
<file path=[Content_Types].xml><?xml version="1.0" encoding="utf-8"?>
<Types xmlns="http://schemas.openxmlformats.org/package/2006/content-types">
  <Default Extension="xml" ContentType="application/xml"/>
  <Default Extension="wmf" ContentType="image/x-wmf"/>
  <Default Extension="jpeg" ContentType="image/jpeg"/>
  <Default Extension="jpg" ContentType="image/jpeg"/>
  <Default Extension="emf" ContentType="image/x-emf"/>
  <Default Extension="rels" ContentType="application/vnd.openxmlformats-package.relationships+xml"/>
  <Default Extension="vml" ContentType="application/vnd.openxmlformats-officedocument.vmlDrawing"/>
  <Default Extension="gif" ContentType="image/gif"/>
  <Default Extension="bin" ContentType="application/vnd.openxmlformats-officedocument.oleObject"/>
  <Default Extension="png" ContentType="image/p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theme/themeOverride1.xml" ContentType="application/vnd.openxmlformats-officedocument.themeOverr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trictFirstAndLastChars="0" saveSubsetFonts="1">
  <p:sldMasterIdLst>
    <p:sldMasterId id="2147483649" r:id="rId1"/>
  </p:sldMasterIdLst>
  <p:notesMasterIdLst>
    <p:notesMasterId r:id="rId344"/>
  </p:notesMasterIdLst>
  <p:handoutMasterIdLst>
    <p:handoutMasterId r:id="rId345"/>
  </p:handoutMasterIdLst>
  <p:sldIdLst>
    <p:sldId id="256" r:id="rId2"/>
    <p:sldId id="260" r:id="rId3"/>
    <p:sldId id="331" r:id="rId4"/>
    <p:sldId id="257" r:id="rId5"/>
    <p:sldId id="491" r:id="rId6"/>
    <p:sldId id="258" r:id="rId7"/>
    <p:sldId id="259" r:id="rId8"/>
    <p:sldId id="326" r:id="rId9"/>
    <p:sldId id="332" r:id="rId10"/>
    <p:sldId id="333" r:id="rId11"/>
    <p:sldId id="372" r:id="rId12"/>
    <p:sldId id="261" r:id="rId13"/>
    <p:sldId id="544" r:id="rId14"/>
    <p:sldId id="545" r:id="rId15"/>
    <p:sldId id="262" r:id="rId16"/>
    <p:sldId id="263" r:id="rId17"/>
    <p:sldId id="264" r:id="rId18"/>
    <p:sldId id="265" r:id="rId19"/>
    <p:sldId id="266" r:id="rId20"/>
    <p:sldId id="290" r:id="rId21"/>
    <p:sldId id="269" r:id="rId22"/>
    <p:sldId id="378" r:id="rId23"/>
    <p:sldId id="267" r:id="rId24"/>
    <p:sldId id="270" r:id="rId25"/>
    <p:sldId id="577" r:id="rId26"/>
    <p:sldId id="291" r:id="rId27"/>
    <p:sldId id="305" r:id="rId28"/>
    <p:sldId id="306" r:id="rId29"/>
    <p:sldId id="492" r:id="rId30"/>
    <p:sldId id="631" r:id="rId31"/>
    <p:sldId id="307" r:id="rId32"/>
    <p:sldId id="657" r:id="rId33"/>
    <p:sldId id="328" r:id="rId34"/>
    <p:sldId id="387" r:id="rId35"/>
    <p:sldId id="629" r:id="rId36"/>
    <p:sldId id="309" r:id="rId37"/>
    <p:sldId id="330" r:id="rId38"/>
    <p:sldId id="329" r:id="rId39"/>
    <p:sldId id="310" r:id="rId40"/>
    <p:sldId id="311" r:id="rId41"/>
    <p:sldId id="386" r:id="rId42"/>
    <p:sldId id="312" r:id="rId43"/>
    <p:sldId id="591" r:id="rId44"/>
    <p:sldId id="313" r:id="rId45"/>
    <p:sldId id="668" r:id="rId46"/>
    <p:sldId id="308" r:id="rId47"/>
    <p:sldId id="477" r:id="rId48"/>
    <p:sldId id="538" r:id="rId49"/>
    <p:sldId id="476" r:id="rId50"/>
    <p:sldId id="319" r:id="rId51"/>
    <p:sldId id="520" r:id="rId52"/>
    <p:sldId id="570" r:id="rId53"/>
    <p:sldId id="546" r:id="rId54"/>
    <p:sldId id="636" r:id="rId55"/>
    <p:sldId id="638" r:id="rId56"/>
    <p:sldId id="637" r:id="rId57"/>
    <p:sldId id="598" r:id="rId58"/>
    <p:sldId id="643" r:id="rId59"/>
    <p:sldId id="293" r:id="rId60"/>
    <p:sldId id="323" r:id="rId61"/>
    <p:sldId id="379" r:id="rId62"/>
    <p:sldId id="383" r:id="rId63"/>
    <p:sldId id="553" r:id="rId64"/>
    <p:sldId id="552" r:id="rId65"/>
    <p:sldId id="606" r:id="rId66"/>
    <p:sldId id="528" r:id="rId67"/>
    <p:sldId id="530" r:id="rId68"/>
    <p:sldId id="334" r:id="rId69"/>
    <p:sldId id="322" r:id="rId70"/>
    <p:sldId id="347" r:id="rId71"/>
    <p:sldId id="647" r:id="rId72"/>
    <p:sldId id="659" r:id="rId73"/>
    <p:sldId id="646" r:id="rId74"/>
    <p:sldId id="648" r:id="rId75"/>
    <p:sldId id="327" r:id="rId76"/>
    <p:sldId id="342" r:id="rId77"/>
    <p:sldId id="654" r:id="rId78"/>
    <p:sldId id="652" r:id="rId79"/>
    <p:sldId id="656" r:id="rId80"/>
    <p:sldId id="653" r:id="rId81"/>
    <p:sldId id="341" r:id="rId82"/>
    <p:sldId id="365" r:id="rId83"/>
    <p:sldId id="343" r:id="rId84"/>
    <p:sldId id="369" r:id="rId85"/>
    <p:sldId id="344" r:id="rId86"/>
    <p:sldId id="338" r:id="rId87"/>
    <p:sldId id="542" r:id="rId88"/>
    <p:sldId id="339" r:id="rId89"/>
    <p:sldId id="348" r:id="rId90"/>
    <p:sldId id="366" r:id="rId91"/>
    <p:sldId id="349" r:id="rId92"/>
    <p:sldId id="363" r:id="rId93"/>
    <p:sldId id="555" r:id="rId94"/>
    <p:sldId id="597" r:id="rId95"/>
    <p:sldId id="350" r:id="rId96"/>
    <p:sldId id="364" r:id="rId97"/>
    <p:sldId id="537" r:id="rId98"/>
    <p:sldId id="640" r:id="rId99"/>
    <p:sldId id="649" r:id="rId100"/>
    <p:sldId id="639" r:id="rId101"/>
    <p:sldId id="536" r:id="rId102"/>
    <p:sldId id="650" r:id="rId103"/>
    <p:sldId id="669" r:id="rId104"/>
    <p:sldId id="557" r:id="rId105"/>
    <p:sldId id="351" r:id="rId106"/>
    <p:sldId id="388" r:id="rId107"/>
    <p:sldId id="548" r:id="rId108"/>
    <p:sldId id="549" r:id="rId109"/>
    <p:sldId id="461" r:id="rId110"/>
    <p:sldId id="533" r:id="rId111"/>
    <p:sldId id="534" r:id="rId112"/>
    <p:sldId id="384" r:id="rId113"/>
    <p:sldId id="352" r:id="rId114"/>
    <p:sldId id="390" r:id="rId115"/>
    <p:sldId id="353" r:id="rId116"/>
    <p:sldId id="391" r:id="rId117"/>
    <p:sldId id="394" r:id="rId118"/>
    <p:sldId id="354" r:id="rId119"/>
    <p:sldId id="617" r:id="rId120"/>
    <p:sldId id="397" r:id="rId121"/>
    <p:sldId id="535" r:id="rId122"/>
    <p:sldId id="532" r:id="rId123"/>
    <p:sldId id="355" r:id="rId124"/>
    <p:sldId id="399" r:id="rId125"/>
    <p:sldId id="568" r:id="rId126"/>
    <p:sldId id="453" r:id="rId127"/>
    <p:sldId id="575" r:id="rId128"/>
    <p:sldId id="630" r:id="rId129"/>
    <p:sldId id="400" r:id="rId130"/>
    <p:sldId id="401" r:id="rId131"/>
    <p:sldId id="356" r:id="rId132"/>
    <p:sldId id="395" r:id="rId133"/>
    <p:sldId id="402" r:id="rId134"/>
    <p:sldId id="493" r:id="rId135"/>
    <p:sldId id="396" r:id="rId136"/>
    <p:sldId id="360" r:id="rId137"/>
    <p:sldId id="495" r:id="rId138"/>
    <p:sldId id="405" r:id="rId139"/>
    <p:sldId id="467" r:id="rId140"/>
    <p:sldId id="392" r:id="rId141"/>
    <p:sldId id="406" r:id="rId142"/>
    <p:sldId id="403" r:id="rId143"/>
    <p:sldId id="589" r:id="rId144"/>
    <p:sldId id="404" r:id="rId145"/>
    <p:sldId id="408" r:id="rId146"/>
    <p:sldId id="407" r:id="rId147"/>
    <p:sldId id="409" r:id="rId148"/>
    <p:sldId id="618" r:id="rId149"/>
    <p:sldId id="411" r:id="rId150"/>
    <p:sldId id="359" r:id="rId151"/>
    <p:sldId id="410" r:id="rId152"/>
    <p:sldId id="357" r:id="rId153"/>
    <p:sldId id="412" r:id="rId154"/>
    <p:sldId id="454" r:id="rId155"/>
    <p:sldId id="413" r:id="rId156"/>
    <p:sldId id="358" r:id="rId157"/>
    <p:sldId id="558" r:id="rId158"/>
    <p:sldId id="559" r:id="rId159"/>
    <p:sldId id="590" r:id="rId160"/>
    <p:sldId id="455" r:id="rId161"/>
    <p:sldId id="660" r:id="rId162"/>
    <p:sldId id="494" r:id="rId163"/>
    <p:sldId id="658" r:id="rId164"/>
    <p:sldId id="457" r:id="rId165"/>
    <p:sldId id="367" r:id="rId166"/>
    <p:sldId id="458" r:id="rId167"/>
    <p:sldId id="368" r:id="rId168"/>
    <p:sldId id="462" r:id="rId169"/>
    <p:sldId id="465" r:id="rId170"/>
    <p:sldId id="592" r:id="rId171"/>
    <p:sldId id="578" r:id="rId172"/>
    <p:sldId id="579" r:id="rId173"/>
    <p:sldId id="463" r:id="rId174"/>
    <p:sldId id="464" r:id="rId175"/>
    <p:sldId id="504" r:id="rId176"/>
    <p:sldId id="361" r:id="rId177"/>
    <p:sldId id="632" r:id="rId178"/>
    <p:sldId id="569" r:id="rId179"/>
    <p:sldId id="663" r:id="rId180"/>
    <p:sldId id="296" r:id="rId181"/>
    <p:sldId id="297" r:id="rId182"/>
    <p:sldId id="314" r:id="rId183"/>
    <p:sldId id="315" r:id="rId184"/>
    <p:sldId id="316" r:id="rId185"/>
    <p:sldId id="317" r:id="rId186"/>
    <p:sldId id="318" r:id="rId187"/>
    <p:sldId id="620" r:id="rId188"/>
    <p:sldId id="466" r:id="rId189"/>
    <p:sldId id="664" r:id="rId190"/>
    <p:sldId id="634" r:id="rId191"/>
    <p:sldId id="635" r:id="rId192"/>
    <p:sldId id="298" r:id="rId193"/>
    <p:sldId id="272" r:id="rId194"/>
    <p:sldId id="273" r:id="rId195"/>
    <p:sldId id="274" r:id="rId196"/>
    <p:sldId id="277" r:id="rId197"/>
    <p:sldId id="275" r:id="rId198"/>
    <p:sldId id="479" r:id="rId199"/>
    <p:sldId id="299" r:id="rId200"/>
    <p:sldId id="282" r:id="rId201"/>
    <p:sldId id="543" r:id="rId202"/>
    <p:sldId id="662" r:id="rId203"/>
    <p:sldId id="283" r:id="rId204"/>
    <p:sldId id="281" r:id="rId205"/>
    <p:sldId id="279" r:id="rId206"/>
    <p:sldId id="280" r:id="rId207"/>
    <p:sldId id="469" r:id="rId208"/>
    <p:sldId id="468" r:id="rId209"/>
    <p:sldId id="300" r:id="rId210"/>
    <p:sldId id="470" r:id="rId211"/>
    <p:sldId id="472" r:id="rId212"/>
    <p:sldId id="460" r:id="rId213"/>
    <p:sldId id="508" r:id="rId214"/>
    <p:sldId id="509" r:id="rId215"/>
    <p:sldId id="471" r:id="rId216"/>
    <p:sldId id="473" r:id="rId217"/>
    <p:sldId id="474" r:id="rId218"/>
    <p:sldId id="375" r:id="rId219"/>
    <p:sldId id="376" r:id="rId220"/>
    <p:sldId id="374" r:id="rId221"/>
    <p:sldId id="642" r:id="rId222"/>
    <p:sldId id="627" r:id="rId223"/>
    <p:sldId id="599" r:id="rId224"/>
    <p:sldId id="600" r:id="rId225"/>
    <p:sldId id="601" r:id="rId226"/>
    <p:sldId id="602" r:id="rId227"/>
    <p:sldId id="294" r:id="rId228"/>
    <p:sldId id="415" r:id="rId229"/>
    <p:sldId id="666" r:id="rId230"/>
    <p:sldId id="667" r:id="rId231"/>
    <p:sldId id="485" r:id="rId232"/>
    <p:sldId id="524" r:id="rId233"/>
    <p:sldId id="416" r:id="rId234"/>
    <p:sldId id="475" r:id="rId235"/>
    <p:sldId id="521" r:id="rId236"/>
    <p:sldId id="522" r:id="rId237"/>
    <p:sldId id="362" r:id="rId238"/>
    <p:sldId id="541" r:id="rId239"/>
    <p:sldId id="417" r:id="rId240"/>
    <p:sldId id="562" r:id="rId241"/>
    <p:sldId id="370" r:id="rId242"/>
    <p:sldId id="628" r:id="rId243"/>
    <p:sldId id="565" r:id="rId244"/>
    <p:sldId id="593" r:id="rId245"/>
    <p:sldId id="594" r:id="rId246"/>
    <p:sldId id="566" r:id="rId247"/>
    <p:sldId id="567" r:id="rId248"/>
    <p:sldId id="576" r:id="rId249"/>
    <p:sldId id="595" r:id="rId250"/>
    <p:sldId id="645" r:id="rId251"/>
    <p:sldId id="644" r:id="rId252"/>
    <p:sldId id="621" r:id="rId253"/>
    <p:sldId id="486" r:id="rId254"/>
    <p:sldId id="481" r:id="rId255"/>
    <p:sldId id="480" r:id="rId256"/>
    <p:sldId id="665" r:id="rId257"/>
    <p:sldId id="482" r:id="rId258"/>
    <p:sldId id="483" r:id="rId259"/>
    <p:sldId id="564" r:id="rId260"/>
    <p:sldId id="484" r:id="rId261"/>
    <p:sldId id="523" r:id="rId262"/>
    <p:sldId id="623" r:id="rId263"/>
    <p:sldId id="626" r:id="rId264"/>
    <p:sldId id="625" r:id="rId265"/>
    <p:sldId id="418" r:id="rId266"/>
    <p:sldId id="603" r:id="rId267"/>
    <p:sldId id="488" r:id="rId268"/>
    <p:sldId id="489" r:id="rId269"/>
    <p:sldId id="490" r:id="rId270"/>
    <p:sldId id="596" r:id="rId271"/>
    <p:sldId id="605" r:id="rId272"/>
    <p:sldId id="604" r:id="rId273"/>
    <p:sldId id="301" r:id="rId274"/>
    <p:sldId id="393" r:id="rId275"/>
    <p:sldId id="432" r:id="rId276"/>
    <p:sldId id="505" r:id="rId277"/>
    <p:sldId id="430" r:id="rId278"/>
    <p:sldId id="434" r:id="rId279"/>
    <p:sldId id="435" r:id="rId280"/>
    <p:sldId id="436" r:id="rId281"/>
    <p:sldId id="437" r:id="rId282"/>
    <p:sldId id="438" r:id="rId283"/>
    <p:sldId id="452" r:id="rId284"/>
    <p:sldId id="426" r:id="rId285"/>
    <p:sldId id="427" r:id="rId286"/>
    <p:sldId id="429" r:id="rId287"/>
    <p:sldId id="428" r:id="rId288"/>
    <p:sldId id="439" r:id="rId289"/>
    <p:sldId id="510" r:id="rId290"/>
    <p:sldId id="440" r:id="rId291"/>
    <p:sldId id="441" r:id="rId292"/>
    <p:sldId id="442" r:id="rId293"/>
    <p:sldId id="433" r:id="rId294"/>
    <p:sldId id="633" r:id="rId295"/>
    <p:sldId id="422" r:id="rId296"/>
    <p:sldId id="419" r:id="rId297"/>
    <p:sldId id="288" r:id="rId298"/>
    <p:sldId id="284" r:id="rId299"/>
    <p:sldId id="514" r:id="rId300"/>
    <p:sldId id="285" r:id="rId301"/>
    <p:sldId id="286" r:id="rId302"/>
    <p:sldId id="512" r:id="rId303"/>
    <p:sldId id="425" r:id="rId304"/>
    <p:sldId id="513" r:id="rId305"/>
    <p:sldId id="518" r:id="rId306"/>
    <p:sldId id="571" r:id="rId307"/>
    <p:sldId id="511" r:id="rId308"/>
    <p:sldId id="302" r:id="rId309"/>
    <p:sldId id="615" r:id="rId310"/>
    <p:sldId id="421" r:id="rId311"/>
    <p:sldId id="515" r:id="rId312"/>
    <p:sldId id="556" r:id="rId313"/>
    <p:sldId id="516" r:id="rId314"/>
    <p:sldId id="517" r:id="rId315"/>
    <p:sldId id="423" r:id="rId316"/>
    <p:sldId id="424" r:id="rId317"/>
    <p:sldId id="303" r:id="rId318"/>
    <p:sldId id="583" r:id="rId319"/>
    <p:sldId id="526" r:id="rId320"/>
    <p:sldId id="539" r:id="rId321"/>
    <p:sldId id="540" r:id="rId322"/>
    <p:sldId id="572" r:id="rId323"/>
    <p:sldId id="622" r:id="rId324"/>
    <p:sldId id="608" r:id="rId325"/>
    <p:sldId id="609" r:id="rId326"/>
    <p:sldId id="610" r:id="rId327"/>
    <p:sldId id="611" r:id="rId328"/>
    <p:sldId id="612" r:id="rId329"/>
    <p:sldId id="613" r:id="rId330"/>
    <p:sldId id="607" r:id="rId331"/>
    <p:sldId id="444" r:id="rId332"/>
    <p:sldId id="445" r:id="rId333"/>
    <p:sldId id="519" r:id="rId334"/>
    <p:sldId id="614" r:id="rId335"/>
    <p:sldId id="446" r:id="rId336"/>
    <p:sldId id="585" r:id="rId337"/>
    <p:sldId id="574" r:id="rId338"/>
    <p:sldId id="586" r:id="rId339"/>
    <p:sldId id="563" r:id="rId340"/>
    <p:sldId id="587" r:id="rId341"/>
    <p:sldId id="588" r:id="rId342"/>
    <p:sldId id="304" r:id="rId343"/>
  </p:sldIdLst>
  <p:sldSz cx="9144000" cy="6858000" type="screen4x3"/>
  <p:notesSz cx="7102475" cy="10233025"/>
  <p:defaultTextStyle>
    <a:defPPr>
      <a:defRPr lang="de-DE"/>
    </a:defPPr>
    <a:lvl1pPr algn="l" rtl="0" eaLnBrk="0" fontAlgn="base" hangingPunct="0">
      <a:lnSpc>
        <a:spcPct val="90000"/>
      </a:lnSpc>
      <a:spcBef>
        <a:spcPct val="50000"/>
      </a:spcBef>
      <a:spcAft>
        <a:spcPct val="0"/>
      </a:spcAft>
      <a:buSzPct val="90000"/>
      <a:defRPr sz="2400" b="1" kern="1200">
        <a:solidFill>
          <a:srgbClr val="000066"/>
        </a:solidFill>
        <a:latin typeface="Arial" pitchFamily="34" charset="0"/>
        <a:ea typeface="ＭＳ Ｐゴシック" pitchFamily="34" charset="-128"/>
        <a:cs typeface="+mn-cs"/>
      </a:defRPr>
    </a:lvl1pPr>
    <a:lvl2pPr marL="457200" algn="l" rtl="0" eaLnBrk="0" fontAlgn="base" hangingPunct="0">
      <a:lnSpc>
        <a:spcPct val="90000"/>
      </a:lnSpc>
      <a:spcBef>
        <a:spcPct val="50000"/>
      </a:spcBef>
      <a:spcAft>
        <a:spcPct val="0"/>
      </a:spcAft>
      <a:buSzPct val="90000"/>
      <a:defRPr sz="2400" b="1" kern="1200">
        <a:solidFill>
          <a:srgbClr val="000066"/>
        </a:solidFill>
        <a:latin typeface="Arial" pitchFamily="34" charset="0"/>
        <a:ea typeface="ＭＳ Ｐゴシック" pitchFamily="34" charset="-128"/>
        <a:cs typeface="+mn-cs"/>
      </a:defRPr>
    </a:lvl2pPr>
    <a:lvl3pPr marL="914400" algn="l" rtl="0" eaLnBrk="0" fontAlgn="base" hangingPunct="0">
      <a:lnSpc>
        <a:spcPct val="90000"/>
      </a:lnSpc>
      <a:spcBef>
        <a:spcPct val="50000"/>
      </a:spcBef>
      <a:spcAft>
        <a:spcPct val="0"/>
      </a:spcAft>
      <a:buSzPct val="90000"/>
      <a:defRPr sz="2400" b="1" kern="1200">
        <a:solidFill>
          <a:srgbClr val="000066"/>
        </a:solidFill>
        <a:latin typeface="Arial" pitchFamily="34" charset="0"/>
        <a:ea typeface="ＭＳ Ｐゴシック" pitchFamily="34" charset="-128"/>
        <a:cs typeface="+mn-cs"/>
      </a:defRPr>
    </a:lvl3pPr>
    <a:lvl4pPr marL="1371600" algn="l" rtl="0" eaLnBrk="0" fontAlgn="base" hangingPunct="0">
      <a:lnSpc>
        <a:spcPct val="90000"/>
      </a:lnSpc>
      <a:spcBef>
        <a:spcPct val="50000"/>
      </a:spcBef>
      <a:spcAft>
        <a:spcPct val="0"/>
      </a:spcAft>
      <a:buSzPct val="90000"/>
      <a:defRPr sz="2400" b="1" kern="1200">
        <a:solidFill>
          <a:srgbClr val="000066"/>
        </a:solidFill>
        <a:latin typeface="Arial" pitchFamily="34" charset="0"/>
        <a:ea typeface="ＭＳ Ｐゴシック" pitchFamily="34" charset="-128"/>
        <a:cs typeface="+mn-cs"/>
      </a:defRPr>
    </a:lvl4pPr>
    <a:lvl5pPr marL="1828800" algn="l" rtl="0" eaLnBrk="0" fontAlgn="base" hangingPunct="0">
      <a:lnSpc>
        <a:spcPct val="90000"/>
      </a:lnSpc>
      <a:spcBef>
        <a:spcPct val="50000"/>
      </a:spcBef>
      <a:spcAft>
        <a:spcPct val="0"/>
      </a:spcAft>
      <a:buSzPct val="90000"/>
      <a:defRPr sz="2400" b="1" kern="1200">
        <a:solidFill>
          <a:srgbClr val="000066"/>
        </a:solidFill>
        <a:latin typeface="Arial" pitchFamily="34" charset="0"/>
        <a:ea typeface="ＭＳ Ｐゴシック" pitchFamily="34" charset="-128"/>
        <a:cs typeface="+mn-cs"/>
      </a:defRPr>
    </a:lvl5pPr>
    <a:lvl6pPr marL="2286000" algn="l" defTabSz="914400" rtl="0" eaLnBrk="1" latinLnBrk="0" hangingPunct="1">
      <a:defRPr sz="2400" b="1" kern="1200">
        <a:solidFill>
          <a:srgbClr val="000066"/>
        </a:solidFill>
        <a:latin typeface="Arial" pitchFamily="34" charset="0"/>
        <a:ea typeface="ＭＳ Ｐゴシック" pitchFamily="34" charset="-128"/>
        <a:cs typeface="+mn-cs"/>
      </a:defRPr>
    </a:lvl6pPr>
    <a:lvl7pPr marL="2743200" algn="l" defTabSz="914400" rtl="0" eaLnBrk="1" latinLnBrk="0" hangingPunct="1">
      <a:defRPr sz="2400" b="1" kern="1200">
        <a:solidFill>
          <a:srgbClr val="000066"/>
        </a:solidFill>
        <a:latin typeface="Arial" pitchFamily="34" charset="0"/>
        <a:ea typeface="ＭＳ Ｐゴシック" pitchFamily="34" charset="-128"/>
        <a:cs typeface="+mn-cs"/>
      </a:defRPr>
    </a:lvl7pPr>
    <a:lvl8pPr marL="3200400" algn="l" defTabSz="914400" rtl="0" eaLnBrk="1" latinLnBrk="0" hangingPunct="1">
      <a:defRPr sz="2400" b="1" kern="1200">
        <a:solidFill>
          <a:srgbClr val="000066"/>
        </a:solidFill>
        <a:latin typeface="Arial" pitchFamily="34" charset="0"/>
        <a:ea typeface="ＭＳ Ｐゴシック" pitchFamily="34" charset="-128"/>
        <a:cs typeface="+mn-cs"/>
      </a:defRPr>
    </a:lvl8pPr>
    <a:lvl9pPr marL="3657600" algn="l" defTabSz="914400" rtl="0" eaLnBrk="1" latinLnBrk="0" hangingPunct="1">
      <a:defRPr sz="2400" b="1" kern="1200">
        <a:solidFill>
          <a:srgbClr val="000066"/>
        </a:solidFill>
        <a:latin typeface="Arial" pitchFamily="34" charset="0"/>
        <a:ea typeface="ＭＳ Ｐゴシック" pitchFamily="34" charset="-128"/>
        <a:cs typeface="+mn-cs"/>
      </a:defRPr>
    </a:lvl9pPr>
  </p:defaultTextStyle>
  <p:extLst>
    <p:ext uri="{EFAFB233-063F-42B5-8137-9DF3F51BA10A}">
      <p15:sldGuideLst xmlns:p15="http://schemas.microsoft.com/office/powerpoint/2012/main">
        <p15:guide id="1" orient="horz" pos="2880">
          <p15:clr>
            <a:srgbClr val="A4A3A4"/>
          </p15:clr>
        </p15:guide>
        <p15:guide id="2" pos="2160">
          <p15:clr>
            <a:srgbClr val="A4A3A4"/>
          </p15:clr>
        </p15:guide>
      </p15:sldGuideLst>
    </p:ext>
    <p:ext uri="{2D200454-40CA-4A62-9FC3-DE9A4176ACB9}">
      <p15:notesGuideLst xmlns:p15="http://schemas.microsoft.com/office/powerpoint/2012/main">
        <p15:guide id="1" orient="horz" pos="3223" userDrawn="1">
          <p15:clr>
            <a:srgbClr val="A4A3A4"/>
          </p15:clr>
        </p15:guide>
        <p15:guide id="2" pos="2237" userDrawn="1">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66CC"/>
    <a:srgbClr val="00FF00"/>
    <a:srgbClr val="FF0000"/>
    <a:srgbClr val="FF99CC"/>
    <a:srgbClr val="CC0000"/>
    <a:srgbClr val="00FFFF"/>
    <a:srgbClr val="5F5F5F"/>
    <a:srgbClr val="66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ittlere Formatvorlage 2 - Akz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3632"/>
  </p:normalViewPr>
  <p:slideViewPr>
    <p:cSldViewPr>
      <p:cViewPr varScale="1">
        <p:scale>
          <a:sx n="35" d="100"/>
          <a:sy n="35" d="100"/>
        </p:scale>
        <p:origin x="176" y="832"/>
      </p:cViewPr>
      <p:guideLst>
        <p:guide orient="horz" pos="2880"/>
        <p:guide pos="216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66" d="100"/>
        <a:sy n="66" d="100"/>
      </p:scale>
      <p:origin x="0" y="0"/>
    </p:cViewPr>
  </p:sorterViewPr>
  <p:notesViewPr>
    <p:cSldViewPr>
      <p:cViewPr>
        <p:scale>
          <a:sx n="129" d="100"/>
          <a:sy n="129" d="100"/>
        </p:scale>
        <p:origin x="-2826" y="-72"/>
      </p:cViewPr>
      <p:guideLst>
        <p:guide orient="horz" pos="3223"/>
        <p:guide pos="2237"/>
      </p:guideLst>
    </p:cSldViewPr>
  </p:notesViewPr>
  <p:gridSpacing cx="72008" cy="72008"/>
</p:viewPr>
</file>

<file path=ppt/_rels/presentation.xml.rels><?xml version="1.0" encoding="UTF-8" standalone="yes"?>
<Relationships xmlns="http://schemas.openxmlformats.org/package/2006/relationships"><Relationship Id="rId106" Type="http://schemas.openxmlformats.org/officeDocument/2006/relationships/slide" Target="slides/slide105.xml"/><Relationship Id="rId107" Type="http://schemas.openxmlformats.org/officeDocument/2006/relationships/slide" Target="slides/slide106.xml"/><Relationship Id="rId108" Type="http://schemas.openxmlformats.org/officeDocument/2006/relationships/slide" Target="slides/slide107.xml"/><Relationship Id="rId109" Type="http://schemas.openxmlformats.org/officeDocument/2006/relationships/slide" Target="slides/slide108.xml"/><Relationship Id="rId345" Type="http://schemas.openxmlformats.org/officeDocument/2006/relationships/handoutMaster" Target="handoutMasters/handoutMaster1.xml"/><Relationship Id="rId346" Type="http://schemas.openxmlformats.org/officeDocument/2006/relationships/presProps" Target="presProps.xml"/><Relationship Id="rId347" Type="http://schemas.openxmlformats.org/officeDocument/2006/relationships/viewProps" Target="viewProps.xml"/><Relationship Id="rId348" Type="http://schemas.openxmlformats.org/officeDocument/2006/relationships/theme" Target="theme/theme1.xml"/><Relationship Id="rId349" Type="http://schemas.openxmlformats.org/officeDocument/2006/relationships/tableStyles" Target="tableStyles.xml"/><Relationship Id="rId70" Type="http://schemas.openxmlformats.org/officeDocument/2006/relationships/slide" Target="slides/slide69.xml"/><Relationship Id="rId71" Type="http://schemas.openxmlformats.org/officeDocument/2006/relationships/slide" Target="slides/slide70.xml"/><Relationship Id="rId72" Type="http://schemas.openxmlformats.org/officeDocument/2006/relationships/slide" Target="slides/slide71.xml"/><Relationship Id="rId73" Type="http://schemas.openxmlformats.org/officeDocument/2006/relationships/slide" Target="slides/slide72.xml"/><Relationship Id="rId74" Type="http://schemas.openxmlformats.org/officeDocument/2006/relationships/slide" Target="slides/slide73.xml"/><Relationship Id="rId75" Type="http://schemas.openxmlformats.org/officeDocument/2006/relationships/slide" Target="slides/slide74.xml"/><Relationship Id="rId76" Type="http://schemas.openxmlformats.org/officeDocument/2006/relationships/slide" Target="slides/slide75.xml"/><Relationship Id="rId77" Type="http://schemas.openxmlformats.org/officeDocument/2006/relationships/slide" Target="slides/slide76.xml"/><Relationship Id="rId78" Type="http://schemas.openxmlformats.org/officeDocument/2006/relationships/slide" Target="slides/slide77.xml"/><Relationship Id="rId79" Type="http://schemas.openxmlformats.org/officeDocument/2006/relationships/slide" Target="slides/slide78.xml"/><Relationship Id="rId170" Type="http://schemas.openxmlformats.org/officeDocument/2006/relationships/slide" Target="slides/slide169.xml"/><Relationship Id="rId171" Type="http://schemas.openxmlformats.org/officeDocument/2006/relationships/slide" Target="slides/slide170.xml"/><Relationship Id="rId172" Type="http://schemas.openxmlformats.org/officeDocument/2006/relationships/slide" Target="slides/slide171.xml"/><Relationship Id="rId173" Type="http://schemas.openxmlformats.org/officeDocument/2006/relationships/slide" Target="slides/slide172.xml"/><Relationship Id="rId174" Type="http://schemas.openxmlformats.org/officeDocument/2006/relationships/slide" Target="slides/slide173.xml"/><Relationship Id="rId175" Type="http://schemas.openxmlformats.org/officeDocument/2006/relationships/slide" Target="slides/slide174.xml"/><Relationship Id="rId176" Type="http://schemas.openxmlformats.org/officeDocument/2006/relationships/slide" Target="slides/slide175.xml"/><Relationship Id="rId177" Type="http://schemas.openxmlformats.org/officeDocument/2006/relationships/slide" Target="slides/slide176.xml"/><Relationship Id="rId178" Type="http://schemas.openxmlformats.org/officeDocument/2006/relationships/slide" Target="slides/slide177.xml"/><Relationship Id="rId179" Type="http://schemas.openxmlformats.org/officeDocument/2006/relationships/slide" Target="slides/slide178.xml"/><Relationship Id="rId260" Type="http://schemas.openxmlformats.org/officeDocument/2006/relationships/slide" Target="slides/slide259.xml"/><Relationship Id="rId10" Type="http://schemas.openxmlformats.org/officeDocument/2006/relationships/slide" Target="slides/slide9.xml"/><Relationship Id="rId11" Type="http://schemas.openxmlformats.org/officeDocument/2006/relationships/slide" Target="slides/slide10.xml"/><Relationship Id="rId12" Type="http://schemas.openxmlformats.org/officeDocument/2006/relationships/slide" Target="slides/slide11.xml"/><Relationship Id="rId13" Type="http://schemas.openxmlformats.org/officeDocument/2006/relationships/slide" Target="slides/slide12.xml"/><Relationship Id="rId14" Type="http://schemas.openxmlformats.org/officeDocument/2006/relationships/slide" Target="slides/slide13.xml"/><Relationship Id="rId15" Type="http://schemas.openxmlformats.org/officeDocument/2006/relationships/slide" Target="slides/slide14.xml"/><Relationship Id="rId16" Type="http://schemas.openxmlformats.org/officeDocument/2006/relationships/slide" Target="slides/slide15.xml"/><Relationship Id="rId17" Type="http://schemas.openxmlformats.org/officeDocument/2006/relationships/slide" Target="slides/slide16.xml"/><Relationship Id="rId18" Type="http://schemas.openxmlformats.org/officeDocument/2006/relationships/slide" Target="slides/slide17.xml"/><Relationship Id="rId19" Type="http://schemas.openxmlformats.org/officeDocument/2006/relationships/slide" Target="slides/slide18.xml"/><Relationship Id="rId261" Type="http://schemas.openxmlformats.org/officeDocument/2006/relationships/slide" Target="slides/slide260.xml"/><Relationship Id="rId262" Type="http://schemas.openxmlformats.org/officeDocument/2006/relationships/slide" Target="slides/slide261.xml"/><Relationship Id="rId263" Type="http://schemas.openxmlformats.org/officeDocument/2006/relationships/slide" Target="slides/slide262.xml"/><Relationship Id="rId264" Type="http://schemas.openxmlformats.org/officeDocument/2006/relationships/slide" Target="slides/slide263.xml"/><Relationship Id="rId110" Type="http://schemas.openxmlformats.org/officeDocument/2006/relationships/slide" Target="slides/slide109.xml"/><Relationship Id="rId111" Type="http://schemas.openxmlformats.org/officeDocument/2006/relationships/slide" Target="slides/slide110.xml"/><Relationship Id="rId112" Type="http://schemas.openxmlformats.org/officeDocument/2006/relationships/slide" Target="slides/slide111.xml"/><Relationship Id="rId113" Type="http://schemas.openxmlformats.org/officeDocument/2006/relationships/slide" Target="slides/slide112.xml"/><Relationship Id="rId114" Type="http://schemas.openxmlformats.org/officeDocument/2006/relationships/slide" Target="slides/slide113.xml"/><Relationship Id="rId115" Type="http://schemas.openxmlformats.org/officeDocument/2006/relationships/slide" Target="slides/slide114.xml"/><Relationship Id="rId116" Type="http://schemas.openxmlformats.org/officeDocument/2006/relationships/slide" Target="slides/slide115.xml"/><Relationship Id="rId117" Type="http://schemas.openxmlformats.org/officeDocument/2006/relationships/slide" Target="slides/slide116.xml"/><Relationship Id="rId118" Type="http://schemas.openxmlformats.org/officeDocument/2006/relationships/slide" Target="slides/slide117.xml"/><Relationship Id="rId119" Type="http://schemas.openxmlformats.org/officeDocument/2006/relationships/slide" Target="slides/slide118.xml"/><Relationship Id="rId200" Type="http://schemas.openxmlformats.org/officeDocument/2006/relationships/slide" Target="slides/slide199.xml"/><Relationship Id="rId201" Type="http://schemas.openxmlformats.org/officeDocument/2006/relationships/slide" Target="slides/slide200.xml"/><Relationship Id="rId202" Type="http://schemas.openxmlformats.org/officeDocument/2006/relationships/slide" Target="slides/slide201.xml"/><Relationship Id="rId203" Type="http://schemas.openxmlformats.org/officeDocument/2006/relationships/slide" Target="slides/slide202.xml"/><Relationship Id="rId204" Type="http://schemas.openxmlformats.org/officeDocument/2006/relationships/slide" Target="slides/slide203.xml"/><Relationship Id="rId205" Type="http://schemas.openxmlformats.org/officeDocument/2006/relationships/slide" Target="slides/slide204.xml"/><Relationship Id="rId206" Type="http://schemas.openxmlformats.org/officeDocument/2006/relationships/slide" Target="slides/slide205.xml"/><Relationship Id="rId207" Type="http://schemas.openxmlformats.org/officeDocument/2006/relationships/slide" Target="slides/slide206.xml"/><Relationship Id="rId208" Type="http://schemas.openxmlformats.org/officeDocument/2006/relationships/slide" Target="slides/slide207.xml"/><Relationship Id="rId209" Type="http://schemas.openxmlformats.org/officeDocument/2006/relationships/slide" Target="slides/slide208.xml"/><Relationship Id="rId265" Type="http://schemas.openxmlformats.org/officeDocument/2006/relationships/slide" Target="slides/slide264.xml"/><Relationship Id="rId266" Type="http://schemas.openxmlformats.org/officeDocument/2006/relationships/slide" Target="slides/slide265.xml"/><Relationship Id="rId267" Type="http://schemas.openxmlformats.org/officeDocument/2006/relationships/slide" Target="slides/slide266.xml"/><Relationship Id="rId268" Type="http://schemas.openxmlformats.org/officeDocument/2006/relationships/slide" Target="slides/slide267.xml"/><Relationship Id="rId269" Type="http://schemas.openxmlformats.org/officeDocument/2006/relationships/slide" Target="slides/slide268.xml"/><Relationship Id="rId1" Type="http://schemas.openxmlformats.org/officeDocument/2006/relationships/slideMaster" Target="slideMasters/slideMaster1.xml"/><Relationship Id="rId2" Type="http://schemas.openxmlformats.org/officeDocument/2006/relationships/slide" Target="slides/slide1.xml"/><Relationship Id="rId3" Type="http://schemas.openxmlformats.org/officeDocument/2006/relationships/slide" Target="slides/slide2.xml"/><Relationship Id="rId4" Type="http://schemas.openxmlformats.org/officeDocument/2006/relationships/slide" Target="slides/slide3.xml"/><Relationship Id="rId5" Type="http://schemas.openxmlformats.org/officeDocument/2006/relationships/slide" Target="slides/slide4.xml"/><Relationship Id="rId6" Type="http://schemas.openxmlformats.org/officeDocument/2006/relationships/slide" Target="slides/slide5.xml"/><Relationship Id="rId7" Type="http://schemas.openxmlformats.org/officeDocument/2006/relationships/slide" Target="slides/slide6.xml"/><Relationship Id="rId8" Type="http://schemas.openxmlformats.org/officeDocument/2006/relationships/slide" Target="slides/slide7.xml"/><Relationship Id="rId9" Type="http://schemas.openxmlformats.org/officeDocument/2006/relationships/slide" Target="slides/slide8.xml"/><Relationship Id="rId80" Type="http://schemas.openxmlformats.org/officeDocument/2006/relationships/slide" Target="slides/slide79.xml"/><Relationship Id="rId81" Type="http://schemas.openxmlformats.org/officeDocument/2006/relationships/slide" Target="slides/slide80.xml"/><Relationship Id="rId82" Type="http://schemas.openxmlformats.org/officeDocument/2006/relationships/slide" Target="slides/slide81.xml"/><Relationship Id="rId83" Type="http://schemas.openxmlformats.org/officeDocument/2006/relationships/slide" Target="slides/slide82.xml"/><Relationship Id="rId84" Type="http://schemas.openxmlformats.org/officeDocument/2006/relationships/slide" Target="slides/slide83.xml"/><Relationship Id="rId85" Type="http://schemas.openxmlformats.org/officeDocument/2006/relationships/slide" Target="slides/slide84.xml"/><Relationship Id="rId86" Type="http://schemas.openxmlformats.org/officeDocument/2006/relationships/slide" Target="slides/slide85.xml"/><Relationship Id="rId87" Type="http://schemas.openxmlformats.org/officeDocument/2006/relationships/slide" Target="slides/slide86.xml"/><Relationship Id="rId88" Type="http://schemas.openxmlformats.org/officeDocument/2006/relationships/slide" Target="slides/slide87.xml"/><Relationship Id="rId89" Type="http://schemas.openxmlformats.org/officeDocument/2006/relationships/slide" Target="slides/slide88.xml"/><Relationship Id="rId180" Type="http://schemas.openxmlformats.org/officeDocument/2006/relationships/slide" Target="slides/slide179.xml"/><Relationship Id="rId181" Type="http://schemas.openxmlformats.org/officeDocument/2006/relationships/slide" Target="slides/slide180.xml"/><Relationship Id="rId182" Type="http://schemas.openxmlformats.org/officeDocument/2006/relationships/slide" Target="slides/slide181.xml"/><Relationship Id="rId183" Type="http://schemas.openxmlformats.org/officeDocument/2006/relationships/slide" Target="slides/slide182.xml"/><Relationship Id="rId184" Type="http://schemas.openxmlformats.org/officeDocument/2006/relationships/slide" Target="slides/slide183.xml"/><Relationship Id="rId185" Type="http://schemas.openxmlformats.org/officeDocument/2006/relationships/slide" Target="slides/slide184.xml"/><Relationship Id="rId186" Type="http://schemas.openxmlformats.org/officeDocument/2006/relationships/slide" Target="slides/slide185.xml"/><Relationship Id="rId187" Type="http://schemas.openxmlformats.org/officeDocument/2006/relationships/slide" Target="slides/slide186.xml"/><Relationship Id="rId188" Type="http://schemas.openxmlformats.org/officeDocument/2006/relationships/slide" Target="slides/slide187.xml"/><Relationship Id="rId189" Type="http://schemas.openxmlformats.org/officeDocument/2006/relationships/slide" Target="slides/slide188.xml"/><Relationship Id="rId270" Type="http://schemas.openxmlformats.org/officeDocument/2006/relationships/slide" Target="slides/slide269.xml"/><Relationship Id="rId20" Type="http://schemas.openxmlformats.org/officeDocument/2006/relationships/slide" Target="slides/slide19.xml"/><Relationship Id="rId21" Type="http://schemas.openxmlformats.org/officeDocument/2006/relationships/slide" Target="slides/slide20.xml"/><Relationship Id="rId22" Type="http://schemas.openxmlformats.org/officeDocument/2006/relationships/slide" Target="slides/slide21.xml"/><Relationship Id="rId23" Type="http://schemas.openxmlformats.org/officeDocument/2006/relationships/slide" Target="slides/slide22.xml"/><Relationship Id="rId24" Type="http://schemas.openxmlformats.org/officeDocument/2006/relationships/slide" Target="slides/slide23.xml"/><Relationship Id="rId25" Type="http://schemas.openxmlformats.org/officeDocument/2006/relationships/slide" Target="slides/slide24.xml"/><Relationship Id="rId26" Type="http://schemas.openxmlformats.org/officeDocument/2006/relationships/slide" Target="slides/slide25.xml"/><Relationship Id="rId27" Type="http://schemas.openxmlformats.org/officeDocument/2006/relationships/slide" Target="slides/slide26.xml"/><Relationship Id="rId28" Type="http://schemas.openxmlformats.org/officeDocument/2006/relationships/slide" Target="slides/slide27.xml"/><Relationship Id="rId29" Type="http://schemas.openxmlformats.org/officeDocument/2006/relationships/slide" Target="slides/slide28.xml"/><Relationship Id="rId271" Type="http://schemas.openxmlformats.org/officeDocument/2006/relationships/slide" Target="slides/slide270.xml"/><Relationship Id="rId272" Type="http://schemas.openxmlformats.org/officeDocument/2006/relationships/slide" Target="slides/slide271.xml"/><Relationship Id="rId273" Type="http://schemas.openxmlformats.org/officeDocument/2006/relationships/slide" Target="slides/slide272.xml"/><Relationship Id="rId274" Type="http://schemas.openxmlformats.org/officeDocument/2006/relationships/slide" Target="slides/slide273.xml"/><Relationship Id="rId120" Type="http://schemas.openxmlformats.org/officeDocument/2006/relationships/slide" Target="slides/slide119.xml"/><Relationship Id="rId121" Type="http://schemas.openxmlformats.org/officeDocument/2006/relationships/slide" Target="slides/slide120.xml"/><Relationship Id="rId122" Type="http://schemas.openxmlformats.org/officeDocument/2006/relationships/slide" Target="slides/slide121.xml"/><Relationship Id="rId123" Type="http://schemas.openxmlformats.org/officeDocument/2006/relationships/slide" Target="slides/slide122.xml"/><Relationship Id="rId124" Type="http://schemas.openxmlformats.org/officeDocument/2006/relationships/slide" Target="slides/slide123.xml"/><Relationship Id="rId125" Type="http://schemas.openxmlformats.org/officeDocument/2006/relationships/slide" Target="slides/slide124.xml"/><Relationship Id="rId126" Type="http://schemas.openxmlformats.org/officeDocument/2006/relationships/slide" Target="slides/slide125.xml"/><Relationship Id="rId127" Type="http://schemas.openxmlformats.org/officeDocument/2006/relationships/slide" Target="slides/slide126.xml"/><Relationship Id="rId128" Type="http://schemas.openxmlformats.org/officeDocument/2006/relationships/slide" Target="slides/slide127.xml"/><Relationship Id="rId129" Type="http://schemas.openxmlformats.org/officeDocument/2006/relationships/slide" Target="slides/slide128.xml"/><Relationship Id="rId210" Type="http://schemas.openxmlformats.org/officeDocument/2006/relationships/slide" Target="slides/slide209.xml"/><Relationship Id="rId211" Type="http://schemas.openxmlformats.org/officeDocument/2006/relationships/slide" Target="slides/slide210.xml"/><Relationship Id="rId212" Type="http://schemas.openxmlformats.org/officeDocument/2006/relationships/slide" Target="slides/slide211.xml"/><Relationship Id="rId213" Type="http://schemas.openxmlformats.org/officeDocument/2006/relationships/slide" Target="slides/slide212.xml"/><Relationship Id="rId214" Type="http://schemas.openxmlformats.org/officeDocument/2006/relationships/slide" Target="slides/slide213.xml"/><Relationship Id="rId215" Type="http://schemas.openxmlformats.org/officeDocument/2006/relationships/slide" Target="slides/slide214.xml"/><Relationship Id="rId216" Type="http://schemas.openxmlformats.org/officeDocument/2006/relationships/slide" Target="slides/slide215.xml"/><Relationship Id="rId217" Type="http://schemas.openxmlformats.org/officeDocument/2006/relationships/slide" Target="slides/slide216.xml"/><Relationship Id="rId218" Type="http://schemas.openxmlformats.org/officeDocument/2006/relationships/slide" Target="slides/slide217.xml"/><Relationship Id="rId219" Type="http://schemas.openxmlformats.org/officeDocument/2006/relationships/slide" Target="slides/slide218.xml"/><Relationship Id="rId275" Type="http://schemas.openxmlformats.org/officeDocument/2006/relationships/slide" Target="slides/slide274.xml"/><Relationship Id="rId276" Type="http://schemas.openxmlformats.org/officeDocument/2006/relationships/slide" Target="slides/slide275.xml"/><Relationship Id="rId277" Type="http://schemas.openxmlformats.org/officeDocument/2006/relationships/slide" Target="slides/slide276.xml"/><Relationship Id="rId278" Type="http://schemas.openxmlformats.org/officeDocument/2006/relationships/slide" Target="slides/slide277.xml"/><Relationship Id="rId279" Type="http://schemas.openxmlformats.org/officeDocument/2006/relationships/slide" Target="slides/slide278.xml"/><Relationship Id="rId300" Type="http://schemas.openxmlformats.org/officeDocument/2006/relationships/slide" Target="slides/slide299.xml"/><Relationship Id="rId301" Type="http://schemas.openxmlformats.org/officeDocument/2006/relationships/slide" Target="slides/slide300.xml"/><Relationship Id="rId302" Type="http://schemas.openxmlformats.org/officeDocument/2006/relationships/slide" Target="slides/slide301.xml"/><Relationship Id="rId303" Type="http://schemas.openxmlformats.org/officeDocument/2006/relationships/slide" Target="slides/slide302.xml"/><Relationship Id="rId304" Type="http://schemas.openxmlformats.org/officeDocument/2006/relationships/slide" Target="slides/slide303.xml"/><Relationship Id="rId305" Type="http://schemas.openxmlformats.org/officeDocument/2006/relationships/slide" Target="slides/slide304.xml"/><Relationship Id="rId306" Type="http://schemas.openxmlformats.org/officeDocument/2006/relationships/slide" Target="slides/slide305.xml"/><Relationship Id="rId307" Type="http://schemas.openxmlformats.org/officeDocument/2006/relationships/slide" Target="slides/slide306.xml"/><Relationship Id="rId308" Type="http://schemas.openxmlformats.org/officeDocument/2006/relationships/slide" Target="slides/slide307.xml"/><Relationship Id="rId309" Type="http://schemas.openxmlformats.org/officeDocument/2006/relationships/slide" Target="slides/slide308.xml"/><Relationship Id="rId90" Type="http://schemas.openxmlformats.org/officeDocument/2006/relationships/slide" Target="slides/slide89.xml"/><Relationship Id="rId91" Type="http://schemas.openxmlformats.org/officeDocument/2006/relationships/slide" Target="slides/slide90.xml"/><Relationship Id="rId92" Type="http://schemas.openxmlformats.org/officeDocument/2006/relationships/slide" Target="slides/slide91.xml"/><Relationship Id="rId93" Type="http://schemas.openxmlformats.org/officeDocument/2006/relationships/slide" Target="slides/slide92.xml"/><Relationship Id="rId94" Type="http://schemas.openxmlformats.org/officeDocument/2006/relationships/slide" Target="slides/slide93.xml"/><Relationship Id="rId95" Type="http://schemas.openxmlformats.org/officeDocument/2006/relationships/slide" Target="slides/slide94.xml"/><Relationship Id="rId96" Type="http://schemas.openxmlformats.org/officeDocument/2006/relationships/slide" Target="slides/slide95.xml"/><Relationship Id="rId97" Type="http://schemas.openxmlformats.org/officeDocument/2006/relationships/slide" Target="slides/slide96.xml"/><Relationship Id="rId98" Type="http://schemas.openxmlformats.org/officeDocument/2006/relationships/slide" Target="slides/slide97.xml"/><Relationship Id="rId99" Type="http://schemas.openxmlformats.org/officeDocument/2006/relationships/slide" Target="slides/slide98.xml"/><Relationship Id="rId190" Type="http://schemas.openxmlformats.org/officeDocument/2006/relationships/slide" Target="slides/slide189.xml"/><Relationship Id="rId191" Type="http://schemas.openxmlformats.org/officeDocument/2006/relationships/slide" Target="slides/slide190.xml"/><Relationship Id="rId192" Type="http://schemas.openxmlformats.org/officeDocument/2006/relationships/slide" Target="slides/slide191.xml"/><Relationship Id="rId193" Type="http://schemas.openxmlformats.org/officeDocument/2006/relationships/slide" Target="slides/slide192.xml"/><Relationship Id="rId194" Type="http://schemas.openxmlformats.org/officeDocument/2006/relationships/slide" Target="slides/slide193.xml"/><Relationship Id="rId195" Type="http://schemas.openxmlformats.org/officeDocument/2006/relationships/slide" Target="slides/slide194.xml"/><Relationship Id="rId196" Type="http://schemas.openxmlformats.org/officeDocument/2006/relationships/slide" Target="slides/slide195.xml"/><Relationship Id="rId197" Type="http://schemas.openxmlformats.org/officeDocument/2006/relationships/slide" Target="slides/slide196.xml"/><Relationship Id="rId198" Type="http://schemas.openxmlformats.org/officeDocument/2006/relationships/slide" Target="slides/slide197.xml"/><Relationship Id="rId199" Type="http://schemas.openxmlformats.org/officeDocument/2006/relationships/slide" Target="slides/slide198.xml"/><Relationship Id="rId280" Type="http://schemas.openxmlformats.org/officeDocument/2006/relationships/slide" Target="slides/slide279.xml"/><Relationship Id="rId30" Type="http://schemas.openxmlformats.org/officeDocument/2006/relationships/slide" Target="slides/slide29.xml"/><Relationship Id="rId31" Type="http://schemas.openxmlformats.org/officeDocument/2006/relationships/slide" Target="slides/slide30.xml"/><Relationship Id="rId32" Type="http://schemas.openxmlformats.org/officeDocument/2006/relationships/slide" Target="slides/slide31.xml"/><Relationship Id="rId33" Type="http://schemas.openxmlformats.org/officeDocument/2006/relationships/slide" Target="slides/slide32.xml"/><Relationship Id="rId34" Type="http://schemas.openxmlformats.org/officeDocument/2006/relationships/slide" Target="slides/slide33.xml"/><Relationship Id="rId35" Type="http://schemas.openxmlformats.org/officeDocument/2006/relationships/slide" Target="slides/slide34.xml"/><Relationship Id="rId36" Type="http://schemas.openxmlformats.org/officeDocument/2006/relationships/slide" Target="slides/slide35.xml"/><Relationship Id="rId37" Type="http://schemas.openxmlformats.org/officeDocument/2006/relationships/slide" Target="slides/slide36.xml"/><Relationship Id="rId38" Type="http://schemas.openxmlformats.org/officeDocument/2006/relationships/slide" Target="slides/slide37.xml"/><Relationship Id="rId39" Type="http://schemas.openxmlformats.org/officeDocument/2006/relationships/slide" Target="slides/slide38.xml"/><Relationship Id="rId281" Type="http://schemas.openxmlformats.org/officeDocument/2006/relationships/slide" Target="slides/slide280.xml"/><Relationship Id="rId282" Type="http://schemas.openxmlformats.org/officeDocument/2006/relationships/slide" Target="slides/slide281.xml"/><Relationship Id="rId283" Type="http://schemas.openxmlformats.org/officeDocument/2006/relationships/slide" Target="slides/slide282.xml"/><Relationship Id="rId284" Type="http://schemas.openxmlformats.org/officeDocument/2006/relationships/slide" Target="slides/slide283.xml"/><Relationship Id="rId130" Type="http://schemas.openxmlformats.org/officeDocument/2006/relationships/slide" Target="slides/slide129.xml"/><Relationship Id="rId131" Type="http://schemas.openxmlformats.org/officeDocument/2006/relationships/slide" Target="slides/slide130.xml"/><Relationship Id="rId132" Type="http://schemas.openxmlformats.org/officeDocument/2006/relationships/slide" Target="slides/slide131.xml"/><Relationship Id="rId133" Type="http://schemas.openxmlformats.org/officeDocument/2006/relationships/slide" Target="slides/slide132.xml"/><Relationship Id="rId220" Type="http://schemas.openxmlformats.org/officeDocument/2006/relationships/slide" Target="slides/slide219.xml"/><Relationship Id="rId221" Type="http://schemas.openxmlformats.org/officeDocument/2006/relationships/slide" Target="slides/slide220.xml"/><Relationship Id="rId222" Type="http://schemas.openxmlformats.org/officeDocument/2006/relationships/slide" Target="slides/slide221.xml"/><Relationship Id="rId223" Type="http://schemas.openxmlformats.org/officeDocument/2006/relationships/slide" Target="slides/slide222.xml"/><Relationship Id="rId224" Type="http://schemas.openxmlformats.org/officeDocument/2006/relationships/slide" Target="slides/slide223.xml"/><Relationship Id="rId225" Type="http://schemas.openxmlformats.org/officeDocument/2006/relationships/slide" Target="slides/slide224.xml"/><Relationship Id="rId226" Type="http://schemas.openxmlformats.org/officeDocument/2006/relationships/slide" Target="slides/slide225.xml"/><Relationship Id="rId227" Type="http://schemas.openxmlformats.org/officeDocument/2006/relationships/slide" Target="slides/slide226.xml"/><Relationship Id="rId228" Type="http://schemas.openxmlformats.org/officeDocument/2006/relationships/slide" Target="slides/slide227.xml"/><Relationship Id="rId229" Type="http://schemas.openxmlformats.org/officeDocument/2006/relationships/slide" Target="slides/slide228.xml"/><Relationship Id="rId134" Type="http://schemas.openxmlformats.org/officeDocument/2006/relationships/slide" Target="slides/slide133.xml"/><Relationship Id="rId135" Type="http://schemas.openxmlformats.org/officeDocument/2006/relationships/slide" Target="slides/slide134.xml"/><Relationship Id="rId136" Type="http://schemas.openxmlformats.org/officeDocument/2006/relationships/slide" Target="slides/slide135.xml"/><Relationship Id="rId137" Type="http://schemas.openxmlformats.org/officeDocument/2006/relationships/slide" Target="slides/slide136.xml"/><Relationship Id="rId138" Type="http://schemas.openxmlformats.org/officeDocument/2006/relationships/slide" Target="slides/slide137.xml"/><Relationship Id="rId139" Type="http://schemas.openxmlformats.org/officeDocument/2006/relationships/slide" Target="slides/slide138.xml"/><Relationship Id="rId285" Type="http://schemas.openxmlformats.org/officeDocument/2006/relationships/slide" Target="slides/slide284.xml"/><Relationship Id="rId286" Type="http://schemas.openxmlformats.org/officeDocument/2006/relationships/slide" Target="slides/slide285.xml"/><Relationship Id="rId287" Type="http://schemas.openxmlformats.org/officeDocument/2006/relationships/slide" Target="slides/slide286.xml"/><Relationship Id="rId288" Type="http://schemas.openxmlformats.org/officeDocument/2006/relationships/slide" Target="slides/slide287.xml"/><Relationship Id="rId289" Type="http://schemas.openxmlformats.org/officeDocument/2006/relationships/slide" Target="slides/slide288.xml"/><Relationship Id="rId310" Type="http://schemas.openxmlformats.org/officeDocument/2006/relationships/slide" Target="slides/slide309.xml"/><Relationship Id="rId311" Type="http://schemas.openxmlformats.org/officeDocument/2006/relationships/slide" Target="slides/slide310.xml"/><Relationship Id="rId312" Type="http://schemas.openxmlformats.org/officeDocument/2006/relationships/slide" Target="slides/slide311.xml"/><Relationship Id="rId313" Type="http://schemas.openxmlformats.org/officeDocument/2006/relationships/slide" Target="slides/slide312.xml"/><Relationship Id="rId314" Type="http://schemas.openxmlformats.org/officeDocument/2006/relationships/slide" Target="slides/slide313.xml"/><Relationship Id="rId315" Type="http://schemas.openxmlformats.org/officeDocument/2006/relationships/slide" Target="slides/slide314.xml"/><Relationship Id="rId316" Type="http://schemas.openxmlformats.org/officeDocument/2006/relationships/slide" Target="slides/slide315.xml"/><Relationship Id="rId317" Type="http://schemas.openxmlformats.org/officeDocument/2006/relationships/slide" Target="slides/slide316.xml"/><Relationship Id="rId318" Type="http://schemas.openxmlformats.org/officeDocument/2006/relationships/slide" Target="slides/slide317.xml"/><Relationship Id="rId319" Type="http://schemas.openxmlformats.org/officeDocument/2006/relationships/slide" Target="slides/slide318.xml"/><Relationship Id="rId290" Type="http://schemas.openxmlformats.org/officeDocument/2006/relationships/slide" Target="slides/slide289.xml"/><Relationship Id="rId291" Type="http://schemas.openxmlformats.org/officeDocument/2006/relationships/slide" Target="slides/slide290.xml"/><Relationship Id="rId292" Type="http://schemas.openxmlformats.org/officeDocument/2006/relationships/slide" Target="slides/slide291.xml"/><Relationship Id="rId293" Type="http://schemas.openxmlformats.org/officeDocument/2006/relationships/slide" Target="slides/slide292.xml"/><Relationship Id="rId294" Type="http://schemas.openxmlformats.org/officeDocument/2006/relationships/slide" Target="slides/slide293.xml"/><Relationship Id="rId295" Type="http://schemas.openxmlformats.org/officeDocument/2006/relationships/slide" Target="slides/slide294.xml"/><Relationship Id="rId296" Type="http://schemas.openxmlformats.org/officeDocument/2006/relationships/slide" Target="slides/slide295.xml"/><Relationship Id="rId40" Type="http://schemas.openxmlformats.org/officeDocument/2006/relationships/slide" Target="slides/slide39.xml"/><Relationship Id="rId41" Type="http://schemas.openxmlformats.org/officeDocument/2006/relationships/slide" Target="slides/slide40.xml"/><Relationship Id="rId42" Type="http://schemas.openxmlformats.org/officeDocument/2006/relationships/slide" Target="slides/slide41.xml"/><Relationship Id="rId43" Type="http://schemas.openxmlformats.org/officeDocument/2006/relationships/slide" Target="slides/slide42.xml"/><Relationship Id="rId44" Type="http://schemas.openxmlformats.org/officeDocument/2006/relationships/slide" Target="slides/slide43.xml"/><Relationship Id="rId45" Type="http://schemas.openxmlformats.org/officeDocument/2006/relationships/slide" Target="slides/slide44.xml"/><Relationship Id="rId46" Type="http://schemas.openxmlformats.org/officeDocument/2006/relationships/slide" Target="slides/slide45.xml"/><Relationship Id="rId47" Type="http://schemas.openxmlformats.org/officeDocument/2006/relationships/slide" Target="slides/slide46.xml"/><Relationship Id="rId48" Type="http://schemas.openxmlformats.org/officeDocument/2006/relationships/slide" Target="slides/slide47.xml"/><Relationship Id="rId49" Type="http://schemas.openxmlformats.org/officeDocument/2006/relationships/slide" Target="slides/slide48.xml"/><Relationship Id="rId297" Type="http://schemas.openxmlformats.org/officeDocument/2006/relationships/slide" Target="slides/slide296.xml"/><Relationship Id="rId298" Type="http://schemas.openxmlformats.org/officeDocument/2006/relationships/slide" Target="slides/slide297.xml"/><Relationship Id="rId299" Type="http://schemas.openxmlformats.org/officeDocument/2006/relationships/slide" Target="slides/slide298.xml"/><Relationship Id="rId140" Type="http://schemas.openxmlformats.org/officeDocument/2006/relationships/slide" Target="slides/slide139.xml"/><Relationship Id="rId141" Type="http://schemas.openxmlformats.org/officeDocument/2006/relationships/slide" Target="slides/slide140.xml"/><Relationship Id="rId142" Type="http://schemas.openxmlformats.org/officeDocument/2006/relationships/slide" Target="slides/slide141.xml"/><Relationship Id="rId143" Type="http://schemas.openxmlformats.org/officeDocument/2006/relationships/slide" Target="slides/slide142.xml"/><Relationship Id="rId144" Type="http://schemas.openxmlformats.org/officeDocument/2006/relationships/slide" Target="slides/slide143.xml"/><Relationship Id="rId145" Type="http://schemas.openxmlformats.org/officeDocument/2006/relationships/slide" Target="slides/slide144.xml"/><Relationship Id="rId146" Type="http://schemas.openxmlformats.org/officeDocument/2006/relationships/slide" Target="slides/slide145.xml"/><Relationship Id="rId147" Type="http://schemas.openxmlformats.org/officeDocument/2006/relationships/slide" Target="slides/slide146.xml"/><Relationship Id="rId148" Type="http://schemas.openxmlformats.org/officeDocument/2006/relationships/slide" Target="slides/slide147.xml"/><Relationship Id="rId149" Type="http://schemas.openxmlformats.org/officeDocument/2006/relationships/slide" Target="slides/slide148.xml"/><Relationship Id="rId230" Type="http://schemas.openxmlformats.org/officeDocument/2006/relationships/slide" Target="slides/slide229.xml"/><Relationship Id="rId231" Type="http://schemas.openxmlformats.org/officeDocument/2006/relationships/slide" Target="slides/slide230.xml"/><Relationship Id="rId232" Type="http://schemas.openxmlformats.org/officeDocument/2006/relationships/slide" Target="slides/slide231.xml"/><Relationship Id="rId233" Type="http://schemas.openxmlformats.org/officeDocument/2006/relationships/slide" Target="slides/slide232.xml"/><Relationship Id="rId234" Type="http://schemas.openxmlformats.org/officeDocument/2006/relationships/slide" Target="slides/slide233.xml"/><Relationship Id="rId235" Type="http://schemas.openxmlformats.org/officeDocument/2006/relationships/slide" Target="slides/slide234.xml"/><Relationship Id="rId236" Type="http://schemas.openxmlformats.org/officeDocument/2006/relationships/slide" Target="slides/slide235.xml"/><Relationship Id="rId237" Type="http://schemas.openxmlformats.org/officeDocument/2006/relationships/slide" Target="slides/slide236.xml"/><Relationship Id="rId238" Type="http://schemas.openxmlformats.org/officeDocument/2006/relationships/slide" Target="slides/slide237.xml"/><Relationship Id="rId239" Type="http://schemas.openxmlformats.org/officeDocument/2006/relationships/slide" Target="slides/slide238.xml"/><Relationship Id="rId320" Type="http://schemas.openxmlformats.org/officeDocument/2006/relationships/slide" Target="slides/slide319.xml"/><Relationship Id="rId321" Type="http://schemas.openxmlformats.org/officeDocument/2006/relationships/slide" Target="slides/slide320.xml"/><Relationship Id="rId322" Type="http://schemas.openxmlformats.org/officeDocument/2006/relationships/slide" Target="slides/slide321.xml"/><Relationship Id="rId323" Type="http://schemas.openxmlformats.org/officeDocument/2006/relationships/slide" Target="slides/slide322.xml"/><Relationship Id="rId324" Type="http://schemas.openxmlformats.org/officeDocument/2006/relationships/slide" Target="slides/slide323.xml"/><Relationship Id="rId325" Type="http://schemas.openxmlformats.org/officeDocument/2006/relationships/slide" Target="slides/slide324.xml"/><Relationship Id="rId326" Type="http://schemas.openxmlformats.org/officeDocument/2006/relationships/slide" Target="slides/slide325.xml"/><Relationship Id="rId327" Type="http://schemas.openxmlformats.org/officeDocument/2006/relationships/slide" Target="slides/slide326.xml"/><Relationship Id="rId328" Type="http://schemas.openxmlformats.org/officeDocument/2006/relationships/slide" Target="slides/slide327.xml"/><Relationship Id="rId329" Type="http://schemas.openxmlformats.org/officeDocument/2006/relationships/slide" Target="slides/slide328.xml"/><Relationship Id="rId50" Type="http://schemas.openxmlformats.org/officeDocument/2006/relationships/slide" Target="slides/slide49.xml"/><Relationship Id="rId51" Type="http://schemas.openxmlformats.org/officeDocument/2006/relationships/slide" Target="slides/slide50.xml"/><Relationship Id="rId52" Type="http://schemas.openxmlformats.org/officeDocument/2006/relationships/slide" Target="slides/slide51.xml"/><Relationship Id="rId53" Type="http://schemas.openxmlformats.org/officeDocument/2006/relationships/slide" Target="slides/slide52.xml"/><Relationship Id="rId54" Type="http://schemas.openxmlformats.org/officeDocument/2006/relationships/slide" Target="slides/slide53.xml"/><Relationship Id="rId55" Type="http://schemas.openxmlformats.org/officeDocument/2006/relationships/slide" Target="slides/slide54.xml"/><Relationship Id="rId56" Type="http://schemas.openxmlformats.org/officeDocument/2006/relationships/slide" Target="slides/slide55.xml"/><Relationship Id="rId57" Type="http://schemas.openxmlformats.org/officeDocument/2006/relationships/slide" Target="slides/slide56.xml"/><Relationship Id="rId58" Type="http://schemas.openxmlformats.org/officeDocument/2006/relationships/slide" Target="slides/slide57.xml"/><Relationship Id="rId59" Type="http://schemas.openxmlformats.org/officeDocument/2006/relationships/slide" Target="slides/slide58.xml"/><Relationship Id="rId150" Type="http://schemas.openxmlformats.org/officeDocument/2006/relationships/slide" Target="slides/slide149.xml"/><Relationship Id="rId151" Type="http://schemas.openxmlformats.org/officeDocument/2006/relationships/slide" Target="slides/slide150.xml"/><Relationship Id="rId152" Type="http://schemas.openxmlformats.org/officeDocument/2006/relationships/slide" Target="slides/slide151.xml"/><Relationship Id="rId153" Type="http://schemas.openxmlformats.org/officeDocument/2006/relationships/slide" Target="slides/slide152.xml"/><Relationship Id="rId154" Type="http://schemas.openxmlformats.org/officeDocument/2006/relationships/slide" Target="slides/slide153.xml"/><Relationship Id="rId155" Type="http://schemas.openxmlformats.org/officeDocument/2006/relationships/slide" Target="slides/slide154.xml"/><Relationship Id="rId156" Type="http://schemas.openxmlformats.org/officeDocument/2006/relationships/slide" Target="slides/slide155.xml"/><Relationship Id="rId157" Type="http://schemas.openxmlformats.org/officeDocument/2006/relationships/slide" Target="slides/slide156.xml"/><Relationship Id="rId158" Type="http://schemas.openxmlformats.org/officeDocument/2006/relationships/slide" Target="slides/slide157.xml"/><Relationship Id="rId159" Type="http://schemas.openxmlformats.org/officeDocument/2006/relationships/slide" Target="slides/slide158.xml"/><Relationship Id="rId240" Type="http://schemas.openxmlformats.org/officeDocument/2006/relationships/slide" Target="slides/slide239.xml"/><Relationship Id="rId241" Type="http://schemas.openxmlformats.org/officeDocument/2006/relationships/slide" Target="slides/slide240.xml"/><Relationship Id="rId242" Type="http://schemas.openxmlformats.org/officeDocument/2006/relationships/slide" Target="slides/slide241.xml"/><Relationship Id="rId243" Type="http://schemas.openxmlformats.org/officeDocument/2006/relationships/slide" Target="slides/slide242.xml"/><Relationship Id="rId244" Type="http://schemas.openxmlformats.org/officeDocument/2006/relationships/slide" Target="slides/slide243.xml"/><Relationship Id="rId245" Type="http://schemas.openxmlformats.org/officeDocument/2006/relationships/slide" Target="slides/slide244.xml"/><Relationship Id="rId246" Type="http://schemas.openxmlformats.org/officeDocument/2006/relationships/slide" Target="slides/slide245.xml"/><Relationship Id="rId247" Type="http://schemas.openxmlformats.org/officeDocument/2006/relationships/slide" Target="slides/slide246.xml"/><Relationship Id="rId248" Type="http://schemas.openxmlformats.org/officeDocument/2006/relationships/slide" Target="slides/slide247.xml"/><Relationship Id="rId249" Type="http://schemas.openxmlformats.org/officeDocument/2006/relationships/slide" Target="slides/slide248.xml"/><Relationship Id="rId330" Type="http://schemas.openxmlformats.org/officeDocument/2006/relationships/slide" Target="slides/slide329.xml"/><Relationship Id="rId331" Type="http://schemas.openxmlformats.org/officeDocument/2006/relationships/slide" Target="slides/slide330.xml"/><Relationship Id="rId332" Type="http://schemas.openxmlformats.org/officeDocument/2006/relationships/slide" Target="slides/slide331.xml"/><Relationship Id="rId333" Type="http://schemas.openxmlformats.org/officeDocument/2006/relationships/slide" Target="slides/slide332.xml"/><Relationship Id="rId334" Type="http://schemas.openxmlformats.org/officeDocument/2006/relationships/slide" Target="slides/slide333.xml"/><Relationship Id="rId335" Type="http://schemas.openxmlformats.org/officeDocument/2006/relationships/slide" Target="slides/slide334.xml"/><Relationship Id="rId336" Type="http://schemas.openxmlformats.org/officeDocument/2006/relationships/slide" Target="slides/slide335.xml"/><Relationship Id="rId337" Type="http://schemas.openxmlformats.org/officeDocument/2006/relationships/slide" Target="slides/slide336.xml"/><Relationship Id="rId338" Type="http://schemas.openxmlformats.org/officeDocument/2006/relationships/slide" Target="slides/slide337.xml"/><Relationship Id="rId339" Type="http://schemas.openxmlformats.org/officeDocument/2006/relationships/slide" Target="slides/slide338.xml"/><Relationship Id="rId60" Type="http://schemas.openxmlformats.org/officeDocument/2006/relationships/slide" Target="slides/slide59.xml"/><Relationship Id="rId61" Type="http://schemas.openxmlformats.org/officeDocument/2006/relationships/slide" Target="slides/slide60.xml"/><Relationship Id="rId62" Type="http://schemas.openxmlformats.org/officeDocument/2006/relationships/slide" Target="slides/slide61.xml"/><Relationship Id="rId63" Type="http://schemas.openxmlformats.org/officeDocument/2006/relationships/slide" Target="slides/slide62.xml"/><Relationship Id="rId64" Type="http://schemas.openxmlformats.org/officeDocument/2006/relationships/slide" Target="slides/slide63.xml"/><Relationship Id="rId65" Type="http://schemas.openxmlformats.org/officeDocument/2006/relationships/slide" Target="slides/slide64.xml"/><Relationship Id="rId66" Type="http://schemas.openxmlformats.org/officeDocument/2006/relationships/slide" Target="slides/slide65.xml"/><Relationship Id="rId67" Type="http://schemas.openxmlformats.org/officeDocument/2006/relationships/slide" Target="slides/slide66.xml"/><Relationship Id="rId68" Type="http://schemas.openxmlformats.org/officeDocument/2006/relationships/slide" Target="slides/slide67.xml"/><Relationship Id="rId69" Type="http://schemas.openxmlformats.org/officeDocument/2006/relationships/slide" Target="slides/slide68.xml"/><Relationship Id="rId160" Type="http://schemas.openxmlformats.org/officeDocument/2006/relationships/slide" Target="slides/slide159.xml"/><Relationship Id="rId161" Type="http://schemas.openxmlformats.org/officeDocument/2006/relationships/slide" Target="slides/slide160.xml"/><Relationship Id="rId162" Type="http://schemas.openxmlformats.org/officeDocument/2006/relationships/slide" Target="slides/slide161.xml"/><Relationship Id="rId163" Type="http://schemas.openxmlformats.org/officeDocument/2006/relationships/slide" Target="slides/slide162.xml"/><Relationship Id="rId164" Type="http://schemas.openxmlformats.org/officeDocument/2006/relationships/slide" Target="slides/slide163.xml"/><Relationship Id="rId165" Type="http://schemas.openxmlformats.org/officeDocument/2006/relationships/slide" Target="slides/slide164.xml"/><Relationship Id="rId166" Type="http://schemas.openxmlformats.org/officeDocument/2006/relationships/slide" Target="slides/slide165.xml"/><Relationship Id="rId167" Type="http://schemas.openxmlformats.org/officeDocument/2006/relationships/slide" Target="slides/slide166.xml"/><Relationship Id="rId168" Type="http://schemas.openxmlformats.org/officeDocument/2006/relationships/slide" Target="slides/slide167.xml"/><Relationship Id="rId169" Type="http://schemas.openxmlformats.org/officeDocument/2006/relationships/slide" Target="slides/slide168.xml"/><Relationship Id="rId250" Type="http://schemas.openxmlformats.org/officeDocument/2006/relationships/slide" Target="slides/slide249.xml"/><Relationship Id="rId251" Type="http://schemas.openxmlformats.org/officeDocument/2006/relationships/slide" Target="slides/slide250.xml"/><Relationship Id="rId252" Type="http://schemas.openxmlformats.org/officeDocument/2006/relationships/slide" Target="slides/slide251.xml"/><Relationship Id="rId253" Type="http://schemas.openxmlformats.org/officeDocument/2006/relationships/slide" Target="slides/slide252.xml"/><Relationship Id="rId254" Type="http://schemas.openxmlformats.org/officeDocument/2006/relationships/slide" Target="slides/slide253.xml"/><Relationship Id="rId255" Type="http://schemas.openxmlformats.org/officeDocument/2006/relationships/slide" Target="slides/slide254.xml"/><Relationship Id="rId256" Type="http://schemas.openxmlformats.org/officeDocument/2006/relationships/slide" Target="slides/slide255.xml"/><Relationship Id="rId257" Type="http://schemas.openxmlformats.org/officeDocument/2006/relationships/slide" Target="slides/slide256.xml"/><Relationship Id="rId258" Type="http://schemas.openxmlformats.org/officeDocument/2006/relationships/slide" Target="slides/slide257.xml"/><Relationship Id="rId259" Type="http://schemas.openxmlformats.org/officeDocument/2006/relationships/slide" Target="slides/slide258.xml"/><Relationship Id="rId340" Type="http://schemas.openxmlformats.org/officeDocument/2006/relationships/slide" Target="slides/slide339.xml"/><Relationship Id="rId341" Type="http://schemas.openxmlformats.org/officeDocument/2006/relationships/slide" Target="slides/slide340.xml"/><Relationship Id="rId342" Type="http://schemas.openxmlformats.org/officeDocument/2006/relationships/slide" Target="slides/slide341.xml"/><Relationship Id="rId343" Type="http://schemas.openxmlformats.org/officeDocument/2006/relationships/slide" Target="slides/slide342.xml"/><Relationship Id="rId344" Type="http://schemas.openxmlformats.org/officeDocument/2006/relationships/notesMaster" Target="notesMasters/notesMaster1.xml"/><Relationship Id="rId100" Type="http://schemas.openxmlformats.org/officeDocument/2006/relationships/slide" Target="slides/slide99.xml"/><Relationship Id="rId101" Type="http://schemas.openxmlformats.org/officeDocument/2006/relationships/slide" Target="slides/slide100.xml"/><Relationship Id="rId102" Type="http://schemas.openxmlformats.org/officeDocument/2006/relationships/slide" Target="slides/slide101.xml"/><Relationship Id="rId103" Type="http://schemas.openxmlformats.org/officeDocument/2006/relationships/slide" Target="slides/slide102.xml"/><Relationship Id="rId104" Type="http://schemas.openxmlformats.org/officeDocument/2006/relationships/slide" Target="slides/slide103.xml"/><Relationship Id="rId105" Type="http://schemas.openxmlformats.org/officeDocument/2006/relationships/slide" Target="slides/slide104.xml"/></Relationships>
</file>

<file path=ppt/diagrams/colors1.xml><?xml version="1.0" encoding="utf-8"?>
<dgm:colorsDef xmlns:dgm="http://schemas.openxmlformats.org/drawingml/2006/diagram" xmlns:a="http://schemas.openxmlformats.org/drawingml/2006/main" uniqueId="urn:microsoft.com/office/officeart/2005/8/colors/accent2_2">
  <dgm:title val=""/>
  <dgm:desc val=""/>
  <dgm:catLst>
    <dgm:cat type="accent2" pri="11200"/>
  </dgm:catLst>
  <dgm:styleLbl name="node0">
    <dgm:fillClrLst meth="repeat">
      <a:schemeClr val="accent2"/>
    </dgm:fillClrLst>
    <dgm:linClrLst meth="repeat">
      <a:schemeClr val="lt1"/>
    </dgm:linClrLst>
    <dgm:effectClrLst/>
    <dgm:txLinClrLst/>
    <dgm:txFillClrLst/>
    <dgm:txEffectClrLst/>
  </dgm:styleLbl>
  <dgm:styleLbl name="node1">
    <dgm:fillClrLst meth="repeat">
      <a:schemeClr val="accent2"/>
    </dgm:fillClrLst>
    <dgm:linClrLst meth="repeat">
      <a:schemeClr val="lt1"/>
    </dgm:linClrLst>
    <dgm:effectClrLst/>
    <dgm:txLinClrLst/>
    <dgm:txFillClrLst/>
    <dgm:txEffectClrLst/>
  </dgm:styleLbl>
  <dgm:styleLbl name="alignNode1">
    <dgm:fillClrLst meth="repeat">
      <a:schemeClr val="accent2"/>
    </dgm:fillClrLst>
    <dgm:linClrLst meth="repeat">
      <a:schemeClr val="accent2"/>
    </dgm:linClrLst>
    <dgm:effectClrLst/>
    <dgm:txLinClrLst/>
    <dgm:txFillClrLst/>
    <dgm:txEffectClrLst/>
  </dgm:styleLbl>
  <dgm:styleLbl name="lnNode1">
    <dgm:fillClrLst meth="repeat">
      <a:schemeClr val="accent2"/>
    </dgm:fillClrLst>
    <dgm:linClrLst meth="repeat">
      <a:schemeClr val="lt1"/>
    </dgm:linClrLst>
    <dgm:effectClrLst/>
    <dgm:txLinClrLst/>
    <dgm:txFillClrLst/>
    <dgm:txEffectClrLst/>
  </dgm:styleLbl>
  <dgm:styleLbl name="vennNode1">
    <dgm:fillClrLst meth="repeat">
      <a:schemeClr val="accent2">
        <a:alpha val="50000"/>
      </a:schemeClr>
    </dgm:fillClrLst>
    <dgm:linClrLst meth="repeat">
      <a:schemeClr val="lt1"/>
    </dgm:linClrLst>
    <dgm:effectClrLst/>
    <dgm:txLinClrLst/>
    <dgm:txFillClrLst/>
    <dgm:txEffectClrLst/>
  </dgm:styleLbl>
  <dgm:styleLbl name="node2">
    <dgm:fillClrLst meth="repeat">
      <a:schemeClr val="accent2"/>
    </dgm:fillClrLst>
    <dgm:linClrLst meth="repeat">
      <a:schemeClr val="lt1"/>
    </dgm:linClrLst>
    <dgm:effectClrLst/>
    <dgm:txLinClrLst/>
    <dgm:txFillClrLst/>
    <dgm:txEffectClrLst/>
  </dgm:styleLbl>
  <dgm:styleLbl name="node3">
    <dgm:fillClrLst meth="repeat">
      <a:schemeClr val="accent2"/>
    </dgm:fillClrLst>
    <dgm:linClrLst meth="repeat">
      <a:schemeClr val="lt1"/>
    </dgm:linClrLst>
    <dgm:effectClrLst/>
    <dgm:txLinClrLst/>
    <dgm:txFillClrLst/>
    <dgm:txEffectClrLst/>
  </dgm:styleLbl>
  <dgm:styleLbl name="node4">
    <dgm:fillClrLst meth="repeat">
      <a:schemeClr val="accent2"/>
    </dgm:fillClrLst>
    <dgm:linClrLst meth="repeat">
      <a:schemeClr val="lt1"/>
    </dgm:linClrLst>
    <dgm:effectClrLst/>
    <dgm:txLinClrLst/>
    <dgm:txFillClrLst/>
    <dgm:txEffectClrLst/>
  </dgm:styleLbl>
  <dgm:styleLbl name="f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meth="repeat">
      <a:schemeClr val="accent2"/>
    </dgm:fillClrLst>
    <dgm:linClrLst meth="repeat">
      <a:schemeClr val="lt1"/>
    </dgm:linClrLst>
    <dgm:effectClrLst/>
    <dgm:txLinClrLst/>
    <dgm:txFillClrLst/>
    <dgm:txEffectClrLst/>
  </dgm:styleLbl>
  <dgm:styleLbl name="asst3">
    <dgm:fillClrLst meth="repeat">
      <a:schemeClr val="accent2"/>
    </dgm:fillClrLst>
    <dgm:linClrLst meth="repeat">
      <a:schemeClr val="lt1"/>
    </dgm:linClrLst>
    <dgm:effectClrLst/>
    <dgm:txLinClrLst/>
    <dgm:txFillClrLst/>
    <dgm:txEffectClrLst/>
  </dgm:styleLbl>
  <dgm:styleLbl name="asst4">
    <dgm:fillClrLst meth="repeat">
      <a:schemeClr val="accent2"/>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dgm:fillClrLst>
    <dgm:linClrLst meth="repeat">
      <a:schemeClr val="accent2"/>
    </dgm:linClrLst>
    <dgm:effectClrLst/>
    <dgm:txLinClrLst/>
    <dgm:txFillClrLst meth="repeat">
      <a:schemeClr val="lt1"/>
    </dgm:txFillClrLst>
    <dgm:txEffectClrLst/>
  </dgm:styleLbl>
  <dgm:styleLbl name="parChTrans2D3">
    <dgm:fillClrLst meth="repeat">
      <a:schemeClr val="accent2"/>
    </dgm:fillClrLst>
    <dgm:linClrLst meth="repeat">
      <a:schemeClr val="accent2"/>
    </dgm:linClrLst>
    <dgm:effectClrLst/>
    <dgm:txLinClrLst/>
    <dgm:txFillClrLst meth="repeat">
      <a:schemeClr val="lt1"/>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77DF5156-BD06-4056-822B-B19EF0CAC902}" type="doc">
      <dgm:prSet loTypeId="urn:microsoft.com/office/officeart/2005/8/layout/orgChart1" loCatId="hierarchy" qsTypeId="urn:microsoft.com/office/officeart/2005/8/quickstyle/simple5" qsCatId="simple" csTypeId="urn:microsoft.com/office/officeart/2005/8/colors/accent2_2" csCatId="accent2" phldr="1"/>
      <dgm:spPr/>
      <dgm:t>
        <a:bodyPr/>
        <a:lstStyle/>
        <a:p>
          <a:endParaRPr lang="de-DE"/>
        </a:p>
      </dgm:t>
    </dgm:pt>
    <dgm:pt modelId="{769AEF57-99AF-429B-8287-99ED37290A10}">
      <dgm:prSet phldrT="[Text]"/>
      <dgm:spPr/>
      <dgm:t>
        <a:bodyPr/>
        <a:lstStyle/>
        <a:p>
          <a:r>
            <a:rPr lang="de-DE" dirty="0" smtClean="0"/>
            <a:t>Gesamtgruppe</a:t>
          </a:r>
          <a:endParaRPr lang="de-DE" dirty="0"/>
        </a:p>
      </dgm:t>
    </dgm:pt>
    <dgm:pt modelId="{71187942-FF48-4131-ACAB-0817B3BF8649}" type="parTrans" cxnId="{E4AB45F4-3DBB-4CBD-8BD8-792BEC9655FB}">
      <dgm:prSet/>
      <dgm:spPr/>
      <dgm:t>
        <a:bodyPr/>
        <a:lstStyle/>
        <a:p>
          <a:endParaRPr lang="de-DE"/>
        </a:p>
      </dgm:t>
    </dgm:pt>
    <dgm:pt modelId="{38E64CF6-2B22-4FA0-9594-E611DD1FDE47}" type="sibTrans" cxnId="{E4AB45F4-3DBB-4CBD-8BD8-792BEC9655FB}">
      <dgm:prSet/>
      <dgm:spPr/>
      <dgm:t>
        <a:bodyPr/>
        <a:lstStyle/>
        <a:p>
          <a:endParaRPr lang="de-DE"/>
        </a:p>
      </dgm:t>
    </dgm:pt>
    <dgm:pt modelId="{10301C8C-9B14-49C8-BCB8-6A31BB802F81}">
      <dgm:prSet phldrT="[Text]"/>
      <dgm:spPr>
        <a:solidFill>
          <a:srgbClr val="CC0000"/>
        </a:solidFill>
      </dgm:spPr>
      <dgm:t>
        <a:bodyPr/>
        <a:lstStyle/>
        <a:p>
          <a:r>
            <a:rPr lang="de-DE" dirty="0" smtClean="0">
              <a:solidFill>
                <a:schemeClr val="tx1"/>
              </a:solidFill>
              <a:effectLst>
                <a:outerShdw blurRad="38100" dist="38100" dir="2700000" algn="tl">
                  <a:srgbClr val="000000">
                    <a:alpha val="43137"/>
                  </a:srgbClr>
                </a:outerShdw>
              </a:effectLst>
            </a:rPr>
            <a:t>Wirkstoff A</a:t>
          </a:r>
          <a:endParaRPr lang="de-DE" dirty="0">
            <a:solidFill>
              <a:schemeClr val="tx1"/>
            </a:solidFill>
            <a:effectLst>
              <a:outerShdw blurRad="38100" dist="38100" dir="2700000" algn="tl">
                <a:srgbClr val="000000">
                  <a:alpha val="43137"/>
                </a:srgbClr>
              </a:outerShdw>
            </a:effectLst>
          </a:endParaRPr>
        </a:p>
      </dgm:t>
    </dgm:pt>
    <dgm:pt modelId="{3ADF6555-5D95-4134-91A3-0F3AD83DAC45}" type="parTrans" cxnId="{6844E2B0-3BB0-43F9-B63C-EE0362BBC882}">
      <dgm:prSet/>
      <dgm:spPr/>
      <dgm:t>
        <a:bodyPr/>
        <a:lstStyle/>
        <a:p>
          <a:endParaRPr lang="de-DE"/>
        </a:p>
      </dgm:t>
    </dgm:pt>
    <dgm:pt modelId="{DE36C6F0-D8DE-454B-8813-8B6BF44CE818}" type="sibTrans" cxnId="{6844E2B0-3BB0-43F9-B63C-EE0362BBC882}">
      <dgm:prSet/>
      <dgm:spPr/>
      <dgm:t>
        <a:bodyPr/>
        <a:lstStyle/>
        <a:p>
          <a:endParaRPr lang="de-DE"/>
        </a:p>
      </dgm:t>
    </dgm:pt>
    <dgm:pt modelId="{C7AAB63B-71D4-44DE-8053-F29AF84E0310}">
      <dgm:prSet phldrT="[Text]"/>
      <dgm:spPr>
        <a:solidFill>
          <a:srgbClr val="92D050"/>
        </a:solidFill>
      </dgm:spPr>
      <dgm:t>
        <a:bodyPr/>
        <a:lstStyle/>
        <a:p>
          <a:r>
            <a:rPr lang="de-DE" dirty="0" smtClean="0">
              <a:solidFill>
                <a:schemeClr val="tx1"/>
              </a:solidFill>
              <a:effectLst>
                <a:outerShdw blurRad="38100" dist="38100" dir="2700000" algn="tl">
                  <a:srgbClr val="000000">
                    <a:alpha val="43137"/>
                  </a:srgbClr>
                </a:outerShdw>
              </a:effectLst>
            </a:rPr>
            <a:t>Placebo</a:t>
          </a:r>
          <a:endParaRPr lang="de-DE" dirty="0">
            <a:solidFill>
              <a:schemeClr val="tx1"/>
            </a:solidFill>
            <a:effectLst>
              <a:outerShdw blurRad="38100" dist="38100" dir="2700000" algn="tl">
                <a:srgbClr val="000000">
                  <a:alpha val="43137"/>
                </a:srgbClr>
              </a:outerShdw>
            </a:effectLst>
          </a:endParaRPr>
        </a:p>
      </dgm:t>
    </dgm:pt>
    <dgm:pt modelId="{DF088385-B44E-4A14-9E05-34F596AD8E09}" type="parTrans" cxnId="{9F52FF76-24BB-475F-8D26-8028CAF70378}">
      <dgm:prSet/>
      <dgm:spPr/>
      <dgm:t>
        <a:bodyPr/>
        <a:lstStyle/>
        <a:p>
          <a:endParaRPr lang="de-DE"/>
        </a:p>
      </dgm:t>
    </dgm:pt>
    <dgm:pt modelId="{4B3B9FB1-F4E7-4714-8B71-8E2CCB050990}" type="sibTrans" cxnId="{9F52FF76-24BB-475F-8D26-8028CAF70378}">
      <dgm:prSet/>
      <dgm:spPr/>
      <dgm:t>
        <a:bodyPr/>
        <a:lstStyle/>
        <a:p>
          <a:endParaRPr lang="de-DE"/>
        </a:p>
      </dgm:t>
    </dgm:pt>
    <dgm:pt modelId="{786AC74C-CF10-4A9D-A9B1-4D840EFF54FE}">
      <dgm:prSet custT="1"/>
      <dgm:spPr>
        <a:solidFill>
          <a:schemeClr val="bg2">
            <a:lumMod val="60000"/>
            <a:lumOff val="40000"/>
          </a:schemeClr>
        </a:solidFill>
      </dgm:spPr>
      <dgm:t>
        <a:bodyPr/>
        <a:lstStyle/>
        <a:p>
          <a:r>
            <a:rPr lang="de-DE" sz="2400" b="1" dirty="0" smtClean="0">
              <a:solidFill>
                <a:srgbClr val="FF0000"/>
              </a:solidFill>
              <a:effectLst>
                <a:outerShdw blurRad="38100" dist="38100" dir="2700000" algn="tl">
                  <a:srgbClr val="000000">
                    <a:alpha val="43137"/>
                  </a:srgbClr>
                </a:outerShdw>
              </a:effectLst>
            </a:rPr>
            <a:t>Wirkstoff A</a:t>
          </a:r>
          <a:r>
            <a:rPr lang="de-DE" sz="2400" dirty="0" smtClean="0"/>
            <a:t> + </a:t>
          </a:r>
          <a:r>
            <a:rPr lang="de-DE" sz="2400" b="1" dirty="0" smtClean="0">
              <a:solidFill>
                <a:srgbClr val="00FF00"/>
              </a:solidFill>
              <a:effectLst>
                <a:outerShdw blurRad="38100" dist="38100" dir="2700000" algn="tl">
                  <a:srgbClr val="000000">
                    <a:alpha val="43137"/>
                  </a:srgbClr>
                </a:outerShdw>
              </a:effectLst>
            </a:rPr>
            <a:t>Placebo</a:t>
          </a:r>
          <a:endParaRPr lang="de-DE" sz="2400" b="1" dirty="0">
            <a:solidFill>
              <a:srgbClr val="00FF00"/>
            </a:solidFill>
            <a:effectLst>
              <a:outerShdw blurRad="38100" dist="38100" dir="2700000" algn="tl">
                <a:srgbClr val="000000">
                  <a:alpha val="43137"/>
                </a:srgbClr>
              </a:outerShdw>
            </a:effectLst>
          </a:endParaRPr>
        </a:p>
      </dgm:t>
    </dgm:pt>
    <dgm:pt modelId="{CC520451-EC74-4465-A655-88EB213A719C}" type="parTrans" cxnId="{5D83E6D9-6C6F-4B33-8751-7FF822AFA3CB}">
      <dgm:prSet/>
      <dgm:spPr/>
      <dgm:t>
        <a:bodyPr/>
        <a:lstStyle/>
        <a:p>
          <a:endParaRPr lang="de-DE"/>
        </a:p>
      </dgm:t>
    </dgm:pt>
    <dgm:pt modelId="{9F5A7A58-6013-4E02-AE32-8594AC243B18}" type="sibTrans" cxnId="{5D83E6D9-6C6F-4B33-8751-7FF822AFA3CB}">
      <dgm:prSet/>
      <dgm:spPr/>
      <dgm:t>
        <a:bodyPr/>
        <a:lstStyle/>
        <a:p>
          <a:endParaRPr lang="de-DE"/>
        </a:p>
      </dgm:t>
    </dgm:pt>
    <dgm:pt modelId="{A7D3FF90-88B7-4AF4-B956-B5BC92243DF3}">
      <dgm:prSet custT="1"/>
      <dgm:spPr>
        <a:solidFill>
          <a:schemeClr val="bg2">
            <a:lumMod val="60000"/>
            <a:lumOff val="40000"/>
          </a:schemeClr>
        </a:solidFill>
      </dgm:spPr>
      <dgm:t>
        <a:bodyPr/>
        <a:lstStyle/>
        <a:p>
          <a:r>
            <a:rPr lang="de-DE" sz="2400" b="1" dirty="0" smtClean="0">
              <a:solidFill>
                <a:srgbClr val="00FF00"/>
              </a:solidFill>
              <a:effectLst>
                <a:outerShdw blurRad="38100" dist="38100" dir="2700000" algn="tl">
                  <a:srgbClr val="000000">
                    <a:alpha val="43137"/>
                  </a:srgbClr>
                </a:outerShdw>
              </a:effectLst>
            </a:rPr>
            <a:t>Placebo</a:t>
          </a:r>
          <a:r>
            <a:rPr lang="de-DE" sz="2000" dirty="0" smtClean="0"/>
            <a:t> + </a:t>
          </a:r>
          <a:r>
            <a:rPr lang="de-DE" sz="2400" b="1" dirty="0" smtClean="0">
              <a:solidFill>
                <a:srgbClr val="FF99CC"/>
              </a:solidFill>
              <a:effectLst>
                <a:outerShdw blurRad="38100" dist="38100" dir="2700000" algn="tl">
                  <a:srgbClr val="000000">
                    <a:alpha val="43137"/>
                  </a:srgbClr>
                </a:outerShdw>
              </a:effectLst>
            </a:rPr>
            <a:t>Wirkstoff B</a:t>
          </a:r>
          <a:endParaRPr lang="de-DE" sz="2400" b="1" dirty="0">
            <a:solidFill>
              <a:srgbClr val="FF99CC"/>
            </a:solidFill>
            <a:effectLst>
              <a:outerShdw blurRad="38100" dist="38100" dir="2700000" algn="tl">
                <a:srgbClr val="000000">
                  <a:alpha val="43137"/>
                </a:srgbClr>
              </a:outerShdw>
            </a:effectLst>
          </a:endParaRPr>
        </a:p>
      </dgm:t>
    </dgm:pt>
    <dgm:pt modelId="{E6FD641F-5E05-4730-87C4-CC152DFC0F4E}" type="parTrans" cxnId="{428E876F-78FA-4778-8023-4EFC46FDD4AF}">
      <dgm:prSet/>
      <dgm:spPr/>
      <dgm:t>
        <a:bodyPr/>
        <a:lstStyle/>
        <a:p>
          <a:endParaRPr lang="de-DE"/>
        </a:p>
      </dgm:t>
    </dgm:pt>
    <dgm:pt modelId="{01FE5BF6-AA45-408C-BB7E-5527B1639F71}" type="sibTrans" cxnId="{428E876F-78FA-4778-8023-4EFC46FDD4AF}">
      <dgm:prSet/>
      <dgm:spPr/>
      <dgm:t>
        <a:bodyPr/>
        <a:lstStyle/>
        <a:p>
          <a:endParaRPr lang="de-DE"/>
        </a:p>
      </dgm:t>
    </dgm:pt>
    <dgm:pt modelId="{50E4B1FA-5C6D-428E-AE61-460AEAB441EA}">
      <dgm:prSet custT="1"/>
      <dgm:spPr>
        <a:solidFill>
          <a:schemeClr val="bg2">
            <a:lumMod val="50000"/>
          </a:schemeClr>
        </a:solidFill>
      </dgm:spPr>
      <dgm:t>
        <a:bodyPr/>
        <a:lstStyle/>
        <a:p>
          <a:r>
            <a:rPr lang="de-DE" sz="2400" b="1" dirty="0" smtClean="0">
              <a:solidFill>
                <a:srgbClr val="FF0000"/>
              </a:solidFill>
              <a:effectLst>
                <a:outerShdw blurRad="38100" dist="38100" dir="2700000" algn="tl">
                  <a:srgbClr val="000000">
                    <a:alpha val="43137"/>
                  </a:srgbClr>
                </a:outerShdw>
              </a:effectLst>
            </a:rPr>
            <a:t>Wirkstoff A + </a:t>
          </a:r>
          <a:r>
            <a:rPr lang="de-DE" sz="2400" b="1" dirty="0" smtClean="0">
              <a:solidFill>
                <a:srgbClr val="FF99CC"/>
              </a:solidFill>
              <a:effectLst>
                <a:outerShdw blurRad="38100" dist="38100" dir="2700000" algn="tl">
                  <a:srgbClr val="000000">
                    <a:alpha val="43137"/>
                  </a:srgbClr>
                </a:outerShdw>
              </a:effectLst>
            </a:rPr>
            <a:t>Wirkstoff B</a:t>
          </a:r>
          <a:endParaRPr lang="de-DE" sz="2400" b="1" dirty="0">
            <a:solidFill>
              <a:srgbClr val="FF99CC"/>
            </a:solidFill>
            <a:effectLst>
              <a:outerShdw blurRad="38100" dist="38100" dir="2700000" algn="tl">
                <a:srgbClr val="000000">
                  <a:alpha val="43137"/>
                </a:srgbClr>
              </a:outerShdw>
            </a:effectLst>
          </a:endParaRPr>
        </a:p>
      </dgm:t>
    </dgm:pt>
    <dgm:pt modelId="{E8AD26D2-D352-478F-9E8E-06788DAFC474}" type="parTrans" cxnId="{89C02A08-C494-4FED-B72A-A9F82A66C190}">
      <dgm:prSet/>
      <dgm:spPr/>
      <dgm:t>
        <a:bodyPr/>
        <a:lstStyle/>
        <a:p>
          <a:endParaRPr lang="de-DE"/>
        </a:p>
      </dgm:t>
    </dgm:pt>
    <dgm:pt modelId="{7CE1B276-808C-4E6D-909C-8C77C78A8E1A}" type="sibTrans" cxnId="{89C02A08-C494-4FED-B72A-A9F82A66C190}">
      <dgm:prSet/>
      <dgm:spPr/>
      <dgm:t>
        <a:bodyPr/>
        <a:lstStyle/>
        <a:p>
          <a:endParaRPr lang="de-DE"/>
        </a:p>
      </dgm:t>
    </dgm:pt>
    <dgm:pt modelId="{263B5DC8-7109-4866-85E9-FA9544628205}">
      <dgm:prSet custT="1"/>
      <dgm:spPr>
        <a:solidFill>
          <a:schemeClr val="bg1">
            <a:lumMod val="95000"/>
          </a:schemeClr>
        </a:solidFill>
      </dgm:spPr>
      <dgm:t>
        <a:bodyPr/>
        <a:lstStyle/>
        <a:p>
          <a:r>
            <a:rPr lang="de-DE" sz="2400" b="1" dirty="0" smtClean="0">
              <a:solidFill>
                <a:srgbClr val="00FF00"/>
              </a:solidFill>
              <a:effectLst>
                <a:outerShdw blurRad="38100" dist="38100" dir="2700000" algn="tl">
                  <a:srgbClr val="000000">
                    <a:alpha val="43137"/>
                  </a:srgbClr>
                </a:outerShdw>
              </a:effectLst>
            </a:rPr>
            <a:t>Placebo</a:t>
          </a:r>
          <a:r>
            <a:rPr lang="de-DE" sz="2400" dirty="0" smtClean="0"/>
            <a:t> </a:t>
          </a:r>
          <a:r>
            <a:rPr lang="de-DE" sz="2400" dirty="0" smtClean="0">
              <a:solidFill>
                <a:schemeClr val="tx1"/>
              </a:solidFill>
            </a:rPr>
            <a:t>+</a:t>
          </a:r>
          <a:r>
            <a:rPr lang="de-DE" sz="2400" dirty="0" smtClean="0"/>
            <a:t> </a:t>
          </a:r>
          <a:r>
            <a:rPr lang="de-DE" sz="2400" b="1" dirty="0" smtClean="0">
              <a:solidFill>
                <a:srgbClr val="00FF00"/>
              </a:solidFill>
              <a:effectLst>
                <a:outerShdw blurRad="38100" dist="38100" dir="2700000" algn="tl">
                  <a:srgbClr val="000000">
                    <a:alpha val="43137"/>
                  </a:srgbClr>
                </a:outerShdw>
              </a:effectLst>
            </a:rPr>
            <a:t>Placebo</a:t>
          </a:r>
          <a:endParaRPr lang="de-DE" sz="2400" b="1" dirty="0">
            <a:solidFill>
              <a:srgbClr val="00FF00"/>
            </a:solidFill>
            <a:effectLst>
              <a:outerShdw blurRad="38100" dist="38100" dir="2700000" algn="tl">
                <a:srgbClr val="000000">
                  <a:alpha val="43137"/>
                </a:srgbClr>
              </a:outerShdw>
            </a:effectLst>
          </a:endParaRPr>
        </a:p>
      </dgm:t>
    </dgm:pt>
    <dgm:pt modelId="{5F7F904D-02E9-4232-8C91-2E40D77B9567}" type="parTrans" cxnId="{DFD98067-9F1A-44A1-BBF0-746C85E2B6B7}">
      <dgm:prSet/>
      <dgm:spPr/>
      <dgm:t>
        <a:bodyPr/>
        <a:lstStyle/>
        <a:p>
          <a:endParaRPr lang="de-DE"/>
        </a:p>
      </dgm:t>
    </dgm:pt>
    <dgm:pt modelId="{398D78D7-8EB4-4198-9102-3BC8B00C92A9}" type="sibTrans" cxnId="{DFD98067-9F1A-44A1-BBF0-746C85E2B6B7}">
      <dgm:prSet/>
      <dgm:spPr/>
      <dgm:t>
        <a:bodyPr/>
        <a:lstStyle/>
        <a:p>
          <a:endParaRPr lang="de-DE"/>
        </a:p>
      </dgm:t>
    </dgm:pt>
    <dgm:pt modelId="{2BBE15F8-C806-489E-8D2A-D220D13D9396}" type="pres">
      <dgm:prSet presAssocID="{77DF5156-BD06-4056-822B-B19EF0CAC902}" presName="hierChild1" presStyleCnt="0">
        <dgm:presLayoutVars>
          <dgm:orgChart val="1"/>
          <dgm:chPref val="1"/>
          <dgm:dir/>
          <dgm:animOne val="branch"/>
          <dgm:animLvl val="lvl"/>
          <dgm:resizeHandles/>
        </dgm:presLayoutVars>
      </dgm:prSet>
      <dgm:spPr/>
      <dgm:t>
        <a:bodyPr/>
        <a:lstStyle/>
        <a:p>
          <a:endParaRPr lang="de-DE"/>
        </a:p>
      </dgm:t>
    </dgm:pt>
    <dgm:pt modelId="{F48883D5-E138-402F-88AA-5325F54BE279}" type="pres">
      <dgm:prSet presAssocID="{769AEF57-99AF-429B-8287-99ED37290A10}" presName="hierRoot1" presStyleCnt="0">
        <dgm:presLayoutVars>
          <dgm:hierBranch val="init"/>
        </dgm:presLayoutVars>
      </dgm:prSet>
      <dgm:spPr/>
    </dgm:pt>
    <dgm:pt modelId="{3B2E7A09-3ED1-4165-A2D3-616BC9214015}" type="pres">
      <dgm:prSet presAssocID="{769AEF57-99AF-429B-8287-99ED37290A10}" presName="rootComposite1" presStyleCnt="0"/>
      <dgm:spPr/>
    </dgm:pt>
    <dgm:pt modelId="{70FCE25D-7E77-409B-88B8-636B06A849EC}" type="pres">
      <dgm:prSet presAssocID="{769AEF57-99AF-429B-8287-99ED37290A10}" presName="rootText1" presStyleLbl="node0" presStyleIdx="0" presStyleCnt="1" custScaleX="288451" custScaleY="38244" custLinFactNeighborX="38" custLinFactNeighborY="-53737">
        <dgm:presLayoutVars>
          <dgm:chPref val="3"/>
        </dgm:presLayoutVars>
      </dgm:prSet>
      <dgm:spPr/>
      <dgm:t>
        <a:bodyPr/>
        <a:lstStyle/>
        <a:p>
          <a:endParaRPr lang="de-DE"/>
        </a:p>
      </dgm:t>
    </dgm:pt>
    <dgm:pt modelId="{F3108C1A-33EF-4621-8188-71A3CD82CA7B}" type="pres">
      <dgm:prSet presAssocID="{769AEF57-99AF-429B-8287-99ED37290A10}" presName="rootConnector1" presStyleLbl="node1" presStyleIdx="0" presStyleCnt="0"/>
      <dgm:spPr/>
      <dgm:t>
        <a:bodyPr/>
        <a:lstStyle/>
        <a:p>
          <a:endParaRPr lang="de-DE"/>
        </a:p>
      </dgm:t>
    </dgm:pt>
    <dgm:pt modelId="{19172C29-6B63-4F6D-9960-53D24C349DF4}" type="pres">
      <dgm:prSet presAssocID="{769AEF57-99AF-429B-8287-99ED37290A10}" presName="hierChild2" presStyleCnt="0"/>
      <dgm:spPr/>
    </dgm:pt>
    <dgm:pt modelId="{50944808-1EE8-46C7-8848-CD6439E144B8}" type="pres">
      <dgm:prSet presAssocID="{3ADF6555-5D95-4134-91A3-0F3AD83DAC45}" presName="Name37" presStyleLbl="parChTrans1D2" presStyleIdx="0" presStyleCnt="2"/>
      <dgm:spPr/>
      <dgm:t>
        <a:bodyPr/>
        <a:lstStyle/>
        <a:p>
          <a:endParaRPr lang="de-DE"/>
        </a:p>
      </dgm:t>
    </dgm:pt>
    <dgm:pt modelId="{ED0C353B-C979-4D80-B330-50A1E4A3A6D2}" type="pres">
      <dgm:prSet presAssocID="{10301C8C-9B14-49C8-BCB8-6A31BB802F81}" presName="hierRoot2" presStyleCnt="0">
        <dgm:presLayoutVars>
          <dgm:hierBranch val="init"/>
        </dgm:presLayoutVars>
      </dgm:prSet>
      <dgm:spPr/>
    </dgm:pt>
    <dgm:pt modelId="{C1C9427D-F489-4443-8CFC-07C0F8591AFD}" type="pres">
      <dgm:prSet presAssocID="{10301C8C-9B14-49C8-BCB8-6A31BB802F81}" presName="rootComposite" presStyleCnt="0"/>
      <dgm:spPr/>
    </dgm:pt>
    <dgm:pt modelId="{7C81534F-98BB-43A2-A35A-96130E6B40E3}" type="pres">
      <dgm:prSet presAssocID="{10301C8C-9B14-49C8-BCB8-6A31BB802F81}" presName="rootText" presStyleLbl="node2" presStyleIdx="0" presStyleCnt="2" custScaleY="43141" custLinFactNeighborX="-55354" custLinFactNeighborY="-25853">
        <dgm:presLayoutVars>
          <dgm:chPref val="3"/>
        </dgm:presLayoutVars>
      </dgm:prSet>
      <dgm:spPr/>
      <dgm:t>
        <a:bodyPr/>
        <a:lstStyle/>
        <a:p>
          <a:endParaRPr lang="de-DE"/>
        </a:p>
      </dgm:t>
    </dgm:pt>
    <dgm:pt modelId="{B63E6053-6897-420F-8B0D-52AFF915A1FA}" type="pres">
      <dgm:prSet presAssocID="{10301C8C-9B14-49C8-BCB8-6A31BB802F81}" presName="rootConnector" presStyleLbl="node2" presStyleIdx="0" presStyleCnt="2"/>
      <dgm:spPr/>
      <dgm:t>
        <a:bodyPr/>
        <a:lstStyle/>
        <a:p>
          <a:endParaRPr lang="de-DE"/>
        </a:p>
      </dgm:t>
    </dgm:pt>
    <dgm:pt modelId="{711069F7-87D0-45E8-81EB-FE001D0F2958}" type="pres">
      <dgm:prSet presAssocID="{10301C8C-9B14-49C8-BCB8-6A31BB802F81}" presName="hierChild4" presStyleCnt="0"/>
      <dgm:spPr/>
    </dgm:pt>
    <dgm:pt modelId="{24900427-77B3-497C-913A-033AC3A55B0B}" type="pres">
      <dgm:prSet presAssocID="{CC520451-EC74-4465-A655-88EB213A719C}" presName="Name37" presStyleLbl="parChTrans1D3" presStyleIdx="0" presStyleCnt="4"/>
      <dgm:spPr/>
      <dgm:t>
        <a:bodyPr/>
        <a:lstStyle/>
        <a:p>
          <a:endParaRPr lang="de-DE"/>
        </a:p>
      </dgm:t>
    </dgm:pt>
    <dgm:pt modelId="{5A4E4732-4D3D-429C-957D-210E2C7F784B}" type="pres">
      <dgm:prSet presAssocID="{786AC74C-CF10-4A9D-A9B1-4D840EFF54FE}" presName="hierRoot2" presStyleCnt="0">
        <dgm:presLayoutVars>
          <dgm:hierBranch val="init"/>
        </dgm:presLayoutVars>
      </dgm:prSet>
      <dgm:spPr/>
    </dgm:pt>
    <dgm:pt modelId="{B0C728A6-4C76-4137-9009-013FABBA0E1C}" type="pres">
      <dgm:prSet presAssocID="{786AC74C-CF10-4A9D-A9B1-4D840EFF54FE}" presName="rootComposite" presStyleCnt="0"/>
      <dgm:spPr/>
    </dgm:pt>
    <dgm:pt modelId="{7BF5CC4F-77FF-4284-AE32-C22317921B28}" type="pres">
      <dgm:prSet presAssocID="{786AC74C-CF10-4A9D-A9B1-4D840EFF54FE}" presName="rootText" presStyleLbl="node3" presStyleIdx="0" presStyleCnt="4" custScaleX="104767" custScaleY="63769" custLinFactNeighborX="-11340" custLinFactNeighborY="-57866">
        <dgm:presLayoutVars>
          <dgm:chPref val="3"/>
        </dgm:presLayoutVars>
      </dgm:prSet>
      <dgm:spPr/>
      <dgm:t>
        <a:bodyPr/>
        <a:lstStyle/>
        <a:p>
          <a:endParaRPr lang="de-DE"/>
        </a:p>
      </dgm:t>
    </dgm:pt>
    <dgm:pt modelId="{D034F254-C63D-49FD-9A0C-B641C3362BCB}" type="pres">
      <dgm:prSet presAssocID="{786AC74C-CF10-4A9D-A9B1-4D840EFF54FE}" presName="rootConnector" presStyleLbl="node3" presStyleIdx="0" presStyleCnt="4"/>
      <dgm:spPr/>
      <dgm:t>
        <a:bodyPr/>
        <a:lstStyle/>
        <a:p>
          <a:endParaRPr lang="de-DE"/>
        </a:p>
      </dgm:t>
    </dgm:pt>
    <dgm:pt modelId="{B3DFEA51-ECF2-4488-839E-EC816C90F258}" type="pres">
      <dgm:prSet presAssocID="{786AC74C-CF10-4A9D-A9B1-4D840EFF54FE}" presName="hierChild4" presStyleCnt="0"/>
      <dgm:spPr/>
    </dgm:pt>
    <dgm:pt modelId="{D9BDE86C-21DB-48AD-9102-E250528321DB}" type="pres">
      <dgm:prSet presAssocID="{786AC74C-CF10-4A9D-A9B1-4D840EFF54FE}" presName="hierChild5" presStyleCnt="0"/>
      <dgm:spPr/>
    </dgm:pt>
    <dgm:pt modelId="{FA81CE48-2A48-4470-86F7-28E8FCE92322}" type="pres">
      <dgm:prSet presAssocID="{E8AD26D2-D352-478F-9E8E-06788DAFC474}" presName="Name37" presStyleLbl="parChTrans1D3" presStyleIdx="1" presStyleCnt="4"/>
      <dgm:spPr/>
      <dgm:t>
        <a:bodyPr/>
        <a:lstStyle/>
        <a:p>
          <a:endParaRPr lang="de-DE"/>
        </a:p>
      </dgm:t>
    </dgm:pt>
    <dgm:pt modelId="{A01F7775-F0E0-4843-817C-2BCB1AF87A7B}" type="pres">
      <dgm:prSet presAssocID="{50E4B1FA-5C6D-428E-AE61-460AEAB441EA}" presName="hierRoot2" presStyleCnt="0">
        <dgm:presLayoutVars>
          <dgm:hierBranch val="init"/>
        </dgm:presLayoutVars>
      </dgm:prSet>
      <dgm:spPr/>
    </dgm:pt>
    <dgm:pt modelId="{4D2EAB03-E12E-459B-9E41-2372B3FB2B04}" type="pres">
      <dgm:prSet presAssocID="{50E4B1FA-5C6D-428E-AE61-460AEAB441EA}" presName="rootComposite" presStyleCnt="0"/>
      <dgm:spPr/>
    </dgm:pt>
    <dgm:pt modelId="{74E41A41-6F82-41E0-902C-7BB05E488530}" type="pres">
      <dgm:prSet presAssocID="{50E4B1FA-5C6D-428E-AE61-460AEAB441EA}" presName="rootText" presStyleLbl="node3" presStyleIdx="1" presStyleCnt="4" custScaleX="104392" custScaleY="61946" custLinFactNeighborX="-11609" custLinFactNeighborY="-85875">
        <dgm:presLayoutVars>
          <dgm:chPref val="3"/>
        </dgm:presLayoutVars>
      </dgm:prSet>
      <dgm:spPr/>
      <dgm:t>
        <a:bodyPr/>
        <a:lstStyle/>
        <a:p>
          <a:endParaRPr lang="de-DE"/>
        </a:p>
      </dgm:t>
    </dgm:pt>
    <dgm:pt modelId="{D6F87179-AC96-4AA4-99D4-5CD3322271F1}" type="pres">
      <dgm:prSet presAssocID="{50E4B1FA-5C6D-428E-AE61-460AEAB441EA}" presName="rootConnector" presStyleLbl="node3" presStyleIdx="1" presStyleCnt="4"/>
      <dgm:spPr/>
      <dgm:t>
        <a:bodyPr/>
        <a:lstStyle/>
        <a:p>
          <a:endParaRPr lang="de-DE"/>
        </a:p>
      </dgm:t>
    </dgm:pt>
    <dgm:pt modelId="{4A4C5B25-3714-4163-AC5D-21B215EF8BCF}" type="pres">
      <dgm:prSet presAssocID="{50E4B1FA-5C6D-428E-AE61-460AEAB441EA}" presName="hierChild4" presStyleCnt="0"/>
      <dgm:spPr/>
    </dgm:pt>
    <dgm:pt modelId="{24F5BBA2-2ACF-4239-93B5-8903FE968709}" type="pres">
      <dgm:prSet presAssocID="{50E4B1FA-5C6D-428E-AE61-460AEAB441EA}" presName="hierChild5" presStyleCnt="0"/>
      <dgm:spPr/>
    </dgm:pt>
    <dgm:pt modelId="{298C0538-A5A7-4133-92C8-B36E41C55491}" type="pres">
      <dgm:prSet presAssocID="{10301C8C-9B14-49C8-BCB8-6A31BB802F81}" presName="hierChild5" presStyleCnt="0"/>
      <dgm:spPr/>
    </dgm:pt>
    <dgm:pt modelId="{31F9DCD0-6179-4A6B-96A2-A179A29B5F6E}" type="pres">
      <dgm:prSet presAssocID="{DF088385-B44E-4A14-9E05-34F596AD8E09}" presName="Name37" presStyleLbl="parChTrans1D2" presStyleIdx="1" presStyleCnt="2"/>
      <dgm:spPr/>
      <dgm:t>
        <a:bodyPr/>
        <a:lstStyle/>
        <a:p>
          <a:endParaRPr lang="de-DE"/>
        </a:p>
      </dgm:t>
    </dgm:pt>
    <dgm:pt modelId="{25894019-E3E5-48D0-A2D0-C36C767AF771}" type="pres">
      <dgm:prSet presAssocID="{C7AAB63B-71D4-44DE-8053-F29AF84E0310}" presName="hierRoot2" presStyleCnt="0">
        <dgm:presLayoutVars>
          <dgm:hierBranch val="init"/>
        </dgm:presLayoutVars>
      </dgm:prSet>
      <dgm:spPr/>
    </dgm:pt>
    <dgm:pt modelId="{2ACBE10B-0423-4916-881F-7DCA2089C6D5}" type="pres">
      <dgm:prSet presAssocID="{C7AAB63B-71D4-44DE-8053-F29AF84E0310}" presName="rootComposite" presStyleCnt="0"/>
      <dgm:spPr/>
    </dgm:pt>
    <dgm:pt modelId="{BB49D828-B20C-4DF3-BA25-39FBDE12C96E}" type="pres">
      <dgm:prSet presAssocID="{C7AAB63B-71D4-44DE-8053-F29AF84E0310}" presName="rootText" presStyleLbl="node2" presStyleIdx="1" presStyleCnt="2" custScaleY="43141" custLinFactNeighborX="31390" custLinFactNeighborY="-25853">
        <dgm:presLayoutVars>
          <dgm:chPref val="3"/>
        </dgm:presLayoutVars>
      </dgm:prSet>
      <dgm:spPr/>
      <dgm:t>
        <a:bodyPr/>
        <a:lstStyle/>
        <a:p>
          <a:endParaRPr lang="de-DE"/>
        </a:p>
      </dgm:t>
    </dgm:pt>
    <dgm:pt modelId="{8F350FA1-19BA-4C33-8425-A1FF050D71E4}" type="pres">
      <dgm:prSet presAssocID="{C7AAB63B-71D4-44DE-8053-F29AF84E0310}" presName="rootConnector" presStyleLbl="node2" presStyleIdx="1" presStyleCnt="2"/>
      <dgm:spPr/>
      <dgm:t>
        <a:bodyPr/>
        <a:lstStyle/>
        <a:p>
          <a:endParaRPr lang="de-DE"/>
        </a:p>
      </dgm:t>
    </dgm:pt>
    <dgm:pt modelId="{EDF4256E-5777-4500-BCE0-F32686F0E526}" type="pres">
      <dgm:prSet presAssocID="{C7AAB63B-71D4-44DE-8053-F29AF84E0310}" presName="hierChild4" presStyleCnt="0"/>
      <dgm:spPr/>
    </dgm:pt>
    <dgm:pt modelId="{E4170E6B-9C54-47F2-8C1C-386920F4AEAE}" type="pres">
      <dgm:prSet presAssocID="{E6FD641F-5E05-4730-87C4-CC152DFC0F4E}" presName="Name37" presStyleLbl="parChTrans1D3" presStyleIdx="2" presStyleCnt="4"/>
      <dgm:spPr/>
      <dgm:t>
        <a:bodyPr/>
        <a:lstStyle/>
        <a:p>
          <a:endParaRPr lang="de-DE"/>
        </a:p>
      </dgm:t>
    </dgm:pt>
    <dgm:pt modelId="{2FB7D569-0706-4840-B748-DC33DE4350C3}" type="pres">
      <dgm:prSet presAssocID="{A7D3FF90-88B7-4AF4-B956-B5BC92243DF3}" presName="hierRoot2" presStyleCnt="0">
        <dgm:presLayoutVars>
          <dgm:hierBranch val="init"/>
        </dgm:presLayoutVars>
      </dgm:prSet>
      <dgm:spPr/>
    </dgm:pt>
    <dgm:pt modelId="{B62B01AA-6F5C-4995-ADBC-BF1ADC5EE605}" type="pres">
      <dgm:prSet presAssocID="{A7D3FF90-88B7-4AF4-B956-B5BC92243DF3}" presName="rootComposite" presStyleCnt="0"/>
      <dgm:spPr/>
    </dgm:pt>
    <dgm:pt modelId="{9962493D-632D-4F2A-99F8-B7CE041FEC33}" type="pres">
      <dgm:prSet presAssocID="{A7D3FF90-88B7-4AF4-B956-B5BC92243DF3}" presName="rootText" presStyleLbl="node3" presStyleIdx="2" presStyleCnt="4" custScaleX="101140" custScaleY="70150" custLinFactNeighborX="27050" custLinFactNeighborY="-58272">
        <dgm:presLayoutVars>
          <dgm:chPref val="3"/>
        </dgm:presLayoutVars>
      </dgm:prSet>
      <dgm:spPr/>
      <dgm:t>
        <a:bodyPr/>
        <a:lstStyle/>
        <a:p>
          <a:endParaRPr lang="de-DE"/>
        </a:p>
      </dgm:t>
    </dgm:pt>
    <dgm:pt modelId="{EDEC0E5A-B460-4F76-B2D8-8F06B5BEDE5C}" type="pres">
      <dgm:prSet presAssocID="{A7D3FF90-88B7-4AF4-B956-B5BC92243DF3}" presName="rootConnector" presStyleLbl="node3" presStyleIdx="2" presStyleCnt="4"/>
      <dgm:spPr/>
      <dgm:t>
        <a:bodyPr/>
        <a:lstStyle/>
        <a:p>
          <a:endParaRPr lang="de-DE"/>
        </a:p>
      </dgm:t>
    </dgm:pt>
    <dgm:pt modelId="{C369B749-96DA-471B-BA97-E6F164ACC176}" type="pres">
      <dgm:prSet presAssocID="{A7D3FF90-88B7-4AF4-B956-B5BC92243DF3}" presName="hierChild4" presStyleCnt="0"/>
      <dgm:spPr/>
    </dgm:pt>
    <dgm:pt modelId="{8E764ED9-5DBE-4321-8B6A-C1C04D103DEA}" type="pres">
      <dgm:prSet presAssocID="{A7D3FF90-88B7-4AF4-B956-B5BC92243DF3}" presName="hierChild5" presStyleCnt="0"/>
      <dgm:spPr/>
    </dgm:pt>
    <dgm:pt modelId="{628EE996-6CF0-4373-8B22-1EEB94C7A83B}" type="pres">
      <dgm:prSet presAssocID="{5F7F904D-02E9-4232-8C91-2E40D77B9567}" presName="Name37" presStyleLbl="parChTrans1D3" presStyleIdx="3" presStyleCnt="4"/>
      <dgm:spPr/>
      <dgm:t>
        <a:bodyPr/>
        <a:lstStyle/>
        <a:p>
          <a:endParaRPr lang="de-DE"/>
        </a:p>
      </dgm:t>
    </dgm:pt>
    <dgm:pt modelId="{5503F583-81B6-4A6B-BFCB-80237F4E379B}" type="pres">
      <dgm:prSet presAssocID="{263B5DC8-7109-4866-85E9-FA9544628205}" presName="hierRoot2" presStyleCnt="0">
        <dgm:presLayoutVars>
          <dgm:hierBranch val="init"/>
        </dgm:presLayoutVars>
      </dgm:prSet>
      <dgm:spPr/>
    </dgm:pt>
    <dgm:pt modelId="{49EDD158-FED6-43A0-92E9-62369CEF5335}" type="pres">
      <dgm:prSet presAssocID="{263B5DC8-7109-4866-85E9-FA9544628205}" presName="rootComposite" presStyleCnt="0"/>
      <dgm:spPr/>
    </dgm:pt>
    <dgm:pt modelId="{68121B54-CE14-423D-88A7-4AAE925B0515}" type="pres">
      <dgm:prSet presAssocID="{263B5DC8-7109-4866-85E9-FA9544628205}" presName="rootText" presStyleLbl="node3" presStyleIdx="3" presStyleCnt="4" custScaleY="64972" custLinFactNeighborX="27050" custLinFactNeighborY="-91059">
        <dgm:presLayoutVars>
          <dgm:chPref val="3"/>
        </dgm:presLayoutVars>
      </dgm:prSet>
      <dgm:spPr/>
      <dgm:t>
        <a:bodyPr/>
        <a:lstStyle/>
        <a:p>
          <a:endParaRPr lang="de-DE"/>
        </a:p>
      </dgm:t>
    </dgm:pt>
    <dgm:pt modelId="{00B44E65-C914-49E4-A49A-F5D2F1962822}" type="pres">
      <dgm:prSet presAssocID="{263B5DC8-7109-4866-85E9-FA9544628205}" presName="rootConnector" presStyleLbl="node3" presStyleIdx="3" presStyleCnt="4"/>
      <dgm:spPr/>
      <dgm:t>
        <a:bodyPr/>
        <a:lstStyle/>
        <a:p>
          <a:endParaRPr lang="de-DE"/>
        </a:p>
      </dgm:t>
    </dgm:pt>
    <dgm:pt modelId="{BD04E7CF-7A4E-42E7-BB63-DFA147782987}" type="pres">
      <dgm:prSet presAssocID="{263B5DC8-7109-4866-85E9-FA9544628205}" presName="hierChild4" presStyleCnt="0"/>
      <dgm:spPr/>
    </dgm:pt>
    <dgm:pt modelId="{1AF586D8-9E4B-42E8-ACD7-38CC2B82DA43}" type="pres">
      <dgm:prSet presAssocID="{263B5DC8-7109-4866-85E9-FA9544628205}" presName="hierChild5" presStyleCnt="0"/>
      <dgm:spPr/>
    </dgm:pt>
    <dgm:pt modelId="{83F9113B-565F-46B2-80B4-A44696DFCB7D}" type="pres">
      <dgm:prSet presAssocID="{C7AAB63B-71D4-44DE-8053-F29AF84E0310}" presName="hierChild5" presStyleCnt="0"/>
      <dgm:spPr/>
    </dgm:pt>
    <dgm:pt modelId="{5F85A26A-1906-4DFA-BE89-5F493CA89BCC}" type="pres">
      <dgm:prSet presAssocID="{769AEF57-99AF-429B-8287-99ED37290A10}" presName="hierChild3" presStyleCnt="0"/>
      <dgm:spPr/>
    </dgm:pt>
  </dgm:ptLst>
  <dgm:cxnLst>
    <dgm:cxn modelId="{314BEBE8-7560-4CCD-898A-175EF8DB08B4}" type="presOf" srcId="{5F7F904D-02E9-4232-8C91-2E40D77B9567}" destId="{628EE996-6CF0-4373-8B22-1EEB94C7A83B}" srcOrd="0" destOrd="0" presId="urn:microsoft.com/office/officeart/2005/8/layout/orgChart1"/>
    <dgm:cxn modelId="{FF39A913-0E8E-4E2C-9D5E-4A704D7F10FB}" type="presOf" srcId="{263B5DC8-7109-4866-85E9-FA9544628205}" destId="{00B44E65-C914-49E4-A49A-F5D2F1962822}" srcOrd="1" destOrd="0" presId="urn:microsoft.com/office/officeart/2005/8/layout/orgChart1"/>
    <dgm:cxn modelId="{FFB65AA1-0D9A-413E-80AC-463E87E7BBD7}" type="presOf" srcId="{263B5DC8-7109-4866-85E9-FA9544628205}" destId="{68121B54-CE14-423D-88A7-4AAE925B0515}" srcOrd="0" destOrd="0" presId="urn:microsoft.com/office/officeart/2005/8/layout/orgChart1"/>
    <dgm:cxn modelId="{6844E2B0-3BB0-43F9-B63C-EE0362BBC882}" srcId="{769AEF57-99AF-429B-8287-99ED37290A10}" destId="{10301C8C-9B14-49C8-BCB8-6A31BB802F81}" srcOrd="0" destOrd="0" parTransId="{3ADF6555-5D95-4134-91A3-0F3AD83DAC45}" sibTransId="{DE36C6F0-D8DE-454B-8813-8B6BF44CE818}"/>
    <dgm:cxn modelId="{981A5E79-1648-4C69-BB61-13AFF71D432D}" type="presOf" srcId="{E6FD641F-5E05-4730-87C4-CC152DFC0F4E}" destId="{E4170E6B-9C54-47F2-8C1C-386920F4AEAE}" srcOrd="0" destOrd="0" presId="urn:microsoft.com/office/officeart/2005/8/layout/orgChart1"/>
    <dgm:cxn modelId="{428E876F-78FA-4778-8023-4EFC46FDD4AF}" srcId="{C7AAB63B-71D4-44DE-8053-F29AF84E0310}" destId="{A7D3FF90-88B7-4AF4-B956-B5BC92243DF3}" srcOrd="0" destOrd="0" parTransId="{E6FD641F-5E05-4730-87C4-CC152DFC0F4E}" sibTransId="{01FE5BF6-AA45-408C-BB7E-5527B1639F71}"/>
    <dgm:cxn modelId="{89C02A08-C494-4FED-B72A-A9F82A66C190}" srcId="{10301C8C-9B14-49C8-BCB8-6A31BB802F81}" destId="{50E4B1FA-5C6D-428E-AE61-460AEAB441EA}" srcOrd="1" destOrd="0" parTransId="{E8AD26D2-D352-478F-9E8E-06788DAFC474}" sibTransId="{7CE1B276-808C-4E6D-909C-8C77C78A8E1A}"/>
    <dgm:cxn modelId="{5D83E6D9-6C6F-4B33-8751-7FF822AFA3CB}" srcId="{10301C8C-9B14-49C8-BCB8-6A31BB802F81}" destId="{786AC74C-CF10-4A9D-A9B1-4D840EFF54FE}" srcOrd="0" destOrd="0" parTransId="{CC520451-EC74-4465-A655-88EB213A719C}" sibTransId="{9F5A7A58-6013-4E02-AE32-8594AC243B18}"/>
    <dgm:cxn modelId="{63FEA1C8-42EB-4E26-BD0A-4841E484F82B}" type="presOf" srcId="{50E4B1FA-5C6D-428E-AE61-460AEAB441EA}" destId="{74E41A41-6F82-41E0-902C-7BB05E488530}" srcOrd="0" destOrd="0" presId="urn:microsoft.com/office/officeart/2005/8/layout/orgChart1"/>
    <dgm:cxn modelId="{E4AB45F4-3DBB-4CBD-8BD8-792BEC9655FB}" srcId="{77DF5156-BD06-4056-822B-B19EF0CAC902}" destId="{769AEF57-99AF-429B-8287-99ED37290A10}" srcOrd="0" destOrd="0" parTransId="{71187942-FF48-4131-ACAB-0817B3BF8649}" sibTransId="{38E64CF6-2B22-4FA0-9594-E611DD1FDE47}"/>
    <dgm:cxn modelId="{684CBD8F-1E1F-4E97-A732-6B1813962D20}" type="presOf" srcId="{DF088385-B44E-4A14-9E05-34F596AD8E09}" destId="{31F9DCD0-6179-4A6B-96A2-A179A29B5F6E}" srcOrd="0" destOrd="0" presId="urn:microsoft.com/office/officeart/2005/8/layout/orgChart1"/>
    <dgm:cxn modelId="{FF3C8496-D983-4A61-AF8A-AF8D0AFCECEC}" type="presOf" srcId="{786AC74C-CF10-4A9D-A9B1-4D840EFF54FE}" destId="{D034F254-C63D-49FD-9A0C-B641C3362BCB}" srcOrd="1" destOrd="0" presId="urn:microsoft.com/office/officeart/2005/8/layout/orgChart1"/>
    <dgm:cxn modelId="{07974BB2-18FE-402B-89EE-F841A45B380C}" type="presOf" srcId="{CC520451-EC74-4465-A655-88EB213A719C}" destId="{24900427-77B3-497C-913A-033AC3A55B0B}" srcOrd="0" destOrd="0" presId="urn:microsoft.com/office/officeart/2005/8/layout/orgChart1"/>
    <dgm:cxn modelId="{5BD56E1B-DDD3-452E-AC30-A20BA566F69F}" type="presOf" srcId="{769AEF57-99AF-429B-8287-99ED37290A10}" destId="{70FCE25D-7E77-409B-88B8-636B06A849EC}" srcOrd="0" destOrd="0" presId="urn:microsoft.com/office/officeart/2005/8/layout/orgChart1"/>
    <dgm:cxn modelId="{14E005F8-5FEA-44B7-8E32-42836121685F}" type="presOf" srcId="{10301C8C-9B14-49C8-BCB8-6A31BB802F81}" destId="{B63E6053-6897-420F-8B0D-52AFF915A1FA}" srcOrd="1" destOrd="0" presId="urn:microsoft.com/office/officeart/2005/8/layout/orgChart1"/>
    <dgm:cxn modelId="{DFD98067-9F1A-44A1-BBF0-746C85E2B6B7}" srcId="{C7AAB63B-71D4-44DE-8053-F29AF84E0310}" destId="{263B5DC8-7109-4866-85E9-FA9544628205}" srcOrd="1" destOrd="0" parTransId="{5F7F904D-02E9-4232-8C91-2E40D77B9567}" sibTransId="{398D78D7-8EB4-4198-9102-3BC8B00C92A9}"/>
    <dgm:cxn modelId="{446E960C-E255-40FB-89D6-441D7AB58B00}" type="presOf" srcId="{10301C8C-9B14-49C8-BCB8-6A31BB802F81}" destId="{7C81534F-98BB-43A2-A35A-96130E6B40E3}" srcOrd="0" destOrd="0" presId="urn:microsoft.com/office/officeart/2005/8/layout/orgChart1"/>
    <dgm:cxn modelId="{9F52FF76-24BB-475F-8D26-8028CAF70378}" srcId="{769AEF57-99AF-429B-8287-99ED37290A10}" destId="{C7AAB63B-71D4-44DE-8053-F29AF84E0310}" srcOrd="1" destOrd="0" parTransId="{DF088385-B44E-4A14-9E05-34F596AD8E09}" sibTransId="{4B3B9FB1-F4E7-4714-8B71-8E2CCB050990}"/>
    <dgm:cxn modelId="{CCFEDB7C-DB3D-41F1-8798-A62E7EE167AF}" type="presOf" srcId="{77DF5156-BD06-4056-822B-B19EF0CAC902}" destId="{2BBE15F8-C806-489E-8D2A-D220D13D9396}" srcOrd="0" destOrd="0" presId="urn:microsoft.com/office/officeart/2005/8/layout/orgChart1"/>
    <dgm:cxn modelId="{071C5BF6-DBDD-437F-955C-D8014651F269}" type="presOf" srcId="{C7AAB63B-71D4-44DE-8053-F29AF84E0310}" destId="{8F350FA1-19BA-4C33-8425-A1FF050D71E4}" srcOrd="1" destOrd="0" presId="urn:microsoft.com/office/officeart/2005/8/layout/orgChart1"/>
    <dgm:cxn modelId="{FFF55872-418D-41FF-88CD-8959616FEE55}" type="presOf" srcId="{769AEF57-99AF-429B-8287-99ED37290A10}" destId="{F3108C1A-33EF-4621-8188-71A3CD82CA7B}" srcOrd="1" destOrd="0" presId="urn:microsoft.com/office/officeart/2005/8/layout/orgChart1"/>
    <dgm:cxn modelId="{5BF8FB0B-74B3-4A35-B14E-1809E4DE9C28}" type="presOf" srcId="{3ADF6555-5D95-4134-91A3-0F3AD83DAC45}" destId="{50944808-1EE8-46C7-8848-CD6439E144B8}" srcOrd="0" destOrd="0" presId="urn:microsoft.com/office/officeart/2005/8/layout/orgChart1"/>
    <dgm:cxn modelId="{6CA784EE-416F-423D-97C9-73BD0A488D05}" type="presOf" srcId="{E8AD26D2-D352-478F-9E8E-06788DAFC474}" destId="{FA81CE48-2A48-4470-86F7-28E8FCE92322}" srcOrd="0" destOrd="0" presId="urn:microsoft.com/office/officeart/2005/8/layout/orgChart1"/>
    <dgm:cxn modelId="{63F95619-0FF9-4338-BE5B-E0B6D7848F05}" type="presOf" srcId="{A7D3FF90-88B7-4AF4-B956-B5BC92243DF3}" destId="{EDEC0E5A-B460-4F76-B2D8-8F06B5BEDE5C}" srcOrd="1" destOrd="0" presId="urn:microsoft.com/office/officeart/2005/8/layout/orgChart1"/>
    <dgm:cxn modelId="{29C9E5F6-63E9-46E3-A447-5C1C450FCABA}" type="presOf" srcId="{50E4B1FA-5C6D-428E-AE61-460AEAB441EA}" destId="{D6F87179-AC96-4AA4-99D4-5CD3322271F1}" srcOrd="1" destOrd="0" presId="urn:microsoft.com/office/officeart/2005/8/layout/orgChart1"/>
    <dgm:cxn modelId="{00A642E7-1749-4756-8F89-EDB9CEBD5211}" type="presOf" srcId="{A7D3FF90-88B7-4AF4-B956-B5BC92243DF3}" destId="{9962493D-632D-4F2A-99F8-B7CE041FEC33}" srcOrd="0" destOrd="0" presId="urn:microsoft.com/office/officeart/2005/8/layout/orgChart1"/>
    <dgm:cxn modelId="{28DAD7D4-1230-4CDF-B4EB-2105F850BFB4}" type="presOf" srcId="{C7AAB63B-71D4-44DE-8053-F29AF84E0310}" destId="{BB49D828-B20C-4DF3-BA25-39FBDE12C96E}" srcOrd="0" destOrd="0" presId="urn:microsoft.com/office/officeart/2005/8/layout/orgChart1"/>
    <dgm:cxn modelId="{3CB9E7AA-7361-4425-B1B4-E1215CE05D83}" type="presOf" srcId="{786AC74C-CF10-4A9D-A9B1-4D840EFF54FE}" destId="{7BF5CC4F-77FF-4284-AE32-C22317921B28}" srcOrd="0" destOrd="0" presId="urn:microsoft.com/office/officeart/2005/8/layout/orgChart1"/>
    <dgm:cxn modelId="{532EF018-2AA3-4038-AF70-4688C5CDC7DD}" type="presParOf" srcId="{2BBE15F8-C806-489E-8D2A-D220D13D9396}" destId="{F48883D5-E138-402F-88AA-5325F54BE279}" srcOrd="0" destOrd="0" presId="urn:microsoft.com/office/officeart/2005/8/layout/orgChart1"/>
    <dgm:cxn modelId="{099A97AC-4B61-4C6F-B7EB-51D7648ED68A}" type="presParOf" srcId="{F48883D5-E138-402F-88AA-5325F54BE279}" destId="{3B2E7A09-3ED1-4165-A2D3-616BC9214015}" srcOrd="0" destOrd="0" presId="urn:microsoft.com/office/officeart/2005/8/layout/orgChart1"/>
    <dgm:cxn modelId="{1C3B5DFE-11DA-402B-98F3-5444F52C0976}" type="presParOf" srcId="{3B2E7A09-3ED1-4165-A2D3-616BC9214015}" destId="{70FCE25D-7E77-409B-88B8-636B06A849EC}" srcOrd="0" destOrd="0" presId="urn:microsoft.com/office/officeart/2005/8/layout/orgChart1"/>
    <dgm:cxn modelId="{21BE40D4-CD0B-45E9-ACBF-E167A40DB57B}" type="presParOf" srcId="{3B2E7A09-3ED1-4165-A2D3-616BC9214015}" destId="{F3108C1A-33EF-4621-8188-71A3CD82CA7B}" srcOrd="1" destOrd="0" presId="urn:microsoft.com/office/officeart/2005/8/layout/orgChart1"/>
    <dgm:cxn modelId="{7E8BE5B8-2EEF-43D5-A3BB-27ADAB338F62}" type="presParOf" srcId="{F48883D5-E138-402F-88AA-5325F54BE279}" destId="{19172C29-6B63-4F6D-9960-53D24C349DF4}" srcOrd="1" destOrd="0" presId="urn:microsoft.com/office/officeart/2005/8/layout/orgChart1"/>
    <dgm:cxn modelId="{2C9ABC46-3C1B-4489-9647-21D141DACBF6}" type="presParOf" srcId="{19172C29-6B63-4F6D-9960-53D24C349DF4}" destId="{50944808-1EE8-46C7-8848-CD6439E144B8}" srcOrd="0" destOrd="0" presId="urn:microsoft.com/office/officeart/2005/8/layout/orgChart1"/>
    <dgm:cxn modelId="{5AD1374A-878C-425C-92EC-E02AFBAE2300}" type="presParOf" srcId="{19172C29-6B63-4F6D-9960-53D24C349DF4}" destId="{ED0C353B-C979-4D80-B330-50A1E4A3A6D2}" srcOrd="1" destOrd="0" presId="urn:microsoft.com/office/officeart/2005/8/layout/orgChart1"/>
    <dgm:cxn modelId="{58D0FDD4-2030-43A1-9865-A97A515586F3}" type="presParOf" srcId="{ED0C353B-C979-4D80-B330-50A1E4A3A6D2}" destId="{C1C9427D-F489-4443-8CFC-07C0F8591AFD}" srcOrd="0" destOrd="0" presId="urn:microsoft.com/office/officeart/2005/8/layout/orgChart1"/>
    <dgm:cxn modelId="{799A66EE-FABA-4746-BC66-0E374E89D66B}" type="presParOf" srcId="{C1C9427D-F489-4443-8CFC-07C0F8591AFD}" destId="{7C81534F-98BB-43A2-A35A-96130E6B40E3}" srcOrd="0" destOrd="0" presId="urn:microsoft.com/office/officeart/2005/8/layout/orgChart1"/>
    <dgm:cxn modelId="{49BFA8FA-65E1-413F-9D84-8E4AE0117159}" type="presParOf" srcId="{C1C9427D-F489-4443-8CFC-07C0F8591AFD}" destId="{B63E6053-6897-420F-8B0D-52AFF915A1FA}" srcOrd="1" destOrd="0" presId="urn:microsoft.com/office/officeart/2005/8/layout/orgChart1"/>
    <dgm:cxn modelId="{1B825991-093F-4EE6-A737-903E0EF14B94}" type="presParOf" srcId="{ED0C353B-C979-4D80-B330-50A1E4A3A6D2}" destId="{711069F7-87D0-45E8-81EB-FE001D0F2958}" srcOrd="1" destOrd="0" presId="urn:microsoft.com/office/officeart/2005/8/layout/orgChart1"/>
    <dgm:cxn modelId="{44801DC3-60D7-4D7B-BF57-FFC74F54A816}" type="presParOf" srcId="{711069F7-87D0-45E8-81EB-FE001D0F2958}" destId="{24900427-77B3-497C-913A-033AC3A55B0B}" srcOrd="0" destOrd="0" presId="urn:microsoft.com/office/officeart/2005/8/layout/orgChart1"/>
    <dgm:cxn modelId="{510C9824-518E-443B-808A-3E181F90C47A}" type="presParOf" srcId="{711069F7-87D0-45E8-81EB-FE001D0F2958}" destId="{5A4E4732-4D3D-429C-957D-210E2C7F784B}" srcOrd="1" destOrd="0" presId="urn:microsoft.com/office/officeart/2005/8/layout/orgChart1"/>
    <dgm:cxn modelId="{F291AD6B-B4D7-47DE-BE6B-C50579845D67}" type="presParOf" srcId="{5A4E4732-4D3D-429C-957D-210E2C7F784B}" destId="{B0C728A6-4C76-4137-9009-013FABBA0E1C}" srcOrd="0" destOrd="0" presId="urn:microsoft.com/office/officeart/2005/8/layout/orgChart1"/>
    <dgm:cxn modelId="{71B30380-8AB5-4040-A430-A68A96D93F39}" type="presParOf" srcId="{B0C728A6-4C76-4137-9009-013FABBA0E1C}" destId="{7BF5CC4F-77FF-4284-AE32-C22317921B28}" srcOrd="0" destOrd="0" presId="urn:microsoft.com/office/officeart/2005/8/layout/orgChart1"/>
    <dgm:cxn modelId="{D05971BC-B431-45E3-B956-7D01C31A840A}" type="presParOf" srcId="{B0C728A6-4C76-4137-9009-013FABBA0E1C}" destId="{D034F254-C63D-49FD-9A0C-B641C3362BCB}" srcOrd="1" destOrd="0" presId="urn:microsoft.com/office/officeart/2005/8/layout/orgChart1"/>
    <dgm:cxn modelId="{54DD590F-823A-4B7D-925D-9EFDAAB841B7}" type="presParOf" srcId="{5A4E4732-4D3D-429C-957D-210E2C7F784B}" destId="{B3DFEA51-ECF2-4488-839E-EC816C90F258}" srcOrd="1" destOrd="0" presId="urn:microsoft.com/office/officeart/2005/8/layout/orgChart1"/>
    <dgm:cxn modelId="{82504519-B519-49BC-96F9-652A79F5DEC2}" type="presParOf" srcId="{5A4E4732-4D3D-429C-957D-210E2C7F784B}" destId="{D9BDE86C-21DB-48AD-9102-E250528321DB}" srcOrd="2" destOrd="0" presId="urn:microsoft.com/office/officeart/2005/8/layout/orgChart1"/>
    <dgm:cxn modelId="{7A85B443-2396-4E31-AE7C-3763F3CD5016}" type="presParOf" srcId="{711069F7-87D0-45E8-81EB-FE001D0F2958}" destId="{FA81CE48-2A48-4470-86F7-28E8FCE92322}" srcOrd="2" destOrd="0" presId="urn:microsoft.com/office/officeart/2005/8/layout/orgChart1"/>
    <dgm:cxn modelId="{BCA135C8-CF0A-4A6E-AE1E-244ADD202048}" type="presParOf" srcId="{711069F7-87D0-45E8-81EB-FE001D0F2958}" destId="{A01F7775-F0E0-4843-817C-2BCB1AF87A7B}" srcOrd="3" destOrd="0" presId="urn:microsoft.com/office/officeart/2005/8/layout/orgChart1"/>
    <dgm:cxn modelId="{7EDF5571-57D2-4122-821A-B9B081B56909}" type="presParOf" srcId="{A01F7775-F0E0-4843-817C-2BCB1AF87A7B}" destId="{4D2EAB03-E12E-459B-9E41-2372B3FB2B04}" srcOrd="0" destOrd="0" presId="urn:microsoft.com/office/officeart/2005/8/layout/orgChart1"/>
    <dgm:cxn modelId="{9B550A0F-EB42-4FE5-BD1B-48F632B36BB1}" type="presParOf" srcId="{4D2EAB03-E12E-459B-9E41-2372B3FB2B04}" destId="{74E41A41-6F82-41E0-902C-7BB05E488530}" srcOrd="0" destOrd="0" presId="urn:microsoft.com/office/officeart/2005/8/layout/orgChart1"/>
    <dgm:cxn modelId="{DDCF9210-900F-4067-B35E-B56771D1CE7A}" type="presParOf" srcId="{4D2EAB03-E12E-459B-9E41-2372B3FB2B04}" destId="{D6F87179-AC96-4AA4-99D4-5CD3322271F1}" srcOrd="1" destOrd="0" presId="urn:microsoft.com/office/officeart/2005/8/layout/orgChart1"/>
    <dgm:cxn modelId="{91C74E76-8B95-47A1-8FE2-C18E23194027}" type="presParOf" srcId="{A01F7775-F0E0-4843-817C-2BCB1AF87A7B}" destId="{4A4C5B25-3714-4163-AC5D-21B215EF8BCF}" srcOrd="1" destOrd="0" presId="urn:microsoft.com/office/officeart/2005/8/layout/orgChart1"/>
    <dgm:cxn modelId="{E803DE25-DBC2-4D3E-9282-C5066C629A46}" type="presParOf" srcId="{A01F7775-F0E0-4843-817C-2BCB1AF87A7B}" destId="{24F5BBA2-2ACF-4239-93B5-8903FE968709}" srcOrd="2" destOrd="0" presId="urn:microsoft.com/office/officeart/2005/8/layout/orgChart1"/>
    <dgm:cxn modelId="{1416011D-702F-41B8-90DC-510979321777}" type="presParOf" srcId="{ED0C353B-C979-4D80-B330-50A1E4A3A6D2}" destId="{298C0538-A5A7-4133-92C8-B36E41C55491}" srcOrd="2" destOrd="0" presId="urn:microsoft.com/office/officeart/2005/8/layout/orgChart1"/>
    <dgm:cxn modelId="{4D55A774-2DDE-4CCF-88AF-B5AB649C6DFC}" type="presParOf" srcId="{19172C29-6B63-4F6D-9960-53D24C349DF4}" destId="{31F9DCD0-6179-4A6B-96A2-A179A29B5F6E}" srcOrd="2" destOrd="0" presId="urn:microsoft.com/office/officeart/2005/8/layout/orgChart1"/>
    <dgm:cxn modelId="{E4C9D297-B8B0-4BB0-BF14-FEC0F92B022F}" type="presParOf" srcId="{19172C29-6B63-4F6D-9960-53D24C349DF4}" destId="{25894019-E3E5-48D0-A2D0-C36C767AF771}" srcOrd="3" destOrd="0" presId="urn:microsoft.com/office/officeart/2005/8/layout/orgChart1"/>
    <dgm:cxn modelId="{AA2DE6E4-363E-4A46-8080-2F3F17316676}" type="presParOf" srcId="{25894019-E3E5-48D0-A2D0-C36C767AF771}" destId="{2ACBE10B-0423-4916-881F-7DCA2089C6D5}" srcOrd="0" destOrd="0" presId="urn:microsoft.com/office/officeart/2005/8/layout/orgChart1"/>
    <dgm:cxn modelId="{36D2656A-4EEE-489B-ACED-48CD675D3A12}" type="presParOf" srcId="{2ACBE10B-0423-4916-881F-7DCA2089C6D5}" destId="{BB49D828-B20C-4DF3-BA25-39FBDE12C96E}" srcOrd="0" destOrd="0" presId="urn:microsoft.com/office/officeart/2005/8/layout/orgChart1"/>
    <dgm:cxn modelId="{B66D936D-6189-414A-90A7-6CD5D2190037}" type="presParOf" srcId="{2ACBE10B-0423-4916-881F-7DCA2089C6D5}" destId="{8F350FA1-19BA-4C33-8425-A1FF050D71E4}" srcOrd="1" destOrd="0" presId="urn:microsoft.com/office/officeart/2005/8/layout/orgChart1"/>
    <dgm:cxn modelId="{A4AE29A2-F9AE-4955-8B7B-6785CE4B87CA}" type="presParOf" srcId="{25894019-E3E5-48D0-A2D0-C36C767AF771}" destId="{EDF4256E-5777-4500-BCE0-F32686F0E526}" srcOrd="1" destOrd="0" presId="urn:microsoft.com/office/officeart/2005/8/layout/orgChart1"/>
    <dgm:cxn modelId="{EB660437-F6DB-4472-827A-4154DCD8BF8E}" type="presParOf" srcId="{EDF4256E-5777-4500-BCE0-F32686F0E526}" destId="{E4170E6B-9C54-47F2-8C1C-386920F4AEAE}" srcOrd="0" destOrd="0" presId="urn:microsoft.com/office/officeart/2005/8/layout/orgChart1"/>
    <dgm:cxn modelId="{AD16C624-B9D1-451F-BBFC-B797ABEE4549}" type="presParOf" srcId="{EDF4256E-5777-4500-BCE0-F32686F0E526}" destId="{2FB7D569-0706-4840-B748-DC33DE4350C3}" srcOrd="1" destOrd="0" presId="urn:microsoft.com/office/officeart/2005/8/layout/orgChart1"/>
    <dgm:cxn modelId="{A6D8EDD4-DD39-4433-A1A2-9101D05ED175}" type="presParOf" srcId="{2FB7D569-0706-4840-B748-DC33DE4350C3}" destId="{B62B01AA-6F5C-4995-ADBC-BF1ADC5EE605}" srcOrd="0" destOrd="0" presId="urn:microsoft.com/office/officeart/2005/8/layout/orgChart1"/>
    <dgm:cxn modelId="{9542B748-4C2F-499F-9591-318B6850D872}" type="presParOf" srcId="{B62B01AA-6F5C-4995-ADBC-BF1ADC5EE605}" destId="{9962493D-632D-4F2A-99F8-B7CE041FEC33}" srcOrd="0" destOrd="0" presId="urn:microsoft.com/office/officeart/2005/8/layout/orgChart1"/>
    <dgm:cxn modelId="{49036FBD-A900-463A-8547-05CE2559FB39}" type="presParOf" srcId="{B62B01AA-6F5C-4995-ADBC-BF1ADC5EE605}" destId="{EDEC0E5A-B460-4F76-B2D8-8F06B5BEDE5C}" srcOrd="1" destOrd="0" presId="urn:microsoft.com/office/officeart/2005/8/layout/orgChart1"/>
    <dgm:cxn modelId="{0F9C18E1-96E0-4D82-84C0-6D4B60FFA3E4}" type="presParOf" srcId="{2FB7D569-0706-4840-B748-DC33DE4350C3}" destId="{C369B749-96DA-471B-BA97-E6F164ACC176}" srcOrd="1" destOrd="0" presId="urn:microsoft.com/office/officeart/2005/8/layout/orgChart1"/>
    <dgm:cxn modelId="{AB26208D-055C-4B40-A00B-4BEC544CAC52}" type="presParOf" srcId="{2FB7D569-0706-4840-B748-DC33DE4350C3}" destId="{8E764ED9-5DBE-4321-8B6A-C1C04D103DEA}" srcOrd="2" destOrd="0" presId="urn:microsoft.com/office/officeart/2005/8/layout/orgChart1"/>
    <dgm:cxn modelId="{A4CDFC53-34A3-4660-88AB-0AD9474E1EE2}" type="presParOf" srcId="{EDF4256E-5777-4500-BCE0-F32686F0E526}" destId="{628EE996-6CF0-4373-8B22-1EEB94C7A83B}" srcOrd="2" destOrd="0" presId="urn:microsoft.com/office/officeart/2005/8/layout/orgChart1"/>
    <dgm:cxn modelId="{E07454E3-2E42-4DC7-97C3-161EC45D05C6}" type="presParOf" srcId="{EDF4256E-5777-4500-BCE0-F32686F0E526}" destId="{5503F583-81B6-4A6B-BFCB-80237F4E379B}" srcOrd="3" destOrd="0" presId="urn:microsoft.com/office/officeart/2005/8/layout/orgChart1"/>
    <dgm:cxn modelId="{5669EEE9-297D-4C33-B3E1-E4C51BEC40EC}" type="presParOf" srcId="{5503F583-81B6-4A6B-BFCB-80237F4E379B}" destId="{49EDD158-FED6-43A0-92E9-62369CEF5335}" srcOrd="0" destOrd="0" presId="urn:microsoft.com/office/officeart/2005/8/layout/orgChart1"/>
    <dgm:cxn modelId="{426ACA15-E332-4543-837A-06EAFA19F30A}" type="presParOf" srcId="{49EDD158-FED6-43A0-92E9-62369CEF5335}" destId="{68121B54-CE14-423D-88A7-4AAE925B0515}" srcOrd="0" destOrd="0" presId="urn:microsoft.com/office/officeart/2005/8/layout/orgChart1"/>
    <dgm:cxn modelId="{22E921F8-6747-45E4-8E92-A788E70A8D86}" type="presParOf" srcId="{49EDD158-FED6-43A0-92E9-62369CEF5335}" destId="{00B44E65-C914-49E4-A49A-F5D2F1962822}" srcOrd="1" destOrd="0" presId="urn:microsoft.com/office/officeart/2005/8/layout/orgChart1"/>
    <dgm:cxn modelId="{6D8D28AA-C10E-40EA-AF73-33A1CFFC1CF0}" type="presParOf" srcId="{5503F583-81B6-4A6B-BFCB-80237F4E379B}" destId="{BD04E7CF-7A4E-42E7-BB63-DFA147782987}" srcOrd="1" destOrd="0" presId="urn:microsoft.com/office/officeart/2005/8/layout/orgChart1"/>
    <dgm:cxn modelId="{ADBA7739-FD54-497D-A81E-E1C4BA6986E1}" type="presParOf" srcId="{5503F583-81B6-4A6B-BFCB-80237F4E379B}" destId="{1AF586D8-9E4B-42E8-ACD7-38CC2B82DA43}" srcOrd="2" destOrd="0" presId="urn:microsoft.com/office/officeart/2005/8/layout/orgChart1"/>
    <dgm:cxn modelId="{1FD4DC1A-0DD5-4247-94CC-92239EF6AE91}" type="presParOf" srcId="{25894019-E3E5-48D0-A2D0-C36C767AF771}" destId="{83F9113B-565F-46B2-80B4-A44696DFCB7D}" srcOrd="2" destOrd="0" presId="urn:microsoft.com/office/officeart/2005/8/layout/orgChart1"/>
    <dgm:cxn modelId="{8D8EDBF9-39D8-4D76-AB22-874C13C96A8A}" type="presParOf" srcId="{F48883D5-E138-402F-88AA-5325F54BE279}" destId="{5F85A26A-1906-4DFA-BE89-5F493CA89BCC}" srcOrd="2" destOrd="0" presId="urn:microsoft.com/office/officeart/2005/8/layout/orgChar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28EE996-6CF0-4373-8B22-1EEB94C7A83B}">
      <dsp:nvSpPr>
        <dsp:cNvPr id="0" name=""/>
        <dsp:cNvSpPr/>
      </dsp:nvSpPr>
      <dsp:spPr>
        <a:xfrm>
          <a:off x="5680208" y="1157422"/>
          <a:ext cx="252924" cy="1440555"/>
        </a:xfrm>
        <a:custGeom>
          <a:avLst/>
          <a:gdLst/>
          <a:ahLst/>
          <a:cxnLst/>
          <a:rect l="0" t="0" r="0" b="0"/>
          <a:pathLst>
            <a:path>
              <a:moveTo>
                <a:pt x="0" y="0"/>
              </a:moveTo>
              <a:lnTo>
                <a:pt x="0" y="1440555"/>
              </a:lnTo>
              <a:lnTo>
                <a:pt x="252924" y="1440555"/>
              </a:lnTo>
            </a:path>
          </a:pathLst>
        </a:custGeom>
        <a:noFill/>
        <a:ln w="25400" cap="flat" cmpd="sng" algn="ctr">
          <a:solidFill>
            <a:schemeClr val="accent2">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E4170E6B-9C54-47F2-8C1C-386920F4AEAE}">
      <dsp:nvSpPr>
        <dsp:cNvPr id="0" name=""/>
        <dsp:cNvSpPr/>
      </dsp:nvSpPr>
      <dsp:spPr>
        <a:xfrm>
          <a:off x="5680208" y="1157422"/>
          <a:ext cx="252924" cy="529765"/>
        </a:xfrm>
        <a:custGeom>
          <a:avLst/>
          <a:gdLst/>
          <a:ahLst/>
          <a:cxnLst/>
          <a:rect l="0" t="0" r="0" b="0"/>
          <a:pathLst>
            <a:path>
              <a:moveTo>
                <a:pt x="0" y="0"/>
              </a:moveTo>
              <a:lnTo>
                <a:pt x="0" y="529765"/>
              </a:lnTo>
              <a:lnTo>
                <a:pt x="252924" y="529765"/>
              </a:lnTo>
            </a:path>
          </a:pathLst>
        </a:custGeom>
        <a:noFill/>
        <a:ln w="25400" cap="flat" cmpd="sng" algn="ctr">
          <a:solidFill>
            <a:schemeClr val="accent2">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31F9DCD0-6179-4A6B-96A2-A179A29B5F6E}">
      <dsp:nvSpPr>
        <dsp:cNvPr id="0" name=""/>
        <dsp:cNvSpPr/>
      </dsp:nvSpPr>
      <dsp:spPr>
        <a:xfrm>
          <a:off x="4393389" y="453698"/>
          <a:ext cx="2235879" cy="191931"/>
        </a:xfrm>
        <a:custGeom>
          <a:avLst/>
          <a:gdLst/>
          <a:ahLst/>
          <a:cxnLst/>
          <a:rect l="0" t="0" r="0" b="0"/>
          <a:pathLst>
            <a:path>
              <a:moveTo>
                <a:pt x="0" y="0"/>
              </a:moveTo>
              <a:lnTo>
                <a:pt x="2235879" y="0"/>
              </a:lnTo>
              <a:lnTo>
                <a:pt x="2235879" y="191931"/>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FA81CE48-2A48-4470-86F7-28E8FCE92322}">
      <dsp:nvSpPr>
        <dsp:cNvPr id="0" name=""/>
        <dsp:cNvSpPr/>
      </dsp:nvSpPr>
      <dsp:spPr>
        <a:xfrm>
          <a:off x="638063" y="1157422"/>
          <a:ext cx="1393814" cy="1408405"/>
        </a:xfrm>
        <a:custGeom>
          <a:avLst/>
          <a:gdLst/>
          <a:ahLst/>
          <a:cxnLst/>
          <a:rect l="0" t="0" r="0" b="0"/>
          <a:pathLst>
            <a:path>
              <a:moveTo>
                <a:pt x="0" y="0"/>
              </a:moveTo>
              <a:lnTo>
                <a:pt x="0" y="1408405"/>
              </a:lnTo>
              <a:lnTo>
                <a:pt x="1393814" y="1408405"/>
              </a:lnTo>
            </a:path>
          </a:pathLst>
        </a:custGeom>
        <a:noFill/>
        <a:ln w="25400" cap="flat" cmpd="sng" algn="ctr">
          <a:solidFill>
            <a:schemeClr val="accent2">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24900427-77B3-497C-913A-033AC3A55B0B}">
      <dsp:nvSpPr>
        <dsp:cNvPr id="0" name=""/>
        <dsp:cNvSpPr/>
      </dsp:nvSpPr>
      <dsp:spPr>
        <a:xfrm>
          <a:off x="638063" y="1157422"/>
          <a:ext cx="1400196" cy="496732"/>
        </a:xfrm>
        <a:custGeom>
          <a:avLst/>
          <a:gdLst/>
          <a:ahLst/>
          <a:cxnLst/>
          <a:rect l="0" t="0" r="0" b="0"/>
          <a:pathLst>
            <a:path>
              <a:moveTo>
                <a:pt x="0" y="0"/>
              </a:moveTo>
              <a:lnTo>
                <a:pt x="0" y="496732"/>
              </a:lnTo>
              <a:lnTo>
                <a:pt x="1400196" y="496732"/>
              </a:lnTo>
            </a:path>
          </a:pathLst>
        </a:custGeom>
        <a:noFill/>
        <a:ln w="25400" cap="flat" cmpd="sng" algn="ctr">
          <a:solidFill>
            <a:schemeClr val="accent2">
              <a:shade val="8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50944808-1EE8-46C7-8848-CD6439E144B8}">
      <dsp:nvSpPr>
        <dsp:cNvPr id="0" name=""/>
        <dsp:cNvSpPr/>
      </dsp:nvSpPr>
      <dsp:spPr>
        <a:xfrm>
          <a:off x="1587124" y="453698"/>
          <a:ext cx="2806265" cy="191931"/>
        </a:xfrm>
        <a:custGeom>
          <a:avLst/>
          <a:gdLst/>
          <a:ahLst/>
          <a:cxnLst/>
          <a:rect l="0" t="0" r="0" b="0"/>
          <a:pathLst>
            <a:path>
              <a:moveTo>
                <a:pt x="2806265" y="0"/>
              </a:moveTo>
              <a:lnTo>
                <a:pt x="0" y="0"/>
              </a:lnTo>
              <a:lnTo>
                <a:pt x="0" y="191931"/>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70FCE25D-7E77-409B-88B8-636B06A849EC}">
      <dsp:nvSpPr>
        <dsp:cNvPr id="0" name=""/>
        <dsp:cNvSpPr/>
      </dsp:nvSpPr>
      <dsp:spPr>
        <a:xfrm>
          <a:off x="971421" y="0"/>
          <a:ext cx="6843936" cy="453698"/>
        </a:xfrm>
        <a:prstGeom prst="rect">
          <a:avLst/>
        </a:prstGeom>
        <a:gradFill rotWithShape="0">
          <a:gsLst>
            <a:gs pos="0">
              <a:schemeClr val="accent2">
                <a:hueOff val="0"/>
                <a:satOff val="0"/>
                <a:lumOff val="0"/>
                <a:alphaOff val="0"/>
                <a:shade val="51000"/>
                <a:satMod val="130000"/>
              </a:schemeClr>
            </a:gs>
            <a:gs pos="80000">
              <a:schemeClr val="accent2">
                <a:hueOff val="0"/>
                <a:satOff val="0"/>
                <a:lumOff val="0"/>
                <a:alphaOff val="0"/>
                <a:shade val="93000"/>
                <a:satMod val="130000"/>
              </a:schemeClr>
            </a:gs>
            <a:gs pos="100000">
              <a:schemeClr val="accent2">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9685" tIns="19685" rIns="19685" bIns="19685" numCol="1" spcCol="1270" anchor="ctr" anchorCtr="0">
          <a:noAutofit/>
        </a:bodyPr>
        <a:lstStyle/>
        <a:p>
          <a:pPr lvl="0" algn="ctr" defTabSz="1377950">
            <a:lnSpc>
              <a:spcPct val="90000"/>
            </a:lnSpc>
            <a:spcBef>
              <a:spcPct val="0"/>
            </a:spcBef>
            <a:spcAft>
              <a:spcPct val="35000"/>
            </a:spcAft>
          </a:pPr>
          <a:r>
            <a:rPr lang="de-DE" sz="3100" kern="1200" dirty="0" smtClean="0"/>
            <a:t>Gesamtgruppe</a:t>
          </a:r>
          <a:endParaRPr lang="de-DE" sz="3100" kern="1200" dirty="0"/>
        </a:p>
      </dsp:txBody>
      <dsp:txXfrm>
        <a:off x="971421" y="0"/>
        <a:ext cx="6843936" cy="453698"/>
      </dsp:txXfrm>
    </dsp:sp>
    <dsp:sp modelId="{7C81534F-98BB-43A2-A35A-96130E6B40E3}">
      <dsp:nvSpPr>
        <dsp:cNvPr id="0" name=""/>
        <dsp:cNvSpPr/>
      </dsp:nvSpPr>
      <dsp:spPr>
        <a:xfrm>
          <a:off x="400798" y="645630"/>
          <a:ext cx="2372651" cy="511792"/>
        </a:xfrm>
        <a:prstGeom prst="rect">
          <a:avLst/>
        </a:prstGeom>
        <a:solidFill>
          <a:srgbClr val="CC0000"/>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9685" tIns="19685" rIns="19685" bIns="19685" numCol="1" spcCol="1270" anchor="ctr" anchorCtr="0">
          <a:noAutofit/>
        </a:bodyPr>
        <a:lstStyle/>
        <a:p>
          <a:pPr lvl="0" algn="ctr" defTabSz="1377950">
            <a:lnSpc>
              <a:spcPct val="90000"/>
            </a:lnSpc>
            <a:spcBef>
              <a:spcPct val="0"/>
            </a:spcBef>
            <a:spcAft>
              <a:spcPct val="35000"/>
            </a:spcAft>
          </a:pPr>
          <a:r>
            <a:rPr lang="de-DE" sz="3100" kern="1200" dirty="0" smtClean="0">
              <a:solidFill>
                <a:schemeClr val="tx1"/>
              </a:solidFill>
              <a:effectLst>
                <a:outerShdw blurRad="38100" dist="38100" dir="2700000" algn="tl">
                  <a:srgbClr val="000000">
                    <a:alpha val="43137"/>
                  </a:srgbClr>
                </a:outerShdw>
              </a:effectLst>
            </a:rPr>
            <a:t>Wirkstoff A</a:t>
          </a:r>
          <a:endParaRPr lang="de-DE" sz="3100" kern="1200" dirty="0">
            <a:solidFill>
              <a:schemeClr val="tx1"/>
            </a:solidFill>
            <a:effectLst>
              <a:outerShdw blurRad="38100" dist="38100" dir="2700000" algn="tl">
                <a:srgbClr val="000000">
                  <a:alpha val="43137"/>
                </a:srgbClr>
              </a:outerShdw>
            </a:effectLst>
          </a:endParaRPr>
        </a:p>
      </dsp:txBody>
      <dsp:txXfrm>
        <a:off x="400798" y="645630"/>
        <a:ext cx="2372651" cy="511792"/>
      </dsp:txXfrm>
    </dsp:sp>
    <dsp:sp modelId="{7BF5CC4F-77FF-4284-AE32-C22317921B28}">
      <dsp:nvSpPr>
        <dsp:cNvPr id="0" name=""/>
        <dsp:cNvSpPr/>
      </dsp:nvSpPr>
      <dsp:spPr>
        <a:xfrm>
          <a:off x="2038260" y="1275901"/>
          <a:ext cx="2485755" cy="756508"/>
        </a:xfrm>
        <a:prstGeom prst="rect">
          <a:avLst/>
        </a:prstGeom>
        <a:solidFill>
          <a:schemeClr val="bg2">
            <a:lumMod val="60000"/>
            <a:lumOff val="40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de-DE" sz="2400" b="1" kern="1200" dirty="0" smtClean="0">
              <a:solidFill>
                <a:srgbClr val="FF0000"/>
              </a:solidFill>
              <a:effectLst>
                <a:outerShdw blurRad="38100" dist="38100" dir="2700000" algn="tl">
                  <a:srgbClr val="000000">
                    <a:alpha val="43137"/>
                  </a:srgbClr>
                </a:outerShdw>
              </a:effectLst>
            </a:rPr>
            <a:t>Wirkstoff A</a:t>
          </a:r>
          <a:r>
            <a:rPr lang="de-DE" sz="2400" kern="1200" dirty="0" smtClean="0"/>
            <a:t> + </a:t>
          </a:r>
          <a:r>
            <a:rPr lang="de-DE" sz="2400" b="1" kern="1200" dirty="0" smtClean="0">
              <a:solidFill>
                <a:srgbClr val="00FF00"/>
              </a:solidFill>
              <a:effectLst>
                <a:outerShdw blurRad="38100" dist="38100" dir="2700000" algn="tl">
                  <a:srgbClr val="000000">
                    <a:alpha val="43137"/>
                  </a:srgbClr>
                </a:outerShdw>
              </a:effectLst>
            </a:rPr>
            <a:t>Placebo</a:t>
          </a:r>
          <a:endParaRPr lang="de-DE" sz="2400" b="1" kern="1200" dirty="0">
            <a:solidFill>
              <a:srgbClr val="00FF00"/>
            </a:solidFill>
            <a:effectLst>
              <a:outerShdw blurRad="38100" dist="38100" dir="2700000" algn="tl">
                <a:srgbClr val="000000">
                  <a:alpha val="43137"/>
                </a:srgbClr>
              </a:outerShdw>
            </a:effectLst>
          </a:endParaRPr>
        </a:p>
      </dsp:txBody>
      <dsp:txXfrm>
        <a:off x="2038260" y="1275901"/>
        <a:ext cx="2485755" cy="756508"/>
      </dsp:txXfrm>
    </dsp:sp>
    <dsp:sp modelId="{74E41A41-6F82-41E0-902C-7BB05E488530}">
      <dsp:nvSpPr>
        <dsp:cNvPr id="0" name=""/>
        <dsp:cNvSpPr/>
      </dsp:nvSpPr>
      <dsp:spPr>
        <a:xfrm>
          <a:off x="2031877" y="2198388"/>
          <a:ext cx="2476858" cy="734881"/>
        </a:xfrm>
        <a:prstGeom prst="rect">
          <a:avLst/>
        </a:prstGeom>
        <a:solidFill>
          <a:schemeClr val="bg2">
            <a:lumMod val="50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de-DE" sz="2400" b="1" kern="1200" dirty="0" smtClean="0">
              <a:solidFill>
                <a:srgbClr val="FF0000"/>
              </a:solidFill>
              <a:effectLst>
                <a:outerShdw blurRad="38100" dist="38100" dir="2700000" algn="tl">
                  <a:srgbClr val="000000">
                    <a:alpha val="43137"/>
                  </a:srgbClr>
                </a:outerShdw>
              </a:effectLst>
            </a:rPr>
            <a:t>Wirkstoff A + </a:t>
          </a:r>
          <a:r>
            <a:rPr lang="de-DE" sz="2400" b="1" kern="1200" dirty="0" smtClean="0">
              <a:solidFill>
                <a:srgbClr val="FF99CC"/>
              </a:solidFill>
              <a:effectLst>
                <a:outerShdw blurRad="38100" dist="38100" dir="2700000" algn="tl">
                  <a:srgbClr val="000000">
                    <a:alpha val="43137"/>
                  </a:srgbClr>
                </a:outerShdw>
              </a:effectLst>
            </a:rPr>
            <a:t>Wirkstoff B</a:t>
          </a:r>
          <a:endParaRPr lang="de-DE" sz="2400" b="1" kern="1200" dirty="0">
            <a:solidFill>
              <a:srgbClr val="FF99CC"/>
            </a:solidFill>
            <a:effectLst>
              <a:outerShdw blurRad="38100" dist="38100" dir="2700000" algn="tl">
                <a:srgbClr val="000000">
                  <a:alpha val="43137"/>
                </a:srgbClr>
              </a:outerShdw>
            </a:effectLst>
          </a:endParaRPr>
        </a:p>
      </dsp:txBody>
      <dsp:txXfrm>
        <a:off x="2031877" y="2198388"/>
        <a:ext cx="2476858" cy="734881"/>
      </dsp:txXfrm>
    </dsp:sp>
    <dsp:sp modelId="{BB49D828-B20C-4DF3-BA25-39FBDE12C96E}">
      <dsp:nvSpPr>
        <dsp:cNvPr id="0" name=""/>
        <dsp:cNvSpPr/>
      </dsp:nvSpPr>
      <dsp:spPr>
        <a:xfrm>
          <a:off x="5442943" y="645630"/>
          <a:ext cx="2372651" cy="511792"/>
        </a:xfrm>
        <a:prstGeom prst="rect">
          <a:avLst/>
        </a:prstGeom>
        <a:solidFill>
          <a:srgbClr val="92D050"/>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9685" tIns="19685" rIns="19685" bIns="19685" numCol="1" spcCol="1270" anchor="ctr" anchorCtr="0">
          <a:noAutofit/>
        </a:bodyPr>
        <a:lstStyle/>
        <a:p>
          <a:pPr lvl="0" algn="ctr" defTabSz="1377950">
            <a:lnSpc>
              <a:spcPct val="90000"/>
            </a:lnSpc>
            <a:spcBef>
              <a:spcPct val="0"/>
            </a:spcBef>
            <a:spcAft>
              <a:spcPct val="35000"/>
            </a:spcAft>
          </a:pPr>
          <a:r>
            <a:rPr lang="de-DE" sz="3100" kern="1200" dirty="0" smtClean="0">
              <a:solidFill>
                <a:schemeClr val="tx1"/>
              </a:solidFill>
              <a:effectLst>
                <a:outerShdw blurRad="38100" dist="38100" dir="2700000" algn="tl">
                  <a:srgbClr val="000000">
                    <a:alpha val="43137"/>
                  </a:srgbClr>
                </a:outerShdw>
              </a:effectLst>
            </a:rPr>
            <a:t>Placebo</a:t>
          </a:r>
          <a:endParaRPr lang="de-DE" sz="3100" kern="1200" dirty="0">
            <a:solidFill>
              <a:schemeClr val="tx1"/>
            </a:solidFill>
            <a:effectLst>
              <a:outerShdw blurRad="38100" dist="38100" dir="2700000" algn="tl">
                <a:srgbClr val="000000">
                  <a:alpha val="43137"/>
                </a:srgbClr>
              </a:outerShdw>
            </a:effectLst>
          </a:endParaRPr>
        </a:p>
      </dsp:txBody>
      <dsp:txXfrm>
        <a:off x="5442943" y="645630"/>
        <a:ext cx="2372651" cy="511792"/>
      </dsp:txXfrm>
    </dsp:sp>
    <dsp:sp modelId="{9962493D-632D-4F2A-99F8-B7CE041FEC33}">
      <dsp:nvSpPr>
        <dsp:cNvPr id="0" name=""/>
        <dsp:cNvSpPr/>
      </dsp:nvSpPr>
      <dsp:spPr>
        <a:xfrm>
          <a:off x="5933133" y="1271084"/>
          <a:ext cx="2399699" cy="832207"/>
        </a:xfrm>
        <a:prstGeom prst="rect">
          <a:avLst/>
        </a:prstGeom>
        <a:solidFill>
          <a:schemeClr val="bg2">
            <a:lumMod val="60000"/>
            <a:lumOff val="40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de-DE" sz="2400" b="1" kern="1200" dirty="0" smtClean="0">
              <a:solidFill>
                <a:srgbClr val="00FF00"/>
              </a:solidFill>
              <a:effectLst>
                <a:outerShdw blurRad="38100" dist="38100" dir="2700000" algn="tl">
                  <a:srgbClr val="000000">
                    <a:alpha val="43137"/>
                  </a:srgbClr>
                </a:outerShdw>
              </a:effectLst>
            </a:rPr>
            <a:t>Placebo</a:t>
          </a:r>
          <a:r>
            <a:rPr lang="de-DE" sz="2000" kern="1200" dirty="0" smtClean="0"/>
            <a:t> + </a:t>
          </a:r>
          <a:r>
            <a:rPr lang="de-DE" sz="2400" b="1" kern="1200" dirty="0" smtClean="0">
              <a:solidFill>
                <a:srgbClr val="FF99CC"/>
              </a:solidFill>
              <a:effectLst>
                <a:outerShdw blurRad="38100" dist="38100" dir="2700000" algn="tl">
                  <a:srgbClr val="000000">
                    <a:alpha val="43137"/>
                  </a:srgbClr>
                </a:outerShdw>
              </a:effectLst>
            </a:rPr>
            <a:t>Wirkstoff B</a:t>
          </a:r>
          <a:endParaRPr lang="de-DE" sz="2400" b="1" kern="1200" dirty="0">
            <a:solidFill>
              <a:srgbClr val="FF99CC"/>
            </a:solidFill>
            <a:effectLst>
              <a:outerShdw blurRad="38100" dist="38100" dir="2700000" algn="tl">
                <a:srgbClr val="000000">
                  <a:alpha val="43137"/>
                </a:srgbClr>
              </a:outerShdw>
            </a:effectLst>
          </a:endParaRPr>
        </a:p>
      </dsp:txBody>
      <dsp:txXfrm>
        <a:off x="5933133" y="1271084"/>
        <a:ext cx="2399699" cy="832207"/>
      </dsp:txXfrm>
    </dsp:sp>
    <dsp:sp modelId="{68121B54-CE14-423D-88A7-4AAE925B0515}">
      <dsp:nvSpPr>
        <dsp:cNvPr id="0" name=""/>
        <dsp:cNvSpPr/>
      </dsp:nvSpPr>
      <dsp:spPr>
        <a:xfrm>
          <a:off x="5933133" y="2212588"/>
          <a:ext cx="2372651" cy="770779"/>
        </a:xfrm>
        <a:prstGeom prst="rect">
          <a:avLst/>
        </a:prstGeom>
        <a:solidFill>
          <a:schemeClr val="bg1">
            <a:lumMod val="95000"/>
          </a:schemeClr>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de-DE" sz="2400" b="1" kern="1200" dirty="0" smtClean="0">
              <a:solidFill>
                <a:srgbClr val="00FF00"/>
              </a:solidFill>
              <a:effectLst>
                <a:outerShdw blurRad="38100" dist="38100" dir="2700000" algn="tl">
                  <a:srgbClr val="000000">
                    <a:alpha val="43137"/>
                  </a:srgbClr>
                </a:outerShdw>
              </a:effectLst>
            </a:rPr>
            <a:t>Placebo</a:t>
          </a:r>
          <a:r>
            <a:rPr lang="de-DE" sz="2400" kern="1200" dirty="0" smtClean="0"/>
            <a:t> </a:t>
          </a:r>
          <a:r>
            <a:rPr lang="de-DE" sz="2400" kern="1200" dirty="0" smtClean="0">
              <a:solidFill>
                <a:schemeClr val="tx1"/>
              </a:solidFill>
            </a:rPr>
            <a:t>+</a:t>
          </a:r>
          <a:r>
            <a:rPr lang="de-DE" sz="2400" kern="1200" dirty="0" smtClean="0"/>
            <a:t> </a:t>
          </a:r>
          <a:r>
            <a:rPr lang="de-DE" sz="2400" b="1" kern="1200" dirty="0" smtClean="0">
              <a:solidFill>
                <a:srgbClr val="00FF00"/>
              </a:solidFill>
              <a:effectLst>
                <a:outerShdw blurRad="38100" dist="38100" dir="2700000" algn="tl">
                  <a:srgbClr val="000000">
                    <a:alpha val="43137"/>
                  </a:srgbClr>
                </a:outerShdw>
              </a:effectLst>
            </a:rPr>
            <a:t>Placebo</a:t>
          </a:r>
          <a:endParaRPr lang="de-DE" sz="2400" b="1" kern="1200" dirty="0">
            <a:solidFill>
              <a:srgbClr val="00FF00"/>
            </a:solidFill>
            <a:effectLst>
              <a:outerShdw blurRad="38100" dist="38100" dir="2700000" algn="tl">
                <a:srgbClr val="000000">
                  <a:alpha val="43137"/>
                </a:srgbClr>
              </a:outerShdw>
            </a:effectLst>
          </a:endParaRPr>
        </a:p>
      </dsp:txBody>
      <dsp:txXfrm>
        <a:off x="5933133" y="2212588"/>
        <a:ext cx="2372651" cy="770779"/>
      </dsp:txXfrm>
    </dsp:sp>
  </dsp:spTree>
</dsp:drawing>
</file>

<file path=ppt/diagrams/layout1.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1" Type="http://schemas.openxmlformats.org/officeDocument/2006/relationships/image" Target="../media/image5.wmf"/></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139.wmf"/></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140.wmf"/></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144.emf"/></Relationships>
</file>

<file path=ppt/drawings/_rels/vmlDrawing13.vml.rels><?xml version="1.0" encoding="UTF-8" standalone="yes"?>
<Relationships xmlns="http://schemas.openxmlformats.org/package/2006/relationships"><Relationship Id="rId1" Type="http://schemas.openxmlformats.org/officeDocument/2006/relationships/image" Target="../media/image145.emf"/><Relationship Id="rId2" Type="http://schemas.openxmlformats.org/officeDocument/2006/relationships/image" Target="../media/image146.wmf"/></Relationships>
</file>

<file path=ppt/drawings/_rels/vmlDrawing14.vml.rels><?xml version="1.0" encoding="UTF-8" standalone="yes"?>
<Relationships xmlns="http://schemas.openxmlformats.org/package/2006/relationships"><Relationship Id="rId1" Type="http://schemas.openxmlformats.org/officeDocument/2006/relationships/image" Target="../media/image147.wmf"/><Relationship Id="rId2" Type="http://schemas.openxmlformats.org/officeDocument/2006/relationships/image" Target="../media/image145.emf"/></Relationships>
</file>

<file path=ppt/drawings/_rels/vmlDrawing15.vml.rels><?xml version="1.0" encoding="UTF-8" standalone="yes"?>
<Relationships xmlns="http://schemas.openxmlformats.org/package/2006/relationships"><Relationship Id="rId1" Type="http://schemas.openxmlformats.org/officeDocument/2006/relationships/image" Target="../media/image148.wmf"/><Relationship Id="rId2" Type="http://schemas.openxmlformats.org/officeDocument/2006/relationships/image" Target="../media/image145.emf"/></Relationships>
</file>

<file path=ppt/drawings/_rels/vmlDrawing16.vml.rels><?xml version="1.0" encoding="UTF-8" standalone="yes"?>
<Relationships xmlns="http://schemas.openxmlformats.org/package/2006/relationships"><Relationship Id="rId1" Type="http://schemas.openxmlformats.org/officeDocument/2006/relationships/image" Target="../media/image149.wmf"/><Relationship Id="rId2" Type="http://schemas.openxmlformats.org/officeDocument/2006/relationships/image" Target="../media/image145.emf"/></Relationships>
</file>

<file path=ppt/drawings/_rels/vmlDrawing17.vml.rels><?xml version="1.0" encoding="UTF-8" standalone="yes"?>
<Relationships xmlns="http://schemas.openxmlformats.org/package/2006/relationships"><Relationship Id="rId1" Type="http://schemas.openxmlformats.org/officeDocument/2006/relationships/image" Target="../media/image150.wmf"/><Relationship Id="rId2" Type="http://schemas.openxmlformats.org/officeDocument/2006/relationships/image" Target="../media/image151.wmf"/><Relationship Id="rId3" Type="http://schemas.openxmlformats.org/officeDocument/2006/relationships/image" Target="../media/image145.emf"/></Relationships>
</file>

<file path=ppt/drawings/_rels/vmlDrawing18.vml.rels><?xml version="1.0" encoding="UTF-8" standalone="yes"?>
<Relationships xmlns="http://schemas.openxmlformats.org/package/2006/relationships"><Relationship Id="rId1" Type="http://schemas.openxmlformats.org/officeDocument/2006/relationships/image" Target="../media/image169.emf"/></Relationships>
</file>

<file path=ppt/drawings/_rels/vmlDrawing19.vml.rels><?xml version="1.0" encoding="UTF-8" standalone="yes"?>
<Relationships xmlns="http://schemas.openxmlformats.org/package/2006/relationships"><Relationship Id="rId1" Type="http://schemas.openxmlformats.org/officeDocument/2006/relationships/image" Target="../media/image170.wmf"/><Relationship Id="rId2" Type="http://schemas.openxmlformats.org/officeDocument/2006/relationships/image" Target="../media/image171.wmf"/><Relationship Id="rId3" Type="http://schemas.openxmlformats.org/officeDocument/2006/relationships/image" Target="../media/image172.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5.wmf"/></Relationships>
</file>

<file path=ppt/drawings/_rels/vmlDrawing20.vml.rels><?xml version="1.0" encoding="UTF-8" standalone="yes"?>
<Relationships xmlns="http://schemas.openxmlformats.org/package/2006/relationships"><Relationship Id="rId3" Type="http://schemas.openxmlformats.org/officeDocument/2006/relationships/image" Target="../media/image113.wmf"/><Relationship Id="rId4" Type="http://schemas.openxmlformats.org/officeDocument/2006/relationships/image" Target="../media/image172.emf"/><Relationship Id="rId1" Type="http://schemas.openxmlformats.org/officeDocument/2006/relationships/image" Target="../media/image173.wmf"/><Relationship Id="rId2" Type="http://schemas.openxmlformats.org/officeDocument/2006/relationships/image" Target="../media/image120.wmf"/></Relationships>
</file>

<file path=ppt/drawings/_rels/vmlDrawing21.vml.rels><?xml version="1.0" encoding="UTF-8" standalone="yes"?>
<Relationships xmlns="http://schemas.openxmlformats.org/package/2006/relationships"><Relationship Id="rId3" Type="http://schemas.openxmlformats.org/officeDocument/2006/relationships/image" Target="../media/image176.wmf"/><Relationship Id="rId4" Type="http://schemas.openxmlformats.org/officeDocument/2006/relationships/image" Target="../media/image172.emf"/><Relationship Id="rId1" Type="http://schemas.openxmlformats.org/officeDocument/2006/relationships/image" Target="../media/image174.wmf"/><Relationship Id="rId2" Type="http://schemas.openxmlformats.org/officeDocument/2006/relationships/image" Target="../media/image175.wmf"/></Relationships>
</file>

<file path=ppt/drawings/_rels/vmlDrawing22.vml.rels><?xml version="1.0" encoding="UTF-8" standalone="yes"?>
<Relationships xmlns="http://schemas.openxmlformats.org/package/2006/relationships"><Relationship Id="rId3" Type="http://schemas.openxmlformats.org/officeDocument/2006/relationships/image" Target="../media/image179.wmf"/><Relationship Id="rId4" Type="http://schemas.openxmlformats.org/officeDocument/2006/relationships/image" Target="../media/image172.emf"/><Relationship Id="rId1" Type="http://schemas.openxmlformats.org/officeDocument/2006/relationships/image" Target="../media/image177.wmf"/><Relationship Id="rId2" Type="http://schemas.openxmlformats.org/officeDocument/2006/relationships/image" Target="../media/image178.wmf"/></Relationships>
</file>

<file path=ppt/drawings/_rels/vmlDrawing23.vml.rels><?xml version="1.0" encoding="UTF-8" standalone="yes"?>
<Relationships xmlns="http://schemas.openxmlformats.org/package/2006/relationships"><Relationship Id="rId1" Type="http://schemas.openxmlformats.org/officeDocument/2006/relationships/image" Target="../media/image180.wmf"/></Relationships>
</file>

<file path=ppt/drawings/_rels/vmlDrawing24.vml.rels><?xml version="1.0" encoding="UTF-8" standalone="yes"?>
<Relationships xmlns="http://schemas.openxmlformats.org/package/2006/relationships"><Relationship Id="rId1" Type="http://schemas.openxmlformats.org/officeDocument/2006/relationships/image" Target="../media/image181.emf"/></Relationships>
</file>

<file path=ppt/drawings/_rels/vmlDrawing25.vml.rels><?xml version="1.0" encoding="UTF-8" standalone="yes"?>
<Relationships xmlns="http://schemas.openxmlformats.org/package/2006/relationships"><Relationship Id="rId1" Type="http://schemas.openxmlformats.org/officeDocument/2006/relationships/image" Target="../media/image182.png"/></Relationships>
</file>

<file path=ppt/drawings/_rels/vmlDrawing26.vml.rels><?xml version="1.0" encoding="UTF-8" standalone="yes"?>
<Relationships xmlns="http://schemas.openxmlformats.org/package/2006/relationships"><Relationship Id="rId1" Type="http://schemas.openxmlformats.org/officeDocument/2006/relationships/image" Target="../media/image184.wmf"/></Relationships>
</file>

<file path=ppt/drawings/_rels/vmlDrawing27.vml.rels><?xml version="1.0" encoding="UTF-8" standalone="yes"?>
<Relationships xmlns="http://schemas.openxmlformats.org/package/2006/relationships"><Relationship Id="rId1" Type="http://schemas.openxmlformats.org/officeDocument/2006/relationships/image" Target="../media/image185.wmf"/><Relationship Id="rId2" Type="http://schemas.openxmlformats.org/officeDocument/2006/relationships/image" Target="../media/image172.emf"/></Relationships>
</file>

<file path=ppt/drawings/_rels/vmlDrawing28.vml.rels><?xml version="1.0" encoding="UTF-8" standalone="yes"?>
<Relationships xmlns="http://schemas.openxmlformats.org/package/2006/relationships"><Relationship Id="rId1" Type="http://schemas.openxmlformats.org/officeDocument/2006/relationships/image" Target="../media/image187.wmf"/></Relationships>
</file>

<file path=ppt/drawings/_rels/vmlDrawing29.vml.rels><?xml version="1.0" encoding="UTF-8" standalone="yes"?>
<Relationships xmlns="http://schemas.openxmlformats.org/package/2006/relationships"><Relationship Id="rId3" Type="http://schemas.openxmlformats.org/officeDocument/2006/relationships/image" Target="../media/image191.wmf"/><Relationship Id="rId4" Type="http://schemas.openxmlformats.org/officeDocument/2006/relationships/image" Target="../media/image192.wmf"/><Relationship Id="rId5" Type="http://schemas.openxmlformats.org/officeDocument/2006/relationships/image" Target="../media/image193.wmf"/><Relationship Id="rId6" Type="http://schemas.openxmlformats.org/officeDocument/2006/relationships/image" Target="../media/image194.wmf"/><Relationship Id="rId7" Type="http://schemas.openxmlformats.org/officeDocument/2006/relationships/image" Target="../media/image172.emf"/><Relationship Id="rId1" Type="http://schemas.openxmlformats.org/officeDocument/2006/relationships/image" Target="../media/image189.wmf"/><Relationship Id="rId2" Type="http://schemas.openxmlformats.org/officeDocument/2006/relationships/image" Target="../media/image190.w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62.emf"/></Relationships>
</file>

<file path=ppt/drawings/_rels/vmlDrawing30.vml.rels><?xml version="1.0" encoding="UTF-8" standalone="yes"?>
<Relationships xmlns="http://schemas.openxmlformats.org/package/2006/relationships"><Relationship Id="rId1" Type="http://schemas.openxmlformats.org/officeDocument/2006/relationships/image" Target="../media/image242.wmf"/></Relationships>
</file>

<file path=ppt/drawings/_rels/vmlDrawing31.vml.rels><?xml version="1.0" encoding="UTF-8" standalone="yes"?>
<Relationships xmlns="http://schemas.openxmlformats.org/package/2006/relationships"><Relationship Id="rId1" Type="http://schemas.openxmlformats.org/officeDocument/2006/relationships/image" Target="../media/image244.png"/></Relationships>
</file>

<file path=ppt/drawings/_rels/vmlDrawing32.vml.rels><?xml version="1.0" encoding="UTF-8" standalone="yes"?>
<Relationships xmlns="http://schemas.openxmlformats.org/package/2006/relationships"><Relationship Id="rId1" Type="http://schemas.openxmlformats.org/officeDocument/2006/relationships/image" Target="../media/image245.wmf"/><Relationship Id="rId2" Type="http://schemas.openxmlformats.org/officeDocument/2006/relationships/image" Target="../media/image246.wmf"/></Relationships>
</file>

<file path=ppt/drawings/_rels/vmlDrawing33.vml.rels><?xml version="1.0" encoding="UTF-8" standalone="yes"?>
<Relationships xmlns="http://schemas.openxmlformats.org/package/2006/relationships"><Relationship Id="rId1" Type="http://schemas.openxmlformats.org/officeDocument/2006/relationships/image" Target="../media/image245.wmf"/><Relationship Id="rId2" Type="http://schemas.openxmlformats.org/officeDocument/2006/relationships/image" Target="../media/image246.wmf"/></Relationships>
</file>

<file path=ppt/drawings/_rels/vmlDrawing34.vml.rels><?xml version="1.0" encoding="UTF-8" standalone="yes"?>
<Relationships xmlns="http://schemas.openxmlformats.org/package/2006/relationships"><Relationship Id="rId1" Type="http://schemas.openxmlformats.org/officeDocument/2006/relationships/image" Target="../media/image247.wmf"/></Relationships>
</file>

<file path=ppt/drawings/_rels/vmlDrawing35.vml.rels><?xml version="1.0" encoding="UTF-8" standalone="yes"?>
<Relationships xmlns="http://schemas.openxmlformats.org/package/2006/relationships"><Relationship Id="rId1" Type="http://schemas.openxmlformats.org/officeDocument/2006/relationships/image" Target="../media/image248.emf"/></Relationships>
</file>

<file path=ppt/drawings/_rels/vmlDrawing36.vml.rels><?xml version="1.0" encoding="UTF-8" standalone="yes"?>
<Relationships xmlns="http://schemas.openxmlformats.org/package/2006/relationships"><Relationship Id="rId1" Type="http://schemas.openxmlformats.org/officeDocument/2006/relationships/image" Target="../media/image249.emf"/></Relationships>
</file>

<file path=ppt/drawings/_rels/vmlDrawing37.vml.rels><?xml version="1.0" encoding="UTF-8" standalone="yes"?>
<Relationships xmlns="http://schemas.openxmlformats.org/package/2006/relationships"><Relationship Id="rId1" Type="http://schemas.openxmlformats.org/officeDocument/2006/relationships/image" Target="../media/image245.wmf"/><Relationship Id="rId2" Type="http://schemas.openxmlformats.org/officeDocument/2006/relationships/image" Target="../media/image246.wmf"/></Relationships>
</file>

<file path=ppt/drawings/_rels/vmlDrawing38.vml.rels><?xml version="1.0" encoding="UTF-8" standalone="yes"?>
<Relationships xmlns="http://schemas.openxmlformats.org/package/2006/relationships"><Relationship Id="rId3" Type="http://schemas.openxmlformats.org/officeDocument/2006/relationships/image" Target="../media/image192.wmf"/><Relationship Id="rId4" Type="http://schemas.openxmlformats.org/officeDocument/2006/relationships/image" Target="../media/image250.wmf"/><Relationship Id="rId1" Type="http://schemas.openxmlformats.org/officeDocument/2006/relationships/image" Target="../media/image245.wmf"/><Relationship Id="rId2" Type="http://schemas.openxmlformats.org/officeDocument/2006/relationships/image" Target="../media/image191.wmf"/></Relationships>
</file>

<file path=ppt/drawings/_rels/vmlDrawing39.vml.rels><?xml version="1.0" encoding="UTF-8" standalone="yes"?>
<Relationships xmlns="http://schemas.openxmlformats.org/package/2006/relationships"><Relationship Id="rId1" Type="http://schemas.openxmlformats.org/officeDocument/2006/relationships/image" Target="../media/image245.w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63.emf"/></Relationships>
</file>

<file path=ppt/drawings/_rels/vmlDrawing40.vml.rels><?xml version="1.0" encoding="UTF-8" standalone="yes"?>
<Relationships xmlns="http://schemas.openxmlformats.org/package/2006/relationships"><Relationship Id="rId1" Type="http://schemas.openxmlformats.org/officeDocument/2006/relationships/image" Target="../media/image245.wmf"/></Relationships>
</file>

<file path=ppt/drawings/_rels/vmlDrawing41.vml.rels><?xml version="1.0" encoding="UTF-8" standalone="yes"?>
<Relationships xmlns="http://schemas.openxmlformats.org/package/2006/relationships"><Relationship Id="rId1" Type="http://schemas.openxmlformats.org/officeDocument/2006/relationships/image" Target="../media/image245.wmf"/><Relationship Id="rId2" Type="http://schemas.openxmlformats.org/officeDocument/2006/relationships/image" Target="../media/image246.wmf"/></Relationships>
</file>

<file path=ppt/drawings/_rels/vmlDrawing42.vml.rels><?xml version="1.0" encoding="UTF-8" standalone="yes"?>
<Relationships xmlns="http://schemas.openxmlformats.org/package/2006/relationships"><Relationship Id="rId1" Type="http://schemas.openxmlformats.org/officeDocument/2006/relationships/image" Target="../media/image245.wmf"/><Relationship Id="rId2" Type="http://schemas.openxmlformats.org/officeDocument/2006/relationships/image" Target="../media/image246.wmf"/></Relationships>
</file>

<file path=ppt/drawings/_rels/vmlDrawing43.vml.rels><?xml version="1.0" encoding="UTF-8" standalone="yes"?>
<Relationships xmlns="http://schemas.openxmlformats.org/package/2006/relationships"><Relationship Id="rId1" Type="http://schemas.openxmlformats.org/officeDocument/2006/relationships/image" Target="../media/image245.wmf"/><Relationship Id="rId2" Type="http://schemas.openxmlformats.org/officeDocument/2006/relationships/image" Target="../media/image246.wmf"/></Relationships>
</file>

<file path=ppt/drawings/_rels/vmlDrawing44.vml.rels><?xml version="1.0" encoding="UTF-8" standalone="yes"?>
<Relationships xmlns="http://schemas.openxmlformats.org/package/2006/relationships"><Relationship Id="rId1" Type="http://schemas.openxmlformats.org/officeDocument/2006/relationships/image" Target="../media/image246.wmf"/></Relationships>
</file>

<file path=ppt/drawings/_rels/vmlDrawing45.vml.rels><?xml version="1.0" encoding="UTF-8" standalone="yes"?>
<Relationships xmlns="http://schemas.openxmlformats.org/package/2006/relationships"><Relationship Id="rId1" Type="http://schemas.openxmlformats.org/officeDocument/2006/relationships/image" Target="../media/image245.wmf"/><Relationship Id="rId2" Type="http://schemas.openxmlformats.org/officeDocument/2006/relationships/image" Target="../media/image246.wmf"/></Relationships>
</file>

<file path=ppt/drawings/_rels/vmlDrawing46.vml.rels><?xml version="1.0" encoding="UTF-8" standalone="yes"?>
<Relationships xmlns="http://schemas.openxmlformats.org/package/2006/relationships"><Relationship Id="rId1" Type="http://schemas.openxmlformats.org/officeDocument/2006/relationships/image" Target="../media/image245.wmf"/><Relationship Id="rId2" Type="http://schemas.openxmlformats.org/officeDocument/2006/relationships/image" Target="../media/image246.wmf"/></Relationships>
</file>

<file path=ppt/drawings/_rels/vmlDrawing47.vml.rels><?xml version="1.0" encoding="UTF-8" standalone="yes"?>
<Relationships xmlns="http://schemas.openxmlformats.org/package/2006/relationships"><Relationship Id="rId1" Type="http://schemas.openxmlformats.org/officeDocument/2006/relationships/image" Target="../media/image245.wmf"/><Relationship Id="rId2" Type="http://schemas.openxmlformats.org/officeDocument/2006/relationships/image" Target="../media/image246.wmf"/></Relationships>
</file>

<file path=ppt/drawings/_rels/vmlDrawing48.vml.rels><?xml version="1.0" encoding="UTF-8" standalone="yes"?>
<Relationships xmlns="http://schemas.openxmlformats.org/package/2006/relationships"><Relationship Id="rId1" Type="http://schemas.openxmlformats.org/officeDocument/2006/relationships/image" Target="../media/image245.wmf"/><Relationship Id="rId2" Type="http://schemas.openxmlformats.org/officeDocument/2006/relationships/image" Target="../media/image246.wmf"/></Relationships>
</file>

<file path=ppt/drawings/_rels/vmlDrawing49.vml.rels><?xml version="1.0" encoding="UTF-8" standalone="yes"?>
<Relationships xmlns="http://schemas.openxmlformats.org/package/2006/relationships"><Relationship Id="rId1" Type="http://schemas.openxmlformats.org/officeDocument/2006/relationships/image" Target="../media/image245.wmf"/><Relationship Id="rId2" Type="http://schemas.openxmlformats.org/officeDocument/2006/relationships/image" Target="../media/image246.w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71.emf"/></Relationships>
</file>

<file path=ppt/drawings/_rels/vmlDrawing50.vml.rels><?xml version="1.0" encoding="UTF-8" standalone="yes"?>
<Relationships xmlns="http://schemas.openxmlformats.org/package/2006/relationships"><Relationship Id="rId1" Type="http://schemas.openxmlformats.org/officeDocument/2006/relationships/image" Target="../media/image245.wmf"/><Relationship Id="rId2" Type="http://schemas.openxmlformats.org/officeDocument/2006/relationships/image" Target="../media/image246.wmf"/><Relationship Id="rId3" Type="http://schemas.openxmlformats.org/officeDocument/2006/relationships/image" Target="../media/image255.png"/></Relationships>
</file>

<file path=ppt/drawings/_rels/vmlDrawing51.vml.rels><?xml version="1.0" encoding="UTF-8" standalone="yes"?>
<Relationships xmlns="http://schemas.openxmlformats.org/package/2006/relationships"><Relationship Id="rId1" Type="http://schemas.openxmlformats.org/officeDocument/2006/relationships/image" Target="../media/image245.wmf"/><Relationship Id="rId2" Type="http://schemas.openxmlformats.org/officeDocument/2006/relationships/image" Target="../media/image246.wmf"/><Relationship Id="rId3" Type="http://schemas.openxmlformats.org/officeDocument/2006/relationships/image" Target="../media/image256.png"/></Relationships>
</file>

<file path=ppt/drawings/_rels/vmlDrawing52.vml.rels><?xml version="1.0" encoding="UTF-8" standalone="yes"?>
<Relationships xmlns="http://schemas.openxmlformats.org/package/2006/relationships"><Relationship Id="rId1" Type="http://schemas.openxmlformats.org/officeDocument/2006/relationships/image" Target="../media/image245.wmf"/><Relationship Id="rId2" Type="http://schemas.openxmlformats.org/officeDocument/2006/relationships/image" Target="../media/image246.wmf"/><Relationship Id="rId3" Type="http://schemas.openxmlformats.org/officeDocument/2006/relationships/image" Target="../media/image257.png"/></Relationships>
</file>

<file path=ppt/drawings/_rels/vmlDrawing53.vml.rels><?xml version="1.0" encoding="UTF-8" standalone="yes"?>
<Relationships xmlns="http://schemas.openxmlformats.org/package/2006/relationships"><Relationship Id="rId1" Type="http://schemas.openxmlformats.org/officeDocument/2006/relationships/image" Target="../media/image268.emf"/></Relationships>
</file>

<file path=ppt/drawings/_rels/vmlDrawing54.vml.rels><?xml version="1.0" encoding="UTF-8" standalone="yes"?>
<Relationships xmlns="http://schemas.openxmlformats.org/package/2006/relationships"><Relationship Id="rId1" Type="http://schemas.openxmlformats.org/officeDocument/2006/relationships/image" Target="../media/image275.png"/><Relationship Id="rId2" Type="http://schemas.openxmlformats.org/officeDocument/2006/relationships/image" Target="../media/image276.wmf"/><Relationship Id="rId3" Type="http://schemas.openxmlformats.org/officeDocument/2006/relationships/image" Target="../media/image277.w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5.w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112.emf"/><Relationship Id="rId2" Type="http://schemas.openxmlformats.org/officeDocument/2006/relationships/image" Target="../media/image113.w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120.wmf"/><Relationship Id="rId2" Type="http://schemas.openxmlformats.org/officeDocument/2006/relationships/image" Target="../media/image121.e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124.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70" name="Rectangle 2"/>
          <p:cNvSpPr>
            <a:spLocks noGrp="1" noChangeArrowheads="1"/>
          </p:cNvSpPr>
          <p:nvPr>
            <p:ph type="hdr" sz="quarter"/>
          </p:nvPr>
        </p:nvSpPr>
        <p:spPr bwMode="auto">
          <a:xfrm>
            <a:off x="0" y="0"/>
            <a:ext cx="5928788" cy="511096"/>
          </a:xfrm>
          <a:prstGeom prst="rect">
            <a:avLst/>
          </a:prstGeom>
          <a:noFill/>
          <a:ln w="9525">
            <a:noFill/>
            <a:miter lim="800000"/>
            <a:headEnd/>
            <a:tailEnd/>
          </a:ln>
          <a:effectLst/>
        </p:spPr>
        <p:txBody>
          <a:bodyPr vert="horz" wrap="square" lIns="99048" tIns="49524" rIns="99048" bIns="49524" numCol="1" anchor="t" anchorCtr="0" compatLnSpc="1">
            <a:prstTxWarp prst="textNoShape">
              <a:avLst/>
            </a:prstTxWarp>
          </a:bodyPr>
          <a:lstStyle>
            <a:lvl1pPr defTabSz="990600">
              <a:lnSpc>
                <a:spcPct val="100000"/>
              </a:lnSpc>
              <a:spcBef>
                <a:spcPct val="0"/>
              </a:spcBef>
              <a:buSzTx/>
              <a:defRPr sz="1300" b="0">
                <a:solidFill>
                  <a:schemeClr val="tx1"/>
                </a:solidFill>
                <a:ea typeface="ＭＳ Ｐゴシック" pitchFamily="1" charset="-128"/>
              </a:defRPr>
            </a:lvl1pPr>
          </a:lstStyle>
          <a:p>
            <a:pPr>
              <a:defRPr/>
            </a:pPr>
            <a:r>
              <a:rPr lang="de-DE" altLang="en-US"/>
              <a:t>(C) Dr. Roberto Frontini  Apotheke des Universitätsklinikums Leipzig AöR</a:t>
            </a:r>
          </a:p>
        </p:txBody>
      </p:sp>
      <p:sp>
        <p:nvSpPr>
          <p:cNvPr id="7171" name="Rectangle 3"/>
          <p:cNvSpPr>
            <a:spLocks noGrp="1" noChangeArrowheads="1"/>
          </p:cNvSpPr>
          <p:nvPr>
            <p:ph type="dt" sz="quarter" idx="1"/>
          </p:nvPr>
        </p:nvSpPr>
        <p:spPr bwMode="auto">
          <a:xfrm>
            <a:off x="5928788" y="0"/>
            <a:ext cx="1173687" cy="511096"/>
          </a:xfrm>
          <a:prstGeom prst="rect">
            <a:avLst/>
          </a:prstGeom>
          <a:noFill/>
          <a:ln w="9525">
            <a:noFill/>
            <a:miter lim="800000"/>
            <a:headEnd/>
            <a:tailEnd/>
          </a:ln>
          <a:effectLst/>
        </p:spPr>
        <p:txBody>
          <a:bodyPr vert="horz" wrap="square" lIns="99048" tIns="49524" rIns="99048" bIns="49524" numCol="1" anchor="t" anchorCtr="0" compatLnSpc="1">
            <a:prstTxWarp prst="textNoShape">
              <a:avLst/>
            </a:prstTxWarp>
          </a:bodyPr>
          <a:lstStyle>
            <a:lvl1pPr algn="r" defTabSz="990600">
              <a:lnSpc>
                <a:spcPct val="100000"/>
              </a:lnSpc>
              <a:spcBef>
                <a:spcPct val="0"/>
              </a:spcBef>
              <a:buSzTx/>
              <a:defRPr sz="1000" b="0">
                <a:solidFill>
                  <a:schemeClr val="tx1"/>
                </a:solidFill>
                <a:latin typeface="Arial" pitchFamily="34" charset="0"/>
                <a:ea typeface="+mn-ea"/>
                <a:cs typeface="Arial" pitchFamily="34" charset="0"/>
              </a:defRPr>
            </a:lvl1pPr>
          </a:lstStyle>
          <a:p>
            <a:pPr>
              <a:defRPr/>
            </a:pPr>
            <a:r>
              <a:rPr lang="de-DE" dirty="0"/>
              <a:t>WS </a:t>
            </a:r>
            <a:r>
              <a:rPr lang="de-DE" dirty="0" smtClean="0"/>
              <a:t>2015/16</a:t>
            </a:r>
            <a:endParaRPr lang="de-DE" dirty="0"/>
          </a:p>
        </p:txBody>
      </p:sp>
      <p:sp>
        <p:nvSpPr>
          <p:cNvPr id="7172" name="Rectangle 4"/>
          <p:cNvSpPr>
            <a:spLocks noGrp="1" noChangeArrowheads="1"/>
          </p:cNvSpPr>
          <p:nvPr>
            <p:ph type="ftr" sz="quarter" idx="2"/>
          </p:nvPr>
        </p:nvSpPr>
        <p:spPr bwMode="auto">
          <a:xfrm>
            <a:off x="0" y="9721930"/>
            <a:ext cx="5287152" cy="511096"/>
          </a:xfrm>
          <a:prstGeom prst="rect">
            <a:avLst/>
          </a:prstGeom>
          <a:noFill/>
          <a:ln w="9525">
            <a:noFill/>
            <a:miter lim="800000"/>
            <a:headEnd/>
            <a:tailEnd/>
          </a:ln>
          <a:effectLst/>
        </p:spPr>
        <p:txBody>
          <a:bodyPr vert="horz" wrap="square" lIns="99048" tIns="49524" rIns="99048" bIns="49524" numCol="1" anchor="b" anchorCtr="0" compatLnSpc="1">
            <a:prstTxWarp prst="textNoShape">
              <a:avLst/>
            </a:prstTxWarp>
          </a:bodyPr>
          <a:lstStyle>
            <a:lvl1pPr defTabSz="990600">
              <a:lnSpc>
                <a:spcPct val="100000"/>
              </a:lnSpc>
              <a:spcBef>
                <a:spcPct val="0"/>
              </a:spcBef>
              <a:buSzTx/>
              <a:defRPr sz="1100" b="0">
                <a:solidFill>
                  <a:schemeClr val="tx1"/>
                </a:solidFill>
                <a:ea typeface="ＭＳ Ｐゴシック" pitchFamily="1" charset="-128"/>
                <a:cs typeface="Arial" pitchFamily="34" charset="0"/>
              </a:defRPr>
            </a:lvl1pPr>
          </a:lstStyle>
          <a:p>
            <a:pPr>
              <a:defRPr/>
            </a:pPr>
            <a:r>
              <a:rPr lang="de-DE" altLang="en-US" dirty="0" err="1"/>
              <a:t>Pharmakoepidemiologie</a:t>
            </a:r>
            <a:r>
              <a:rPr lang="de-DE" altLang="en-US" dirty="0"/>
              <a:t> und </a:t>
            </a:r>
            <a:r>
              <a:rPr lang="de-DE" altLang="en-US" dirty="0" err="1"/>
              <a:t>Pharmakoökonomie</a:t>
            </a:r>
            <a:r>
              <a:rPr lang="de-DE" altLang="en-US" dirty="0"/>
              <a:t>    Stand </a:t>
            </a:r>
            <a:r>
              <a:rPr lang="de-DE" altLang="en-US" dirty="0" smtClean="0"/>
              <a:t>25.01.2016</a:t>
            </a:r>
            <a:endParaRPr lang="de-DE" altLang="en-US" sz="1300" dirty="0"/>
          </a:p>
        </p:txBody>
      </p:sp>
      <p:sp>
        <p:nvSpPr>
          <p:cNvPr id="7173" name="Rectangle 5"/>
          <p:cNvSpPr>
            <a:spLocks noGrp="1" noChangeArrowheads="1"/>
          </p:cNvSpPr>
          <p:nvPr>
            <p:ph type="sldNum" sz="quarter" idx="3"/>
          </p:nvPr>
        </p:nvSpPr>
        <p:spPr bwMode="auto">
          <a:xfrm>
            <a:off x="5366563" y="9721930"/>
            <a:ext cx="1735913" cy="511096"/>
          </a:xfrm>
          <a:prstGeom prst="rect">
            <a:avLst/>
          </a:prstGeom>
          <a:noFill/>
          <a:ln w="9525">
            <a:noFill/>
            <a:miter lim="800000"/>
            <a:headEnd/>
            <a:tailEnd/>
          </a:ln>
          <a:effectLst/>
        </p:spPr>
        <p:txBody>
          <a:bodyPr vert="horz" wrap="square" lIns="99048" tIns="49524" rIns="99048" bIns="49524" numCol="1" anchor="b" anchorCtr="0" compatLnSpc="1">
            <a:prstTxWarp prst="textNoShape">
              <a:avLst/>
            </a:prstTxWarp>
          </a:bodyPr>
          <a:lstStyle>
            <a:lvl1pPr algn="r" defTabSz="990600">
              <a:lnSpc>
                <a:spcPct val="100000"/>
              </a:lnSpc>
              <a:spcBef>
                <a:spcPct val="0"/>
              </a:spcBef>
              <a:buSzTx/>
              <a:defRPr sz="1300" b="0">
                <a:solidFill>
                  <a:schemeClr val="tx1"/>
                </a:solidFill>
                <a:ea typeface="ＭＳ Ｐゴシック" pitchFamily="1" charset="-128"/>
                <a:cs typeface="Arial" pitchFamily="34" charset="0"/>
              </a:defRPr>
            </a:lvl1pPr>
          </a:lstStyle>
          <a:p>
            <a:pPr>
              <a:defRPr/>
            </a:pPr>
            <a:fld id="{529F1E0D-A289-4C27-A22C-09CE2A86FA39}" type="slidenum">
              <a:rPr lang="de-DE" altLang="en-US"/>
              <a:pPr>
                <a:defRPr/>
              </a:pPr>
              <a:t>‹Nr.›</a:t>
            </a:fld>
            <a:endParaRPr lang="de-DE" altLang="en-US"/>
          </a:p>
        </p:txBody>
      </p:sp>
    </p:spTree>
    <p:extLst>
      <p:ext uri="{BB962C8B-B14F-4D97-AF65-F5344CB8AC3E}">
        <p14:creationId xmlns:p14="http://schemas.microsoft.com/office/powerpoint/2010/main" val="3010624685"/>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hdr" sz="quarter"/>
          </p:nvPr>
        </p:nvSpPr>
        <p:spPr bwMode="auto">
          <a:xfrm>
            <a:off x="0" y="0"/>
            <a:ext cx="3077951" cy="511096"/>
          </a:xfrm>
          <a:prstGeom prst="rect">
            <a:avLst/>
          </a:prstGeom>
          <a:noFill/>
          <a:ln w="9525">
            <a:noFill/>
            <a:miter lim="800000"/>
            <a:headEnd/>
            <a:tailEnd/>
          </a:ln>
          <a:effectLst/>
        </p:spPr>
        <p:txBody>
          <a:bodyPr vert="horz" wrap="square" lIns="99048" tIns="49524" rIns="99048" bIns="49524" numCol="1" anchor="t" anchorCtr="0" compatLnSpc="1">
            <a:prstTxWarp prst="textNoShape">
              <a:avLst/>
            </a:prstTxWarp>
          </a:bodyPr>
          <a:lstStyle>
            <a:lvl1pPr defTabSz="990600">
              <a:lnSpc>
                <a:spcPct val="100000"/>
              </a:lnSpc>
              <a:spcBef>
                <a:spcPct val="0"/>
              </a:spcBef>
              <a:buSzTx/>
              <a:defRPr sz="1300" b="0">
                <a:solidFill>
                  <a:schemeClr val="tx1"/>
                </a:solidFill>
                <a:latin typeface="Times New Roman" pitchFamily="18" charset="0"/>
                <a:ea typeface="ＭＳ Ｐゴシック" pitchFamily="1" charset="-128"/>
              </a:defRPr>
            </a:lvl1pPr>
          </a:lstStyle>
          <a:p>
            <a:pPr>
              <a:defRPr/>
            </a:pPr>
            <a:r>
              <a:rPr lang="de-DE" altLang="en-US"/>
              <a:t>(C) Dr. Roberto Frontini  Apotheke des Universitätsklinikums Leipzig AöR</a:t>
            </a:r>
          </a:p>
        </p:txBody>
      </p:sp>
      <p:sp>
        <p:nvSpPr>
          <p:cNvPr id="6147" name="Rectangle 3"/>
          <p:cNvSpPr>
            <a:spLocks noGrp="1" noChangeArrowheads="1"/>
          </p:cNvSpPr>
          <p:nvPr>
            <p:ph type="dt" idx="1"/>
          </p:nvPr>
        </p:nvSpPr>
        <p:spPr bwMode="auto">
          <a:xfrm>
            <a:off x="4024525" y="0"/>
            <a:ext cx="3077951" cy="511096"/>
          </a:xfrm>
          <a:prstGeom prst="rect">
            <a:avLst/>
          </a:prstGeom>
          <a:noFill/>
          <a:ln w="9525">
            <a:noFill/>
            <a:miter lim="800000"/>
            <a:headEnd/>
            <a:tailEnd/>
          </a:ln>
          <a:effectLst/>
        </p:spPr>
        <p:txBody>
          <a:bodyPr vert="horz" wrap="square" lIns="99048" tIns="49524" rIns="99048" bIns="49524" numCol="1" anchor="t" anchorCtr="0" compatLnSpc="1">
            <a:prstTxWarp prst="textNoShape">
              <a:avLst/>
            </a:prstTxWarp>
          </a:bodyPr>
          <a:lstStyle>
            <a:lvl1pPr algn="r" defTabSz="990600">
              <a:lnSpc>
                <a:spcPct val="100000"/>
              </a:lnSpc>
              <a:spcBef>
                <a:spcPct val="0"/>
              </a:spcBef>
              <a:buSzTx/>
              <a:defRPr sz="1300" b="0">
                <a:solidFill>
                  <a:schemeClr val="tx1"/>
                </a:solidFill>
                <a:latin typeface="Times New Roman" pitchFamily="18" charset="0"/>
                <a:ea typeface="+mn-ea"/>
                <a:cs typeface="+mn-cs"/>
              </a:defRPr>
            </a:lvl1pPr>
          </a:lstStyle>
          <a:p>
            <a:pPr>
              <a:defRPr/>
            </a:pPr>
            <a:r>
              <a:rPr lang="de-DE"/>
              <a:t>WS 2006/07</a:t>
            </a:r>
          </a:p>
        </p:txBody>
      </p:sp>
      <p:sp>
        <p:nvSpPr>
          <p:cNvPr id="336900" name="Rectangle 4"/>
          <p:cNvSpPr>
            <a:spLocks noGrp="1" noRot="1" noChangeAspect="1" noChangeArrowheads="1" noTextEdit="1"/>
          </p:cNvSpPr>
          <p:nvPr>
            <p:ph type="sldImg" idx="2"/>
          </p:nvPr>
        </p:nvSpPr>
        <p:spPr bwMode="auto">
          <a:xfrm>
            <a:off x="993775" y="768350"/>
            <a:ext cx="5114925" cy="383698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9" name="Rectangle 5"/>
          <p:cNvSpPr>
            <a:spLocks noGrp="1" noChangeArrowheads="1"/>
          </p:cNvSpPr>
          <p:nvPr>
            <p:ph type="body" sz="quarter" idx="3"/>
          </p:nvPr>
        </p:nvSpPr>
        <p:spPr bwMode="auto">
          <a:xfrm>
            <a:off x="946573" y="4860171"/>
            <a:ext cx="5209329" cy="4604623"/>
          </a:xfrm>
          <a:prstGeom prst="rect">
            <a:avLst/>
          </a:prstGeom>
          <a:noFill/>
          <a:ln w="9525">
            <a:noFill/>
            <a:miter lim="800000"/>
            <a:headEnd/>
            <a:tailEnd/>
          </a:ln>
          <a:effectLst/>
        </p:spPr>
        <p:txBody>
          <a:bodyPr vert="horz" wrap="square" lIns="99048" tIns="49524" rIns="99048" bIns="49524" numCol="1" anchor="t" anchorCtr="0" compatLnSpc="1">
            <a:prstTxWarp prst="textNoShape">
              <a:avLst/>
            </a:prstTxWarp>
          </a:bodyPr>
          <a:lstStyle/>
          <a:p>
            <a:pPr lvl="0"/>
            <a:r>
              <a:rPr lang="de-DE" altLang="en-US" noProof="0" smtClean="0"/>
              <a:t>Klicken Sie, um die Formate des Vorlagentextes zu bearbeiten</a:t>
            </a:r>
          </a:p>
          <a:p>
            <a:pPr lvl="1"/>
            <a:r>
              <a:rPr lang="de-DE" altLang="en-US" noProof="0" smtClean="0"/>
              <a:t>Zweite Ebene</a:t>
            </a:r>
          </a:p>
          <a:p>
            <a:pPr lvl="2"/>
            <a:r>
              <a:rPr lang="de-DE" altLang="en-US" noProof="0" smtClean="0"/>
              <a:t>Dritte Ebene</a:t>
            </a:r>
          </a:p>
          <a:p>
            <a:pPr lvl="3"/>
            <a:r>
              <a:rPr lang="de-DE" altLang="en-US" noProof="0" smtClean="0"/>
              <a:t>Vierte Ebene</a:t>
            </a:r>
          </a:p>
          <a:p>
            <a:pPr lvl="4"/>
            <a:r>
              <a:rPr lang="de-DE" altLang="en-US" noProof="0" smtClean="0"/>
              <a:t>Fünfte Ebene</a:t>
            </a:r>
          </a:p>
        </p:txBody>
      </p:sp>
      <p:sp>
        <p:nvSpPr>
          <p:cNvPr id="6150" name="Rectangle 6"/>
          <p:cNvSpPr>
            <a:spLocks noGrp="1" noChangeArrowheads="1"/>
          </p:cNvSpPr>
          <p:nvPr>
            <p:ph type="ftr" sz="quarter" idx="4"/>
          </p:nvPr>
        </p:nvSpPr>
        <p:spPr bwMode="auto">
          <a:xfrm>
            <a:off x="0" y="9721930"/>
            <a:ext cx="3077951" cy="511096"/>
          </a:xfrm>
          <a:prstGeom prst="rect">
            <a:avLst/>
          </a:prstGeom>
          <a:noFill/>
          <a:ln w="9525">
            <a:noFill/>
            <a:miter lim="800000"/>
            <a:headEnd/>
            <a:tailEnd/>
          </a:ln>
          <a:effectLst/>
        </p:spPr>
        <p:txBody>
          <a:bodyPr vert="horz" wrap="square" lIns="99048" tIns="49524" rIns="99048" bIns="49524" numCol="1" anchor="b" anchorCtr="0" compatLnSpc="1">
            <a:prstTxWarp prst="textNoShape">
              <a:avLst/>
            </a:prstTxWarp>
          </a:bodyPr>
          <a:lstStyle>
            <a:lvl1pPr defTabSz="990600">
              <a:lnSpc>
                <a:spcPct val="100000"/>
              </a:lnSpc>
              <a:spcBef>
                <a:spcPct val="0"/>
              </a:spcBef>
              <a:buSzTx/>
              <a:defRPr sz="1300" b="0">
                <a:solidFill>
                  <a:schemeClr val="tx1"/>
                </a:solidFill>
                <a:latin typeface="Times New Roman" pitchFamily="18" charset="0"/>
                <a:ea typeface="ＭＳ Ｐゴシック" pitchFamily="1" charset="-128"/>
              </a:defRPr>
            </a:lvl1pPr>
          </a:lstStyle>
          <a:p>
            <a:pPr>
              <a:defRPr/>
            </a:pPr>
            <a:r>
              <a:rPr lang="de-DE" altLang="en-US"/>
              <a:t>Pharmakoepidemiologie und Pharmakoökonomie    Stand 04.10.06</a:t>
            </a:r>
          </a:p>
        </p:txBody>
      </p:sp>
      <p:sp>
        <p:nvSpPr>
          <p:cNvPr id="6151" name="Rectangle 7"/>
          <p:cNvSpPr>
            <a:spLocks noGrp="1" noChangeArrowheads="1"/>
          </p:cNvSpPr>
          <p:nvPr>
            <p:ph type="sldNum" sz="quarter" idx="5"/>
          </p:nvPr>
        </p:nvSpPr>
        <p:spPr bwMode="auto">
          <a:xfrm>
            <a:off x="4024525" y="9721930"/>
            <a:ext cx="3077951" cy="511096"/>
          </a:xfrm>
          <a:prstGeom prst="rect">
            <a:avLst/>
          </a:prstGeom>
          <a:noFill/>
          <a:ln w="9525">
            <a:noFill/>
            <a:miter lim="800000"/>
            <a:headEnd/>
            <a:tailEnd/>
          </a:ln>
          <a:effectLst/>
        </p:spPr>
        <p:txBody>
          <a:bodyPr vert="horz" wrap="square" lIns="99048" tIns="49524" rIns="99048" bIns="49524" numCol="1" anchor="b" anchorCtr="0" compatLnSpc="1">
            <a:prstTxWarp prst="textNoShape">
              <a:avLst/>
            </a:prstTxWarp>
          </a:bodyPr>
          <a:lstStyle>
            <a:lvl1pPr algn="r" defTabSz="990600">
              <a:lnSpc>
                <a:spcPct val="100000"/>
              </a:lnSpc>
              <a:spcBef>
                <a:spcPct val="0"/>
              </a:spcBef>
              <a:buSzTx/>
              <a:defRPr sz="1300" b="0">
                <a:solidFill>
                  <a:schemeClr val="tx1"/>
                </a:solidFill>
                <a:latin typeface="Times New Roman" pitchFamily="18" charset="0"/>
                <a:ea typeface="ＭＳ Ｐゴシック" pitchFamily="1" charset="-128"/>
              </a:defRPr>
            </a:lvl1pPr>
          </a:lstStyle>
          <a:p>
            <a:pPr>
              <a:defRPr/>
            </a:pPr>
            <a:fld id="{28B569F1-F8AA-4054-BA4E-3B05314C806B}" type="slidenum">
              <a:rPr lang="de-DE" altLang="en-US"/>
              <a:pPr>
                <a:defRPr/>
              </a:pPr>
              <a:t>‹Nr.›</a:t>
            </a:fld>
            <a:endParaRPr lang="de-DE" altLang="en-US"/>
          </a:p>
        </p:txBody>
      </p:sp>
    </p:spTree>
    <p:extLst>
      <p:ext uri="{BB962C8B-B14F-4D97-AF65-F5344CB8AC3E}">
        <p14:creationId xmlns:p14="http://schemas.microsoft.com/office/powerpoint/2010/main" val="936554387"/>
      </p:ext>
    </p:extLst>
  </p:cSld>
  <p:clrMap bg1="lt1" tx1="dk1" bg2="lt2" tx2="dk2" accent1="accent1" accent2="accent2" accent3="accent3" accent4="accent4" accent5="accent5" accent6="accent6" hlink="hlink" folHlink="folHlink"/>
  <p:hf/>
  <p:notesStyle>
    <a:lvl1pPr algn="l" rtl="0" eaLnBrk="0" fontAlgn="base" hangingPunct="0">
      <a:spcBef>
        <a:spcPct val="30000"/>
      </a:spcBef>
      <a:spcAft>
        <a:spcPct val="0"/>
      </a:spcAft>
      <a:defRPr sz="1200" kern="1200">
        <a:solidFill>
          <a:schemeClr val="tx1"/>
        </a:solidFill>
        <a:latin typeface="Times New Roman" pitchFamily="18" charset="0"/>
        <a:ea typeface="ＭＳ Ｐゴシック" charset="0"/>
        <a:cs typeface="ＭＳ Ｐゴシック" charset="0"/>
      </a:defRPr>
    </a:lvl1pPr>
    <a:lvl2pPr marL="457200" algn="l" rtl="0" eaLnBrk="0" fontAlgn="base" hangingPunct="0">
      <a:spcBef>
        <a:spcPct val="30000"/>
      </a:spcBef>
      <a:spcAft>
        <a:spcPct val="0"/>
      </a:spcAft>
      <a:defRPr sz="1200" kern="1200">
        <a:solidFill>
          <a:schemeClr val="tx1"/>
        </a:solidFill>
        <a:latin typeface="Times New Roman" pitchFamily="18" charset="0"/>
        <a:ea typeface="ＭＳ Ｐゴシック" charset="0"/>
        <a:cs typeface="ＭＳ Ｐゴシック" charset="-128"/>
      </a:defRPr>
    </a:lvl2pPr>
    <a:lvl3pPr marL="914400" algn="l" rtl="0" eaLnBrk="0" fontAlgn="base" hangingPunct="0">
      <a:spcBef>
        <a:spcPct val="30000"/>
      </a:spcBef>
      <a:spcAft>
        <a:spcPct val="0"/>
      </a:spcAft>
      <a:defRPr sz="1200" kern="1200">
        <a:solidFill>
          <a:schemeClr val="tx1"/>
        </a:solidFill>
        <a:latin typeface="Times New Roman" pitchFamily="18" charset="0"/>
        <a:ea typeface="ＭＳ Ｐゴシック" charset="0"/>
        <a:cs typeface="ＭＳ Ｐゴシック" charset="-128"/>
      </a:defRPr>
    </a:lvl3pPr>
    <a:lvl4pPr marL="1371600" algn="l" rtl="0" eaLnBrk="0" fontAlgn="base" hangingPunct="0">
      <a:spcBef>
        <a:spcPct val="30000"/>
      </a:spcBef>
      <a:spcAft>
        <a:spcPct val="0"/>
      </a:spcAft>
      <a:defRPr sz="1200" kern="1200">
        <a:solidFill>
          <a:schemeClr val="tx1"/>
        </a:solidFill>
        <a:latin typeface="Times New Roman" pitchFamily="18" charset="0"/>
        <a:ea typeface="ＭＳ Ｐゴシック" charset="0"/>
        <a:cs typeface="ＭＳ Ｐゴシック" charset="-128"/>
      </a:defRPr>
    </a:lvl4pPr>
    <a:lvl5pPr marL="1828800" algn="l" rtl="0" eaLnBrk="0" fontAlgn="base" hangingPunct="0">
      <a:spcBef>
        <a:spcPct val="30000"/>
      </a:spcBef>
      <a:spcAft>
        <a:spcPct val="0"/>
      </a:spcAft>
      <a:defRPr sz="1200" kern="1200">
        <a:solidFill>
          <a:schemeClr val="tx1"/>
        </a:solidFill>
        <a:latin typeface="Times New Roman" pitchFamily="18" charset="0"/>
        <a:ea typeface="ＭＳ Ｐゴシック" charset="0"/>
        <a:cs typeface="ＭＳ Ｐゴシック" charset="-128"/>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xml"/></Relationships>
</file>

<file path=ppt/notesSlides/_rels/notesSlide10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1.xml"/></Relationships>
</file>

<file path=ppt/notesSlides/_rels/notesSlide10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2.xml"/></Relationships>
</file>

<file path=ppt/notesSlides/_rels/notesSlide10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3.xml"/></Relationships>
</file>

<file path=ppt/notesSlides/_rels/notesSlide10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4.xml"/></Relationships>
</file>

<file path=ppt/notesSlides/_rels/notesSlide10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5.xml"/></Relationships>
</file>

<file path=ppt/notesSlides/_rels/notesSlide10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6.xml"/></Relationships>
</file>

<file path=ppt/notesSlides/_rels/notesSlide10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7.xml"/></Relationships>
</file>

<file path=ppt/notesSlides/_rels/notesSlide10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8.xml"/></Relationships>
</file>

<file path=ppt/notesSlides/_rels/notesSlide10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0.xml"/></Relationships>
</file>

<file path=ppt/notesSlides/_rels/notesSlide10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xml"/></Relationships>
</file>

<file path=ppt/notesSlides/_rels/notesSlide1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2.xml"/></Relationships>
</file>

<file path=ppt/notesSlides/_rels/notesSlide1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4.xml"/></Relationships>
</file>

<file path=ppt/notesSlides/_rels/notesSlide1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5.xml"/></Relationships>
</file>

<file path=ppt/notesSlides/_rels/notesSlide1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6.xml"/></Relationships>
</file>

<file path=ppt/notesSlides/_rels/notesSlide1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7.xml"/></Relationships>
</file>

<file path=ppt/notesSlides/_rels/notesSlide1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8.xml"/></Relationships>
</file>

<file path=ppt/notesSlides/_rels/notesSlide1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9.xml"/></Relationships>
</file>

<file path=ppt/notesSlides/_rels/notesSlide1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0.xml"/></Relationships>
</file>

<file path=ppt/notesSlides/_rels/notesSlide1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1.xml"/></Relationships>
</file>

<file path=ppt/notesSlides/_rels/notesSlide1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2.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xml"/></Relationships>
</file>

<file path=ppt/notesSlides/_rels/notesSlide1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3.xml"/></Relationships>
</file>

<file path=ppt/notesSlides/_rels/notesSlide1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4.xml"/></Relationships>
</file>

<file path=ppt/notesSlides/_rels/notesSlide1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5.xml"/></Relationships>
</file>

<file path=ppt/notesSlides/_rels/notesSlide1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6.xml"/></Relationships>
</file>

<file path=ppt/notesSlides/_rels/notesSlide1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0.xml"/></Relationships>
</file>

<file path=ppt/notesSlides/_rels/notesSlide1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7.xml"/></Relationships>
</file>

<file path=ppt/notesSlides/_rels/notesSlide1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8.xml"/></Relationships>
</file>

<file path=ppt/notesSlides/_rels/notesSlide1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0.xml"/></Relationships>
</file>

<file path=ppt/notesSlides/_rels/notesSlide1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2.xml"/></Relationships>
</file>

<file path=ppt/notesSlides/_rels/notesSlide1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5.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xml"/></Relationships>
</file>

<file path=ppt/notesSlides/_rels/notesSlide1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3.xml"/></Relationships>
</file>

<file path=ppt/notesSlides/_rels/notesSlide13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4.xml"/></Relationships>
</file>

<file path=ppt/notesSlides/_rels/notesSlide13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8.xml"/></Relationships>
</file>

<file path=ppt/notesSlides/_rels/notesSlide13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9.xml"/></Relationships>
</file>

<file path=ppt/notesSlides/_rels/notesSlide1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0.xml"/></Relationships>
</file>

<file path=ppt/notesSlides/_rels/notesSlide1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2.xml"/></Relationships>
</file>

<file path=ppt/notesSlides/_rels/notesSlide13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7.xml"/></Relationships>
</file>

<file path=ppt/notesSlides/_rels/notesSlide13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8.xml"/></Relationships>
</file>

<file path=ppt/notesSlides/_rels/notesSlide13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9.xml"/></Relationships>
</file>

<file path=ppt/notesSlides/_rels/notesSlide13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0.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xml"/></Relationships>
</file>

<file path=ppt/notesSlides/_rels/notesSlide14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1.xml"/></Relationships>
</file>

<file path=ppt/notesSlides/_rels/notesSlide14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2.xml"/></Relationships>
</file>

<file path=ppt/notesSlides/_rels/notesSlide14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3.xml"/></Relationships>
</file>

<file path=ppt/notesSlides/_rels/notesSlide14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4.xml"/></Relationships>
</file>

<file path=ppt/notesSlides/_rels/notesSlide14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5.xml"/></Relationships>
</file>

<file path=ppt/notesSlides/_rels/notesSlide14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6.xml"/></Relationships>
</file>

<file path=ppt/notesSlides/_rels/notesSlide14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7.xml"/></Relationships>
</file>

<file path=ppt/notesSlides/_rels/notesSlide14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8.xml"/></Relationships>
</file>

<file path=ppt/notesSlides/_rels/notesSlide14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9.xml"/></Relationships>
</file>

<file path=ppt/notesSlides/_rels/notesSlide14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0.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xml"/></Relationships>
</file>

<file path=ppt/notesSlides/_rels/notesSlide15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1.xml"/></Relationships>
</file>

<file path=ppt/notesSlides/_rels/notesSlide15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2.xml"/></Relationships>
</file>

<file path=ppt/notesSlides/_rels/notesSlide15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3.xml"/></Relationships>
</file>

<file path=ppt/notesSlides/_rels/notesSlide15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4.xml"/></Relationships>
</file>

<file path=ppt/notesSlides/_rels/notesSlide15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5.xml"/></Relationships>
</file>

<file path=ppt/notesSlides/_rels/notesSlide15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6.xml"/></Relationships>
</file>

<file path=ppt/notesSlides/_rels/notesSlide15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7.xml"/></Relationships>
</file>

<file path=ppt/notesSlides/_rels/notesSlide15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9.xml"/></Relationships>
</file>

<file path=ppt/notesSlides/_rels/notesSlide15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3.xml"/></Relationships>
</file>

<file path=ppt/notesSlides/_rels/notesSlide15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4.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xml"/></Relationships>
</file>

<file path=ppt/notesSlides/_rels/notesSlide16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5.xml"/></Relationships>
</file>

<file path=ppt/notesSlides/_rels/notesSlide16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6.xml"/></Relationships>
</file>

<file path=ppt/notesSlides/_rels/notesSlide16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7.xml"/></Relationships>
</file>

<file path=ppt/notesSlides/_rels/notesSlide16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8.xml"/></Relationships>
</file>

<file path=ppt/notesSlides/_rels/notesSlide16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9.xml"/></Relationships>
</file>

<file path=ppt/notesSlides/_rels/notesSlide16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0.xml"/></Relationships>
</file>

<file path=ppt/notesSlides/_rels/notesSlide16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1.xml"/></Relationships>
</file>

<file path=ppt/notesSlides/_rels/notesSlide16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5.xml"/></Relationships>
</file>

<file path=ppt/notesSlides/_rels/notesSlide16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6.xml"/></Relationships>
</file>

<file path=ppt/notesSlides/_rels/notesSlide16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7.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xml"/></Relationships>
</file>

<file path=ppt/notesSlides/_rels/notesSlide17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8.xml"/></Relationships>
</file>

<file path=ppt/notesSlides/_rels/notesSlide17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9.xml"/></Relationships>
</file>

<file path=ppt/notesSlides/_rels/notesSlide17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3.xml"/></Relationships>
</file>

<file path=ppt/notesSlides/_rels/notesSlide17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4.xml"/></Relationships>
</file>

<file path=ppt/notesSlides/_rels/notesSlide17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5.xml"/></Relationships>
</file>

<file path=ppt/notesSlides/_rels/notesSlide17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6.xml"/></Relationships>
</file>

<file path=ppt/notesSlides/_rels/notesSlide17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7.xml"/></Relationships>
</file>

<file path=ppt/notesSlides/_rels/notesSlide17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8.xml"/></Relationships>
</file>

<file path=ppt/notesSlides/_rels/notesSlide17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9.xml"/></Relationships>
</file>

<file path=ppt/notesSlides/_rels/notesSlide17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0.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xml"/></Relationships>
</file>

<file path=ppt/notesSlides/_rels/notesSlide18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1.xml"/></Relationships>
</file>

<file path=ppt/notesSlides/_rels/notesSlide18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2.xml"/></Relationships>
</file>

<file path=ppt/notesSlides/_rels/notesSlide18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3.xml"/></Relationships>
</file>

<file path=ppt/notesSlides/_rels/notesSlide18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4.xml"/></Relationships>
</file>

<file path=ppt/notesSlides/_rels/notesSlide18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5.xml"/></Relationships>
</file>

<file path=ppt/notesSlides/_rels/notesSlide18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6.xml"/></Relationships>
</file>

<file path=ppt/notesSlides/_rels/notesSlide18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7.xml"/></Relationships>
</file>

<file path=ppt/notesSlides/_rels/notesSlide18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8.xml"/></Relationships>
</file>

<file path=ppt/notesSlides/_rels/notesSlide18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9.xml"/></Relationships>
</file>

<file path=ppt/notesSlides/_rels/notesSlide18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0.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xml"/></Relationships>
</file>

<file path=ppt/notesSlides/_rels/notesSlide19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1.xml"/></Relationships>
</file>

<file path=ppt/notesSlides/_rels/notesSlide19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2.xml"/></Relationships>
</file>

<file path=ppt/notesSlides/_rels/notesSlide19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3.xml"/></Relationships>
</file>

<file path=ppt/notesSlides/_rels/notesSlide19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5.xml"/></Relationships>
</file>

<file path=ppt/notesSlides/_rels/notesSlide19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6.xml"/></Relationships>
</file>

<file path=ppt/notesSlides/_rels/notesSlide19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8.xml"/></Relationships>
</file>

<file path=ppt/notesSlides/_rels/notesSlide19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7.xml"/></Relationships>
</file>

<file path=ppt/notesSlides/_rels/notesSlide19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4.xml"/></Relationships>
</file>

<file path=ppt/notesSlides/_rels/notesSlide19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5.xml"/></Relationships>
</file>

<file path=ppt/notesSlides/_rels/notesSlide19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6.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xml"/></Relationships>
</file>

<file path=ppt/notesSlides/_rels/notesSlide20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7.xml"/></Relationships>
</file>

<file path=ppt/notesSlides/_rels/notesSlide20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8.xml"/></Relationships>
</file>

<file path=ppt/notesSlides/_rels/notesSlide20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9.xml"/></Relationships>
</file>

<file path=ppt/notesSlides/_rels/notesSlide20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31.xml"/></Relationships>
</file>

<file path=ppt/notesSlides/_rels/notesSlide20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32.xml"/></Relationships>
</file>

<file path=ppt/notesSlides/_rels/notesSlide20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33.xml"/></Relationships>
</file>

<file path=ppt/notesSlides/_rels/notesSlide20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34.xml"/></Relationships>
</file>

<file path=ppt/notesSlides/_rels/notesSlide20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35.xml"/></Relationships>
</file>

<file path=ppt/notesSlides/_rels/notesSlide20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36.xml"/></Relationships>
</file>

<file path=ppt/notesSlides/_rels/notesSlide20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37.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6.xml"/></Relationships>
</file>

<file path=ppt/notesSlides/_rels/notesSlide2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39.xml"/></Relationships>
</file>

<file path=ppt/notesSlides/_rels/notesSlide2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42.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9.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0.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2.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3.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4.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5.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6.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0.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2.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3.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7.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9.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3.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8.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9.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0.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5.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6.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7.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0.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2.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3.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4.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5.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6.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7.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8.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9.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0.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2.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3.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4.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5.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6.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7.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1.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4.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5.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9.xml"/></Relationships>
</file>

<file path=ppt/notesSlides/_rels/notesSlide6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2.xml"/></Relationships>
</file>

<file path=ppt/notesSlides/_rels/notesSlide6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3.xml"/></Relationships>
</file>

<file path=ppt/notesSlides/_rels/notesSlide6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4.xml"/></Relationships>
</file>

<file path=ppt/notesSlides/_rels/notesSlide6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5.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xml"/></Relationships>
</file>

<file path=ppt/notesSlides/_rels/notesSlide7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8.xml"/></Relationships>
</file>

<file path=ppt/notesSlides/_rels/notesSlide7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9.xml"/></Relationships>
</file>

<file path=ppt/notesSlides/_rels/notesSlide7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0.xml"/></Relationships>
</file>

<file path=ppt/notesSlides/_rels/notesSlide7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1.xml"/></Relationships>
</file>

<file path=ppt/notesSlides/_rels/notesSlide7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3.xml"/></Relationships>
</file>

<file path=ppt/notesSlides/_rels/notesSlide7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4.xml"/></Relationships>
</file>

<file path=ppt/notesSlides/_rels/notesSlide7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5.xml"/></Relationships>
</file>

<file path=ppt/notesSlides/_rels/notesSlide7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6.xml"/></Relationships>
</file>

<file path=ppt/notesSlides/_rels/notesSlide7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7.xml"/></Relationships>
</file>

<file path=ppt/notesSlides/_rels/notesSlide7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9.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xml"/></Relationships>
</file>

<file path=ppt/notesSlides/_rels/notesSlide8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0.xml"/></Relationships>
</file>

<file path=ppt/notesSlides/_rels/notesSlide8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1.xml"/></Relationships>
</file>

<file path=ppt/notesSlides/_rels/notesSlide8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2.xml"/></Relationships>
</file>

<file path=ppt/notesSlides/_rels/notesSlide8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3.xml"/></Relationships>
</file>

<file path=ppt/notesSlides/_rels/notesSlide8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4.xml"/></Relationships>
</file>

<file path=ppt/notesSlides/_rels/notesSlide8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5.xml"/></Relationships>
</file>

<file path=ppt/notesSlides/_rels/notesSlide8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6.xml"/></Relationships>
</file>

<file path=ppt/notesSlides/_rels/notesSlide8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7.xml"/></Relationships>
</file>

<file path=ppt/notesSlides/_rels/notesSlide8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8.xml"/></Relationships>
</file>

<file path=ppt/notesSlides/_rels/notesSlide8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9.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xml"/></Relationships>
</file>

<file path=ppt/notesSlides/_rels/notesSlide9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0.xml"/></Relationships>
</file>

<file path=ppt/notesSlides/_rels/notesSlide9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1.xml"/></Relationships>
</file>

<file path=ppt/notesSlides/_rels/notesSlide9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2.xml"/></Relationships>
</file>

<file path=ppt/notesSlides/_rels/notesSlide9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3.xml"/></Relationships>
</file>

<file path=ppt/notesSlides/_rels/notesSlide9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4.xml"/></Relationships>
</file>

<file path=ppt/notesSlides/_rels/notesSlide9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5.xml"/></Relationships>
</file>

<file path=ppt/notesSlides/_rels/notesSlide9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6.xml"/></Relationships>
</file>

<file path=ppt/notesSlides/_rels/notesSlide9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7.xml"/></Relationships>
</file>

<file path=ppt/notesSlides/_rels/notesSlide9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9.xml"/></Relationships>
</file>

<file path=ppt/notesSlides/_rels/notesSlide9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0.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2"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337923"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337924"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33792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4BF41B22-A814-47D4-B7CF-D254772254B5}" type="slidenum">
              <a:rPr lang="de-DE" altLang="en-US" sz="1300" b="0" smtClean="0">
                <a:solidFill>
                  <a:schemeClr val="tx1"/>
                </a:solidFill>
                <a:latin typeface="Times New Roman" pitchFamily="18" charset="0"/>
              </a:rPr>
              <a:pPr/>
              <a:t>1</a:t>
            </a:fld>
            <a:endParaRPr lang="de-DE" altLang="en-US" sz="1300" b="0" smtClean="0">
              <a:solidFill>
                <a:schemeClr val="tx1"/>
              </a:solidFill>
              <a:latin typeface="Times New Roman" pitchFamily="18" charset="0"/>
            </a:endParaRPr>
          </a:p>
        </p:txBody>
      </p:sp>
      <p:sp>
        <p:nvSpPr>
          <p:cNvPr id="337926" name="Rectangle 2"/>
          <p:cNvSpPr>
            <a:spLocks noGrp="1" noRot="1" noChangeAspect="1" noChangeArrowheads="1" noTextEdit="1"/>
          </p:cNvSpPr>
          <p:nvPr>
            <p:ph type="sldImg"/>
          </p:nvPr>
        </p:nvSpPr>
        <p:spPr>
          <a:xfrm>
            <a:off x="993775" y="768350"/>
            <a:ext cx="5114925" cy="3836988"/>
          </a:xfrm>
          <a:ln/>
        </p:spPr>
      </p:sp>
      <p:sp>
        <p:nvSpPr>
          <p:cNvPr id="33792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335904693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138"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347139"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347140"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3471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2401D0E2-AC30-47F4-B962-FDDBA3D41DE9}" type="slidenum">
              <a:rPr lang="de-DE" altLang="en-US" sz="1300" b="0" smtClean="0">
                <a:solidFill>
                  <a:schemeClr val="tx1"/>
                </a:solidFill>
                <a:latin typeface="Times New Roman" pitchFamily="18" charset="0"/>
              </a:rPr>
              <a:pPr/>
              <a:t>14</a:t>
            </a:fld>
            <a:endParaRPr lang="de-DE" altLang="en-US" sz="1300" b="0" smtClean="0">
              <a:solidFill>
                <a:schemeClr val="tx1"/>
              </a:solidFill>
              <a:latin typeface="Times New Roman" pitchFamily="18" charset="0"/>
            </a:endParaRPr>
          </a:p>
        </p:txBody>
      </p:sp>
      <p:sp>
        <p:nvSpPr>
          <p:cNvPr id="347142" name="Rectangle 2"/>
          <p:cNvSpPr>
            <a:spLocks noGrp="1" noRot="1" noChangeAspect="1" noChangeArrowheads="1" noTextEdit="1"/>
          </p:cNvSpPr>
          <p:nvPr>
            <p:ph type="sldImg"/>
          </p:nvPr>
        </p:nvSpPr>
        <p:spPr>
          <a:xfrm>
            <a:off x="993775" y="768350"/>
            <a:ext cx="5114925" cy="3836988"/>
          </a:xfrm>
          <a:ln/>
        </p:spPr>
      </p:sp>
      <p:sp>
        <p:nvSpPr>
          <p:cNvPr id="34714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1010630996"/>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50"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37251"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37252"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3725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441A5598-29EC-4624-A374-F63366A2BB1E}" type="slidenum">
              <a:rPr lang="de-DE" altLang="en-US" sz="1300" b="0" smtClean="0">
                <a:solidFill>
                  <a:schemeClr val="tx1"/>
                </a:solidFill>
                <a:latin typeface="Times New Roman" pitchFamily="18" charset="0"/>
              </a:rPr>
              <a:pPr/>
              <a:t>151</a:t>
            </a:fld>
            <a:endParaRPr lang="de-DE" altLang="en-US" sz="1300" b="0" smtClean="0">
              <a:solidFill>
                <a:schemeClr val="tx1"/>
              </a:solidFill>
              <a:latin typeface="Times New Roman" pitchFamily="18" charset="0"/>
            </a:endParaRPr>
          </a:p>
        </p:txBody>
      </p:sp>
      <p:sp>
        <p:nvSpPr>
          <p:cNvPr id="437254" name="Rectangle 2"/>
          <p:cNvSpPr>
            <a:spLocks noGrp="1" noRot="1" noChangeAspect="1" noChangeArrowheads="1" noTextEdit="1"/>
          </p:cNvSpPr>
          <p:nvPr>
            <p:ph type="sldImg"/>
          </p:nvPr>
        </p:nvSpPr>
        <p:spPr>
          <a:xfrm>
            <a:off x="993775" y="768350"/>
            <a:ext cx="5114925" cy="3836988"/>
          </a:xfrm>
          <a:ln/>
        </p:spPr>
      </p:sp>
      <p:sp>
        <p:nvSpPr>
          <p:cNvPr id="43725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3495823069"/>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8274"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38275"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38276"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3827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56DE9C30-1F95-4B11-A8DE-280AD555EBAF}" type="slidenum">
              <a:rPr lang="de-DE" altLang="en-US" sz="1300" b="0" smtClean="0">
                <a:solidFill>
                  <a:schemeClr val="tx1"/>
                </a:solidFill>
                <a:latin typeface="Times New Roman" pitchFamily="18" charset="0"/>
              </a:rPr>
              <a:pPr/>
              <a:t>152</a:t>
            </a:fld>
            <a:endParaRPr lang="de-DE" altLang="en-US" sz="1300" b="0" smtClean="0">
              <a:solidFill>
                <a:schemeClr val="tx1"/>
              </a:solidFill>
              <a:latin typeface="Times New Roman" pitchFamily="18" charset="0"/>
            </a:endParaRPr>
          </a:p>
        </p:txBody>
      </p:sp>
      <p:sp>
        <p:nvSpPr>
          <p:cNvPr id="438278" name="Rectangle 2"/>
          <p:cNvSpPr>
            <a:spLocks noGrp="1" noRot="1" noChangeAspect="1" noChangeArrowheads="1" noTextEdit="1"/>
          </p:cNvSpPr>
          <p:nvPr>
            <p:ph type="sldImg"/>
          </p:nvPr>
        </p:nvSpPr>
        <p:spPr>
          <a:xfrm>
            <a:off x="993775" y="768350"/>
            <a:ext cx="5114925" cy="3836988"/>
          </a:xfrm>
          <a:ln/>
        </p:spPr>
      </p:sp>
      <p:sp>
        <p:nvSpPr>
          <p:cNvPr id="43827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3566187726"/>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9298"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39299"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39300"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393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408DB6C8-806D-4BC5-A7FD-0923FD06190E}" type="slidenum">
              <a:rPr lang="de-DE" altLang="en-US" sz="1300" b="0" smtClean="0">
                <a:solidFill>
                  <a:schemeClr val="tx1"/>
                </a:solidFill>
                <a:latin typeface="Times New Roman" pitchFamily="18" charset="0"/>
              </a:rPr>
              <a:pPr/>
              <a:t>153</a:t>
            </a:fld>
            <a:endParaRPr lang="de-DE" altLang="en-US" sz="1300" b="0" smtClean="0">
              <a:solidFill>
                <a:schemeClr val="tx1"/>
              </a:solidFill>
              <a:latin typeface="Times New Roman" pitchFamily="18" charset="0"/>
            </a:endParaRPr>
          </a:p>
        </p:txBody>
      </p:sp>
      <p:sp>
        <p:nvSpPr>
          <p:cNvPr id="439302" name="Rectangle 2"/>
          <p:cNvSpPr>
            <a:spLocks noGrp="1" noRot="1" noChangeAspect="1" noChangeArrowheads="1" noTextEdit="1"/>
          </p:cNvSpPr>
          <p:nvPr>
            <p:ph type="sldImg"/>
          </p:nvPr>
        </p:nvSpPr>
        <p:spPr>
          <a:xfrm>
            <a:off x="993775" y="768350"/>
            <a:ext cx="5114925" cy="3836988"/>
          </a:xfrm>
          <a:ln/>
        </p:spPr>
      </p:sp>
      <p:sp>
        <p:nvSpPr>
          <p:cNvPr id="43930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2222259055"/>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22"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40323"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40324"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4032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C9B77352-9148-4B73-9A79-B030FDBE3CBA}" type="slidenum">
              <a:rPr lang="de-DE" altLang="en-US" sz="1300" b="0" smtClean="0">
                <a:solidFill>
                  <a:schemeClr val="tx1"/>
                </a:solidFill>
                <a:latin typeface="Times New Roman" pitchFamily="18" charset="0"/>
              </a:rPr>
              <a:pPr/>
              <a:t>154</a:t>
            </a:fld>
            <a:endParaRPr lang="de-DE" altLang="en-US" sz="1300" b="0" smtClean="0">
              <a:solidFill>
                <a:schemeClr val="tx1"/>
              </a:solidFill>
              <a:latin typeface="Times New Roman" pitchFamily="18" charset="0"/>
            </a:endParaRPr>
          </a:p>
        </p:txBody>
      </p:sp>
      <p:sp>
        <p:nvSpPr>
          <p:cNvPr id="440326" name="Rectangle 2"/>
          <p:cNvSpPr>
            <a:spLocks noGrp="1" noRot="1" noChangeAspect="1" noChangeArrowheads="1" noTextEdit="1"/>
          </p:cNvSpPr>
          <p:nvPr>
            <p:ph type="sldImg"/>
          </p:nvPr>
        </p:nvSpPr>
        <p:spPr>
          <a:xfrm>
            <a:off x="993775" y="768350"/>
            <a:ext cx="5114925" cy="3836988"/>
          </a:xfrm>
          <a:ln/>
        </p:spPr>
      </p:sp>
      <p:sp>
        <p:nvSpPr>
          <p:cNvPr id="44032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3018284035"/>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1346"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41347"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41348"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413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D216CC78-23DB-43E0-BF9E-96D88B1E3B00}" type="slidenum">
              <a:rPr lang="de-DE" altLang="en-US" sz="1300" b="0" smtClean="0">
                <a:solidFill>
                  <a:schemeClr val="tx1"/>
                </a:solidFill>
                <a:latin typeface="Times New Roman" pitchFamily="18" charset="0"/>
              </a:rPr>
              <a:pPr/>
              <a:t>155</a:t>
            </a:fld>
            <a:endParaRPr lang="de-DE" altLang="en-US" sz="1300" b="0" smtClean="0">
              <a:solidFill>
                <a:schemeClr val="tx1"/>
              </a:solidFill>
              <a:latin typeface="Times New Roman" pitchFamily="18" charset="0"/>
            </a:endParaRPr>
          </a:p>
        </p:txBody>
      </p:sp>
      <p:sp>
        <p:nvSpPr>
          <p:cNvPr id="441350" name="Rectangle 2"/>
          <p:cNvSpPr>
            <a:spLocks noGrp="1" noRot="1" noChangeAspect="1" noChangeArrowheads="1" noTextEdit="1"/>
          </p:cNvSpPr>
          <p:nvPr>
            <p:ph type="sldImg"/>
          </p:nvPr>
        </p:nvSpPr>
        <p:spPr>
          <a:xfrm>
            <a:off x="993775" y="768350"/>
            <a:ext cx="5114925" cy="3836988"/>
          </a:xfrm>
          <a:ln/>
        </p:spPr>
      </p:sp>
      <p:sp>
        <p:nvSpPr>
          <p:cNvPr id="44135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1841434475"/>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2370"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42371"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42372"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4237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04763EA1-2333-4D47-BC74-289A8BCA222A}" type="slidenum">
              <a:rPr lang="de-DE" altLang="en-US" sz="1300" b="0" smtClean="0">
                <a:solidFill>
                  <a:schemeClr val="tx1"/>
                </a:solidFill>
                <a:latin typeface="Times New Roman" pitchFamily="18" charset="0"/>
              </a:rPr>
              <a:pPr/>
              <a:t>156</a:t>
            </a:fld>
            <a:endParaRPr lang="de-DE" altLang="en-US" sz="1300" b="0" smtClean="0">
              <a:solidFill>
                <a:schemeClr val="tx1"/>
              </a:solidFill>
              <a:latin typeface="Times New Roman" pitchFamily="18" charset="0"/>
            </a:endParaRPr>
          </a:p>
        </p:txBody>
      </p:sp>
      <p:sp>
        <p:nvSpPr>
          <p:cNvPr id="442374" name="Rectangle 2"/>
          <p:cNvSpPr>
            <a:spLocks noGrp="1" noRot="1" noChangeAspect="1" noChangeArrowheads="1" noTextEdit="1"/>
          </p:cNvSpPr>
          <p:nvPr>
            <p:ph type="sldImg"/>
          </p:nvPr>
        </p:nvSpPr>
        <p:spPr>
          <a:xfrm>
            <a:off x="993775" y="768350"/>
            <a:ext cx="5114925" cy="3836988"/>
          </a:xfrm>
          <a:ln/>
        </p:spPr>
      </p:sp>
      <p:sp>
        <p:nvSpPr>
          <p:cNvPr id="44237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3236123661"/>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3394" name="Rectangle 2"/>
          <p:cNvSpPr txBox="1">
            <a:spLocks noGrp="1" noChangeArrowheads="1"/>
          </p:cNvSpPr>
          <p:nvPr/>
        </p:nvSpPr>
        <p:spPr bwMode="auto">
          <a:xfrm>
            <a:off x="0" y="0"/>
            <a:ext cx="3077951" cy="511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300" b="0">
                <a:solidFill>
                  <a:schemeClr val="tx1"/>
                </a:solidFill>
                <a:latin typeface="Times New Roman" pitchFamily="18" charset="0"/>
              </a:rPr>
              <a:t>(C) Dr. Roberto Frontini  Apotheke des Universitätsklinikums Leipzig AöR</a:t>
            </a:r>
          </a:p>
        </p:txBody>
      </p:sp>
      <p:sp>
        <p:nvSpPr>
          <p:cNvPr id="443395" name="Rectangle 3"/>
          <p:cNvSpPr txBox="1">
            <a:spLocks noGrp="1" noChangeArrowheads="1"/>
          </p:cNvSpPr>
          <p:nvPr/>
        </p:nvSpPr>
        <p:spPr bwMode="auto">
          <a:xfrm>
            <a:off x="4024525" y="0"/>
            <a:ext cx="3077951" cy="511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r">
              <a:lnSpc>
                <a:spcPct val="100000"/>
              </a:lnSpc>
              <a:spcBef>
                <a:spcPct val="0"/>
              </a:spcBef>
              <a:buSzTx/>
            </a:pPr>
            <a:r>
              <a:rPr lang="de-DE" altLang="en-US" sz="1300" b="0">
                <a:solidFill>
                  <a:schemeClr val="tx1"/>
                </a:solidFill>
                <a:latin typeface="Times New Roman" pitchFamily="18" charset="0"/>
              </a:rPr>
              <a:t>WS 2006/07</a:t>
            </a:r>
          </a:p>
        </p:txBody>
      </p:sp>
      <p:sp>
        <p:nvSpPr>
          <p:cNvPr id="443396" name="Rectangle 6"/>
          <p:cNvSpPr txBox="1">
            <a:spLocks noGrp="1" noChangeArrowheads="1"/>
          </p:cNvSpPr>
          <p:nvPr/>
        </p:nvSpPr>
        <p:spPr bwMode="auto">
          <a:xfrm>
            <a:off x="0" y="9721930"/>
            <a:ext cx="3077951" cy="511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nchor="b"/>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300" b="0">
                <a:solidFill>
                  <a:schemeClr val="tx1"/>
                </a:solidFill>
                <a:latin typeface="Times New Roman" pitchFamily="18" charset="0"/>
              </a:rPr>
              <a:t>Pharmakoepidemiologie und Pharmakoökonomie    Stand 04.10.06</a:t>
            </a:r>
          </a:p>
        </p:txBody>
      </p:sp>
      <p:sp>
        <p:nvSpPr>
          <p:cNvPr id="443397" name="Rectangle 7"/>
          <p:cNvSpPr txBox="1">
            <a:spLocks noGrp="1" noChangeArrowheads="1"/>
          </p:cNvSpPr>
          <p:nvPr/>
        </p:nvSpPr>
        <p:spPr bwMode="auto">
          <a:xfrm>
            <a:off x="4024525" y="9721930"/>
            <a:ext cx="3077951" cy="511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nchor="b"/>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r">
              <a:lnSpc>
                <a:spcPct val="100000"/>
              </a:lnSpc>
              <a:spcBef>
                <a:spcPct val="0"/>
              </a:spcBef>
              <a:buSzTx/>
            </a:pPr>
            <a:fld id="{5CC450C5-C26C-43BF-BADE-E5B3A2FC28CA}" type="slidenum">
              <a:rPr lang="de-DE" altLang="en-US" sz="1300" b="0">
                <a:solidFill>
                  <a:schemeClr val="tx1"/>
                </a:solidFill>
                <a:latin typeface="Times New Roman" pitchFamily="18" charset="0"/>
              </a:rPr>
              <a:pPr algn="r">
                <a:lnSpc>
                  <a:spcPct val="100000"/>
                </a:lnSpc>
                <a:spcBef>
                  <a:spcPct val="0"/>
                </a:spcBef>
                <a:buSzTx/>
              </a:pPr>
              <a:t>157</a:t>
            </a:fld>
            <a:endParaRPr lang="de-DE" altLang="en-US" sz="1300" b="0">
              <a:solidFill>
                <a:schemeClr val="tx1"/>
              </a:solidFill>
              <a:latin typeface="Times New Roman" pitchFamily="18" charset="0"/>
            </a:endParaRPr>
          </a:p>
        </p:txBody>
      </p:sp>
      <p:sp>
        <p:nvSpPr>
          <p:cNvPr id="443398" name="Rectangle 2"/>
          <p:cNvSpPr>
            <a:spLocks noGrp="1" noRot="1" noChangeAspect="1" noChangeArrowheads="1" noTextEdit="1"/>
          </p:cNvSpPr>
          <p:nvPr>
            <p:ph type="sldImg"/>
          </p:nvPr>
        </p:nvSpPr>
        <p:spPr>
          <a:xfrm>
            <a:off x="993775" y="768350"/>
            <a:ext cx="5114925" cy="3836988"/>
          </a:xfrm>
          <a:ln/>
        </p:spPr>
      </p:sp>
      <p:sp>
        <p:nvSpPr>
          <p:cNvPr id="44339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1537213707"/>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4418" name="Rectangle 2"/>
          <p:cNvSpPr>
            <a:spLocks noGrp="1" noRot="1" noChangeAspect="1" noChangeArrowheads="1" noTextEdit="1"/>
          </p:cNvSpPr>
          <p:nvPr>
            <p:ph type="sldImg"/>
          </p:nvPr>
        </p:nvSpPr>
        <p:spPr>
          <a:xfrm>
            <a:off x="1211263" y="1023938"/>
            <a:ext cx="4678362" cy="3508375"/>
          </a:xfrm>
          <a:solidFill>
            <a:srgbClr val="FFFFFF"/>
          </a:solidFill>
          <a:ln/>
        </p:spPr>
      </p:sp>
      <p:sp>
        <p:nvSpPr>
          <p:cNvPr id="444419" name="Rectangle 3"/>
          <p:cNvSpPr>
            <a:spLocks noGrp="1" noChangeArrowheads="1"/>
          </p:cNvSpPr>
          <p:nvPr>
            <p:ph type="body" idx="1"/>
          </p:nvPr>
        </p:nvSpPr>
        <p:spPr>
          <a:xfrm>
            <a:off x="1083160" y="4871282"/>
            <a:ext cx="4940922" cy="389353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it-IT" altLang="en-US" smtClean="0">
              <a:ea typeface="ＭＳ Ｐゴシック" pitchFamily="34" charset="-128"/>
            </a:endParaRPr>
          </a:p>
        </p:txBody>
      </p:sp>
    </p:spTree>
    <p:extLst>
      <p:ext uri="{BB962C8B-B14F-4D97-AF65-F5344CB8AC3E}">
        <p14:creationId xmlns:p14="http://schemas.microsoft.com/office/powerpoint/2010/main" val="1710316975"/>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5442"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45443"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45444"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4544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FEEB7A4D-65C6-419C-B710-135215E91024}" type="slidenum">
              <a:rPr lang="de-DE" altLang="en-US" sz="1300" b="0" smtClean="0">
                <a:solidFill>
                  <a:schemeClr val="tx1"/>
                </a:solidFill>
                <a:latin typeface="Times New Roman" pitchFamily="18" charset="0"/>
              </a:rPr>
              <a:pPr/>
              <a:t>160</a:t>
            </a:fld>
            <a:endParaRPr lang="de-DE" altLang="en-US" sz="1300" b="0" smtClean="0">
              <a:solidFill>
                <a:schemeClr val="tx1"/>
              </a:solidFill>
              <a:latin typeface="Times New Roman" pitchFamily="18" charset="0"/>
            </a:endParaRPr>
          </a:p>
        </p:txBody>
      </p:sp>
      <p:sp>
        <p:nvSpPr>
          <p:cNvPr id="445446" name="Rectangle 2"/>
          <p:cNvSpPr>
            <a:spLocks noGrp="1" noRot="1" noChangeAspect="1" noChangeArrowheads="1" noTextEdit="1"/>
          </p:cNvSpPr>
          <p:nvPr>
            <p:ph type="sldImg"/>
          </p:nvPr>
        </p:nvSpPr>
        <p:spPr>
          <a:xfrm>
            <a:off x="993775" y="768350"/>
            <a:ext cx="5114925" cy="3836988"/>
          </a:xfrm>
          <a:ln/>
        </p:spPr>
      </p:sp>
      <p:sp>
        <p:nvSpPr>
          <p:cNvPr id="44544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3802638931"/>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7" name="Text Box 1"/>
          <p:cNvSpPr txBox="1">
            <a:spLocks noChangeArrowheads="1"/>
          </p:cNvSpPr>
          <p:nvPr/>
        </p:nvSpPr>
        <p:spPr bwMode="auto">
          <a:xfrm>
            <a:off x="1450670" y="1023949"/>
            <a:ext cx="4199687" cy="3507912"/>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de-DE"/>
          </a:p>
        </p:txBody>
      </p:sp>
      <p:sp>
        <p:nvSpPr>
          <p:cNvPr id="4098" name="Text Box 2"/>
          <p:cNvSpPr txBox="1">
            <a:spLocks noGrp="1" noChangeArrowheads="1"/>
          </p:cNvSpPr>
          <p:nvPr>
            <p:ph type="body"/>
          </p:nvPr>
        </p:nvSpPr>
        <p:spPr bwMode="auto">
          <a:xfrm>
            <a:off x="1083650" y="4871024"/>
            <a:ext cx="4940979" cy="389229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p>
            <a:pPr marL="85725" indent="-85725" eaLnBrk="1">
              <a:lnSpc>
                <a:spcPct val="93000"/>
              </a:lnSpc>
              <a:spcBef>
                <a:spcPct val="0"/>
              </a:spcBef>
              <a:buSzPct val="45000"/>
              <a:buFont typeface="Wingdings" charset="2"/>
              <a:buNone/>
              <a:tabLst>
                <a:tab pos="723900" algn="l"/>
                <a:tab pos="1447800" algn="l"/>
                <a:tab pos="2171700" algn="l"/>
                <a:tab pos="2895600" algn="l"/>
                <a:tab pos="3619500" algn="l"/>
                <a:tab pos="4343400" algn="l"/>
                <a:tab pos="5067300" algn="l"/>
              </a:tabLst>
            </a:pPr>
            <a:r>
              <a:rPr lang="en-GB" altLang="de-DE">
                <a:latin typeface="Arial" charset="0"/>
                <a:ea typeface="msgothic" charset="0"/>
                <a:cs typeface="msgothic" charset="0"/>
              </a:rPr>
              <a:t>The PRagmatic-Explanatory Continuum Indicator Summary 2 (PRECIS-2) wheel.</a:t>
            </a: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62"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348163"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348164"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34816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9D05D16D-3C3E-4B8B-B8FC-C5348BD57AB2}" type="slidenum">
              <a:rPr lang="de-DE" altLang="en-US" sz="1300" b="0" smtClean="0">
                <a:solidFill>
                  <a:schemeClr val="tx1"/>
                </a:solidFill>
                <a:latin typeface="Times New Roman" pitchFamily="18" charset="0"/>
              </a:rPr>
              <a:pPr/>
              <a:t>15</a:t>
            </a:fld>
            <a:endParaRPr lang="de-DE" altLang="en-US" sz="1300" b="0" smtClean="0">
              <a:solidFill>
                <a:schemeClr val="tx1"/>
              </a:solidFill>
              <a:latin typeface="Times New Roman" pitchFamily="18" charset="0"/>
            </a:endParaRPr>
          </a:p>
        </p:txBody>
      </p:sp>
      <p:sp>
        <p:nvSpPr>
          <p:cNvPr id="348166" name="Rectangle 2"/>
          <p:cNvSpPr>
            <a:spLocks noGrp="1" noRot="1" noChangeAspect="1" noChangeArrowheads="1" noTextEdit="1"/>
          </p:cNvSpPr>
          <p:nvPr>
            <p:ph type="sldImg"/>
          </p:nvPr>
        </p:nvSpPr>
        <p:spPr>
          <a:xfrm>
            <a:off x="993775" y="768350"/>
            <a:ext cx="5114925" cy="3836988"/>
          </a:xfrm>
          <a:ln/>
        </p:spPr>
      </p:sp>
      <p:sp>
        <p:nvSpPr>
          <p:cNvPr id="34816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2794084456"/>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466"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46467"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46468"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4646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65D12E7A-A9DB-4403-843E-319B31576267}" type="slidenum">
              <a:rPr lang="de-DE" altLang="en-US" sz="1300" b="0" smtClean="0">
                <a:solidFill>
                  <a:schemeClr val="tx1"/>
                </a:solidFill>
                <a:latin typeface="Times New Roman" pitchFamily="18" charset="0"/>
              </a:rPr>
              <a:pPr/>
              <a:t>162</a:t>
            </a:fld>
            <a:endParaRPr lang="de-DE" altLang="en-US" sz="1300" b="0" smtClean="0">
              <a:solidFill>
                <a:schemeClr val="tx1"/>
              </a:solidFill>
              <a:latin typeface="Times New Roman" pitchFamily="18" charset="0"/>
            </a:endParaRPr>
          </a:p>
        </p:txBody>
      </p:sp>
      <p:sp>
        <p:nvSpPr>
          <p:cNvPr id="446470" name="Rectangle 2"/>
          <p:cNvSpPr>
            <a:spLocks noGrp="1" noRot="1" noChangeAspect="1" noChangeArrowheads="1" noTextEdit="1"/>
          </p:cNvSpPr>
          <p:nvPr>
            <p:ph type="sldImg"/>
          </p:nvPr>
        </p:nvSpPr>
        <p:spPr>
          <a:xfrm>
            <a:off x="993775" y="768350"/>
            <a:ext cx="5114925" cy="3836988"/>
          </a:xfrm>
          <a:ln/>
        </p:spPr>
      </p:sp>
      <p:sp>
        <p:nvSpPr>
          <p:cNvPr id="44647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3504817184"/>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7490"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47491"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47492"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4749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169D599E-7052-46A0-913B-267812935209}" type="slidenum">
              <a:rPr lang="de-DE" altLang="en-US" sz="1300" b="0" smtClean="0">
                <a:solidFill>
                  <a:schemeClr val="tx1"/>
                </a:solidFill>
                <a:latin typeface="Times New Roman" pitchFamily="18" charset="0"/>
              </a:rPr>
              <a:pPr/>
              <a:t>164</a:t>
            </a:fld>
            <a:endParaRPr lang="de-DE" altLang="en-US" sz="1300" b="0" smtClean="0">
              <a:solidFill>
                <a:schemeClr val="tx1"/>
              </a:solidFill>
              <a:latin typeface="Times New Roman" pitchFamily="18" charset="0"/>
            </a:endParaRPr>
          </a:p>
        </p:txBody>
      </p:sp>
      <p:sp>
        <p:nvSpPr>
          <p:cNvPr id="447494" name="Rectangle 2"/>
          <p:cNvSpPr>
            <a:spLocks noGrp="1" noRot="1" noChangeAspect="1" noChangeArrowheads="1" noTextEdit="1"/>
          </p:cNvSpPr>
          <p:nvPr>
            <p:ph type="sldImg"/>
          </p:nvPr>
        </p:nvSpPr>
        <p:spPr>
          <a:xfrm>
            <a:off x="993775" y="768350"/>
            <a:ext cx="5114925" cy="3836988"/>
          </a:xfrm>
          <a:ln/>
        </p:spPr>
      </p:sp>
      <p:sp>
        <p:nvSpPr>
          <p:cNvPr id="44749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3157513720"/>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8514"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48515"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48516"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485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4527EF00-EB70-474C-ADF4-40DB4BA52619}" type="slidenum">
              <a:rPr lang="de-DE" altLang="en-US" sz="1300" b="0" smtClean="0">
                <a:solidFill>
                  <a:schemeClr val="tx1"/>
                </a:solidFill>
                <a:latin typeface="Times New Roman" pitchFamily="18" charset="0"/>
              </a:rPr>
              <a:pPr/>
              <a:t>165</a:t>
            </a:fld>
            <a:endParaRPr lang="de-DE" altLang="en-US" sz="1300" b="0" smtClean="0">
              <a:solidFill>
                <a:schemeClr val="tx1"/>
              </a:solidFill>
              <a:latin typeface="Times New Roman" pitchFamily="18" charset="0"/>
            </a:endParaRPr>
          </a:p>
        </p:txBody>
      </p:sp>
      <p:sp>
        <p:nvSpPr>
          <p:cNvPr id="448518" name="Rectangle 2"/>
          <p:cNvSpPr>
            <a:spLocks noGrp="1" noRot="1" noChangeAspect="1" noChangeArrowheads="1" noTextEdit="1"/>
          </p:cNvSpPr>
          <p:nvPr>
            <p:ph type="sldImg"/>
          </p:nvPr>
        </p:nvSpPr>
        <p:spPr>
          <a:xfrm>
            <a:off x="993775" y="768350"/>
            <a:ext cx="5114925" cy="3836988"/>
          </a:xfrm>
          <a:ln/>
        </p:spPr>
      </p:sp>
      <p:sp>
        <p:nvSpPr>
          <p:cNvPr id="44851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938058346"/>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8"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49539"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49540"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495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52BCC9BB-58CA-4575-BDCD-10E202A92D46}" type="slidenum">
              <a:rPr lang="de-DE" altLang="en-US" sz="1300" b="0" smtClean="0">
                <a:solidFill>
                  <a:schemeClr val="tx1"/>
                </a:solidFill>
                <a:latin typeface="Times New Roman" pitchFamily="18" charset="0"/>
              </a:rPr>
              <a:pPr/>
              <a:t>166</a:t>
            </a:fld>
            <a:endParaRPr lang="de-DE" altLang="en-US" sz="1300" b="0" smtClean="0">
              <a:solidFill>
                <a:schemeClr val="tx1"/>
              </a:solidFill>
              <a:latin typeface="Times New Roman" pitchFamily="18" charset="0"/>
            </a:endParaRPr>
          </a:p>
        </p:txBody>
      </p:sp>
      <p:sp>
        <p:nvSpPr>
          <p:cNvPr id="449542" name="Rectangle 2"/>
          <p:cNvSpPr>
            <a:spLocks noGrp="1" noRot="1" noChangeAspect="1" noChangeArrowheads="1" noTextEdit="1"/>
          </p:cNvSpPr>
          <p:nvPr>
            <p:ph type="sldImg"/>
          </p:nvPr>
        </p:nvSpPr>
        <p:spPr>
          <a:xfrm>
            <a:off x="993775" y="768350"/>
            <a:ext cx="5114925" cy="3836988"/>
          </a:xfrm>
          <a:ln/>
        </p:spPr>
      </p:sp>
      <p:sp>
        <p:nvSpPr>
          <p:cNvPr id="44954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955854961"/>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62"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50563"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50564"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5056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06C29D00-C04E-4E62-82AA-CC4AE06E4F5A}" type="slidenum">
              <a:rPr lang="de-DE" altLang="en-US" sz="1300" b="0" smtClean="0">
                <a:solidFill>
                  <a:schemeClr val="tx1"/>
                </a:solidFill>
                <a:latin typeface="Times New Roman" pitchFamily="18" charset="0"/>
              </a:rPr>
              <a:pPr/>
              <a:t>167</a:t>
            </a:fld>
            <a:endParaRPr lang="de-DE" altLang="en-US" sz="1300" b="0" smtClean="0">
              <a:solidFill>
                <a:schemeClr val="tx1"/>
              </a:solidFill>
              <a:latin typeface="Times New Roman" pitchFamily="18" charset="0"/>
            </a:endParaRPr>
          </a:p>
        </p:txBody>
      </p:sp>
      <p:sp>
        <p:nvSpPr>
          <p:cNvPr id="450566" name="Rectangle 2"/>
          <p:cNvSpPr>
            <a:spLocks noGrp="1" noRot="1" noChangeAspect="1" noChangeArrowheads="1" noTextEdit="1"/>
          </p:cNvSpPr>
          <p:nvPr>
            <p:ph type="sldImg"/>
          </p:nvPr>
        </p:nvSpPr>
        <p:spPr>
          <a:xfrm>
            <a:off x="993775" y="768350"/>
            <a:ext cx="5114925" cy="3836988"/>
          </a:xfrm>
          <a:ln/>
        </p:spPr>
      </p:sp>
      <p:sp>
        <p:nvSpPr>
          <p:cNvPr id="45056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553040916"/>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1586"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51587"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51588"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515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185834F3-275C-470D-986D-D92EB9895B6F}" type="slidenum">
              <a:rPr lang="de-DE" altLang="en-US" sz="1300" b="0" smtClean="0">
                <a:solidFill>
                  <a:schemeClr val="tx1"/>
                </a:solidFill>
                <a:latin typeface="Times New Roman" pitchFamily="18" charset="0"/>
              </a:rPr>
              <a:pPr/>
              <a:t>168</a:t>
            </a:fld>
            <a:endParaRPr lang="de-DE" altLang="en-US" sz="1300" b="0" smtClean="0">
              <a:solidFill>
                <a:schemeClr val="tx1"/>
              </a:solidFill>
              <a:latin typeface="Times New Roman" pitchFamily="18" charset="0"/>
            </a:endParaRPr>
          </a:p>
        </p:txBody>
      </p:sp>
      <p:sp>
        <p:nvSpPr>
          <p:cNvPr id="451590" name="Rectangle 2"/>
          <p:cNvSpPr>
            <a:spLocks noGrp="1" noRot="1" noChangeAspect="1" noChangeArrowheads="1" noTextEdit="1"/>
          </p:cNvSpPr>
          <p:nvPr>
            <p:ph type="sldImg"/>
          </p:nvPr>
        </p:nvSpPr>
        <p:spPr>
          <a:xfrm>
            <a:off x="993775" y="768350"/>
            <a:ext cx="5114925" cy="3836988"/>
          </a:xfrm>
          <a:ln/>
        </p:spPr>
      </p:sp>
      <p:sp>
        <p:nvSpPr>
          <p:cNvPr id="45159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2019550441"/>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2610"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52611"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52612"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5261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68B4B891-BD27-4461-B1EA-8DBE22988699}" type="slidenum">
              <a:rPr lang="de-DE" altLang="en-US" sz="1300" b="0" smtClean="0">
                <a:solidFill>
                  <a:schemeClr val="tx1"/>
                </a:solidFill>
                <a:latin typeface="Times New Roman" pitchFamily="18" charset="0"/>
              </a:rPr>
              <a:pPr/>
              <a:t>169</a:t>
            </a:fld>
            <a:endParaRPr lang="de-DE" altLang="en-US" sz="1300" b="0" smtClean="0">
              <a:solidFill>
                <a:schemeClr val="tx1"/>
              </a:solidFill>
              <a:latin typeface="Times New Roman" pitchFamily="18" charset="0"/>
            </a:endParaRPr>
          </a:p>
        </p:txBody>
      </p:sp>
      <p:sp>
        <p:nvSpPr>
          <p:cNvPr id="452614" name="Rectangle 2"/>
          <p:cNvSpPr>
            <a:spLocks noGrp="1" noRot="1" noChangeAspect="1" noChangeArrowheads="1" noTextEdit="1"/>
          </p:cNvSpPr>
          <p:nvPr>
            <p:ph type="sldImg"/>
          </p:nvPr>
        </p:nvSpPr>
        <p:spPr>
          <a:xfrm>
            <a:off x="993775" y="768350"/>
            <a:ext cx="5114925" cy="3836988"/>
          </a:xfrm>
          <a:ln/>
        </p:spPr>
      </p:sp>
      <p:sp>
        <p:nvSpPr>
          <p:cNvPr id="45261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3850226367"/>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3698" name="Text Box 2"/>
          <p:cNvSpPr txBox="1">
            <a:spLocks noChangeArrowheads="1"/>
          </p:cNvSpPr>
          <p:nvPr/>
        </p:nvSpPr>
        <p:spPr bwMode="auto">
          <a:xfrm>
            <a:off x="1450037" y="1023779"/>
            <a:ext cx="4200815" cy="3507831"/>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lvl1pPr>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defRPr/>
            </a:pPr>
            <a:endParaRPr lang="it-IT" smtClean="0"/>
          </a:p>
        </p:txBody>
      </p:sp>
      <p:sp>
        <p:nvSpPr>
          <p:cNvPr id="453635" name="Text Box 3"/>
          <p:cNvSpPr>
            <a:spLocks noGrp="1" noChangeArrowheads="1"/>
          </p:cNvSpPr>
          <p:nvPr>
            <p:ph type="body"/>
          </p:nvPr>
        </p:nvSpPr>
        <p:spPr>
          <a:xfrm>
            <a:off x="1083160" y="4871282"/>
            <a:ext cx="4940922" cy="3891946"/>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p>
            <a:pPr marL="85725" indent="-85725" defTabSz="457200" eaLnBrk="1">
              <a:lnSpc>
                <a:spcPct val="93000"/>
              </a:lnSpc>
              <a:spcBef>
                <a:spcPct val="0"/>
              </a:spcBef>
              <a:buSzPct val="45000"/>
              <a:buFont typeface="Wingdings" pitchFamily="2" charset="2"/>
              <a:buNone/>
              <a:tabLst>
                <a:tab pos="723900" algn="l"/>
                <a:tab pos="1447800" algn="l"/>
                <a:tab pos="2171700" algn="l"/>
                <a:tab pos="2895600" algn="l"/>
                <a:tab pos="3619500" algn="l"/>
                <a:tab pos="4343400" algn="l"/>
                <a:tab pos="5067300" algn="l"/>
              </a:tabLst>
            </a:pPr>
            <a:r>
              <a:rPr lang="en-GB" altLang="en-US" smtClean="0">
                <a:latin typeface="Arial" pitchFamily="34" charset="0"/>
                <a:ea typeface="ＭＳ Ｐゴシック" pitchFamily="34" charset="-128"/>
              </a:rPr>
              <a:t>Fig 5 Comparison of fixed and random effects meta-analytical estimates of the effect of intravenous magnesium on mortality after myocardial infarction</a:t>
            </a:r>
          </a:p>
        </p:txBody>
      </p:sp>
    </p:spTree>
    <p:extLst>
      <p:ext uri="{BB962C8B-B14F-4D97-AF65-F5344CB8AC3E}">
        <p14:creationId xmlns:p14="http://schemas.microsoft.com/office/powerpoint/2010/main" val="2009047490"/>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4722" name="Text Box 2"/>
          <p:cNvSpPr txBox="1">
            <a:spLocks noChangeArrowheads="1"/>
          </p:cNvSpPr>
          <p:nvPr/>
        </p:nvSpPr>
        <p:spPr bwMode="auto">
          <a:xfrm>
            <a:off x="1450037" y="1023779"/>
            <a:ext cx="4200815" cy="3507831"/>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lvl1pPr>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defRPr/>
            </a:pPr>
            <a:endParaRPr lang="it-IT" smtClean="0"/>
          </a:p>
        </p:txBody>
      </p:sp>
      <p:sp>
        <p:nvSpPr>
          <p:cNvPr id="454659" name="Text Box 3"/>
          <p:cNvSpPr>
            <a:spLocks noGrp="1" noChangeArrowheads="1"/>
          </p:cNvSpPr>
          <p:nvPr>
            <p:ph type="body"/>
          </p:nvPr>
        </p:nvSpPr>
        <p:spPr>
          <a:xfrm>
            <a:off x="1083160" y="4871282"/>
            <a:ext cx="4940922" cy="3891946"/>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p>
            <a:pPr marL="85725" indent="-85725" defTabSz="457200" eaLnBrk="1">
              <a:lnSpc>
                <a:spcPct val="93000"/>
              </a:lnSpc>
              <a:spcBef>
                <a:spcPct val="0"/>
              </a:spcBef>
              <a:buSzPct val="45000"/>
              <a:buFont typeface="Wingdings" pitchFamily="2" charset="2"/>
              <a:buNone/>
              <a:tabLst>
                <a:tab pos="723900" algn="l"/>
                <a:tab pos="1447800" algn="l"/>
                <a:tab pos="2171700" algn="l"/>
                <a:tab pos="2895600" algn="l"/>
                <a:tab pos="3619500" algn="l"/>
                <a:tab pos="4343400" algn="l"/>
                <a:tab pos="5067300" algn="l"/>
              </a:tabLst>
            </a:pPr>
            <a:r>
              <a:rPr lang="en-GB" altLang="en-US" smtClean="0">
                <a:latin typeface="Arial" pitchFamily="34" charset="0"/>
                <a:ea typeface="ＭＳ Ｐゴシック" pitchFamily="34" charset="-128"/>
              </a:rPr>
              <a:t>Fig 1 Forest plots of two distinct hypothetical meta-analyses that give the same summary estimate (centre of diamond) and its 95% confidence interval (width of diamond). In the fixed effect meta-analysis (top) the summary result provided the best estimate of an assumed common treatment effect. In the random effects meta-analysis (bottom) the summary result gives the average from the distribution of treatment effects across studies</a:t>
            </a:r>
          </a:p>
        </p:txBody>
      </p:sp>
    </p:spTree>
    <p:extLst>
      <p:ext uri="{BB962C8B-B14F-4D97-AF65-F5344CB8AC3E}">
        <p14:creationId xmlns:p14="http://schemas.microsoft.com/office/powerpoint/2010/main" val="3730800222"/>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5746" name="Text Box 2"/>
          <p:cNvSpPr txBox="1">
            <a:spLocks noChangeArrowheads="1"/>
          </p:cNvSpPr>
          <p:nvPr/>
        </p:nvSpPr>
        <p:spPr bwMode="auto">
          <a:xfrm>
            <a:off x="1450037" y="1023779"/>
            <a:ext cx="4200815" cy="3507831"/>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lvl1pPr>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defRPr/>
            </a:pPr>
            <a:endParaRPr lang="it-IT" smtClean="0"/>
          </a:p>
        </p:txBody>
      </p:sp>
      <p:sp>
        <p:nvSpPr>
          <p:cNvPr id="455683" name="Text Box 3"/>
          <p:cNvSpPr>
            <a:spLocks noGrp="1" noChangeArrowheads="1"/>
          </p:cNvSpPr>
          <p:nvPr>
            <p:ph type="body"/>
          </p:nvPr>
        </p:nvSpPr>
        <p:spPr>
          <a:xfrm>
            <a:off x="1083160" y="4871282"/>
            <a:ext cx="4940922" cy="3891946"/>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p>
            <a:pPr marL="85725" indent="-85725" defTabSz="457200" eaLnBrk="1">
              <a:lnSpc>
                <a:spcPct val="93000"/>
              </a:lnSpc>
              <a:spcBef>
                <a:spcPct val="0"/>
              </a:spcBef>
              <a:buSzPct val="45000"/>
              <a:buFont typeface="Wingdings" pitchFamily="2" charset="2"/>
              <a:buNone/>
              <a:tabLst>
                <a:tab pos="723900" algn="l"/>
                <a:tab pos="1447800" algn="l"/>
                <a:tab pos="2171700" algn="l"/>
                <a:tab pos="2895600" algn="l"/>
                <a:tab pos="3619500" algn="l"/>
                <a:tab pos="4343400" algn="l"/>
                <a:tab pos="5067300" algn="l"/>
              </a:tabLst>
            </a:pPr>
            <a:r>
              <a:rPr lang="en-GB" altLang="en-US" smtClean="0">
                <a:latin typeface="Arial" pitchFamily="34" charset="0"/>
                <a:ea typeface="ＭＳ Ｐゴシック" pitchFamily="34" charset="-128"/>
              </a:rPr>
              <a:t>Fig 3 Random effects meta-analysis of 22 studies that examine the effect of antidepressants on reducing pain in patients with fibromyalgia syndrome8</a:t>
            </a:r>
          </a:p>
        </p:txBody>
      </p:sp>
    </p:spTree>
    <p:extLst>
      <p:ext uri="{BB962C8B-B14F-4D97-AF65-F5344CB8AC3E}">
        <p14:creationId xmlns:p14="http://schemas.microsoft.com/office/powerpoint/2010/main" val="296729485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9186"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349187"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349188"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3491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65FC962E-E429-4FCC-BF27-0268C9797EFF}" type="slidenum">
              <a:rPr lang="de-DE" altLang="en-US" sz="1300" b="0" smtClean="0">
                <a:solidFill>
                  <a:schemeClr val="tx1"/>
                </a:solidFill>
                <a:latin typeface="Times New Roman" pitchFamily="18" charset="0"/>
              </a:rPr>
              <a:pPr/>
              <a:t>16</a:t>
            </a:fld>
            <a:endParaRPr lang="de-DE" altLang="en-US" sz="1300" b="0" smtClean="0">
              <a:solidFill>
                <a:schemeClr val="tx1"/>
              </a:solidFill>
              <a:latin typeface="Times New Roman" pitchFamily="18" charset="0"/>
            </a:endParaRPr>
          </a:p>
        </p:txBody>
      </p:sp>
      <p:sp>
        <p:nvSpPr>
          <p:cNvPr id="349190" name="Rectangle 2"/>
          <p:cNvSpPr>
            <a:spLocks noGrp="1" noRot="1" noChangeAspect="1" noChangeArrowheads="1" noTextEdit="1"/>
          </p:cNvSpPr>
          <p:nvPr>
            <p:ph type="sldImg"/>
          </p:nvPr>
        </p:nvSpPr>
        <p:spPr>
          <a:xfrm>
            <a:off x="993775" y="768350"/>
            <a:ext cx="5114925" cy="3836988"/>
          </a:xfrm>
          <a:ln/>
        </p:spPr>
      </p:sp>
      <p:sp>
        <p:nvSpPr>
          <p:cNvPr id="34919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1431076582"/>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6706"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56707"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56708"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567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82801F11-2219-47FC-9742-52DDEAD9BB88}" type="slidenum">
              <a:rPr lang="de-DE" altLang="en-US" sz="1300" b="0" smtClean="0">
                <a:solidFill>
                  <a:schemeClr val="tx1"/>
                </a:solidFill>
                <a:latin typeface="Times New Roman" pitchFamily="18" charset="0"/>
              </a:rPr>
              <a:pPr/>
              <a:t>173</a:t>
            </a:fld>
            <a:endParaRPr lang="de-DE" altLang="en-US" sz="1300" b="0" smtClean="0">
              <a:solidFill>
                <a:schemeClr val="tx1"/>
              </a:solidFill>
              <a:latin typeface="Times New Roman" pitchFamily="18" charset="0"/>
            </a:endParaRPr>
          </a:p>
        </p:txBody>
      </p:sp>
      <p:sp>
        <p:nvSpPr>
          <p:cNvPr id="456710" name="Rectangle 2"/>
          <p:cNvSpPr>
            <a:spLocks noGrp="1" noRot="1" noChangeAspect="1" noChangeArrowheads="1" noTextEdit="1"/>
          </p:cNvSpPr>
          <p:nvPr>
            <p:ph type="sldImg"/>
          </p:nvPr>
        </p:nvSpPr>
        <p:spPr>
          <a:xfrm>
            <a:off x="993775" y="768350"/>
            <a:ext cx="5114925" cy="3836988"/>
          </a:xfrm>
          <a:ln/>
        </p:spPr>
      </p:sp>
      <p:sp>
        <p:nvSpPr>
          <p:cNvPr id="45671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401074688"/>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7730"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57731"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57732"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577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FB0ED9F5-C641-450B-B46F-1668300FC4AD}" type="slidenum">
              <a:rPr lang="de-DE" altLang="en-US" sz="1300" b="0" smtClean="0">
                <a:solidFill>
                  <a:schemeClr val="tx1"/>
                </a:solidFill>
                <a:latin typeface="Times New Roman" pitchFamily="18" charset="0"/>
              </a:rPr>
              <a:pPr/>
              <a:t>174</a:t>
            </a:fld>
            <a:endParaRPr lang="de-DE" altLang="en-US" sz="1300" b="0" smtClean="0">
              <a:solidFill>
                <a:schemeClr val="tx1"/>
              </a:solidFill>
              <a:latin typeface="Times New Roman" pitchFamily="18" charset="0"/>
            </a:endParaRPr>
          </a:p>
        </p:txBody>
      </p:sp>
      <p:sp>
        <p:nvSpPr>
          <p:cNvPr id="457734" name="Rectangle 2"/>
          <p:cNvSpPr>
            <a:spLocks noGrp="1" noRot="1" noChangeAspect="1" noChangeArrowheads="1" noTextEdit="1"/>
          </p:cNvSpPr>
          <p:nvPr>
            <p:ph type="sldImg"/>
          </p:nvPr>
        </p:nvSpPr>
        <p:spPr>
          <a:xfrm>
            <a:off x="993775" y="768350"/>
            <a:ext cx="5114925" cy="3836988"/>
          </a:xfrm>
          <a:ln/>
        </p:spPr>
      </p:sp>
      <p:sp>
        <p:nvSpPr>
          <p:cNvPr id="45773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4199431951"/>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8754"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58755"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58756"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587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74967BCD-0010-4161-9D2F-E1FD999F040C}" type="slidenum">
              <a:rPr lang="de-DE" altLang="en-US" sz="1300" b="0" smtClean="0">
                <a:solidFill>
                  <a:schemeClr val="tx1"/>
                </a:solidFill>
                <a:latin typeface="Times New Roman" pitchFamily="18" charset="0"/>
              </a:rPr>
              <a:pPr/>
              <a:t>175</a:t>
            </a:fld>
            <a:endParaRPr lang="de-DE" altLang="en-US" sz="1300" b="0" smtClean="0">
              <a:solidFill>
                <a:schemeClr val="tx1"/>
              </a:solidFill>
              <a:latin typeface="Times New Roman" pitchFamily="18" charset="0"/>
            </a:endParaRPr>
          </a:p>
        </p:txBody>
      </p:sp>
      <p:sp>
        <p:nvSpPr>
          <p:cNvPr id="458758" name="Rectangle 2"/>
          <p:cNvSpPr>
            <a:spLocks noGrp="1" noRot="1" noChangeAspect="1" noChangeArrowheads="1" noTextEdit="1"/>
          </p:cNvSpPr>
          <p:nvPr>
            <p:ph type="sldImg"/>
          </p:nvPr>
        </p:nvSpPr>
        <p:spPr>
          <a:xfrm>
            <a:off x="993775" y="768350"/>
            <a:ext cx="5114925" cy="3836988"/>
          </a:xfrm>
          <a:ln/>
        </p:spPr>
      </p:sp>
      <p:sp>
        <p:nvSpPr>
          <p:cNvPr id="45875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2952299086"/>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9778"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59779"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59780"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597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4AC07D3C-7165-4959-AA65-8612EBFE9A8D}" type="slidenum">
              <a:rPr lang="de-DE" altLang="en-US" sz="1300" b="0" smtClean="0">
                <a:solidFill>
                  <a:schemeClr val="tx1"/>
                </a:solidFill>
                <a:latin typeface="Times New Roman" pitchFamily="18" charset="0"/>
              </a:rPr>
              <a:pPr/>
              <a:t>176</a:t>
            </a:fld>
            <a:endParaRPr lang="de-DE" altLang="en-US" sz="1300" b="0" smtClean="0">
              <a:solidFill>
                <a:schemeClr val="tx1"/>
              </a:solidFill>
              <a:latin typeface="Times New Roman" pitchFamily="18" charset="0"/>
            </a:endParaRPr>
          </a:p>
        </p:txBody>
      </p:sp>
      <p:sp>
        <p:nvSpPr>
          <p:cNvPr id="459782" name="Rectangle 2"/>
          <p:cNvSpPr>
            <a:spLocks noGrp="1" noRot="1" noChangeAspect="1" noChangeArrowheads="1" noTextEdit="1"/>
          </p:cNvSpPr>
          <p:nvPr>
            <p:ph type="sldImg"/>
          </p:nvPr>
        </p:nvSpPr>
        <p:spPr>
          <a:xfrm>
            <a:off x="993775" y="768350"/>
            <a:ext cx="5114925" cy="3836988"/>
          </a:xfrm>
          <a:ln/>
        </p:spPr>
      </p:sp>
      <p:sp>
        <p:nvSpPr>
          <p:cNvPr id="45978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3100287373"/>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02"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60803"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60804"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6080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73DB3095-B943-41D5-916A-97549D76CD71}" type="slidenum">
              <a:rPr lang="de-DE" altLang="en-US" sz="1300" b="0" smtClean="0">
                <a:solidFill>
                  <a:schemeClr val="tx1"/>
                </a:solidFill>
                <a:latin typeface="Times New Roman" pitchFamily="18" charset="0"/>
              </a:rPr>
              <a:pPr/>
              <a:t>180</a:t>
            </a:fld>
            <a:endParaRPr lang="de-DE" altLang="en-US" sz="1300" b="0" smtClean="0">
              <a:solidFill>
                <a:schemeClr val="tx1"/>
              </a:solidFill>
              <a:latin typeface="Times New Roman" pitchFamily="18" charset="0"/>
            </a:endParaRPr>
          </a:p>
        </p:txBody>
      </p:sp>
      <p:sp>
        <p:nvSpPr>
          <p:cNvPr id="460806" name="Rectangle 2"/>
          <p:cNvSpPr>
            <a:spLocks noGrp="1" noRot="1" noChangeAspect="1" noChangeArrowheads="1" noTextEdit="1"/>
          </p:cNvSpPr>
          <p:nvPr>
            <p:ph type="sldImg"/>
          </p:nvPr>
        </p:nvSpPr>
        <p:spPr>
          <a:xfrm>
            <a:off x="993775" y="768350"/>
            <a:ext cx="5114925" cy="3836988"/>
          </a:xfrm>
          <a:ln/>
        </p:spPr>
      </p:sp>
      <p:sp>
        <p:nvSpPr>
          <p:cNvPr id="46080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782800212"/>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826"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61827"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61828"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618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0DF600C5-1DC8-4C72-9172-15741F427EE3}" type="slidenum">
              <a:rPr lang="de-DE" altLang="en-US" sz="1300" b="0" smtClean="0">
                <a:solidFill>
                  <a:schemeClr val="tx1"/>
                </a:solidFill>
                <a:latin typeface="Times New Roman" pitchFamily="18" charset="0"/>
              </a:rPr>
              <a:pPr/>
              <a:t>187</a:t>
            </a:fld>
            <a:endParaRPr lang="de-DE" altLang="en-US" sz="1300" b="0" smtClean="0">
              <a:solidFill>
                <a:schemeClr val="tx1"/>
              </a:solidFill>
              <a:latin typeface="Times New Roman" pitchFamily="18" charset="0"/>
            </a:endParaRPr>
          </a:p>
        </p:txBody>
      </p:sp>
      <p:sp>
        <p:nvSpPr>
          <p:cNvPr id="461830" name="Rectangle 2"/>
          <p:cNvSpPr>
            <a:spLocks noGrp="1" noRot="1" noChangeAspect="1" noChangeArrowheads="1" noTextEdit="1"/>
          </p:cNvSpPr>
          <p:nvPr>
            <p:ph type="sldImg"/>
          </p:nvPr>
        </p:nvSpPr>
        <p:spPr>
          <a:xfrm>
            <a:off x="993775" y="768350"/>
            <a:ext cx="5114925" cy="3836988"/>
          </a:xfrm>
          <a:ln/>
        </p:spPr>
      </p:sp>
      <p:sp>
        <p:nvSpPr>
          <p:cNvPr id="46183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2943431362"/>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2850"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62851"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62852"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6285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43256EF4-EFF8-4CF6-9355-68408AEC87CC}" type="slidenum">
              <a:rPr lang="de-DE" altLang="en-US" sz="1300" b="0" smtClean="0">
                <a:solidFill>
                  <a:schemeClr val="tx1"/>
                </a:solidFill>
                <a:latin typeface="Times New Roman" pitchFamily="18" charset="0"/>
              </a:rPr>
              <a:pPr/>
              <a:t>188</a:t>
            </a:fld>
            <a:endParaRPr lang="de-DE" altLang="en-US" sz="1300" b="0" smtClean="0">
              <a:solidFill>
                <a:schemeClr val="tx1"/>
              </a:solidFill>
              <a:latin typeface="Times New Roman" pitchFamily="18" charset="0"/>
            </a:endParaRPr>
          </a:p>
        </p:txBody>
      </p:sp>
      <p:sp>
        <p:nvSpPr>
          <p:cNvPr id="462854" name="Rectangle 2"/>
          <p:cNvSpPr>
            <a:spLocks noGrp="1" noRot="1" noChangeAspect="1" noChangeArrowheads="1" noTextEdit="1"/>
          </p:cNvSpPr>
          <p:nvPr>
            <p:ph type="sldImg"/>
          </p:nvPr>
        </p:nvSpPr>
        <p:spPr>
          <a:xfrm>
            <a:off x="993775" y="768350"/>
            <a:ext cx="5114925" cy="3836988"/>
          </a:xfrm>
          <a:ln/>
        </p:spPr>
      </p:sp>
      <p:sp>
        <p:nvSpPr>
          <p:cNvPr id="46285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2630771186"/>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3874"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63875"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63876"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6387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762670E3-7788-488D-9893-3005D5D9F18E}" type="slidenum">
              <a:rPr lang="de-DE" altLang="en-US" sz="1300" b="0" smtClean="0">
                <a:solidFill>
                  <a:schemeClr val="tx1"/>
                </a:solidFill>
                <a:latin typeface="Times New Roman" pitchFamily="18" charset="0"/>
              </a:rPr>
              <a:pPr/>
              <a:t>190</a:t>
            </a:fld>
            <a:endParaRPr lang="de-DE" altLang="en-US" sz="1300" b="0" smtClean="0">
              <a:solidFill>
                <a:schemeClr val="tx1"/>
              </a:solidFill>
              <a:latin typeface="Times New Roman" pitchFamily="18" charset="0"/>
            </a:endParaRPr>
          </a:p>
        </p:txBody>
      </p:sp>
      <p:sp>
        <p:nvSpPr>
          <p:cNvPr id="463878" name="Rectangle 2"/>
          <p:cNvSpPr>
            <a:spLocks noGrp="1" noRot="1" noChangeAspect="1" noChangeArrowheads="1" noTextEdit="1"/>
          </p:cNvSpPr>
          <p:nvPr>
            <p:ph type="sldImg"/>
          </p:nvPr>
        </p:nvSpPr>
        <p:spPr>
          <a:xfrm>
            <a:off x="993775" y="768350"/>
            <a:ext cx="5114925" cy="3836988"/>
          </a:xfrm>
          <a:ln/>
        </p:spPr>
      </p:sp>
      <p:sp>
        <p:nvSpPr>
          <p:cNvPr id="46387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267206249"/>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7" name="Text Box 1"/>
          <p:cNvSpPr txBox="1">
            <a:spLocks noChangeArrowheads="1"/>
          </p:cNvSpPr>
          <p:nvPr/>
        </p:nvSpPr>
        <p:spPr bwMode="auto">
          <a:xfrm>
            <a:off x="1450669" y="1023949"/>
            <a:ext cx="4199687" cy="3507912"/>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de-DE"/>
          </a:p>
        </p:txBody>
      </p:sp>
      <p:sp>
        <p:nvSpPr>
          <p:cNvPr id="4098" name="Text Box 2"/>
          <p:cNvSpPr txBox="1">
            <a:spLocks noGrp="1" noChangeArrowheads="1"/>
          </p:cNvSpPr>
          <p:nvPr>
            <p:ph type="body"/>
          </p:nvPr>
        </p:nvSpPr>
        <p:spPr bwMode="auto">
          <a:xfrm>
            <a:off x="1083651" y="4871024"/>
            <a:ext cx="4940978" cy="3892296"/>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p>
            <a:pPr marL="85725" indent="-85725" eaLnBrk="1">
              <a:lnSpc>
                <a:spcPct val="93000"/>
              </a:lnSpc>
              <a:spcBef>
                <a:spcPct val="0"/>
              </a:spcBef>
              <a:buSzPct val="45000"/>
              <a:buFont typeface="Wingdings" charset="2"/>
              <a:buNone/>
              <a:tabLst>
                <a:tab pos="723900" algn="l"/>
                <a:tab pos="1447800" algn="l"/>
                <a:tab pos="2171700" algn="l"/>
                <a:tab pos="2895600" algn="l"/>
                <a:tab pos="3619500" algn="l"/>
                <a:tab pos="4343400" algn="l"/>
                <a:tab pos="5067300" algn="l"/>
              </a:tabLst>
            </a:pPr>
            <a:r>
              <a:rPr lang="en-GB" altLang="de-DE" sz="1400" b="1">
                <a:latin typeface="Arial" charset="0"/>
                <a:ea typeface="msgothic" charset="0"/>
                <a:cs typeface="msgothic" charset="0"/>
              </a:rPr>
              <a:t>Fig 2</a:t>
            </a:r>
            <a:r>
              <a:rPr lang="en-GB" altLang="de-DE">
                <a:latin typeface="Arial" charset="0"/>
                <a:ea typeface="msgothic" charset="0"/>
                <a:cs typeface="msgothic" charset="0"/>
              </a:rPr>
              <a:t> Benefits of using a high intensity statin for primary prevention of cardiovascular disease (www.topalbertadoctors.org)18</a:t>
            </a: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a:xfrm>
            <a:off x="993775" y="768350"/>
            <a:ext cx="5114925" cy="3836988"/>
          </a:xfrm>
        </p:spPr>
      </p:sp>
      <p:sp>
        <p:nvSpPr>
          <p:cNvPr id="3" name="Notizenplatzhalter 2"/>
          <p:cNvSpPr>
            <a:spLocks noGrp="1"/>
          </p:cNvSpPr>
          <p:nvPr>
            <p:ph type="body" idx="1"/>
          </p:nvPr>
        </p:nvSpPr>
        <p:spPr/>
        <p:txBody>
          <a:bodyPr/>
          <a:lstStyle/>
          <a:p>
            <a:endParaRPr lang="de-DE" dirty="0"/>
          </a:p>
        </p:txBody>
      </p:sp>
      <p:sp>
        <p:nvSpPr>
          <p:cNvPr id="4" name="Kopfzeilenplatzhalter 3"/>
          <p:cNvSpPr>
            <a:spLocks noGrp="1"/>
          </p:cNvSpPr>
          <p:nvPr>
            <p:ph type="hdr" sz="quarter" idx="10"/>
          </p:nvPr>
        </p:nvSpPr>
        <p:spPr/>
        <p:txBody>
          <a:bodyPr/>
          <a:lstStyle/>
          <a:p>
            <a:pPr>
              <a:defRPr/>
            </a:pPr>
            <a:r>
              <a:rPr lang="de-DE" altLang="en-US" smtClean="0"/>
              <a:t>(C) Dr. Roberto Frontini  Apotheke des Universitätsklinikums Leipzig AöR</a:t>
            </a:r>
            <a:endParaRPr lang="de-DE" altLang="en-US"/>
          </a:p>
        </p:txBody>
      </p:sp>
      <p:sp>
        <p:nvSpPr>
          <p:cNvPr id="5" name="Datumsplatzhalter 4"/>
          <p:cNvSpPr>
            <a:spLocks noGrp="1"/>
          </p:cNvSpPr>
          <p:nvPr>
            <p:ph type="dt" idx="11"/>
          </p:nvPr>
        </p:nvSpPr>
        <p:spPr/>
        <p:txBody>
          <a:bodyPr/>
          <a:lstStyle/>
          <a:p>
            <a:pPr>
              <a:defRPr/>
            </a:pPr>
            <a:r>
              <a:rPr lang="de-DE" smtClean="0"/>
              <a:t>WS 2006/07</a:t>
            </a:r>
            <a:endParaRPr lang="de-DE"/>
          </a:p>
        </p:txBody>
      </p:sp>
      <p:sp>
        <p:nvSpPr>
          <p:cNvPr id="6" name="Fußzeilenplatzhalter 5"/>
          <p:cNvSpPr>
            <a:spLocks noGrp="1"/>
          </p:cNvSpPr>
          <p:nvPr>
            <p:ph type="ftr" sz="quarter" idx="12"/>
          </p:nvPr>
        </p:nvSpPr>
        <p:spPr/>
        <p:txBody>
          <a:bodyPr/>
          <a:lstStyle/>
          <a:p>
            <a:pPr>
              <a:defRPr/>
            </a:pPr>
            <a:r>
              <a:rPr lang="de-DE" altLang="en-US" smtClean="0"/>
              <a:t>Pharmakoepidemiologie und Pharmakoökonomie    Stand 04.10.06</a:t>
            </a:r>
            <a:endParaRPr lang="de-DE" altLang="en-US"/>
          </a:p>
        </p:txBody>
      </p:sp>
      <p:sp>
        <p:nvSpPr>
          <p:cNvPr id="7" name="Foliennummernplatzhalter 6"/>
          <p:cNvSpPr>
            <a:spLocks noGrp="1"/>
          </p:cNvSpPr>
          <p:nvPr>
            <p:ph type="sldNum" sz="quarter" idx="13"/>
          </p:nvPr>
        </p:nvSpPr>
        <p:spPr/>
        <p:txBody>
          <a:bodyPr/>
          <a:lstStyle/>
          <a:p>
            <a:pPr>
              <a:defRPr/>
            </a:pPr>
            <a:fld id="{28B569F1-F8AA-4054-BA4E-3B05314C806B}" type="slidenum">
              <a:rPr lang="de-DE" altLang="en-US" smtClean="0"/>
              <a:pPr>
                <a:defRPr/>
              </a:pPr>
              <a:t>205</a:t>
            </a:fld>
            <a:endParaRPr lang="de-DE" altLang="en-US"/>
          </a:p>
        </p:txBody>
      </p:sp>
    </p:spTree>
    <p:extLst>
      <p:ext uri="{BB962C8B-B14F-4D97-AF65-F5344CB8AC3E}">
        <p14:creationId xmlns:p14="http://schemas.microsoft.com/office/powerpoint/2010/main" val="1740545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10"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350211"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350212"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35021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456E96EB-0434-4C47-910D-0A388FA419F8}" type="slidenum">
              <a:rPr lang="de-DE" altLang="en-US" sz="1300" b="0" smtClean="0">
                <a:solidFill>
                  <a:schemeClr val="tx1"/>
                </a:solidFill>
                <a:latin typeface="Times New Roman" pitchFamily="18" charset="0"/>
              </a:rPr>
              <a:pPr/>
              <a:t>17</a:t>
            </a:fld>
            <a:endParaRPr lang="de-DE" altLang="en-US" sz="1300" b="0" smtClean="0">
              <a:solidFill>
                <a:schemeClr val="tx1"/>
              </a:solidFill>
              <a:latin typeface="Times New Roman" pitchFamily="18" charset="0"/>
            </a:endParaRPr>
          </a:p>
        </p:txBody>
      </p:sp>
      <p:sp>
        <p:nvSpPr>
          <p:cNvPr id="350214" name="Rectangle 2"/>
          <p:cNvSpPr>
            <a:spLocks noGrp="1" noRot="1" noChangeAspect="1" noChangeArrowheads="1" noTextEdit="1"/>
          </p:cNvSpPr>
          <p:nvPr>
            <p:ph type="sldImg"/>
          </p:nvPr>
        </p:nvSpPr>
        <p:spPr>
          <a:xfrm>
            <a:off x="993775" y="768350"/>
            <a:ext cx="5114925" cy="3836988"/>
          </a:xfrm>
          <a:ln/>
        </p:spPr>
      </p:sp>
      <p:sp>
        <p:nvSpPr>
          <p:cNvPr id="35021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3592526608"/>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4898"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64899"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64900"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649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3701D376-C66F-47B3-A406-6B7A3E2048BA}" type="slidenum">
              <a:rPr lang="de-DE" altLang="en-US" sz="1300" b="0" smtClean="0">
                <a:solidFill>
                  <a:schemeClr val="tx1"/>
                </a:solidFill>
                <a:latin typeface="Times New Roman" pitchFamily="18" charset="0"/>
              </a:rPr>
              <a:pPr/>
              <a:t>213</a:t>
            </a:fld>
            <a:endParaRPr lang="de-DE" altLang="en-US" sz="1300" b="0" smtClean="0">
              <a:solidFill>
                <a:schemeClr val="tx1"/>
              </a:solidFill>
              <a:latin typeface="Times New Roman" pitchFamily="18" charset="0"/>
            </a:endParaRPr>
          </a:p>
        </p:txBody>
      </p:sp>
      <p:sp>
        <p:nvSpPr>
          <p:cNvPr id="464902" name="Rectangle 2"/>
          <p:cNvSpPr>
            <a:spLocks noGrp="1" noRot="1" noChangeAspect="1" noChangeArrowheads="1" noTextEdit="1"/>
          </p:cNvSpPr>
          <p:nvPr>
            <p:ph type="sldImg"/>
          </p:nvPr>
        </p:nvSpPr>
        <p:spPr>
          <a:xfrm>
            <a:off x="993775" y="768350"/>
            <a:ext cx="5114925" cy="3836988"/>
          </a:xfrm>
          <a:ln/>
        </p:spPr>
      </p:sp>
      <p:sp>
        <p:nvSpPr>
          <p:cNvPr id="46490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2814120626"/>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5922"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65923"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65924"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6592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C0D2E930-3044-4729-8F64-8196CF4693C2}" type="slidenum">
              <a:rPr lang="de-DE" altLang="en-US" sz="1300" b="0" smtClean="0">
                <a:solidFill>
                  <a:schemeClr val="tx1"/>
                </a:solidFill>
                <a:latin typeface="Times New Roman" pitchFamily="18" charset="0"/>
              </a:rPr>
              <a:pPr/>
              <a:t>214</a:t>
            </a:fld>
            <a:endParaRPr lang="de-DE" altLang="en-US" sz="1300" b="0" smtClean="0">
              <a:solidFill>
                <a:schemeClr val="tx1"/>
              </a:solidFill>
              <a:latin typeface="Times New Roman" pitchFamily="18" charset="0"/>
            </a:endParaRPr>
          </a:p>
        </p:txBody>
      </p:sp>
      <p:sp>
        <p:nvSpPr>
          <p:cNvPr id="465926" name="Rectangle 2"/>
          <p:cNvSpPr>
            <a:spLocks noGrp="1" noRot="1" noChangeAspect="1" noChangeArrowheads="1" noTextEdit="1"/>
          </p:cNvSpPr>
          <p:nvPr>
            <p:ph type="sldImg"/>
          </p:nvPr>
        </p:nvSpPr>
        <p:spPr>
          <a:xfrm>
            <a:off x="993775" y="768350"/>
            <a:ext cx="5114925" cy="3836988"/>
          </a:xfrm>
          <a:ln/>
        </p:spPr>
      </p:sp>
      <p:sp>
        <p:nvSpPr>
          <p:cNvPr id="46592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926263680"/>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6946"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66947"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66948"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669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F3B17E5D-5577-409A-AC39-90E809CCDB19}" type="slidenum">
              <a:rPr lang="de-DE" altLang="en-US" sz="1300" b="0" smtClean="0">
                <a:solidFill>
                  <a:schemeClr val="tx1"/>
                </a:solidFill>
                <a:latin typeface="Times New Roman" pitchFamily="18" charset="0"/>
              </a:rPr>
              <a:pPr/>
              <a:t>218</a:t>
            </a:fld>
            <a:endParaRPr lang="de-DE" altLang="en-US" sz="1300" b="0" smtClean="0">
              <a:solidFill>
                <a:schemeClr val="tx1"/>
              </a:solidFill>
              <a:latin typeface="Times New Roman" pitchFamily="18" charset="0"/>
            </a:endParaRPr>
          </a:p>
        </p:txBody>
      </p:sp>
      <p:sp>
        <p:nvSpPr>
          <p:cNvPr id="466950" name="Rectangle 2"/>
          <p:cNvSpPr>
            <a:spLocks noGrp="1" noRot="1" noChangeAspect="1" noChangeArrowheads="1" noTextEdit="1"/>
          </p:cNvSpPr>
          <p:nvPr>
            <p:ph type="sldImg"/>
          </p:nvPr>
        </p:nvSpPr>
        <p:spPr>
          <a:xfrm>
            <a:off x="993775" y="768350"/>
            <a:ext cx="5114925" cy="3836988"/>
          </a:xfrm>
          <a:ln/>
        </p:spPr>
      </p:sp>
      <p:sp>
        <p:nvSpPr>
          <p:cNvPr id="46695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1758897300"/>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7970"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67971"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67972"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6797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8031AC87-71B8-4B63-97A7-07B393303A3D}" type="slidenum">
              <a:rPr lang="de-DE" altLang="en-US" sz="1300" b="0" smtClean="0">
                <a:solidFill>
                  <a:schemeClr val="tx1"/>
                </a:solidFill>
                <a:latin typeface="Times New Roman" pitchFamily="18" charset="0"/>
              </a:rPr>
              <a:pPr/>
              <a:t>219</a:t>
            </a:fld>
            <a:endParaRPr lang="de-DE" altLang="en-US" sz="1300" b="0" smtClean="0">
              <a:solidFill>
                <a:schemeClr val="tx1"/>
              </a:solidFill>
              <a:latin typeface="Times New Roman" pitchFamily="18" charset="0"/>
            </a:endParaRPr>
          </a:p>
        </p:txBody>
      </p:sp>
      <p:sp>
        <p:nvSpPr>
          <p:cNvPr id="467974" name="Rectangle 2"/>
          <p:cNvSpPr>
            <a:spLocks noGrp="1" noRot="1" noChangeAspect="1" noChangeArrowheads="1" noTextEdit="1"/>
          </p:cNvSpPr>
          <p:nvPr>
            <p:ph type="sldImg"/>
          </p:nvPr>
        </p:nvSpPr>
        <p:spPr>
          <a:xfrm>
            <a:off x="993775" y="768350"/>
            <a:ext cx="5114925" cy="3836988"/>
          </a:xfrm>
          <a:ln/>
        </p:spPr>
      </p:sp>
      <p:sp>
        <p:nvSpPr>
          <p:cNvPr id="46797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2304399845"/>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8994"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68995"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68996"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689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32B926CD-10AF-4140-9C5D-CF6CB86F0124}" type="slidenum">
              <a:rPr lang="de-DE" altLang="en-US" sz="1300" b="0" smtClean="0">
                <a:solidFill>
                  <a:schemeClr val="tx1"/>
                </a:solidFill>
                <a:latin typeface="Times New Roman" pitchFamily="18" charset="0"/>
              </a:rPr>
              <a:pPr/>
              <a:t>220</a:t>
            </a:fld>
            <a:endParaRPr lang="de-DE" altLang="en-US" sz="1300" b="0" smtClean="0">
              <a:solidFill>
                <a:schemeClr val="tx1"/>
              </a:solidFill>
              <a:latin typeface="Times New Roman" pitchFamily="18" charset="0"/>
            </a:endParaRPr>
          </a:p>
        </p:txBody>
      </p:sp>
      <p:sp>
        <p:nvSpPr>
          <p:cNvPr id="468998" name="Rectangle 2"/>
          <p:cNvSpPr>
            <a:spLocks noGrp="1" noRot="1" noChangeAspect="1" noChangeArrowheads="1" noTextEdit="1"/>
          </p:cNvSpPr>
          <p:nvPr>
            <p:ph type="sldImg"/>
          </p:nvPr>
        </p:nvSpPr>
        <p:spPr>
          <a:xfrm>
            <a:off x="993775" y="768350"/>
            <a:ext cx="5114925" cy="3836988"/>
          </a:xfrm>
          <a:ln/>
        </p:spPr>
      </p:sp>
      <p:sp>
        <p:nvSpPr>
          <p:cNvPr id="46899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2785396193"/>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018"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70019"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70020"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700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912C46AB-645C-480E-B86B-1C34C8EDA534}" type="slidenum">
              <a:rPr lang="de-DE" altLang="en-US" sz="1300" b="0" smtClean="0">
                <a:solidFill>
                  <a:schemeClr val="tx1"/>
                </a:solidFill>
                <a:latin typeface="Times New Roman" pitchFamily="18" charset="0"/>
              </a:rPr>
              <a:pPr/>
              <a:t>222</a:t>
            </a:fld>
            <a:endParaRPr lang="de-DE" altLang="en-US" sz="1300" b="0" smtClean="0">
              <a:solidFill>
                <a:schemeClr val="tx1"/>
              </a:solidFill>
              <a:latin typeface="Times New Roman" pitchFamily="18" charset="0"/>
            </a:endParaRPr>
          </a:p>
        </p:txBody>
      </p:sp>
      <p:sp>
        <p:nvSpPr>
          <p:cNvPr id="470022" name="Rectangle 2"/>
          <p:cNvSpPr>
            <a:spLocks noGrp="1" noRot="1" noChangeAspect="1" noChangeArrowheads="1" noTextEdit="1"/>
          </p:cNvSpPr>
          <p:nvPr>
            <p:ph type="sldImg"/>
          </p:nvPr>
        </p:nvSpPr>
        <p:spPr>
          <a:xfrm>
            <a:off x="993775" y="768350"/>
            <a:ext cx="5114925" cy="3836988"/>
          </a:xfrm>
          <a:ln/>
        </p:spPr>
      </p:sp>
      <p:sp>
        <p:nvSpPr>
          <p:cNvPr id="47002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3591517498"/>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42"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71043"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71044"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7104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99EA240A-F7EC-4BE6-8C4C-C35A6AB75E38}" type="slidenum">
              <a:rPr lang="de-DE" altLang="en-US" sz="1300" b="0" smtClean="0">
                <a:solidFill>
                  <a:schemeClr val="tx1"/>
                </a:solidFill>
                <a:latin typeface="Times New Roman" pitchFamily="18" charset="0"/>
              </a:rPr>
              <a:pPr/>
              <a:t>227</a:t>
            </a:fld>
            <a:endParaRPr lang="de-DE" altLang="en-US" sz="1300" b="0" smtClean="0">
              <a:solidFill>
                <a:schemeClr val="tx1"/>
              </a:solidFill>
              <a:latin typeface="Times New Roman" pitchFamily="18" charset="0"/>
            </a:endParaRPr>
          </a:p>
        </p:txBody>
      </p:sp>
      <p:sp>
        <p:nvSpPr>
          <p:cNvPr id="471046" name="Rectangle 2"/>
          <p:cNvSpPr>
            <a:spLocks noGrp="1" noRot="1" noChangeAspect="1" noChangeArrowheads="1" noTextEdit="1"/>
          </p:cNvSpPr>
          <p:nvPr>
            <p:ph type="sldImg"/>
          </p:nvPr>
        </p:nvSpPr>
        <p:spPr>
          <a:xfrm>
            <a:off x="993775" y="768350"/>
            <a:ext cx="5114925" cy="3836988"/>
          </a:xfrm>
          <a:ln/>
        </p:spPr>
      </p:sp>
      <p:sp>
        <p:nvSpPr>
          <p:cNvPr id="47104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2304768721"/>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2066"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72067"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72068"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7206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0D2457A6-BEC7-4194-A42F-8E661374079C}" type="slidenum">
              <a:rPr lang="de-DE" altLang="en-US" sz="1300" b="0" smtClean="0">
                <a:solidFill>
                  <a:schemeClr val="tx1"/>
                </a:solidFill>
                <a:latin typeface="Times New Roman" pitchFamily="18" charset="0"/>
              </a:rPr>
              <a:pPr/>
              <a:t>228</a:t>
            </a:fld>
            <a:endParaRPr lang="de-DE" altLang="en-US" sz="1300" b="0" smtClean="0">
              <a:solidFill>
                <a:schemeClr val="tx1"/>
              </a:solidFill>
              <a:latin typeface="Times New Roman" pitchFamily="18" charset="0"/>
            </a:endParaRPr>
          </a:p>
        </p:txBody>
      </p:sp>
      <p:sp>
        <p:nvSpPr>
          <p:cNvPr id="472070" name="Rectangle 2"/>
          <p:cNvSpPr>
            <a:spLocks noGrp="1" noRot="1" noChangeAspect="1" noChangeArrowheads="1" noTextEdit="1"/>
          </p:cNvSpPr>
          <p:nvPr>
            <p:ph type="sldImg"/>
          </p:nvPr>
        </p:nvSpPr>
        <p:spPr>
          <a:xfrm>
            <a:off x="993775" y="768350"/>
            <a:ext cx="5114925" cy="3836988"/>
          </a:xfrm>
          <a:solidFill>
            <a:srgbClr val="FFFFFF"/>
          </a:solidFill>
          <a:ln/>
        </p:spPr>
      </p:sp>
      <p:sp>
        <p:nvSpPr>
          <p:cNvPr id="472071"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859710423"/>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2066"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72067"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72068"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7206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0D2457A6-BEC7-4194-A42F-8E661374079C}" type="slidenum">
              <a:rPr lang="de-DE" altLang="en-US" sz="1300" b="0" smtClean="0">
                <a:solidFill>
                  <a:schemeClr val="tx1"/>
                </a:solidFill>
                <a:latin typeface="Times New Roman" pitchFamily="18" charset="0"/>
              </a:rPr>
              <a:pPr/>
              <a:t>229</a:t>
            </a:fld>
            <a:endParaRPr lang="de-DE" altLang="en-US" sz="1300" b="0" smtClean="0">
              <a:solidFill>
                <a:schemeClr val="tx1"/>
              </a:solidFill>
              <a:latin typeface="Times New Roman" pitchFamily="18" charset="0"/>
            </a:endParaRPr>
          </a:p>
        </p:txBody>
      </p:sp>
      <p:sp>
        <p:nvSpPr>
          <p:cNvPr id="472070" name="Rectangle 2"/>
          <p:cNvSpPr>
            <a:spLocks noGrp="1" noRot="1" noChangeAspect="1" noChangeArrowheads="1" noTextEdit="1"/>
          </p:cNvSpPr>
          <p:nvPr>
            <p:ph type="sldImg"/>
          </p:nvPr>
        </p:nvSpPr>
        <p:spPr>
          <a:xfrm>
            <a:off x="993775" y="768350"/>
            <a:ext cx="5114925" cy="3836988"/>
          </a:xfrm>
          <a:solidFill>
            <a:srgbClr val="FFFFFF"/>
          </a:solidFill>
          <a:ln/>
        </p:spPr>
      </p:sp>
      <p:sp>
        <p:nvSpPr>
          <p:cNvPr id="472071"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859710423"/>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2066"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72067"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72068"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7206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0D2457A6-BEC7-4194-A42F-8E661374079C}" type="slidenum">
              <a:rPr lang="de-DE" altLang="en-US" sz="1300" b="0" smtClean="0">
                <a:solidFill>
                  <a:schemeClr val="tx1"/>
                </a:solidFill>
                <a:latin typeface="Times New Roman" pitchFamily="18" charset="0"/>
              </a:rPr>
              <a:pPr/>
              <a:t>230</a:t>
            </a:fld>
            <a:endParaRPr lang="de-DE" altLang="en-US" sz="1300" b="0" smtClean="0">
              <a:solidFill>
                <a:schemeClr val="tx1"/>
              </a:solidFill>
              <a:latin typeface="Times New Roman" pitchFamily="18" charset="0"/>
            </a:endParaRPr>
          </a:p>
        </p:txBody>
      </p:sp>
      <p:sp>
        <p:nvSpPr>
          <p:cNvPr id="472070" name="Rectangle 2"/>
          <p:cNvSpPr>
            <a:spLocks noGrp="1" noRot="1" noChangeAspect="1" noChangeArrowheads="1" noTextEdit="1"/>
          </p:cNvSpPr>
          <p:nvPr>
            <p:ph type="sldImg"/>
          </p:nvPr>
        </p:nvSpPr>
        <p:spPr>
          <a:xfrm>
            <a:off x="993775" y="768350"/>
            <a:ext cx="5114925" cy="3836988"/>
          </a:xfrm>
          <a:solidFill>
            <a:srgbClr val="FFFFFF"/>
          </a:solidFill>
          <a:ln/>
        </p:spPr>
      </p:sp>
      <p:sp>
        <p:nvSpPr>
          <p:cNvPr id="472071"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85971042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234" name="Rectangle 7"/>
          <p:cNvSpPr txBox="1">
            <a:spLocks noGrp="1" noChangeArrowheads="1"/>
          </p:cNvSpPr>
          <p:nvPr/>
        </p:nvSpPr>
        <p:spPr bwMode="auto">
          <a:xfrm>
            <a:off x="4022937" y="9718755"/>
            <a:ext cx="3077951" cy="512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68" tIns="47384" rIns="94768" bIns="47384" anchor="b"/>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r" eaLnBrk="1" hangingPunct="1">
              <a:lnSpc>
                <a:spcPct val="100000"/>
              </a:lnSpc>
              <a:spcBef>
                <a:spcPct val="0"/>
              </a:spcBef>
              <a:buSzTx/>
            </a:pPr>
            <a:fld id="{E5DDD951-AD0E-48E6-B056-7B75328D6EDF}" type="slidenum">
              <a:rPr lang="de-DE" altLang="en-US" sz="1200" b="0">
                <a:solidFill>
                  <a:schemeClr val="tx1"/>
                </a:solidFill>
                <a:cs typeface="Arial" pitchFamily="34" charset="0"/>
              </a:rPr>
              <a:pPr algn="r" eaLnBrk="1" hangingPunct="1">
                <a:lnSpc>
                  <a:spcPct val="100000"/>
                </a:lnSpc>
                <a:spcBef>
                  <a:spcPct val="0"/>
                </a:spcBef>
                <a:buSzTx/>
              </a:pPr>
              <a:t>25</a:t>
            </a:fld>
            <a:endParaRPr lang="de-DE" altLang="en-US" sz="1200" b="0">
              <a:solidFill>
                <a:schemeClr val="tx1"/>
              </a:solidFill>
              <a:cs typeface="Arial" pitchFamily="34" charset="0"/>
            </a:endParaRPr>
          </a:p>
        </p:txBody>
      </p:sp>
      <p:sp>
        <p:nvSpPr>
          <p:cNvPr id="351235" name="Folienbildplatzhalter 1"/>
          <p:cNvSpPr>
            <a:spLocks noGrp="1" noRot="1" noChangeAspect="1" noTextEdit="1"/>
          </p:cNvSpPr>
          <p:nvPr>
            <p:ph type="sldImg"/>
          </p:nvPr>
        </p:nvSpPr>
        <p:spPr>
          <a:xfrm>
            <a:off x="995363" y="768350"/>
            <a:ext cx="5113337" cy="3835400"/>
          </a:xfrm>
          <a:ln/>
        </p:spPr>
      </p:sp>
      <p:sp>
        <p:nvSpPr>
          <p:cNvPr id="351236" name="Notizenplatzhalter 2"/>
          <p:cNvSpPr>
            <a:spLocks noGrp="1"/>
          </p:cNvSpPr>
          <p:nvPr>
            <p:ph type="body" idx="1"/>
          </p:nvPr>
        </p:nvSpPr>
        <p:spPr>
          <a:xfrm>
            <a:off x="709931" y="4860171"/>
            <a:ext cx="5682615" cy="460621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68" tIns="47384" rIns="94768" bIns="47384"/>
          <a:lstStyle/>
          <a:p>
            <a:pPr eaLnBrk="1" hangingPunct="1"/>
            <a:endParaRPr lang="it-IT" altLang="en-US" smtClean="0">
              <a:ea typeface="ＭＳ Ｐゴシック" pitchFamily="34" charset="-128"/>
            </a:endParaRPr>
          </a:p>
        </p:txBody>
      </p:sp>
      <p:sp>
        <p:nvSpPr>
          <p:cNvPr id="351237" name="Kopfzeilenplatzhalter 3"/>
          <p:cNvSpPr txBox="1">
            <a:spLocks noGrp="1"/>
          </p:cNvSpPr>
          <p:nvPr/>
        </p:nvSpPr>
        <p:spPr bwMode="auto">
          <a:xfrm>
            <a:off x="0" y="1"/>
            <a:ext cx="3077951" cy="5126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68" tIns="47384" rIns="94768" bIns="47384"/>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eaLnBrk="1" hangingPunct="1">
              <a:lnSpc>
                <a:spcPct val="100000"/>
              </a:lnSpc>
              <a:spcBef>
                <a:spcPct val="0"/>
              </a:spcBef>
              <a:buSzTx/>
            </a:pPr>
            <a:r>
              <a:rPr lang="de-DE" altLang="en-US" sz="1200" b="0">
                <a:solidFill>
                  <a:schemeClr val="tx1"/>
                </a:solidFill>
                <a:cs typeface="Arial" pitchFamily="34" charset="0"/>
              </a:rPr>
              <a:t>(C) Dr. Roberto Frontini  Apotheke des Universitätsklinikums Leipzig AöR</a:t>
            </a:r>
          </a:p>
        </p:txBody>
      </p:sp>
      <p:sp>
        <p:nvSpPr>
          <p:cNvPr id="351238" name="Datumsplatzhalter 4"/>
          <p:cNvSpPr txBox="1">
            <a:spLocks noGrp="1"/>
          </p:cNvSpPr>
          <p:nvPr/>
        </p:nvSpPr>
        <p:spPr bwMode="auto">
          <a:xfrm>
            <a:off x="4022937" y="1"/>
            <a:ext cx="3077951" cy="5126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68" tIns="47384" rIns="94768" bIns="47384"/>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r" eaLnBrk="1" hangingPunct="1">
              <a:lnSpc>
                <a:spcPct val="100000"/>
              </a:lnSpc>
              <a:spcBef>
                <a:spcPct val="0"/>
              </a:spcBef>
              <a:buSzTx/>
            </a:pPr>
            <a:r>
              <a:rPr lang="de-DE" altLang="en-US" sz="1200" b="0">
                <a:solidFill>
                  <a:schemeClr val="tx1"/>
                </a:solidFill>
                <a:cs typeface="Arial" pitchFamily="34" charset="0"/>
              </a:rPr>
              <a:t>WS 2006/07</a:t>
            </a:r>
          </a:p>
        </p:txBody>
      </p:sp>
      <p:sp>
        <p:nvSpPr>
          <p:cNvPr id="351239" name="Fußzeilenplatzhalter 5"/>
          <p:cNvSpPr txBox="1">
            <a:spLocks noGrp="1"/>
          </p:cNvSpPr>
          <p:nvPr/>
        </p:nvSpPr>
        <p:spPr bwMode="auto">
          <a:xfrm>
            <a:off x="0" y="9718755"/>
            <a:ext cx="3077951" cy="512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68" tIns="47384" rIns="94768" bIns="47384" anchor="b"/>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eaLnBrk="1" hangingPunct="1">
              <a:lnSpc>
                <a:spcPct val="100000"/>
              </a:lnSpc>
              <a:spcBef>
                <a:spcPct val="0"/>
              </a:spcBef>
              <a:buSzTx/>
            </a:pPr>
            <a:r>
              <a:rPr lang="de-DE" altLang="en-US" sz="1200" b="0">
                <a:solidFill>
                  <a:schemeClr val="tx1"/>
                </a:solidFill>
                <a:cs typeface="Arial" pitchFamily="34" charset="0"/>
              </a:rPr>
              <a:t>Pharmakoepidemiologie und Pharmakoökonomie    Stand 04.10.06</a:t>
            </a:r>
          </a:p>
        </p:txBody>
      </p:sp>
      <p:sp>
        <p:nvSpPr>
          <p:cNvPr id="351240" name="Foliennummernplatzhalter 6"/>
          <p:cNvSpPr txBox="1">
            <a:spLocks noGrp="1"/>
          </p:cNvSpPr>
          <p:nvPr/>
        </p:nvSpPr>
        <p:spPr bwMode="auto">
          <a:xfrm>
            <a:off x="4022937" y="9718755"/>
            <a:ext cx="3077951" cy="512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4768" tIns="47384" rIns="94768" bIns="47384" anchor="b"/>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r" eaLnBrk="1" hangingPunct="1">
              <a:lnSpc>
                <a:spcPct val="100000"/>
              </a:lnSpc>
              <a:spcBef>
                <a:spcPct val="0"/>
              </a:spcBef>
              <a:buSzTx/>
            </a:pPr>
            <a:fld id="{4000F82F-9D15-4CAD-9C5E-93CAA06E1446}" type="slidenum">
              <a:rPr lang="de-DE" altLang="en-US" sz="1200" b="0">
                <a:solidFill>
                  <a:schemeClr val="tx1"/>
                </a:solidFill>
                <a:cs typeface="Arial" pitchFamily="34" charset="0"/>
              </a:rPr>
              <a:pPr algn="r" eaLnBrk="1" hangingPunct="1">
                <a:lnSpc>
                  <a:spcPct val="100000"/>
                </a:lnSpc>
                <a:spcBef>
                  <a:spcPct val="0"/>
                </a:spcBef>
                <a:buSzTx/>
              </a:pPr>
              <a:t>25</a:t>
            </a:fld>
            <a:endParaRPr lang="de-DE" altLang="en-US" sz="1200" b="0">
              <a:solidFill>
                <a:schemeClr val="tx1"/>
              </a:solidFill>
              <a:cs typeface="Arial" pitchFamily="34" charset="0"/>
            </a:endParaRPr>
          </a:p>
        </p:txBody>
      </p:sp>
    </p:spTree>
    <p:extLst>
      <p:ext uri="{BB962C8B-B14F-4D97-AF65-F5344CB8AC3E}">
        <p14:creationId xmlns:p14="http://schemas.microsoft.com/office/powerpoint/2010/main" val="1427588299"/>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3090"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73091"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73092"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7309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AB75DF2C-B692-4FB3-B2A2-AB5E7349D344}" type="slidenum">
              <a:rPr lang="de-DE" altLang="en-US" sz="1300" b="0" smtClean="0">
                <a:solidFill>
                  <a:schemeClr val="tx1"/>
                </a:solidFill>
                <a:latin typeface="Times New Roman" pitchFamily="18" charset="0"/>
              </a:rPr>
              <a:pPr/>
              <a:t>231</a:t>
            </a:fld>
            <a:endParaRPr lang="de-DE" altLang="en-US" sz="1300" b="0" smtClean="0">
              <a:solidFill>
                <a:schemeClr val="tx1"/>
              </a:solidFill>
              <a:latin typeface="Times New Roman" pitchFamily="18" charset="0"/>
            </a:endParaRPr>
          </a:p>
        </p:txBody>
      </p:sp>
      <p:sp>
        <p:nvSpPr>
          <p:cNvPr id="473094" name="Rectangle 2"/>
          <p:cNvSpPr>
            <a:spLocks noGrp="1" noRot="1" noChangeAspect="1" noChangeArrowheads="1" noTextEdit="1"/>
          </p:cNvSpPr>
          <p:nvPr>
            <p:ph type="sldImg"/>
          </p:nvPr>
        </p:nvSpPr>
        <p:spPr>
          <a:xfrm>
            <a:off x="993775" y="768350"/>
            <a:ext cx="5114925" cy="3836988"/>
          </a:xfrm>
          <a:ln/>
        </p:spPr>
      </p:sp>
      <p:sp>
        <p:nvSpPr>
          <p:cNvPr id="47309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65314031"/>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4114"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74115"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74116"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741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DCE61118-E1D8-4F02-A228-367B63FB90E1}" type="slidenum">
              <a:rPr lang="de-DE" altLang="en-US" sz="1300" b="0" smtClean="0">
                <a:solidFill>
                  <a:schemeClr val="tx1"/>
                </a:solidFill>
                <a:latin typeface="Times New Roman" pitchFamily="18" charset="0"/>
              </a:rPr>
              <a:pPr/>
              <a:t>232</a:t>
            </a:fld>
            <a:endParaRPr lang="de-DE" altLang="en-US" sz="1300" b="0" smtClean="0">
              <a:solidFill>
                <a:schemeClr val="tx1"/>
              </a:solidFill>
              <a:latin typeface="Times New Roman" pitchFamily="18" charset="0"/>
            </a:endParaRPr>
          </a:p>
        </p:txBody>
      </p:sp>
      <p:sp>
        <p:nvSpPr>
          <p:cNvPr id="474118" name="Rectangle 2"/>
          <p:cNvSpPr>
            <a:spLocks noGrp="1" noRot="1" noChangeAspect="1" noChangeArrowheads="1" noTextEdit="1"/>
          </p:cNvSpPr>
          <p:nvPr>
            <p:ph type="sldImg"/>
          </p:nvPr>
        </p:nvSpPr>
        <p:spPr>
          <a:xfrm>
            <a:off x="993775" y="768350"/>
            <a:ext cx="5114925" cy="3836988"/>
          </a:xfrm>
          <a:ln/>
        </p:spPr>
      </p:sp>
      <p:sp>
        <p:nvSpPr>
          <p:cNvPr id="47411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2409427859"/>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5138"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75139"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75140"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751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F1D76E87-744C-42DB-A0BD-E7FAD0CD5713}" type="slidenum">
              <a:rPr lang="de-DE" altLang="en-US" sz="1300" b="0" smtClean="0">
                <a:solidFill>
                  <a:schemeClr val="tx1"/>
                </a:solidFill>
                <a:latin typeface="Times New Roman" pitchFamily="18" charset="0"/>
              </a:rPr>
              <a:pPr/>
              <a:t>233</a:t>
            </a:fld>
            <a:endParaRPr lang="de-DE" altLang="en-US" sz="1300" b="0" smtClean="0">
              <a:solidFill>
                <a:schemeClr val="tx1"/>
              </a:solidFill>
              <a:latin typeface="Times New Roman" pitchFamily="18" charset="0"/>
            </a:endParaRPr>
          </a:p>
        </p:txBody>
      </p:sp>
      <p:sp>
        <p:nvSpPr>
          <p:cNvPr id="475142" name="Rectangle 2"/>
          <p:cNvSpPr>
            <a:spLocks noGrp="1" noRot="1" noChangeAspect="1" noChangeArrowheads="1" noTextEdit="1"/>
          </p:cNvSpPr>
          <p:nvPr>
            <p:ph type="sldImg"/>
          </p:nvPr>
        </p:nvSpPr>
        <p:spPr>
          <a:xfrm>
            <a:off x="993775" y="768350"/>
            <a:ext cx="5114925" cy="3836988"/>
          </a:xfrm>
          <a:solidFill>
            <a:srgbClr val="FFFFFF"/>
          </a:solidFill>
          <a:ln/>
        </p:spPr>
      </p:sp>
      <p:sp>
        <p:nvSpPr>
          <p:cNvPr id="475143"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835991180"/>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6162"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76163"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76164"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7616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FB94CA3C-94BE-46D2-B8F9-C95AB0A41AEF}" type="slidenum">
              <a:rPr lang="de-DE" altLang="en-US" sz="1300" b="0" smtClean="0">
                <a:solidFill>
                  <a:schemeClr val="tx1"/>
                </a:solidFill>
                <a:latin typeface="Times New Roman" pitchFamily="18" charset="0"/>
              </a:rPr>
              <a:pPr/>
              <a:t>234</a:t>
            </a:fld>
            <a:endParaRPr lang="de-DE" altLang="en-US" sz="1300" b="0" smtClean="0">
              <a:solidFill>
                <a:schemeClr val="tx1"/>
              </a:solidFill>
              <a:latin typeface="Times New Roman" pitchFamily="18" charset="0"/>
            </a:endParaRPr>
          </a:p>
        </p:txBody>
      </p:sp>
      <p:sp>
        <p:nvSpPr>
          <p:cNvPr id="476166" name="Rectangle 2"/>
          <p:cNvSpPr>
            <a:spLocks noGrp="1" noRot="1" noChangeAspect="1" noChangeArrowheads="1" noTextEdit="1"/>
          </p:cNvSpPr>
          <p:nvPr>
            <p:ph type="sldImg"/>
          </p:nvPr>
        </p:nvSpPr>
        <p:spPr>
          <a:xfrm>
            <a:off x="993775" y="768350"/>
            <a:ext cx="5114925" cy="3836988"/>
          </a:xfrm>
          <a:ln/>
        </p:spPr>
      </p:sp>
      <p:sp>
        <p:nvSpPr>
          <p:cNvPr id="47616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1753707251"/>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7186"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77187"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77188"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771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3954FEDD-E8FC-438C-81C9-907C84FC5CFE}" type="slidenum">
              <a:rPr lang="de-DE" altLang="en-US" sz="1300" b="0" smtClean="0">
                <a:solidFill>
                  <a:schemeClr val="tx1"/>
                </a:solidFill>
                <a:latin typeface="Times New Roman" pitchFamily="18" charset="0"/>
              </a:rPr>
              <a:pPr/>
              <a:t>235</a:t>
            </a:fld>
            <a:endParaRPr lang="de-DE" altLang="en-US" sz="1300" b="0" smtClean="0">
              <a:solidFill>
                <a:schemeClr val="tx1"/>
              </a:solidFill>
              <a:latin typeface="Times New Roman" pitchFamily="18" charset="0"/>
            </a:endParaRPr>
          </a:p>
        </p:txBody>
      </p:sp>
      <p:sp>
        <p:nvSpPr>
          <p:cNvPr id="477190" name="Rectangle 2"/>
          <p:cNvSpPr>
            <a:spLocks noGrp="1" noRot="1" noChangeAspect="1" noChangeArrowheads="1" noTextEdit="1"/>
          </p:cNvSpPr>
          <p:nvPr>
            <p:ph type="sldImg"/>
          </p:nvPr>
        </p:nvSpPr>
        <p:spPr>
          <a:xfrm>
            <a:off x="993775" y="768350"/>
            <a:ext cx="5114925" cy="3836988"/>
          </a:xfrm>
          <a:ln/>
        </p:spPr>
      </p:sp>
      <p:sp>
        <p:nvSpPr>
          <p:cNvPr id="47719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3727206447"/>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8210"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78211"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78212"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7821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5CEA0656-806E-4B06-AC0E-6E989FAF0979}" type="slidenum">
              <a:rPr lang="de-DE" altLang="en-US" sz="1300" b="0" smtClean="0">
                <a:solidFill>
                  <a:schemeClr val="tx1"/>
                </a:solidFill>
                <a:latin typeface="Times New Roman" pitchFamily="18" charset="0"/>
              </a:rPr>
              <a:pPr/>
              <a:t>236</a:t>
            </a:fld>
            <a:endParaRPr lang="de-DE" altLang="en-US" sz="1300" b="0" smtClean="0">
              <a:solidFill>
                <a:schemeClr val="tx1"/>
              </a:solidFill>
              <a:latin typeface="Times New Roman" pitchFamily="18" charset="0"/>
            </a:endParaRPr>
          </a:p>
        </p:txBody>
      </p:sp>
      <p:sp>
        <p:nvSpPr>
          <p:cNvPr id="478214" name="Rectangle 2"/>
          <p:cNvSpPr>
            <a:spLocks noGrp="1" noRot="1" noChangeAspect="1" noChangeArrowheads="1" noTextEdit="1"/>
          </p:cNvSpPr>
          <p:nvPr>
            <p:ph type="sldImg"/>
          </p:nvPr>
        </p:nvSpPr>
        <p:spPr>
          <a:xfrm>
            <a:off x="993775" y="768350"/>
            <a:ext cx="5114925" cy="3836988"/>
          </a:xfrm>
          <a:ln/>
        </p:spPr>
      </p:sp>
      <p:sp>
        <p:nvSpPr>
          <p:cNvPr id="47821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3989133273"/>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9234"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79235"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79236"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7923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CEFD6AB4-4155-4484-AB82-44C18E76DF92}" type="slidenum">
              <a:rPr lang="de-DE" altLang="en-US" sz="1300" b="0" smtClean="0">
                <a:solidFill>
                  <a:schemeClr val="tx1"/>
                </a:solidFill>
                <a:latin typeface="Times New Roman" pitchFamily="18" charset="0"/>
              </a:rPr>
              <a:pPr/>
              <a:t>237</a:t>
            </a:fld>
            <a:endParaRPr lang="de-DE" altLang="en-US" sz="1300" b="0" smtClean="0">
              <a:solidFill>
                <a:schemeClr val="tx1"/>
              </a:solidFill>
              <a:latin typeface="Times New Roman" pitchFamily="18" charset="0"/>
            </a:endParaRPr>
          </a:p>
        </p:txBody>
      </p:sp>
      <p:sp>
        <p:nvSpPr>
          <p:cNvPr id="479238" name="Rectangle 2"/>
          <p:cNvSpPr>
            <a:spLocks noGrp="1" noRot="1" noChangeAspect="1" noChangeArrowheads="1" noTextEdit="1"/>
          </p:cNvSpPr>
          <p:nvPr>
            <p:ph type="sldImg"/>
          </p:nvPr>
        </p:nvSpPr>
        <p:spPr>
          <a:xfrm>
            <a:off x="993775" y="768350"/>
            <a:ext cx="5114925" cy="3836988"/>
          </a:xfrm>
          <a:ln/>
        </p:spPr>
      </p:sp>
      <p:sp>
        <p:nvSpPr>
          <p:cNvPr id="47923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4088503663"/>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0258"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80259"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80260"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8026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EB966CDE-1AE6-4232-B560-6CC9A1EC7196}" type="slidenum">
              <a:rPr lang="de-DE" altLang="en-US" sz="1300" b="0" smtClean="0">
                <a:solidFill>
                  <a:schemeClr val="tx1"/>
                </a:solidFill>
                <a:latin typeface="Times New Roman" pitchFamily="18" charset="0"/>
              </a:rPr>
              <a:pPr/>
              <a:t>238</a:t>
            </a:fld>
            <a:endParaRPr lang="de-DE" altLang="en-US" sz="1300" b="0" smtClean="0">
              <a:solidFill>
                <a:schemeClr val="tx1"/>
              </a:solidFill>
              <a:latin typeface="Times New Roman" pitchFamily="18" charset="0"/>
            </a:endParaRPr>
          </a:p>
        </p:txBody>
      </p:sp>
      <p:sp>
        <p:nvSpPr>
          <p:cNvPr id="480262" name="Rectangle 2"/>
          <p:cNvSpPr>
            <a:spLocks noGrp="1" noRot="1" noChangeAspect="1" noChangeArrowheads="1" noTextEdit="1"/>
          </p:cNvSpPr>
          <p:nvPr>
            <p:ph type="sldImg"/>
          </p:nvPr>
        </p:nvSpPr>
        <p:spPr>
          <a:xfrm>
            <a:off x="993775" y="768350"/>
            <a:ext cx="5114925" cy="3836988"/>
          </a:xfrm>
          <a:ln/>
        </p:spPr>
      </p:sp>
      <p:sp>
        <p:nvSpPr>
          <p:cNvPr id="48026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3904373183"/>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82"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81283"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81284"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8128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4EAC6FD6-11AE-4A0F-A48F-8352947E8753}" type="slidenum">
              <a:rPr lang="de-DE" altLang="en-US" sz="1300" b="0" smtClean="0">
                <a:solidFill>
                  <a:schemeClr val="tx1"/>
                </a:solidFill>
                <a:latin typeface="Times New Roman" pitchFamily="18" charset="0"/>
              </a:rPr>
              <a:pPr/>
              <a:t>239</a:t>
            </a:fld>
            <a:endParaRPr lang="de-DE" altLang="en-US" sz="1300" b="0" smtClean="0">
              <a:solidFill>
                <a:schemeClr val="tx1"/>
              </a:solidFill>
              <a:latin typeface="Times New Roman" pitchFamily="18" charset="0"/>
            </a:endParaRPr>
          </a:p>
        </p:txBody>
      </p:sp>
      <p:sp>
        <p:nvSpPr>
          <p:cNvPr id="481286" name="Rectangle 2"/>
          <p:cNvSpPr>
            <a:spLocks noGrp="1" noRot="1" noChangeAspect="1" noChangeArrowheads="1" noTextEdit="1"/>
          </p:cNvSpPr>
          <p:nvPr>
            <p:ph type="sldImg"/>
          </p:nvPr>
        </p:nvSpPr>
        <p:spPr>
          <a:xfrm>
            <a:off x="993775" y="768350"/>
            <a:ext cx="5114925" cy="3836988"/>
          </a:xfrm>
          <a:solidFill>
            <a:srgbClr val="FFFFFF"/>
          </a:solidFill>
          <a:ln/>
        </p:spPr>
      </p:sp>
      <p:sp>
        <p:nvSpPr>
          <p:cNvPr id="48128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481936657"/>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9298" name="Text Box 2"/>
          <p:cNvSpPr txBox="1">
            <a:spLocks noChangeArrowheads="1"/>
          </p:cNvSpPr>
          <p:nvPr/>
        </p:nvSpPr>
        <p:spPr bwMode="auto">
          <a:xfrm>
            <a:off x="1450037" y="1023779"/>
            <a:ext cx="4200815" cy="3507831"/>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lvl1pPr>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defRPr/>
            </a:pPr>
            <a:endParaRPr lang="it-IT" smtClean="0"/>
          </a:p>
        </p:txBody>
      </p:sp>
      <p:sp>
        <p:nvSpPr>
          <p:cNvPr id="482307" name="Rectangle 3"/>
          <p:cNvSpPr>
            <a:spLocks noGrp="1" noChangeArrowheads="1"/>
          </p:cNvSpPr>
          <p:nvPr>
            <p:ph type="body"/>
          </p:nvPr>
        </p:nvSpPr>
        <p:spPr>
          <a:xfrm>
            <a:off x="1083160" y="4871282"/>
            <a:ext cx="4940922" cy="3891946"/>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it-IT" altLang="en-US" smtClean="0">
              <a:ea typeface="ＭＳ Ｐゴシック" pitchFamily="34" charset="-128"/>
            </a:endParaRPr>
          </a:p>
        </p:txBody>
      </p:sp>
    </p:spTree>
    <p:extLst>
      <p:ext uri="{BB962C8B-B14F-4D97-AF65-F5344CB8AC3E}">
        <p14:creationId xmlns:p14="http://schemas.microsoft.com/office/powerpoint/2010/main" val="267933214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2258"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352259"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352260"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35226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6FA31BDB-6EF0-4A95-8F2A-8370A3AAA034}" type="slidenum">
              <a:rPr lang="de-DE" altLang="en-US" sz="1300" b="0" smtClean="0">
                <a:solidFill>
                  <a:schemeClr val="tx1"/>
                </a:solidFill>
                <a:latin typeface="Times New Roman" pitchFamily="18" charset="0"/>
              </a:rPr>
              <a:pPr/>
              <a:t>26</a:t>
            </a:fld>
            <a:endParaRPr lang="de-DE" altLang="en-US" sz="1300" b="0" smtClean="0">
              <a:solidFill>
                <a:schemeClr val="tx1"/>
              </a:solidFill>
              <a:latin typeface="Times New Roman" pitchFamily="18" charset="0"/>
            </a:endParaRPr>
          </a:p>
        </p:txBody>
      </p:sp>
      <p:sp>
        <p:nvSpPr>
          <p:cNvPr id="352262" name="Rectangle 2"/>
          <p:cNvSpPr>
            <a:spLocks noGrp="1" noRot="1" noChangeAspect="1" noChangeArrowheads="1" noTextEdit="1"/>
          </p:cNvSpPr>
          <p:nvPr>
            <p:ph type="sldImg"/>
          </p:nvPr>
        </p:nvSpPr>
        <p:spPr>
          <a:xfrm>
            <a:off x="993775" y="768350"/>
            <a:ext cx="5114925" cy="3836988"/>
          </a:xfrm>
          <a:ln/>
        </p:spPr>
      </p:sp>
      <p:sp>
        <p:nvSpPr>
          <p:cNvPr id="35226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4170540740"/>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3330"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83331"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83332"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833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6BA05963-B36A-485C-A32C-20C1D5B02545}" type="slidenum">
              <a:rPr lang="de-DE" altLang="en-US" sz="1300" b="0" smtClean="0">
                <a:solidFill>
                  <a:schemeClr val="tx1"/>
                </a:solidFill>
                <a:latin typeface="Times New Roman" pitchFamily="18" charset="0"/>
              </a:rPr>
              <a:pPr/>
              <a:t>241</a:t>
            </a:fld>
            <a:endParaRPr lang="de-DE" altLang="en-US" sz="1300" b="0" smtClean="0">
              <a:solidFill>
                <a:schemeClr val="tx1"/>
              </a:solidFill>
              <a:latin typeface="Times New Roman" pitchFamily="18" charset="0"/>
            </a:endParaRPr>
          </a:p>
        </p:txBody>
      </p:sp>
      <p:sp>
        <p:nvSpPr>
          <p:cNvPr id="483334" name="Rectangle 2"/>
          <p:cNvSpPr>
            <a:spLocks noGrp="1" noRot="1" noChangeAspect="1" noChangeArrowheads="1" noTextEdit="1"/>
          </p:cNvSpPr>
          <p:nvPr>
            <p:ph type="sldImg"/>
          </p:nvPr>
        </p:nvSpPr>
        <p:spPr>
          <a:xfrm>
            <a:off x="993775" y="768350"/>
            <a:ext cx="5114925" cy="3836988"/>
          </a:xfrm>
          <a:ln/>
        </p:spPr>
      </p:sp>
      <p:sp>
        <p:nvSpPr>
          <p:cNvPr id="48333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3150678556"/>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354"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84355"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84356"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843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7BDB13DA-38C1-4946-A7E0-B21C85E16F79}" type="slidenum">
              <a:rPr lang="de-DE" altLang="en-US" sz="1300" b="0" smtClean="0">
                <a:solidFill>
                  <a:schemeClr val="tx1"/>
                </a:solidFill>
                <a:latin typeface="Times New Roman" pitchFamily="18" charset="0"/>
              </a:rPr>
              <a:pPr/>
              <a:t>242</a:t>
            </a:fld>
            <a:endParaRPr lang="de-DE" altLang="en-US" sz="1300" b="0" smtClean="0">
              <a:solidFill>
                <a:schemeClr val="tx1"/>
              </a:solidFill>
              <a:latin typeface="Times New Roman" pitchFamily="18" charset="0"/>
            </a:endParaRPr>
          </a:p>
        </p:txBody>
      </p:sp>
      <p:sp>
        <p:nvSpPr>
          <p:cNvPr id="484358" name="Rectangle 2"/>
          <p:cNvSpPr>
            <a:spLocks noGrp="1" noRot="1" noChangeAspect="1" noChangeArrowheads="1" noTextEdit="1"/>
          </p:cNvSpPr>
          <p:nvPr>
            <p:ph type="sldImg"/>
          </p:nvPr>
        </p:nvSpPr>
        <p:spPr>
          <a:xfrm>
            <a:off x="993775" y="768350"/>
            <a:ext cx="5114925" cy="3836988"/>
          </a:xfrm>
          <a:ln/>
        </p:spPr>
      </p:sp>
      <p:sp>
        <p:nvSpPr>
          <p:cNvPr id="48435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923608315"/>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5378" name="Rectangle 2"/>
          <p:cNvSpPr txBox="1">
            <a:spLocks noGrp="1" noChangeArrowheads="1"/>
          </p:cNvSpPr>
          <p:nvPr/>
        </p:nvSpPr>
        <p:spPr bwMode="auto">
          <a:xfrm>
            <a:off x="0" y="0"/>
            <a:ext cx="3077951" cy="511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300" b="0">
                <a:solidFill>
                  <a:schemeClr val="tx1"/>
                </a:solidFill>
                <a:latin typeface="Times New Roman" pitchFamily="18" charset="0"/>
              </a:rPr>
              <a:t>(C) Dr. Roberto Frontini  Apotheke des Universitätsklinikums Leipzig AöR</a:t>
            </a:r>
          </a:p>
        </p:txBody>
      </p:sp>
      <p:sp>
        <p:nvSpPr>
          <p:cNvPr id="485379" name="Rectangle 3"/>
          <p:cNvSpPr txBox="1">
            <a:spLocks noGrp="1" noChangeArrowheads="1"/>
          </p:cNvSpPr>
          <p:nvPr/>
        </p:nvSpPr>
        <p:spPr bwMode="auto">
          <a:xfrm>
            <a:off x="4024525" y="0"/>
            <a:ext cx="3077951" cy="511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r">
              <a:lnSpc>
                <a:spcPct val="100000"/>
              </a:lnSpc>
              <a:spcBef>
                <a:spcPct val="0"/>
              </a:spcBef>
              <a:buSzTx/>
            </a:pPr>
            <a:r>
              <a:rPr lang="de-DE" altLang="en-US" sz="1300" b="0">
                <a:solidFill>
                  <a:schemeClr val="tx1"/>
                </a:solidFill>
                <a:latin typeface="Times New Roman" pitchFamily="18" charset="0"/>
              </a:rPr>
              <a:t>WS 2006/07</a:t>
            </a:r>
          </a:p>
        </p:txBody>
      </p:sp>
      <p:sp>
        <p:nvSpPr>
          <p:cNvPr id="485380" name="Rectangle 6"/>
          <p:cNvSpPr txBox="1">
            <a:spLocks noGrp="1" noChangeArrowheads="1"/>
          </p:cNvSpPr>
          <p:nvPr/>
        </p:nvSpPr>
        <p:spPr bwMode="auto">
          <a:xfrm>
            <a:off x="0" y="9721930"/>
            <a:ext cx="3077951" cy="511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nchor="b"/>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300" b="0">
                <a:solidFill>
                  <a:schemeClr val="tx1"/>
                </a:solidFill>
                <a:latin typeface="Times New Roman" pitchFamily="18" charset="0"/>
              </a:rPr>
              <a:t>Pharmakoepidemiologie und Pharmakoökonomie    Stand 04.10.06</a:t>
            </a:r>
          </a:p>
        </p:txBody>
      </p:sp>
      <p:sp>
        <p:nvSpPr>
          <p:cNvPr id="485381" name="Rectangle 7"/>
          <p:cNvSpPr txBox="1">
            <a:spLocks noGrp="1" noChangeArrowheads="1"/>
          </p:cNvSpPr>
          <p:nvPr/>
        </p:nvSpPr>
        <p:spPr bwMode="auto">
          <a:xfrm>
            <a:off x="4024525" y="9721930"/>
            <a:ext cx="3077951" cy="511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nchor="b"/>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r">
              <a:lnSpc>
                <a:spcPct val="100000"/>
              </a:lnSpc>
              <a:spcBef>
                <a:spcPct val="0"/>
              </a:spcBef>
              <a:buSzTx/>
            </a:pPr>
            <a:fld id="{4FAE0CBF-F2AA-4352-824D-B0BC4D0D1332}" type="slidenum">
              <a:rPr lang="de-DE" altLang="en-US" sz="1300" b="0">
                <a:solidFill>
                  <a:schemeClr val="tx1"/>
                </a:solidFill>
                <a:latin typeface="Times New Roman" pitchFamily="18" charset="0"/>
              </a:rPr>
              <a:pPr algn="r">
                <a:lnSpc>
                  <a:spcPct val="100000"/>
                </a:lnSpc>
                <a:spcBef>
                  <a:spcPct val="0"/>
                </a:spcBef>
                <a:buSzTx/>
              </a:pPr>
              <a:t>243</a:t>
            </a:fld>
            <a:endParaRPr lang="de-DE" altLang="en-US" sz="1300" b="0">
              <a:solidFill>
                <a:schemeClr val="tx1"/>
              </a:solidFill>
              <a:latin typeface="Times New Roman" pitchFamily="18" charset="0"/>
            </a:endParaRPr>
          </a:p>
        </p:txBody>
      </p:sp>
      <p:sp>
        <p:nvSpPr>
          <p:cNvPr id="485382" name="Rectangle 2"/>
          <p:cNvSpPr>
            <a:spLocks noGrp="1" noRot="1" noChangeAspect="1" noChangeArrowheads="1" noTextEdit="1"/>
          </p:cNvSpPr>
          <p:nvPr>
            <p:ph type="sldImg"/>
          </p:nvPr>
        </p:nvSpPr>
        <p:spPr>
          <a:xfrm>
            <a:off x="993775" y="768350"/>
            <a:ext cx="5114925" cy="3836988"/>
          </a:xfrm>
          <a:ln/>
        </p:spPr>
      </p:sp>
      <p:sp>
        <p:nvSpPr>
          <p:cNvPr id="48538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2111644021"/>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2370" name="Text Box 2"/>
          <p:cNvSpPr txBox="1">
            <a:spLocks noChangeArrowheads="1"/>
          </p:cNvSpPr>
          <p:nvPr/>
        </p:nvSpPr>
        <p:spPr bwMode="auto">
          <a:xfrm>
            <a:off x="1450037" y="1023779"/>
            <a:ext cx="4200815" cy="3507831"/>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lvl1pPr>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defRPr/>
            </a:pPr>
            <a:endParaRPr lang="it-IT" smtClean="0"/>
          </a:p>
        </p:txBody>
      </p:sp>
      <p:sp>
        <p:nvSpPr>
          <p:cNvPr id="486403" name="Text Box 3"/>
          <p:cNvSpPr>
            <a:spLocks noGrp="1" noChangeArrowheads="1"/>
          </p:cNvSpPr>
          <p:nvPr>
            <p:ph type="body"/>
          </p:nvPr>
        </p:nvSpPr>
        <p:spPr>
          <a:xfrm>
            <a:off x="1083160" y="4871282"/>
            <a:ext cx="4940922" cy="3891946"/>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p>
            <a:pPr marL="85725" indent="-85725" defTabSz="457200" eaLnBrk="1">
              <a:lnSpc>
                <a:spcPct val="93000"/>
              </a:lnSpc>
              <a:spcBef>
                <a:spcPct val="0"/>
              </a:spcBef>
              <a:buSzPct val="45000"/>
              <a:buFont typeface="Wingdings" pitchFamily="2" charset="2"/>
              <a:buNone/>
              <a:tabLst>
                <a:tab pos="723900" algn="l"/>
                <a:tab pos="1447800" algn="l"/>
                <a:tab pos="2171700" algn="l"/>
                <a:tab pos="2895600" algn="l"/>
                <a:tab pos="3619500" algn="l"/>
                <a:tab pos="4343400" algn="l"/>
                <a:tab pos="5067300" algn="l"/>
              </a:tabLst>
            </a:pPr>
            <a:r>
              <a:rPr lang="en-GB" altLang="en-US" smtClean="0">
                <a:latin typeface="Arial" pitchFamily="34" charset="0"/>
                <a:ea typeface="ＭＳ Ｐゴシック" pitchFamily="34" charset="-128"/>
              </a:rPr>
              <a:t>Fig 2 Illustration of funnel plot asymmetry due to heterogeneity, in the form of three distinct subgroups of studies. Funnel plot including all studies (top left) shows clear asymmetry (P&lt;0.001 from Egger test for funnel plot asymmetry). P values for each subgroup are all &gt;0.49.</a:t>
            </a:r>
          </a:p>
        </p:txBody>
      </p:sp>
    </p:spTree>
    <p:extLst>
      <p:ext uri="{BB962C8B-B14F-4D97-AF65-F5344CB8AC3E}">
        <p14:creationId xmlns:p14="http://schemas.microsoft.com/office/powerpoint/2010/main" val="1419724579"/>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3394" name="Text Box 2"/>
          <p:cNvSpPr txBox="1">
            <a:spLocks noChangeArrowheads="1"/>
          </p:cNvSpPr>
          <p:nvPr/>
        </p:nvSpPr>
        <p:spPr bwMode="auto">
          <a:xfrm>
            <a:off x="1450037" y="1023779"/>
            <a:ext cx="4200815" cy="3507831"/>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lvl1pPr>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defRPr/>
            </a:pPr>
            <a:endParaRPr lang="it-IT" smtClean="0"/>
          </a:p>
        </p:txBody>
      </p:sp>
      <p:sp>
        <p:nvSpPr>
          <p:cNvPr id="487427" name="Text Box 3"/>
          <p:cNvSpPr>
            <a:spLocks noGrp="1" noChangeArrowheads="1"/>
          </p:cNvSpPr>
          <p:nvPr>
            <p:ph type="body"/>
          </p:nvPr>
        </p:nvSpPr>
        <p:spPr>
          <a:xfrm>
            <a:off x="1083160" y="4871282"/>
            <a:ext cx="4940922" cy="3891946"/>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p>
            <a:pPr marL="85725" indent="-85725" defTabSz="457200" eaLnBrk="1">
              <a:lnSpc>
                <a:spcPct val="93000"/>
              </a:lnSpc>
              <a:spcBef>
                <a:spcPct val="0"/>
              </a:spcBef>
              <a:buSzPct val="45000"/>
              <a:buFont typeface="Wingdings" pitchFamily="2" charset="2"/>
              <a:buNone/>
              <a:tabLst>
                <a:tab pos="723900" algn="l"/>
                <a:tab pos="1447800" algn="l"/>
                <a:tab pos="2171700" algn="l"/>
                <a:tab pos="2895600" algn="l"/>
                <a:tab pos="3619500" algn="l"/>
                <a:tab pos="4343400" algn="l"/>
                <a:tab pos="5067300" algn="l"/>
              </a:tabLst>
            </a:pPr>
            <a:r>
              <a:rPr lang="en-GB" altLang="en-US" smtClean="0">
                <a:latin typeface="Arial" pitchFamily="34" charset="0"/>
                <a:ea typeface="ＭＳ Ｐゴシック" pitchFamily="34" charset="-128"/>
              </a:rPr>
              <a:t>Fig 3 Contour enhanced funnel plots. In the top diagram there is a suggestion of missing studies in the middle and right of the plot, broadly in the white area of non-significance, making publication bias plausible. In the bottom diagram there is a suggestion of missing studies on the bottom left hand side of the plot. Since most of this area contains regions of high significance, publication bias is unlikely to be the underlying cause of asymmetry</a:t>
            </a:r>
          </a:p>
        </p:txBody>
      </p:sp>
    </p:spTree>
    <p:extLst>
      <p:ext uri="{BB962C8B-B14F-4D97-AF65-F5344CB8AC3E}">
        <p14:creationId xmlns:p14="http://schemas.microsoft.com/office/powerpoint/2010/main" val="3237429275"/>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88450" name="Rectangle 2"/>
          <p:cNvSpPr txBox="1">
            <a:spLocks noGrp="1" noChangeArrowheads="1"/>
          </p:cNvSpPr>
          <p:nvPr/>
        </p:nvSpPr>
        <p:spPr bwMode="auto">
          <a:xfrm>
            <a:off x="0" y="0"/>
            <a:ext cx="3077951" cy="511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300" b="0">
                <a:solidFill>
                  <a:schemeClr val="tx1"/>
                </a:solidFill>
                <a:latin typeface="Times New Roman" pitchFamily="18" charset="0"/>
              </a:rPr>
              <a:t>(C) Dr. Roberto Frontini  Apotheke des Universitätsklinikums Leipzig AöR</a:t>
            </a:r>
          </a:p>
        </p:txBody>
      </p:sp>
      <p:sp>
        <p:nvSpPr>
          <p:cNvPr id="488451" name="Rectangle 3"/>
          <p:cNvSpPr txBox="1">
            <a:spLocks noGrp="1" noChangeArrowheads="1"/>
          </p:cNvSpPr>
          <p:nvPr/>
        </p:nvSpPr>
        <p:spPr bwMode="auto">
          <a:xfrm>
            <a:off x="4024525" y="0"/>
            <a:ext cx="3077951" cy="511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r">
              <a:lnSpc>
                <a:spcPct val="100000"/>
              </a:lnSpc>
              <a:spcBef>
                <a:spcPct val="0"/>
              </a:spcBef>
              <a:buSzTx/>
            </a:pPr>
            <a:r>
              <a:rPr lang="de-DE" altLang="en-US" sz="1300" b="0">
                <a:solidFill>
                  <a:schemeClr val="tx1"/>
                </a:solidFill>
                <a:latin typeface="Times New Roman" pitchFamily="18" charset="0"/>
              </a:rPr>
              <a:t>WS 2006/07</a:t>
            </a:r>
          </a:p>
        </p:txBody>
      </p:sp>
      <p:sp>
        <p:nvSpPr>
          <p:cNvPr id="488452" name="Rectangle 6"/>
          <p:cNvSpPr txBox="1">
            <a:spLocks noGrp="1" noChangeArrowheads="1"/>
          </p:cNvSpPr>
          <p:nvPr/>
        </p:nvSpPr>
        <p:spPr bwMode="auto">
          <a:xfrm>
            <a:off x="0" y="9721930"/>
            <a:ext cx="3077951" cy="511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nchor="b"/>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300" b="0">
                <a:solidFill>
                  <a:schemeClr val="tx1"/>
                </a:solidFill>
                <a:latin typeface="Times New Roman" pitchFamily="18" charset="0"/>
              </a:rPr>
              <a:t>Pharmakoepidemiologie und Pharmakoökonomie    Stand 04.10.06</a:t>
            </a:r>
          </a:p>
        </p:txBody>
      </p:sp>
      <p:sp>
        <p:nvSpPr>
          <p:cNvPr id="488453" name="Rectangle 7"/>
          <p:cNvSpPr txBox="1">
            <a:spLocks noGrp="1" noChangeArrowheads="1"/>
          </p:cNvSpPr>
          <p:nvPr/>
        </p:nvSpPr>
        <p:spPr bwMode="auto">
          <a:xfrm>
            <a:off x="4024525" y="9721930"/>
            <a:ext cx="3077951" cy="511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nchor="b"/>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r">
              <a:lnSpc>
                <a:spcPct val="100000"/>
              </a:lnSpc>
              <a:spcBef>
                <a:spcPct val="0"/>
              </a:spcBef>
              <a:buSzTx/>
            </a:pPr>
            <a:fld id="{A7C3B05C-2E55-4E35-99D0-889C5A4400D9}" type="slidenum">
              <a:rPr lang="de-DE" altLang="en-US" sz="1300" b="0">
                <a:solidFill>
                  <a:schemeClr val="tx1"/>
                </a:solidFill>
                <a:latin typeface="Times New Roman" pitchFamily="18" charset="0"/>
              </a:rPr>
              <a:pPr algn="r">
                <a:lnSpc>
                  <a:spcPct val="100000"/>
                </a:lnSpc>
                <a:spcBef>
                  <a:spcPct val="0"/>
                </a:spcBef>
                <a:buSzTx/>
              </a:pPr>
              <a:t>246</a:t>
            </a:fld>
            <a:endParaRPr lang="de-DE" altLang="en-US" sz="1300" b="0">
              <a:solidFill>
                <a:schemeClr val="tx1"/>
              </a:solidFill>
              <a:latin typeface="Times New Roman" pitchFamily="18" charset="0"/>
            </a:endParaRPr>
          </a:p>
        </p:txBody>
      </p:sp>
      <p:sp>
        <p:nvSpPr>
          <p:cNvPr id="488454" name="Rectangle 2"/>
          <p:cNvSpPr>
            <a:spLocks noGrp="1" noRot="1" noChangeAspect="1" noChangeArrowheads="1" noTextEdit="1"/>
          </p:cNvSpPr>
          <p:nvPr>
            <p:ph type="sldImg"/>
          </p:nvPr>
        </p:nvSpPr>
        <p:spPr>
          <a:xfrm>
            <a:off x="1211263" y="1023938"/>
            <a:ext cx="4678362" cy="3508375"/>
          </a:xfrm>
          <a:solidFill>
            <a:srgbClr val="FFFFFF"/>
          </a:solidFill>
          <a:ln/>
        </p:spPr>
      </p:sp>
      <p:sp>
        <p:nvSpPr>
          <p:cNvPr id="488455" name="Rectangle 3"/>
          <p:cNvSpPr>
            <a:spLocks noGrp="1" noChangeArrowheads="1"/>
          </p:cNvSpPr>
          <p:nvPr>
            <p:ph type="body" idx="1"/>
          </p:nvPr>
        </p:nvSpPr>
        <p:spPr>
          <a:xfrm>
            <a:off x="1083160" y="4871282"/>
            <a:ext cx="4940922" cy="389353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3215375372"/>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89474" name="Rectangle 2"/>
          <p:cNvSpPr txBox="1">
            <a:spLocks noGrp="1" noChangeArrowheads="1"/>
          </p:cNvSpPr>
          <p:nvPr/>
        </p:nvSpPr>
        <p:spPr bwMode="auto">
          <a:xfrm>
            <a:off x="0" y="0"/>
            <a:ext cx="3077951" cy="511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300" b="0">
                <a:solidFill>
                  <a:schemeClr val="tx1"/>
                </a:solidFill>
                <a:latin typeface="Times New Roman" pitchFamily="18" charset="0"/>
              </a:rPr>
              <a:t>(C) Dr. Roberto Frontini  Apotheke des Universitätsklinikums Leipzig AöR</a:t>
            </a:r>
          </a:p>
        </p:txBody>
      </p:sp>
      <p:sp>
        <p:nvSpPr>
          <p:cNvPr id="489475" name="Rectangle 3"/>
          <p:cNvSpPr txBox="1">
            <a:spLocks noGrp="1" noChangeArrowheads="1"/>
          </p:cNvSpPr>
          <p:nvPr/>
        </p:nvSpPr>
        <p:spPr bwMode="auto">
          <a:xfrm>
            <a:off x="4024525" y="0"/>
            <a:ext cx="3077951" cy="511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r">
              <a:lnSpc>
                <a:spcPct val="100000"/>
              </a:lnSpc>
              <a:spcBef>
                <a:spcPct val="0"/>
              </a:spcBef>
              <a:buSzTx/>
            </a:pPr>
            <a:r>
              <a:rPr lang="de-DE" altLang="en-US" sz="1300" b="0">
                <a:solidFill>
                  <a:schemeClr val="tx1"/>
                </a:solidFill>
                <a:latin typeface="Times New Roman" pitchFamily="18" charset="0"/>
              </a:rPr>
              <a:t>WS 2006/07</a:t>
            </a:r>
          </a:p>
        </p:txBody>
      </p:sp>
      <p:sp>
        <p:nvSpPr>
          <p:cNvPr id="489476" name="Rectangle 6"/>
          <p:cNvSpPr txBox="1">
            <a:spLocks noGrp="1" noChangeArrowheads="1"/>
          </p:cNvSpPr>
          <p:nvPr/>
        </p:nvSpPr>
        <p:spPr bwMode="auto">
          <a:xfrm>
            <a:off x="0" y="9721930"/>
            <a:ext cx="3077951" cy="511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nchor="b"/>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300" b="0">
                <a:solidFill>
                  <a:schemeClr val="tx1"/>
                </a:solidFill>
                <a:latin typeface="Times New Roman" pitchFamily="18" charset="0"/>
              </a:rPr>
              <a:t>Pharmakoepidemiologie und Pharmakoökonomie    Stand 04.10.06</a:t>
            </a:r>
          </a:p>
        </p:txBody>
      </p:sp>
      <p:sp>
        <p:nvSpPr>
          <p:cNvPr id="489477" name="Rectangle 7"/>
          <p:cNvSpPr txBox="1">
            <a:spLocks noGrp="1" noChangeArrowheads="1"/>
          </p:cNvSpPr>
          <p:nvPr/>
        </p:nvSpPr>
        <p:spPr bwMode="auto">
          <a:xfrm>
            <a:off x="4024525" y="9721930"/>
            <a:ext cx="3077951" cy="511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nchor="b"/>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r">
              <a:lnSpc>
                <a:spcPct val="100000"/>
              </a:lnSpc>
              <a:spcBef>
                <a:spcPct val="0"/>
              </a:spcBef>
              <a:buSzTx/>
            </a:pPr>
            <a:fld id="{9A04DF1A-074A-4E4C-B51C-C9C54C466297}" type="slidenum">
              <a:rPr lang="de-DE" altLang="en-US" sz="1300" b="0">
                <a:solidFill>
                  <a:schemeClr val="tx1"/>
                </a:solidFill>
                <a:latin typeface="Times New Roman" pitchFamily="18" charset="0"/>
              </a:rPr>
              <a:pPr algn="r">
                <a:lnSpc>
                  <a:spcPct val="100000"/>
                </a:lnSpc>
                <a:spcBef>
                  <a:spcPct val="0"/>
                </a:spcBef>
                <a:buSzTx/>
              </a:pPr>
              <a:t>247</a:t>
            </a:fld>
            <a:endParaRPr lang="de-DE" altLang="en-US" sz="1300" b="0">
              <a:solidFill>
                <a:schemeClr val="tx1"/>
              </a:solidFill>
              <a:latin typeface="Times New Roman" pitchFamily="18" charset="0"/>
            </a:endParaRPr>
          </a:p>
        </p:txBody>
      </p:sp>
      <p:sp>
        <p:nvSpPr>
          <p:cNvPr id="489478" name="Rectangle 2"/>
          <p:cNvSpPr>
            <a:spLocks noGrp="1" noRot="1" noChangeAspect="1" noChangeArrowheads="1" noTextEdit="1"/>
          </p:cNvSpPr>
          <p:nvPr>
            <p:ph type="sldImg"/>
          </p:nvPr>
        </p:nvSpPr>
        <p:spPr>
          <a:xfrm>
            <a:off x="1211263" y="1023938"/>
            <a:ext cx="4678362" cy="3508375"/>
          </a:xfrm>
          <a:solidFill>
            <a:srgbClr val="FFFFFF"/>
          </a:solidFill>
          <a:ln/>
        </p:spPr>
      </p:sp>
      <p:sp>
        <p:nvSpPr>
          <p:cNvPr id="489479" name="Rectangle 3"/>
          <p:cNvSpPr>
            <a:spLocks noGrp="1" noChangeArrowheads="1"/>
          </p:cNvSpPr>
          <p:nvPr>
            <p:ph type="body" idx="1"/>
          </p:nvPr>
        </p:nvSpPr>
        <p:spPr>
          <a:xfrm>
            <a:off x="1083160" y="4871282"/>
            <a:ext cx="4940922" cy="389353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3519457778"/>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6466" name="Text Box 2"/>
          <p:cNvSpPr txBox="1">
            <a:spLocks noChangeArrowheads="1"/>
          </p:cNvSpPr>
          <p:nvPr/>
        </p:nvSpPr>
        <p:spPr bwMode="auto">
          <a:xfrm>
            <a:off x="1450037" y="1023779"/>
            <a:ext cx="4200815" cy="3507831"/>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lvl1pPr>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defRPr/>
            </a:pPr>
            <a:endParaRPr lang="it-IT" smtClean="0"/>
          </a:p>
        </p:txBody>
      </p:sp>
      <p:sp>
        <p:nvSpPr>
          <p:cNvPr id="490499" name="Text Box 3"/>
          <p:cNvSpPr>
            <a:spLocks noGrp="1" noChangeArrowheads="1"/>
          </p:cNvSpPr>
          <p:nvPr>
            <p:ph type="body"/>
          </p:nvPr>
        </p:nvSpPr>
        <p:spPr>
          <a:xfrm>
            <a:off x="1083160" y="4871282"/>
            <a:ext cx="4940922" cy="3891946"/>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p>
            <a:pPr marL="85725" indent="-85725" defTabSz="457200" eaLnBrk="1">
              <a:lnSpc>
                <a:spcPct val="93000"/>
              </a:lnSpc>
              <a:spcBef>
                <a:spcPct val="0"/>
              </a:spcBef>
              <a:buSzPct val="45000"/>
              <a:buFont typeface="Wingdings" pitchFamily="2" charset="2"/>
              <a:buNone/>
              <a:tabLst>
                <a:tab pos="723900" algn="l"/>
                <a:tab pos="1447800" algn="l"/>
                <a:tab pos="2171700" algn="l"/>
                <a:tab pos="2895600" algn="l"/>
                <a:tab pos="3619500" algn="l"/>
                <a:tab pos="4343400" algn="l"/>
                <a:tab pos="5067300" algn="l"/>
              </a:tabLst>
            </a:pPr>
            <a:r>
              <a:rPr lang="en-GB" altLang="en-US" smtClean="0">
                <a:latin typeface="Arial" pitchFamily="34" charset="0"/>
                <a:ea typeface="ＭＳ Ｐゴシック" pitchFamily="34" charset="-128"/>
              </a:rPr>
              <a:t>Number of matching, missing, modified, and added eligibility criteria (n=1299) for each content category</a:t>
            </a:r>
          </a:p>
        </p:txBody>
      </p:sp>
    </p:spTree>
    <p:extLst>
      <p:ext uri="{BB962C8B-B14F-4D97-AF65-F5344CB8AC3E}">
        <p14:creationId xmlns:p14="http://schemas.microsoft.com/office/powerpoint/2010/main" val="4195721780"/>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2"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91523"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91524"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9152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2A64D654-87A7-48C5-9798-CF912AB40716}" type="slidenum">
              <a:rPr lang="de-DE" altLang="en-US" sz="1300" b="0" smtClean="0">
                <a:solidFill>
                  <a:schemeClr val="tx1"/>
                </a:solidFill>
                <a:latin typeface="Times New Roman" pitchFamily="18" charset="0"/>
              </a:rPr>
              <a:pPr/>
              <a:t>253</a:t>
            </a:fld>
            <a:endParaRPr lang="de-DE" altLang="en-US" sz="1300" b="0" smtClean="0">
              <a:solidFill>
                <a:schemeClr val="tx1"/>
              </a:solidFill>
              <a:latin typeface="Times New Roman" pitchFamily="18" charset="0"/>
            </a:endParaRPr>
          </a:p>
        </p:txBody>
      </p:sp>
      <p:sp>
        <p:nvSpPr>
          <p:cNvPr id="491526" name="Rectangle 2"/>
          <p:cNvSpPr>
            <a:spLocks noGrp="1" noRot="1" noChangeAspect="1" noChangeArrowheads="1" noTextEdit="1"/>
          </p:cNvSpPr>
          <p:nvPr>
            <p:ph type="sldImg"/>
          </p:nvPr>
        </p:nvSpPr>
        <p:spPr>
          <a:xfrm>
            <a:off x="993775" y="768350"/>
            <a:ext cx="5114925" cy="3836988"/>
          </a:xfrm>
          <a:ln/>
        </p:spPr>
      </p:sp>
      <p:sp>
        <p:nvSpPr>
          <p:cNvPr id="49152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1378595579"/>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2546"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92547"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92548"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925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44AD1949-32D6-4142-8C48-AE0FC5F3370B}" type="slidenum">
              <a:rPr lang="de-DE" altLang="en-US" sz="1300" b="0" smtClean="0">
                <a:solidFill>
                  <a:schemeClr val="tx1"/>
                </a:solidFill>
                <a:latin typeface="Times New Roman" pitchFamily="18" charset="0"/>
              </a:rPr>
              <a:pPr/>
              <a:t>254</a:t>
            </a:fld>
            <a:endParaRPr lang="de-DE" altLang="en-US" sz="1300" b="0" smtClean="0">
              <a:solidFill>
                <a:schemeClr val="tx1"/>
              </a:solidFill>
              <a:latin typeface="Times New Roman" pitchFamily="18" charset="0"/>
            </a:endParaRPr>
          </a:p>
        </p:txBody>
      </p:sp>
      <p:sp>
        <p:nvSpPr>
          <p:cNvPr id="492550" name="Rectangle 2"/>
          <p:cNvSpPr>
            <a:spLocks noGrp="1" noRot="1" noChangeAspect="1" noChangeArrowheads="1" noTextEdit="1"/>
          </p:cNvSpPr>
          <p:nvPr>
            <p:ph type="sldImg"/>
          </p:nvPr>
        </p:nvSpPr>
        <p:spPr>
          <a:xfrm>
            <a:off x="993775" y="768350"/>
            <a:ext cx="5114925" cy="3836988"/>
          </a:xfrm>
          <a:ln/>
        </p:spPr>
      </p:sp>
      <p:sp>
        <p:nvSpPr>
          <p:cNvPr id="49255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195533567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2"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353283"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353284"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35328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BDBFCE2F-6CA4-4060-9445-EE8BD1D3E5A3}" type="slidenum">
              <a:rPr lang="de-DE" altLang="en-US" sz="1300" b="0" smtClean="0">
                <a:solidFill>
                  <a:schemeClr val="tx1"/>
                </a:solidFill>
                <a:latin typeface="Times New Roman" pitchFamily="18" charset="0"/>
              </a:rPr>
              <a:pPr/>
              <a:t>27</a:t>
            </a:fld>
            <a:endParaRPr lang="de-DE" altLang="en-US" sz="1300" b="0" smtClean="0">
              <a:solidFill>
                <a:schemeClr val="tx1"/>
              </a:solidFill>
              <a:latin typeface="Times New Roman" pitchFamily="18" charset="0"/>
            </a:endParaRPr>
          </a:p>
        </p:txBody>
      </p:sp>
      <p:sp>
        <p:nvSpPr>
          <p:cNvPr id="353286" name="Rectangle 2"/>
          <p:cNvSpPr>
            <a:spLocks noGrp="1" noRot="1" noChangeAspect="1" noChangeArrowheads="1" noTextEdit="1"/>
          </p:cNvSpPr>
          <p:nvPr>
            <p:ph type="sldImg"/>
          </p:nvPr>
        </p:nvSpPr>
        <p:spPr>
          <a:xfrm>
            <a:off x="993775" y="768350"/>
            <a:ext cx="5114925" cy="3836988"/>
          </a:xfrm>
          <a:ln/>
        </p:spPr>
      </p:sp>
      <p:sp>
        <p:nvSpPr>
          <p:cNvPr id="35328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1632312839"/>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3570"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93571"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93572"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9357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E94AD9F3-D50D-49A4-AEAC-245BC8E31222}" type="slidenum">
              <a:rPr lang="de-DE" altLang="en-US" sz="1300" b="0" smtClean="0">
                <a:solidFill>
                  <a:schemeClr val="tx1"/>
                </a:solidFill>
                <a:latin typeface="Times New Roman" pitchFamily="18" charset="0"/>
              </a:rPr>
              <a:pPr/>
              <a:t>255</a:t>
            </a:fld>
            <a:endParaRPr lang="de-DE" altLang="en-US" sz="1300" b="0" smtClean="0">
              <a:solidFill>
                <a:schemeClr val="tx1"/>
              </a:solidFill>
              <a:latin typeface="Times New Roman" pitchFamily="18" charset="0"/>
            </a:endParaRPr>
          </a:p>
        </p:txBody>
      </p:sp>
      <p:sp>
        <p:nvSpPr>
          <p:cNvPr id="493574" name="Rectangle 2"/>
          <p:cNvSpPr>
            <a:spLocks noGrp="1" noRot="1" noChangeAspect="1" noChangeArrowheads="1" noTextEdit="1"/>
          </p:cNvSpPr>
          <p:nvPr>
            <p:ph type="sldImg"/>
          </p:nvPr>
        </p:nvSpPr>
        <p:spPr>
          <a:xfrm>
            <a:off x="993775" y="768350"/>
            <a:ext cx="5114925" cy="3836988"/>
          </a:xfrm>
          <a:ln/>
        </p:spPr>
      </p:sp>
      <p:sp>
        <p:nvSpPr>
          <p:cNvPr id="49357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2041685968"/>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6"/>
          <p:cNvSpPr>
            <a:spLocks noGrp="1" noChangeArrowheads="1"/>
          </p:cNvSpPr>
          <p:nvPr>
            <p:ph type="sldNum"/>
          </p:nvPr>
        </p:nvSpPr>
        <p:spPr>
          <a:ln/>
        </p:spPr>
        <p:txBody>
          <a:bodyPr/>
          <a:lstStyle/>
          <a:p>
            <a:fld id="{255F197A-1CFF-4F5E-8F7E-2D7C9807A791}" type="slidenum">
              <a:rPr lang="en-US" altLang="de-DE"/>
              <a:pPr/>
              <a:t>256</a:t>
            </a:fld>
            <a:endParaRPr lang="en-US" altLang="de-DE"/>
          </a:p>
        </p:txBody>
      </p:sp>
      <p:sp>
        <p:nvSpPr>
          <p:cNvPr id="4097" name="Rectangle 1"/>
          <p:cNvSpPr txBox="1">
            <a:spLocks noGrp="1" noRot="1" noChangeAspect="1" noChangeArrowheads="1"/>
          </p:cNvSpPr>
          <p:nvPr>
            <p:ph type="sldImg"/>
          </p:nvPr>
        </p:nvSpPr>
        <p:spPr bwMode="auto">
          <a:xfrm>
            <a:off x="854075" y="717550"/>
            <a:ext cx="4719638" cy="3541713"/>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098" name="Text Box 2"/>
          <p:cNvSpPr txBox="1">
            <a:spLocks noGrp="1" noChangeArrowheads="1"/>
          </p:cNvSpPr>
          <p:nvPr>
            <p:ph type="body" idx="1"/>
          </p:nvPr>
        </p:nvSpPr>
        <p:spPr bwMode="auto">
          <a:xfrm>
            <a:off x="642647" y="4486639"/>
            <a:ext cx="5142621" cy="425084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8820" rIns="0" bIns="0"/>
          <a:lstStyle/>
          <a:p>
            <a:pPr eaLnBrk="1">
              <a:lnSpc>
                <a:spcPct val="93000"/>
              </a:lnSpc>
              <a:spcBef>
                <a:spcPct val="0"/>
              </a:spcBef>
              <a:tabLst>
                <a:tab pos="723900" algn="l"/>
                <a:tab pos="1447800" algn="l"/>
                <a:tab pos="2171700" algn="l"/>
                <a:tab pos="2895600" algn="l"/>
                <a:tab pos="3619500" algn="l"/>
                <a:tab pos="4343400" algn="l"/>
                <a:tab pos="5067300" algn="l"/>
              </a:tabLst>
            </a:pPr>
            <a:r>
              <a:rPr lang="en-US" altLang="de-DE" sz="1000" dirty="0">
                <a:latin typeface="Arial Unicode MS" pitchFamily="32" charset="0"/>
                <a:cs typeface="Arial Unicode MS" pitchFamily="32" charset="0"/>
              </a:rPr>
              <a:t>Figure 1. Examples of Variations in the Results of Large Trials, According to Country. The three examples show that variation in the results in studies with low recruitment numbers is larger than in studies with high recruitment numbers. This pattern of large variation in results among small subgroups is similar to the pattern reported in the Beta-Blocker Heart Attack Trial.3 The results of the HOPE (Heart Outcomes Prevention Evaluation) study 4 (Panel A) showed a clear overall benefit of </a:t>
            </a:r>
            <a:r>
              <a:rPr lang="en-US" altLang="de-DE" sz="1000" dirty="0" err="1">
                <a:latin typeface="Arial Unicode MS" pitchFamily="32" charset="0"/>
                <a:cs typeface="Arial Unicode MS" pitchFamily="32" charset="0"/>
              </a:rPr>
              <a:t>ramipril</a:t>
            </a:r>
            <a:r>
              <a:rPr lang="en-US" altLang="de-DE" sz="1000" dirty="0">
                <a:latin typeface="Arial Unicode MS" pitchFamily="32" charset="0"/>
                <a:cs typeface="Arial Unicode MS" pitchFamily="32" charset="0"/>
              </a:rPr>
              <a:t>, an angiotensin-converting–enzyme inhibitor, on cardiovascular death, myocardial infarction, and stroke. Nearly the same benefit is seen in the country with the largest number of participants (dots represent countries), but there is considerable variability among other countries. Some of the countries with the smallest numbers of participants show an apparent harmful effect of </a:t>
            </a:r>
            <a:r>
              <a:rPr lang="en-US" altLang="de-DE" sz="1000" dirty="0" err="1">
                <a:latin typeface="Arial Unicode MS" pitchFamily="32" charset="0"/>
                <a:cs typeface="Arial Unicode MS" pitchFamily="32" charset="0"/>
              </a:rPr>
              <a:t>ramipril</a:t>
            </a:r>
            <a:r>
              <a:rPr lang="en-US" altLang="de-DE" sz="1000" dirty="0">
                <a:latin typeface="Arial Unicode MS" pitchFamily="32" charset="0"/>
                <a:cs typeface="Arial Unicode MS" pitchFamily="32" charset="0"/>
              </a:rPr>
              <a:t>. OASIS-5 (the Fifth Organization to Assess Strategies in Acute Ischemic Syndromes) 5 (Panel B) showed that </a:t>
            </a:r>
            <a:r>
              <a:rPr lang="en-US" altLang="de-DE" sz="1000" dirty="0" err="1">
                <a:latin typeface="Arial Unicode MS" pitchFamily="32" charset="0"/>
                <a:cs typeface="Arial Unicode MS" pitchFamily="32" charset="0"/>
              </a:rPr>
              <a:t>fondaparinux</a:t>
            </a:r>
            <a:r>
              <a:rPr lang="en-US" altLang="de-DE" sz="1000" dirty="0">
                <a:latin typeface="Arial Unicode MS" pitchFamily="32" charset="0"/>
                <a:cs typeface="Arial Unicode MS" pitchFamily="32" charset="0"/>
              </a:rPr>
              <a:t> and enoxaparin had similar effects on the composite of ischemic events. Despite a clear overall neutral result, marked variations among the countries with fewer participants are apparent. The OASIS-5 trial 5 also showed a markedly lower rate of bleeding with </a:t>
            </a:r>
            <a:r>
              <a:rPr lang="en-US" altLang="de-DE" sz="1000" dirty="0" err="1">
                <a:latin typeface="Arial Unicode MS" pitchFamily="32" charset="0"/>
                <a:cs typeface="Arial Unicode MS" pitchFamily="32" charset="0"/>
              </a:rPr>
              <a:t>fondaparinux</a:t>
            </a:r>
            <a:r>
              <a:rPr lang="en-US" altLang="de-DE" sz="1000" dirty="0">
                <a:latin typeface="Arial Unicode MS" pitchFamily="32" charset="0"/>
                <a:cs typeface="Arial Unicode MS" pitchFamily="32" charset="0"/>
              </a:rPr>
              <a:t> than with enoxaparin (Panel C). However, the data from a few countries that had small numbers of participants show an apparent increase in bleeding with </a:t>
            </a:r>
            <a:r>
              <a:rPr lang="en-US" altLang="de-DE" sz="1000" dirty="0" err="1">
                <a:latin typeface="Arial Unicode MS" pitchFamily="32" charset="0"/>
                <a:cs typeface="Arial Unicode MS" pitchFamily="32" charset="0"/>
              </a:rPr>
              <a:t>fondaparinux</a:t>
            </a:r>
            <a:r>
              <a:rPr lang="en-US" altLang="de-DE" sz="1000" dirty="0">
                <a:latin typeface="Arial Unicode MS" pitchFamily="32" charset="0"/>
                <a:cs typeface="Arial Unicode MS" pitchFamily="32" charset="0"/>
              </a:rPr>
              <a:t>.</a:t>
            </a: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4594"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94595"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94596"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945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D7B09231-F23E-4196-ADC6-7ADF7698C297}" type="slidenum">
              <a:rPr lang="de-DE" altLang="en-US" sz="1300" b="0" smtClean="0">
                <a:solidFill>
                  <a:schemeClr val="tx1"/>
                </a:solidFill>
                <a:latin typeface="Times New Roman" pitchFamily="18" charset="0"/>
              </a:rPr>
              <a:pPr/>
              <a:t>257</a:t>
            </a:fld>
            <a:endParaRPr lang="de-DE" altLang="en-US" sz="1300" b="0" smtClean="0">
              <a:solidFill>
                <a:schemeClr val="tx1"/>
              </a:solidFill>
              <a:latin typeface="Times New Roman" pitchFamily="18" charset="0"/>
            </a:endParaRPr>
          </a:p>
        </p:txBody>
      </p:sp>
      <p:sp>
        <p:nvSpPr>
          <p:cNvPr id="494598" name="Rectangle 2"/>
          <p:cNvSpPr>
            <a:spLocks noGrp="1" noRot="1" noChangeAspect="1" noChangeArrowheads="1" noTextEdit="1"/>
          </p:cNvSpPr>
          <p:nvPr>
            <p:ph type="sldImg"/>
          </p:nvPr>
        </p:nvSpPr>
        <p:spPr>
          <a:xfrm>
            <a:off x="993775" y="768350"/>
            <a:ext cx="5114925" cy="3836988"/>
          </a:xfrm>
          <a:ln/>
        </p:spPr>
      </p:sp>
      <p:sp>
        <p:nvSpPr>
          <p:cNvPr id="49459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2608268736"/>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5618"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95619"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95620"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956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9A2C7497-24F8-4100-9657-31D0B3C75017}" type="slidenum">
              <a:rPr lang="de-DE" altLang="en-US" sz="1300" b="0" smtClean="0">
                <a:solidFill>
                  <a:schemeClr val="tx1"/>
                </a:solidFill>
                <a:latin typeface="Times New Roman" pitchFamily="18" charset="0"/>
              </a:rPr>
              <a:pPr/>
              <a:t>258</a:t>
            </a:fld>
            <a:endParaRPr lang="de-DE" altLang="en-US" sz="1300" b="0" smtClean="0">
              <a:solidFill>
                <a:schemeClr val="tx1"/>
              </a:solidFill>
              <a:latin typeface="Times New Roman" pitchFamily="18" charset="0"/>
            </a:endParaRPr>
          </a:p>
        </p:txBody>
      </p:sp>
      <p:sp>
        <p:nvSpPr>
          <p:cNvPr id="495622" name="Rectangle 2"/>
          <p:cNvSpPr>
            <a:spLocks noGrp="1" noRot="1" noChangeAspect="1" noChangeArrowheads="1" noTextEdit="1"/>
          </p:cNvSpPr>
          <p:nvPr>
            <p:ph type="sldImg"/>
          </p:nvPr>
        </p:nvSpPr>
        <p:spPr>
          <a:xfrm>
            <a:off x="993775" y="768350"/>
            <a:ext cx="5114925" cy="3836988"/>
          </a:xfrm>
          <a:ln/>
        </p:spPr>
      </p:sp>
      <p:sp>
        <p:nvSpPr>
          <p:cNvPr id="49562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1766716530"/>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2610" name="Text Box 2"/>
          <p:cNvSpPr txBox="1">
            <a:spLocks noChangeArrowheads="1"/>
          </p:cNvSpPr>
          <p:nvPr/>
        </p:nvSpPr>
        <p:spPr bwMode="auto">
          <a:xfrm>
            <a:off x="1450037" y="1023779"/>
            <a:ext cx="4200815" cy="3507831"/>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lvl1pPr>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defRPr/>
            </a:pPr>
            <a:endParaRPr lang="it-IT" smtClean="0"/>
          </a:p>
        </p:txBody>
      </p:sp>
      <p:sp>
        <p:nvSpPr>
          <p:cNvPr id="496643" name="Text Box 3"/>
          <p:cNvSpPr>
            <a:spLocks noGrp="1" noChangeArrowheads="1"/>
          </p:cNvSpPr>
          <p:nvPr>
            <p:ph type="body"/>
          </p:nvPr>
        </p:nvSpPr>
        <p:spPr>
          <a:xfrm>
            <a:off x="1083160" y="4871282"/>
            <a:ext cx="4940922" cy="3891946"/>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p>
            <a:pPr marL="85725" indent="-85725" defTabSz="457200" eaLnBrk="1">
              <a:lnSpc>
                <a:spcPct val="93000"/>
              </a:lnSpc>
              <a:spcBef>
                <a:spcPct val="0"/>
              </a:spcBef>
              <a:buSzPct val="45000"/>
              <a:buFont typeface="Wingdings" pitchFamily="2" charset="2"/>
              <a:buNone/>
              <a:tabLst>
                <a:tab pos="723900" algn="l"/>
                <a:tab pos="1447800" algn="l"/>
                <a:tab pos="2171700" algn="l"/>
                <a:tab pos="2895600" algn="l"/>
                <a:tab pos="3619500" algn="l"/>
                <a:tab pos="4343400" algn="l"/>
                <a:tab pos="5067300" algn="l"/>
              </a:tabLst>
            </a:pPr>
            <a:r>
              <a:rPr lang="en-GB" altLang="en-US" smtClean="0">
                <a:latin typeface="Arial" pitchFamily="34" charset="0"/>
                <a:ea typeface="ＭＳ Ｐゴシック" pitchFamily="34" charset="-128"/>
              </a:rPr>
              <a:t>Percentage of trials with reported favorable outcomes, by trial phase within funding source.Trials funded by industry sources reported the highest percentage of favorable outcomes across all trial phases. Trial phase was not a significant determinant of outcome (P</a:t>
            </a:r>
            <a:r>
              <a:rPr lang="en-GB" altLang="en-US" smtClean="0">
                <a:ea typeface="ＭＳ Ｐゴシック" pitchFamily="34" charset="-128"/>
              </a:rPr>
              <a:t> </a:t>
            </a:r>
            <a:r>
              <a:rPr lang="en-GB" altLang="en-US" smtClean="0">
                <a:latin typeface="Arial" pitchFamily="34" charset="0"/>
                <a:ea typeface="ＭＳ Ｐゴシック" pitchFamily="34" charset="-128"/>
              </a:rPr>
              <a:t>= 0.70, Cochran</a:t>
            </a:r>
            <a:r>
              <a:rPr lang="en-GB" altLang="en-US" smtClean="0">
                <a:ea typeface="ＭＳ Ｐゴシック" pitchFamily="34" charset="-128"/>
              </a:rPr>
              <a:t>–</a:t>
            </a:r>
            <a:r>
              <a:rPr lang="en-GB" altLang="en-US" smtClean="0">
                <a:latin typeface="Arial" pitchFamily="34" charset="0"/>
                <a:ea typeface="ＭＳ Ｐゴシック" pitchFamily="34" charset="-128"/>
              </a:rPr>
              <a:t>Mantel</a:t>
            </a:r>
            <a:r>
              <a:rPr lang="en-GB" altLang="en-US" smtClean="0">
                <a:ea typeface="ＭＳ Ｐゴシック" pitchFamily="34" charset="-128"/>
              </a:rPr>
              <a:t>–</a:t>
            </a:r>
            <a:r>
              <a:rPr lang="en-GB" altLang="en-US" smtClean="0">
                <a:latin typeface="Arial" pitchFamily="34" charset="0"/>
                <a:ea typeface="ＭＳ Ｐゴシック" pitchFamily="34" charset="-128"/>
              </a:rPr>
              <a:t>Haenszel test controlling for primary funding source). Phase 1 and 2 trials were combined because of the small number of phase 1 trials (n</a:t>
            </a:r>
            <a:r>
              <a:rPr lang="en-GB" altLang="en-US" smtClean="0">
                <a:ea typeface="ＭＳ Ｐゴシック" pitchFamily="34" charset="-128"/>
              </a:rPr>
              <a:t> </a:t>
            </a:r>
            <a:r>
              <a:rPr lang="en-GB" altLang="en-US" smtClean="0">
                <a:latin typeface="Arial" pitchFamily="34" charset="0"/>
                <a:ea typeface="ＭＳ Ｐゴシック" pitchFamily="34" charset="-128"/>
              </a:rPr>
              <a:t>= 13).</a:t>
            </a:r>
          </a:p>
        </p:txBody>
      </p:sp>
    </p:spTree>
    <p:extLst>
      <p:ext uri="{BB962C8B-B14F-4D97-AF65-F5344CB8AC3E}">
        <p14:creationId xmlns:p14="http://schemas.microsoft.com/office/powerpoint/2010/main" val="708678204"/>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7666"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97667"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97668"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9766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71C870C5-AD9B-40FC-9B28-E48B4B49C398}" type="slidenum">
              <a:rPr lang="de-DE" altLang="en-US" sz="1300" b="0" smtClean="0">
                <a:solidFill>
                  <a:schemeClr val="tx1"/>
                </a:solidFill>
                <a:latin typeface="Times New Roman" pitchFamily="18" charset="0"/>
              </a:rPr>
              <a:pPr/>
              <a:t>260</a:t>
            </a:fld>
            <a:endParaRPr lang="de-DE" altLang="en-US" sz="1300" b="0" smtClean="0">
              <a:solidFill>
                <a:schemeClr val="tx1"/>
              </a:solidFill>
              <a:latin typeface="Times New Roman" pitchFamily="18" charset="0"/>
            </a:endParaRPr>
          </a:p>
        </p:txBody>
      </p:sp>
      <p:sp>
        <p:nvSpPr>
          <p:cNvPr id="497670" name="Rectangle 2"/>
          <p:cNvSpPr>
            <a:spLocks noGrp="1" noRot="1" noChangeAspect="1" noChangeArrowheads="1" noTextEdit="1"/>
          </p:cNvSpPr>
          <p:nvPr>
            <p:ph type="sldImg"/>
          </p:nvPr>
        </p:nvSpPr>
        <p:spPr>
          <a:xfrm>
            <a:off x="993775" y="768350"/>
            <a:ext cx="5114925" cy="3836988"/>
          </a:xfrm>
          <a:ln/>
        </p:spPr>
      </p:sp>
      <p:sp>
        <p:nvSpPr>
          <p:cNvPr id="49767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3636636387"/>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8690"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98691"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98692"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9869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219E898C-31BE-44FB-A4B5-78413CBEB32C}" type="slidenum">
              <a:rPr lang="de-DE" altLang="en-US" sz="1300" b="0" smtClean="0">
                <a:solidFill>
                  <a:schemeClr val="tx1"/>
                </a:solidFill>
                <a:latin typeface="Times New Roman" pitchFamily="18" charset="0"/>
              </a:rPr>
              <a:pPr/>
              <a:t>261</a:t>
            </a:fld>
            <a:endParaRPr lang="de-DE" altLang="en-US" sz="1300" b="0" smtClean="0">
              <a:solidFill>
                <a:schemeClr val="tx1"/>
              </a:solidFill>
              <a:latin typeface="Times New Roman" pitchFamily="18" charset="0"/>
            </a:endParaRPr>
          </a:p>
        </p:txBody>
      </p:sp>
      <p:sp>
        <p:nvSpPr>
          <p:cNvPr id="498694" name="Rectangle 2"/>
          <p:cNvSpPr>
            <a:spLocks noGrp="1" noRot="1" noChangeAspect="1" noChangeArrowheads="1" noTextEdit="1"/>
          </p:cNvSpPr>
          <p:nvPr>
            <p:ph type="sldImg"/>
          </p:nvPr>
        </p:nvSpPr>
        <p:spPr>
          <a:xfrm>
            <a:off x="993775" y="768350"/>
            <a:ext cx="5114925" cy="3836988"/>
          </a:xfrm>
          <a:ln/>
        </p:spPr>
      </p:sp>
      <p:sp>
        <p:nvSpPr>
          <p:cNvPr id="49869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4184585455"/>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9714"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99715"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99716"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997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E9A075CE-58E8-4337-96AF-2BF1BC21A926}" type="slidenum">
              <a:rPr lang="de-DE" altLang="en-US" sz="1300" b="0" smtClean="0">
                <a:solidFill>
                  <a:schemeClr val="tx1"/>
                </a:solidFill>
                <a:latin typeface="Times New Roman" pitchFamily="18" charset="0"/>
              </a:rPr>
              <a:pPr/>
              <a:t>265</a:t>
            </a:fld>
            <a:endParaRPr lang="de-DE" altLang="en-US" sz="1300" b="0" smtClean="0">
              <a:solidFill>
                <a:schemeClr val="tx1"/>
              </a:solidFill>
              <a:latin typeface="Times New Roman" pitchFamily="18" charset="0"/>
            </a:endParaRPr>
          </a:p>
        </p:txBody>
      </p:sp>
      <p:sp>
        <p:nvSpPr>
          <p:cNvPr id="499718" name="Rectangle 2"/>
          <p:cNvSpPr>
            <a:spLocks noGrp="1" noRot="1" noChangeAspect="1" noChangeArrowheads="1" noTextEdit="1"/>
          </p:cNvSpPr>
          <p:nvPr>
            <p:ph type="sldImg"/>
          </p:nvPr>
        </p:nvSpPr>
        <p:spPr>
          <a:xfrm>
            <a:off x="993775" y="768350"/>
            <a:ext cx="5114925" cy="3836988"/>
          </a:xfrm>
          <a:solidFill>
            <a:srgbClr val="FFFFFF"/>
          </a:solidFill>
          <a:ln/>
        </p:spPr>
      </p:sp>
      <p:sp>
        <p:nvSpPr>
          <p:cNvPr id="499719"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75687978"/>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0738"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500739"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500740"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5007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7B5E5AE5-1773-4E6F-BCA4-5BACB1983B9A}" type="slidenum">
              <a:rPr lang="de-DE" altLang="en-US" sz="1300" b="0" smtClean="0">
                <a:solidFill>
                  <a:schemeClr val="tx1"/>
                </a:solidFill>
                <a:latin typeface="Times New Roman" pitchFamily="18" charset="0"/>
              </a:rPr>
              <a:pPr/>
              <a:t>266</a:t>
            </a:fld>
            <a:endParaRPr lang="de-DE" altLang="en-US" sz="1300" b="0" smtClean="0">
              <a:solidFill>
                <a:schemeClr val="tx1"/>
              </a:solidFill>
              <a:latin typeface="Times New Roman" pitchFamily="18" charset="0"/>
            </a:endParaRPr>
          </a:p>
        </p:txBody>
      </p:sp>
      <p:sp>
        <p:nvSpPr>
          <p:cNvPr id="500742" name="Rectangle 2"/>
          <p:cNvSpPr>
            <a:spLocks noGrp="1" noRot="1" noChangeAspect="1" noChangeArrowheads="1" noTextEdit="1"/>
          </p:cNvSpPr>
          <p:nvPr>
            <p:ph type="sldImg"/>
          </p:nvPr>
        </p:nvSpPr>
        <p:spPr>
          <a:xfrm>
            <a:off x="993775" y="768350"/>
            <a:ext cx="5114925" cy="3836988"/>
          </a:xfrm>
          <a:solidFill>
            <a:srgbClr val="FFFFFF"/>
          </a:solidFill>
          <a:ln/>
        </p:spPr>
      </p:sp>
      <p:sp>
        <p:nvSpPr>
          <p:cNvPr id="500743"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2619143145"/>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62"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501763"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501764"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50176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DFA17683-A54F-4172-877C-8B9AE2BB3511}" type="slidenum">
              <a:rPr lang="de-DE" altLang="en-US" sz="1300" b="0" smtClean="0">
                <a:solidFill>
                  <a:schemeClr val="tx1"/>
                </a:solidFill>
                <a:latin typeface="Times New Roman" pitchFamily="18" charset="0"/>
              </a:rPr>
              <a:pPr/>
              <a:t>267</a:t>
            </a:fld>
            <a:endParaRPr lang="de-DE" altLang="en-US" sz="1300" b="0" smtClean="0">
              <a:solidFill>
                <a:schemeClr val="tx1"/>
              </a:solidFill>
              <a:latin typeface="Times New Roman" pitchFamily="18" charset="0"/>
            </a:endParaRPr>
          </a:p>
        </p:txBody>
      </p:sp>
      <p:sp>
        <p:nvSpPr>
          <p:cNvPr id="501766" name="Rectangle 2"/>
          <p:cNvSpPr>
            <a:spLocks noGrp="1" noRot="1" noChangeAspect="1" noChangeArrowheads="1" noTextEdit="1"/>
          </p:cNvSpPr>
          <p:nvPr>
            <p:ph type="sldImg"/>
          </p:nvPr>
        </p:nvSpPr>
        <p:spPr>
          <a:xfrm>
            <a:off x="993775" y="768350"/>
            <a:ext cx="5114925" cy="3836988"/>
          </a:xfrm>
          <a:ln/>
        </p:spPr>
      </p:sp>
      <p:sp>
        <p:nvSpPr>
          <p:cNvPr id="50176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385704737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06"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354307"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354308"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3543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59D32A1B-B87F-4AD8-B93E-4C319321FD64}" type="slidenum">
              <a:rPr lang="de-DE" altLang="en-US" sz="1300" b="0" smtClean="0">
                <a:solidFill>
                  <a:schemeClr val="tx1"/>
                </a:solidFill>
                <a:latin typeface="Times New Roman" pitchFamily="18" charset="0"/>
              </a:rPr>
              <a:pPr/>
              <a:t>28</a:t>
            </a:fld>
            <a:endParaRPr lang="de-DE" altLang="en-US" sz="1300" b="0" smtClean="0">
              <a:solidFill>
                <a:schemeClr val="tx1"/>
              </a:solidFill>
              <a:latin typeface="Times New Roman" pitchFamily="18" charset="0"/>
            </a:endParaRPr>
          </a:p>
        </p:txBody>
      </p:sp>
      <p:sp>
        <p:nvSpPr>
          <p:cNvPr id="354310" name="Rectangle 2"/>
          <p:cNvSpPr>
            <a:spLocks noGrp="1" noRot="1" noChangeAspect="1" noChangeArrowheads="1" noTextEdit="1"/>
          </p:cNvSpPr>
          <p:nvPr>
            <p:ph type="sldImg"/>
          </p:nvPr>
        </p:nvSpPr>
        <p:spPr>
          <a:xfrm>
            <a:off x="993775" y="768350"/>
            <a:ext cx="5114925" cy="3836988"/>
          </a:xfrm>
          <a:ln/>
        </p:spPr>
      </p:sp>
      <p:sp>
        <p:nvSpPr>
          <p:cNvPr id="35431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1216758539"/>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2786"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502787"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502788"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5027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05EDF8F2-B15C-4A9C-BC13-EB0F43AF5075}" type="slidenum">
              <a:rPr lang="de-DE" altLang="en-US" sz="1300" b="0" smtClean="0">
                <a:solidFill>
                  <a:schemeClr val="tx1"/>
                </a:solidFill>
                <a:latin typeface="Times New Roman" pitchFamily="18" charset="0"/>
              </a:rPr>
              <a:pPr/>
              <a:t>268</a:t>
            </a:fld>
            <a:endParaRPr lang="de-DE" altLang="en-US" sz="1300" b="0" smtClean="0">
              <a:solidFill>
                <a:schemeClr val="tx1"/>
              </a:solidFill>
              <a:latin typeface="Times New Roman" pitchFamily="18" charset="0"/>
            </a:endParaRPr>
          </a:p>
        </p:txBody>
      </p:sp>
      <p:sp>
        <p:nvSpPr>
          <p:cNvPr id="502790" name="Rectangle 2"/>
          <p:cNvSpPr>
            <a:spLocks noGrp="1" noRot="1" noChangeAspect="1" noChangeArrowheads="1" noTextEdit="1"/>
          </p:cNvSpPr>
          <p:nvPr>
            <p:ph type="sldImg"/>
          </p:nvPr>
        </p:nvSpPr>
        <p:spPr>
          <a:xfrm>
            <a:off x="993775" y="768350"/>
            <a:ext cx="5114925" cy="3836988"/>
          </a:xfrm>
          <a:ln/>
        </p:spPr>
      </p:sp>
      <p:sp>
        <p:nvSpPr>
          <p:cNvPr id="50279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813410236"/>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3810"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503811"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503812"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50381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094247A2-F49D-45C3-A51D-6FAB2AD2A6D9}" type="slidenum">
              <a:rPr lang="de-DE" altLang="en-US" sz="1300" b="0" smtClean="0">
                <a:solidFill>
                  <a:schemeClr val="tx1"/>
                </a:solidFill>
                <a:latin typeface="Times New Roman" pitchFamily="18" charset="0"/>
              </a:rPr>
              <a:pPr/>
              <a:t>269</a:t>
            </a:fld>
            <a:endParaRPr lang="de-DE" altLang="en-US" sz="1300" b="0" smtClean="0">
              <a:solidFill>
                <a:schemeClr val="tx1"/>
              </a:solidFill>
              <a:latin typeface="Times New Roman" pitchFamily="18" charset="0"/>
            </a:endParaRPr>
          </a:p>
        </p:txBody>
      </p:sp>
      <p:sp>
        <p:nvSpPr>
          <p:cNvPr id="503814" name="Rectangle 2"/>
          <p:cNvSpPr>
            <a:spLocks noGrp="1" noRot="1" noChangeAspect="1" noChangeArrowheads="1" noTextEdit="1"/>
          </p:cNvSpPr>
          <p:nvPr>
            <p:ph type="sldImg"/>
          </p:nvPr>
        </p:nvSpPr>
        <p:spPr>
          <a:xfrm>
            <a:off x="993775" y="768350"/>
            <a:ext cx="5114925" cy="3836988"/>
          </a:xfrm>
          <a:ln/>
        </p:spPr>
      </p:sp>
      <p:sp>
        <p:nvSpPr>
          <p:cNvPr id="50381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3015541536"/>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4834"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504835"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504836"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50483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FA99591A-52EF-4DFC-9331-35E44D9CE912}" type="slidenum">
              <a:rPr lang="de-DE" altLang="en-US" sz="1300" b="0" smtClean="0">
                <a:solidFill>
                  <a:schemeClr val="tx1"/>
                </a:solidFill>
                <a:latin typeface="Times New Roman" pitchFamily="18" charset="0"/>
              </a:rPr>
              <a:pPr/>
              <a:t>273</a:t>
            </a:fld>
            <a:endParaRPr lang="de-DE" altLang="en-US" sz="1300" b="0" smtClean="0">
              <a:solidFill>
                <a:schemeClr val="tx1"/>
              </a:solidFill>
              <a:latin typeface="Times New Roman" pitchFamily="18" charset="0"/>
            </a:endParaRPr>
          </a:p>
        </p:txBody>
      </p:sp>
      <p:sp>
        <p:nvSpPr>
          <p:cNvPr id="504838" name="Rectangle 2"/>
          <p:cNvSpPr>
            <a:spLocks noGrp="1" noRot="1" noChangeAspect="1" noChangeArrowheads="1" noTextEdit="1"/>
          </p:cNvSpPr>
          <p:nvPr>
            <p:ph type="sldImg"/>
          </p:nvPr>
        </p:nvSpPr>
        <p:spPr>
          <a:xfrm>
            <a:off x="993775" y="768350"/>
            <a:ext cx="5114925" cy="3836988"/>
          </a:xfrm>
          <a:ln/>
        </p:spPr>
      </p:sp>
      <p:sp>
        <p:nvSpPr>
          <p:cNvPr id="50483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3822468865"/>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5858"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505859"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505860"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50586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7EF71D08-F279-4725-BCC9-4532F185A8F6}" type="slidenum">
              <a:rPr lang="de-DE" altLang="en-US" sz="1300" b="0" smtClean="0">
                <a:solidFill>
                  <a:schemeClr val="tx1"/>
                </a:solidFill>
                <a:latin typeface="Times New Roman" pitchFamily="18" charset="0"/>
              </a:rPr>
              <a:pPr/>
              <a:t>274</a:t>
            </a:fld>
            <a:endParaRPr lang="de-DE" altLang="en-US" sz="1300" b="0" smtClean="0">
              <a:solidFill>
                <a:schemeClr val="tx1"/>
              </a:solidFill>
              <a:latin typeface="Times New Roman" pitchFamily="18" charset="0"/>
            </a:endParaRPr>
          </a:p>
        </p:txBody>
      </p:sp>
      <p:sp>
        <p:nvSpPr>
          <p:cNvPr id="505862" name="Rectangle 2"/>
          <p:cNvSpPr>
            <a:spLocks noGrp="1" noRot="1" noChangeAspect="1" noChangeArrowheads="1" noTextEdit="1"/>
          </p:cNvSpPr>
          <p:nvPr>
            <p:ph type="sldImg"/>
          </p:nvPr>
        </p:nvSpPr>
        <p:spPr>
          <a:xfrm>
            <a:off x="993775" y="768350"/>
            <a:ext cx="5114925" cy="3836988"/>
          </a:xfrm>
          <a:solidFill>
            <a:srgbClr val="FFFFFF"/>
          </a:solidFill>
          <a:ln/>
        </p:spPr>
      </p:sp>
      <p:sp>
        <p:nvSpPr>
          <p:cNvPr id="505863"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12327288"/>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6882"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506883"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506884"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50688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5262D67A-F28B-4522-8FD4-812DF1870DCE}" type="slidenum">
              <a:rPr lang="de-DE" altLang="en-US" sz="1300" b="0" smtClean="0">
                <a:solidFill>
                  <a:schemeClr val="tx1"/>
                </a:solidFill>
                <a:latin typeface="Times New Roman" pitchFamily="18" charset="0"/>
              </a:rPr>
              <a:pPr/>
              <a:t>275</a:t>
            </a:fld>
            <a:endParaRPr lang="de-DE" altLang="en-US" sz="1300" b="0" smtClean="0">
              <a:solidFill>
                <a:schemeClr val="tx1"/>
              </a:solidFill>
              <a:latin typeface="Times New Roman" pitchFamily="18" charset="0"/>
            </a:endParaRPr>
          </a:p>
        </p:txBody>
      </p:sp>
      <p:sp>
        <p:nvSpPr>
          <p:cNvPr id="506886" name="Rectangle 2"/>
          <p:cNvSpPr>
            <a:spLocks noGrp="1" noRot="1" noChangeAspect="1" noChangeArrowheads="1" noTextEdit="1"/>
          </p:cNvSpPr>
          <p:nvPr>
            <p:ph type="sldImg"/>
          </p:nvPr>
        </p:nvSpPr>
        <p:spPr>
          <a:xfrm>
            <a:off x="993775" y="768350"/>
            <a:ext cx="5114925" cy="3836988"/>
          </a:xfrm>
          <a:solidFill>
            <a:srgbClr val="FFFFFF"/>
          </a:solidFill>
          <a:ln/>
        </p:spPr>
      </p:sp>
      <p:sp>
        <p:nvSpPr>
          <p:cNvPr id="50688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2169186317"/>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7906"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507907"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507908"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5079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3C2C30CE-23E8-4182-9539-4C269D6E7463}" type="slidenum">
              <a:rPr lang="de-DE" altLang="en-US" sz="1300" b="0" smtClean="0">
                <a:solidFill>
                  <a:schemeClr val="tx1"/>
                </a:solidFill>
                <a:latin typeface="Times New Roman" pitchFamily="18" charset="0"/>
              </a:rPr>
              <a:pPr/>
              <a:t>276</a:t>
            </a:fld>
            <a:endParaRPr lang="de-DE" altLang="en-US" sz="1300" b="0" smtClean="0">
              <a:solidFill>
                <a:schemeClr val="tx1"/>
              </a:solidFill>
              <a:latin typeface="Times New Roman" pitchFamily="18" charset="0"/>
            </a:endParaRPr>
          </a:p>
        </p:txBody>
      </p:sp>
      <p:sp>
        <p:nvSpPr>
          <p:cNvPr id="507910" name="Rectangle 2"/>
          <p:cNvSpPr>
            <a:spLocks noGrp="1" noRot="1" noChangeAspect="1" noChangeArrowheads="1" noTextEdit="1"/>
          </p:cNvSpPr>
          <p:nvPr>
            <p:ph type="sldImg"/>
          </p:nvPr>
        </p:nvSpPr>
        <p:spPr>
          <a:xfrm>
            <a:off x="993775" y="768350"/>
            <a:ext cx="5114925" cy="3836988"/>
          </a:xfrm>
          <a:ln/>
        </p:spPr>
      </p:sp>
      <p:sp>
        <p:nvSpPr>
          <p:cNvPr id="50791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1103077482"/>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8930"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508931"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508932"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5089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1E8FDA5D-D154-49C0-BBBB-0965AA6B1057}" type="slidenum">
              <a:rPr lang="de-DE" altLang="en-US" sz="1300" b="0" smtClean="0">
                <a:solidFill>
                  <a:schemeClr val="tx1"/>
                </a:solidFill>
                <a:latin typeface="Times New Roman" pitchFamily="18" charset="0"/>
              </a:rPr>
              <a:pPr/>
              <a:t>277</a:t>
            </a:fld>
            <a:endParaRPr lang="de-DE" altLang="en-US" sz="1300" b="0" smtClean="0">
              <a:solidFill>
                <a:schemeClr val="tx1"/>
              </a:solidFill>
              <a:latin typeface="Times New Roman" pitchFamily="18" charset="0"/>
            </a:endParaRPr>
          </a:p>
        </p:txBody>
      </p:sp>
      <p:sp>
        <p:nvSpPr>
          <p:cNvPr id="508934" name="Rectangle 2"/>
          <p:cNvSpPr>
            <a:spLocks noGrp="1" noRot="1" noChangeAspect="1" noChangeArrowheads="1" noTextEdit="1"/>
          </p:cNvSpPr>
          <p:nvPr>
            <p:ph type="sldImg"/>
          </p:nvPr>
        </p:nvSpPr>
        <p:spPr>
          <a:xfrm>
            <a:off x="993775" y="768350"/>
            <a:ext cx="5114925" cy="3836988"/>
          </a:xfrm>
          <a:solidFill>
            <a:srgbClr val="FFFFFF"/>
          </a:solidFill>
          <a:ln/>
        </p:spPr>
      </p:sp>
      <p:sp>
        <p:nvSpPr>
          <p:cNvPr id="508935"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1929947041"/>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9954"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509955"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509956"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5099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27EA8B0F-9994-415B-A84F-F4A7F7947224}" type="slidenum">
              <a:rPr lang="de-DE" altLang="en-US" sz="1300" b="0" smtClean="0">
                <a:solidFill>
                  <a:schemeClr val="tx1"/>
                </a:solidFill>
                <a:latin typeface="Times New Roman" pitchFamily="18" charset="0"/>
              </a:rPr>
              <a:pPr/>
              <a:t>278</a:t>
            </a:fld>
            <a:endParaRPr lang="de-DE" altLang="en-US" sz="1300" b="0" smtClean="0">
              <a:solidFill>
                <a:schemeClr val="tx1"/>
              </a:solidFill>
              <a:latin typeface="Times New Roman" pitchFamily="18" charset="0"/>
            </a:endParaRPr>
          </a:p>
        </p:txBody>
      </p:sp>
      <p:sp>
        <p:nvSpPr>
          <p:cNvPr id="509958" name="Rectangle 2"/>
          <p:cNvSpPr>
            <a:spLocks noGrp="1" noRot="1" noChangeAspect="1" noChangeArrowheads="1" noTextEdit="1"/>
          </p:cNvSpPr>
          <p:nvPr>
            <p:ph type="sldImg"/>
          </p:nvPr>
        </p:nvSpPr>
        <p:spPr>
          <a:xfrm>
            <a:off x="993775" y="768350"/>
            <a:ext cx="5114925" cy="3836988"/>
          </a:xfrm>
          <a:solidFill>
            <a:srgbClr val="FFFFFF"/>
          </a:solidFill>
          <a:ln/>
        </p:spPr>
      </p:sp>
      <p:sp>
        <p:nvSpPr>
          <p:cNvPr id="509959"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2427025166"/>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0978"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510979"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510980"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5109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1896F080-2D2D-48E5-978F-3C1C0102B489}" type="slidenum">
              <a:rPr lang="de-DE" altLang="en-US" sz="1300" b="0" smtClean="0">
                <a:solidFill>
                  <a:schemeClr val="tx1"/>
                </a:solidFill>
                <a:latin typeface="Times New Roman" pitchFamily="18" charset="0"/>
              </a:rPr>
              <a:pPr/>
              <a:t>279</a:t>
            </a:fld>
            <a:endParaRPr lang="de-DE" altLang="en-US" sz="1300" b="0" smtClean="0">
              <a:solidFill>
                <a:schemeClr val="tx1"/>
              </a:solidFill>
              <a:latin typeface="Times New Roman" pitchFamily="18" charset="0"/>
            </a:endParaRPr>
          </a:p>
        </p:txBody>
      </p:sp>
      <p:sp>
        <p:nvSpPr>
          <p:cNvPr id="510982" name="Rectangle 2"/>
          <p:cNvSpPr>
            <a:spLocks noGrp="1" noRot="1" noChangeAspect="1" noChangeArrowheads="1" noTextEdit="1"/>
          </p:cNvSpPr>
          <p:nvPr>
            <p:ph type="sldImg"/>
          </p:nvPr>
        </p:nvSpPr>
        <p:spPr>
          <a:xfrm>
            <a:off x="993775" y="768350"/>
            <a:ext cx="5114925" cy="3836988"/>
          </a:xfrm>
          <a:solidFill>
            <a:srgbClr val="FFFFFF"/>
          </a:solidFill>
          <a:ln/>
        </p:spPr>
      </p:sp>
      <p:sp>
        <p:nvSpPr>
          <p:cNvPr id="510983"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2791181584"/>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02"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512003"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512004"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51200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10CB74FE-6913-4F3A-ADEF-E041F5849081}" type="slidenum">
              <a:rPr lang="de-DE" altLang="en-US" sz="1300" b="0" smtClean="0">
                <a:solidFill>
                  <a:schemeClr val="tx1"/>
                </a:solidFill>
                <a:latin typeface="Times New Roman" pitchFamily="18" charset="0"/>
              </a:rPr>
              <a:pPr/>
              <a:t>280</a:t>
            </a:fld>
            <a:endParaRPr lang="de-DE" altLang="en-US" sz="1300" b="0" smtClean="0">
              <a:solidFill>
                <a:schemeClr val="tx1"/>
              </a:solidFill>
              <a:latin typeface="Times New Roman" pitchFamily="18" charset="0"/>
            </a:endParaRPr>
          </a:p>
        </p:txBody>
      </p:sp>
      <p:sp>
        <p:nvSpPr>
          <p:cNvPr id="512006" name="Rectangle 2"/>
          <p:cNvSpPr>
            <a:spLocks noGrp="1" noRot="1" noChangeAspect="1" noChangeArrowheads="1" noTextEdit="1"/>
          </p:cNvSpPr>
          <p:nvPr>
            <p:ph type="sldImg"/>
          </p:nvPr>
        </p:nvSpPr>
        <p:spPr>
          <a:xfrm>
            <a:off x="993775" y="768350"/>
            <a:ext cx="5114925" cy="3836988"/>
          </a:xfrm>
          <a:solidFill>
            <a:srgbClr val="FFFFFF"/>
          </a:solidFill>
          <a:ln/>
        </p:spPr>
      </p:sp>
      <p:sp>
        <p:nvSpPr>
          <p:cNvPr id="51200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358298959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5330"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355331"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355332"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3553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B984A3BC-AC12-40F5-BD5A-CD69959DEC53}" type="slidenum">
              <a:rPr lang="de-DE" altLang="en-US" sz="1300" b="0" smtClean="0">
                <a:solidFill>
                  <a:schemeClr val="tx1"/>
                </a:solidFill>
                <a:latin typeface="Times New Roman" pitchFamily="18" charset="0"/>
              </a:rPr>
              <a:pPr/>
              <a:t>29</a:t>
            </a:fld>
            <a:endParaRPr lang="de-DE" altLang="en-US" sz="1300" b="0" smtClean="0">
              <a:solidFill>
                <a:schemeClr val="tx1"/>
              </a:solidFill>
              <a:latin typeface="Times New Roman" pitchFamily="18" charset="0"/>
            </a:endParaRPr>
          </a:p>
        </p:txBody>
      </p:sp>
      <p:sp>
        <p:nvSpPr>
          <p:cNvPr id="355334" name="Rectangle 2"/>
          <p:cNvSpPr>
            <a:spLocks noGrp="1" noRot="1" noChangeAspect="1" noChangeArrowheads="1" noTextEdit="1"/>
          </p:cNvSpPr>
          <p:nvPr>
            <p:ph type="sldImg"/>
          </p:nvPr>
        </p:nvSpPr>
        <p:spPr>
          <a:xfrm>
            <a:off x="993775" y="768350"/>
            <a:ext cx="5114925" cy="3836988"/>
          </a:xfrm>
          <a:ln/>
        </p:spPr>
      </p:sp>
      <p:sp>
        <p:nvSpPr>
          <p:cNvPr id="35533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3090483432"/>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3026"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513027"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513028"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5130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1E3CC7C0-C7C8-47F1-AF11-AD771E1E7CC9}" type="slidenum">
              <a:rPr lang="de-DE" altLang="en-US" sz="1300" b="0" smtClean="0">
                <a:solidFill>
                  <a:schemeClr val="tx1"/>
                </a:solidFill>
                <a:latin typeface="Times New Roman" pitchFamily="18" charset="0"/>
              </a:rPr>
              <a:pPr/>
              <a:t>281</a:t>
            </a:fld>
            <a:endParaRPr lang="de-DE" altLang="en-US" sz="1300" b="0" smtClean="0">
              <a:solidFill>
                <a:schemeClr val="tx1"/>
              </a:solidFill>
              <a:latin typeface="Times New Roman" pitchFamily="18" charset="0"/>
            </a:endParaRPr>
          </a:p>
        </p:txBody>
      </p:sp>
      <p:sp>
        <p:nvSpPr>
          <p:cNvPr id="513030" name="Rectangle 2"/>
          <p:cNvSpPr>
            <a:spLocks noGrp="1" noRot="1" noChangeAspect="1" noChangeArrowheads="1" noTextEdit="1"/>
          </p:cNvSpPr>
          <p:nvPr>
            <p:ph type="sldImg"/>
          </p:nvPr>
        </p:nvSpPr>
        <p:spPr>
          <a:xfrm>
            <a:off x="993775" y="768350"/>
            <a:ext cx="5114925" cy="3836988"/>
          </a:xfrm>
          <a:solidFill>
            <a:srgbClr val="FFFFFF"/>
          </a:solidFill>
          <a:ln/>
        </p:spPr>
      </p:sp>
      <p:sp>
        <p:nvSpPr>
          <p:cNvPr id="513031"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3985690177"/>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4050"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514051"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514052"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51405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A6678B93-205B-442E-9675-ABF9C8C8DB08}" type="slidenum">
              <a:rPr lang="de-DE" altLang="en-US" sz="1300" b="0" smtClean="0">
                <a:solidFill>
                  <a:schemeClr val="tx1"/>
                </a:solidFill>
                <a:latin typeface="Times New Roman" pitchFamily="18" charset="0"/>
              </a:rPr>
              <a:pPr/>
              <a:t>282</a:t>
            </a:fld>
            <a:endParaRPr lang="de-DE" altLang="en-US" sz="1300" b="0" smtClean="0">
              <a:solidFill>
                <a:schemeClr val="tx1"/>
              </a:solidFill>
              <a:latin typeface="Times New Roman" pitchFamily="18" charset="0"/>
            </a:endParaRPr>
          </a:p>
        </p:txBody>
      </p:sp>
      <p:sp>
        <p:nvSpPr>
          <p:cNvPr id="514054" name="Rectangle 2"/>
          <p:cNvSpPr>
            <a:spLocks noGrp="1" noRot="1" noChangeAspect="1" noChangeArrowheads="1" noTextEdit="1"/>
          </p:cNvSpPr>
          <p:nvPr>
            <p:ph type="sldImg"/>
          </p:nvPr>
        </p:nvSpPr>
        <p:spPr>
          <a:xfrm>
            <a:off x="993775" y="768350"/>
            <a:ext cx="5114925" cy="3836988"/>
          </a:xfrm>
          <a:solidFill>
            <a:srgbClr val="FFFFFF"/>
          </a:solidFill>
          <a:ln/>
        </p:spPr>
      </p:sp>
      <p:sp>
        <p:nvSpPr>
          <p:cNvPr id="514055"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2879173769"/>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5074"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515075"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515076"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51507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07786CE2-C4CB-410E-A2ED-4245675C9E4D}" type="slidenum">
              <a:rPr lang="de-DE" altLang="en-US" sz="1300" b="0" smtClean="0">
                <a:solidFill>
                  <a:schemeClr val="tx1"/>
                </a:solidFill>
                <a:latin typeface="Times New Roman" pitchFamily="18" charset="0"/>
              </a:rPr>
              <a:pPr/>
              <a:t>283</a:t>
            </a:fld>
            <a:endParaRPr lang="de-DE" altLang="en-US" sz="1300" b="0" smtClean="0">
              <a:solidFill>
                <a:schemeClr val="tx1"/>
              </a:solidFill>
              <a:latin typeface="Times New Roman" pitchFamily="18" charset="0"/>
            </a:endParaRPr>
          </a:p>
        </p:txBody>
      </p:sp>
      <p:sp>
        <p:nvSpPr>
          <p:cNvPr id="515078" name="Rectangle 2"/>
          <p:cNvSpPr>
            <a:spLocks noGrp="1" noRot="1" noChangeAspect="1" noChangeArrowheads="1" noTextEdit="1"/>
          </p:cNvSpPr>
          <p:nvPr>
            <p:ph type="sldImg"/>
          </p:nvPr>
        </p:nvSpPr>
        <p:spPr>
          <a:xfrm>
            <a:off x="993775" y="768350"/>
            <a:ext cx="5114925" cy="3836988"/>
          </a:xfrm>
          <a:solidFill>
            <a:srgbClr val="FFFFFF"/>
          </a:solidFill>
          <a:ln/>
        </p:spPr>
      </p:sp>
      <p:sp>
        <p:nvSpPr>
          <p:cNvPr id="515079"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3868238541"/>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6098"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516099"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516100"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5161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F6FE7911-DCA8-4290-9475-FA305E977AA5}" type="slidenum">
              <a:rPr lang="de-DE" altLang="en-US" sz="1300" b="0" smtClean="0">
                <a:solidFill>
                  <a:schemeClr val="tx1"/>
                </a:solidFill>
                <a:latin typeface="Times New Roman" pitchFamily="18" charset="0"/>
              </a:rPr>
              <a:pPr/>
              <a:t>284</a:t>
            </a:fld>
            <a:endParaRPr lang="de-DE" altLang="en-US" sz="1300" b="0" smtClean="0">
              <a:solidFill>
                <a:schemeClr val="tx1"/>
              </a:solidFill>
              <a:latin typeface="Times New Roman" pitchFamily="18" charset="0"/>
            </a:endParaRPr>
          </a:p>
        </p:txBody>
      </p:sp>
      <p:sp>
        <p:nvSpPr>
          <p:cNvPr id="516102" name="Rectangle 2"/>
          <p:cNvSpPr>
            <a:spLocks noGrp="1" noRot="1" noChangeAspect="1" noChangeArrowheads="1" noTextEdit="1"/>
          </p:cNvSpPr>
          <p:nvPr>
            <p:ph type="sldImg"/>
          </p:nvPr>
        </p:nvSpPr>
        <p:spPr>
          <a:xfrm>
            <a:off x="993775" y="768350"/>
            <a:ext cx="5114925" cy="3836988"/>
          </a:xfrm>
          <a:solidFill>
            <a:srgbClr val="FFFFFF"/>
          </a:solidFill>
          <a:ln/>
        </p:spPr>
      </p:sp>
      <p:sp>
        <p:nvSpPr>
          <p:cNvPr id="516103"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2817893158"/>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7122"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517123"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517124"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51712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04654C26-88AA-459F-B308-A74C1168BF63}" type="slidenum">
              <a:rPr lang="de-DE" altLang="en-US" sz="1300" b="0" smtClean="0">
                <a:solidFill>
                  <a:schemeClr val="tx1"/>
                </a:solidFill>
                <a:latin typeface="Times New Roman" pitchFamily="18" charset="0"/>
              </a:rPr>
              <a:pPr/>
              <a:t>285</a:t>
            </a:fld>
            <a:endParaRPr lang="de-DE" altLang="en-US" sz="1300" b="0" smtClean="0">
              <a:solidFill>
                <a:schemeClr val="tx1"/>
              </a:solidFill>
              <a:latin typeface="Times New Roman" pitchFamily="18" charset="0"/>
            </a:endParaRPr>
          </a:p>
        </p:txBody>
      </p:sp>
      <p:sp>
        <p:nvSpPr>
          <p:cNvPr id="517126" name="Rectangle 2"/>
          <p:cNvSpPr>
            <a:spLocks noGrp="1" noRot="1" noChangeAspect="1" noChangeArrowheads="1" noTextEdit="1"/>
          </p:cNvSpPr>
          <p:nvPr>
            <p:ph type="sldImg"/>
          </p:nvPr>
        </p:nvSpPr>
        <p:spPr>
          <a:xfrm>
            <a:off x="993775" y="768350"/>
            <a:ext cx="5114925" cy="3836988"/>
          </a:xfrm>
          <a:solidFill>
            <a:srgbClr val="FFFFFF"/>
          </a:solidFill>
          <a:ln/>
        </p:spPr>
      </p:sp>
      <p:sp>
        <p:nvSpPr>
          <p:cNvPr id="51712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381409267"/>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8146"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518147"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518148"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5181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66680AB6-7CB3-4A4A-B700-CE0CACAA8F96}" type="slidenum">
              <a:rPr lang="de-DE" altLang="en-US" sz="1300" b="0" smtClean="0">
                <a:solidFill>
                  <a:schemeClr val="tx1"/>
                </a:solidFill>
                <a:latin typeface="Times New Roman" pitchFamily="18" charset="0"/>
              </a:rPr>
              <a:pPr/>
              <a:t>286</a:t>
            </a:fld>
            <a:endParaRPr lang="de-DE" altLang="en-US" sz="1300" b="0" smtClean="0">
              <a:solidFill>
                <a:schemeClr val="tx1"/>
              </a:solidFill>
              <a:latin typeface="Times New Roman" pitchFamily="18" charset="0"/>
            </a:endParaRPr>
          </a:p>
        </p:txBody>
      </p:sp>
      <p:sp>
        <p:nvSpPr>
          <p:cNvPr id="518150" name="Rectangle 2"/>
          <p:cNvSpPr>
            <a:spLocks noGrp="1" noRot="1" noChangeAspect="1" noChangeArrowheads="1" noTextEdit="1"/>
          </p:cNvSpPr>
          <p:nvPr>
            <p:ph type="sldImg"/>
          </p:nvPr>
        </p:nvSpPr>
        <p:spPr>
          <a:xfrm>
            <a:off x="993775" y="768350"/>
            <a:ext cx="5114925" cy="3836988"/>
          </a:xfrm>
          <a:solidFill>
            <a:srgbClr val="FFFFFF"/>
          </a:solidFill>
          <a:ln/>
        </p:spPr>
      </p:sp>
      <p:sp>
        <p:nvSpPr>
          <p:cNvPr id="518151"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547323403"/>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9170"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519171"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519172"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51917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A97A748A-6E28-4275-AA07-EA8ABB10863A}" type="slidenum">
              <a:rPr lang="de-DE" altLang="en-US" sz="1300" b="0" smtClean="0">
                <a:solidFill>
                  <a:schemeClr val="tx1"/>
                </a:solidFill>
                <a:latin typeface="Times New Roman" pitchFamily="18" charset="0"/>
              </a:rPr>
              <a:pPr/>
              <a:t>287</a:t>
            </a:fld>
            <a:endParaRPr lang="de-DE" altLang="en-US" sz="1300" b="0" smtClean="0">
              <a:solidFill>
                <a:schemeClr val="tx1"/>
              </a:solidFill>
              <a:latin typeface="Times New Roman" pitchFamily="18" charset="0"/>
            </a:endParaRPr>
          </a:p>
        </p:txBody>
      </p:sp>
      <p:sp>
        <p:nvSpPr>
          <p:cNvPr id="519174" name="Rectangle 2"/>
          <p:cNvSpPr>
            <a:spLocks noGrp="1" noRot="1" noChangeAspect="1" noChangeArrowheads="1" noTextEdit="1"/>
          </p:cNvSpPr>
          <p:nvPr>
            <p:ph type="sldImg"/>
          </p:nvPr>
        </p:nvSpPr>
        <p:spPr>
          <a:xfrm>
            <a:off x="993775" y="768350"/>
            <a:ext cx="5114925" cy="3836988"/>
          </a:xfrm>
          <a:solidFill>
            <a:srgbClr val="FFFFFF"/>
          </a:solidFill>
          <a:ln/>
        </p:spPr>
      </p:sp>
      <p:sp>
        <p:nvSpPr>
          <p:cNvPr id="519175"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1019636251"/>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0194"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520195"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520196"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5201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807E60FF-4B2C-49C8-BE13-3159C2472268}" type="slidenum">
              <a:rPr lang="de-DE" altLang="en-US" sz="1300" b="0" smtClean="0">
                <a:solidFill>
                  <a:schemeClr val="tx1"/>
                </a:solidFill>
                <a:latin typeface="Times New Roman" pitchFamily="18" charset="0"/>
              </a:rPr>
              <a:pPr/>
              <a:t>288</a:t>
            </a:fld>
            <a:endParaRPr lang="de-DE" altLang="en-US" sz="1300" b="0" smtClean="0">
              <a:solidFill>
                <a:schemeClr val="tx1"/>
              </a:solidFill>
              <a:latin typeface="Times New Roman" pitchFamily="18" charset="0"/>
            </a:endParaRPr>
          </a:p>
        </p:txBody>
      </p:sp>
      <p:sp>
        <p:nvSpPr>
          <p:cNvPr id="520198" name="Rectangle 2"/>
          <p:cNvSpPr>
            <a:spLocks noGrp="1" noRot="1" noChangeAspect="1" noChangeArrowheads="1" noTextEdit="1"/>
          </p:cNvSpPr>
          <p:nvPr>
            <p:ph type="sldImg"/>
          </p:nvPr>
        </p:nvSpPr>
        <p:spPr>
          <a:xfrm>
            <a:off x="993775" y="768350"/>
            <a:ext cx="5114925" cy="3836988"/>
          </a:xfrm>
          <a:solidFill>
            <a:srgbClr val="FFFFFF"/>
          </a:solidFill>
          <a:ln/>
        </p:spPr>
      </p:sp>
      <p:sp>
        <p:nvSpPr>
          <p:cNvPr id="520199"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1401515262"/>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18"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521219"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521220"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5212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D2321B22-8496-4404-A954-5A40A309357E}" type="slidenum">
              <a:rPr lang="de-DE" altLang="en-US" sz="1300" b="0" smtClean="0">
                <a:solidFill>
                  <a:schemeClr val="tx1"/>
                </a:solidFill>
                <a:latin typeface="Times New Roman" pitchFamily="18" charset="0"/>
              </a:rPr>
              <a:pPr/>
              <a:t>289</a:t>
            </a:fld>
            <a:endParaRPr lang="de-DE" altLang="en-US" sz="1300" b="0" smtClean="0">
              <a:solidFill>
                <a:schemeClr val="tx1"/>
              </a:solidFill>
              <a:latin typeface="Times New Roman" pitchFamily="18" charset="0"/>
            </a:endParaRPr>
          </a:p>
        </p:txBody>
      </p:sp>
      <p:sp>
        <p:nvSpPr>
          <p:cNvPr id="521222" name="Rectangle 2"/>
          <p:cNvSpPr>
            <a:spLocks noGrp="1" noRot="1" noChangeAspect="1" noChangeArrowheads="1" noTextEdit="1"/>
          </p:cNvSpPr>
          <p:nvPr>
            <p:ph type="sldImg"/>
          </p:nvPr>
        </p:nvSpPr>
        <p:spPr>
          <a:xfrm>
            <a:off x="993775" y="768350"/>
            <a:ext cx="5114925" cy="3836988"/>
          </a:xfrm>
          <a:ln/>
        </p:spPr>
      </p:sp>
      <p:sp>
        <p:nvSpPr>
          <p:cNvPr id="52122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1970190039"/>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42"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522243"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522244"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52224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BF28926B-B975-4901-BC00-7932BD10A517}" type="slidenum">
              <a:rPr lang="de-DE" altLang="en-US" sz="1300" b="0" smtClean="0">
                <a:solidFill>
                  <a:schemeClr val="tx1"/>
                </a:solidFill>
                <a:latin typeface="Times New Roman" pitchFamily="18" charset="0"/>
              </a:rPr>
              <a:pPr/>
              <a:t>290</a:t>
            </a:fld>
            <a:endParaRPr lang="de-DE" altLang="en-US" sz="1300" b="0" smtClean="0">
              <a:solidFill>
                <a:schemeClr val="tx1"/>
              </a:solidFill>
              <a:latin typeface="Times New Roman" pitchFamily="18" charset="0"/>
            </a:endParaRPr>
          </a:p>
        </p:txBody>
      </p:sp>
      <p:sp>
        <p:nvSpPr>
          <p:cNvPr id="522246" name="Rectangle 2"/>
          <p:cNvSpPr>
            <a:spLocks noGrp="1" noRot="1" noChangeAspect="1" noChangeArrowheads="1" noTextEdit="1"/>
          </p:cNvSpPr>
          <p:nvPr>
            <p:ph type="sldImg"/>
          </p:nvPr>
        </p:nvSpPr>
        <p:spPr>
          <a:xfrm>
            <a:off x="993775" y="768350"/>
            <a:ext cx="5114925" cy="3836988"/>
          </a:xfrm>
          <a:solidFill>
            <a:srgbClr val="FFFFFF"/>
          </a:solidFill>
          <a:ln/>
        </p:spPr>
      </p:sp>
      <p:sp>
        <p:nvSpPr>
          <p:cNvPr id="52224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338597382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354"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356355"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356356"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3563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8A274728-4ADD-4752-A449-7C2A8DD7A72A}" type="slidenum">
              <a:rPr lang="de-DE" altLang="en-US" sz="1300" b="0" smtClean="0">
                <a:solidFill>
                  <a:schemeClr val="tx1"/>
                </a:solidFill>
                <a:latin typeface="Times New Roman" pitchFamily="18" charset="0"/>
              </a:rPr>
              <a:pPr/>
              <a:t>31</a:t>
            </a:fld>
            <a:endParaRPr lang="de-DE" altLang="en-US" sz="1300" b="0" smtClean="0">
              <a:solidFill>
                <a:schemeClr val="tx1"/>
              </a:solidFill>
              <a:latin typeface="Times New Roman" pitchFamily="18" charset="0"/>
            </a:endParaRPr>
          </a:p>
        </p:txBody>
      </p:sp>
      <p:sp>
        <p:nvSpPr>
          <p:cNvPr id="356358" name="Rectangle 2"/>
          <p:cNvSpPr>
            <a:spLocks noGrp="1" noRot="1" noChangeAspect="1" noChangeArrowheads="1" noTextEdit="1"/>
          </p:cNvSpPr>
          <p:nvPr>
            <p:ph type="sldImg"/>
          </p:nvPr>
        </p:nvSpPr>
        <p:spPr>
          <a:xfrm>
            <a:off x="993775" y="768350"/>
            <a:ext cx="5114925" cy="3836988"/>
          </a:xfrm>
          <a:ln/>
        </p:spPr>
      </p:sp>
      <p:sp>
        <p:nvSpPr>
          <p:cNvPr id="35635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4254342484"/>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3266"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523267"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523268"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52326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0DA06FC3-D80F-498E-98C2-FC78E6AB21DA}" type="slidenum">
              <a:rPr lang="de-DE" altLang="en-US" sz="1300" b="0" smtClean="0">
                <a:solidFill>
                  <a:schemeClr val="tx1"/>
                </a:solidFill>
                <a:latin typeface="Times New Roman" pitchFamily="18" charset="0"/>
              </a:rPr>
              <a:pPr/>
              <a:t>291</a:t>
            </a:fld>
            <a:endParaRPr lang="de-DE" altLang="en-US" sz="1300" b="0" smtClean="0">
              <a:solidFill>
                <a:schemeClr val="tx1"/>
              </a:solidFill>
              <a:latin typeface="Times New Roman" pitchFamily="18" charset="0"/>
            </a:endParaRPr>
          </a:p>
        </p:txBody>
      </p:sp>
      <p:sp>
        <p:nvSpPr>
          <p:cNvPr id="523270" name="Rectangle 2"/>
          <p:cNvSpPr>
            <a:spLocks noGrp="1" noRot="1" noChangeAspect="1" noChangeArrowheads="1" noTextEdit="1"/>
          </p:cNvSpPr>
          <p:nvPr>
            <p:ph type="sldImg"/>
          </p:nvPr>
        </p:nvSpPr>
        <p:spPr>
          <a:xfrm>
            <a:off x="993775" y="768350"/>
            <a:ext cx="5114925" cy="3836988"/>
          </a:xfrm>
          <a:solidFill>
            <a:srgbClr val="FFFFFF"/>
          </a:solidFill>
          <a:ln/>
        </p:spPr>
      </p:sp>
      <p:sp>
        <p:nvSpPr>
          <p:cNvPr id="523271"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999236823"/>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4290"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524291"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524292"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52429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385AD66B-F0EA-48C4-9906-CF44768EE212}" type="slidenum">
              <a:rPr lang="de-DE" altLang="en-US" sz="1300" b="0" smtClean="0">
                <a:solidFill>
                  <a:schemeClr val="tx1"/>
                </a:solidFill>
                <a:latin typeface="Times New Roman" pitchFamily="18" charset="0"/>
              </a:rPr>
              <a:pPr/>
              <a:t>292</a:t>
            </a:fld>
            <a:endParaRPr lang="de-DE" altLang="en-US" sz="1300" b="0" smtClean="0">
              <a:solidFill>
                <a:schemeClr val="tx1"/>
              </a:solidFill>
              <a:latin typeface="Times New Roman" pitchFamily="18" charset="0"/>
            </a:endParaRPr>
          </a:p>
        </p:txBody>
      </p:sp>
      <p:sp>
        <p:nvSpPr>
          <p:cNvPr id="524294" name="Rectangle 2"/>
          <p:cNvSpPr>
            <a:spLocks noGrp="1" noRot="1" noChangeAspect="1" noChangeArrowheads="1" noTextEdit="1"/>
          </p:cNvSpPr>
          <p:nvPr>
            <p:ph type="sldImg"/>
          </p:nvPr>
        </p:nvSpPr>
        <p:spPr>
          <a:xfrm>
            <a:off x="993775" y="768350"/>
            <a:ext cx="5114925" cy="3836988"/>
          </a:xfrm>
          <a:solidFill>
            <a:srgbClr val="FFFFFF"/>
          </a:solidFill>
          <a:ln/>
        </p:spPr>
      </p:sp>
      <p:sp>
        <p:nvSpPr>
          <p:cNvPr id="524295"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3553736013"/>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5314"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525315"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525316"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5253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F1CC0174-539E-49D7-A22B-7DF3C164DF99}" type="slidenum">
              <a:rPr lang="de-DE" altLang="en-US" sz="1300" b="0" smtClean="0">
                <a:solidFill>
                  <a:schemeClr val="tx1"/>
                </a:solidFill>
                <a:latin typeface="Times New Roman" pitchFamily="18" charset="0"/>
              </a:rPr>
              <a:pPr/>
              <a:t>293</a:t>
            </a:fld>
            <a:endParaRPr lang="de-DE" altLang="en-US" sz="1300" b="0" smtClean="0">
              <a:solidFill>
                <a:schemeClr val="tx1"/>
              </a:solidFill>
              <a:latin typeface="Times New Roman" pitchFamily="18" charset="0"/>
            </a:endParaRPr>
          </a:p>
        </p:txBody>
      </p:sp>
      <p:sp>
        <p:nvSpPr>
          <p:cNvPr id="525318" name="Rectangle 2"/>
          <p:cNvSpPr>
            <a:spLocks noGrp="1" noRot="1" noChangeAspect="1" noChangeArrowheads="1" noTextEdit="1"/>
          </p:cNvSpPr>
          <p:nvPr>
            <p:ph type="sldImg"/>
          </p:nvPr>
        </p:nvSpPr>
        <p:spPr>
          <a:xfrm>
            <a:off x="993775" y="768350"/>
            <a:ext cx="5114925" cy="3836988"/>
          </a:xfrm>
          <a:solidFill>
            <a:srgbClr val="FFFFFF"/>
          </a:solidFill>
          <a:ln/>
        </p:spPr>
      </p:sp>
      <p:sp>
        <p:nvSpPr>
          <p:cNvPr id="525319"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855923429"/>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6338"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526339"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526340"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5263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241F0A68-BFC8-47D2-814D-FF283A226E3A}" type="slidenum">
              <a:rPr lang="de-DE" altLang="en-US" sz="1300" b="0" smtClean="0">
                <a:solidFill>
                  <a:schemeClr val="tx1"/>
                </a:solidFill>
                <a:latin typeface="Times New Roman" pitchFamily="18" charset="0"/>
              </a:rPr>
              <a:pPr/>
              <a:t>295</a:t>
            </a:fld>
            <a:endParaRPr lang="de-DE" altLang="en-US" sz="1300" b="0" smtClean="0">
              <a:solidFill>
                <a:schemeClr val="tx1"/>
              </a:solidFill>
              <a:latin typeface="Times New Roman" pitchFamily="18" charset="0"/>
            </a:endParaRPr>
          </a:p>
        </p:txBody>
      </p:sp>
      <p:sp>
        <p:nvSpPr>
          <p:cNvPr id="526342" name="Rectangle 2"/>
          <p:cNvSpPr>
            <a:spLocks noGrp="1" noRot="1" noChangeAspect="1" noChangeArrowheads="1" noTextEdit="1"/>
          </p:cNvSpPr>
          <p:nvPr>
            <p:ph type="sldImg"/>
          </p:nvPr>
        </p:nvSpPr>
        <p:spPr>
          <a:xfrm>
            <a:off x="993775" y="768350"/>
            <a:ext cx="5114925" cy="3836988"/>
          </a:xfrm>
          <a:solidFill>
            <a:srgbClr val="FFFFFF"/>
          </a:solidFill>
          <a:ln/>
        </p:spPr>
      </p:sp>
      <p:sp>
        <p:nvSpPr>
          <p:cNvPr id="526343"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2348650319"/>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7362"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527363"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527364"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52736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744A3369-CEC0-47A2-B70A-C7AEE85A0810}" type="slidenum">
              <a:rPr lang="de-DE" altLang="en-US" sz="1300" b="0" smtClean="0">
                <a:solidFill>
                  <a:schemeClr val="tx1"/>
                </a:solidFill>
                <a:latin typeface="Times New Roman" pitchFamily="18" charset="0"/>
              </a:rPr>
              <a:pPr/>
              <a:t>296</a:t>
            </a:fld>
            <a:endParaRPr lang="de-DE" altLang="en-US" sz="1300" b="0" smtClean="0">
              <a:solidFill>
                <a:schemeClr val="tx1"/>
              </a:solidFill>
              <a:latin typeface="Times New Roman" pitchFamily="18" charset="0"/>
            </a:endParaRPr>
          </a:p>
        </p:txBody>
      </p:sp>
      <p:sp>
        <p:nvSpPr>
          <p:cNvPr id="527366" name="Rectangle 2"/>
          <p:cNvSpPr>
            <a:spLocks noGrp="1" noRot="1" noChangeAspect="1" noChangeArrowheads="1" noTextEdit="1"/>
          </p:cNvSpPr>
          <p:nvPr>
            <p:ph type="sldImg"/>
          </p:nvPr>
        </p:nvSpPr>
        <p:spPr>
          <a:xfrm>
            <a:off x="993775" y="768350"/>
            <a:ext cx="5114925" cy="3836988"/>
          </a:xfrm>
          <a:solidFill>
            <a:srgbClr val="FFFFFF"/>
          </a:solidFill>
          <a:ln/>
        </p:spPr>
      </p:sp>
      <p:sp>
        <p:nvSpPr>
          <p:cNvPr id="52736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2905740424"/>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386"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528387"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528388"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5283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59BAFF66-78DC-4E7E-839C-B4B26F1F81CF}" type="slidenum">
              <a:rPr lang="de-DE" altLang="en-US" sz="1300" b="0" smtClean="0">
                <a:solidFill>
                  <a:schemeClr val="tx1"/>
                </a:solidFill>
                <a:latin typeface="Times New Roman" pitchFamily="18" charset="0"/>
              </a:rPr>
              <a:pPr/>
              <a:t>308</a:t>
            </a:fld>
            <a:endParaRPr lang="de-DE" altLang="en-US" sz="1300" b="0" smtClean="0">
              <a:solidFill>
                <a:schemeClr val="tx1"/>
              </a:solidFill>
              <a:latin typeface="Times New Roman" pitchFamily="18" charset="0"/>
            </a:endParaRPr>
          </a:p>
        </p:txBody>
      </p:sp>
      <p:sp>
        <p:nvSpPr>
          <p:cNvPr id="528390" name="Rectangle 2"/>
          <p:cNvSpPr>
            <a:spLocks noGrp="1" noRot="1" noChangeAspect="1" noChangeArrowheads="1" noTextEdit="1"/>
          </p:cNvSpPr>
          <p:nvPr>
            <p:ph type="sldImg"/>
          </p:nvPr>
        </p:nvSpPr>
        <p:spPr>
          <a:xfrm>
            <a:off x="993775" y="768350"/>
            <a:ext cx="5114925" cy="3836988"/>
          </a:xfrm>
          <a:ln/>
        </p:spPr>
      </p:sp>
      <p:sp>
        <p:nvSpPr>
          <p:cNvPr id="52839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3541171187"/>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9410"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529411"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529412"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52941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500FDE97-AB4D-475D-BD43-402DBCEE979C}" type="slidenum">
              <a:rPr lang="de-DE" altLang="en-US" sz="1300" b="0" smtClean="0">
                <a:solidFill>
                  <a:schemeClr val="tx1"/>
                </a:solidFill>
                <a:latin typeface="Times New Roman" pitchFamily="18" charset="0"/>
              </a:rPr>
              <a:pPr/>
              <a:t>317</a:t>
            </a:fld>
            <a:endParaRPr lang="de-DE" altLang="en-US" sz="1300" b="0" smtClean="0">
              <a:solidFill>
                <a:schemeClr val="tx1"/>
              </a:solidFill>
              <a:latin typeface="Times New Roman" pitchFamily="18" charset="0"/>
            </a:endParaRPr>
          </a:p>
        </p:txBody>
      </p:sp>
      <p:sp>
        <p:nvSpPr>
          <p:cNvPr id="529414" name="Rectangle 2"/>
          <p:cNvSpPr>
            <a:spLocks noGrp="1" noRot="1" noChangeAspect="1" noChangeArrowheads="1" noTextEdit="1"/>
          </p:cNvSpPr>
          <p:nvPr>
            <p:ph type="sldImg"/>
          </p:nvPr>
        </p:nvSpPr>
        <p:spPr>
          <a:xfrm>
            <a:off x="993775" y="768350"/>
            <a:ext cx="5114925" cy="3836988"/>
          </a:xfrm>
          <a:ln/>
        </p:spPr>
      </p:sp>
      <p:sp>
        <p:nvSpPr>
          <p:cNvPr id="52941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3808868319"/>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0434"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530435"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530436"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53043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3FB719D4-AC5D-4421-99FC-1B232102DB0D}" type="slidenum">
              <a:rPr lang="de-DE" altLang="en-US" sz="1300" b="0" smtClean="0">
                <a:solidFill>
                  <a:schemeClr val="tx1"/>
                </a:solidFill>
                <a:latin typeface="Times New Roman" pitchFamily="18" charset="0"/>
              </a:rPr>
              <a:pPr/>
              <a:t>324</a:t>
            </a:fld>
            <a:endParaRPr lang="de-DE" altLang="en-US" sz="1300" b="0" smtClean="0">
              <a:solidFill>
                <a:schemeClr val="tx1"/>
              </a:solidFill>
              <a:latin typeface="Times New Roman" pitchFamily="18" charset="0"/>
            </a:endParaRPr>
          </a:p>
        </p:txBody>
      </p:sp>
      <p:sp>
        <p:nvSpPr>
          <p:cNvPr id="530438" name="Rectangle 2"/>
          <p:cNvSpPr>
            <a:spLocks noGrp="1" noRot="1" noChangeAspect="1" noChangeArrowheads="1" noTextEdit="1"/>
          </p:cNvSpPr>
          <p:nvPr>
            <p:ph type="sldImg"/>
          </p:nvPr>
        </p:nvSpPr>
        <p:spPr>
          <a:xfrm>
            <a:off x="993775" y="768350"/>
            <a:ext cx="5114925" cy="3836988"/>
          </a:xfrm>
          <a:solidFill>
            <a:srgbClr val="FFFFFF"/>
          </a:solidFill>
          <a:ln/>
        </p:spPr>
      </p:sp>
      <p:sp>
        <p:nvSpPr>
          <p:cNvPr id="530439"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955406845"/>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1458"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531459"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531460"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53146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952581D7-C61D-4666-93B9-E228B712F5D1}" type="slidenum">
              <a:rPr lang="de-DE" altLang="en-US" sz="1300" b="0" smtClean="0">
                <a:solidFill>
                  <a:schemeClr val="tx1"/>
                </a:solidFill>
                <a:latin typeface="Times New Roman" pitchFamily="18" charset="0"/>
              </a:rPr>
              <a:pPr/>
              <a:t>325</a:t>
            </a:fld>
            <a:endParaRPr lang="de-DE" altLang="en-US" sz="1300" b="0" smtClean="0">
              <a:solidFill>
                <a:schemeClr val="tx1"/>
              </a:solidFill>
              <a:latin typeface="Times New Roman" pitchFamily="18" charset="0"/>
            </a:endParaRPr>
          </a:p>
        </p:txBody>
      </p:sp>
      <p:sp>
        <p:nvSpPr>
          <p:cNvPr id="531462" name="Rectangle 2"/>
          <p:cNvSpPr>
            <a:spLocks noGrp="1" noRot="1" noChangeAspect="1" noChangeArrowheads="1" noTextEdit="1"/>
          </p:cNvSpPr>
          <p:nvPr>
            <p:ph type="sldImg"/>
          </p:nvPr>
        </p:nvSpPr>
        <p:spPr>
          <a:xfrm>
            <a:off x="993775" y="768350"/>
            <a:ext cx="5114925" cy="3836988"/>
          </a:xfrm>
          <a:solidFill>
            <a:srgbClr val="FFFFFF"/>
          </a:solidFill>
          <a:ln/>
        </p:spPr>
      </p:sp>
      <p:sp>
        <p:nvSpPr>
          <p:cNvPr id="531463"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2812029201"/>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82"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532483"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532484"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53248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81D96BD4-AE53-4D21-A96D-C74E5BC801BF}" type="slidenum">
              <a:rPr lang="de-DE" altLang="en-US" sz="1300" b="0" smtClean="0">
                <a:solidFill>
                  <a:schemeClr val="tx1"/>
                </a:solidFill>
                <a:latin typeface="Times New Roman" pitchFamily="18" charset="0"/>
              </a:rPr>
              <a:pPr/>
              <a:t>326</a:t>
            </a:fld>
            <a:endParaRPr lang="de-DE" altLang="en-US" sz="1300" b="0" smtClean="0">
              <a:solidFill>
                <a:schemeClr val="tx1"/>
              </a:solidFill>
              <a:latin typeface="Times New Roman" pitchFamily="18" charset="0"/>
            </a:endParaRPr>
          </a:p>
        </p:txBody>
      </p:sp>
      <p:sp>
        <p:nvSpPr>
          <p:cNvPr id="532486" name="Rectangle 2"/>
          <p:cNvSpPr>
            <a:spLocks noGrp="1" noRot="1" noChangeAspect="1" noChangeArrowheads="1" noTextEdit="1"/>
          </p:cNvSpPr>
          <p:nvPr>
            <p:ph type="sldImg"/>
          </p:nvPr>
        </p:nvSpPr>
        <p:spPr>
          <a:xfrm>
            <a:off x="993775" y="768350"/>
            <a:ext cx="5114925" cy="3836988"/>
          </a:xfrm>
          <a:solidFill>
            <a:srgbClr val="FFFFFF"/>
          </a:solidFill>
          <a:ln/>
        </p:spPr>
      </p:sp>
      <p:sp>
        <p:nvSpPr>
          <p:cNvPr id="53248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363212050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6"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338947"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338948"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3389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BCCDD5F3-2E1C-4BA9-8686-AE2B8A0B3543}" type="slidenum">
              <a:rPr lang="de-DE" altLang="en-US" sz="1300" b="0" smtClean="0">
                <a:solidFill>
                  <a:schemeClr val="tx1"/>
                </a:solidFill>
                <a:latin typeface="Times New Roman" pitchFamily="18" charset="0"/>
              </a:rPr>
              <a:pPr/>
              <a:t>2</a:t>
            </a:fld>
            <a:endParaRPr lang="de-DE" altLang="en-US" sz="1300" b="0" smtClean="0">
              <a:solidFill>
                <a:schemeClr val="tx1"/>
              </a:solidFill>
              <a:latin typeface="Times New Roman" pitchFamily="18" charset="0"/>
            </a:endParaRPr>
          </a:p>
        </p:txBody>
      </p:sp>
      <p:sp>
        <p:nvSpPr>
          <p:cNvPr id="338950" name="Rectangle 2"/>
          <p:cNvSpPr>
            <a:spLocks noGrp="1" noRot="1" noChangeAspect="1" noChangeArrowheads="1" noTextEdit="1"/>
          </p:cNvSpPr>
          <p:nvPr>
            <p:ph type="sldImg"/>
          </p:nvPr>
        </p:nvSpPr>
        <p:spPr>
          <a:xfrm>
            <a:off x="993775" y="768350"/>
            <a:ext cx="5114925" cy="3836988"/>
          </a:xfrm>
          <a:ln/>
        </p:spPr>
      </p:sp>
      <p:sp>
        <p:nvSpPr>
          <p:cNvPr id="33895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191881771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 name="Rectangle 6"/>
          <p:cNvSpPr>
            <a:spLocks noGrp="1" noChangeArrowheads="1"/>
          </p:cNvSpPr>
          <p:nvPr>
            <p:ph type="sldNum"/>
          </p:nvPr>
        </p:nvSpPr>
        <p:spPr>
          <a:ln/>
        </p:spPr>
        <p:txBody>
          <a:bodyPr/>
          <a:lstStyle/>
          <a:p>
            <a:fld id="{20D2C800-240D-4EBF-BC53-21B0F127A9BC}" type="slidenum">
              <a:rPr lang="en-US" altLang="de-DE"/>
              <a:pPr/>
              <a:t>32</a:t>
            </a:fld>
            <a:endParaRPr lang="en-US" altLang="de-DE"/>
          </a:p>
        </p:txBody>
      </p:sp>
      <p:sp>
        <p:nvSpPr>
          <p:cNvPr id="4097" name="Rectangle 1"/>
          <p:cNvSpPr txBox="1">
            <a:spLocks noGrp="1" noRot="1" noChangeAspect="1" noChangeArrowheads="1"/>
          </p:cNvSpPr>
          <p:nvPr>
            <p:ph type="sldImg"/>
          </p:nvPr>
        </p:nvSpPr>
        <p:spPr bwMode="auto">
          <a:xfrm>
            <a:off x="852488" y="717550"/>
            <a:ext cx="4722812" cy="3541713"/>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098" name="Text Box 2"/>
          <p:cNvSpPr txBox="1">
            <a:spLocks noGrp="1" noChangeArrowheads="1"/>
          </p:cNvSpPr>
          <p:nvPr>
            <p:ph type="body" idx="1"/>
          </p:nvPr>
        </p:nvSpPr>
        <p:spPr bwMode="auto">
          <a:xfrm>
            <a:off x="642647" y="4486639"/>
            <a:ext cx="5142621" cy="425084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8820" rIns="0" bIns="0"/>
          <a:lstStyle/>
          <a:p>
            <a:pPr eaLnBrk="1">
              <a:lnSpc>
                <a:spcPct val="93000"/>
              </a:lnSpc>
              <a:spcBef>
                <a:spcPct val="0"/>
              </a:spcBef>
              <a:tabLst>
                <a:tab pos="723900" algn="l"/>
                <a:tab pos="1447800" algn="l"/>
                <a:tab pos="2171700" algn="l"/>
                <a:tab pos="2895600" algn="l"/>
                <a:tab pos="3619500" algn="l"/>
                <a:tab pos="4343400" algn="l"/>
                <a:tab pos="5067300" algn="l"/>
              </a:tabLst>
            </a:pPr>
            <a:r>
              <a:rPr lang="en-US" altLang="de-DE" sz="1000">
                <a:latin typeface="Arial Unicode MS" pitchFamily="32" charset="0"/>
                <a:cs typeface="Arial Unicode MS" pitchFamily="32" charset="0"/>
              </a:rPr>
              <a:t>Figure 1. Cumulative Number of Registered Studies from February 2000 to September 2014 and Key Events. Although the relevant Declaration of Helsinki (DoH) paragraphs apply to “every research study involving human subjects” (i.e., interventional and observational studies), the other listed key policies apply to interventional studies only. AE denotes adverse event, FDAAA Food and Drug Administration Amendments Act, FDAMA Food and Drug Administration Modernization Act, ICMJE International Committee of Medical Journal Editors, NPRM Notice of Proposed Rulemaking, and WHO World Health Organization.</a:t>
            </a:r>
          </a:p>
        </p:txBody>
      </p:sp>
    </p:spTree>
    <p:extLst>
      <p:ext uri="{BB962C8B-B14F-4D97-AF65-F5344CB8AC3E}">
        <p14:creationId xmlns:p14="http://schemas.microsoft.com/office/powerpoint/2010/main" val="3403790320"/>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3506"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533507"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533508"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5335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989B3DE9-A5DA-45EA-8FED-38991AE2A750}" type="slidenum">
              <a:rPr lang="de-DE" altLang="en-US" sz="1300" b="0" smtClean="0">
                <a:solidFill>
                  <a:schemeClr val="tx1"/>
                </a:solidFill>
                <a:latin typeface="Times New Roman" pitchFamily="18" charset="0"/>
              </a:rPr>
              <a:pPr/>
              <a:t>327</a:t>
            </a:fld>
            <a:endParaRPr lang="de-DE" altLang="en-US" sz="1300" b="0" smtClean="0">
              <a:solidFill>
                <a:schemeClr val="tx1"/>
              </a:solidFill>
              <a:latin typeface="Times New Roman" pitchFamily="18" charset="0"/>
            </a:endParaRPr>
          </a:p>
        </p:txBody>
      </p:sp>
      <p:sp>
        <p:nvSpPr>
          <p:cNvPr id="533510" name="Rectangle 2"/>
          <p:cNvSpPr>
            <a:spLocks noGrp="1" noRot="1" noChangeAspect="1" noChangeArrowheads="1" noTextEdit="1"/>
          </p:cNvSpPr>
          <p:nvPr>
            <p:ph type="sldImg"/>
          </p:nvPr>
        </p:nvSpPr>
        <p:spPr>
          <a:xfrm>
            <a:off x="993775" y="768350"/>
            <a:ext cx="5114925" cy="3836988"/>
          </a:xfrm>
          <a:solidFill>
            <a:srgbClr val="FFFFFF"/>
          </a:solidFill>
          <a:ln/>
        </p:spPr>
      </p:sp>
      <p:sp>
        <p:nvSpPr>
          <p:cNvPr id="533511"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1585718718"/>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4530"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534531"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534532"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5345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05CAE229-A303-4E2D-BE30-3B1330227CC1}" type="slidenum">
              <a:rPr lang="de-DE" altLang="en-US" sz="1300" b="0" smtClean="0">
                <a:solidFill>
                  <a:schemeClr val="tx1"/>
                </a:solidFill>
                <a:latin typeface="Times New Roman" pitchFamily="18" charset="0"/>
              </a:rPr>
              <a:pPr/>
              <a:t>328</a:t>
            </a:fld>
            <a:endParaRPr lang="de-DE" altLang="en-US" sz="1300" b="0" smtClean="0">
              <a:solidFill>
                <a:schemeClr val="tx1"/>
              </a:solidFill>
              <a:latin typeface="Times New Roman" pitchFamily="18" charset="0"/>
            </a:endParaRPr>
          </a:p>
        </p:txBody>
      </p:sp>
      <p:sp>
        <p:nvSpPr>
          <p:cNvPr id="534534" name="Rectangle 2"/>
          <p:cNvSpPr>
            <a:spLocks noGrp="1" noRot="1" noChangeAspect="1" noChangeArrowheads="1" noTextEdit="1"/>
          </p:cNvSpPr>
          <p:nvPr>
            <p:ph type="sldImg"/>
          </p:nvPr>
        </p:nvSpPr>
        <p:spPr>
          <a:xfrm>
            <a:off x="993775" y="768350"/>
            <a:ext cx="5114925" cy="3836988"/>
          </a:xfrm>
          <a:solidFill>
            <a:srgbClr val="FFFFFF"/>
          </a:solidFill>
          <a:ln/>
        </p:spPr>
      </p:sp>
      <p:sp>
        <p:nvSpPr>
          <p:cNvPr id="534535"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2191234034"/>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5554"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535555"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535556"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5355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A7553B9C-A272-49E4-B1A4-D35CAF857616}" type="slidenum">
              <a:rPr lang="de-DE" altLang="en-US" sz="1300" b="0" smtClean="0">
                <a:solidFill>
                  <a:schemeClr val="tx1"/>
                </a:solidFill>
                <a:latin typeface="Times New Roman" pitchFamily="18" charset="0"/>
              </a:rPr>
              <a:pPr/>
              <a:t>329</a:t>
            </a:fld>
            <a:endParaRPr lang="de-DE" altLang="en-US" sz="1300" b="0" smtClean="0">
              <a:solidFill>
                <a:schemeClr val="tx1"/>
              </a:solidFill>
              <a:latin typeface="Times New Roman" pitchFamily="18" charset="0"/>
            </a:endParaRPr>
          </a:p>
        </p:txBody>
      </p:sp>
      <p:sp>
        <p:nvSpPr>
          <p:cNvPr id="535558" name="Rectangle 2"/>
          <p:cNvSpPr>
            <a:spLocks noGrp="1" noRot="1" noChangeAspect="1" noChangeArrowheads="1" noTextEdit="1"/>
          </p:cNvSpPr>
          <p:nvPr>
            <p:ph type="sldImg"/>
          </p:nvPr>
        </p:nvSpPr>
        <p:spPr>
          <a:xfrm>
            <a:off x="993775" y="768350"/>
            <a:ext cx="5114925" cy="3836988"/>
          </a:xfrm>
          <a:solidFill>
            <a:srgbClr val="FFFFFF"/>
          </a:solidFill>
          <a:ln/>
        </p:spPr>
      </p:sp>
      <p:sp>
        <p:nvSpPr>
          <p:cNvPr id="535559"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1607528356"/>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6578"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536579"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536580"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5365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58E0E110-B35A-4004-8F17-00230662051A}" type="slidenum">
              <a:rPr lang="de-DE" altLang="en-US" sz="1300" b="0" smtClean="0">
                <a:solidFill>
                  <a:schemeClr val="tx1"/>
                </a:solidFill>
                <a:latin typeface="Times New Roman" pitchFamily="18" charset="0"/>
              </a:rPr>
              <a:pPr/>
              <a:t>331</a:t>
            </a:fld>
            <a:endParaRPr lang="de-DE" altLang="en-US" sz="1300" b="0" smtClean="0">
              <a:solidFill>
                <a:schemeClr val="tx1"/>
              </a:solidFill>
              <a:latin typeface="Times New Roman" pitchFamily="18" charset="0"/>
            </a:endParaRPr>
          </a:p>
        </p:txBody>
      </p:sp>
      <p:sp>
        <p:nvSpPr>
          <p:cNvPr id="536582" name="Rectangle 2"/>
          <p:cNvSpPr>
            <a:spLocks noGrp="1" noRot="1" noChangeAspect="1" noChangeArrowheads="1" noTextEdit="1"/>
          </p:cNvSpPr>
          <p:nvPr>
            <p:ph type="sldImg"/>
          </p:nvPr>
        </p:nvSpPr>
        <p:spPr>
          <a:xfrm>
            <a:off x="993775" y="768350"/>
            <a:ext cx="5114925" cy="3836988"/>
          </a:xfrm>
          <a:solidFill>
            <a:srgbClr val="FFFFFF"/>
          </a:solidFill>
          <a:ln/>
        </p:spPr>
      </p:sp>
      <p:sp>
        <p:nvSpPr>
          <p:cNvPr id="536583"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812062619"/>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7602"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537603"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537604"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53760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D7722B74-2C0B-4BCC-87DC-BA1826E17718}" type="slidenum">
              <a:rPr lang="de-DE" altLang="en-US" sz="1300" b="0" smtClean="0">
                <a:solidFill>
                  <a:schemeClr val="tx1"/>
                </a:solidFill>
                <a:latin typeface="Times New Roman" pitchFamily="18" charset="0"/>
              </a:rPr>
              <a:pPr/>
              <a:t>332</a:t>
            </a:fld>
            <a:endParaRPr lang="de-DE" altLang="en-US" sz="1300" b="0" smtClean="0">
              <a:solidFill>
                <a:schemeClr val="tx1"/>
              </a:solidFill>
              <a:latin typeface="Times New Roman" pitchFamily="18" charset="0"/>
            </a:endParaRPr>
          </a:p>
        </p:txBody>
      </p:sp>
      <p:sp>
        <p:nvSpPr>
          <p:cNvPr id="537606" name="Rectangle 2"/>
          <p:cNvSpPr>
            <a:spLocks noGrp="1" noRot="1" noChangeAspect="1" noChangeArrowheads="1" noTextEdit="1"/>
          </p:cNvSpPr>
          <p:nvPr>
            <p:ph type="sldImg"/>
          </p:nvPr>
        </p:nvSpPr>
        <p:spPr>
          <a:xfrm>
            <a:off x="993775" y="768350"/>
            <a:ext cx="5114925" cy="3836988"/>
          </a:xfrm>
          <a:solidFill>
            <a:srgbClr val="FFFFFF"/>
          </a:solidFill>
          <a:ln/>
        </p:spPr>
      </p:sp>
      <p:sp>
        <p:nvSpPr>
          <p:cNvPr id="53760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3279501122"/>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8626"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538627"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538628"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5386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1B5712F6-4F41-4A34-BFB6-6C8D5DDC75F1}" type="slidenum">
              <a:rPr lang="de-DE" altLang="en-US" sz="1300" b="0" smtClean="0">
                <a:solidFill>
                  <a:schemeClr val="tx1"/>
                </a:solidFill>
                <a:latin typeface="Times New Roman" pitchFamily="18" charset="0"/>
              </a:rPr>
              <a:pPr/>
              <a:t>333</a:t>
            </a:fld>
            <a:endParaRPr lang="de-DE" altLang="en-US" sz="1300" b="0" smtClean="0">
              <a:solidFill>
                <a:schemeClr val="tx1"/>
              </a:solidFill>
              <a:latin typeface="Times New Roman" pitchFamily="18" charset="0"/>
            </a:endParaRPr>
          </a:p>
        </p:txBody>
      </p:sp>
      <p:sp>
        <p:nvSpPr>
          <p:cNvPr id="538630" name="Rectangle 2"/>
          <p:cNvSpPr>
            <a:spLocks noGrp="1" noRot="1" noChangeAspect="1" noChangeArrowheads="1" noTextEdit="1"/>
          </p:cNvSpPr>
          <p:nvPr>
            <p:ph type="sldImg"/>
          </p:nvPr>
        </p:nvSpPr>
        <p:spPr>
          <a:xfrm>
            <a:off x="993775" y="768350"/>
            <a:ext cx="5114925" cy="3836988"/>
          </a:xfrm>
          <a:solidFill>
            <a:srgbClr val="FFFFFF"/>
          </a:solidFill>
          <a:ln/>
        </p:spPr>
      </p:sp>
      <p:sp>
        <p:nvSpPr>
          <p:cNvPr id="538631"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954600549"/>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9650"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539651"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539652"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53965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3616C935-880E-4F1C-8006-D117B946F316}" type="slidenum">
              <a:rPr lang="de-DE" altLang="en-US" sz="1300" b="0" smtClean="0">
                <a:solidFill>
                  <a:schemeClr val="tx1"/>
                </a:solidFill>
                <a:latin typeface="Times New Roman" pitchFamily="18" charset="0"/>
              </a:rPr>
              <a:pPr/>
              <a:t>334</a:t>
            </a:fld>
            <a:endParaRPr lang="de-DE" altLang="en-US" sz="1300" b="0" smtClean="0">
              <a:solidFill>
                <a:schemeClr val="tx1"/>
              </a:solidFill>
              <a:latin typeface="Times New Roman" pitchFamily="18" charset="0"/>
            </a:endParaRPr>
          </a:p>
        </p:txBody>
      </p:sp>
      <p:sp>
        <p:nvSpPr>
          <p:cNvPr id="539654" name="Rectangle 2"/>
          <p:cNvSpPr>
            <a:spLocks noGrp="1" noRot="1" noChangeAspect="1" noChangeArrowheads="1" noTextEdit="1"/>
          </p:cNvSpPr>
          <p:nvPr>
            <p:ph type="sldImg"/>
          </p:nvPr>
        </p:nvSpPr>
        <p:spPr>
          <a:xfrm>
            <a:off x="993775" y="768350"/>
            <a:ext cx="5114925" cy="3836988"/>
          </a:xfrm>
          <a:solidFill>
            <a:srgbClr val="FFFFFF"/>
          </a:solidFill>
          <a:ln/>
        </p:spPr>
      </p:sp>
      <p:sp>
        <p:nvSpPr>
          <p:cNvPr id="539655"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4187414010"/>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0674"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540675"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540676"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54067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48DA6ED3-02DE-417A-A637-E52424620760}" type="slidenum">
              <a:rPr lang="de-DE" altLang="en-US" sz="1300" b="0" smtClean="0">
                <a:solidFill>
                  <a:schemeClr val="tx1"/>
                </a:solidFill>
                <a:latin typeface="Times New Roman" pitchFamily="18" charset="0"/>
              </a:rPr>
              <a:pPr/>
              <a:t>335</a:t>
            </a:fld>
            <a:endParaRPr lang="de-DE" altLang="en-US" sz="1300" b="0" smtClean="0">
              <a:solidFill>
                <a:schemeClr val="tx1"/>
              </a:solidFill>
              <a:latin typeface="Times New Roman" pitchFamily="18" charset="0"/>
            </a:endParaRPr>
          </a:p>
        </p:txBody>
      </p:sp>
      <p:sp>
        <p:nvSpPr>
          <p:cNvPr id="540678" name="Rectangle 2"/>
          <p:cNvSpPr>
            <a:spLocks noGrp="1" noRot="1" noChangeAspect="1" noChangeArrowheads="1" noTextEdit="1"/>
          </p:cNvSpPr>
          <p:nvPr>
            <p:ph type="sldImg"/>
          </p:nvPr>
        </p:nvSpPr>
        <p:spPr>
          <a:xfrm>
            <a:off x="993775" y="768350"/>
            <a:ext cx="5114925" cy="3836988"/>
          </a:xfrm>
          <a:solidFill>
            <a:srgbClr val="FFFFFF"/>
          </a:solidFill>
          <a:ln/>
        </p:spPr>
      </p:sp>
      <p:sp>
        <p:nvSpPr>
          <p:cNvPr id="540679"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799491934"/>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1698" name="Rectangle 2"/>
          <p:cNvSpPr txBox="1">
            <a:spLocks noGrp="1" noChangeArrowheads="1"/>
          </p:cNvSpPr>
          <p:nvPr/>
        </p:nvSpPr>
        <p:spPr bwMode="auto">
          <a:xfrm>
            <a:off x="0" y="0"/>
            <a:ext cx="3077951" cy="511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300" b="0">
                <a:solidFill>
                  <a:schemeClr val="tx1"/>
                </a:solidFill>
                <a:latin typeface="Times New Roman" pitchFamily="18" charset="0"/>
              </a:rPr>
              <a:t>(C) Dr. Roberto Frontini  Apotheke des Universitätsklinikums Leipzig AöR</a:t>
            </a:r>
          </a:p>
        </p:txBody>
      </p:sp>
      <p:sp>
        <p:nvSpPr>
          <p:cNvPr id="541699" name="Rectangle 3"/>
          <p:cNvSpPr txBox="1">
            <a:spLocks noGrp="1" noChangeArrowheads="1"/>
          </p:cNvSpPr>
          <p:nvPr/>
        </p:nvSpPr>
        <p:spPr bwMode="auto">
          <a:xfrm>
            <a:off x="4024525" y="0"/>
            <a:ext cx="3077951" cy="511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r">
              <a:lnSpc>
                <a:spcPct val="100000"/>
              </a:lnSpc>
              <a:spcBef>
                <a:spcPct val="0"/>
              </a:spcBef>
              <a:buSzTx/>
            </a:pPr>
            <a:r>
              <a:rPr lang="de-DE" altLang="en-US" sz="1300" b="0">
                <a:solidFill>
                  <a:schemeClr val="tx1"/>
                </a:solidFill>
                <a:latin typeface="Times New Roman" pitchFamily="18" charset="0"/>
              </a:rPr>
              <a:t>WS 2006/07</a:t>
            </a:r>
          </a:p>
        </p:txBody>
      </p:sp>
      <p:sp>
        <p:nvSpPr>
          <p:cNvPr id="541700" name="Rectangle 6"/>
          <p:cNvSpPr txBox="1">
            <a:spLocks noGrp="1" noChangeArrowheads="1"/>
          </p:cNvSpPr>
          <p:nvPr/>
        </p:nvSpPr>
        <p:spPr bwMode="auto">
          <a:xfrm>
            <a:off x="0" y="9721930"/>
            <a:ext cx="3077951" cy="511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nchor="b"/>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300" b="0">
                <a:solidFill>
                  <a:schemeClr val="tx1"/>
                </a:solidFill>
                <a:latin typeface="Times New Roman" pitchFamily="18" charset="0"/>
              </a:rPr>
              <a:t>Pharmakoepidemiologie und Pharmakoökonomie    Stand 04.10.06</a:t>
            </a:r>
          </a:p>
        </p:txBody>
      </p:sp>
      <p:sp>
        <p:nvSpPr>
          <p:cNvPr id="541701" name="Rectangle 7"/>
          <p:cNvSpPr txBox="1">
            <a:spLocks noGrp="1" noChangeArrowheads="1"/>
          </p:cNvSpPr>
          <p:nvPr/>
        </p:nvSpPr>
        <p:spPr bwMode="auto">
          <a:xfrm>
            <a:off x="4024525" y="9721930"/>
            <a:ext cx="3077951" cy="511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nchor="b"/>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r">
              <a:lnSpc>
                <a:spcPct val="100000"/>
              </a:lnSpc>
              <a:spcBef>
                <a:spcPct val="0"/>
              </a:spcBef>
              <a:buSzTx/>
            </a:pPr>
            <a:fld id="{2DEF824B-0EE1-4528-96E8-463AC9E2F619}" type="slidenum">
              <a:rPr lang="de-DE" altLang="en-US" sz="1300" b="0">
                <a:solidFill>
                  <a:schemeClr val="tx1"/>
                </a:solidFill>
                <a:latin typeface="Times New Roman" pitchFamily="18" charset="0"/>
              </a:rPr>
              <a:pPr algn="r">
                <a:lnSpc>
                  <a:spcPct val="100000"/>
                </a:lnSpc>
                <a:spcBef>
                  <a:spcPct val="0"/>
                </a:spcBef>
                <a:buSzTx/>
              </a:pPr>
              <a:t>336</a:t>
            </a:fld>
            <a:endParaRPr lang="de-DE" altLang="en-US" sz="1300" b="0">
              <a:solidFill>
                <a:schemeClr val="tx1"/>
              </a:solidFill>
              <a:latin typeface="Times New Roman" pitchFamily="18" charset="0"/>
            </a:endParaRPr>
          </a:p>
        </p:txBody>
      </p:sp>
      <p:sp>
        <p:nvSpPr>
          <p:cNvPr id="541702" name="Rectangle 2"/>
          <p:cNvSpPr>
            <a:spLocks noGrp="1" noRot="1" noChangeAspect="1" noChangeArrowheads="1" noTextEdit="1"/>
          </p:cNvSpPr>
          <p:nvPr>
            <p:ph type="sldImg"/>
          </p:nvPr>
        </p:nvSpPr>
        <p:spPr>
          <a:xfrm>
            <a:off x="993775" y="768350"/>
            <a:ext cx="5114925" cy="3836988"/>
          </a:xfrm>
          <a:solidFill>
            <a:srgbClr val="FFFFFF"/>
          </a:solidFill>
          <a:ln/>
        </p:spPr>
      </p:sp>
      <p:sp>
        <p:nvSpPr>
          <p:cNvPr id="541703"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981691624"/>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22" name="Rectangle 2"/>
          <p:cNvSpPr txBox="1">
            <a:spLocks noGrp="1" noChangeArrowheads="1"/>
          </p:cNvSpPr>
          <p:nvPr/>
        </p:nvSpPr>
        <p:spPr bwMode="auto">
          <a:xfrm>
            <a:off x="0" y="0"/>
            <a:ext cx="3077951" cy="511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300" b="0">
                <a:solidFill>
                  <a:schemeClr val="tx1"/>
                </a:solidFill>
                <a:latin typeface="Times New Roman" pitchFamily="18" charset="0"/>
              </a:rPr>
              <a:t>(C) Dr. Roberto Frontini  Apotheke des Universitätsklinikums Leipzig AöR</a:t>
            </a:r>
          </a:p>
        </p:txBody>
      </p:sp>
      <p:sp>
        <p:nvSpPr>
          <p:cNvPr id="542723" name="Rectangle 3"/>
          <p:cNvSpPr txBox="1">
            <a:spLocks noGrp="1" noChangeArrowheads="1"/>
          </p:cNvSpPr>
          <p:nvPr/>
        </p:nvSpPr>
        <p:spPr bwMode="auto">
          <a:xfrm>
            <a:off x="4024525" y="0"/>
            <a:ext cx="3077951" cy="511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r">
              <a:lnSpc>
                <a:spcPct val="100000"/>
              </a:lnSpc>
              <a:spcBef>
                <a:spcPct val="0"/>
              </a:spcBef>
              <a:buSzTx/>
            </a:pPr>
            <a:r>
              <a:rPr lang="de-DE" altLang="en-US" sz="1300" b="0">
                <a:solidFill>
                  <a:schemeClr val="tx1"/>
                </a:solidFill>
                <a:latin typeface="Times New Roman" pitchFamily="18" charset="0"/>
              </a:rPr>
              <a:t>WS 2006/07</a:t>
            </a:r>
          </a:p>
        </p:txBody>
      </p:sp>
      <p:sp>
        <p:nvSpPr>
          <p:cNvPr id="542724" name="Rectangle 6"/>
          <p:cNvSpPr txBox="1">
            <a:spLocks noGrp="1" noChangeArrowheads="1"/>
          </p:cNvSpPr>
          <p:nvPr/>
        </p:nvSpPr>
        <p:spPr bwMode="auto">
          <a:xfrm>
            <a:off x="0" y="9721930"/>
            <a:ext cx="3077951" cy="511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nchor="b"/>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300" b="0">
                <a:solidFill>
                  <a:schemeClr val="tx1"/>
                </a:solidFill>
                <a:latin typeface="Times New Roman" pitchFamily="18" charset="0"/>
              </a:rPr>
              <a:t>Pharmakoepidemiologie und Pharmakoökonomie    Stand 04.10.06</a:t>
            </a:r>
          </a:p>
        </p:txBody>
      </p:sp>
      <p:sp>
        <p:nvSpPr>
          <p:cNvPr id="542725" name="Rectangle 7"/>
          <p:cNvSpPr txBox="1">
            <a:spLocks noGrp="1" noChangeArrowheads="1"/>
          </p:cNvSpPr>
          <p:nvPr/>
        </p:nvSpPr>
        <p:spPr bwMode="auto">
          <a:xfrm>
            <a:off x="4024525" y="9721930"/>
            <a:ext cx="3077951" cy="511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nchor="b"/>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r">
              <a:lnSpc>
                <a:spcPct val="100000"/>
              </a:lnSpc>
              <a:spcBef>
                <a:spcPct val="0"/>
              </a:spcBef>
              <a:buSzTx/>
            </a:pPr>
            <a:fld id="{B3DF79F3-03B6-4CD1-869C-EE2C1EC1BC4C}" type="slidenum">
              <a:rPr lang="de-DE" altLang="en-US" sz="1300" b="0">
                <a:solidFill>
                  <a:schemeClr val="tx1"/>
                </a:solidFill>
                <a:latin typeface="Times New Roman" pitchFamily="18" charset="0"/>
              </a:rPr>
              <a:pPr algn="r">
                <a:lnSpc>
                  <a:spcPct val="100000"/>
                </a:lnSpc>
                <a:spcBef>
                  <a:spcPct val="0"/>
                </a:spcBef>
                <a:buSzTx/>
              </a:pPr>
              <a:t>337</a:t>
            </a:fld>
            <a:endParaRPr lang="de-DE" altLang="en-US" sz="1300" b="0">
              <a:solidFill>
                <a:schemeClr val="tx1"/>
              </a:solidFill>
              <a:latin typeface="Times New Roman" pitchFamily="18" charset="0"/>
            </a:endParaRPr>
          </a:p>
        </p:txBody>
      </p:sp>
      <p:sp>
        <p:nvSpPr>
          <p:cNvPr id="542726" name="Rectangle 2"/>
          <p:cNvSpPr>
            <a:spLocks noGrp="1" noRot="1" noChangeAspect="1" noChangeArrowheads="1" noTextEdit="1"/>
          </p:cNvSpPr>
          <p:nvPr>
            <p:ph type="sldImg"/>
          </p:nvPr>
        </p:nvSpPr>
        <p:spPr>
          <a:xfrm>
            <a:off x="993775" y="768350"/>
            <a:ext cx="5114925" cy="3836988"/>
          </a:xfrm>
          <a:ln/>
        </p:spPr>
      </p:sp>
      <p:sp>
        <p:nvSpPr>
          <p:cNvPr id="54272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215897612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378"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357379"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357380"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3573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D35B4321-60FE-426B-B84C-2F633F4693D9}" type="slidenum">
              <a:rPr lang="de-DE" altLang="en-US" sz="1300" b="0" smtClean="0">
                <a:solidFill>
                  <a:schemeClr val="tx1"/>
                </a:solidFill>
                <a:latin typeface="Times New Roman" pitchFamily="18" charset="0"/>
              </a:rPr>
              <a:pPr/>
              <a:t>36</a:t>
            </a:fld>
            <a:endParaRPr lang="de-DE" altLang="en-US" sz="1300" b="0" smtClean="0">
              <a:solidFill>
                <a:schemeClr val="tx1"/>
              </a:solidFill>
              <a:latin typeface="Times New Roman" pitchFamily="18" charset="0"/>
            </a:endParaRPr>
          </a:p>
        </p:txBody>
      </p:sp>
      <p:sp>
        <p:nvSpPr>
          <p:cNvPr id="357382" name="Rectangle 2"/>
          <p:cNvSpPr>
            <a:spLocks noGrp="1" noRot="1" noChangeAspect="1" noChangeArrowheads="1" noTextEdit="1"/>
          </p:cNvSpPr>
          <p:nvPr>
            <p:ph type="sldImg"/>
          </p:nvPr>
        </p:nvSpPr>
        <p:spPr>
          <a:xfrm>
            <a:off x="993775" y="768350"/>
            <a:ext cx="5114925" cy="3836988"/>
          </a:xfrm>
          <a:ln/>
        </p:spPr>
      </p:sp>
      <p:sp>
        <p:nvSpPr>
          <p:cNvPr id="35738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3299394060"/>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90498" name="Text Box 2"/>
          <p:cNvSpPr txBox="1">
            <a:spLocks noChangeArrowheads="1"/>
          </p:cNvSpPr>
          <p:nvPr/>
        </p:nvSpPr>
        <p:spPr bwMode="auto">
          <a:xfrm>
            <a:off x="1450037" y="1023779"/>
            <a:ext cx="4200815" cy="3507831"/>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lvl1pPr>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defRPr/>
            </a:pPr>
            <a:endParaRPr lang="it-IT" smtClean="0"/>
          </a:p>
        </p:txBody>
      </p:sp>
      <p:sp>
        <p:nvSpPr>
          <p:cNvPr id="543747" name="Text Box 3"/>
          <p:cNvSpPr>
            <a:spLocks noGrp="1" noChangeArrowheads="1"/>
          </p:cNvSpPr>
          <p:nvPr>
            <p:ph type="body"/>
          </p:nvPr>
        </p:nvSpPr>
        <p:spPr>
          <a:xfrm>
            <a:off x="1083160" y="4871282"/>
            <a:ext cx="4940922" cy="3891946"/>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p>
            <a:pPr marL="85725" indent="-85725" defTabSz="457200" eaLnBrk="1">
              <a:lnSpc>
                <a:spcPct val="93000"/>
              </a:lnSpc>
              <a:spcBef>
                <a:spcPct val="0"/>
              </a:spcBef>
              <a:buSzPct val="45000"/>
              <a:buFont typeface="Wingdings" pitchFamily="2" charset="2"/>
              <a:buNone/>
              <a:tabLst>
                <a:tab pos="723900" algn="l"/>
                <a:tab pos="1447800" algn="l"/>
                <a:tab pos="2171700" algn="l"/>
                <a:tab pos="2895600" algn="l"/>
                <a:tab pos="3619500" algn="l"/>
                <a:tab pos="4343400" algn="l"/>
                <a:tab pos="5067300" algn="l"/>
              </a:tabLst>
            </a:pPr>
            <a:r>
              <a:rPr lang="en-GB" altLang="en-US" smtClean="0">
                <a:latin typeface="Arial" pitchFamily="34" charset="0"/>
                <a:ea typeface="ＭＳ Ｐゴシック" pitchFamily="34" charset="-128"/>
              </a:rPr>
              <a:t>Data pairs of [yearly cost per patient] v [patients] for 17 non-cancer orphan drugs (four values were identical) and best fit curve according to equation. Data sources: prevalence from www.orpha.net; drug prices from Italian national drug regulatory agency; Italian population 60.3 million; further details, including names of the drugs http://bmj.com/cgi/eletters/337/aug11_2/a1225#239966</a:t>
            </a:r>
          </a:p>
        </p:txBody>
      </p:sp>
    </p:spTree>
    <p:extLst>
      <p:ext uri="{BB962C8B-B14F-4D97-AF65-F5344CB8AC3E}">
        <p14:creationId xmlns:p14="http://schemas.microsoft.com/office/powerpoint/2010/main" val="1502746937"/>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4770"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544771"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544772"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54477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A0301F08-E5FE-4BCD-83CF-94A4B2C6B8E8}" type="slidenum">
              <a:rPr lang="de-DE" altLang="en-US" sz="1300" b="0" smtClean="0">
                <a:solidFill>
                  <a:schemeClr val="tx1"/>
                </a:solidFill>
                <a:latin typeface="Times New Roman" pitchFamily="18" charset="0"/>
              </a:rPr>
              <a:pPr/>
              <a:t>342</a:t>
            </a:fld>
            <a:endParaRPr lang="de-DE" altLang="en-US" sz="1300" b="0" smtClean="0">
              <a:solidFill>
                <a:schemeClr val="tx1"/>
              </a:solidFill>
              <a:latin typeface="Times New Roman" pitchFamily="18" charset="0"/>
            </a:endParaRPr>
          </a:p>
        </p:txBody>
      </p:sp>
      <p:sp>
        <p:nvSpPr>
          <p:cNvPr id="544774" name="Rectangle 2"/>
          <p:cNvSpPr>
            <a:spLocks noGrp="1" noRot="1" noChangeAspect="1" noChangeArrowheads="1" noTextEdit="1"/>
          </p:cNvSpPr>
          <p:nvPr>
            <p:ph type="sldImg"/>
          </p:nvPr>
        </p:nvSpPr>
        <p:spPr>
          <a:xfrm>
            <a:off x="993775" y="768350"/>
            <a:ext cx="5114925" cy="3836988"/>
          </a:xfrm>
          <a:ln/>
        </p:spPr>
      </p:sp>
      <p:sp>
        <p:nvSpPr>
          <p:cNvPr id="54477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411843013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02"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358403"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358404"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35840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7901D981-9964-44AB-BA6D-3ACFDA37F355}" type="slidenum">
              <a:rPr lang="de-DE" altLang="en-US" sz="1300" b="0" smtClean="0">
                <a:solidFill>
                  <a:schemeClr val="tx1"/>
                </a:solidFill>
                <a:latin typeface="Times New Roman" pitchFamily="18" charset="0"/>
              </a:rPr>
              <a:pPr/>
              <a:t>39</a:t>
            </a:fld>
            <a:endParaRPr lang="de-DE" altLang="en-US" sz="1300" b="0" smtClean="0">
              <a:solidFill>
                <a:schemeClr val="tx1"/>
              </a:solidFill>
              <a:latin typeface="Times New Roman" pitchFamily="18" charset="0"/>
            </a:endParaRPr>
          </a:p>
        </p:txBody>
      </p:sp>
      <p:sp>
        <p:nvSpPr>
          <p:cNvPr id="358406" name="Rectangle 2"/>
          <p:cNvSpPr>
            <a:spLocks noGrp="1" noRot="1" noChangeAspect="1" noChangeArrowheads="1" noTextEdit="1"/>
          </p:cNvSpPr>
          <p:nvPr>
            <p:ph type="sldImg"/>
          </p:nvPr>
        </p:nvSpPr>
        <p:spPr>
          <a:xfrm>
            <a:off x="993775" y="768350"/>
            <a:ext cx="5114925" cy="3836988"/>
          </a:xfrm>
          <a:ln/>
        </p:spPr>
      </p:sp>
      <p:sp>
        <p:nvSpPr>
          <p:cNvPr id="35840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264486446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426"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359427"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359428"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3594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3DD66427-6D85-4FA0-8EF9-13FF489E926E}" type="slidenum">
              <a:rPr lang="de-DE" altLang="en-US" sz="1300" b="0" smtClean="0">
                <a:solidFill>
                  <a:schemeClr val="tx1"/>
                </a:solidFill>
                <a:latin typeface="Times New Roman" pitchFamily="18" charset="0"/>
              </a:rPr>
              <a:pPr/>
              <a:t>40</a:t>
            </a:fld>
            <a:endParaRPr lang="de-DE" altLang="en-US" sz="1300" b="0" smtClean="0">
              <a:solidFill>
                <a:schemeClr val="tx1"/>
              </a:solidFill>
              <a:latin typeface="Times New Roman" pitchFamily="18" charset="0"/>
            </a:endParaRPr>
          </a:p>
        </p:txBody>
      </p:sp>
      <p:sp>
        <p:nvSpPr>
          <p:cNvPr id="359430" name="Rectangle 2"/>
          <p:cNvSpPr>
            <a:spLocks noGrp="1" noRot="1" noChangeAspect="1" noChangeArrowheads="1" noTextEdit="1"/>
          </p:cNvSpPr>
          <p:nvPr>
            <p:ph type="sldImg"/>
          </p:nvPr>
        </p:nvSpPr>
        <p:spPr>
          <a:xfrm>
            <a:off x="993775" y="768350"/>
            <a:ext cx="5114925" cy="3836988"/>
          </a:xfrm>
          <a:ln/>
        </p:spPr>
      </p:sp>
      <p:sp>
        <p:nvSpPr>
          <p:cNvPr id="35943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356286175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0450"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360451"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360452"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36045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4D4EABFA-BF1A-44DA-821A-B60CC334AE6F}" type="slidenum">
              <a:rPr lang="de-DE" altLang="en-US" sz="1300" b="0" smtClean="0">
                <a:solidFill>
                  <a:schemeClr val="tx1"/>
                </a:solidFill>
                <a:latin typeface="Times New Roman" pitchFamily="18" charset="0"/>
              </a:rPr>
              <a:pPr/>
              <a:t>41</a:t>
            </a:fld>
            <a:endParaRPr lang="de-DE" altLang="en-US" sz="1300" b="0" smtClean="0">
              <a:solidFill>
                <a:schemeClr val="tx1"/>
              </a:solidFill>
              <a:latin typeface="Times New Roman" pitchFamily="18" charset="0"/>
            </a:endParaRPr>
          </a:p>
        </p:txBody>
      </p:sp>
      <p:sp>
        <p:nvSpPr>
          <p:cNvPr id="360454" name="Rectangle 2"/>
          <p:cNvSpPr>
            <a:spLocks noGrp="1" noRot="1" noChangeAspect="1" noChangeArrowheads="1" noTextEdit="1"/>
          </p:cNvSpPr>
          <p:nvPr>
            <p:ph type="sldImg"/>
          </p:nvPr>
        </p:nvSpPr>
        <p:spPr>
          <a:xfrm>
            <a:off x="993775" y="768350"/>
            <a:ext cx="5114925" cy="3836988"/>
          </a:xfrm>
          <a:solidFill>
            <a:srgbClr val="FFFFFF"/>
          </a:solidFill>
          <a:ln/>
        </p:spPr>
      </p:sp>
      <p:sp>
        <p:nvSpPr>
          <p:cNvPr id="360455"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98764704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4"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361475"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361476"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36147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E76F2E82-926D-41CA-A3C7-453B8F7E4908}" type="slidenum">
              <a:rPr lang="de-DE" altLang="en-US" sz="1300" b="0" smtClean="0">
                <a:solidFill>
                  <a:schemeClr val="tx1"/>
                </a:solidFill>
                <a:latin typeface="Times New Roman" pitchFamily="18" charset="0"/>
              </a:rPr>
              <a:pPr/>
              <a:t>42</a:t>
            </a:fld>
            <a:endParaRPr lang="de-DE" altLang="en-US" sz="1300" b="0" smtClean="0">
              <a:solidFill>
                <a:schemeClr val="tx1"/>
              </a:solidFill>
              <a:latin typeface="Times New Roman" pitchFamily="18" charset="0"/>
            </a:endParaRPr>
          </a:p>
        </p:txBody>
      </p:sp>
      <p:sp>
        <p:nvSpPr>
          <p:cNvPr id="361478" name="Rectangle 2"/>
          <p:cNvSpPr>
            <a:spLocks noGrp="1" noRot="1" noChangeAspect="1" noChangeArrowheads="1" noTextEdit="1"/>
          </p:cNvSpPr>
          <p:nvPr>
            <p:ph type="sldImg"/>
          </p:nvPr>
        </p:nvSpPr>
        <p:spPr>
          <a:xfrm>
            <a:off x="993775" y="768350"/>
            <a:ext cx="5114925" cy="3836988"/>
          </a:xfrm>
          <a:ln/>
        </p:spPr>
      </p:sp>
      <p:sp>
        <p:nvSpPr>
          <p:cNvPr id="36147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104435361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8" name="Rectangle 2"/>
          <p:cNvSpPr txBox="1">
            <a:spLocks noGrp="1" noChangeArrowheads="1"/>
          </p:cNvSpPr>
          <p:nvPr/>
        </p:nvSpPr>
        <p:spPr bwMode="auto">
          <a:xfrm>
            <a:off x="0" y="0"/>
            <a:ext cx="3077951" cy="511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300" b="0">
                <a:solidFill>
                  <a:schemeClr val="tx1"/>
                </a:solidFill>
                <a:latin typeface="Times New Roman" pitchFamily="18" charset="0"/>
              </a:rPr>
              <a:t>(C) Dr. Roberto Frontini  Apotheke des Universitätsklinikums Leipzig AöR</a:t>
            </a:r>
          </a:p>
        </p:txBody>
      </p:sp>
      <p:sp>
        <p:nvSpPr>
          <p:cNvPr id="362499" name="Rectangle 3"/>
          <p:cNvSpPr txBox="1">
            <a:spLocks noGrp="1" noChangeArrowheads="1"/>
          </p:cNvSpPr>
          <p:nvPr/>
        </p:nvSpPr>
        <p:spPr bwMode="auto">
          <a:xfrm>
            <a:off x="4024525" y="0"/>
            <a:ext cx="3077951" cy="511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r">
              <a:lnSpc>
                <a:spcPct val="100000"/>
              </a:lnSpc>
              <a:spcBef>
                <a:spcPct val="0"/>
              </a:spcBef>
              <a:buSzTx/>
            </a:pPr>
            <a:r>
              <a:rPr lang="de-DE" altLang="en-US" sz="1300" b="0">
                <a:solidFill>
                  <a:schemeClr val="tx1"/>
                </a:solidFill>
                <a:latin typeface="Times New Roman" pitchFamily="18" charset="0"/>
              </a:rPr>
              <a:t>WS 2006/07</a:t>
            </a:r>
          </a:p>
        </p:txBody>
      </p:sp>
      <p:sp>
        <p:nvSpPr>
          <p:cNvPr id="362500" name="Rectangle 6"/>
          <p:cNvSpPr txBox="1">
            <a:spLocks noGrp="1" noChangeArrowheads="1"/>
          </p:cNvSpPr>
          <p:nvPr/>
        </p:nvSpPr>
        <p:spPr bwMode="auto">
          <a:xfrm>
            <a:off x="0" y="9721930"/>
            <a:ext cx="3077951" cy="511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nchor="b"/>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300" b="0">
                <a:solidFill>
                  <a:schemeClr val="tx1"/>
                </a:solidFill>
                <a:latin typeface="Times New Roman" pitchFamily="18" charset="0"/>
              </a:rPr>
              <a:t>Pharmakoepidemiologie und Pharmakoökonomie    Stand 04.10.06</a:t>
            </a:r>
          </a:p>
        </p:txBody>
      </p:sp>
      <p:sp>
        <p:nvSpPr>
          <p:cNvPr id="362501" name="Rectangle 7"/>
          <p:cNvSpPr txBox="1">
            <a:spLocks noGrp="1" noChangeArrowheads="1"/>
          </p:cNvSpPr>
          <p:nvPr/>
        </p:nvSpPr>
        <p:spPr bwMode="auto">
          <a:xfrm>
            <a:off x="4024525" y="9721930"/>
            <a:ext cx="3077951" cy="511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nchor="b"/>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r">
              <a:lnSpc>
                <a:spcPct val="100000"/>
              </a:lnSpc>
              <a:spcBef>
                <a:spcPct val="0"/>
              </a:spcBef>
              <a:buSzTx/>
            </a:pPr>
            <a:fld id="{5F85056E-D17F-4D66-90DD-A2954B59963D}" type="slidenum">
              <a:rPr lang="de-DE" altLang="en-US" sz="1300" b="0">
                <a:solidFill>
                  <a:schemeClr val="tx1"/>
                </a:solidFill>
                <a:latin typeface="Times New Roman" pitchFamily="18" charset="0"/>
              </a:rPr>
              <a:pPr algn="r">
                <a:lnSpc>
                  <a:spcPct val="100000"/>
                </a:lnSpc>
                <a:spcBef>
                  <a:spcPct val="0"/>
                </a:spcBef>
                <a:buSzTx/>
              </a:pPr>
              <a:t>43</a:t>
            </a:fld>
            <a:endParaRPr lang="de-DE" altLang="en-US" sz="1300" b="0">
              <a:solidFill>
                <a:schemeClr val="tx1"/>
              </a:solidFill>
              <a:latin typeface="Times New Roman" pitchFamily="18" charset="0"/>
            </a:endParaRPr>
          </a:p>
        </p:txBody>
      </p:sp>
      <p:sp>
        <p:nvSpPr>
          <p:cNvPr id="362502" name="Rectangle 2"/>
          <p:cNvSpPr>
            <a:spLocks noGrp="1" noRot="1" noChangeAspect="1" noChangeArrowheads="1" noTextEdit="1"/>
          </p:cNvSpPr>
          <p:nvPr>
            <p:ph type="sldImg"/>
          </p:nvPr>
        </p:nvSpPr>
        <p:spPr>
          <a:xfrm>
            <a:off x="993775" y="768350"/>
            <a:ext cx="5114925" cy="3836988"/>
          </a:xfrm>
          <a:ln/>
        </p:spPr>
      </p:sp>
      <p:sp>
        <p:nvSpPr>
          <p:cNvPr id="36250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226523264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3522"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363523"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363524"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36352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6CD2C7BE-0537-4D31-83DC-8C5DDE6A74B8}" type="slidenum">
              <a:rPr lang="de-DE" altLang="en-US" sz="1300" b="0" smtClean="0">
                <a:solidFill>
                  <a:schemeClr val="tx1"/>
                </a:solidFill>
                <a:latin typeface="Times New Roman" pitchFamily="18" charset="0"/>
              </a:rPr>
              <a:pPr/>
              <a:t>44</a:t>
            </a:fld>
            <a:endParaRPr lang="de-DE" altLang="en-US" sz="1300" b="0" smtClean="0">
              <a:solidFill>
                <a:schemeClr val="tx1"/>
              </a:solidFill>
              <a:latin typeface="Times New Roman" pitchFamily="18" charset="0"/>
            </a:endParaRPr>
          </a:p>
        </p:txBody>
      </p:sp>
      <p:sp>
        <p:nvSpPr>
          <p:cNvPr id="363526" name="Rectangle 2"/>
          <p:cNvSpPr>
            <a:spLocks noGrp="1" noRot="1" noChangeAspect="1" noChangeArrowheads="1" noTextEdit="1"/>
          </p:cNvSpPr>
          <p:nvPr>
            <p:ph type="sldImg"/>
          </p:nvPr>
        </p:nvSpPr>
        <p:spPr>
          <a:xfrm>
            <a:off x="993775" y="768350"/>
            <a:ext cx="5114925" cy="3836988"/>
          </a:xfrm>
          <a:ln/>
        </p:spPr>
      </p:sp>
      <p:sp>
        <p:nvSpPr>
          <p:cNvPr id="36352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347986867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3522"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363523"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363524"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36352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6CD2C7BE-0537-4D31-83DC-8C5DDE6A74B8}" type="slidenum">
              <a:rPr lang="de-DE" altLang="en-US" sz="1300" b="0" smtClean="0">
                <a:solidFill>
                  <a:schemeClr val="tx1"/>
                </a:solidFill>
                <a:latin typeface="Times New Roman" pitchFamily="18" charset="0"/>
              </a:rPr>
              <a:pPr/>
              <a:t>45</a:t>
            </a:fld>
            <a:endParaRPr lang="de-DE" altLang="en-US" sz="1300" b="0" smtClean="0">
              <a:solidFill>
                <a:schemeClr val="tx1"/>
              </a:solidFill>
              <a:latin typeface="Times New Roman" pitchFamily="18" charset="0"/>
            </a:endParaRPr>
          </a:p>
        </p:txBody>
      </p:sp>
      <p:sp>
        <p:nvSpPr>
          <p:cNvPr id="363526" name="Rectangle 2"/>
          <p:cNvSpPr>
            <a:spLocks noGrp="1" noRot="1" noChangeAspect="1" noChangeArrowheads="1" noTextEdit="1"/>
          </p:cNvSpPr>
          <p:nvPr>
            <p:ph type="sldImg"/>
          </p:nvPr>
        </p:nvSpPr>
        <p:spPr>
          <a:xfrm>
            <a:off x="993775" y="768350"/>
            <a:ext cx="5114925" cy="3836988"/>
          </a:xfrm>
          <a:ln/>
        </p:spPr>
      </p:sp>
      <p:sp>
        <p:nvSpPr>
          <p:cNvPr id="36352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347986867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6"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364547"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364548"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3645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B92C0448-DC34-496A-B594-69EAA1ABBC66}" type="slidenum">
              <a:rPr lang="de-DE" altLang="en-US" sz="1300" b="0" smtClean="0">
                <a:solidFill>
                  <a:schemeClr val="tx1"/>
                </a:solidFill>
                <a:latin typeface="Times New Roman" pitchFamily="18" charset="0"/>
              </a:rPr>
              <a:pPr/>
              <a:t>46</a:t>
            </a:fld>
            <a:endParaRPr lang="de-DE" altLang="en-US" sz="1300" b="0" smtClean="0">
              <a:solidFill>
                <a:schemeClr val="tx1"/>
              </a:solidFill>
              <a:latin typeface="Times New Roman" pitchFamily="18" charset="0"/>
            </a:endParaRPr>
          </a:p>
        </p:txBody>
      </p:sp>
      <p:sp>
        <p:nvSpPr>
          <p:cNvPr id="364550" name="Rectangle 2"/>
          <p:cNvSpPr>
            <a:spLocks noGrp="1" noRot="1" noChangeAspect="1" noChangeArrowheads="1" noTextEdit="1"/>
          </p:cNvSpPr>
          <p:nvPr>
            <p:ph type="sldImg"/>
          </p:nvPr>
        </p:nvSpPr>
        <p:spPr>
          <a:xfrm>
            <a:off x="993775" y="768350"/>
            <a:ext cx="5114925" cy="3836988"/>
          </a:xfrm>
          <a:ln/>
        </p:spPr>
      </p:sp>
      <p:sp>
        <p:nvSpPr>
          <p:cNvPr id="36455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234135415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70"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339971"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339972"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33997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EDE4FFEE-242A-4EE4-8A7B-12F1D4E7AE95}" type="slidenum">
              <a:rPr lang="de-DE" altLang="en-US" sz="1300" b="0" smtClean="0">
                <a:solidFill>
                  <a:schemeClr val="tx1"/>
                </a:solidFill>
                <a:latin typeface="Times New Roman" pitchFamily="18" charset="0"/>
              </a:rPr>
              <a:pPr/>
              <a:t>3</a:t>
            </a:fld>
            <a:endParaRPr lang="de-DE" altLang="en-US" sz="1300" b="0" smtClean="0">
              <a:solidFill>
                <a:schemeClr val="tx1"/>
              </a:solidFill>
              <a:latin typeface="Times New Roman" pitchFamily="18" charset="0"/>
            </a:endParaRPr>
          </a:p>
        </p:txBody>
      </p:sp>
      <p:sp>
        <p:nvSpPr>
          <p:cNvPr id="339974" name="Rectangle 2"/>
          <p:cNvSpPr>
            <a:spLocks noGrp="1" noRot="1" noChangeAspect="1" noChangeArrowheads="1" noTextEdit="1"/>
          </p:cNvSpPr>
          <p:nvPr>
            <p:ph type="sldImg"/>
          </p:nvPr>
        </p:nvSpPr>
        <p:spPr>
          <a:xfrm>
            <a:off x="993775" y="768350"/>
            <a:ext cx="5114925" cy="3836988"/>
          </a:xfrm>
          <a:ln/>
        </p:spPr>
      </p:sp>
      <p:sp>
        <p:nvSpPr>
          <p:cNvPr id="33997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83742607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5570"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365571"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365572"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36557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8E71CAFF-4EA6-4378-A534-EDFFF93F9EEE}" type="slidenum">
              <a:rPr lang="de-DE" altLang="en-US" sz="1300" b="0" smtClean="0">
                <a:solidFill>
                  <a:schemeClr val="tx1"/>
                </a:solidFill>
                <a:latin typeface="Times New Roman" pitchFamily="18" charset="0"/>
              </a:rPr>
              <a:pPr/>
              <a:t>50</a:t>
            </a:fld>
            <a:endParaRPr lang="de-DE" altLang="en-US" sz="1300" b="0" smtClean="0">
              <a:solidFill>
                <a:schemeClr val="tx1"/>
              </a:solidFill>
              <a:latin typeface="Times New Roman" pitchFamily="18" charset="0"/>
            </a:endParaRPr>
          </a:p>
        </p:txBody>
      </p:sp>
      <p:sp>
        <p:nvSpPr>
          <p:cNvPr id="365574" name="Rectangle 2"/>
          <p:cNvSpPr>
            <a:spLocks noGrp="1" noRot="1" noChangeAspect="1" noChangeArrowheads="1" noTextEdit="1"/>
          </p:cNvSpPr>
          <p:nvPr>
            <p:ph type="sldImg"/>
          </p:nvPr>
        </p:nvSpPr>
        <p:spPr>
          <a:xfrm>
            <a:off x="993775" y="768350"/>
            <a:ext cx="5114925" cy="3836988"/>
          </a:xfrm>
          <a:ln/>
        </p:spPr>
      </p:sp>
      <p:sp>
        <p:nvSpPr>
          <p:cNvPr id="36557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406612809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6594"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366595"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366596"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3665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73FCC86E-FEE5-41F2-9D2E-A91D3C948786}" type="slidenum">
              <a:rPr lang="de-DE" altLang="en-US" sz="1300" b="0" smtClean="0">
                <a:solidFill>
                  <a:schemeClr val="tx1"/>
                </a:solidFill>
                <a:latin typeface="Times New Roman" pitchFamily="18" charset="0"/>
              </a:rPr>
              <a:pPr/>
              <a:t>51</a:t>
            </a:fld>
            <a:endParaRPr lang="de-DE" altLang="en-US" sz="1300" b="0" smtClean="0">
              <a:solidFill>
                <a:schemeClr val="tx1"/>
              </a:solidFill>
              <a:latin typeface="Times New Roman" pitchFamily="18" charset="0"/>
            </a:endParaRPr>
          </a:p>
        </p:txBody>
      </p:sp>
      <p:sp>
        <p:nvSpPr>
          <p:cNvPr id="366598" name="Rectangle 2"/>
          <p:cNvSpPr>
            <a:spLocks noGrp="1" noRot="1" noChangeAspect="1" noChangeArrowheads="1" noTextEdit="1"/>
          </p:cNvSpPr>
          <p:nvPr>
            <p:ph type="sldImg"/>
          </p:nvPr>
        </p:nvSpPr>
        <p:spPr>
          <a:xfrm>
            <a:off x="993775" y="768350"/>
            <a:ext cx="5114925" cy="3836988"/>
          </a:xfrm>
          <a:ln/>
        </p:spPr>
      </p:sp>
      <p:sp>
        <p:nvSpPr>
          <p:cNvPr id="36659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408061718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7618" name="Rectangle 2"/>
          <p:cNvSpPr txBox="1">
            <a:spLocks noGrp="1" noChangeArrowheads="1"/>
          </p:cNvSpPr>
          <p:nvPr/>
        </p:nvSpPr>
        <p:spPr bwMode="auto">
          <a:xfrm>
            <a:off x="0" y="0"/>
            <a:ext cx="3077951" cy="511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300" b="0">
                <a:solidFill>
                  <a:schemeClr val="tx1"/>
                </a:solidFill>
                <a:latin typeface="Times New Roman" pitchFamily="18" charset="0"/>
              </a:rPr>
              <a:t>(C) Dr. Roberto Frontini  Apotheke des Universitätsklinikums Leipzig AöR</a:t>
            </a:r>
          </a:p>
        </p:txBody>
      </p:sp>
      <p:sp>
        <p:nvSpPr>
          <p:cNvPr id="367619" name="Rectangle 3"/>
          <p:cNvSpPr txBox="1">
            <a:spLocks noGrp="1" noChangeArrowheads="1"/>
          </p:cNvSpPr>
          <p:nvPr/>
        </p:nvSpPr>
        <p:spPr bwMode="auto">
          <a:xfrm>
            <a:off x="4024525" y="0"/>
            <a:ext cx="3077951" cy="511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r">
              <a:lnSpc>
                <a:spcPct val="100000"/>
              </a:lnSpc>
              <a:spcBef>
                <a:spcPct val="0"/>
              </a:spcBef>
              <a:buSzTx/>
            </a:pPr>
            <a:r>
              <a:rPr lang="de-DE" altLang="en-US" sz="1300" b="0">
                <a:solidFill>
                  <a:schemeClr val="tx1"/>
                </a:solidFill>
                <a:latin typeface="Times New Roman" pitchFamily="18" charset="0"/>
              </a:rPr>
              <a:t>WS 2006/07</a:t>
            </a:r>
          </a:p>
        </p:txBody>
      </p:sp>
      <p:sp>
        <p:nvSpPr>
          <p:cNvPr id="367620" name="Rectangle 6"/>
          <p:cNvSpPr txBox="1">
            <a:spLocks noGrp="1" noChangeArrowheads="1"/>
          </p:cNvSpPr>
          <p:nvPr/>
        </p:nvSpPr>
        <p:spPr bwMode="auto">
          <a:xfrm>
            <a:off x="0" y="9721930"/>
            <a:ext cx="3077951" cy="511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nchor="b"/>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300" b="0">
                <a:solidFill>
                  <a:schemeClr val="tx1"/>
                </a:solidFill>
                <a:latin typeface="Times New Roman" pitchFamily="18" charset="0"/>
              </a:rPr>
              <a:t>Pharmakoepidemiologie und Pharmakoökonomie    Stand 04.10.06</a:t>
            </a:r>
          </a:p>
        </p:txBody>
      </p:sp>
      <p:sp>
        <p:nvSpPr>
          <p:cNvPr id="367621" name="Rectangle 7"/>
          <p:cNvSpPr txBox="1">
            <a:spLocks noGrp="1" noChangeArrowheads="1"/>
          </p:cNvSpPr>
          <p:nvPr/>
        </p:nvSpPr>
        <p:spPr bwMode="auto">
          <a:xfrm>
            <a:off x="4024525" y="9721930"/>
            <a:ext cx="3077951" cy="511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nchor="b"/>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r">
              <a:lnSpc>
                <a:spcPct val="100000"/>
              </a:lnSpc>
              <a:spcBef>
                <a:spcPct val="0"/>
              </a:spcBef>
              <a:buSzTx/>
            </a:pPr>
            <a:fld id="{24C9185B-A041-4789-A716-E28CBE23887E}" type="slidenum">
              <a:rPr lang="de-DE" altLang="en-US" sz="1300" b="0">
                <a:solidFill>
                  <a:schemeClr val="tx1"/>
                </a:solidFill>
                <a:latin typeface="Times New Roman" pitchFamily="18" charset="0"/>
              </a:rPr>
              <a:pPr algn="r">
                <a:lnSpc>
                  <a:spcPct val="100000"/>
                </a:lnSpc>
                <a:spcBef>
                  <a:spcPct val="0"/>
                </a:spcBef>
                <a:buSzTx/>
              </a:pPr>
              <a:t>52</a:t>
            </a:fld>
            <a:endParaRPr lang="de-DE" altLang="en-US" sz="1300" b="0">
              <a:solidFill>
                <a:schemeClr val="tx1"/>
              </a:solidFill>
              <a:latin typeface="Times New Roman" pitchFamily="18" charset="0"/>
            </a:endParaRPr>
          </a:p>
        </p:txBody>
      </p:sp>
      <p:sp>
        <p:nvSpPr>
          <p:cNvPr id="367622" name="Rectangle 2"/>
          <p:cNvSpPr>
            <a:spLocks noGrp="1" noRot="1" noChangeAspect="1" noChangeArrowheads="1" noTextEdit="1"/>
          </p:cNvSpPr>
          <p:nvPr>
            <p:ph type="sldImg"/>
          </p:nvPr>
        </p:nvSpPr>
        <p:spPr>
          <a:xfrm>
            <a:off x="993775" y="768350"/>
            <a:ext cx="5114925" cy="3836988"/>
          </a:xfrm>
          <a:ln/>
        </p:spPr>
      </p:sp>
      <p:sp>
        <p:nvSpPr>
          <p:cNvPr id="36762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161961182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42"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368643"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368644"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36864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9279F671-CA2F-4D12-967B-0DF245306E08}" type="slidenum">
              <a:rPr lang="de-DE" altLang="en-US" sz="1300" b="0" smtClean="0">
                <a:solidFill>
                  <a:schemeClr val="tx1"/>
                </a:solidFill>
                <a:latin typeface="Times New Roman" pitchFamily="18" charset="0"/>
              </a:rPr>
              <a:pPr/>
              <a:t>53</a:t>
            </a:fld>
            <a:endParaRPr lang="de-DE" altLang="en-US" sz="1300" b="0" smtClean="0">
              <a:solidFill>
                <a:schemeClr val="tx1"/>
              </a:solidFill>
              <a:latin typeface="Times New Roman" pitchFamily="18" charset="0"/>
            </a:endParaRPr>
          </a:p>
        </p:txBody>
      </p:sp>
      <p:sp>
        <p:nvSpPr>
          <p:cNvPr id="368646" name="Rectangle 2"/>
          <p:cNvSpPr>
            <a:spLocks noGrp="1" noRot="1" noChangeAspect="1" noChangeArrowheads="1" noTextEdit="1"/>
          </p:cNvSpPr>
          <p:nvPr>
            <p:ph type="sldImg"/>
          </p:nvPr>
        </p:nvSpPr>
        <p:spPr>
          <a:xfrm>
            <a:off x="993775" y="768350"/>
            <a:ext cx="5114925" cy="3836988"/>
          </a:xfrm>
          <a:ln/>
        </p:spPr>
      </p:sp>
      <p:sp>
        <p:nvSpPr>
          <p:cNvPr id="36864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294980164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a:xfrm>
            <a:off x="993775" y="768350"/>
            <a:ext cx="5114925" cy="3836988"/>
          </a:xfrm>
        </p:spPr>
      </p:sp>
      <p:sp>
        <p:nvSpPr>
          <p:cNvPr id="3" name="Notizenplatzhalter 2"/>
          <p:cNvSpPr>
            <a:spLocks noGrp="1"/>
          </p:cNvSpPr>
          <p:nvPr>
            <p:ph type="body" idx="1"/>
          </p:nvPr>
        </p:nvSpPr>
        <p:spPr/>
        <p:txBody>
          <a:bodyPr/>
          <a:lstStyle/>
          <a:p>
            <a:endParaRPr lang="de-DE" dirty="0"/>
          </a:p>
        </p:txBody>
      </p:sp>
      <p:sp>
        <p:nvSpPr>
          <p:cNvPr id="4" name="Kopfzeilenplatzhalter 3"/>
          <p:cNvSpPr>
            <a:spLocks noGrp="1"/>
          </p:cNvSpPr>
          <p:nvPr>
            <p:ph type="hdr" sz="quarter" idx="10"/>
          </p:nvPr>
        </p:nvSpPr>
        <p:spPr/>
        <p:txBody>
          <a:bodyPr/>
          <a:lstStyle/>
          <a:p>
            <a:pPr>
              <a:defRPr/>
            </a:pPr>
            <a:r>
              <a:rPr lang="de-DE" altLang="en-US" smtClean="0"/>
              <a:t>(C) Dr. Roberto Frontini  Apotheke des Universitätsklinikums Leipzig AöR</a:t>
            </a:r>
            <a:endParaRPr lang="de-DE" altLang="en-US"/>
          </a:p>
        </p:txBody>
      </p:sp>
      <p:sp>
        <p:nvSpPr>
          <p:cNvPr id="5" name="Datumsplatzhalter 4"/>
          <p:cNvSpPr>
            <a:spLocks noGrp="1"/>
          </p:cNvSpPr>
          <p:nvPr>
            <p:ph type="dt" idx="11"/>
          </p:nvPr>
        </p:nvSpPr>
        <p:spPr/>
        <p:txBody>
          <a:bodyPr/>
          <a:lstStyle/>
          <a:p>
            <a:pPr>
              <a:defRPr/>
            </a:pPr>
            <a:r>
              <a:rPr lang="de-DE" smtClean="0"/>
              <a:t>WS 2006/07</a:t>
            </a:r>
            <a:endParaRPr lang="de-DE"/>
          </a:p>
        </p:txBody>
      </p:sp>
      <p:sp>
        <p:nvSpPr>
          <p:cNvPr id="6" name="Fußzeilenplatzhalter 5"/>
          <p:cNvSpPr>
            <a:spLocks noGrp="1"/>
          </p:cNvSpPr>
          <p:nvPr>
            <p:ph type="ftr" sz="quarter" idx="12"/>
          </p:nvPr>
        </p:nvSpPr>
        <p:spPr/>
        <p:txBody>
          <a:bodyPr/>
          <a:lstStyle/>
          <a:p>
            <a:pPr>
              <a:defRPr/>
            </a:pPr>
            <a:r>
              <a:rPr lang="de-DE" altLang="en-US" smtClean="0"/>
              <a:t>Pharmakoepidemiologie und Pharmakoökonomie    Stand 04.10.06</a:t>
            </a:r>
            <a:endParaRPr lang="de-DE" altLang="en-US"/>
          </a:p>
        </p:txBody>
      </p:sp>
      <p:sp>
        <p:nvSpPr>
          <p:cNvPr id="7" name="Foliennummernplatzhalter 6"/>
          <p:cNvSpPr>
            <a:spLocks noGrp="1"/>
          </p:cNvSpPr>
          <p:nvPr>
            <p:ph type="sldNum" sz="quarter" idx="13"/>
          </p:nvPr>
        </p:nvSpPr>
        <p:spPr/>
        <p:txBody>
          <a:bodyPr/>
          <a:lstStyle/>
          <a:p>
            <a:pPr>
              <a:defRPr/>
            </a:pPr>
            <a:fld id="{28B569F1-F8AA-4054-BA4E-3B05314C806B}" type="slidenum">
              <a:rPr lang="de-DE" altLang="en-US" smtClean="0"/>
              <a:pPr>
                <a:defRPr/>
              </a:pPr>
              <a:t>57</a:t>
            </a:fld>
            <a:endParaRPr lang="de-DE" altLang="en-US"/>
          </a:p>
        </p:txBody>
      </p:sp>
    </p:spTree>
    <p:extLst>
      <p:ext uri="{BB962C8B-B14F-4D97-AF65-F5344CB8AC3E}">
        <p14:creationId xmlns:p14="http://schemas.microsoft.com/office/powerpoint/2010/main" val="2988409265"/>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9666"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369667"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369668"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36966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3A5C2E8A-7F7B-47EE-8B97-257F4040E56C}" type="slidenum">
              <a:rPr lang="de-DE" altLang="en-US" sz="1300" b="0" smtClean="0">
                <a:solidFill>
                  <a:schemeClr val="tx1"/>
                </a:solidFill>
                <a:latin typeface="Times New Roman" pitchFamily="18" charset="0"/>
              </a:rPr>
              <a:pPr/>
              <a:t>59</a:t>
            </a:fld>
            <a:endParaRPr lang="de-DE" altLang="en-US" sz="1300" b="0" smtClean="0">
              <a:solidFill>
                <a:schemeClr val="tx1"/>
              </a:solidFill>
              <a:latin typeface="Times New Roman" pitchFamily="18" charset="0"/>
            </a:endParaRPr>
          </a:p>
        </p:txBody>
      </p:sp>
      <p:sp>
        <p:nvSpPr>
          <p:cNvPr id="369670" name="Rectangle 2"/>
          <p:cNvSpPr>
            <a:spLocks noGrp="1" noRot="1" noChangeAspect="1" noChangeArrowheads="1" noTextEdit="1"/>
          </p:cNvSpPr>
          <p:nvPr>
            <p:ph type="sldImg"/>
          </p:nvPr>
        </p:nvSpPr>
        <p:spPr>
          <a:xfrm>
            <a:off x="993775" y="768350"/>
            <a:ext cx="5114925" cy="3836988"/>
          </a:xfrm>
          <a:ln/>
        </p:spPr>
      </p:sp>
      <p:sp>
        <p:nvSpPr>
          <p:cNvPr id="36967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212646365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690"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370691"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370692"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37069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052E88F1-300A-44FE-8B93-297D4F12B7E9}" type="slidenum">
              <a:rPr lang="de-DE" altLang="en-US" sz="1300" b="0" smtClean="0">
                <a:solidFill>
                  <a:schemeClr val="tx1"/>
                </a:solidFill>
                <a:latin typeface="Times New Roman" pitchFamily="18" charset="0"/>
              </a:rPr>
              <a:pPr/>
              <a:t>61</a:t>
            </a:fld>
            <a:endParaRPr lang="de-DE" altLang="en-US" sz="1300" b="0" smtClean="0">
              <a:solidFill>
                <a:schemeClr val="tx1"/>
              </a:solidFill>
              <a:latin typeface="Times New Roman" pitchFamily="18" charset="0"/>
            </a:endParaRPr>
          </a:p>
        </p:txBody>
      </p:sp>
      <p:sp>
        <p:nvSpPr>
          <p:cNvPr id="370694" name="Rectangle 2"/>
          <p:cNvSpPr>
            <a:spLocks noGrp="1" noRot="1" noChangeAspect="1" noChangeArrowheads="1" noTextEdit="1"/>
          </p:cNvSpPr>
          <p:nvPr>
            <p:ph type="sldImg"/>
          </p:nvPr>
        </p:nvSpPr>
        <p:spPr>
          <a:xfrm>
            <a:off x="993775" y="768350"/>
            <a:ext cx="5114925" cy="3836988"/>
          </a:xfrm>
          <a:ln/>
        </p:spPr>
      </p:sp>
      <p:sp>
        <p:nvSpPr>
          <p:cNvPr id="37069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1214627688"/>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714"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371715"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371716"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3717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EC52748A-57BB-46BF-A3F6-184C9EA29E25}" type="slidenum">
              <a:rPr lang="de-DE" altLang="en-US" sz="1300" b="0" smtClean="0">
                <a:solidFill>
                  <a:schemeClr val="tx1"/>
                </a:solidFill>
                <a:latin typeface="Times New Roman" pitchFamily="18" charset="0"/>
              </a:rPr>
              <a:pPr/>
              <a:t>63</a:t>
            </a:fld>
            <a:endParaRPr lang="de-DE" altLang="en-US" sz="1300" b="0" smtClean="0">
              <a:solidFill>
                <a:schemeClr val="tx1"/>
              </a:solidFill>
              <a:latin typeface="Times New Roman" pitchFamily="18" charset="0"/>
            </a:endParaRPr>
          </a:p>
        </p:txBody>
      </p:sp>
      <p:sp>
        <p:nvSpPr>
          <p:cNvPr id="371718" name="Rectangle 2"/>
          <p:cNvSpPr>
            <a:spLocks noGrp="1" noRot="1" noChangeAspect="1" noChangeArrowheads="1" noTextEdit="1"/>
          </p:cNvSpPr>
          <p:nvPr>
            <p:ph type="sldImg"/>
          </p:nvPr>
        </p:nvSpPr>
        <p:spPr>
          <a:xfrm>
            <a:off x="993775" y="768350"/>
            <a:ext cx="5114925" cy="3836988"/>
          </a:xfrm>
          <a:ln/>
        </p:spPr>
      </p:sp>
      <p:sp>
        <p:nvSpPr>
          <p:cNvPr id="37171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333609000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8"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372739"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372740"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3727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27EC59C3-7685-4D1D-A822-0DF8E740AC09}" type="slidenum">
              <a:rPr lang="de-DE" altLang="en-US" sz="1300" b="0" smtClean="0">
                <a:solidFill>
                  <a:schemeClr val="tx1"/>
                </a:solidFill>
                <a:latin typeface="Times New Roman" pitchFamily="18" charset="0"/>
              </a:rPr>
              <a:pPr/>
              <a:t>68</a:t>
            </a:fld>
            <a:endParaRPr lang="de-DE" altLang="en-US" sz="1300" b="0" smtClean="0">
              <a:solidFill>
                <a:schemeClr val="tx1"/>
              </a:solidFill>
              <a:latin typeface="Times New Roman" pitchFamily="18" charset="0"/>
            </a:endParaRPr>
          </a:p>
        </p:txBody>
      </p:sp>
      <p:sp>
        <p:nvSpPr>
          <p:cNvPr id="372742" name="Rectangle 2"/>
          <p:cNvSpPr>
            <a:spLocks noGrp="1" noRot="1" noChangeAspect="1" noChangeArrowheads="1" noTextEdit="1"/>
          </p:cNvSpPr>
          <p:nvPr>
            <p:ph type="sldImg"/>
          </p:nvPr>
        </p:nvSpPr>
        <p:spPr>
          <a:xfrm>
            <a:off x="993775" y="768350"/>
            <a:ext cx="5114925" cy="3836988"/>
          </a:xfrm>
          <a:ln/>
        </p:spPr>
      </p:sp>
      <p:sp>
        <p:nvSpPr>
          <p:cNvPr id="37274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226571016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3762"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373763"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373764"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37376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4940452B-A00E-40CF-B146-33674509BE43}" type="slidenum">
              <a:rPr lang="de-DE" altLang="en-US" sz="1300" b="0" smtClean="0">
                <a:solidFill>
                  <a:schemeClr val="tx1"/>
                </a:solidFill>
                <a:latin typeface="Times New Roman" pitchFamily="18" charset="0"/>
              </a:rPr>
              <a:pPr/>
              <a:t>69</a:t>
            </a:fld>
            <a:endParaRPr lang="de-DE" altLang="en-US" sz="1300" b="0" smtClean="0">
              <a:solidFill>
                <a:schemeClr val="tx1"/>
              </a:solidFill>
              <a:latin typeface="Times New Roman" pitchFamily="18" charset="0"/>
            </a:endParaRPr>
          </a:p>
        </p:txBody>
      </p:sp>
      <p:sp>
        <p:nvSpPr>
          <p:cNvPr id="373766" name="Rectangle 2"/>
          <p:cNvSpPr>
            <a:spLocks noGrp="1" noRot="1" noChangeAspect="1" noChangeArrowheads="1" noTextEdit="1"/>
          </p:cNvSpPr>
          <p:nvPr>
            <p:ph type="sldImg"/>
          </p:nvPr>
        </p:nvSpPr>
        <p:spPr>
          <a:xfrm>
            <a:off x="993775" y="768350"/>
            <a:ext cx="5114925" cy="3836988"/>
          </a:xfrm>
          <a:ln/>
        </p:spPr>
      </p:sp>
      <p:sp>
        <p:nvSpPr>
          <p:cNvPr id="37376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189464333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4"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340995"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340996"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3409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CACEAB64-CF4A-43AF-98B0-D8CDD2C41CEC}" type="slidenum">
              <a:rPr lang="de-DE" altLang="en-US" sz="1300" b="0" smtClean="0">
                <a:solidFill>
                  <a:schemeClr val="tx1"/>
                </a:solidFill>
                <a:latin typeface="Times New Roman" pitchFamily="18" charset="0"/>
              </a:rPr>
              <a:pPr/>
              <a:t>4</a:t>
            </a:fld>
            <a:endParaRPr lang="de-DE" altLang="en-US" sz="1300" b="0" smtClean="0">
              <a:solidFill>
                <a:schemeClr val="tx1"/>
              </a:solidFill>
              <a:latin typeface="Times New Roman" pitchFamily="18" charset="0"/>
            </a:endParaRPr>
          </a:p>
        </p:txBody>
      </p:sp>
      <p:sp>
        <p:nvSpPr>
          <p:cNvPr id="340998" name="Rectangle 2"/>
          <p:cNvSpPr>
            <a:spLocks noGrp="1" noRot="1" noChangeAspect="1" noChangeArrowheads="1" noTextEdit="1"/>
          </p:cNvSpPr>
          <p:nvPr>
            <p:ph type="sldImg"/>
          </p:nvPr>
        </p:nvSpPr>
        <p:spPr>
          <a:xfrm>
            <a:off x="993775" y="768350"/>
            <a:ext cx="5114925" cy="3836988"/>
          </a:xfrm>
          <a:ln/>
        </p:spPr>
      </p:sp>
      <p:sp>
        <p:nvSpPr>
          <p:cNvPr id="34099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3091248973"/>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6"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374787"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374788"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3747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391E2D8D-3738-4CF2-B507-D40A8A395AD1}" type="slidenum">
              <a:rPr lang="de-DE" altLang="en-US" sz="1300" b="0" smtClean="0">
                <a:solidFill>
                  <a:schemeClr val="tx1"/>
                </a:solidFill>
                <a:latin typeface="Times New Roman" pitchFamily="18" charset="0"/>
              </a:rPr>
              <a:pPr/>
              <a:t>70</a:t>
            </a:fld>
            <a:endParaRPr lang="de-DE" altLang="en-US" sz="1300" b="0" smtClean="0">
              <a:solidFill>
                <a:schemeClr val="tx1"/>
              </a:solidFill>
              <a:latin typeface="Times New Roman" pitchFamily="18" charset="0"/>
            </a:endParaRPr>
          </a:p>
        </p:txBody>
      </p:sp>
      <p:sp>
        <p:nvSpPr>
          <p:cNvPr id="374790" name="Rectangle 2"/>
          <p:cNvSpPr>
            <a:spLocks noGrp="1" noRot="1" noChangeAspect="1" noChangeArrowheads="1" noTextEdit="1"/>
          </p:cNvSpPr>
          <p:nvPr>
            <p:ph type="sldImg"/>
          </p:nvPr>
        </p:nvSpPr>
        <p:spPr>
          <a:xfrm>
            <a:off x="993775" y="768350"/>
            <a:ext cx="5114925" cy="3836988"/>
          </a:xfrm>
          <a:ln/>
        </p:spPr>
      </p:sp>
      <p:sp>
        <p:nvSpPr>
          <p:cNvPr id="37479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401497635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10"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375811"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375812"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37581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DCEC6A97-CDE2-4C79-8D95-8CAD325F05D4}" type="slidenum">
              <a:rPr lang="de-DE" altLang="en-US" sz="1300" b="0" smtClean="0">
                <a:solidFill>
                  <a:schemeClr val="tx1"/>
                </a:solidFill>
                <a:latin typeface="Times New Roman" pitchFamily="18" charset="0"/>
              </a:rPr>
              <a:pPr/>
              <a:t>75</a:t>
            </a:fld>
            <a:endParaRPr lang="de-DE" altLang="en-US" sz="1300" b="0" smtClean="0">
              <a:solidFill>
                <a:schemeClr val="tx1"/>
              </a:solidFill>
              <a:latin typeface="Times New Roman" pitchFamily="18" charset="0"/>
            </a:endParaRPr>
          </a:p>
        </p:txBody>
      </p:sp>
      <p:sp>
        <p:nvSpPr>
          <p:cNvPr id="375814" name="Rectangle 2"/>
          <p:cNvSpPr>
            <a:spLocks noGrp="1" noRot="1" noChangeAspect="1" noChangeArrowheads="1" noTextEdit="1"/>
          </p:cNvSpPr>
          <p:nvPr>
            <p:ph type="sldImg"/>
          </p:nvPr>
        </p:nvSpPr>
        <p:spPr>
          <a:xfrm>
            <a:off x="993775" y="768350"/>
            <a:ext cx="5114925" cy="3836988"/>
          </a:xfrm>
          <a:ln/>
        </p:spPr>
      </p:sp>
      <p:sp>
        <p:nvSpPr>
          <p:cNvPr id="37581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3290634777"/>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4"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376835"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376836"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37683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839755A2-3080-456F-9E93-8B16A464AF8A}" type="slidenum">
              <a:rPr lang="de-DE" altLang="en-US" sz="1300" b="0" smtClean="0">
                <a:solidFill>
                  <a:schemeClr val="tx1"/>
                </a:solidFill>
                <a:latin typeface="Times New Roman" pitchFamily="18" charset="0"/>
              </a:rPr>
              <a:pPr/>
              <a:t>76</a:t>
            </a:fld>
            <a:endParaRPr lang="de-DE" altLang="en-US" sz="1300" b="0" smtClean="0">
              <a:solidFill>
                <a:schemeClr val="tx1"/>
              </a:solidFill>
              <a:latin typeface="Times New Roman" pitchFamily="18" charset="0"/>
            </a:endParaRPr>
          </a:p>
        </p:txBody>
      </p:sp>
      <p:sp>
        <p:nvSpPr>
          <p:cNvPr id="376838" name="Rectangle 2"/>
          <p:cNvSpPr>
            <a:spLocks noGrp="1" noRot="1" noChangeAspect="1" noChangeArrowheads="1" noTextEdit="1"/>
          </p:cNvSpPr>
          <p:nvPr>
            <p:ph type="sldImg"/>
          </p:nvPr>
        </p:nvSpPr>
        <p:spPr>
          <a:xfrm>
            <a:off x="993775" y="768350"/>
            <a:ext cx="5114925" cy="3836988"/>
          </a:xfrm>
          <a:ln/>
        </p:spPr>
      </p:sp>
      <p:sp>
        <p:nvSpPr>
          <p:cNvPr id="37683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2921286868"/>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8"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503">
              <a:defRPr sz="2400" b="1">
                <a:solidFill>
                  <a:srgbClr val="000066"/>
                </a:solidFill>
                <a:latin typeface="Arial" pitchFamily="34" charset="0"/>
                <a:ea typeface="ＭＳ Ｐゴシック" pitchFamily="34" charset="-128"/>
              </a:defRPr>
            </a:lvl1pPr>
            <a:lvl2pPr marL="742877" indent="-285722" defTabSz="990503">
              <a:defRPr sz="2400" b="1">
                <a:solidFill>
                  <a:srgbClr val="000066"/>
                </a:solidFill>
                <a:latin typeface="Arial" pitchFamily="34" charset="0"/>
                <a:ea typeface="ＭＳ Ｐゴシック" pitchFamily="34" charset="-128"/>
              </a:defRPr>
            </a:lvl2pPr>
            <a:lvl3pPr marL="1142888" indent="-228578" defTabSz="990503">
              <a:defRPr sz="2400" b="1">
                <a:solidFill>
                  <a:srgbClr val="000066"/>
                </a:solidFill>
                <a:latin typeface="Arial" pitchFamily="34" charset="0"/>
                <a:ea typeface="ＭＳ Ｐゴシック" pitchFamily="34" charset="-128"/>
              </a:defRPr>
            </a:lvl3pPr>
            <a:lvl4pPr marL="1600043" indent="-228578" defTabSz="990503">
              <a:defRPr sz="2400" b="1">
                <a:solidFill>
                  <a:srgbClr val="000066"/>
                </a:solidFill>
                <a:latin typeface="Arial" pitchFamily="34" charset="0"/>
                <a:ea typeface="ＭＳ Ｐゴシック" pitchFamily="34" charset="-128"/>
              </a:defRPr>
            </a:lvl4pPr>
            <a:lvl5pPr marL="2057198" indent="-228578" defTabSz="990503">
              <a:defRPr sz="2400" b="1">
                <a:solidFill>
                  <a:srgbClr val="000066"/>
                </a:solidFill>
                <a:latin typeface="Arial" pitchFamily="34" charset="0"/>
                <a:ea typeface="ＭＳ Ｐゴシック" pitchFamily="34" charset="-128"/>
              </a:defRPr>
            </a:lvl5pPr>
            <a:lvl6pPr marL="2514353" indent="-228578" defTabSz="990503"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509" indent="-228578" defTabSz="990503"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8664" indent="-228578" defTabSz="990503"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5819" indent="-228578" defTabSz="990503"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a:solidFill>
                  <a:schemeClr val="tx1"/>
                </a:solidFill>
                <a:latin typeface="Times New Roman" pitchFamily="18" charset="0"/>
              </a:rPr>
              <a:t>(C) Dr. Roberto Frontini  Apotheke des Universitätsklinikums Leipzig AöR</a:t>
            </a:r>
          </a:p>
        </p:txBody>
      </p:sp>
      <p:sp>
        <p:nvSpPr>
          <p:cNvPr id="377859"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503">
              <a:defRPr sz="2400" b="1">
                <a:solidFill>
                  <a:srgbClr val="000066"/>
                </a:solidFill>
                <a:latin typeface="Arial" pitchFamily="34" charset="0"/>
                <a:ea typeface="ＭＳ Ｐゴシック" pitchFamily="34" charset="-128"/>
              </a:defRPr>
            </a:lvl1pPr>
            <a:lvl2pPr marL="742877" indent="-285722" defTabSz="990503">
              <a:defRPr sz="2400" b="1">
                <a:solidFill>
                  <a:srgbClr val="000066"/>
                </a:solidFill>
                <a:latin typeface="Arial" pitchFamily="34" charset="0"/>
                <a:ea typeface="ＭＳ Ｐゴシック" pitchFamily="34" charset="-128"/>
              </a:defRPr>
            </a:lvl2pPr>
            <a:lvl3pPr marL="1142888" indent="-228578" defTabSz="990503">
              <a:defRPr sz="2400" b="1">
                <a:solidFill>
                  <a:srgbClr val="000066"/>
                </a:solidFill>
                <a:latin typeface="Arial" pitchFamily="34" charset="0"/>
                <a:ea typeface="ＭＳ Ｐゴシック" pitchFamily="34" charset="-128"/>
              </a:defRPr>
            </a:lvl3pPr>
            <a:lvl4pPr marL="1600043" indent="-228578" defTabSz="990503">
              <a:defRPr sz="2400" b="1">
                <a:solidFill>
                  <a:srgbClr val="000066"/>
                </a:solidFill>
                <a:latin typeface="Arial" pitchFamily="34" charset="0"/>
                <a:ea typeface="ＭＳ Ｐゴシック" pitchFamily="34" charset="-128"/>
              </a:defRPr>
            </a:lvl4pPr>
            <a:lvl5pPr marL="2057198" indent="-228578" defTabSz="990503">
              <a:defRPr sz="2400" b="1">
                <a:solidFill>
                  <a:srgbClr val="000066"/>
                </a:solidFill>
                <a:latin typeface="Arial" pitchFamily="34" charset="0"/>
                <a:ea typeface="ＭＳ Ｐゴシック" pitchFamily="34" charset="-128"/>
              </a:defRPr>
            </a:lvl5pPr>
            <a:lvl6pPr marL="2514353" indent="-228578" defTabSz="990503"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509" indent="-228578" defTabSz="990503"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8664" indent="-228578" defTabSz="990503"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5819" indent="-228578" defTabSz="990503"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a:solidFill>
                  <a:schemeClr val="tx1"/>
                </a:solidFill>
                <a:latin typeface="Times New Roman" pitchFamily="18" charset="0"/>
              </a:rPr>
              <a:t>WS 2006/07</a:t>
            </a:r>
          </a:p>
        </p:txBody>
      </p:sp>
      <p:sp>
        <p:nvSpPr>
          <p:cNvPr id="377860"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503">
              <a:defRPr sz="2400" b="1">
                <a:solidFill>
                  <a:srgbClr val="000066"/>
                </a:solidFill>
                <a:latin typeface="Arial" pitchFamily="34" charset="0"/>
                <a:ea typeface="ＭＳ Ｐゴシック" pitchFamily="34" charset="-128"/>
              </a:defRPr>
            </a:lvl1pPr>
            <a:lvl2pPr marL="742877" indent="-285722" defTabSz="990503">
              <a:defRPr sz="2400" b="1">
                <a:solidFill>
                  <a:srgbClr val="000066"/>
                </a:solidFill>
                <a:latin typeface="Arial" pitchFamily="34" charset="0"/>
                <a:ea typeface="ＭＳ Ｐゴシック" pitchFamily="34" charset="-128"/>
              </a:defRPr>
            </a:lvl2pPr>
            <a:lvl3pPr marL="1142888" indent="-228578" defTabSz="990503">
              <a:defRPr sz="2400" b="1">
                <a:solidFill>
                  <a:srgbClr val="000066"/>
                </a:solidFill>
                <a:latin typeface="Arial" pitchFamily="34" charset="0"/>
                <a:ea typeface="ＭＳ Ｐゴシック" pitchFamily="34" charset="-128"/>
              </a:defRPr>
            </a:lvl3pPr>
            <a:lvl4pPr marL="1600043" indent="-228578" defTabSz="990503">
              <a:defRPr sz="2400" b="1">
                <a:solidFill>
                  <a:srgbClr val="000066"/>
                </a:solidFill>
                <a:latin typeface="Arial" pitchFamily="34" charset="0"/>
                <a:ea typeface="ＭＳ Ｐゴシック" pitchFamily="34" charset="-128"/>
              </a:defRPr>
            </a:lvl4pPr>
            <a:lvl5pPr marL="2057198" indent="-228578" defTabSz="990503">
              <a:defRPr sz="2400" b="1">
                <a:solidFill>
                  <a:srgbClr val="000066"/>
                </a:solidFill>
                <a:latin typeface="Arial" pitchFamily="34" charset="0"/>
                <a:ea typeface="ＭＳ Ｐゴシック" pitchFamily="34" charset="-128"/>
              </a:defRPr>
            </a:lvl5pPr>
            <a:lvl6pPr marL="2514353" indent="-228578" defTabSz="990503"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509" indent="-228578" defTabSz="990503"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8664" indent="-228578" defTabSz="990503"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5819" indent="-228578" defTabSz="990503"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a:solidFill>
                  <a:schemeClr val="tx1"/>
                </a:solidFill>
                <a:latin typeface="Times New Roman" pitchFamily="18" charset="0"/>
              </a:rPr>
              <a:t>Pharmakoepidemiologie und Pharmakoökonomie    Stand 04.10.06</a:t>
            </a:r>
          </a:p>
        </p:txBody>
      </p:sp>
      <p:sp>
        <p:nvSpPr>
          <p:cNvPr id="37786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503">
              <a:defRPr sz="2400" b="1">
                <a:solidFill>
                  <a:srgbClr val="000066"/>
                </a:solidFill>
                <a:latin typeface="Arial" pitchFamily="34" charset="0"/>
                <a:ea typeface="ＭＳ Ｐゴシック" pitchFamily="34" charset="-128"/>
              </a:defRPr>
            </a:lvl1pPr>
            <a:lvl2pPr marL="742877" indent="-285722" defTabSz="990503">
              <a:defRPr sz="2400" b="1">
                <a:solidFill>
                  <a:srgbClr val="000066"/>
                </a:solidFill>
                <a:latin typeface="Arial" pitchFamily="34" charset="0"/>
                <a:ea typeface="ＭＳ Ｐゴシック" pitchFamily="34" charset="-128"/>
              </a:defRPr>
            </a:lvl2pPr>
            <a:lvl3pPr marL="1142888" indent="-228578" defTabSz="990503">
              <a:defRPr sz="2400" b="1">
                <a:solidFill>
                  <a:srgbClr val="000066"/>
                </a:solidFill>
                <a:latin typeface="Arial" pitchFamily="34" charset="0"/>
                <a:ea typeface="ＭＳ Ｐゴシック" pitchFamily="34" charset="-128"/>
              </a:defRPr>
            </a:lvl3pPr>
            <a:lvl4pPr marL="1600043" indent="-228578" defTabSz="990503">
              <a:defRPr sz="2400" b="1">
                <a:solidFill>
                  <a:srgbClr val="000066"/>
                </a:solidFill>
                <a:latin typeface="Arial" pitchFamily="34" charset="0"/>
                <a:ea typeface="ＭＳ Ｐゴシック" pitchFamily="34" charset="-128"/>
              </a:defRPr>
            </a:lvl4pPr>
            <a:lvl5pPr marL="2057198" indent="-228578" defTabSz="990503">
              <a:defRPr sz="2400" b="1">
                <a:solidFill>
                  <a:srgbClr val="000066"/>
                </a:solidFill>
                <a:latin typeface="Arial" pitchFamily="34" charset="0"/>
                <a:ea typeface="ＭＳ Ｐゴシック" pitchFamily="34" charset="-128"/>
              </a:defRPr>
            </a:lvl5pPr>
            <a:lvl6pPr marL="2514353" indent="-228578" defTabSz="990503"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509" indent="-228578" defTabSz="990503"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8664" indent="-228578" defTabSz="990503"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5819" indent="-228578" defTabSz="990503"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8AF557D3-763E-400C-816B-1BFB70523CE5}" type="slidenum">
              <a:rPr lang="de-DE" altLang="en-US" sz="1300" b="0">
                <a:solidFill>
                  <a:schemeClr val="tx1"/>
                </a:solidFill>
                <a:latin typeface="Times New Roman" pitchFamily="18" charset="0"/>
              </a:rPr>
              <a:pPr/>
              <a:t>77</a:t>
            </a:fld>
            <a:endParaRPr lang="de-DE" altLang="en-US" sz="1300" b="0">
              <a:solidFill>
                <a:schemeClr val="tx1"/>
              </a:solidFill>
              <a:latin typeface="Times New Roman" pitchFamily="18" charset="0"/>
            </a:endParaRPr>
          </a:p>
        </p:txBody>
      </p:sp>
      <p:sp>
        <p:nvSpPr>
          <p:cNvPr id="377862" name="Rectangle 2"/>
          <p:cNvSpPr>
            <a:spLocks noGrp="1" noRot="1" noChangeAspect="1" noChangeArrowheads="1" noTextEdit="1"/>
          </p:cNvSpPr>
          <p:nvPr>
            <p:ph type="sldImg"/>
          </p:nvPr>
        </p:nvSpPr>
        <p:spPr>
          <a:xfrm>
            <a:off x="993775" y="768350"/>
            <a:ext cx="5114925" cy="3836988"/>
          </a:xfrm>
          <a:ln/>
        </p:spPr>
      </p:sp>
      <p:sp>
        <p:nvSpPr>
          <p:cNvPr id="37786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26735763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6"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503">
              <a:defRPr sz="2400" b="1">
                <a:solidFill>
                  <a:srgbClr val="000066"/>
                </a:solidFill>
                <a:latin typeface="Arial" pitchFamily="34" charset="0"/>
                <a:ea typeface="ＭＳ Ｐゴシック" pitchFamily="34" charset="-128"/>
              </a:defRPr>
            </a:lvl1pPr>
            <a:lvl2pPr marL="742877" indent="-285722" defTabSz="990503">
              <a:defRPr sz="2400" b="1">
                <a:solidFill>
                  <a:srgbClr val="000066"/>
                </a:solidFill>
                <a:latin typeface="Arial" pitchFamily="34" charset="0"/>
                <a:ea typeface="ＭＳ Ｐゴシック" pitchFamily="34" charset="-128"/>
              </a:defRPr>
            </a:lvl2pPr>
            <a:lvl3pPr marL="1142888" indent="-228578" defTabSz="990503">
              <a:defRPr sz="2400" b="1">
                <a:solidFill>
                  <a:srgbClr val="000066"/>
                </a:solidFill>
                <a:latin typeface="Arial" pitchFamily="34" charset="0"/>
                <a:ea typeface="ＭＳ Ｐゴシック" pitchFamily="34" charset="-128"/>
              </a:defRPr>
            </a:lvl3pPr>
            <a:lvl4pPr marL="1600043" indent="-228578" defTabSz="990503">
              <a:defRPr sz="2400" b="1">
                <a:solidFill>
                  <a:srgbClr val="000066"/>
                </a:solidFill>
                <a:latin typeface="Arial" pitchFamily="34" charset="0"/>
                <a:ea typeface="ＭＳ Ｐゴシック" pitchFamily="34" charset="-128"/>
              </a:defRPr>
            </a:lvl4pPr>
            <a:lvl5pPr marL="2057198" indent="-228578" defTabSz="990503">
              <a:defRPr sz="2400" b="1">
                <a:solidFill>
                  <a:srgbClr val="000066"/>
                </a:solidFill>
                <a:latin typeface="Arial" pitchFamily="34" charset="0"/>
                <a:ea typeface="ＭＳ Ｐゴシック" pitchFamily="34" charset="-128"/>
              </a:defRPr>
            </a:lvl5pPr>
            <a:lvl6pPr marL="2514353" indent="-228578" defTabSz="990503"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509" indent="-228578" defTabSz="990503"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8664" indent="-228578" defTabSz="990503"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5819" indent="-228578" defTabSz="990503"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a:solidFill>
                  <a:schemeClr val="tx1"/>
                </a:solidFill>
                <a:latin typeface="Times New Roman" pitchFamily="18" charset="0"/>
              </a:rPr>
              <a:t>(C) Dr. Roberto Frontini  Apotheke des Universitätsklinikums Leipzig AöR</a:t>
            </a:r>
          </a:p>
        </p:txBody>
      </p:sp>
      <p:sp>
        <p:nvSpPr>
          <p:cNvPr id="379907"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503">
              <a:defRPr sz="2400" b="1">
                <a:solidFill>
                  <a:srgbClr val="000066"/>
                </a:solidFill>
                <a:latin typeface="Arial" pitchFamily="34" charset="0"/>
                <a:ea typeface="ＭＳ Ｐゴシック" pitchFamily="34" charset="-128"/>
              </a:defRPr>
            </a:lvl1pPr>
            <a:lvl2pPr marL="742877" indent="-285722" defTabSz="990503">
              <a:defRPr sz="2400" b="1">
                <a:solidFill>
                  <a:srgbClr val="000066"/>
                </a:solidFill>
                <a:latin typeface="Arial" pitchFamily="34" charset="0"/>
                <a:ea typeface="ＭＳ Ｐゴシック" pitchFamily="34" charset="-128"/>
              </a:defRPr>
            </a:lvl2pPr>
            <a:lvl3pPr marL="1142888" indent="-228578" defTabSz="990503">
              <a:defRPr sz="2400" b="1">
                <a:solidFill>
                  <a:srgbClr val="000066"/>
                </a:solidFill>
                <a:latin typeface="Arial" pitchFamily="34" charset="0"/>
                <a:ea typeface="ＭＳ Ｐゴシック" pitchFamily="34" charset="-128"/>
              </a:defRPr>
            </a:lvl3pPr>
            <a:lvl4pPr marL="1600043" indent="-228578" defTabSz="990503">
              <a:defRPr sz="2400" b="1">
                <a:solidFill>
                  <a:srgbClr val="000066"/>
                </a:solidFill>
                <a:latin typeface="Arial" pitchFamily="34" charset="0"/>
                <a:ea typeface="ＭＳ Ｐゴシック" pitchFamily="34" charset="-128"/>
              </a:defRPr>
            </a:lvl4pPr>
            <a:lvl5pPr marL="2057198" indent="-228578" defTabSz="990503">
              <a:defRPr sz="2400" b="1">
                <a:solidFill>
                  <a:srgbClr val="000066"/>
                </a:solidFill>
                <a:latin typeface="Arial" pitchFamily="34" charset="0"/>
                <a:ea typeface="ＭＳ Ｐゴシック" pitchFamily="34" charset="-128"/>
              </a:defRPr>
            </a:lvl5pPr>
            <a:lvl6pPr marL="2514353" indent="-228578" defTabSz="990503"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509" indent="-228578" defTabSz="990503"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8664" indent="-228578" defTabSz="990503"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5819" indent="-228578" defTabSz="990503"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a:solidFill>
                  <a:schemeClr val="tx1"/>
                </a:solidFill>
                <a:latin typeface="Times New Roman" pitchFamily="18" charset="0"/>
              </a:rPr>
              <a:t>WS 2006/07</a:t>
            </a:r>
          </a:p>
        </p:txBody>
      </p:sp>
      <p:sp>
        <p:nvSpPr>
          <p:cNvPr id="379908"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503">
              <a:defRPr sz="2400" b="1">
                <a:solidFill>
                  <a:srgbClr val="000066"/>
                </a:solidFill>
                <a:latin typeface="Arial" pitchFamily="34" charset="0"/>
                <a:ea typeface="ＭＳ Ｐゴシック" pitchFamily="34" charset="-128"/>
              </a:defRPr>
            </a:lvl1pPr>
            <a:lvl2pPr marL="742877" indent="-285722" defTabSz="990503">
              <a:defRPr sz="2400" b="1">
                <a:solidFill>
                  <a:srgbClr val="000066"/>
                </a:solidFill>
                <a:latin typeface="Arial" pitchFamily="34" charset="0"/>
                <a:ea typeface="ＭＳ Ｐゴシック" pitchFamily="34" charset="-128"/>
              </a:defRPr>
            </a:lvl2pPr>
            <a:lvl3pPr marL="1142888" indent="-228578" defTabSz="990503">
              <a:defRPr sz="2400" b="1">
                <a:solidFill>
                  <a:srgbClr val="000066"/>
                </a:solidFill>
                <a:latin typeface="Arial" pitchFamily="34" charset="0"/>
                <a:ea typeface="ＭＳ Ｐゴシック" pitchFamily="34" charset="-128"/>
              </a:defRPr>
            </a:lvl3pPr>
            <a:lvl4pPr marL="1600043" indent="-228578" defTabSz="990503">
              <a:defRPr sz="2400" b="1">
                <a:solidFill>
                  <a:srgbClr val="000066"/>
                </a:solidFill>
                <a:latin typeface="Arial" pitchFamily="34" charset="0"/>
                <a:ea typeface="ＭＳ Ｐゴシック" pitchFamily="34" charset="-128"/>
              </a:defRPr>
            </a:lvl4pPr>
            <a:lvl5pPr marL="2057198" indent="-228578" defTabSz="990503">
              <a:defRPr sz="2400" b="1">
                <a:solidFill>
                  <a:srgbClr val="000066"/>
                </a:solidFill>
                <a:latin typeface="Arial" pitchFamily="34" charset="0"/>
                <a:ea typeface="ＭＳ Ｐゴシック" pitchFamily="34" charset="-128"/>
              </a:defRPr>
            </a:lvl5pPr>
            <a:lvl6pPr marL="2514353" indent="-228578" defTabSz="990503"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509" indent="-228578" defTabSz="990503"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8664" indent="-228578" defTabSz="990503"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5819" indent="-228578" defTabSz="990503"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a:solidFill>
                  <a:schemeClr val="tx1"/>
                </a:solidFill>
                <a:latin typeface="Times New Roman" pitchFamily="18" charset="0"/>
              </a:rPr>
              <a:t>Pharmakoepidemiologie und Pharmakoökonomie    Stand 04.10.06</a:t>
            </a:r>
          </a:p>
        </p:txBody>
      </p:sp>
      <p:sp>
        <p:nvSpPr>
          <p:cNvPr id="3799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503">
              <a:defRPr sz="2400" b="1">
                <a:solidFill>
                  <a:srgbClr val="000066"/>
                </a:solidFill>
                <a:latin typeface="Arial" pitchFamily="34" charset="0"/>
                <a:ea typeface="ＭＳ Ｐゴシック" pitchFamily="34" charset="-128"/>
              </a:defRPr>
            </a:lvl1pPr>
            <a:lvl2pPr marL="742877" indent="-285722" defTabSz="990503">
              <a:defRPr sz="2400" b="1">
                <a:solidFill>
                  <a:srgbClr val="000066"/>
                </a:solidFill>
                <a:latin typeface="Arial" pitchFamily="34" charset="0"/>
                <a:ea typeface="ＭＳ Ｐゴシック" pitchFamily="34" charset="-128"/>
              </a:defRPr>
            </a:lvl2pPr>
            <a:lvl3pPr marL="1142888" indent="-228578" defTabSz="990503">
              <a:defRPr sz="2400" b="1">
                <a:solidFill>
                  <a:srgbClr val="000066"/>
                </a:solidFill>
                <a:latin typeface="Arial" pitchFamily="34" charset="0"/>
                <a:ea typeface="ＭＳ Ｐゴシック" pitchFamily="34" charset="-128"/>
              </a:defRPr>
            </a:lvl3pPr>
            <a:lvl4pPr marL="1600043" indent="-228578" defTabSz="990503">
              <a:defRPr sz="2400" b="1">
                <a:solidFill>
                  <a:srgbClr val="000066"/>
                </a:solidFill>
                <a:latin typeface="Arial" pitchFamily="34" charset="0"/>
                <a:ea typeface="ＭＳ Ｐゴシック" pitchFamily="34" charset="-128"/>
              </a:defRPr>
            </a:lvl4pPr>
            <a:lvl5pPr marL="2057198" indent="-228578" defTabSz="990503">
              <a:defRPr sz="2400" b="1">
                <a:solidFill>
                  <a:srgbClr val="000066"/>
                </a:solidFill>
                <a:latin typeface="Arial" pitchFamily="34" charset="0"/>
                <a:ea typeface="ＭＳ Ｐゴシック" pitchFamily="34" charset="-128"/>
              </a:defRPr>
            </a:lvl5pPr>
            <a:lvl6pPr marL="2514353" indent="-228578" defTabSz="990503"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509" indent="-228578" defTabSz="990503"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8664" indent="-228578" defTabSz="990503"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5819" indent="-228578" defTabSz="990503"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52344F01-EB53-479D-8308-10432EB9ED64}" type="slidenum">
              <a:rPr lang="de-DE" altLang="en-US" sz="1300" b="0">
                <a:solidFill>
                  <a:schemeClr val="tx1"/>
                </a:solidFill>
                <a:latin typeface="Times New Roman" pitchFamily="18" charset="0"/>
              </a:rPr>
              <a:pPr/>
              <a:t>80</a:t>
            </a:fld>
            <a:endParaRPr lang="de-DE" altLang="en-US" sz="1300" b="0">
              <a:solidFill>
                <a:schemeClr val="tx1"/>
              </a:solidFill>
              <a:latin typeface="Times New Roman" pitchFamily="18" charset="0"/>
            </a:endParaRPr>
          </a:p>
        </p:txBody>
      </p:sp>
      <p:sp>
        <p:nvSpPr>
          <p:cNvPr id="379910" name="Rectangle 2"/>
          <p:cNvSpPr>
            <a:spLocks noGrp="1" noRot="1" noChangeAspect="1" noChangeArrowheads="1" noTextEdit="1"/>
          </p:cNvSpPr>
          <p:nvPr>
            <p:ph type="sldImg"/>
          </p:nvPr>
        </p:nvSpPr>
        <p:spPr>
          <a:xfrm>
            <a:off x="993775" y="768350"/>
            <a:ext cx="5114925" cy="3836988"/>
          </a:xfrm>
          <a:ln/>
        </p:spPr>
      </p:sp>
      <p:sp>
        <p:nvSpPr>
          <p:cNvPr id="37991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405495983"/>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30"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380931"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380932"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3809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1F050BDC-03E5-479B-A81D-5BDF50E8ED79}" type="slidenum">
              <a:rPr lang="de-DE" altLang="en-US" sz="1300" b="0" smtClean="0">
                <a:solidFill>
                  <a:schemeClr val="tx1"/>
                </a:solidFill>
                <a:latin typeface="Times New Roman" pitchFamily="18" charset="0"/>
              </a:rPr>
              <a:pPr/>
              <a:t>81</a:t>
            </a:fld>
            <a:endParaRPr lang="de-DE" altLang="en-US" sz="1300" b="0" smtClean="0">
              <a:solidFill>
                <a:schemeClr val="tx1"/>
              </a:solidFill>
              <a:latin typeface="Times New Roman" pitchFamily="18" charset="0"/>
            </a:endParaRPr>
          </a:p>
        </p:txBody>
      </p:sp>
      <p:sp>
        <p:nvSpPr>
          <p:cNvPr id="380934" name="Rectangle 2"/>
          <p:cNvSpPr>
            <a:spLocks noGrp="1" noRot="1" noChangeAspect="1" noChangeArrowheads="1" noTextEdit="1"/>
          </p:cNvSpPr>
          <p:nvPr>
            <p:ph type="sldImg"/>
          </p:nvPr>
        </p:nvSpPr>
        <p:spPr>
          <a:xfrm>
            <a:off x="993775" y="768350"/>
            <a:ext cx="5114925" cy="3836988"/>
          </a:xfrm>
          <a:ln/>
        </p:spPr>
      </p:sp>
      <p:sp>
        <p:nvSpPr>
          <p:cNvPr id="38093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3212141680"/>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4"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381955"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381956"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3819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06D422A8-0530-47A6-9507-101963919DFF}" type="slidenum">
              <a:rPr lang="de-DE" altLang="en-US" sz="1300" b="0" smtClean="0">
                <a:solidFill>
                  <a:schemeClr val="tx1"/>
                </a:solidFill>
                <a:latin typeface="Times New Roman" pitchFamily="18" charset="0"/>
              </a:rPr>
              <a:pPr/>
              <a:t>82</a:t>
            </a:fld>
            <a:endParaRPr lang="de-DE" altLang="en-US" sz="1300" b="0" smtClean="0">
              <a:solidFill>
                <a:schemeClr val="tx1"/>
              </a:solidFill>
              <a:latin typeface="Times New Roman" pitchFamily="18" charset="0"/>
            </a:endParaRPr>
          </a:p>
        </p:txBody>
      </p:sp>
      <p:sp>
        <p:nvSpPr>
          <p:cNvPr id="381958" name="Rectangle 2"/>
          <p:cNvSpPr>
            <a:spLocks noGrp="1" noRot="1" noChangeAspect="1" noChangeArrowheads="1" noTextEdit="1"/>
          </p:cNvSpPr>
          <p:nvPr>
            <p:ph type="sldImg"/>
          </p:nvPr>
        </p:nvSpPr>
        <p:spPr>
          <a:xfrm>
            <a:off x="993775" y="768350"/>
            <a:ext cx="5114925" cy="3836988"/>
          </a:xfrm>
          <a:ln/>
        </p:spPr>
      </p:sp>
      <p:sp>
        <p:nvSpPr>
          <p:cNvPr id="38195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3326995909"/>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8"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382979"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382980"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3829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D240F5DA-3486-4B73-9FA5-1531E51B16A1}" type="slidenum">
              <a:rPr lang="de-DE" altLang="en-US" sz="1300" b="0" smtClean="0">
                <a:solidFill>
                  <a:schemeClr val="tx1"/>
                </a:solidFill>
                <a:latin typeface="Times New Roman" pitchFamily="18" charset="0"/>
              </a:rPr>
              <a:pPr/>
              <a:t>83</a:t>
            </a:fld>
            <a:endParaRPr lang="de-DE" altLang="en-US" sz="1300" b="0" smtClean="0">
              <a:solidFill>
                <a:schemeClr val="tx1"/>
              </a:solidFill>
              <a:latin typeface="Times New Roman" pitchFamily="18" charset="0"/>
            </a:endParaRPr>
          </a:p>
        </p:txBody>
      </p:sp>
      <p:sp>
        <p:nvSpPr>
          <p:cNvPr id="382982" name="Rectangle 2"/>
          <p:cNvSpPr>
            <a:spLocks noGrp="1" noRot="1" noChangeAspect="1" noChangeArrowheads="1" noTextEdit="1"/>
          </p:cNvSpPr>
          <p:nvPr>
            <p:ph type="sldImg"/>
          </p:nvPr>
        </p:nvSpPr>
        <p:spPr>
          <a:xfrm>
            <a:off x="993775" y="768350"/>
            <a:ext cx="5114925" cy="3836988"/>
          </a:xfrm>
          <a:ln/>
        </p:spPr>
      </p:sp>
      <p:sp>
        <p:nvSpPr>
          <p:cNvPr id="38298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1580264253"/>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4002"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384003"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384004"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38400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4F80E5C1-A3BD-41CB-BA10-03C7AF2C6E73}" type="slidenum">
              <a:rPr lang="de-DE" altLang="en-US" sz="1300" b="0" smtClean="0">
                <a:solidFill>
                  <a:schemeClr val="tx1"/>
                </a:solidFill>
                <a:latin typeface="Times New Roman" pitchFamily="18" charset="0"/>
              </a:rPr>
              <a:pPr/>
              <a:t>84</a:t>
            </a:fld>
            <a:endParaRPr lang="de-DE" altLang="en-US" sz="1300" b="0" smtClean="0">
              <a:solidFill>
                <a:schemeClr val="tx1"/>
              </a:solidFill>
              <a:latin typeface="Times New Roman" pitchFamily="18" charset="0"/>
            </a:endParaRPr>
          </a:p>
        </p:txBody>
      </p:sp>
      <p:sp>
        <p:nvSpPr>
          <p:cNvPr id="384006" name="Rectangle 2"/>
          <p:cNvSpPr>
            <a:spLocks noGrp="1" noRot="1" noChangeAspect="1" noChangeArrowheads="1" noTextEdit="1"/>
          </p:cNvSpPr>
          <p:nvPr>
            <p:ph type="sldImg"/>
          </p:nvPr>
        </p:nvSpPr>
        <p:spPr>
          <a:xfrm>
            <a:off x="993775" y="768350"/>
            <a:ext cx="5114925" cy="3836988"/>
          </a:xfrm>
          <a:ln/>
        </p:spPr>
      </p:sp>
      <p:sp>
        <p:nvSpPr>
          <p:cNvPr id="38400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1352382821"/>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5026"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385027"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385028"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3850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81D78E74-84D1-4543-973E-22482A441F39}" type="slidenum">
              <a:rPr lang="de-DE" altLang="en-US" sz="1300" b="0" smtClean="0">
                <a:solidFill>
                  <a:schemeClr val="tx1"/>
                </a:solidFill>
                <a:latin typeface="Times New Roman" pitchFamily="18" charset="0"/>
              </a:rPr>
              <a:pPr/>
              <a:t>85</a:t>
            </a:fld>
            <a:endParaRPr lang="de-DE" altLang="en-US" sz="1300" b="0" smtClean="0">
              <a:solidFill>
                <a:schemeClr val="tx1"/>
              </a:solidFill>
              <a:latin typeface="Times New Roman" pitchFamily="18" charset="0"/>
            </a:endParaRPr>
          </a:p>
        </p:txBody>
      </p:sp>
      <p:sp>
        <p:nvSpPr>
          <p:cNvPr id="385030" name="Rectangle 2"/>
          <p:cNvSpPr>
            <a:spLocks noGrp="1" noRot="1" noChangeAspect="1" noChangeArrowheads="1" noTextEdit="1"/>
          </p:cNvSpPr>
          <p:nvPr>
            <p:ph type="sldImg"/>
          </p:nvPr>
        </p:nvSpPr>
        <p:spPr>
          <a:xfrm>
            <a:off x="993775" y="768350"/>
            <a:ext cx="5114925" cy="3836988"/>
          </a:xfrm>
          <a:ln/>
        </p:spPr>
      </p:sp>
      <p:sp>
        <p:nvSpPr>
          <p:cNvPr id="38503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142705814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8"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342019"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342020"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3420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DEAA6B90-36CF-497C-BD9A-A991CE3F3602}" type="slidenum">
              <a:rPr lang="de-DE" altLang="en-US" sz="1300" b="0" smtClean="0">
                <a:solidFill>
                  <a:schemeClr val="tx1"/>
                </a:solidFill>
                <a:latin typeface="Times New Roman" pitchFamily="18" charset="0"/>
              </a:rPr>
              <a:pPr/>
              <a:t>5</a:t>
            </a:fld>
            <a:endParaRPr lang="de-DE" altLang="en-US" sz="1300" b="0" smtClean="0">
              <a:solidFill>
                <a:schemeClr val="tx1"/>
              </a:solidFill>
              <a:latin typeface="Times New Roman" pitchFamily="18" charset="0"/>
            </a:endParaRPr>
          </a:p>
        </p:txBody>
      </p:sp>
      <p:sp>
        <p:nvSpPr>
          <p:cNvPr id="342022" name="Rectangle 2"/>
          <p:cNvSpPr>
            <a:spLocks noGrp="1" noRot="1" noChangeAspect="1" noChangeArrowheads="1" noTextEdit="1"/>
          </p:cNvSpPr>
          <p:nvPr>
            <p:ph type="sldImg"/>
          </p:nvPr>
        </p:nvSpPr>
        <p:spPr>
          <a:xfrm>
            <a:off x="993775" y="768350"/>
            <a:ext cx="5114925" cy="3836988"/>
          </a:xfrm>
          <a:ln/>
        </p:spPr>
      </p:sp>
      <p:sp>
        <p:nvSpPr>
          <p:cNvPr id="34202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2662157103"/>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6050"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386051"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386052"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38605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ADF3D834-ED90-4A99-964F-A26BEF8DE4B6}" type="slidenum">
              <a:rPr lang="de-DE" altLang="en-US" sz="1300" b="0" smtClean="0">
                <a:solidFill>
                  <a:schemeClr val="tx1"/>
                </a:solidFill>
                <a:latin typeface="Times New Roman" pitchFamily="18" charset="0"/>
              </a:rPr>
              <a:pPr/>
              <a:t>86</a:t>
            </a:fld>
            <a:endParaRPr lang="de-DE" altLang="en-US" sz="1300" b="0" smtClean="0">
              <a:solidFill>
                <a:schemeClr val="tx1"/>
              </a:solidFill>
              <a:latin typeface="Times New Roman" pitchFamily="18" charset="0"/>
            </a:endParaRPr>
          </a:p>
        </p:txBody>
      </p:sp>
      <p:sp>
        <p:nvSpPr>
          <p:cNvPr id="386054" name="Rectangle 2"/>
          <p:cNvSpPr>
            <a:spLocks noGrp="1" noRot="1" noChangeAspect="1" noChangeArrowheads="1" noTextEdit="1"/>
          </p:cNvSpPr>
          <p:nvPr>
            <p:ph type="sldImg"/>
          </p:nvPr>
        </p:nvSpPr>
        <p:spPr>
          <a:xfrm>
            <a:off x="993775" y="768350"/>
            <a:ext cx="5114925" cy="3836988"/>
          </a:xfrm>
          <a:ln/>
        </p:spPr>
      </p:sp>
      <p:sp>
        <p:nvSpPr>
          <p:cNvPr id="38605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530309746"/>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7074"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387075"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387076"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38707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E775DA62-A4EE-48D3-8566-43F8C55AFA10}" type="slidenum">
              <a:rPr lang="de-DE" altLang="en-US" sz="1300" b="0" smtClean="0">
                <a:solidFill>
                  <a:schemeClr val="tx1"/>
                </a:solidFill>
                <a:latin typeface="Times New Roman" pitchFamily="18" charset="0"/>
              </a:rPr>
              <a:pPr/>
              <a:t>87</a:t>
            </a:fld>
            <a:endParaRPr lang="de-DE" altLang="en-US" sz="1300" b="0" smtClean="0">
              <a:solidFill>
                <a:schemeClr val="tx1"/>
              </a:solidFill>
              <a:latin typeface="Times New Roman" pitchFamily="18" charset="0"/>
            </a:endParaRPr>
          </a:p>
        </p:txBody>
      </p:sp>
      <p:sp>
        <p:nvSpPr>
          <p:cNvPr id="387078" name="Rectangle 2"/>
          <p:cNvSpPr>
            <a:spLocks noGrp="1" noRot="1" noChangeAspect="1" noChangeArrowheads="1" noTextEdit="1"/>
          </p:cNvSpPr>
          <p:nvPr>
            <p:ph type="sldImg"/>
          </p:nvPr>
        </p:nvSpPr>
        <p:spPr>
          <a:xfrm>
            <a:off x="993775" y="768350"/>
            <a:ext cx="5114925" cy="3836988"/>
          </a:xfrm>
          <a:ln/>
        </p:spPr>
      </p:sp>
      <p:sp>
        <p:nvSpPr>
          <p:cNvPr id="38707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3079444942"/>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8098"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388099"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388100"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3881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2D7BC9BB-3C79-48CD-AE68-BB2EEDF87E76}" type="slidenum">
              <a:rPr lang="de-DE" altLang="en-US" sz="1300" b="0" smtClean="0">
                <a:solidFill>
                  <a:schemeClr val="tx1"/>
                </a:solidFill>
                <a:latin typeface="Times New Roman" pitchFamily="18" charset="0"/>
              </a:rPr>
              <a:pPr/>
              <a:t>88</a:t>
            </a:fld>
            <a:endParaRPr lang="de-DE" altLang="en-US" sz="1300" b="0" smtClean="0">
              <a:solidFill>
                <a:schemeClr val="tx1"/>
              </a:solidFill>
              <a:latin typeface="Times New Roman" pitchFamily="18" charset="0"/>
            </a:endParaRPr>
          </a:p>
        </p:txBody>
      </p:sp>
      <p:sp>
        <p:nvSpPr>
          <p:cNvPr id="388102" name="Rectangle 2"/>
          <p:cNvSpPr>
            <a:spLocks noGrp="1" noRot="1" noChangeAspect="1" noChangeArrowheads="1" noTextEdit="1"/>
          </p:cNvSpPr>
          <p:nvPr>
            <p:ph type="sldImg"/>
          </p:nvPr>
        </p:nvSpPr>
        <p:spPr>
          <a:xfrm>
            <a:off x="993775" y="768350"/>
            <a:ext cx="5114925" cy="3836988"/>
          </a:xfrm>
          <a:ln/>
        </p:spPr>
      </p:sp>
      <p:sp>
        <p:nvSpPr>
          <p:cNvPr id="38810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419716260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22"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389123"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389124"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38912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B5A323A6-69B8-46F8-90A1-3AF13CE3A63A}" type="slidenum">
              <a:rPr lang="de-DE" altLang="en-US" sz="1300" b="0" smtClean="0">
                <a:solidFill>
                  <a:schemeClr val="tx1"/>
                </a:solidFill>
                <a:latin typeface="Times New Roman" pitchFamily="18" charset="0"/>
              </a:rPr>
              <a:pPr/>
              <a:t>89</a:t>
            </a:fld>
            <a:endParaRPr lang="de-DE" altLang="en-US" sz="1300" b="0" smtClean="0">
              <a:solidFill>
                <a:schemeClr val="tx1"/>
              </a:solidFill>
              <a:latin typeface="Times New Roman" pitchFamily="18" charset="0"/>
            </a:endParaRPr>
          </a:p>
        </p:txBody>
      </p:sp>
      <p:sp>
        <p:nvSpPr>
          <p:cNvPr id="389126" name="Rectangle 2"/>
          <p:cNvSpPr>
            <a:spLocks noGrp="1" noRot="1" noChangeAspect="1" noChangeArrowheads="1" noTextEdit="1"/>
          </p:cNvSpPr>
          <p:nvPr>
            <p:ph type="sldImg"/>
          </p:nvPr>
        </p:nvSpPr>
        <p:spPr>
          <a:xfrm>
            <a:off x="993775" y="768350"/>
            <a:ext cx="5114925" cy="3836988"/>
          </a:xfrm>
          <a:ln/>
        </p:spPr>
      </p:sp>
      <p:sp>
        <p:nvSpPr>
          <p:cNvPr id="38912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1114468369"/>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146"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390147"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390148"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3901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E08029B9-EAB4-4B70-8651-F3C775A7A035}" type="slidenum">
              <a:rPr lang="de-DE" altLang="en-US" sz="1300" b="0" smtClean="0">
                <a:solidFill>
                  <a:schemeClr val="tx1"/>
                </a:solidFill>
                <a:latin typeface="Times New Roman" pitchFamily="18" charset="0"/>
              </a:rPr>
              <a:pPr/>
              <a:t>90</a:t>
            </a:fld>
            <a:endParaRPr lang="de-DE" altLang="en-US" sz="1300" b="0" smtClean="0">
              <a:solidFill>
                <a:schemeClr val="tx1"/>
              </a:solidFill>
              <a:latin typeface="Times New Roman" pitchFamily="18" charset="0"/>
            </a:endParaRPr>
          </a:p>
        </p:txBody>
      </p:sp>
      <p:sp>
        <p:nvSpPr>
          <p:cNvPr id="390150" name="Rectangle 2"/>
          <p:cNvSpPr>
            <a:spLocks noGrp="1" noRot="1" noChangeAspect="1" noChangeArrowheads="1" noTextEdit="1"/>
          </p:cNvSpPr>
          <p:nvPr>
            <p:ph type="sldImg"/>
          </p:nvPr>
        </p:nvSpPr>
        <p:spPr>
          <a:xfrm>
            <a:off x="993775" y="768350"/>
            <a:ext cx="5114925" cy="3836988"/>
          </a:xfrm>
          <a:ln/>
        </p:spPr>
      </p:sp>
      <p:sp>
        <p:nvSpPr>
          <p:cNvPr id="39015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588343964"/>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1170"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391171"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391172"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39117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9FE6B90F-29E2-4E46-958F-A62D9F1167E9}" type="slidenum">
              <a:rPr lang="de-DE" altLang="en-US" sz="1300" b="0" smtClean="0">
                <a:solidFill>
                  <a:schemeClr val="tx1"/>
                </a:solidFill>
                <a:latin typeface="Times New Roman" pitchFamily="18" charset="0"/>
              </a:rPr>
              <a:pPr/>
              <a:t>91</a:t>
            </a:fld>
            <a:endParaRPr lang="de-DE" altLang="en-US" sz="1300" b="0" smtClean="0">
              <a:solidFill>
                <a:schemeClr val="tx1"/>
              </a:solidFill>
              <a:latin typeface="Times New Roman" pitchFamily="18" charset="0"/>
            </a:endParaRPr>
          </a:p>
        </p:txBody>
      </p:sp>
      <p:sp>
        <p:nvSpPr>
          <p:cNvPr id="391174" name="Rectangle 2"/>
          <p:cNvSpPr>
            <a:spLocks noGrp="1" noRot="1" noChangeAspect="1" noChangeArrowheads="1" noTextEdit="1"/>
          </p:cNvSpPr>
          <p:nvPr>
            <p:ph type="sldImg"/>
          </p:nvPr>
        </p:nvSpPr>
        <p:spPr>
          <a:xfrm>
            <a:off x="993775" y="768350"/>
            <a:ext cx="5114925" cy="3836988"/>
          </a:xfrm>
          <a:ln/>
        </p:spPr>
      </p:sp>
      <p:sp>
        <p:nvSpPr>
          <p:cNvPr id="39117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2510770775"/>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2194"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392195"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392196"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3921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CAE0495B-F6FF-4119-BE24-B0B9B0025BB9}" type="slidenum">
              <a:rPr lang="de-DE" altLang="en-US" sz="1300" b="0" smtClean="0">
                <a:solidFill>
                  <a:schemeClr val="tx1"/>
                </a:solidFill>
                <a:latin typeface="Times New Roman" pitchFamily="18" charset="0"/>
              </a:rPr>
              <a:pPr/>
              <a:t>92</a:t>
            </a:fld>
            <a:endParaRPr lang="de-DE" altLang="en-US" sz="1300" b="0" smtClean="0">
              <a:solidFill>
                <a:schemeClr val="tx1"/>
              </a:solidFill>
              <a:latin typeface="Times New Roman" pitchFamily="18" charset="0"/>
            </a:endParaRPr>
          </a:p>
        </p:txBody>
      </p:sp>
      <p:sp>
        <p:nvSpPr>
          <p:cNvPr id="392198" name="Rectangle 2"/>
          <p:cNvSpPr>
            <a:spLocks noGrp="1" noRot="1" noChangeAspect="1" noChangeArrowheads="1" noTextEdit="1"/>
          </p:cNvSpPr>
          <p:nvPr>
            <p:ph type="sldImg"/>
          </p:nvPr>
        </p:nvSpPr>
        <p:spPr>
          <a:xfrm>
            <a:off x="993775" y="768350"/>
            <a:ext cx="5114925" cy="3836988"/>
          </a:xfrm>
          <a:ln/>
        </p:spPr>
      </p:sp>
      <p:sp>
        <p:nvSpPr>
          <p:cNvPr id="39219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1976901328"/>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3218" name="Rectangle 2"/>
          <p:cNvSpPr>
            <a:spLocks noGrp="1" noRot="1" noChangeAspect="1" noChangeArrowheads="1" noTextEdit="1"/>
          </p:cNvSpPr>
          <p:nvPr>
            <p:ph type="sldImg"/>
          </p:nvPr>
        </p:nvSpPr>
        <p:spPr>
          <a:xfrm>
            <a:off x="1211263" y="1023938"/>
            <a:ext cx="4678362" cy="3508375"/>
          </a:xfrm>
          <a:solidFill>
            <a:srgbClr val="FFFFFF"/>
          </a:solidFill>
          <a:ln/>
        </p:spPr>
      </p:sp>
      <p:sp>
        <p:nvSpPr>
          <p:cNvPr id="393219" name="Rectangle 3"/>
          <p:cNvSpPr>
            <a:spLocks noGrp="1" noChangeArrowheads="1"/>
          </p:cNvSpPr>
          <p:nvPr>
            <p:ph type="body" idx="1"/>
          </p:nvPr>
        </p:nvSpPr>
        <p:spPr>
          <a:xfrm>
            <a:off x="1083160" y="4871282"/>
            <a:ext cx="4940922" cy="389353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it-IT" altLang="en-US" smtClean="0">
              <a:ea typeface="ＭＳ Ｐゴシック" pitchFamily="34" charset="-128"/>
            </a:endParaRPr>
          </a:p>
        </p:txBody>
      </p:sp>
    </p:spTree>
    <p:extLst>
      <p:ext uri="{BB962C8B-B14F-4D97-AF65-F5344CB8AC3E}">
        <p14:creationId xmlns:p14="http://schemas.microsoft.com/office/powerpoint/2010/main" val="3759162611"/>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4242" name="Rectangle 2"/>
          <p:cNvSpPr>
            <a:spLocks noGrp="1" noRot="1" noChangeAspect="1" noChangeArrowheads="1" noTextEdit="1"/>
          </p:cNvSpPr>
          <p:nvPr>
            <p:ph type="sldImg"/>
          </p:nvPr>
        </p:nvSpPr>
        <p:spPr>
          <a:xfrm>
            <a:off x="1211263" y="1023938"/>
            <a:ext cx="4678362" cy="3508375"/>
          </a:xfrm>
          <a:solidFill>
            <a:srgbClr val="FFFFFF"/>
          </a:solidFill>
          <a:ln/>
        </p:spPr>
      </p:sp>
      <p:sp>
        <p:nvSpPr>
          <p:cNvPr id="394243" name="Rectangle 3"/>
          <p:cNvSpPr>
            <a:spLocks noGrp="1" noChangeArrowheads="1"/>
          </p:cNvSpPr>
          <p:nvPr>
            <p:ph type="body" idx="1"/>
          </p:nvPr>
        </p:nvSpPr>
        <p:spPr>
          <a:xfrm>
            <a:off x="1083160" y="4871282"/>
            <a:ext cx="4940922" cy="389353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it-IT" altLang="en-US" smtClean="0">
              <a:ea typeface="ＭＳ Ｐゴシック" pitchFamily="34" charset="-128"/>
            </a:endParaRPr>
          </a:p>
        </p:txBody>
      </p:sp>
    </p:spTree>
    <p:extLst>
      <p:ext uri="{BB962C8B-B14F-4D97-AF65-F5344CB8AC3E}">
        <p14:creationId xmlns:p14="http://schemas.microsoft.com/office/powerpoint/2010/main" val="1842873501"/>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5266"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395267"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395268"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39526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FBD2DB50-40CA-4AA6-8E11-1D164D50AB7F}" type="slidenum">
              <a:rPr lang="de-DE" altLang="en-US" sz="1300" b="0" smtClean="0">
                <a:solidFill>
                  <a:schemeClr val="tx1"/>
                </a:solidFill>
                <a:latin typeface="Times New Roman" pitchFamily="18" charset="0"/>
              </a:rPr>
              <a:pPr/>
              <a:t>95</a:t>
            </a:fld>
            <a:endParaRPr lang="de-DE" altLang="en-US" sz="1300" b="0" smtClean="0">
              <a:solidFill>
                <a:schemeClr val="tx1"/>
              </a:solidFill>
              <a:latin typeface="Times New Roman" pitchFamily="18" charset="0"/>
            </a:endParaRPr>
          </a:p>
        </p:txBody>
      </p:sp>
      <p:sp>
        <p:nvSpPr>
          <p:cNvPr id="395270" name="Rectangle 2"/>
          <p:cNvSpPr>
            <a:spLocks noGrp="1" noRot="1" noChangeAspect="1" noChangeArrowheads="1" noTextEdit="1"/>
          </p:cNvSpPr>
          <p:nvPr>
            <p:ph type="sldImg"/>
          </p:nvPr>
        </p:nvSpPr>
        <p:spPr>
          <a:xfrm>
            <a:off x="993775" y="768350"/>
            <a:ext cx="5114925" cy="3836988"/>
          </a:xfrm>
          <a:ln/>
        </p:spPr>
      </p:sp>
      <p:sp>
        <p:nvSpPr>
          <p:cNvPr id="39527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54767691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2"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343043"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343044"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34304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E99593EB-B743-4C8C-89F6-35B846F351C0}" type="slidenum">
              <a:rPr lang="de-DE" altLang="en-US" sz="1300" b="0" smtClean="0">
                <a:solidFill>
                  <a:schemeClr val="tx1"/>
                </a:solidFill>
                <a:latin typeface="Times New Roman" pitchFamily="18" charset="0"/>
              </a:rPr>
              <a:pPr/>
              <a:t>6</a:t>
            </a:fld>
            <a:endParaRPr lang="de-DE" altLang="en-US" sz="1300" b="0" smtClean="0">
              <a:solidFill>
                <a:schemeClr val="tx1"/>
              </a:solidFill>
              <a:latin typeface="Times New Roman" pitchFamily="18" charset="0"/>
            </a:endParaRPr>
          </a:p>
        </p:txBody>
      </p:sp>
      <p:sp>
        <p:nvSpPr>
          <p:cNvPr id="343046" name="Rectangle 2"/>
          <p:cNvSpPr>
            <a:spLocks noGrp="1" noRot="1" noChangeAspect="1" noChangeArrowheads="1" noTextEdit="1"/>
          </p:cNvSpPr>
          <p:nvPr>
            <p:ph type="sldImg"/>
          </p:nvPr>
        </p:nvSpPr>
        <p:spPr>
          <a:xfrm>
            <a:off x="993775" y="768350"/>
            <a:ext cx="5114925" cy="3836988"/>
          </a:xfrm>
          <a:ln/>
        </p:spPr>
      </p:sp>
      <p:sp>
        <p:nvSpPr>
          <p:cNvPr id="34304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3381399284"/>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6290"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396291"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396292"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39629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4A440AF2-097E-454F-9DBD-11260FC5F34F}" type="slidenum">
              <a:rPr lang="de-DE" altLang="en-US" sz="1300" b="0" smtClean="0">
                <a:solidFill>
                  <a:schemeClr val="tx1"/>
                </a:solidFill>
                <a:latin typeface="Times New Roman" pitchFamily="18" charset="0"/>
              </a:rPr>
              <a:pPr/>
              <a:t>96</a:t>
            </a:fld>
            <a:endParaRPr lang="de-DE" altLang="en-US" sz="1300" b="0" smtClean="0">
              <a:solidFill>
                <a:schemeClr val="tx1"/>
              </a:solidFill>
              <a:latin typeface="Times New Roman" pitchFamily="18" charset="0"/>
            </a:endParaRPr>
          </a:p>
        </p:txBody>
      </p:sp>
      <p:sp>
        <p:nvSpPr>
          <p:cNvPr id="396294" name="Rectangle 2"/>
          <p:cNvSpPr>
            <a:spLocks noGrp="1" noRot="1" noChangeAspect="1" noChangeArrowheads="1" noTextEdit="1"/>
          </p:cNvSpPr>
          <p:nvPr>
            <p:ph type="sldImg"/>
          </p:nvPr>
        </p:nvSpPr>
        <p:spPr>
          <a:xfrm>
            <a:off x="993775" y="768350"/>
            <a:ext cx="5114925" cy="3836988"/>
          </a:xfrm>
          <a:ln/>
        </p:spPr>
      </p:sp>
      <p:sp>
        <p:nvSpPr>
          <p:cNvPr id="39629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1951345824"/>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4"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397315"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397316"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3973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5F01EA38-FC50-4C0B-AD73-2569DBA7C68A}" type="slidenum">
              <a:rPr lang="de-DE" altLang="en-US" sz="1300" b="0" smtClean="0">
                <a:solidFill>
                  <a:schemeClr val="tx1"/>
                </a:solidFill>
                <a:latin typeface="Times New Roman" pitchFamily="18" charset="0"/>
              </a:rPr>
              <a:pPr/>
              <a:t>97</a:t>
            </a:fld>
            <a:endParaRPr lang="de-DE" altLang="en-US" sz="1300" b="0" smtClean="0">
              <a:solidFill>
                <a:schemeClr val="tx1"/>
              </a:solidFill>
              <a:latin typeface="Times New Roman" pitchFamily="18" charset="0"/>
            </a:endParaRPr>
          </a:p>
        </p:txBody>
      </p:sp>
      <p:sp>
        <p:nvSpPr>
          <p:cNvPr id="397318" name="Rectangle 2"/>
          <p:cNvSpPr>
            <a:spLocks noGrp="1" noRot="1" noChangeAspect="1" noChangeArrowheads="1" noTextEdit="1"/>
          </p:cNvSpPr>
          <p:nvPr>
            <p:ph type="sldImg"/>
          </p:nvPr>
        </p:nvSpPr>
        <p:spPr>
          <a:xfrm>
            <a:off x="993775" y="768350"/>
            <a:ext cx="5114925" cy="3836988"/>
          </a:xfrm>
          <a:ln/>
        </p:spPr>
      </p:sp>
      <p:sp>
        <p:nvSpPr>
          <p:cNvPr id="39731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1394219642"/>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8338"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398339"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398340"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3983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6E42BDE4-B748-43E7-B5A1-491C6E33F5A7}" type="slidenum">
              <a:rPr lang="de-DE" altLang="en-US" sz="1300" b="0" smtClean="0">
                <a:solidFill>
                  <a:schemeClr val="tx1"/>
                </a:solidFill>
                <a:latin typeface="Times New Roman" pitchFamily="18" charset="0"/>
              </a:rPr>
              <a:pPr/>
              <a:t>101</a:t>
            </a:fld>
            <a:endParaRPr lang="de-DE" altLang="en-US" sz="1300" b="0" smtClean="0">
              <a:solidFill>
                <a:schemeClr val="tx1"/>
              </a:solidFill>
              <a:latin typeface="Times New Roman" pitchFamily="18" charset="0"/>
            </a:endParaRPr>
          </a:p>
        </p:txBody>
      </p:sp>
      <p:sp>
        <p:nvSpPr>
          <p:cNvPr id="398342" name="Rectangle 2"/>
          <p:cNvSpPr>
            <a:spLocks noGrp="1" noRot="1" noChangeAspect="1" noChangeArrowheads="1" noTextEdit="1"/>
          </p:cNvSpPr>
          <p:nvPr>
            <p:ph type="sldImg"/>
          </p:nvPr>
        </p:nvSpPr>
        <p:spPr>
          <a:xfrm>
            <a:off x="993775" y="768350"/>
            <a:ext cx="5114925" cy="3836988"/>
          </a:xfrm>
          <a:ln/>
        </p:spPr>
      </p:sp>
      <p:sp>
        <p:nvSpPr>
          <p:cNvPr id="39834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3221381765"/>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62" name="Rectangle 2"/>
          <p:cNvSpPr txBox="1">
            <a:spLocks noGrp="1" noChangeArrowheads="1"/>
          </p:cNvSpPr>
          <p:nvPr/>
        </p:nvSpPr>
        <p:spPr bwMode="auto">
          <a:xfrm>
            <a:off x="0" y="0"/>
            <a:ext cx="3077951" cy="511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300" b="0">
                <a:solidFill>
                  <a:schemeClr val="tx1"/>
                </a:solidFill>
                <a:latin typeface="Times New Roman" pitchFamily="18" charset="0"/>
              </a:rPr>
              <a:t>(C) Dr. Roberto Frontini  Apotheke des Universitätsklinikums Leipzig AöR</a:t>
            </a:r>
          </a:p>
        </p:txBody>
      </p:sp>
      <p:sp>
        <p:nvSpPr>
          <p:cNvPr id="399363" name="Rectangle 3"/>
          <p:cNvSpPr txBox="1">
            <a:spLocks noGrp="1" noChangeArrowheads="1"/>
          </p:cNvSpPr>
          <p:nvPr/>
        </p:nvSpPr>
        <p:spPr bwMode="auto">
          <a:xfrm>
            <a:off x="4024525" y="0"/>
            <a:ext cx="3077951" cy="511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r">
              <a:lnSpc>
                <a:spcPct val="100000"/>
              </a:lnSpc>
              <a:spcBef>
                <a:spcPct val="0"/>
              </a:spcBef>
              <a:buSzTx/>
            </a:pPr>
            <a:r>
              <a:rPr lang="de-DE" altLang="en-US" sz="1300" b="0">
                <a:solidFill>
                  <a:schemeClr val="tx1"/>
                </a:solidFill>
                <a:latin typeface="Times New Roman" pitchFamily="18" charset="0"/>
              </a:rPr>
              <a:t>WS 2006/07</a:t>
            </a:r>
          </a:p>
        </p:txBody>
      </p:sp>
      <p:sp>
        <p:nvSpPr>
          <p:cNvPr id="399364" name="Rectangle 6"/>
          <p:cNvSpPr txBox="1">
            <a:spLocks noGrp="1" noChangeArrowheads="1"/>
          </p:cNvSpPr>
          <p:nvPr/>
        </p:nvSpPr>
        <p:spPr bwMode="auto">
          <a:xfrm>
            <a:off x="0" y="9721930"/>
            <a:ext cx="3077951" cy="511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nchor="b"/>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300" b="0">
                <a:solidFill>
                  <a:schemeClr val="tx1"/>
                </a:solidFill>
                <a:latin typeface="Times New Roman" pitchFamily="18" charset="0"/>
              </a:rPr>
              <a:t>Pharmakoepidemiologie und Pharmakoökonomie    Stand 04.10.06</a:t>
            </a:r>
          </a:p>
        </p:txBody>
      </p:sp>
      <p:sp>
        <p:nvSpPr>
          <p:cNvPr id="399365" name="Rectangle 7"/>
          <p:cNvSpPr txBox="1">
            <a:spLocks noGrp="1" noChangeArrowheads="1"/>
          </p:cNvSpPr>
          <p:nvPr/>
        </p:nvSpPr>
        <p:spPr bwMode="auto">
          <a:xfrm>
            <a:off x="4024525" y="9721930"/>
            <a:ext cx="3077951" cy="511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nchor="b"/>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r">
              <a:lnSpc>
                <a:spcPct val="100000"/>
              </a:lnSpc>
              <a:spcBef>
                <a:spcPct val="0"/>
              </a:spcBef>
              <a:buSzTx/>
            </a:pPr>
            <a:fld id="{F186D48A-6122-4B79-863E-530F8218855C}" type="slidenum">
              <a:rPr lang="de-DE" altLang="en-US" sz="1300" b="0">
                <a:solidFill>
                  <a:schemeClr val="tx1"/>
                </a:solidFill>
                <a:latin typeface="Times New Roman" pitchFamily="18" charset="0"/>
              </a:rPr>
              <a:pPr algn="r">
                <a:lnSpc>
                  <a:spcPct val="100000"/>
                </a:lnSpc>
                <a:spcBef>
                  <a:spcPct val="0"/>
                </a:spcBef>
                <a:buSzTx/>
              </a:pPr>
              <a:t>104</a:t>
            </a:fld>
            <a:endParaRPr lang="de-DE" altLang="en-US" sz="1300" b="0">
              <a:solidFill>
                <a:schemeClr val="tx1"/>
              </a:solidFill>
              <a:latin typeface="Times New Roman" pitchFamily="18" charset="0"/>
            </a:endParaRPr>
          </a:p>
        </p:txBody>
      </p:sp>
      <p:sp>
        <p:nvSpPr>
          <p:cNvPr id="399366" name="Rectangle 2"/>
          <p:cNvSpPr>
            <a:spLocks noGrp="1" noRot="1" noChangeAspect="1" noChangeArrowheads="1" noTextEdit="1"/>
          </p:cNvSpPr>
          <p:nvPr>
            <p:ph type="sldImg"/>
          </p:nvPr>
        </p:nvSpPr>
        <p:spPr>
          <a:xfrm>
            <a:off x="993775" y="768350"/>
            <a:ext cx="5114925" cy="3836988"/>
          </a:xfrm>
          <a:ln/>
        </p:spPr>
      </p:sp>
      <p:sp>
        <p:nvSpPr>
          <p:cNvPr id="39936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1466917906"/>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00387"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00388"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003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9F6E2738-5824-4E2F-AD15-42389837462A}" type="slidenum">
              <a:rPr lang="de-DE" altLang="en-US" sz="1300" b="0" smtClean="0">
                <a:solidFill>
                  <a:schemeClr val="tx1"/>
                </a:solidFill>
                <a:latin typeface="Times New Roman" pitchFamily="18" charset="0"/>
              </a:rPr>
              <a:pPr/>
              <a:t>105</a:t>
            </a:fld>
            <a:endParaRPr lang="de-DE" altLang="en-US" sz="1300" b="0" smtClean="0">
              <a:solidFill>
                <a:schemeClr val="tx1"/>
              </a:solidFill>
              <a:latin typeface="Times New Roman" pitchFamily="18" charset="0"/>
            </a:endParaRPr>
          </a:p>
        </p:txBody>
      </p:sp>
      <p:sp>
        <p:nvSpPr>
          <p:cNvPr id="400390" name="Rectangle 2"/>
          <p:cNvSpPr>
            <a:spLocks noGrp="1" noRot="1" noChangeAspect="1" noChangeArrowheads="1" noTextEdit="1"/>
          </p:cNvSpPr>
          <p:nvPr>
            <p:ph type="sldImg"/>
          </p:nvPr>
        </p:nvSpPr>
        <p:spPr>
          <a:xfrm>
            <a:off x="993775" y="768350"/>
            <a:ext cx="5114925" cy="3836988"/>
          </a:xfrm>
          <a:ln/>
        </p:spPr>
      </p:sp>
      <p:sp>
        <p:nvSpPr>
          <p:cNvPr id="40039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1789820638"/>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1410"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01411"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01412"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0141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6F3F1086-D191-41ED-83B8-2E25A6224BDA}" type="slidenum">
              <a:rPr lang="de-DE" altLang="en-US" sz="1300" b="0" smtClean="0">
                <a:solidFill>
                  <a:schemeClr val="tx1"/>
                </a:solidFill>
                <a:latin typeface="Times New Roman" pitchFamily="18" charset="0"/>
              </a:rPr>
              <a:pPr/>
              <a:t>109</a:t>
            </a:fld>
            <a:endParaRPr lang="de-DE" altLang="en-US" sz="1300" b="0" smtClean="0">
              <a:solidFill>
                <a:schemeClr val="tx1"/>
              </a:solidFill>
              <a:latin typeface="Times New Roman" pitchFamily="18" charset="0"/>
            </a:endParaRPr>
          </a:p>
        </p:txBody>
      </p:sp>
      <p:sp>
        <p:nvSpPr>
          <p:cNvPr id="401414" name="Rectangle 2"/>
          <p:cNvSpPr>
            <a:spLocks noGrp="1" noRot="1" noChangeAspect="1" noChangeArrowheads="1" noTextEdit="1"/>
          </p:cNvSpPr>
          <p:nvPr>
            <p:ph type="sldImg"/>
          </p:nvPr>
        </p:nvSpPr>
        <p:spPr>
          <a:xfrm>
            <a:off x="993775" y="768350"/>
            <a:ext cx="5114925" cy="3836988"/>
          </a:xfrm>
          <a:ln/>
        </p:spPr>
      </p:sp>
      <p:sp>
        <p:nvSpPr>
          <p:cNvPr id="40141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3345828894"/>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2434"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02435"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02436"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0243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0408C8BD-A835-4B6E-8039-D80010B64507}" type="slidenum">
              <a:rPr lang="de-DE" altLang="en-US" sz="1300" b="0" smtClean="0">
                <a:solidFill>
                  <a:schemeClr val="tx1"/>
                </a:solidFill>
                <a:latin typeface="Times New Roman" pitchFamily="18" charset="0"/>
              </a:rPr>
              <a:pPr/>
              <a:t>112</a:t>
            </a:fld>
            <a:endParaRPr lang="de-DE" altLang="en-US" sz="1300" b="0" smtClean="0">
              <a:solidFill>
                <a:schemeClr val="tx1"/>
              </a:solidFill>
              <a:latin typeface="Times New Roman" pitchFamily="18" charset="0"/>
            </a:endParaRPr>
          </a:p>
        </p:txBody>
      </p:sp>
      <p:sp>
        <p:nvSpPr>
          <p:cNvPr id="402438" name="Rectangle 2"/>
          <p:cNvSpPr>
            <a:spLocks noGrp="1" noRot="1" noChangeAspect="1" noChangeArrowheads="1" noTextEdit="1"/>
          </p:cNvSpPr>
          <p:nvPr>
            <p:ph type="sldImg"/>
          </p:nvPr>
        </p:nvSpPr>
        <p:spPr>
          <a:xfrm>
            <a:off x="993775" y="768350"/>
            <a:ext cx="5114925" cy="3836988"/>
          </a:xfrm>
          <a:solidFill>
            <a:srgbClr val="FFFFFF"/>
          </a:solidFill>
          <a:ln/>
        </p:spPr>
      </p:sp>
      <p:sp>
        <p:nvSpPr>
          <p:cNvPr id="402439"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346409615"/>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3458"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03459"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03460"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0346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B41401E0-4131-446C-83D9-15DEF1AC6EC5}" type="slidenum">
              <a:rPr lang="de-DE" altLang="en-US" sz="1300" b="0" smtClean="0">
                <a:solidFill>
                  <a:schemeClr val="tx1"/>
                </a:solidFill>
                <a:latin typeface="Times New Roman" pitchFamily="18" charset="0"/>
              </a:rPr>
              <a:pPr/>
              <a:t>113</a:t>
            </a:fld>
            <a:endParaRPr lang="de-DE" altLang="en-US" sz="1300" b="0" smtClean="0">
              <a:solidFill>
                <a:schemeClr val="tx1"/>
              </a:solidFill>
              <a:latin typeface="Times New Roman" pitchFamily="18" charset="0"/>
            </a:endParaRPr>
          </a:p>
        </p:txBody>
      </p:sp>
      <p:sp>
        <p:nvSpPr>
          <p:cNvPr id="403462" name="Rectangle 2"/>
          <p:cNvSpPr>
            <a:spLocks noGrp="1" noRot="1" noChangeAspect="1" noChangeArrowheads="1" noTextEdit="1"/>
          </p:cNvSpPr>
          <p:nvPr>
            <p:ph type="sldImg"/>
          </p:nvPr>
        </p:nvSpPr>
        <p:spPr>
          <a:xfrm>
            <a:off x="993775" y="768350"/>
            <a:ext cx="5114925" cy="3836988"/>
          </a:xfrm>
          <a:ln/>
        </p:spPr>
      </p:sp>
      <p:sp>
        <p:nvSpPr>
          <p:cNvPr id="40346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1602974288"/>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4482"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04483"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04484"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0448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201F3C93-A18E-4778-9507-7D0B23F27C2B}" type="slidenum">
              <a:rPr lang="de-DE" altLang="en-US" sz="1300" b="0" smtClean="0">
                <a:solidFill>
                  <a:schemeClr val="tx1"/>
                </a:solidFill>
                <a:latin typeface="Times New Roman" pitchFamily="18" charset="0"/>
              </a:rPr>
              <a:pPr/>
              <a:t>114</a:t>
            </a:fld>
            <a:endParaRPr lang="de-DE" altLang="en-US" sz="1300" b="0" smtClean="0">
              <a:solidFill>
                <a:schemeClr val="tx1"/>
              </a:solidFill>
              <a:latin typeface="Times New Roman" pitchFamily="18" charset="0"/>
            </a:endParaRPr>
          </a:p>
        </p:txBody>
      </p:sp>
      <p:sp>
        <p:nvSpPr>
          <p:cNvPr id="404486" name="Rectangle 2"/>
          <p:cNvSpPr>
            <a:spLocks noGrp="1" noRot="1" noChangeAspect="1" noChangeArrowheads="1" noTextEdit="1"/>
          </p:cNvSpPr>
          <p:nvPr>
            <p:ph type="sldImg"/>
          </p:nvPr>
        </p:nvSpPr>
        <p:spPr>
          <a:xfrm>
            <a:off x="993775" y="768350"/>
            <a:ext cx="5114925" cy="3836988"/>
          </a:xfrm>
          <a:solidFill>
            <a:srgbClr val="FFFFFF"/>
          </a:solidFill>
          <a:ln/>
        </p:spPr>
      </p:sp>
      <p:sp>
        <p:nvSpPr>
          <p:cNvPr id="40448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397445384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5506"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05507"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05508"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055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F78FDFDD-D698-452B-B8DF-13A80A94D7B2}" type="slidenum">
              <a:rPr lang="de-DE" altLang="en-US" sz="1300" b="0" smtClean="0">
                <a:solidFill>
                  <a:schemeClr val="tx1"/>
                </a:solidFill>
                <a:latin typeface="Times New Roman" pitchFamily="18" charset="0"/>
              </a:rPr>
              <a:pPr/>
              <a:t>115</a:t>
            </a:fld>
            <a:endParaRPr lang="de-DE" altLang="en-US" sz="1300" b="0" smtClean="0">
              <a:solidFill>
                <a:schemeClr val="tx1"/>
              </a:solidFill>
              <a:latin typeface="Times New Roman" pitchFamily="18" charset="0"/>
            </a:endParaRPr>
          </a:p>
        </p:txBody>
      </p:sp>
      <p:sp>
        <p:nvSpPr>
          <p:cNvPr id="405510" name="Rectangle 2"/>
          <p:cNvSpPr>
            <a:spLocks noGrp="1" noRot="1" noChangeAspect="1" noChangeArrowheads="1" noTextEdit="1"/>
          </p:cNvSpPr>
          <p:nvPr>
            <p:ph type="sldImg"/>
          </p:nvPr>
        </p:nvSpPr>
        <p:spPr>
          <a:xfrm>
            <a:off x="993775" y="768350"/>
            <a:ext cx="5114925" cy="3836988"/>
          </a:xfrm>
          <a:ln/>
        </p:spPr>
      </p:sp>
      <p:sp>
        <p:nvSpPr>
          <p:cNvPr id="40551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266805080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6"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344067"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344068"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34406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8AE06DFB-D97E-41D6-B5BA-88DB1EB47490}" type="slidenum">
              <a:rPr lang="de-DE" altLang="en-US" sz="1300" b="0" smtClean="0">
                <a:solidFill>
                  <a:schemeClr val="tx1"/>
                </a:solidFill>
                <a:latin typeface="Times New Roman" pitchFamily="18" charset="0"/>
              </a:rPr>
              <a:pPr/>
              <a:t>7</a:t>
            </a:fld>
            <a:endParaRPr lang="de-DE" altLang="en-US" sz="1300" b="0" smtClean="0">
              <a:solidFill>
                <a:schemeClr val="tx1"/>
              </a:solidFill>
              <a:latin typeface="Times New Roman" pitchFamily="18" charset="0"/>
            </a:endParaRPr>
          </a:p>
        </p:txBody>
      </p:sp>
      <p:sp>
        <p:nvSpPr>
          <p:cNvPr id="344070" name="Rectangle 2"/>
          <p:cNvSpPr>
            <a:spLocks noGrp="1" noRot="1" noChangeAspect="1" noChangeArrowheads="1" noTextEdit="1"/>
          </p:cNvSpPr>
          <p:nvPr>
            <p:ph type="sldImg"/>
          </p:nvPr>
        </p:nvSpPr>
        <p:spPr>
          <a:xfrm>
            <a:off x="993775" y="768350"/>
            <a:ext cx="5114925" cy="3836988"/>
          </a:xfrm>
          <a:ln/>
        </p:spPr>
      </p:sp>
      <p:sp>
        <p:nvSpPr>
          <p:cNvPr id="34407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4271843147"/>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6530"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06531"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06532"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065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36DBA9C3-E567-43AD-AC3D-05BF5223EC7B}" type="slidenum">
              <a:rPr lang="de-DE" altLang="en-US" sz="1300" b="0" smtClean="0">
                <a:solidFill>
                  <a:schemeClr val="tx1"/>
                </a:solidFill>
                <a:latin typeface="Times New Roman" pitchFamily="18" charset="0"/>
              </a:rPr>
              <a:pPr/>
              <a:t>118</a:t>
            </a:fld>
            <a:endParaRPr lang="de-DE" altLang="en-US" sz="1300" b="0" smtClean="0">
              <a:solidFill>
                <a:schemeClr val="tx1"/>
              </a:solidFill>
              <a:latin typeface="Times New Roman" pitchFamily="18" charset="0"/>
            </a:endParaRPr>
          </a:p>
        </p:txBody>
      </p:sp>
      <p:sp>
        <p:nvSpPr>
          <p:cNvPr id="406534" name="Rectangle 2"/>
          <p:cNvSpPr>
            <a:spLocks noGrp="1" noRot="1" noChangeAspect="1" noChangeArrowheads="1" noTextEdit="1"/>
          </p:cNvSpPr>
          <p:nvPr>
            <p:ph type="sldImg"/>
          </p:nvPr>
        </p:nvSpPr>
        <p:spPr>
          <a:xfrm>
            <a:off x="993775" y="768350"/>
            <a:ext cx="5114925" cy="3836988"/>
          </a:xfrm>
          <a:ln/>
        </p:spPr>
      </p:sp>
      <p:sp>
        <p:nvSpPr>
          <p:cNvPr id="40653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18457109"/>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7554"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07555"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07556"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075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7ED114CA-2DDE-4CB4-88E7-3E53C0B3018D}" type="slidenum">
              <a:rPr lang="de-DE" altLang="en-US" sz="1300" b="0" smtClean="0">
                <a:solidFill>
                  <a:schemeClr val="tx1"/>
                </a:solidFill>
                <a:latin typeface="Times New Roman" pitchFamily="18" charset="0"/>
              </a:rPr>
              <a:pPr/>
              <a:t>119</a:t>
            </a:fld>
            <a:endParaRPr lang="de-DE" altLang="en-US" sz="1300" b="0" smtClean="0">
              <a:solidFill>
                <a:schemeClr val="tx1"/>
              </a:solidFill>
              <a:latin typeface="Times New Roman" pitchFamily="18" charset="0"/>
            </a:endParaRPr>
          </a:p>
        </p:txBody>
      </p:sp>
      <p:sp>
        <p:nvSpPr>
          <p:cNvPr id="407558" name="Rectangle 2"/>
          <p:cNvSpPr>
            <a:spLocks noGrp="1" noRot="1" noChangeAspect="1" noChangeArrowheads="1" noTextEdit="1"/>
          </p:cNvSpPr>
          <p:nvPr>
            <p:ph type="sldImg"/>
          </p:nvPr>
        </p:nvSpPr>
        <p:spPr>
          <a:xfrm>
            <a:off x="993775" y="768350"/>
            <a:ext cx="5114925" cy="3836988"/>
          </a:xfrm>
          <a:ln/>
        </p:spPr>
      </p:sp>
      <p:sp>
        <p:nvSpPr>
          <p:cNvPr id="40755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3193437610"/>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8578"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08579"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08580"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085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51170732-60C5-409F-AA86-451FE3BF3775}" type="slidenum">
              <a:rPr lang="de-DE" altLang="en-US" sz="1300" b="0" smtClean="0">
                <a:solidFill>
                  <a:schemeClr val="tx1"/>
                </a:solidFill>
                <a:latin typeface="Times New Roman" pitchFamily="18" charset="0"/>
              </a:rPr>
              <a:pPr/>
              <a:t>120</a:t>
            </a:fld>
            <a:endParaRPr lang="de-DE" altLang="en-US" sz="1300" b="0" smtClean="0">
              <a:solidFill>
                <a:schemeClr val="tx1"/>
              </a:solidFill>
              <a:latin typeface="Times New Roman" pitchFamily="18" charset="0"/>
            </a:endParaRPr>
          </a:p>
        </p:txBody>
      </p:sp>
      <p:sp>
        <p:nvSpPr>
          <p:cNvPr id="408582" name="Rectangle 2"/>
          <p:cNvSpPr>
            <a:spLocks noGrp="1" noRot="1" noChangeAspect="1" noChangeArrowheads="1" noTextEdit="1"/>
          </p:cNvSpPr>
          <p:nvPr>
            <p:ph type="sldImg"/>
          </p:nvPr>
        </p:nvSpPr>
        <p:spPr>
          <a:xfrm>
            <a:off x="993775" y="768350"/>
            <a:ext cx="5114925" cy="3836988"/>
          </a:xfrm>
          <a:ln/>
        </p:spPr>
      </p:sp>
      <p:sp>
        <p:nvSpPr>
          <p:cNvPr id="40858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1274376265"/>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2"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09603"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09604"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0960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3978DC99-256E-4ACE-8860-E773ADD250C3}" type="slidenum">
              <a:rPr lang="de-DE" altLang="en-US" sz="1300" b="0" smtClean="0">
                <a:solidFill>
                  <a:schemeClr val="tx1"/>
                </a:solidFill>
                <a:latin typeface="Times New Roman" pitchFamily="18" charset="0"/>
              </a:rPr>
              <a:pPr/>
              <a:t>121</a:t>
            </a:fld>
            <a:endParaRPr lang="de-DE" altLang="en-US" sz="1300" b="0" smtClean="0">
              <a:solidFill>
                <a:schemeClr val="tx1"/>
              </a:solidFill>
              <a:latin typeface="Times New Roman" pitchFamily="18" charset="0"/>
            </a:endParaRPr>
          </a:p>
        </p:txBody>
      </p:sp>
      <p:sp>
        <p:nvSpPr>
          <p:cNvPr id="409606" name="Rectangle 2"/>
          <p:cNvSpPr>
            <a:spLocks noGrp="1" noRot="1" noChangeAspect="1" noChangeArrowheads="1" noTextEdit="1"/>
          </p:cNvSpPr>
          <p:nvPr>
            <p:ph type="sldImg"/>
          </p:nvPr>
        </p:nvSpPr>
        <p:spPr>
          <a:xfrm>
            <a:off x="993775" y="768350"/>
            <a:ext cx="5114925" cy="3836988"/>
          </a:xfrm>
          <a:ln/>
        </p:spPr>
      </p:sp>
      <p:sp>
        <p:nvSpPr>
          <p:cNvPr id="40960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1693398701"/>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626"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10627"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10628"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106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712E04F5-8BB6-48BB-A38C-07CAD9D73C8E}" type="slidenum">
              <a:rPr lang="de-DE" altLang="en-US" sz="1300" b="0" smtClean="0">
                <a:solidFill>
                  <a:schemeClr val="tx1"/>
                </a:solidFill>
                <a:latin typeface="Times New Roman" pitchFamily="18" charset="0"/>
              </a:rPr>
              <a:pPr/>
              <a:t>123</a:t>
            </a:fld>
            <a:endParaRPr lang="de-DE" altLang="en-US" sz="1300" b="0" smtClean="0">
              <a:solidFill>
                <a:schemeClr val="tx1"/>
              </a:solidFill>
              <a:latin typeface="Times New Roman" pitchFamily="18" charset="0"/>
            </a:endParaRPr>
          </a:p>
        </p:txBody>
      </p:sp>
      <p:sp>
        <p:nvSpPr>
          <p:cNvPr id="410630" name="Rectangle 2"/>
          <p:cNvSpPr>
            <a:spLocks noGrp="1" noRot="1" noChangeAspect="1" noChangeArrowheads="1" noTextEdit="1"/>
          </p:cNvSpPr>
          <p:nvPr>
            <p:ph type="sldImg"/>
          </p:nvPr>
        </p:nvSpPr>
        <p:spPr>
          <a:xfrm>
            <a:off x="993775" y="768350"/>
            <a:ext cx="5114925" cy="3836988"/>
          </a:xfrm>
          <a:ln/>
        </p:spPr>
      </p:sp>
      <p:sp>
        <p:nvSpPr>
          <p:cNvPr id="41063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7829764"/>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1650"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11651"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11652"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1165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47ED5480-B46D-4E04-8BD0-36353299E930}" type="slidenum">
              <a:rPr lang="de-DE" altLang="en-US" sz="1300" b="0" smtClean="0">
                <a:solidFill>
                  <a:schemeClr val="tx1"/>
                </a:solidFill>
                <a:latin typeface="Times New Roman" pitchFamily="18" charset="0"/>
              </a:rPr>
              <a:pPr/>
              <a:t>124</a:t>
            </a:fld>
            <a:endParaRPr lang="de-DE" altLang="en-US" sz="1300" b="0" smtClean="0">
              <a:solidFill>
                <a:schemeClr val="tx1"/>
              </a:solidFill>
              <a:latin typeface="Times New Roman" pitchFamily="18" charset="0"/>
            </a:endParaRPr>
          </a:p>
        </p:txBody>
      </p:sp>
      <p:sp>
        <p:nvSpPr>
          <p:cNvPr id="411654" name="Rectangle 2"/>
          <p:cNvSpPr>
            <a:spLocks noGrp="1" noRot="1" noChangeAspect="1" noChangeArrowheads="1" noTextEdit="1"/>
          </p:cNvSpPr>
          <p:nvPr>
            <p:ph type="sldImg"/>
          </p:nvPr>
        </p:nvSpPr>
        <p:spPr>
          <a:xfrm>
            <a:off x="993775" y="768350"/>
            <a:ext cx="5114925" cy="3836988"/>
          </a:xfrm>
          <a:ln/>
        </p:spPr>
      </p:sp>
      <p:sp>
        <p:nvSpPr>
          <p:cNvPr id="41165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2282704415"/>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2674" name="Rectangle 7"/>
          <p:cNvSpPr txBox="1">
            <a:spLocks noGrp="1" noChangeArrowheads="1"/>
          </p:cNvSpPr>
          <p:nvPr/>
        </p:nvSpPr>
        <p:spPr bwMode="auto">
          <a:xfrm>
            <a:off x="4024525" y="9721930"/>
            <a:ext cx="3077951" cy="511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nchor="b"/>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r">
              <a:lnSpc>
                <a:spcPct val="100000"/>
              </a:lnSpc>
              <a:spcBef>
                <a:spcPct val="0"/>
              </a:spcBef>
              <a:buSzTx/>
            </a:pPr>
            <a:fld id="{3C4A8F19-4E71-4CB6-B709-C4E13F89679A}" type="slidenum">
              <a:rPr lang="de-DE" altLang="en-US" sz="1300" b="0">
                <a:solidFill>
                  <a:schemeClr val="tx1"/>
                </a:solidFill>
                <a:latin typeface="Times New Roman" pitchFamily="18" charset="0"/>
              </a:rPr>
              <a:pPr algn="r">
                <a:lnSpc>
                  <a:spcPct val="100000"/>
                </a:lnSpc>
                <a:spcBef>
                  <a:spcPct val="0"/>
                </a:spcBef>
                <a:buSzTx/>
              </a:pPr>
              <a:t>125</a:t>
            </a:fld>
            <a:endParaRPr lang="de-DE" altLang="en-US" sz="1300" b="0">
              <a:solidFill>
                <a:schemeClr val="tx1"/>
              </a:solidFill>
              <a:latin typeface="Times New Roman" pitchFamily="18" charset="0"/>
            </a:endParaRPr>
          </a:p>
        </p:txBody>
      </p:sp>
      <p:sp>
        <p:nvSpPr>
          <p:cNvPr id="412675" name="Rectangle 2"/>
          <p:cNvSpPr>
            <a:spLocks noGrp="1" noRot="1" noChangeAspect="1" noChangeArrowheads="1" noTextEdit="1"/>
          </p:cNvSpPr>
          <p:nvPr>
            <p:ph type="sldImg"/>
          </p:nvPr>
        </p:nvSpPr>
        <p:spPr>
          <a:xfrm>
            <a:off x="993775" y="768350"/>
            <a:ext cx="5114925" cy="3836988"/>
          </a:xfrm>
          <a:solidFill>
            <a:srgbClr val="FFFFFF"/>
          </a:solidFill>
          <a:ln/>
        </p:spPr>
      </p:sp>
      <p:sp>
        <p:nvSpPr>
          <p:cNvPr id="412676" name="Rectangle 3"/>
          <p:cNvSpPr>
            <a:spLocks noGrp="1" noChangeArrowheads="1"/>
          </p:cNvSpPr>
          <p:nvPr>
            <p:ph type="body" idx="1"/>
          </p:nvPr>
        </p:nvSpPr>
        <p:spPr>
          <a:solidFill>
            <a:srgbClr val="FFFFFF"/>
          </a:solidFill>
          <a:ln>
            <a:solidFill>
              <a:srgbClr val="000000"/>
            </a:solidFill>
          </a:ln>
        </p:spPr>
        <p:txBody>
          <a:bodyPr/>
          <a:lstStyle/>
          <a:p>
            <a:endParaRPr lang="it-IT" altLang="en-US" smtClean="0">
              <a:ea typeface="ＭＳ Ｐゴシック" pitchFamily="34" charset="-128"/>
            </a:endParaRPr>
          </a:p>
        </p:txBody>
      </p:sp>
    </p:spTree>
    <p:extLst>
      <p:ext uri="{BB962C8B-B14F-4D97-AF65-F5344CB8AC3E}">
        <p14:creationId xmlns:p14="http://schemas.microsoft.com/office/powerpoint/2010/main" val="1330127498"/>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3698"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13699"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13700"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137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A26A1070-C7C7-4B08-AFCF-68FDE768BC2E}" type="slidenum">
              <a:rPr lang="de-DE" altLang="en-US" sz="1300" b="0" smtClean="0">
                <a:solidFill>
                  <a:schemeClr val="tx1"/>
                </a:solidFill>
                <a:latin typeface="Times New Roman" pitchFamily="18" charset="0"/>
              </a:rPr>
              <a:pPr/>
              <a:t>126</a:t>
            </a:fld>
            <a:endParaRPr lang="de-DE" altLang="en-US" sz="1300" b="0" smtClean="0">
              <a:solidFill>
                <a:schemeClr val="tx1"/>
              </a:solidFill>
              <a:latin typeface="Times New Roman" pitchFamily="18" charset="0"/>
            </a:endParaRPr>
          </a:p>
        </p:txBody>
      </p:sp>
      <p:sp>
        <p:nvSpPr>
          <p:cNvPr id="413702" name="Rectangle 2"/>
          <p:cNvSpPr>
            <a:spLocks noGrp="1" noRot="1" noChangeAspect="1" noChangeArrowheads="1" noTextEdit="1"/>
          </p:cNvSpPr>
          <p:nvPr>
            <p:ph type="sldImg"/>
          </p:nvPr>
        </p:nvSpPr>
        <p:spPr>
          <a:xfrm>
            <a:off x="993775" y="768350"/>
            <a:ext cx="5114925" cy="3836988"/>
          </a:xfrm>
          <a:ln/>
        </p:spPr>
      </p:sp>
      <p:sp>
        <p:nvSpPr>
          <p:cNvPr id="41370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1911615370"/>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4722" name="Rectangle 2"/>
          <p:cNvSpPr txBox="1">
            <a:spLocks noGrp="1" noChangeArrowheads="1"/>
          </p:cNvSpPr>
          <p:nvPr/>
        </p:nvSpPr>
        <p:spPr bwMode="auto">
          <a:xfrm>
            <a:off x="0" y="0"/>
            <a:ext cx="3077951" cy="511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300" b="0">
                <a:solidFill>
                  <a:schemeClr val="tx1"/>
                </a:solidFill>
                <a:latin typeface="Times New Roman" pitchFamily="18" charset="0"/>
              </a:rPr>
              <a:t>(C) Dr. Roberto Frontini  Apotheke des Universitätsklinikums Leipzig AöR</a:t>
            </a:r>
          </a:p>
        </p:txBody>
      </p:sp>
      <p:sp>
        <p:nvSpPr>
          <p:cNvPr id="414723" name="Rectangle 3"/>
          <p:cNvSpPr txBox="1">
            <a:spLocks noGrp="1" noChangeArrowheads="1"/>
          </p:cNvSpPr>
          <p:nvPr/>
        </p:nvSpPr>
        <p:spPr bwMode="auto">
          <a:xfrm>
            <a:off x="4024525" y="0"/>
            <a:ext cx="3077951" cy="511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r">
              <a:lnSpc>
                <a:spcPct val="100000"/>
              </a:lnSpc>
              <a:spcBef>
                <a:spcPct val="0"/>
              </a:spcBef>
              <a:buSzTx/>
            </a:pPr>
            <a:r>
              <a:rPr lang="de-DE" altLang="en-US" sz="1300" b="0">
                <a:solidFill>
                  <a:schemeClr val="tx1"/>
                </a:solidFill>
                <a:latin typeface="Times New Roman" pitchFamily="18" charset="0"/>
              </a:rPr>
              <a:t>WS 2006/07</a:t>
            </a:r>
          </a:p>
        </p:txBody>
      </p:sp>
      <p:sp>
        <p:nvSpPr>
          <p:cNvPr id="414724" name="Rectangle 6"/>
          <p:cNvSpPr txBox="1">
            <a:spLocks noGrp="1" noChangeArrowheads="1"/>
          </p:cNvSpPr>
          <p:nvPr/>
        </p:nvSpPr>
        <p:spPr bwMode="auto">
          <a:xfrm>
            <a:off x="0" y="9721930"/>
            <a:ext cx="3077951" cy="511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nchor="b"/>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300" b="0">
                <a:solidFill>
                  <a:schemeClr val="tx1"/>
                </a:solidFill>
                <a:latin typeface="Times New Roman" pitchFamily="18" charset="0"/>
              </a:rPr>
              <a:t>Pharmakoepidemiologie und Pharmakoökonomie    Stand 04.10.06</a:t>
            </a:r>
          </a:p>
        </p:txBody>
      </p:sp>
      <p:sp>
        <p:nvSpPr>
          <p:cNvPr id="414725" name="Rectangle 7"/>
          <p:cNvSpPr txBox="1">
            <a:spLocks noGrp="1" noChangeArrowheads="1"/>
          </p:cNvSpPr>
          <p:nvPr/>
        </p:nvSpPr>
        <p:spPr bwMode="auto">
          <a:xfrm>
            <a:off x="4024525" y="9721930"/>
            <a:ext cx="3077951" cy="511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9048" tIns="49524" rIns="99048" bIns="49524" anchor="b"/>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r">
              <a:lnSpc>
                <a:spcPct val="100000"/>
              </a:lnSpc>
              <a:spcBef>
                <a:spcPct val="0"/>
              </a:spcBef>
              <a:buSzTx/>
            </a:pPr>
            <a:fld id="{908BCEC1-082B-4BF6-AFDE-F5F384CE0215}" type="slidenum">
              <a:rPr lang="de-DE" altLang="en-US" sz="1300" b="0">
                <a:solidFill>
                  <a:schemeClr val="tx1"/>
                </a:solidFill>
                <a:latin typeface="Times New Roman" pitchFamily="18" charset="0"/>
              </a:rPr>
              <a:pPr algn="r">
                <a:lnSpc>
                  <a:spcPct val="100000"/>
                </a:lnSpc>
                <a:spcBef>
                  <a:spcPct val="0"/>
                </a:spcBef>
                <a:buSzTx/>
              </a:pPr>
              <a:t>127</a:t>
            </a:fld>
            <a:endParaRPr lang="de-DE" altLang="en-US" sz="1300" b="0">
              <a:solidFill>
                <a:schemeClr val="tx1"/>
              </a:solidFill>
              <a:latin typeface="Times New Roman" pitchFamily="18" charset="0"/>
            </a:endParaRPr>
          </a:p>
        </p:txBody>
      </p:sp>
      <p:sp>
        <p:nvSpPr>
          <p:cNvPr id="414726" name="Rectangle 2"/>
          <p:cNvSpPr>
            <a:spLocks noGrp="1" noRot="1" noChangeAspect="1" noChangeArrowheads="1" noTextEdit="1"/>
          </p:cNvSpPr>
          <p:nvPr>
            <p:ph type="sldImg"/>
          </p:nvPr>
        </p:nvSpPr>
        <p:spPr>
          <a:xfrm>
            <a:off x="993775" y="768350"/>
            <a:ext cx="5114925" cy="3836988"/>
          </a:xfrm>
          <a:ln/>
        </p:spPr>
      </p:sp>
      <p:sp>
        <p:nvSpPr>
          <p:cNvPr id="41472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2612473897"/>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5746"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15747"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15748"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157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F0DABB92-EDF7-465E-B28F-D3C0591542D6}" type="slidenum">
              <a:rPr lang="de-DE" altLang="en-US" sz="1300" b="0" smtClean="0">
                <a:solidFill>
                  <a:schemeClr val="tx1"/>
                </a:solidFill>
                <a:latin typeface="Times New Roman" pitchFamily="18" charset="0"/>
              </a:rPr>
              <a:pPr/>
              <a:t>129</a:t>
            </a:fld>
            <a:endParaRPr lang="de-DE" altLang="en-US" sz="1300" b="0" smtClean="0">
              <a:solidFill>
                <a:schemeClr val="tx1"/>
              </a:solidFill>
              <a:latin typeface="Times New Roman" pitchFamily="18" charset="0"/>
            </a:endParaRPr>
          </a:p>
        </p:txBody>
      </p:sp>
      <p:sp>
        <p:nvSpPr>
          <p:cNvPr id="415750" name="Rectangle 2"/>
          <p:cNvSpPr>
            <a:spLocks noGrp="1" noRot="1" noChangeAspect="1" noChangeArrowheads="1" noTextEdit="1"/>
          </p:cNvSpPr>
          <p:nvPr>
            <p:ph type="sldImg"/>
          </p:nvPr>
        </p:nvSpPr>
        <p:spPr>
          <a:xfrm>
            <a:off x="993775" y="768350"/>
            <a:ext cx="5114925" cy="3836988"/>
          </a:xfrm>
          <a:ln/>
        </p:spPr>
      </p:sp>
      <p:sp>
        <p:nvSpPr>
          <p:cNvPr id="41575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3323199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345091"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345092"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34509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AE922C97-A2EA-4D37-84FE-522B3631E409}" type="slidenum">
              <a:rPr lang="de-DE" altLang="en-US" sz="1300" b="0" smtClean="0">
                <a:solidFill>
                  <a:schemeClr val="tx1"/>
                </a:solidFill>
                <a:latin typeface="Times New Roman" pitchFamily="18" charset="0"/>
              </a:rPr>
              <a:pPr/>
              <a:t>12</a:t>
            </a:fld>
            <a:endParaRPr lang="de-DE" altLang="en-US" sz="1300" b="0" smtClean="0">
              <a:solidFill>
                <a:schemeClr val="tx1"/>
              </a:solidFill>
              <a:latin typeface="Times New Roman" pitchFamily="18" charset="0"/>
            </a:endParaRPr>
          </a:p>
        </p:txBody>
      </p:sp>
      <p:sp>
        <p:nvSpPr>
          <p:cNvPr id="345094" name="Rectangle 2"/>
          <p:cNvSpPr>
            <a:spLocks noGrp="1" noRot="1" noChangeAspect="1" noChangeArrowheads="1" noTextEdit="1"/>
          </p:cNvSpPr>
          <p:nvPr>
            <p:ph type="sldImg"/>
          </p:nvPr>
        </p:nvSpPr>
        <p:spPr>
          <a:xfrm>
            <a:off x="993775" y="768350"/>
            <a:ext cx="5114925" cy="3836988"/>
          </a:xfrm>
          <a:ln/>
        </p:spPr>
      </p:sp>
      <p:sp>
        <p:nvSpPr>
          <p:cNvPr id="34509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763616761"/>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70"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16771"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16772"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1677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CEDDAF1E-0E87-43A8-883E-C10E65E3EA24}" type="slidenum">
              <a:rPr lang="de-DE" altLang="en-US" sz="1300" b="0" smtClean="0">
                <a:solidFill>
                  <a:schemeClr val="tx1"/>
                </a:solidFill>
                <a:latin typeface="Times New Roman" pitchFamily="18" charset="0"/>
              </a:rPr>
              <a:pPr/>
              <a:t>130</a:t>
            </a:fld>
            <a:endParaRPr lang="de-DE" altLang="en-US" sz="1300" b="0" smtClean="0">
              <a:solidFill>
                <a:schemeClr val="tx1"/>
              </a:solidFill>
              <a:latin typeface="Times New Roman" pitchFamily="18" charset="0"/>
            </a:endParaRPr>
          </a:p>
        </p:txBody>
      </p:sp>
      <p:sp>
        <p:nvSpPr>
          <p:cNvPr id="416774" name="Rectangle 2"/>
          <p:cNvSpPr>
            <a:spLocks noGrp="1" noRot="1" noChangeAspect="1" noChangeArrowheads="1" noTextEdit="1"/>
          </p:cNvSpPr>
          <p:nvPr>
            <p:ph type="sldImg"/>
          </p:nvPr>
        </p:nvSpPr>
        <p:spPr>
          <a:xfrm>
            <a:off x="993775" y="768350"/>
            <a:ext cx="5114925" cy="3836988"/>
          </a:xfrm>
          <a:ln/>
        </p:spPr>
      </p:sp>
      <p:sp>
        <p:nvSpPr>
          <p:cNvPr id="41677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3017643653"/>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7794"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17795"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17796"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177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D1CBE2A2-DBFC-4AF8-9021-725BE5700AAA}" type="slidenum">
              <a:rPr lang="de-DE" altLang="en-US" sz="1300" b="0" smtClean="0">
                <a:solidFill>
                  <a:schemeClr val="tx1"/>
                </a:solidFill>
                <a:latin typeface="Times New Roman" pitchFamily="18" charset="0"/>
              </a:rPr>
              <a:pPr/>
              <a:t>131</a:t>
            </a:fld>
            <a:endParaRPr lang="de-DE" altLang="en-US" sz="1300" b="0" smtClean="0">
              <a:solidFill>
                <a:schemeClr val="tx1"/>
              </a:solidFill>
              <a:latin typeface="Times New Roman" pitchFamily="18" charset="0"/>
            </a:endParaRPr>
          </a:p>
        </p:txBody>
      </p:sp>
      <p:sp>
        <p:nvSpPr>
          <p:cNvPr id="417798" name="Rectangle 2"/>
          <p:cNvSpPr>
            <a:spLocks noGrp="1" noRot="1" noChangeAspect="1" noChangeArrowheads="1" noTextEdit="1"/>
          </p:cNvSpPr>
          <p:nvPr>
            <p:ph type="sldImg"/>
          </p:nvPr>
        </p:nvSpPr>
        <p:spPr>
          <a:xfrm>
            <a:off x="993775" y="768350"/>
            <a:ext cx="5114925" cy="3836988"/>
          </a:xfrm>
          <a:ln/>
        </p:spPr>
      </p:sp>
      <p:sp>
        <p:nvSpPr>
          <p:cNvPr id="41779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2792351679"/>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8818"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18819"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18820"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188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E093550B-AE32-431A-B84E-A9B378CC3776}" type="slidenum">
              <a:rPr lang="de-DE" altLang="en-US" sz="1300" b="0" smtClean="0">
                <a:solidFill>
                  <a:schemeClr val="tx1"/>
                </a:solidFill>
                <a:latin typeface="Times New Roman" pitchFamily="18" charset="0"/>
              </a:rPr>
              <a:pPr/>
              <a:t>132</a:t>
            </a:fld>
            <a:endParaRPr lang="de-DE" altLang="en-US" sz="1300" b="0" smtClean="0">
              <a:solidFill>
                <a:schemeClr val="tx1"/>
              </a:solidFill>
              <a:latin typeface="Times New Roman" pitchFamily="18" charset="0"/>
            </a:endParaRPr>
          </a:p>
        </p:txBody>
      </p:sp>
      <p:sp>
        <p:nvSpPr>
          <p:cNvPr id="418822" name="Rectangle 2"/>
          <p:cNvSpPr>
            <a:spLocks noGrp="1" noRot="1" noChangeAspect="1" noChangeArrowheads="1" noTextEdit="1"/>
          </p:cNvSpPr>
          <p:nvPr>
            <p:ph type="sldImg"/>
          </p:nvPr>
        </p:nvSpPr>
        <p:spPr>
          <a:xfrm>
            <a:off x="993775" y="768350"/>
            <a:ext cx="5114925" cy="3836988"/>
          </a:xfrm>
          <a:ln/>
        </p:spPr>
      </p:sp>
      <p:sp>
        <p:nvSpPr>
          <p:cNvPr id="41882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1218041829"/>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42"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19843"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19844"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1984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8CFDF647-B2B9-4663-B383-206F44696721}" type="slidenum">
              <a:rPr lang="de-DE" altLang="en-US" sz="1300" b="0" smtClean="0">
                <a:solidFill>
                  <a:schemeClr val="tx1"/>
                </a:solidFill>
                <a:latin typeface="Times New Roman" pitchFamily="18" charset="0"/>
              </a:rPr>
              <a:pPr/>
              <a:t>133</a:t>
            </a:fld>
            <a:endParaRPr lang="de-DE" altLang="en-US" sz="1300" b="0" smtClean="0">
              <a:solidFill>
                <a:schemeClr val="tx1"/>
              </a:solidFill>
              <a:latin typeface="Times New Roman" pitchFamily="18" charset="0"/>
            </a:endParaRPr>
          </a:p>
        </p:txBody>
      </p:sp>
      <p:sp>
        <p:nvSpPr>
          <p:cNvPr id="419846" name="Rectangle 2"/>
          <p:cNvSpPr>
            <a:spLocks noGrp="1" noRot="1" noChangeAspect="1" noChangeArrowheads="1" noTextEdit="1"/>
          </p:cNvSpPr>
          <p:nvPr>
            <p:ph type="sldImg"/>
          </p:nvPr>
        </p:nvSpPr>
        <p:spPr>
          <a:xfrm>
            <a:off x="993775" y="768350"/>
            <a:ext cx="5114925" cy="3836988"/>
          </a:xfrm>
          <a:ln/>
        </p:spPr>
      </p:sp>
      <p:sp>
        <p:nvSpPr>
          <p:cNvPr id="41984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1539568140"/>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66"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20867"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20868"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2086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F95EE07E-D6C2-4E6B-AF8B-C7FB47AC6438}" type="slidenum">
              <a:rPr lang="de-DE" altLang="en-US" sz="1300" b="0" smtClean="0">
                <a:solidFill>
                  <a:schemeClr val="tx1"/>
                </a:solidFill>
                <a:latin typeface="Times New Roman" pitchFamily="18" charset="0"/>
              </a:rPr>
              <a:pPr/>
              <a:t>134</a:t>
            </a:fld>
            <a:endParaRPr lang="de-DE" altLang="en-US" sz="1300" b="0" smtClean="0">
              <a:solidFill>
                <a:schemeClr val="tx1"/>
              </a:solidFill>
              <a:latin typeface="Times New Roman" pitchFamily="18" charset="0"/>
            </a:endParaRPr>
          </a:p>
        </p:txBody>
      </p:sp>
      <p:sp>
        <p:nvSpPr>
          <p:cNvPr id="420870" name="Rectangle 2"/>
          <p:cNvSpPr>
            <a:spLocks noGrp="1" noRot="1" noChangeAspect="1" noChangeArrowheads="1" noTextEdit="1"/>
          </p:cNvSpPr>
          <p:nvPr>
            <p:ph type="sldImg"/>
          </p:nvPr>
        </p:nvSpPr>
        <p:spPr>
          <a:xfrm>
            <a:off x="993775" y="768350"/>
            <a:ext cx="5114925" cy="3836988"/>
          </a:xfrm>
          <a:ln/>
        </p:spPr>
      </p:sp>
      <p:sp>
        <p:nvSpPr>
          <p:cNvPr id="42087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2086895673"/>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1890"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21891"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21892"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2189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1BD4BF12-D009-4F6E-847F-DF3B081B0D3C}" type="slidenum">
              <a:rPr lang="de-DE" altLang="en-US" sz="1300" b="0" smtClean="0">
                <a:solidFill>
                  <a:schemeClr val="tx1"/>
                </a:solidFill>
                <a:latin typeface="Times New Roman" pitchFamily="18" charset="0"/>
              </a:rPr>
              <a:pPr/>
              <a:t>135</a:t>
            </a:fld>
            <a:endParaRPr lang="de-DE" altLang="en-US" sz="1300" b="0" smtClean="0">
              <a:solidFill>
                <a:schemeClr val="tx1"/>
              </a:solidFill>
              <a:latin typeface="Times New Roman" pitchFamily="18" charset="0"/>
            </a:endParaRPr>
          </a:p>
        </p:txBody>
      </p:sp>
      <p:sp>
        <p:nvSpPr>
          <p:cNvPr id="421894" name="Rectangle 2"/>
          <p:cNvSpPr>
            <a:spLocks noGrp="1" noRot="1" noChangeAspect="1" noChangeArrowheads="1" noTextEdit="1"/>
          </p:cNvSpPr>
          <p:nvPr>
            <p:ph type="sldImg"/>
          </p:nvPr>
        </p:nvSpPr>
        <p:spPr>
          <a:xfrm>
            <a:off x="993775" y="768350"/>
            <a:ext cx="5114925" cy="3836988"/>
          </a:xfrm>
          <a:ln/>
        </p:spPr>
      </p:sp>
      <p:sp>
        <p:nvSpPr>
          <p:cNvPr id="42189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4141325678"/>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2914"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22915"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22916"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229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EC77CF0A-6C70-4343-8A14-93AFC2BE885C}" type="slidenum">
              <a:rPr lang="de-DE" altLang="en-US" sz="1300" b="0" smtClean="0">
                <a:solidFill>
                  <a:schemeClr val="tx1"/>
                </a:solidFill>
                <a:latin typeface="Times New Roman" pitchFamily="18" charset="0"/>
              </a:rPr>
              <a:pPr/>
              <a:t>136</a:t>
            </a:fld>
            <a:endParaRPr lang="de-DE" altLang="en-US" sz="1300" b="0" smtClean="0">
              <a:solidFill>
                <a:schemeClr val="tx1"/>
              </a:solidFill>
              <a:latin typeface="Times New Roman" pitchFamily="18" charset="0"/>
            </a:endParaRPr>
          </a:p>
        </p:txBody>
      </p:sp>
      <p:sp>
        <p:nvSpPr>
          <p:cNvPr id="422918" name="Rectangle 2"/>
          <p:cNvSpPr>
            <a:spLocks noGrp="1" noRot="1" noChangeAspect="1" noChangeArrowheads="1" noTextEdit="1"/>
          </p:cNvSpPr>
          <p:nvPr>
            <p:ph type="sldImg"/>
          </p:nvPr>
        </p:nvSpPr>
        <p:spPr>
          <a:xfrm>
            <a:off x="993775" y="768350"/>
            <a:ext cx="5114925" cy="3836988"/>
          </a:xfrm>
          <a:ln/>
        </p:spPr>
      </p:sp>
      <p:sp>
        <p:nvSpPr>
          <p:cNvPr id="42291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2153156937"/>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3938"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23939"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23940"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239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53322A16-BBC2-440C-BDAE-D57DE0F7C950}" type="slidenum">
              <a:rPr lang="de-DE" altLang="en-US" sz="1300" b="0" smtClean="0">
                <a:solidFill>
                  <a:schemeClr val="tx1"/>
                </a:solidFill>
                <a:latin typeface="Times New Roman" pitchFamily="18" charset="0"/>
              </a:rPr>
              <a:pPr/>
              <a:t>137</a:t>
            </a:fld>
            <a:endParaRPr lang="de-DE" altLang="en-US" sz="1300" b="0" smtClean="0">
              <a:solidFill>
                <a:schemeClr val="tx1"/>
              </a:solidFill>
              <a:latin typeface="Times New Roman" pitchFamily="18" charset="0"/>
            </a:endParaRPr>
          </a:p>
        </p:txBody>
      </p:sp>
      <p:sp>
        <p:nvSpPr>
          <p:cNvPr id="423942" name="Rectangle 2"/>
          <p:cNvSpPr>
            <a:spLocks noGrp="1" noRot="1" noChangeAspect="1" noChangeArrowheads="1" noTextEdit="1"/>
          </p:cNvSpPr>
          <p:nvPr>
            <p:ph type="sldImg"/>
          </p:nvPr>
        </p:nvSpPr>
        <p:spPr>
          <a:xfrm>
            <a:off x="993775" y="768350"/>
            <a:ext cx="5114925" cy="3836988"/>
          </a:xfrm>
          <a:ln/>
        </p:spPr>
      </p:sp>
      <p:sp>
        <p:nvSpPr>
          <p:cNvPr id="42394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1472653527"/>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2"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24963"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24964"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2496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6C3DC803-46D7-4A43-815F-CEE6510DACB1}" type="slidenum">
              <a:rPr lang="de-DE" altLang="en-US" sz="1300" b="0" smtClean="0">
                <a:solidFill>
                  <a:schemeClr val="tx1"/>
                </a:solidFill>
                <a:latin typeface="Times New Roman" pitchFamily="18" charset="0"/>
              </a:rPr>
              <a:pPr/>
              <a:t>138</a:t>
            </a:fld>
            <a:endParaRPr lang="de-DE" altLang="en-US" sz="1300" b="0" smtClean="0">
              <a:solidFill>
                <a:schemeClr val="tx1"/>
              </a:solidFill>
              <a:latin typeface="Times New Roman" pitchFamily="18" charset="0"/>
            </a:endParaRPr>
          </a:p>
        </p:txBody>
      </p:sp>
      <p:sp>
        <p:nvSpPr>
          <p:cNvPr id="424966" name="Rectangle 2"/>
          <p:cNvSpPr>
            <a:spLocks noGrp="1" noRot="1" noChangeAspect="1" noChangeArrowheads="1" noTextEdit="1"/>
          </p:cNvSpPr>
          <p:nvPr>
            <p:ph type="sldImg"/>
          </p:nvPr>
        </p:nvSpPr>
        <p:spPr>
          <a:xfrm>
            <a:off x="993775" y="768350"/>
            <a:ext cx="5114925" cy="3836988"/>
          </a:xfrm>
          <a:ln/>
        </p:spPr>
      </p:sp>
      <p:sp>
        <p:nvSpPr>
          <p:cNvPr id="42496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1545577601"/>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5986"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25987"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25988"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259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7EEC2570-9E6B-4C7B-8013-61AD11600CEA}" type="slidenum">
              <a:rPr lang="de-DE" altLang="en-US" sz="1300" b="0" smtClean="0">
                <a:solidFill>
                  <a:schemeClr val="tx1"/>
                </a:solidFill>
                <a:latin typeface="Times New Roman" pitchFamily="18" charset="0"/>
              </a:rPr>
              <a:pPr/>
              <a:t>139</a:t>
            </a:fld>
            <a:endParaRPr lang="de-DE" altLang="en-US" sz="1300" b="0" smtClean="0">
              <a:solidFill>
                <a:schemeClr val="tx1"/>
              </a:solidFill>
              <a:latin typeface="Times New Roman" pitchFamily="18" charset="0"/>
            </a:endParaRPr>
          </a:p>
        </p:txBody>
      </p:sp>
      <p:sp>
        <p:nvSpPr>
          <p:cNvPr id="425990" name="Rectangle 2"/>
          <p:cNvSpPr>
            <a:spLocks noGrp="1" noRot="1" noChangeAspect="1" noChangeArrowheads="1" noTextEdit="1"/>
          </p:cNvSpPr>
          <p:nvPr>
            <p:ph type="sldImg"/>
          </p:nvPr>
        </p:nvSpPr>
        <p:spPr>
          <a:xfrm>
            <a:off x="993775" y="768350"/>
            <a:ext cx="5114925" cy="3836988"/>
          </a:xfrm>
          <a:ln/>
        </p:spPr>
      </p:sp>
      <p:sp>
        <p:nvSpPr>
          <p:cNvPr id="42599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389465526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114"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346115"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346116"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3461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469124C9-C8E0-4442-805F-00CCF996BC4B}" type="slidenum">
              <a:rPr lang="de-DE" altLang="en-US" sz="1300" b="0" smtClean="0">
                <a:solidFill>
                  <a:schemeClr val="tx1"/>
                </a:solidFill>
                <a:latin typeface="Times New Roman" pitchFamily="18" charset="0"/>
              </a:rPr>
              <a:pPr/>
              <a:t>13</a:t>
            </a:fld>
            <a:endParaRPr lang="de-DE" altLang="en-US" sz="1300" b="0" smtClean="0">
              <a:solidFill>
                <a:schemeClr val="tx1"/>
              </a:solidFill>
              <a:latin typeface="Times New Roman" pitchFamily="18" charset="0"/>
            </a:endParaRPr>
          </a:p>
        </p:txBody>
      </p:sp>
      <p:sp>
        <p:nvSpPr>
          <p:cNvPr id="346118" name="Rectangle 2"/>
          <p:cNvSpPr>
            <a:spLocks noGrp="1" noRot="1" noChangeAspect="1" noChangeArrowheads="1" noTextEdit="1"/>
          </p:cNvSpPr>
          <p:nvPr>
            <p:ph type="sldImg"/>
          </p:nvPr>
        </p:nvSpPr>
        <p:spPr>
          <a:xfrm>
            <a:off x="993775" y="768350"/>
            <a:ext cx="5114925" cy="3836988"/>
          </a:xfrm>
          <a:ln/>
        </p:spPr>
      </p:sp>
      <p:sp>
        <p:nvSpPr>
          <p:cNvPr id="34611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3781526668"/>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7010"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27011"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27012"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2701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8C531529-7960-4030-B22A-3A9034082292}" type="slidenum">
              <a:rPr lang="de-DE" altLang="en-US" sz="1300" b="0" smtClean="0">
                <a:solidFill>
                  <a:schemeClr val="tx1"/>
                </a:solidFill>
                <a:latin typeface="Times New Roman" pitchFamily="18" charset="0"/>
              </a:rPr>
              <a:pPr/>
              <a:t>140</a:t>
            </a:fld>
            <a:endParaRPr lang="de-DE" altLang="en-US" sz="1300" b="0" smtClean="0">
              <a:solidFill>
                <a:schemeClr val="tx1"/>
              </a:solidFill>
              <a:latin typeface="Times New Roman" pitchFamily="18" charset="0"/>
            </a:endParaRPr>
          </a:p>
        </p:txBody>
      </p:sp>
      <p:sp>
        <p:nvSpPr>
          <p:cNvPr id="427014" name="Rectangle 2"/>
          <p:cNvSpPr>
            <a:spLocks noGrp="1" noRot="1" noChangeAspect="1" noChangeArrowheads="1" noTextEdit="1"/>
          </p:cNvSpPr>
          <p:nvPr>
            <p:ph type="sldImg"/>
          </p:nvPr>
        </p:nvSpPr>
        <p:spPr>
          <a:xfrm>
            <a:off x="993775" y="768350"/>
            <a:ext cx="5114925" cy="3836988"/>
          </a:xfrm>
          <a:solidFill>
            <a:srgbClr val="FFFFFF"/>
          </a:solidFill>
          <a:ln/>
        </p:spPr>
      </p:sp>
      <p:sp>
        <p:nvSpPr>
          <p:cNvPr id="427015"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387942671"/>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8034"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28035"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28036"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2803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5F9CC123-36FA-480D-A92E-DECCAF194813}" type="slidenum">
              <a:rPr lang="de-DE" altLang="en-US" sz="1300" b="0" smtClean="0">
                <a:solidFill>
                  <a:schemeClr val="tx1"/>
                </a:solidFill>
                <a:latin typeface="Times New Roman" pitchFamily="18" charset="0"/>
              </a:rPr>
              <a:pPr/>
              <a:t>141</a:t>
            </a:fld>
            <a:endParaRPr lang="de-DE" altLang="en-US" sz="1300" b="0" smtClean="0">
              <a:solidFill>
                <a:schemeClr val="tx1"/>
              </a:solidFill>
              <a:latin typeface="Times New Roman" pitchFamily="18" charset="0"/>
            </a:endParaRPr>
          </a:p>
        </p:txBody>
      </p:sp>
      <p:sp>
        <p:nvSpPr>
          <p:cNvPr id="428038" name="Rectangle 2"/>
          <p:cNvSpPr>
            <a:spLocks noGrp="1" noRot="1" noChangeAspect="1" noChangeArrowheads="1" noTextEdit="1"/>
          </p:cNvSpPr>
          <p:nvPr>
            <p:ph type="sldImg"/>
          </p:nvPr>
        </p:nvSpPr>
        <p:spPr>
          <a:xfrm>
            <a:off x="993775" y="768350"/>
            <a:ext cx="5114925" cy="3836988"/>
          </a:xfrm>
          <a:ln/>
        </p:spPr>
      </p:sp>
      <p:sp>
        <p:nvSpPr>
          <p:cNvPr id="42803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2366964048"/>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9058"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29059"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29060"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2906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4C263D1D-B68D-4D4B-8B9B-817FC644D2AB}" type="slidenum">
              <a:rPr lang="de-DE" altLang="en-US" sz="1300" b="0" smtClean="0">
                <a:solidFill>
                  <a:schemeClr val="tx1"/>
                </a:solidFill>
                <a:latin typeface="Times New Roman" pitchFamily="18" charset="0"/>
              </a:rPr>
              <a:pPr/>
              <a:t>142</a:t>
            </a:fld>
            <a:endParaRPr lang="de-DE" altLang="en-US" sz="1300" b="0" smtClean="0">
              <a:solidFill>
                <a:schemeClr val="tx1"/>
              </a:solidFill>
              <a:latin typeface="Times New Roman" pitchFamily="18" charset="0"/>
            </a:endParaRPr>
          </a:p>
        </p:txBody>
      </p:sp>
      <p:sp>
        <p:nvSpPr>
          <p:cNvPr id="429062" name="Rectangle 2"/>
          <p:cNvSpPr>
            <a:spLocks noGrp="1" noRot="1" noChangeAspect="1" noChangeArrowheads="1" noTextEdit="1"/>
          </p:cNvSpPr>
          <p:nvPr>
            <p:ph type="sldImg"/>
          </p:nvPr>
        </p:nvSpPr>
        <p:spPr>
          <a:xfrm>
            <a:off x="993775" y="768350"/>
            <a:ext cx="5114925" cy="3836988"/>
          </a:xfrm>
          <a:ln/>
        </p:spPr>
      </p:sp>
      <p:sp>
        <p:nvSpPr>
          <p:cNvPr id="42906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2249980646"/>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0146" name="Text Box 2"/>
          <p:cNvSpPr txBox="1">
            <a:spLocks noChangeArrowheads="1"/>
          </p:cNvSpPr>
          <p:nvPr/>
        </p:nvSpPr>
        <p:spPr bwMode="auto">
          <a:xfrm>
            <a:off x="1450037" y="1023779"/>
            <a:ext cx="4200815" cy="3507831"/>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lvl1pPr>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defRPr/>
            </a:pPr>
            <a:endParaRPr lang="it-IT" smtClean="0"/>
          </a:p>
        </p:txBody>
      </p:sp>
      <p:sp>
        <p:nvSpPr>
          <p:cNvPr id="430083" name="Text Box 3"/>
          <p:cNvSpPr>
            <a:spLocks noGrp="1" noChangeArrowheads="1"/>
          </p:cNvSpPr>
          <p:nvPr>
            <p:ph type="body"/>
          </p:nvPr>
        </p:nvSpPr>
        <p:spPr>
          <a:xfrm>
            <a:off x="1083160" y="4871282"/>
            <a:ext cx="4940922" cy="3891946"/>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p>
            <a:pPr marL="85725" indent="-85725" defTabSz="457200" eaLnBrk="1">
              <a:lnSpc>
                <a:spcPct val="93000"/>
              </a:lnSpc>
              <a:spcBef>
                <a:spcPct val="0"/>
              </a:spcBef>
              <a:buSzPct val="45000"/>
              <a:buFont typeface="Wingdings" pitchFamily="2" charset="2"/>
              <a:buNone/>
              <a:tabLst>
                <a:tab pos="723900" algn="l"/>
                <a:tab pos="1447800" algn="l"/>
                <a:tab pos="2171700" algn="l"/>
                <a:tab pos="2895600" algn="l"/>
                <a:tab pos="3619500" algn="l"/>
                <a:tab pos="4343400" algn="l"/>
                <a:tab pos="5067300" algn="l"/>
              </a:tabLst>
            </a:pPr>
            <a:r>
              <a:rPr lang="en-GB" altLang="en-US" smtClean="0">
                <a:latin typeface="Arial" pitchFamily="34" charset="0"/>
                <a:ea typeface="ＭＳ Ｐゴシック" pitchFamily="34" charset="-128"/>
              </a:rPr>
              <a:t>Interpreting the results of a trial with hazard ratio 0.83 and 95% confidence interval 0.65 to 1.05. The vertical broken lines indicate the point estimate and the lower and upper confidence limits; the solid line is the no effect value</a:t>
            </a:r>
          </a:p>
        </p:txBody>
      </p:sp>
    </p:spTree>
    <p:extLst>
      <p:ext uri="{BB962C8B-B14F-4D97-AF65-F5344CB8AC3E}">
        <p14:creationId xmlns:p14="http://schemas.microsoft.com/office/powerpoint/2010/main" val="3883372636"/>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1106"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31107"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31108"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311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04668316-2989-401A-8591-84CC006D8A2C}" type="slidenum">
              <a:rPr lang="de-DE" altLang="en-US" sz="1300" b="0" smtClean="0">
                <a:solidFill>
                  <a:schemeClr val="tx1"/>
                </a:solidFill>
                <a:latin typeface="Times New Roman" pitchFamily="18" charset="0"/>
              </a:rPr>
              <a:pPr/>
              <a:t>144</a:t>
            </a:fld>
            <a:endParaRPr lang="de-DE" altLang="en-US" sz="1300" b="0" smtClean="0">
              <a:solidFill>
                <a:schemeClr val="tx1"/>
              </a:solidFill>
              <a:latin typeface="Times New Roman" pitchFamily="18" charset="0"/>
            </a:endParaRPr>
          </a:p>
        </p:txBody>
      </p:sp>
      <p:sp>
        <p:nvSpPr>
          <p:cNvPr id="431110" name="Rectangle 2"/>
          <p:cNvSpPr>
            <a:spLocks noGrp="1" noRot="1" noChangeAspect="1" noChangeArrowheads="1" noTextEdit="1"/>
          </p:cNvSpPr>
          <p:nvPr>
            <p:ph type="sldImg"/>
          </p:nvPr>
        </p:nvSpPr>
        <p:spPr>
          <a:xfrm>
            <a:off x="993775" y="768350"/>
            <a:ext cx="5114925" cy="3836988"/>
          </a:xfrm>
          <a:ln/>
        </p:spPr>
      </p:sp>
      <p:sp>
        <p:nvSpPr>
          <p:cNvPr id="43111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491270448"/>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2130"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32131"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32132"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321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9E30EABA-E7CD-44FC-A04D-8BBA71D60466}" type="slidenum">
              <a:rPr lang="de-DE" altLang="en-US" sz="1300" b="0" smtClean="0">
                <a:solidFill>
                  <a:schemeClr val="tx1"/>
                </a:solidFill>
                <a:latin typeface="Times New Roman" pitchFamily="18" charset="0"/>
              </a:rPr>
              <a:pPr/>
              <a:t>145</a:t>
            </a:fld>
            <a:endParaRPr lang="de-DE" altLang="en-US" sz="1300" b="0" smtClean="0">
              <a:solidFill>
                <a:schemeClr val="tx1"/>
              </a:solidFill>
              <a:latin typeface="Times New Roman" pitchFamily="18" charset="0"/>
            </a:endParaRPr>
          </a:p>
        </p:txBody>
      </p:sp>
      <p:sp>
        <p:nvSpPr>
          <p:cNvPr id="432134" name="Rectangle 2"/>
          <p:cNvSpPr>
            <a:spLocks noGrp="1" noRot="1" noChangeAspect="1" noChangeArrowheads="1" noTextEdit="1"/>
          </p:cNvSpPr>
          <p:nvPr>
            <p:ph type="sldImg"/>
          </p:nvPr>
        </p:nvSpPr>
        <p:spPr>
          <a:xfrm>
            <a:off x="993775" y="768350"/>
            <a:ext cx="5114925" cy="3836988"/>
          </a:xfrm>
          <a:ln/>
        </p:spPr>
      </p:sp>
      <p:sp>
        <p:nvSpPr>
          <p:cNvPr id="43213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1926983750"/>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3154"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33155"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33156"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331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E005C167-6490-4958-863D-138FDDAC4AC0}" type="slidenum">
              <a:rPr lang="de-DE" altLang="en-US" sz="1300" b="0" smtClean="0">
                <a:solidFill>
                  <a:schemeClr val="tx1"/>
                </a:solidFill>
                <a:latin typeface="Times New Roman" pitchFamily="18" charset="0"/>
              </a:rPr>
              <a:pPr/>
              <a:t>146</a:t>
            </a:fld>
            <a:endParaRPr lang="de-DE" altLang="en-US" sz="1300" b="0" smtClean="0">
              <a:solidFill>
                <a:schemeClr val="tx1"/>
              </a:solidFill>
              <a:latin typeface="Times New Roman" pitchFamily="18" charset="0"/>
            </a:endParaRPr>
          </a:p>
        </p:txBody>
      </p:sp>
      <p:sp>
        <p:nvSpPr>
          <p:cNvPr id="433158" name="Rectangle 2"/>
          <p:cNvSpPr>
            <a:spLocks noGrp="1" noRot="1" noChangeAspect="1" noChangeArrowheads="1" noTextEdit="1"/>
          </p:cNvSpPr>
          <p:nvPr>
            <p:ph type="sldImg"/>
          </p:nvPr>
        </p:nvSpPr>
        <p:spPr>
          <a:xfrm>
            <a:off x="993775" y="768350"/>
            <a:ext cx="5114925" cy="3836988"/>
          </a:xfrm>
          <a:ln/>
        </p:spPr>
      </p:sp>
      <p:sp>
        <p:nvSpPr>
          <p:cNvPr id="43315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1551353213"/>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8"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34179"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34180"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341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14E72196-87F7-4E29-A806-39AB5B254262}" type="slidenum">
              <a:rPr lang="de-DE" altLang="en-US" sz="1300" b="0" smtClean="0">
                <a:solidFill>
                  <a:schemeClr val="tx1"/>
                </a:solidFill>
                <a:latin typeface="Times New Roman" pitchFamily="18" charset="0"/>
              </a:rPr>
              <a:pPr/>
              <a:t>147</a:t>
            </a:fld>
            <a:endParaRPr lang="de-DE" altLang="en-US" sz="1300" b="0" smtClean="0">
              <a:solidFill>
                <a:schemeClr val="tx1"/>
              </a:solidFill>
              <a:latin typeface="Times New Roman" pitchFamily="18" charset="0"/>
            </a:endParaRPr>
          </a:p>
        </p:txBody>
      </p:sp>
      <p:sp>
        <p:nvSpPr>
          <p:cNvPr id="434182" name="Rectangle 2"/>
          <p:cNvSpPr>
            <a:spLocks noGrp="1" noRot="1" noChangeAspect="1" noChangeArrowheads="1" noTextEdit="1"/>
          </p:cNvSpPr>
          <p:nvPr>
            <p:ph type="sldImg"/>
          </p:nvPr>
        </p:nvSpPr>
        <p:spPr>
          <a:xfrm>
            <a:off x="993775" y="768350"/>
            <a:ext cx="5114925" cy="3836988"/>
          </a:xfrm>
          <a:ln/>
        </p:spPr>
      </p:sp>
      <p:sp>
        <p:nvSpPr>
          <p:cNvPr id="43418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1082846913"/>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5202"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35203"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35204"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3520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6B1F6228-377A-4D58-A0D0-D6BF2F4DE79F}" type="slidenum">
              <a:rPr lang="de-DE" altLang="en-US" sz="1300" b="0" smtClean="0">
                <a:solidFill>
                  <a:schemeClr val="tx1"/>
                </a:solidFill>
                <a:latin typeface="Times New Roman" pitchFamily="18" charset="0"/>
              </a:rPr>
              <a:pPr/>
              <a:t>149</a:t>
            </a:fld>
            <a:endParaRPr lang="de-DE" altLang="en-US" sz="1300" b="0" smtClean="0">
              <a:solidFill>
                <a:schemeClr val="tx1"/>
              </a:solidFill>
              <a:latin typeface="Times New Roman" pitchFamily="18" charset="0"/>
            </a:endParaRPr>
          </a:p>
        </p:txBody>
      </p:sp>
      <p:sp>
        <p:nvSpPr>
          <p:cNvPr id="435206" name="Rectangle 2"/>
          <p:cNvSpPr>
            <a:spLocks noGrp="1" noRot="1" noChangeAspect="1" noChangeArrowheads="1" noTextEdit="1"/>
          </p:cNvSpPr>
          <p:nvPr>
            <p:ph type="sldImg"/>
          </p:nvPr>
        </p:nvSpPr>
        <p:spPr>
          <a:xfrm>
            <a:off x="993775" y="768350"/>
            <a:ext cx="5114925" cy="3836988"/>
          </a:xfrm>
          <a:ln/>
        </p:spPr>
      </p:sp>
      <p:sp>
        <p:nvSpPr>
          <p:cNvPr id="43520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2712846452"/>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6226" name="Rectangle 2"/>
          <p:cNvSpPr>
            <a:spLocks noGrp="1" noChangeArrowheads="1"/>
          </p:cNvSpPr>
          <p:nvPr>
            <p:ph type="hdr"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(C) Dr. Roberto Frontini  Apotheke des Universitätsklinikums Leipzig AöR</a:t>
            </a:r>
          </a:p>
        </p:txBody>
      </p:sp>
      <p:sp>
        <p:nvSpPr>
          <p:cNvPr id="436227" name="Rectangle 3"/>
          <p:cNvSpPr>
            <a:spLocks noGrp="1" noChangeArrowheads="1"/>
          </p:cNvSpPr>
          <p:nvPr>
            <p:ph type="dt" sz="quarter"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WS 2006/07</a:t>
            </a:r>
          </a:p>
        </p:txBody>
      </p:sp>
      <p:sp>
        <p:nvSpPr>
          <p:cNvPr id="436228" name="Rectangle 6"/>
          <p:cNvSpPr>
            <a:spLocks noGrp="1" noChangeArrowheads="1"/>
          </p:cNvSpPr>
          <p:nvPr>
            <p:ph type="ftr" sz="quarter" idx="4"/>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300" b="0" smtClean="0">
                <a:solidFill>
                  <a:schemeClr val="tx1"/>
                </a:solidFill>
                <a:latin typeface="Times New Roman" pitchFamily="18" charset="0"/>
              </a:rPr>
              <a:t>Pharmakoepidemiologie und Pharmakoökonomie    Stand 04.10.06</a:t>
            </a:r>
          </a:p>
        </p:txBody>
      </p:sp>
      <p:sp>
        <p:nvSpPr>
          <p:cNvPr id="4362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90600">
              <a:defRPr sz="2400" b="1">
                <a:solidFill>
                  <a:srgbClr val="000066"/>
                </a:solidFill>
                <a:latin typeface="Arial" pitchFamily="34" charset="0"/>
                <a:ea typeface="ＭＳ Ｐゴシック" pitchFamily="34" charset="-128"/>
              </a:defRPr>
            </a:lvl1pPr>
            <a:lvl2pPr marL="742950" indent="-285750" defTabSz="990600">
              <a:defRPr sz="2400" b="1">
                <a:solidFill>
                  <a:srgbClr val="000066"/>
                </a:solidFill>
                <a:latin typeface="Arial" pitchFamily="34" charset="0"/>
                <a:ea typeface="ＭＳ Ｐゴシック" pitchFamily="34" charset="-128"/>
              </a:defRPr>
            </a:lvl2pPr>
            <a:lvl3pPr marL="1143000" indent="-228600" defTabSz="990600">
              <a:defRPr sz="2400" b="1">
                <a:solidFill>
                  <a:srgbClr val="000066"/>
                </a:solidFill>
                <a:latin typeface="Arial" pitchFamily="34" charset="0"/>
                <a:ea typeface="ＭＳ Ｐゴシック" pitchFamily="34" charset="-128"/>
              </a:defRPr>
            </a:lvl3pPr>
            <a:lvl4pPr marL="1600200" indent="-228600" defTabSz="990600">
              <a:defRPr sz="2400" b="1">
                <a:solidFill>
                  <a:srgbClr val="000066"/>
                </a:solidFill>
                <a:latin typeface="Arial" pitchFamily="34" charset="0"/>
                <a:ea typeface="ＭＳ Ｐゴシック" pitchFamily="34" charset="-128"/>
              </a:defRPr>
            </a:lvl4pPr>
            <a:lvl5pPr marL="2057400" indent="-228600" defTabSz="990600">
              <a:defRPr sz="2400" b="1">
                <a:solidFill>
                  <a:srgbClr val="000066"/>
                </a:solidFill>
                <a:latin typeface="Arial" pitchFamily="34" charset="0"/>
                <a:ea typeface="ＭＳ Ｐゴシック" pitchFamily="34" charset="-128"/>
              </a:defRPr>
            </a:lvl5pPr>
            <a:lvl6pPr marL="25146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defTabSz="990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29DA7C02-E58F-4F78-8BFC-D5AE0C7DF655}" type="slidenum">
              <a:rPr lang="de-DE" altLang="en-US" sz="1300" b="0" smtClean="0">
                <a:solidFill>
                  <a:schemeClr val="tx1"/>
                </a:solidFill>
                <a:latin typeface="Times New Roman" pitchFamily="18" charset="0"/>
              </a:rPr>
              <a:pPr/>
              <a:t>150</a:t>
            </a:fld>
            <a:endParaRPr lang="de-DE" altLang="en-US" sz="1300" b="0" smtClean="0">
              <a:solidFill>
                <a:schemeClr val="tx1"/>
              </a:solidFill>
              <a:latin typeface="Times New Roman" pitchFamily="18" charset="0"/>
            </a:endParaRPr>
          </a:p>
        </p:txBody>
      </p:sp>
      <p:sp>
        <p:nvSpPr>
          <p:cNvPr id="436230" name="Rectangle 2"/>
          <p:cNvSpPr>
            <a:spLocks noGrp="1" noRot="1" noChangeAspect="1" noChangeArrowheads="1" noTextEdit="1"/>
          </p:cNvSpPr>
          <p:nvPr>
            <p:ph type="sldImg"/>
          </p:nvPr>
        </p:nvSpPr>
        <p:spPr>
          <a:xfrm>
            <a:off x="993775" y="768350"/>
            <a:ext cx="5114925" cy="3836988"/>
          </a:xfrm>
          <a:ln/>
        </p:spPr>
      </p:sp>
      <p:sp>
        <p:nvSpPr>
          <p:cNvPr id="43623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it-IT" altLang="en-US" smtClean="0">
              <a:ea typeface="ＭＳ Ｐゴシック" pitchFamily="34" charset="-128"/>
            </a:endParaRPr>
          </a:p>
        </p:txBody>
      </p:sp>
    </p:spTree>
    <p:extLst>
      <p:ext uri="{BB962C8B-B14F-4D97-AF65-F5344CB8AC3E}">
        <p14:creationId xmlns:p14="http://schemas.microsoft.com/office/powerpoint/2010/main" val="619576653"/>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oleObject" Target="../embeddings/oleObject1.bin"/><Relationship Id="rId4" Type="http://schemas.openxmlformats.org/officeDocument/2006/relationships/image" Target="../media/image5.wmf"/><Relationship Id="rId5" Type="http://schemas.openxmlformats.org/officeDocument/2006/relationships/image" Target="../media/image6.png"/><Relationship Id="rId1" Type="http://schemas.openxmlformats.org/officeDocument/2006/relationships/vmlDrawing" Target="../drawings/vmlDrawing1.vml"/><Relationship Id="rId2"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showMasterPhAnim="0" type="title" preserve="1">
  <p:cSld name="Titelfolie">
    <p:spTree>
      <p:nvGrpSpPr>
        <p:cNvPr id="1" name=""/>
        <p:cNvGrpSpPr/>
        <p:nvPr/>
      </p:nvGrpSpPr>
      <p:grpSpPr>
        <a:xfrm>
          <a:off x="0" y="0"/>
          <a:ext cx="0" cy="0"/>
          <a:chOff x="0" y="0"/>
          <a:chExt cx="0" cy="0"/>
        </a:xfrm>
      </p:grpSpPr>
      <p:sp>
        <p:nvSpPr>
          <p:cNvPr id="4" name="Text Box 7"/>
          <p:cNvSpPr txBox="1">
            <a:spLocks noChangeArrowheads="1"/>
          </p:cNvSpPr>
          <p:nvPr/>
        </p:nvSpPr>
        <p:spPr bwMode="auto">
          <a:xfrm>
            <a:off x="1619250" y="260350"/>
            <a:ext cx="5715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lnSpc>
                <a:spcPct val="100000"/>
              </a:lnSpc>
              <a:buSzTx/>
              <a:defRPr/>
            </a:pPr>
            <a:r>
              <a:rPr lang="de-DE" altLang="en-US" sz="1200" i="1" smtClean="0">
                <a:solidFill>
                  <a:schemeClr val="tx1"/>
                </a:solidFill>
              </a:rPr>
              <a:t>Dr. Roberto Frontini - </a:t>
            </a:r>
            <a:r>
              <a:rPr lang="de-DE" altLang="en-US" sz="1200" i="1" smtClean="0"/>
              <a:t>Apotheke des Universitätsklinikums Leipzig AöR</a:t>
            </a:r>
          </a:p>
        </p:txBody>
      </p:sp>
      <p:graphicFrame>
        <p:nvGraphicFramePr>
          <p:cNvPr id="5" name="Object 9"/>
          <p:cNvGraphicFramePr>
            <a:graphicFrameLocks noChangeAspect="1"/>
          </p:cNvGraphicFramePr>
          <p:nvPr/>
        </p:nvGraphicFramePr>
        <p:xfrm>
          <a:off x="179388" y="981075"/>
          <a:ext cx="571500" cy="523875"/>
        </p:xfrm>
        <a:graphic>
          <a:graphicData uri="http://schemas.openxmlformats.org/presentationml/2006/ole">
            <mc:AlternateContent xmlns:mc="http://schemas.openxmlformats.org/markup-compatibility/2006">
              <mc:Choice xmlns:v="urn:schemas-microsoft-com:vml" Requires="v">
                <p:oleObj spid="_x0000_s567376" name="Zeichnung" r:id="rId3" imgW="571680" imgH="523800" progId="WPDraw30.Drawing">
                  <p:embed/>
                </p:oleObj>
              </mc:Choice>
              <mc:Fallback>
                <p:oleObj name="Zeichnung" r:id="rId3" imgW="571680" imgH="523800" progId="WPDraw30.Drawing">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9388" y="981075"/>
                        <a:ext cx="571500"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sp>
        <p:nvSpPr>
          <p:cNvPr id="6" name="Text Box 20"/>
          <p:cNvSpPr txBox="1">
            <a:spLocks noChangeArrowheads="1"/>
          </p:cNvSpPr>
          <p:nvPr/>
        </p:nvSpPr>
        <p:spPr bwMode="auto">
          <a:xfrm>
            <a:off x="1187450" y="1628775"/>
            <a:ext cx="7010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lnSpc>
                <a:spcPct val="100000"/>
              </a:lnSpc>
              <a:buSzTx/>
              <a:defRPr/>
            </a:pPr>
            <a:r>
              <a:rPr lang="de-DE" altLang="en-US" sz="1600" smtClean="0">
                <a:solidFill>
                  <a:schemeClr val="tx1"/>
                </a:solidFill>
              </a:rPr>
              <a:t>Dr.Roberto Frontini</a:t>
            </a:r>
            <a:r>
              <a:rPr lang="de-DE" altLang="en-US" sz="1600" b="0" smtClean="0">
                <a:solidFill>
                  <a:schemeClr val="tx1"/>
                </a:solidFill>
              </a:rPr>
              <a:t>,</a:t>
            </a:r>
            <a:r>
              <a:rPr lang="de-DE" altLang="en-US" sz="1600" b="0" smtClean="0">
                <a:solidFill>
                  <a:schemeClr val="folHlink"/>
                </a:solidFill>
              </a:rPr>
              <a:t> </a:t>
            </a:r>
            <a:r>
              <a:rPr lang="de-DE" altLang="en-US" sz="1600" b="0" smtClean="0">
                <a:solidFill>
                  <a:schemeClr val="accent2"/>
                </a:solidFill>
              </a:rPr>
              <a:t>Apotheke des Universitätsklinikums Leipzig AöR</a:t>
            </a:r>
            <a:r>
              <a:rPr lang="de-DE" altLang="en-US" b="0" smtClean="0">
                <a:solidFill>
                  <a:schemeClr val="tx1"/>
                </a:solidFill>
              </a:rPr>
              <a:t> </a:t>
            </a:r>
          </a:p>
        </p:txBody>
      </p:sp>
      <p:pic>
        <p:nvPicPr>
          <p:cNvPr id="7" name="Picture 21" descr="Logo-neu_ppt"/>
          <p:cNvPicPr>
            <a:picLocks noChangeAspect="1" noChangeArrowheads="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107950" y="260350"/>
            <a:ext cx="13716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98" name="Rectangle 2"/>
          <p:cNvSpPr>
            <a:spLocks noGrp="1" noChangeArrowheads="1"/>
          </p:cNvSpPr>
          <p:nvPr>
            <p:ph type="ctrTitle"/>
          </p:nvPr>
        </p:nvSpPr>
        <p:spPr>
          <a:xfrm>
            <a:off x="1143000" y="708025"/>
            <a:ext cx="7239000" cy="946150"/>
          </a:xfrm>
          <a:ln/>
        </p:spPr>
        <p:txBody>
          <a:bodyPr/>
          <a:lstStyle>
            <a:lvl1pPr>
              <a:defRPr/>
            </a:lvl1pPr>
          </a:lstStyle>
          <a:p>
            <a:r>
              <a:rPr lang="de-DE"/>
              <a:t>Klicken Sie, um das Titelformat zu bearbeiten</a:t>
            </a:r>
          </a:p>
        </p:txBody>
      </p:sp>
      <p:sp>
        <p:nvSpPr>
          <p:cNvPr id="4099" name="Rectangle 3"/>
          <p:cNvSpPr>
            <a:spLocks noGrp="1" noChangeArrowheads="1"/>
          </p:cNvSpPr>
          <p:nvPr>
            <p:ph type="subTitle" idx="1"/>
          </p:nvPr>
        </p:nvSpPr>
        <p:spPr>
          <a:xfrm>
            <a:off x="1403350" y="2636838"/>
            <a:ext cx="6400800" cy="822325"/>
          </a:xfrm>
        </p:spPr>
        <p:txBody>
          <a:bodyPr>
            <a:spAutoFit/>
          </a:bodyPr>
          <a:lstStyle>
            <a:lvl1pPr marL="0" indent="0">
              <a:buFontTx/>
              <a:buNone/>
              <a:defRPr/>
            </a:lvl1pPr>
          </a:lstStyle>
          <a:p>
            <a:r>
              <a:rPr lang="de-DE"/>
              <a:t>Klicken Sie, um das Format des Untertitel-Masters zu bearbeiten. </a:t>
            </a:r>
          </a:p>
        </p:txBody>
      </p:sp>
      <p:sp>
        <p:nvSpPr>
          <p:cNvPr id="8" name="Rectangle 6"/>
          <p:cNvSpPr>
            <a:spLocks noGrp="1" noChangeArrowheads="1"/>
          </p:cNvSpPr>
          <p:nvPr>
            <p:ph type="sldNum" sz="quarter" idx="10"/>
          </p:nvPr>
        </p:nvSpPr>
        <p:spPr>
          <a:xfrm>
            <a:off x="7848600" y="6553200"/>
            <a:ext cx="609600" cy="152400"/>
          </a:xfrm>
        </p:spPr>
        <p:txBody>
          <a:bodyPr/>
          <a:lstStyle>
            <a:lvl1pPr>
              <a:defRPr/>
            </a:lvl1pPr>
          </a:lstStyle>
          <a:p>
            <a:pPr>
              <a:defRPr/>
            </a:pPr>
            <a:fld id="{16B80A2A-E2D8-4AED-84EB-CD11334660FA}" type="slidenum">
              <a:rPr lang="de-DE" altLang="en-US"/>
              <a:pPr>
                <a:defRPr/>
              </a:pPr>
              <a:t>‹Nr.›</a:t>
            </a:fld>
            <a:endParaRPr lang="de-DE" altLang="en-US" sz="1400" b="0">
              <a:solidFill>
                <a:schemeClr val="tx1"/>
              </a:solidFill>
            </a:endParaRPr>
          </a:p>
        </p:txBody>
      </p:sp>
      <p:sp>
        <p:nvSpPr>
          <p:cNvPr id="9" name="Rectangle 10"/>
          <p:cNvSpPr>
            <a:spLocks noGrp="1" noChangeArrowheads="1"/>
          </p:cNvSpPr>
          <p:nvPr>
            <p:ph type="ftr" sz="quarter" idx="11"/>
          </p:nvPr>
        </p:nvSpPr>
        <p:spPr>
          <a:xfrm>
            <a:off x="1476375" y="6553200"/>
            <a:ext cx="6296025" cy="188913"/>
          </a:xfrm>
        </p:spPr>
        <p:txBody>
          <a:bodyPr/>
          <a:lstStyle>
            <a:lvl1pPr>
              <a:defRPr/>
            </a:lvl1pPr>
          </a:lstStyle>
          <a:p>
            <a:pPr>
              <a:defRPr/>
            </a:pPr>
            <a:r>
              <a:rPr lang="de-DE" altLang="en-US" smtClean="0"/>
              <a:t>Pharmakoepidemiologie und Pharmakoökonomie © Dr. Roberto Frontini WS 2017/18 Stand 16.10.2017</a:t>
            </a:r>
            <a:endParaRPr lang="de-DE" altLang="en-US"/>
          </a:p>
        </p:txBody>
      </p:sp>
    </p:spTree>
    <p:extLst>
      <p:ext uri="{BB962C8B-B14F-4D97-AF65-F5344CB8AC3E}">
        <p14:creationId xmlns:p14="http://schemas.microsoft.com/office/powerpoint/2010/main" val="4237333914"/>
      </p:ext>
    </p:extLst>
  </p:cSld>
  <p:clrMapOvr>
    <a:masterClrMapping/>
  </p:clrMapOvr>
  <p:transition>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3"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1+#ppt_w/2"/>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4" presetClass="entr" presetSubtype="32" fill="hold" nodeType="after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ox(out)">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el und vertikaler Text">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smtClean="0"/>
              <a:t>Titelmasterformat durch Klicken bearbeiten</a:t>
            </a:r>
            <a:endParaRPr lang="de-DE"/>
          </a:p>
        </p:txBody>
      </p:sp>
      <p:sp>
        <p:nvSpPr>
          <p:cNvPr id="3" name="Vertikaler Textplatzhalter 2"/>
          <p:cNvSpPr>
            <a:spLocks noGrp="1"/>
          </p:cNvSpPr>
          <p:nvPr>
            <p:ph type="body" orient="vert" idx="1"/>
          </p:nvPr>
        </p:nvSpPr>
        <p:spPr/>
        <p:txBody>
          <a:bodyPr vert="eaVert"/>
          <a:lstStyle/>
          <a:p>
            <a:pPr lvl="0"/>
            <a:r>
              <a:rPr lang="de-DE" smtClean="0"/>
              <a:t>Textmasterformate durch Klicken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a:p>
        </p:txBody>
      </p:sp>
      <p:sp>
        <p:nvSpPr>
          <p:cNvPr id="4" name="Rectangle 7"/>
          <p:cNvSpPr>
            <a:spLocks noGrp="1" noChangeArrowheads="1"/>
          </p:cNvSpPr>
          <p:nvPr>
            <p:ph type="sldNum" sz="quarter" idx="10"/>
          </p:nvPr>
        </p:nvSpPr>
        <p:spPr>
          <a:ln/>
        </p:spPr>
        <p:txBody>
          <a:bodyPr/>
          <a:lstStyle>
            <a:lvl1pPr>
              <a:defRPr/>
            </a:lvl1pPr>
          </a:lstStyle>
          <a:p>
            <a:pPr>
              <a:defRPr/>
            </a:pPr>
            <a:fld id="{52F9E4D8-4784-4728-BC50-2AD5CCA20EFD}" type="slidenum">
              <a:rPr lang="de-DE" altLang="en-US"/>
              <a:pPr>
                <a:defRPr/>
              </a:pPr>
              <a:t>‹Nr.›</a:t>
            </a:fld>
            <a:endParaRPr lang="de-DE" altLang="en-US" sz="1400" b="0">
              <a:solidFill>
                <a:schemeClr val="tx1"/>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r>
              <a:rPr lang="de-DE" altLang="en-US" smtClean="0"/>
              <a:t>Pharmakoepidemiologie und Pharmakoökonomie © Dr. Roberto Frontini WS 2017/18 Stand 16.10.2017</a:t>
            </a:r>
            <a:endParaRPr lang="de-DE" altLang="en-US"/>
          </a:p>
        </p:txBody>
      </p:sp>
    </p:spTree>
    <p:extLst>
      <p:ext uri="{BB962C8B-B14F-4D97-AF65-F5344CB8AC3E}">
        <p14:creationId xmlns:p14="http://schemas.microsoft.com/office/powerpoint/2010/main" val="4089038061"/>
      </p:ext>
    </p:extLst>
  </p:cSld>
  <p:clrMapOvr>
    <a:masterClrMapping/>
  </p:clrMapOvr>
  <p:transition>
    <p:zoom/>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kaler Titel und Text">
    <p:spTree>
      <p:nvGrpSpPr>
        <p:cNvPr id="1" name=""/>
        <p:cNvGrpSpPr/>
        <p:nvPr/>
      </p:nvGrpSpPr>
      <p:grpSpPr>
        <a:xfrm>
          <a:off x="0" y="0"/>
          <a:ext cx="0" cy="0"/>
          <a:chOff x="0" y="0"/>
          <a:chExt cx="0" cy="0"/>
        </a:xfrm>
      </p:grpSpPr>
      <p:sp>
        <p:nvSpPr>
          <p:cNvPr id="2" name="Vertikaler Titel 1"/>
          <p:cNvSpPr>
            <a:spLocks noGrp="1"/>
          </p:cNvSpPr>
          <p:nvPr>
            <p:ph type="title" orient="vert"/>
          </p:nvPr>
        </p:nvSpPr>
        <p:spPr>
          <a:xfrm>
            <a:off x="6515100" y="327025"/>
            <a:ext cx="1943100" cy="6054725"/>
          </a:xfrm>
        </p:spPr>
        <p:txBody>
          <a:bodyPr vert="eaVert"/>
          <a:lstStyle/>
          <a:p>
            <a:r>
              <a:rPr lang="de-DE" smtClean="0"/>
              <a:t>Titelmasterformat durch Klicken bearbeiten</a:t>
            </a:r>
            <a:endParaRPr lang="de-DE"/>
          </a:p>
        </p:txBody>
      </p:sp>
      <p:sp>
        <p:nvSpPr>
          <p:cNvPr id="3" name="Vertikaler Textplatzhalter 2"/>
          <p:cNvSpPr>
            <a:spLocks noGrp="1"/>
          </p:cNvSpPr>
          <p:nvPr>
            <p:ph type="body" orient="vert" idx="1"/>
          </p:nvPr>
        </p:nvSpPr>
        <p:spPr>
          <a:xfrm>
            <a:off x="684213" y="327025"/>
            <a:ext cx="5678487" cy="6054725"/>
          </a:xfrm>
        </p:spPr>
        <p:txBody>
          <a:bodyPr vert="eaVert"/>
          <a:lstStyle/>
          <a:p>
            <a:pPr lvl="0"/>
            <a:r>
              <a:rPr lang="de-DE" smtClean="0"/>
              <a:t>Textmasterformate durch Klicken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a:p>
        </p:txBody>
      </p:sp>
      <p:sp>
        <p:nvSpPr>
          <p:cNvPr id="4" name="Rectangle 7"/>
          <p:cNvSpPr>
            <a:spLocks noGrp="1" noChangeArrowheads="1"/>
          </p:cNvSpPr>
          <p:nvPr>
            <p:ph type="sldNum" sz="quarter" idx="10"/>
          </p:nvPr>
        </p:nvSpPr>
        <p:spPr>
          <a:ln/>
        </p:spPr>
        <p:txBody>
          <a:bodyPr/>
          <a:lstStyle>
            <a:lvl1pPr>
              <a:defRPr/>
            </a:lvl1pPr>
          </a:lstStyle>
          <a:p>
            <a:pPr>
              <a:defRPr/>
            </a:pPr>
            <a:fld id="{A722453E-3F67-4F82-BA5B-6B30B2D0615D}" type="slidenum">
              <a:rPr lang="de-DE" altLang="en-US"/>
              <a:pPr>
                <a:defRPr/>
              </a:pPr>
              <a:t>‹Nr.›</a:t>
            </a:fld>
            <a:endParaRPr lang="de-DE" altLang="en-US" sz="1400" b="0">
              <a:solidFill>
                <a:schemeClr val="tx1"/>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r>
              <a:rPr lang="de-DE" altLang="en-US" smtClean="0"/>
              <a:t>Pharmakoepidemiologie und Pharmakoökonomie © Dr. Roberto Frontini WS 2017/18 Stand 16.10.2017</a:t>
            </a:r>
            <a:endParaRPr lang="de-DE" altLang="en-US"/>
          </a:p>
        </p:txBody>
      </p:sp>
    </p:spTree>
    <p:extLst>
      <p:ext uri="{BB962C8B-B14F-4D97-AF65-F5344CB8AC3E}">
        <p14:creationId xmlns:p14="http://schemas.microsoft.com/office/powerpoint/2010/main" val="2937948232"/>
      </p:ext>
    </p:extLst>
  </p:cSld>
  <p:clrMapOvr>
    <a:masterClrMapping/>
  </p:clrMapOvr>
  <p:transition>
    <p:zoom/>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txAndObj" preserve="1">
  <p:cSld name="Titel, Text und Inhalt">
    <p:spTree>
      <p:nvGrpSpPr>
        <p:cNvPr id="1" name=""/>
        <p:cNvGrpSpPr/>
        <p:nvPr/>
      </p:nvGrpSpPr>
      <p:grpSpPr>
        <a:xfrm>
          <a:off x="0" y="0"/>
          <a:ext cx="0" cy="0"/>
          <a:chOff x="0" y="0"/>
          <a:chExt cx="0" cy="0"/>
        </a:xfrm>
      </p:grpSpPr>
      <p:sp>
        <p:nvSpPr>
          <p:cNvPr id="2" name="Titel 1"/>
          <p:cNvSpPr>
            <a:spLocks noGrp="1"/>
          </p:cNvSpPr>
          <p:nvPr>
            <p:ph type="title"/>
          </p:nvPr>
        </p:nvSpPr>
        <p:spPr>
          <a:xfrm>
            <a:off x="685800" y="327025"/>
            <a:ext cx="7772400" cy="946150"/>
          </a:xfrm>
        </p:spPr>
        <p:txBody>
          <a:bodyPr/>
          <a:lstStyle/>
          <a:p>
            <a:r>
              <a:rPr lang="de-DE" smtClean="0"/>
              <a:t>Titelmasterformat durch Klicken bearbeiten</a:t>
            </a:r>
            <a:endParaRPr lang="de-DE"/>
          </a:p>
        </p:txBody>
      </p:sp>
      <p:sp>
        <p:nvSpPr>
          <p:cNvPr id="3" name="Textplatzhalter 2"/>
          <p:cNvSpPr>
            <a:spLocks noGrp="1"/>
          </p:cNvSpPr>
          <p:nvPr>
            <p:ph type="body" sz="half" idx="1"/>
          </p:nvPr>
        </p:nvSpPr>
        <p:spPr>
          <a:xfrm>
            <a:off x="684213" y="1484313"/>
            <a:ext cx="3810000" cy="4897437"/>
          </a:xfrm>
        </p:spPr>
        <p:txBody>
          <a:bodyPr/>
          <a:lstStyle/>
          <a:p>
            <a:pPr lvl="0"/>
            <a:r>
              <a:rPr lang="de-DE" smtClean="0"/>
              <a:t>Textmasterformate durch Klicken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a:p>
        </p:txBody>
      </p:sp>
      <p:sp>
        <p:nvSpPr>
          <p:cNvPr id="4" name="Inhaltsplatzhalter 3"/>
          <p:cNvSpPr>
            <a:spLocks noGrp="1"/>
          </p:cNvSpPr>
          <p:nvPr>
            <p:ph sz="half" idx="2"/>
          </p:nvPr>
        </p:nvSpPr>
        <p:spPr>
          <a:xfrm>
            <a:off x="4646613" y="1484313"/>
            <a:ext cx="3810000" cy="4897437"/>
          </a:xfrm>
        </p:spPr>
        <p:txBody>
          <a:bodyPr/>
          <a:lstStyle/>
          <a:p>
            <a:pPr lvl="0"/>
            <a:r>
              <a:rPr lang="de-DE" smtClean="0"/>
              <a:t>Textmasterformate durch Klicken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a:p>
        </p:txBody>
      </p:sp>
      <p:sp>
        <p:nvSpPr>
          <p:cNvPr id="5" name="Rectangle 7"/>
          <p:cNvSpPr>
            <a:spLocks noGrp="1" noChangeArrowheads="1"/>
          </p:cNvSpPr>
          <p:nvPr>
            <p:ph type="sldNum" sz="quarter" idx="10"/>
          </p:nvPr>
        </p:nvSpPr>
        <p:spPr>
          <a:ln/>
        </p:spPr>
        <p:txBody>
          <a:bodyPr/>
          <a:lstStyle>
            <a:lvl1pPr>
              <a:defRPr/>
            </a:lvl1pPr>
          </a:lstStyle>
          <a:p>
            <a:pPr>
              <a:defRPr/>
            </a:pPr>
            <a:fld id="{60948964-2395-4B5F-90FC-4419170898F5}" type="slidenum">
              <a:rPr lang="de-DE" altLang="en-US"/>
              <a:pPr>
                <a:defRPr/>
              </a:pPr>
              <a:t>‹Nr.›</a:t>
            </a:fld>
            <a:endParaRPr lang="de-DE" altLang="en-US" sz="1400" b="0">
              <a:solidFill>
                <a:schemeClr val="tx1"/>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r>
              <a:rPr lang="de-DE" altLang="en-US" smtClean="0"/>
              <a:t>Pharmakoepidemiologie und Pharmakoökonomie © Dr. Roberto Frontini WS 2017/18 Stand 16.10.2017</a:t>
            </a:r>
            <a:endParaRPr lang="de-DE" altLang="en-US"/>
          </a:p>
        </p:txBody>
      </p:sp>
    </p:spTree>
    <p:extLst>
      <p:ext uri="{BB962C8B-B14F-4D97-AF65-F5344CB8AC3E}">
        <p14:creationId xmlns:p14="http://schemas.microsoft.com/office/powerpoint/2010/main" val="3692227479"/>
      </p:ext>
    </p:extLst>
  </p:cSld>
  <p:clrMapOvr>
    <a:masterClrMapping/>
  </p:clrMapOvr>
  <p:transition>
    <p:zoom/>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tbl" preserve="1">
  <p:cSld name="Titel und Tabelle">
    <p:spTree>
      <p:nvGrpSpPr>
        <p:cNvPr id="1" name=""/>
        <p:cNvGrpSpPr/>
        <p:nvPr/>
      </p:nvGrpSpPr>
      <p:grpSpPr>
        <a:xfrm>
          <a:off x="0" y="0"/>
          <a:ext cx="0" cy="0"/>
          <a:chOff x="0" y="0"/>
          <a:chExt cx="0" cy="0"/>
        </a:xfrm>
      </p:grpSpPr>
      <p:sp>
        <p:nvSpPr>
          <p:cNvPr id="2" name="Titel 1"/>
          <p:cNvSpPr>
            <a:spLocks noGrp="1"/>
          </p:cNvSpPr>
          <p:nvPr>
            <p:ph type="title"/>
          </p:nvPr>
        </p:nvSpPr>
        <p:spPr>
          <a:xfrm>
            <a:off x="685800" y="327025"/>
            <a:ext cx="7772400" cy="946150"/>
          </a:xfrm>
        </p:spPr>
        <p:txBody>
          <a:bodyPr/>
          <a:lstStyle/>
          <a:p>
            <a:r>
              <a:rPr lang="de-DE" smtClean="0"/>
              <a:t>Titelmasterformat durch Klicken bearbeiten</a:t>
            </a:r>
            <a:endParaRPr lang="de-DE"/>
          </a:p>
        </p:txBody>
      </p:sp>
      <p:sp>
        <p:nvSpPr>
          <p:cNvPr id="3" name="Tabellenplatzhalter 2"/>
          <p:cNvSpPr>
            <a:spLocks noGrp="1"/>
          </p:cNvSpPr>
          <p:nvPr>
            <p:ph type="tbl" idx="1"/>
          </p:nvPr>
        </p:nvSpPr>
        <p:spPr>
          <a:xfrm>
            <a:off x="684213" y="1484313"/>
            <a:ext cx="7772400" cy="4897437"/>
          </a:xfrm>
        </p:spPr>
        <p:txBody>
          <a:bodyPr/>
          <a:lstStyle/>
          <a:p>
            <a:pPr lvl="0"/>
            <a:endParaRPr lang="de-DE" noProof="0" smtClean="0"/>
          </a:p>
        </p:txBody>
      </p:sp>
      <p:sp>
        <p:nvSpPr>
          <p:cNvPr id="4" name="Rectangle 7"/>
          <p:cNvSpPr>
            <a:spLocks noGrp="1" noChangeArrowheads="1"/>
          </p:cNvSpPr>
          <p:nvPr>
            <p:ph type="sldNum" sz="quarter" idx="10"/>
          </p:nvPr>
        </p:nvSpPr>
        <p:spPr>
          <a:ln/>
        </p:spPr>
        <p:txBody>
          <a:bodyPr/>
          <a:lstStyle>
            <a:lvl1pPr>
              <a:defRPr/>
            </a:lvl1pPr>
          </a:lstStyle>
          <a:p>
            <a:pPr>
              <a:defRPr/>
            </a:pPr>
            <a:fld id="{AE7A7E44-67BB-44F3-9EDE-05CA72C4F686}" type="slidenum">
              <a:rPr lang="de-DE" altLang="en-US"/>
              <a:pPr>
                <a:defRPr/>
              </a:pPr>
              <a:t>‹Nr.›</a:t>
            </a:fld>
            <a:endParaRPr lang="de-DE" altLang="en-US" sz="1400" b="0">
              <a:solidFill>
                <a:schemeClr val="tx1"/>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r>
              <a:rPr lang="de-DE" altLang="en-US" smtClean="0"/>
              <a:t>Pharmakoepidemiologie und Pharmakoökonomie © Dr. Roberto Frontini WS 2017/18 Stand 16.10.2017</a:t>
            </a:r>
            <a:endParaRPr lang="de-DE" altLang="en-US"/>
          </a:p>
        </p:txBody>
      </p:sp>
    </p:spTree>
    <p:extLst>
      <p:ext uri="{BB962C8B-B14F-4D97-AF65-F5344CB8AC3E}">
        <p14:creationId xmlns:p14="http://schemas.microsoft.com/office/powerpoint/2010/main" val="3445089504"/>
      </p:ext>
    </p:extLst>
  </p:cSld>
  <p:clrMapOvr>
    <a:masterClrMapping/>
  </p:clrMapOvr>
  <p:transition>
    <p:zoom/>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fourObj" preserve="1">
  <p:cSld name="Titel und vier Inhalte">
    <p:spTree>
      <p:nvGrpSpPr>
        <p:cNvPr id="1" name=""/>
        <p:cNvGrpSpPr/>
        <p:nvPr/>
      </p:nvGrpSpPr>
      <p:grpSpPr>
        <a:xfrm>
          <a:off x="0" y="0"/>
          <a:ext cx="0" cy="0"/>
          <a:chOff x="0" y="0"/>
          <a:chExt cx="0" cy="0"/>
        </a:xfrm>
      </p:grpSpPr>
      <p:sp>
        <p:nvSpPr>
          <p:cNvPr id="2" name="Titel 1"/>
          <p:cNvSpPr>
            <a:spLocks noGrp="1"/>
          </p:cNvSpPr>
          <p:nvPr>
            <p:ph type="title" sz="quarter"/>
          </p:nvPr>
        </p:nvSpPr>
        <p:spPr>
          <a:xfrm>
            <a:off x="685800" y="327025"/>
            <a:ext cx="7772400" cy="946150"/>
          </a:xfrm>
        </p:spPr>
        <p:txBody>
          <a:bodyPr/>
          <a:lstStyle/>
          <a:p>
            <a:r>
              <a:rPr lang="de-DE" smtClean="0"/>
              <a:t>Titelmasterformat durch Klicken bearbeiten</a:t>
            </a:r>
            <a:endParaRPr lang="de-DE"/>
          </a:p>
        </p:txBody>
      </p:sp>
      <p:sp>
        <p:nvSpPr>
          <p:cNvPr id="3" name="Inhaltsplatzhalter 2"/>
          <p:cNvSpPr>
            <a:spLocks noGrp="1"/>
          </p:cNvSpPr>
          <p:nvPr>
            <p:ph sz="quarter" idx="1"/>
          </p:nvPr>
        </p:nvSpPr>
        <p:spPr>
          <a:xfrm>
            <a:off x="684213" y="1484313"/>
            <a:ext cx="3810000" cy="2371725"/>
          </a:xfrm>
        </p:spPr>
        <p:txBody>
          <a:bodyPr/>
          <a:lstStyle/>
          <a:p>
            <a:pPr lvl="0"/>
            <a:r>
              <a:rPr lang="de-DE" smtClean="0"/>
              <a:t>Textmasterformate durch Klicken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a:p>
        </p:txBody>
      </p:sp>
      <p:sp>
        <p:nvSpPr>
          <p:cNvPr id="4" name="Inhaltsplatzhalter 3"/>
          <p:cNvSpPr>
            <a:spLocks noGrp="1"/>
          </p:cNvSpPr>
          <p:nvPr>
            <p:ph sz="quarter" idx="2"/>
          </p:nvPr>
        </p:nvSpPr>
        <p:spPr>
          <a:xfrm>
            <a:off x="4646613" y="1484313"/>
            <a:ext cx="3810000" cy="2371725"/>
          </a:xfrm>
        </p:spPr>
        <p:txBody>
          <a:bodyPr/>
          <a:lstStyle/>
          <a:p>
            <a:pPr lvl="0"/>
            <a:r>
              <a:rPr lang="de-DE" smtClean="0"/>
              <a:t>Textmasterformate durch Klicken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a:p>
        </p:txBody>
      </p:sp>
      <p:sp>
        <p:nvSpPr>
          <p:cNvPr id="5" name="Inhaltsplatzhalter 4"/>
          <p:cNvSpPr>
            <a:spLocks noGrp="1"/>
          </p:cNvSpPr>
          <p:nvPr>
            <p:ph sz="quarter" idx="3"/>
          </p:nvPr>
        </p:nvSpPr>
        <p:spPr>
          <a:xfrm>
            <a:off x="684213" y="4008438"/>
            <a:ext cx="3810000" cy="2373312"/>
          </a:xfrm>
        </p:spPr>
        <p:txBody>
          <a:bodyPr/>
          <a:lstStyle/>
          <a:p>
            <a:pPr lvl="0"/>
            <a:r>
              <a:rPr lang="de-DE" smtClean="0"/>
              <a:t>Textmasterformate durch Klicken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a:p>
        </p:txBody>
      </p:sp>
      <p:sp>
        <p:nvSpPr>
          <p:cNvPr id="6" name="Inhaltsplatzhalter 5"/>
          <p:cNvSpPr>
            <a:spLocks noGrp="1"/>
          </p:cNvSpPr>
          <p:nvPr>
            <p:ph sz="quarter" idx="4"/>
          </p:nvPr>
        </p:nvSpPr>
        <p:spPr>
          <a:xfrm>
            <a:off x="4646613" y="4008438"/>
            <a:ext cx="3810000" cy="2373312"/>
          </a:xfrm>
        </p:spPr>
        <p:txBody>
          <a:bodyPr/>
          <a:lstStyle/>
          <a:p>
            <a:pPr lvl="0"/>
            <a:r>
              <a:rPr lang="de-DE" smtClean="0"/>
              <a:t>Textmasterformate durch Klicken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a:p>
        </p:txBody>
      </p:sp>
      <p:sp>
        <p:nvSpPr>
          <p:cNvPr id="7" name="Rectangle 7"/>
          <p:cNvSpPr>
            <a:spLocks noGrp="1" noChangeArrowheads="1"/>
          </p:cNvSpPr>
          <p:nvPr>
            <p:ph type="sldNum" sz="quarter" idx="10"/>
          </p:nvPr>
        </p:nvSpPr>
        <p:spPr>
          <a:ln/>
        </p:spPr>
        <p:txBody>
          <a:bodyPr/>
          <a:lstStyle>
            <a:lvl1pPr>
              <a:defRPr/>
            </a:lvl1pPr>
          </a:lstStyle>
          <a:p>
            <a:pPr>
              <a:defRPr/>
            </a:pPr>
            <a:fld id="{62F44C19-4AF5-4395-A6FE-AABBF2EAF2A9}" type="slidenum">
              <a:rPr lang="de-DE" altLang="en-US"/>
              <a:pPr>
                <a:defRPr/>
              </a:pPr>
              <a:t>‹Nr.›</a:t>
            </a:fld>
            <a:endParaRPr lang="de-DE" altLang="en-US" sz="1400" b="0">
              <a:solidFill>
                <a:schemeClr val="tx1"/>
              </a:solidFill>
            </a:endParaRPr>
          </a:p>
        </p:txBody>
      </p:sp>
      <p:sp>
        <p:nvSpPr>
          <p:cNvPr id="8" name="Rectangle 8"/>
          <p:cNvSpPr>
            <a:spLocks noGrp="1" noChangeArrowheads="1"/>
          </p:cNvSpPr>
          <p:nvPr>
            <p:ph type="ftr" sz="quarter" idx="11"/>
          </p:nvPr>
        </p:nvSpPr>
        <p:spPr>
          <a:ln/>
        </p:spPr>
        <p:txBody>
          <a:bodyPr/>
          <a:lstStyle>
            <a:lvl1pPr>
              <a:defRPr/>
            </a:lvl1pPr>
          </a:lstStyle>
          <a:p>
            <a:pPr>
              <a:defRPr/>
            </a:pPr>
            <a:r>
              <a:rPr lang="de-DE" altLang="en-US" smtClean="0"/>
              <a:t>Pharmakoepidemiologie und Pharmakoökonomie © Dr. Roberto Frontini WS 2017/18 Stand 16.10.2017</a:t>
            </a:r>
            <a:endParaRPr lang="de-DE" altLang="en-US"/>
          </a:p>
        </p:txBody>
      </p:sp>
    </p:spTree>
    <p:extLst>
      <p:ext uri="{BB962C8B-B14F-4D97-AF65-F5344CB8AC3E}">
        <p14:creationId xmlns:p14="http://schemas.microsoft.com/office/powerpoint/2010/main" val="2221380749"/>
      </p:ext>
    </p:extLst>
  </p:cSld>
  <p:clrMapOvr>
    <a:masterClrMapping/>
  </p:clrMapOvr>
  <p:transition>
    <p:zoom/>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txAndTwoObj" preserve="1">
  <p:cSld name="Titel, Text und zwei Inhalte">
    <p:spTree>
      <p:nvGrpSpPr>
        <p:cNvPr id="1" name=""/>
        <p:cNvGrpSpPr/>
        <p:nvPr/>
      </p:nvGrpSpPr>
      <p:grpSpPr>
        <a:xfrm>
          <a:off x="0" y="0"/>
          <a:ext cx="0" cy="0"/>
          <a:chOff x="0" y="0"/>
          <a:chExt cx="0" cy="0"/>
        </a:xfrm>
      </p:grpSpPr>
      <p:sp>
        <p:nvSpPr>
          <p:cNvPr id="2" name="Titel 1"/>
          <p:cNvSpPr>
            <a:spLocks noGrp="1"/>
          </p:cNvSpPr>
          <p:nvPr>
            <p:ph type="title"/>
          </p:nvPr>
        </p:nvSpPr>
        <p:spPr>
          <a:xfrm>
            <a:off x="685800" y="327025"/>
            <a:ext cx="7772400" cy="946150"/>
          </a:xfrm>
        </p:spPr>
        <p:txBody>
          <a:bodyPr/>
          <a:lstStyle/>
          <a:p>
            <a:r>
              <a:rPr lang="de-DE" smtClean="0"/>
              <a:t>Titelmasterformat durch Klicken bearbeiten</a:t>
            </a:r>
            <a:endParaRPr lang="de-DE"/>
          </a:p>
        </p:txBody>
      </p:sp>
      <p:sp>
        <p:nvSpPr>
          <p:cNvPr id="3" name="Textplatzhalter 2"/>
          <p:cNvSpPr>
            <a:spLocks noGrp="1"/>
          </p:cNvSpPr>
          <p:nvPr>
            <p:ph type="body" sz="half" idx="1"/>
          </p:nvPr>
        </p:nvSpPr>
        <p:spPr>
          <a:xfrm>
            <a:off x="684213" y="1484313"/>
            <a:ext cx="3810000" cy="4897437"/>
          </a:xfrm>
        </p:spPr>
        <p:txBody>
          <a:bodyPr/>
          <a:lstStyle/>
          <a:p>
            <a:pPr lvl="0"/>
            <a:r>
              <a:rPr lang="de-DE" smtClean="0"/>
              <a:t>Textmasterformate durch Klicken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a:p>
        </p:txBody>
      </p:sp>
      <p:sp>
        <p:nvSpPr>
          <p:cNvPr id="4" name="Inhaltsplatzhalter 3"/>
          <p:cNvSpPr>
            <a:spLocks noGrp="1"/>
          </p:cNvSpPr>
          <p:nvPr>
            <p:ph sz="quarter" idx="2"/>
          </p:nvPr>
        </p:nvSpPr>
        <p:spPr>
          <a:xfrm>
            <a:off x="4646613" y="1484313"/>
            <a:ext cx="3810000" cy="2371725"/>
          </a:xfrm>
        </p:spPr>
        <p:txBody>
          <a:bodyPr/>
          <a:lstStyle/>
          <a:p>
            <a:pPr lvl="0"/>
            <a:r>
              <a:rPr lang="de-DE" smtClean="0"/>
              <a:t>Textmasterformate durch Klicken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a:p>
        </p:txBody>
      </p:sp>
      <p:sp>
        <p:nvSpPr>
          <p:cNvPr id="5" name="Inhaltsplatzhalter 4"/>
          <p:cNvSpPr>
            <a:spLocks noGrp="1"/>
          </p:cNvSpPr>
          <p:nvPr>
            <p:ph sz="quarter" idx="3"/>
          </p:nvPr>
        </p:nvSpPr>
        <p:spPr>
          <a:xfrm>
            <a:off x="4646613" y="4008438"/>
            <a:ext cx="3810000" cy="2373312"/>
          </a:xfrm>
        </p:spPr>
        <p:txBody>
          <a:bodyPr/>
          <a:lstStyle/>
          <a:p>
            <a:pPr lvl="0"/>
            <a:r>
              <a:rPr lang="de-DE" smtClean="0"/>
              <a:t>Textmasterformate durch Klicken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a:p>
        </p:txBody>
      </p:sp>
      <p:sp>
        <p:nvSpPr>
          <p:cNvPr id="6" name="Rectangle 7"/>
          <p:cNvSpPr>
            <a:spLocks noGrp="1" noChangeArrowheads="1"/>
          </p:cNvSpPr>
          <p:nvPr>
            <p:ph type="sldNum" sz="quarter" idx="10"/>
          </p:nvPr>
        </p:nvSpPr>
        <p:spPr>
          <a:ln/>
        </p:spPr>
        <p:txBody>
          <a:bodyPr/>
          <a:lstStyle>
            <a:lvl1pPr>
              <a:defRPr/>
            </a:lvl1pPr>
          </a:lstStyle>
          <a:p>
            <a:pPr>
              <a:defRPr/>
            </a:pPr>
            <a:fld id="{600BBF4E-FF8A-4B82-8C5B-B0BF426A2A5F}" type="slidenum">
              <a:rPr lang="de-DE" altLang="en-US"/>
              <a:pPr>
                <a:defRPr/>
              </a:pPr>
              <a:t>‹Nr.›</a:t>
            </a:fld>
            <a:endParaRPr lang="de-DE" altLang="en-US" sz="1400" b="0">
              <a:solidFill>
                <a:schemeClr val="tx1"/>
              </a:solidFill>
            </a:endParaRPr>
          </a:p>
        </p:txBody>
      </p:sp>
      <p:sp>
        <p:nvSpPr>
          <p:cNvPr id="7" name="Rectangle 8"/>
          <p:cNvSpPr>
            <a:spLocks noGrp="1" noChangeArrowheads="1"/>
          </p:cNvSpPr>
          <p:nvPr>
            <p:ph type="ftr" sz="quarter" idx="11"/>
          </p:nvPr>
        </p:nvSpPr>
        <p:spPr>
          <a:ln/>
        </p:spPr>
        <p:txBody>
          <a:bodyPr/>
          <a:lstStyle>
            <a:lvl1pPr>
              <a:defRPr/>
            </a:lvl1pPr>
          </a:lstStyle>
          <a:p>
            <a:pPr>
              <a:defRPr/>
            </a:pPr>
            <a:r>
              <a:rPr lang="de-DE" altLang="en-US" smtClean="0"/>
              <a:t>Pharmakoepidemiologie und Pharmakoökonomie © Dr. Roberto Frontini WS 2017/18 Stand 16.10.2017</a:t>
            </a:r>
            <a:endParaRPr lang="de-DE" altLang="en-US"/>
          </a:p>
        </p:txBody>
      </p:sp>
    </p:spTree>
    <p:extLst>
      <p:ext uri="{BB962C8B-B14F-4D97-AF65-F5344CB8AC3E}">
        <p14:creationId xmlns:p14="http://schemas.microsoft.com/office/powerpoint/2010/main" val="2882787806"/>
      </p:ext>
    </p:extLst>
  </p:cSld>
  <p:clrMapOvr>
    <a:masterClrMapping/>
  </p:clrMapOvr>
  <p:transition>
    <p:zoom/>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objAndTwoObj" preserve="1">
  <p:cSld name="Titel, Inhalt und zwei Inhalte">
    <p:spTree>
      <p:nvGrpSpPr>
        <p:cNvPr id="1" name=""/>
        <p:cNvGrpSpPr/>
        <p:nvPr/>
      </p:nvGrpSpPr>
      <p:grpSpPr>
        <a:xfrm>
          <a:off x="0" y="0"/>
          <a:ext cx="0" cy="0"/>
          <a:chOff x="0" y="0"/>
          <a:chExt cx="0" cy="0"/>
        </a:xfrm>
      </p:grpSpPr>
      <p:sp>
        <p:nvSpPr>
          <p:cNvPr id="2" name="Titel 1"/>
          <p:cNvSpPr>
            <a:spLocks noGrp="1"/>
          </p:cNvSpPr>
          <p:nvPr>
            <p:ph type="title"/>
          </p:nvPr>
        </p:nvSpPr>
        <p:spPr>
          <a:xfrm>
            <a:off x="685800" y="327025"/>
            <a:ext cx="7772400" cy="946150"/>
          </a:xfrm>
        </p:spPr>
        <p:txBody>
          <a:bodyPr/>
          <a:lstStyle/>
          <a:p>
            <a:r>
              <a:rPr lang="de-DE" smtClean="0"/>
              <a:t>Titelmasterformat durch Klicken bearbeiten</a:t>
            </a:r>
            <a:endParaRPr lang="de-DE"/>
          </a:p>
        </p:txBody>
      </p:sp>
      <p:sp>
        <p:nvSpPr>
          <p:cNvPr id="3" name="Inhaltsplatzhalter 2"/>
          <p:cNvSpPr>
            <a:spLocks noGrp="1"/>
          </p:cNvSpPr>
          <p:nvPr>
            <p:ph sz="half" idx="1"/>
          </p:nvPr>
        </p:nvSpPr>
        <p:spPr>
          <a:xfrm>
            <a:off x="684213" y="1484313"/>
            <a:ext cx="3810000" cy="4897437"/>
          </a:xfrm>
        </p:spPr>
        <p:txBody>
          <a:bodyPr/>
          <a:lstStyle/>
          <a:p>
            <a:pPr lvl="0"/>
            <a:r>
              <a:rPr lang="de-DE" smtClean="0"/>
              <a:t>Textmasterformate durch Klicken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a:p>
        </p:txBody>
      </p:sp>
      <p:sp>
        <p:nvSpPr>
          <p:cNvPr id="4" name="Inhaltsplatzhalter 3"/>
          <p:cNvSpPr>
            <a:spLocks noGrp="1"/>
          </p:cNvSpPr>
          <p:nvPr>
            <p:ph sz="quarter" idx="2"/>
          </p:nvPr>
        </p:nvSpPr>
        <p:spPr>
          <a:xfrm>
            <a:off x="4646613" y="1484313"/>
            <a:ext cx="3810000" cy="2371725"/>
          </a:xfrm>
        </p:spPr>
        <p:txBody>
          <a:bodyPr/>
          <a:lstStyle/>
          <a:p>
            <a:pPr lvl="0"/>
            <a:r>
              <a:rPr lang="de-DE" smtClean="0"/>
              <a:t>Textmasterformate durch Klicken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a:p>
        </p:txBody>
      </p:sp>
      <p:sp>
        <p:nvSpPr>
          <p:cNvPr id="5" name="Inhaltsplatzhalter 4"/>
          <p:cNvSpPr>
            <a:spLocks noGrp="1"/>
          </p:cNvSpPr>
          <p:nvPr>
            <p:ph sz="quarter" idx="3"/>
          </p:nvPr>
        </p:nvSpPr>
        <p:spPr>
          <a:xfrm>
            <a:off x="4646613" y="4008438"/>
            <a:ext cx="3810000" cy="2373312"/>
          </a:xfrm>
        </p:spPr>
        <p:txBody>
          <a:bodyPr/>
          <a:lstStyle/>
          <a:p>
            <a:pPr lvl="0"/>
            <a:r>
              <a:rPr lang="de-DE" smtClean="0"/>
              <a:t>Textmasterformate durch Klicken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a:p>
        </p:txBody>
      </p:sp>
      <p:sp>
        <p:nvSpPr>
          <p:cNvPr id="6" name="Rectangle 7"/>
          <p:cNvSpPr>
            <a:spLocks noGrp="1" noChangeArrowheads="1"/>
          </p:cNvSpPr>
          <p:nvPr>
            <p:ph type="sldNum" sz="quarter" idx="10"/>
          </p:nvPr>
        </p:nvSpPr>
        <p:spPr>
          <a:ln/>
        </p:spPr>
        <p:txBody>
          <a:bodyPr/>
          <a:lstStyle>
            <a:lvl1pPr>
              <a:defRPr/>
            </a:lvl1pPr>
          </a:lstStyle>
          <a:p>
            <a:pPr>
              <a:defRPr/>
            </a:pPr>
            <a:fld id="{FB6E4766-D19F-41EF-95F5-7B888B82CFE7}" type="slidenum">
              <a:rPr lang="de-DE" altLang="en-US"/>
              <a:pPr>
                <a:defRPr/>
              </a:pPr>
              <a:t>‹Nr.›</a:t>
            </a:fld>
            <a:endParaRPr lang="de-DE" altLang="en-US" sz="1400" b="0">
              <a:solidFill>
                <a:schemeClr val="tx1"/>
              </a:solidFill>
            </a:endParaRPr>
          </a:p>
        </p:txBody>
      </p:sp>
      <p:sp>
        <p:nvSpPr>
          <p:cNvPr id="7" name="Rectangle 8"/>
          <p:cNvSpPr>
            <a:spLocks noGrp="1" noChangeArrowheads="1"/>
          </p:cNvSpPr>
          <p:nvPr>
            <p:ph type="ftr" sz="quarter" idx="11"/>
          </p:nvPr>
        </p:nvSpPr>
        <p:spPr>
          <a:ln/>
        </p:spPr>
        <p:txBody>
          <a:bodyPr/>
          <a:lstStyle>
            <a:lvl1pPr>
              <a:defRPr/>
            </a:lvl1pPr>
          </a:lstStyle>
          <a:p>
            <a:pPr>
              <a:defRPr/>
            </a:pPr>
            <a:r>
              <a:rPr lang="de-DE" altLang="en-US" smtClean="0"/>
              <a:t>Pharmakoepidemiologie und Pharmakoökonomie © Dr. Roberto Frontini WS 2017/18 Stand 16.10.2017</a:t>
            </a:r>
            <a:endParaRPr lang="de-DE" altLang="en-US"/>
          </a:p>
        </p:txBody>
      </p:sp>
    </p:spTree>
    <p:extLst>
      <p:ext uri="{BB962C8B-B14F-4D97-AF65-F5344CB8AC3E}">
        <p14:creationId xmlns:p14="http://schemas.microsoft.com/office/powerpoint/2010/main" val="3371121266"/>
      </p:ext>
    </p:extLst>
  </p:cSld>
  <p:clrMapOvr>
    <a:masterClrMapping/>
  </p:clrMapOvr>
  <p:transition>
    <p:zoom/>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type="dgm" preserve="1">
  <p:cSld name="Titel und Diagramm oder Organigramm">
    <p:spTree>
      <p:nvGrpSpPr>
        <p:cNvPr id="1" name=""/>
        <p:cNvGrpSpPr/>
        <p:nvPr/>
      </p:nvGrpSpPr>
      <p:grpSpPr>
        <a:xfrm>
          <a:off x="0" y="0"/>
          <a:ext cx="0" cy="0"/>
          <a:chOff x="0" y="0"/>
          <a:chExt cx="0" cy="0"/>
        </a:xfrm>
      </p:grpSpPr>
      <p:sp>
        <p:nvSpPr>
          <p:cNvPr id="2" name="Titel 1"/>
          <p:cNvSpPr>
            <a:spLocks noGrp="1"/>
          </p:cNvSpPr>
          <p:nvPr>
            <p:ph type="title"/>
          </p:nvPr>
        </p:nvSpPr>
        <p:spPr>
          <a:xfrm>
            <a:off x="685800" y="327025"/>
            <a:ext cx="7772400" cy="946150"/>
          </a:xfrm>
        </p:spPr>
        <p:txBody>
          <a:bodyPr/>
          <a:lstStyle/>
          <a:p>
            <a:r>
              <a:rPr lang="de-DE" smtClean="0"/>
              <a:t>Titelmasterformat durch Klicken bearbeiten</a:t>
            </a:r>
            <a:endParaRPr lang="de-DE"/>
          </a:p>
        </p:txBody>
      </p:sp>
      <p:sp>
        <p:nvSpPr>
          <p:cNvPr id="3" name="SmartArt-Platzhalter 2"/>
          <p:cNvSpPr>
            <a:spLocks noGrp="1"/>
          </p:cNvSpPr>
          <p:nvPr>
            <p:ph type="dgm" idx="1"/>
          </p:nvPr>
        </p:nvSpPr>
        <p:spPr>
          <a:xfrm>
            <a:off x="684213" y="1484313"/>
            <a:ext cx="7772400" cy="4897437"/>
          </a:xfrm>
        </p:spPr>
        <p:txBody>
          <a:bodyPr/>
          <a:lstStyle/>
          <a:p>
            <a:pPr lvl="0"/>
            <a:endParaRPr lang="de-DE" noProof="0" smtClean="0"/>
          </a:p>
        </p:txBody>
      </p:sp>
      <p:sp>
        <p:nvSpPr>
          <p:cNvPr id="4" name="Rectangle 7"/>
          <p:cNvSpPr>
            <a:spLocks noGrp="1" noChangeArrowheads="1"/>
          </p:cNvSpPr>
          <p:nvPr>
            <p:ph type="sldNum" sz="quarter" idx="10"/>
          </p:nvPr>
        </p:nvSpPr>
        <p:spPr>
          <a:ln/>
        </p:spPr>
        <p:txBody>
          <a:bodyPr/>
          <a:lstStyle>
            <a:lvl1pPr>
              <a:defRPr/>
            </a:lvl1pPr>
          </a:lstStyle>
          <a:p>
            <a:pPr>
              <a:defRPr/>
            </a:pPr>
            <a:fld id="{13988ABF-2A9A-4F79-8C17-72ABF0C87BC8}" type="slidenum">
              <a:rPr lang="de-DE" altLang="en-US"/>
              <a:pPr>
                <a:defRPr/>
              </a:pPr>
              <a:t>‹Nr.›</a:t>
            </a:fld>
            <a:endParaRPr lang="de-DE" altLang="en-US" sz="1400" b="0">
              <a:solidFill>
                <a:schemeClr val="tx1"/>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r>
              <a:rPr lang="de-DE" altLang="en-US" smtClean="0"/>
              <a:t>Pharmakoepidemiologie und Pharmakoökonomie © Dr. Roberto Frontini WS 2017/18 Stand 16.10.2017</a:t>
            </a:r>
            <a:endParaRPr lang="de-DE" altLang="en-US"/>
          </a:p>
        </p:txBody>
      </p:sp>
    </p:spTree>
    <p:extLst>
      <p:ext uri="{BB962C8B-B14F-4D97-AF65-F5344CB8AC3E}">
        <p14:creationId xmlns:p14="http://schemas.microsoft.com/office/powerpoint/2010/main" val="2530910271"/>
      </p:ext>
    </p:extLst>
  </p:cSld>
  <p:clrMapOvr>
    <a:masterClrMapping/>
  </p:clrMapOvr>
  <p:transition>
    <p:zoom/>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chart" preserve="1">
  <p:cSld name="Titel und Diagramm">
    <p:spTree>
      <p:nvGrpSpPr>
        <p:cNvPr id="1" name=""/>
        <p:cNvGrpSpPr/>
        <p:nvPr/>
      </p:nvGrpSpPr>
      <p:grpSpPr>
        <a:xfrm>
          <a:off x="0" y="0"/>
          <a:ext cx="0" cy="0"/>
          <a:chOff x="0" y="0"/>
          <a:chExt cx="0" cy="0"/>
        </a:xfrm>
      </p:grpSpPr>
      <p:sp>
        <p:nvSpPr>
          <p:cNvPr id="2" name="Titel 1"/>
          <p:cNvSpPr>
            <a:spLocks noGrp="1"/>
          </p:cNvSpPr>
          <p:nvPr>
            <p:ph type="title"/>
          </p:nvPr>
        </p:nvSpPr>
        <p:spPr>
          <a:xfrm>
            <a:off x="685800" y="327025"/>
            <a:ext cx="7772400" cy="946150"/>
          </a:xfrm>
        </p:spPr>
        <p:txBody>
          <a:bodyPr/>
          <a:lstStyle/>
          <a:p>
            <a:r>
              <a:rPr lang="de-DE" smtClean="0"/>
              <a:t>Titelmasterformat durch Klicken bearbeiten</a:t>
            </a:r>
            <a:endParaRPr lang="de-DE"/>
          </a:p>
        </p:txBody>
      </p:sp>
      <p:sp>
        <p:nvSpPr>
          <p:cNvPr id="3" name="Diagrammplatzhalter 2"/>
          <p:cNvSpPr>
            <a:spLocks noGrp="1"/>
          </p:cNvSpPr>
          <p:nvPr>
            <p:ph type="chart" idx="1"/>
          </p:nvPr>
        </p:nvSpPr>
        <p:spPr>
          <a:xfrm>
            <a:off x="684213" y="1484313"/>
            <a:ext cx="7772400" cy="4897437"/>
          </a:xfrm>
        </p:spPr>
        <p:txBody>
          <a:bodyPr/>
          <a:lstStyle/>
          <a:p>
            <a:pPr lvl="0"/>
            <a:endParaRPr lang="de-DE" noProof="0" smtClean="0"/>
          </a:p>
        </p:txBody>
      </p:sp>
      <p:sp>
        <p:nvSpPr>
          <p:cNvPr id="4" name="Rectangle 7"/>
          <p:cNvSpPr>
            <a:spLocks noGrp="1" noChangeArrowheads="1"/>
          </p:cNvSpPr>
          <p:nvPr>
            <p:ph type="sldNum" sz="quarter" idx="10"/>
          </p:nvPr>
        </p:nvSpPr>
        <p:spPr>
          <a:ln/>
        </p:spPr>
        <p:txBody>
          <a:bodyPr/>
          <a:lstStyle>
            <a:lvl1pPr>
              <a:defRPr/>
            </a:lvl1pPr>
          </a:lstStyle>
          <a:p>
            <a:pPr>
              <a:defRPr/>
            </a:pPr>
            <a:fld id="{561487DA-D39E-478C-9EAB-3FE347E6C1EB}" type="slidenum">
              <a:rPr lang="de-DE" altLang="en-US"/>
              <a:pPr>
                <a:defRPr/>
              </a:pPr>
              <a:t>‹Nr.›</a:t>
            </a:fld>
            <a:endParaRPr lang="de-DE" altLang="en-US" sz="1400" b="0">
              <a:solidFill>
                <a:schemeClr val="tx1"/>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r>
              <a:rPr lang="de-DE" altLang="en-US" smtClean="0"/>
              <a:t>Pharmakoepidemiologie und Pharmakoökonomie © Dr. Roberto Frontini WS 2017/18 Stand 16.10.2017</a:t>
            </a:r>
            <a:endParaRPr lang="de-DE" altLang="en-US"/>
          </a:p>
        </p:txBody>
      </p:sp>
    </p:spTree>
    <p:extLst>
      <p:ext uri="{BB962C8B-B14F-4D97-AF65-F5344CB8AC3E}">
        <p14:creationId xmlns:p14="http://schemas.microsoft.com/office/powerpoint/2010/main" val="4066745528"/>
      </p:ext>
    </p:extLst>
  </p:cSld>
  <p:clrMapOvr>
    <a:masterClrMapping/>
  </p:clrMapOvr>
  <p:transition>
    <p:zoom/>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p:cSld name="Benutzerdefiniertes Layout">
    <p:spTree>
      <p:nvGrpSpPr>
        <p:cNvPr id="1" name=""/>
        <p:cNvGrpSpPr/>
        <p:nvPr/>
      </p:nvGrpSpPr>
      <p:grpSpPr>
        <a:xfrm>
          <a:off x="0" y="0"/>
          <a:ext cx="0" cy="0"/>
          <a:chOff x="0" y="0"/>
          <a:chExt cx="0" cy="0"/>
        </a:xfrm>
      </p:grpSpPr>
      <p:sp>
        <p:nvSpPr>
          <p:cNvPr id="2" name="Titel 1"/>
          <p:cNvSpPr>
            <a:spLocks noGrp="1"/>
          </p:cNvSpPr>
          <p:nvPr>
            <p:ph type="title"/>
          </p:nvPr>
        </p:nvSpPr>
        <p:spPr>
          <a:xfrm>
            <a:off x="457489" y="584434"/>
            <a:ext cx="8229023" cy="523220"/>
          </a:xfrm>
          <a:prstGeom prst="rect">
            <a:avLst/>
          </a:prstGeom>
        </p:spPr>
        <p:txBody>
          <a:bodyPr/>
          <a:lstStyle/>
          <a:p>
            <a:r>
              <a:rPr lang="de-DE" smtClean="0"/>
              <a:t>Titelmasterformat durch Klicken bearbeiten</a:t>
            </a:r>
            <a:endParaRPr lang="de-DE"/>
          </a:p>
        </p:txBody>
      </p:sp>
    </p:spTree>
    <p:extLst>
      <p:ext uri="{BB962C8B-B14F-4D97-AF65-F5344CB8AC3E}">
        <p14:creationId xmlns:p14="http://schemas.microsoft.com/office/powerpoint/2010/main" val="348414325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el und Inhalt">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smtClean="0"/>
              <a:t>Titelmasterformat durch Klicken bearbeiten</a:t>
            </a:r>
            <a:endParaRPr lang="de-DE"/>
          </a:p>
        </p:txBody>
      </p:sp>
      <p:sp>
        <p:nvSpPr>
          <p:cNvPr id="3" name="Inhaltsplatzhalter 2"/>
          <p:cNvSpPr>
            <a:spLocks noGrp="1"/>
          </p:cNvSpPr>
          <p:nvPr>
            <p:ph idx="1"/>
          </p:nvPr>
        </p:nvSpPr>
        <p:spPr/>
        <p:txBody>
          <a:bodyPr/>
          <a:lstStyle/>
          <a:p>
            <a:pPr lvl="0"/>
            <a:r>
              <a:rPr lang="de-DE" smtClean="0"/>
              <a:t>Textmasterformate durch Klicken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a:p>
        </p:txBody>
      </p:sp>
      <p:sp>
        <p:nvSpPr>
          <p:cNvPr id="4" name="Rectangle 7"/>
          <p:cNvSpPr>
            <a:spLocks noGrp="1" noChangeArrowheads="1"/>
          </p:cNvSpPr>
          <p:nvPr>
            <p:ph type="sldNum" sz="quarter" idx="10"/>
          </p:nvPr>
        </p:nvSpPr>
        <p:spPr>
          <a:ln/>
        </p:spPr>
        <p:txBody>
          <a:bodyPr/>
          <a:lstStyle>
            <a:lvl1pPr>
              <a:defRPr/>
            </a:lvl1pPr>
          </a:lstStyle>
          <a:p>
            <a:pPr>
              <a:defRPr/>
            </a:pPr>
            <a:fld id="{C5E49F68-351C-4A78-AF39-71D6F8E524F4}" type="slidenum">
              <a:rPr lang="de-DE" altLang="en-US"/>
              <a:pPr>
                <a:defRPr/>
              </a:pPr>
              <a:t>‹Nr.›</a:t>
            </a:fld>
            <a:endParaRPr lang="de-DE" altLang="en-US" sz="1400" b="0">
              <a:solidFill>
                <a:schemeClr val="tx1"/>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r>
              <a:rPr lang="de-DE" altLang="en-US" smtClean="0"/>
              <a:t>Pharmakoepidemiologie und Pharmakoökonomie © Dr. Roberto Frontini WS 2017/18 Stand 16.10.2017</a:t>
            </a:r>
            <a:endParaRPr lang="de-DE" altLang="en-US"/>
          </a:p>
        </p:txBody>
      </p:sp>
    </p:spTree>
    <p:extLst>
      <p:ext uri="{BB962C8B-B14F-4D97-AF65-F5344CB8AC3E}">
        <p14:creationId xmlns:p14="http://schemas.microsoft.com/office/powerpoint/2010/main" val="3137128331"/>
      </p:ext>
    </p:extLst>
  </p:cSld>
  <p:clrMapOvr>
    <a:masterClrMapping/>
  </p:clrMapOvr>
  <p:transition>
    <p:zoom/>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Abschnittsüberschrift">
    <p:spTree>
      <p:nvGrpSpPr>
        <p:cNvPr id="1" name=""/>
        <p:cNvGrpSpPr/>
        <p:nvPr/>
      </p:nvGrpSpPr>
      <p:grpSpPr>
        <a:xfrm>
          <a:off x="0" y="0"/>
          <a:ext cx="0" cy="0"/>
          <a:chOff x="0" y="0"/>
          <a:chExt cx="0" cy="0"/>
        </a:xfrm>
      </p:grpSpPr>
      <p:sp>
        <p:nvSpPr>
          <p:cNvPr id="2" name="Titel 1"/>
          <p:cNvSpPr>
            <a:spLocks noGrp="1"/>
          </p:cNvSpPr>
          <p:nvPr>
            <p:ph type="title"/>
          </p:nvPr>
        </p:nvSpPr>
        <p:spPr>
          <a:xfrm>
            <a:off x="722313" y="4406900"/>
            <a:ext cx="7772400" cy="1362075"/>
          </a:xfrm>
        </p:spPr>
        <p:txBody>
          <a:bodyPr anchor="t"/>
          <a:lstStyle>
            <a:lvl1pPr algn="l">
              <a:defRPr sz="4000" b="1" cap="all"/>
            </a:lvl1pPr>
          </a:lstStyle>
          <a:p>
            <a:r>
              <a:rPr lang="de-DE" smtClean="0"/>
              <a:t>Titelmasterformat durch Klicken bearbeiten</a:t>
            </a:r>
            <a:endParaRPr lang="de-DE"/>
          </a:p>
        </p:txBody>
      </p:sp>
      <p:sp>
        <p:nvSpPr>
          <p:cNvPr id="3" name="Textplatzhalt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de-DE" smtClean="0"/>
              <a:t>Textmasterformate durch Klicken bearbeiten</a:t>
            </a:r>
          </a:p>
        </p:txBody>
      </p:sp>
      <p:sp>
        <p:nvSpPr>
          <p:cNvPr id="4" name="Rectangle 7"/>
          <p:cNvSpPr>
            <a:spLocks noGrp="1" noChangeArrowheads="1"/>
          </p:cNvSpPr>
          <p:nvPr>
            <p:ph type="sldNum" sz="quarter" idx="10"/>
          </p:nvPr>
        </p:nvSpPr>
        <p:spPr>
          <a:ln/>
        </p:spPr>
        <p:txBody>
          <a:bodyPr/>
          <a:lstStyle>
            <a:lvl1pPr>
              <a:defRPr/>
            </a:lvl1pPr>
          </a:lstStyle>
          <a:p>
            <a:pPr>
              <a:defRPr/>
            </a:pPr>
            <a:fld id="{8D75FF7B-654B-4E26-BF39-B0DE68FE5300}" type="slidenum">
              <a:rPr lang="de-DE" altLang="en-US"/>
              <a:pPr>
                <a:defRPr/>
              </a:pPr>
              <a:t>‹Nr.›</a:t>
            </a:fld>
            <a:endParaRPr lang="de-DE" altLang="en-US" sz="1400" b="0">
              <a:solidFill>
                <a:schemeClr val="tx1"/>
              </a:solidFill>
            </a:endParaRPr>
          </a:p>
        </p:txBody>
      </p:sp>
      <p:sp>
        <p:nvSpPr>
          <p:cNvPr id="5" name="Rectangle 8"/>
          <p:cNvSpPr>
            <a:spLocks noGrp="1" noChangeArrowheads="1"/>
          </p:cNvSpPr>
          <p:nvPr>
            <p:ph type="ftr" sz="quarter" idx="11"/>
          </p:nvPr>
        </p:nvSpPr>
        <p:spPr>
          <a:ln/>
        </p:spPr>
        <p:txBody>
          <a:bodyPr/>
          <a:lstStyle>
            <a:lvl1pPr>
              <a:defRPr/>
            </a:lvl1pPr>
          </a:lstStyle>
          <a:p>
            <a:pPr>
              <a:defRPr/>
            </a:pPr>
            <a:r>
              <a:rPr lang="de-DE" altLang="en-US" smtClean="0"/>
              <a:t>Pharmakoepidemiologie und Pharmakoökonomie © Dr. Roberto Frontini WS 2017/18 Stand 16.10.2017</a:t>
            </a:r>
            <a:endParaRPr lang="de-DE" altLang="en-US"/>
          </a:p>
        </p:txBody>
      </p:sp>
    </p:spTree>
    <p:extLst>
      <p:ext uri="{BB962C8B-B14F-4D97-AF65-F5344CB8AC3E}">
        <p14:creationId xmlns:p14="http://schemas.microsoft.com/office/powerpoint/2010/main" val="1037238560"/>
      </p:ext>
    </p:extLst>
  </p:cSld>
  <p:clrMapOvr>
    <a:masterClrMapping/>
  </p:clrMapOvr>
  <p:transition>
    <p:zoom/>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Zwei Inhalte">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smtClean="0"/>
              <a:t>Titelmasterformat durch Klicken bearbeiten</a:t>
            </a:r>
            <a:endParaRPr lang="de-DE"/>
          </a:p>
        </p:txBody>
      </p:sp>
      <p:sp>
        <p:nvSpPr>
          <p:cNvPr id="3" name="Inhaltsplatzhalter 2"/>
          <p:cNvSpPr>
            <a:spLocks noGrp="1"/>
          </p:cNvSpPr>
          <p:nvPr>
            <p:ph sz="half" idx="1"/>
          </p:nvPr>
        </p:nvSpPr>
        <p:spPr>
          <a:xfrm>
            <a:off x="684213" y="1484313"/>
            <a:ext cx="3810000" cy="48974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de-DE" smtClean="0"/>
              <a:t>Textmasterformate durch Klicken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a:p>
        </p:txBody>
      </p:sp>
      <p:sp>
        <p:nvSpPr>
          <p:cNvPr id="4" name="Inhaltsplatzhalter 3"/>
          <p:cNvSpPr>
            <a:spLocks noGrp="1"/>
          </p:cNvSpPr>
          <p:nvPr>
            <p:ph sz="half" idx="2"/>
          </p:nvPr>
        </p:nvSpPr>
        <p:spPr>
          <a:xfrm>
            <a:off x="4646613" y="1484313"/>
            <a:ext cx="3810000" cy="48974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de-DE" smtClean="0"/>
              <a:t>Textmasterformate durch Klicken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a:p>
        </p:txBody>
      </p:sp>
      <p:sp>
        <p:nvSpPr>
          <p:cNvPr id="5" name="Rectangle 7"/>
          <p:cNvSpPr>
            <a:spLocks noGrp="1" noChangeArrowheads="1"/>
          </p:cNvSpPr>
          <p:nvPr>
            <p:ph type="sldNum" sz="quarter" idx="10"/>
          </p:nvPr>
        </p:nvSpPr>
        <p:spPr>
          <a:ln/>
        </p:spPr>
        <p:txBody>
          <a:bodyPr/>
          <a:lstStyle>
            <a:lvl1pPr>
              <a:defRPr/>
            </a:lvl1pPr>
          </a:lstStyle>
          <a:p>
            <a:pPr>
              <a:defRPr/>
            </a:pPr>
            <a:fld id="{86DA883B-7570-47AE-B4FC-8A99AE968514}" type="slidenum">
              <a:rPr lang="de-DE" altLang="en-US"/>
              <a:pPr>
                <a:defRPr/>
              </a:pPr>
              <a:t>‹Nr.›</a:t>
            </a:fld>
            <a:endParaRPr lang="de-DE" altLang="en-US" sz="1400" b="0">
              <a:solidFill>
                <a:schemeClr val="tx1"/>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r>
              <a:rPr lang="de-DE" altLang="en-US" smtClean="0"/>
              <a:t>Pharmakoepidemiologie und Pharmakoökonomie © Dr. Roberto Frontini WS 2017/18 Stand 16.10.2017</a:t>
            </a:r>
            <a:endParaRPr lang="de-DE" altLang="en-US"/>
          </a:p>
        </p:txBody>
      </p:sp>
    </p:spTree>
    <p:extLst>
      <p:ext uri="{BB962C8B-B14F-4D97-AF65-F5344CB8AC3E}">
        <p14:creationId xmlns:p14="http://schemas.microsoft.com/office/powerpoint/2010/main" val="1942508030"/>
      </p:ext>
    </p:extLst>
  </p:cSld>
  <p:clrMapOvr>
    <a:masterClrMapping/>
  </p:clrMapOvr>
  <p:transition>
    <p:zoom/>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Vergleich">
    <p:spTree>
      <p:nvGrpSpPr>
        <p:cNvPr id="1" name=""/>
        <p:cNvGrpSpPr/>
        <p:nvPr/>
      </p:nvGrpSpPr>
      <p:grpSpPr>
        <a:xfrm>
          <a:off x="0" y="0"/>
          <a:ext cx="0" cy="0"/>
          <a:chOff x="0" y="0"/>
          <a:chExt cx="0" cy="0"/>
        </a:xfrm>
      </p:grpSpPr>
      <p:sp>
        <p:nvSpPr>
          <p:cNvPr id="2" name="Titel 1"/>
          <p:cNvSpPr>
            <a:spLocks noGrp="1"/>
          </p:cNvSpPr>
          <p:nvPr>
            <p:ph type="title"/>
          </p:nvPr>
        </p:nvSpPr>
        <p:spPr>
          <a:xfrm>
            <a:off x="457200" y="274638"/>
            <a:ext cx="8229600" cy="1143000"/>
          </a:xfrm>
        </p:spPr>
        <p:txBody>
          <a:bodyPr/>
          <a:lstStyle>
            <a:lvl1pPr>
              <a:defRPr/>
            </a:lvl1pPr>
          </a:lstStyle>
          <a:p>
            <a:r>
              <a:rPr lang="de-DE" smtClean="0"/>
              <a:t>Titelmasterformat durch Klicken bearbeiten</a:t>
            </a:r>
            <a:endParaRPr lang="de-DE"/>
          </a:p>
        </p:txBody>
      </p:sp>
      <p:sp>
        <p:nvSpPr>
          <p:cNvPr id="3" name="Textplatzhalt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e-DE" smtClean="0"/>
              <a:t>Textmasterformate durch Klicken bearbeiten</a:t>
            </a:r>
          </a:p>
        </p:txBody>
      </p:sp>
      <p:sp>
        <p:nvSpPr>
          <p:cNvPr id="4" name="Inhaltsplatzhalt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de-DE" smtClean="0"/>
              <a:t>Textmasterformate durch Klicken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a:p>
        </p:txBody>
      </p:sp>
      <p:sp>
        <p:nvSpPr>
          <p:cNvPr id="5" name="Textplatzhalt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e-DE" smtClean="0"/>
              <a:t>Textmasterformate durch Klicken bearbeiten</a:t>
            </a:r>
          </a:p>
        </p:txBody>
      </p:sp>
      <p:sp>
        <p:nvSpPr>
          <p:cNvPr id="6" name="Inhaltsplatzhalt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de-DE" smtClean="0"/>
              <a:t>Textmasterformate durch Klicken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a:p>
        </p:txBody>
      </p:sp>
      <p:sp>
        <p:nvSpPr>
          <p:cNvPr id="7" name="Rectangle 7"/>
          <p:cNvSpPr>
            <a:spLocks noGrp="1" noChangeArrowheads="1"/>
          </p:cNvSpPr>
          <p:nvPr>
            <p:ph type="sldNum" sz="quarter" idx="10"/>
          </p:nvPr>
        </p:nvSpPr>
        <p:spPr>
          <a:ln/>
        </p:spPr>
        <p:txBody>
          <a:bodyPr/>
          <a:lstStyle>
            <a:lvl1pPr>
              <a:defRPr/>
            </a:lvl1pPr>
          </a:lstStyle>
          <a:p>
            <a:pPr>
              <a:defRPr/>
            </a:pPr>
            <a:fld id="{BA5B22C8-EFDC-4F6E-BDC5-9DF9D50CB542}" type="slidenum">
              <a:rPr lang="de-DE" altLang="en-US"/>
              <a:pPr>
                <a:defRPr/>
              </a:pPr>
              <a:t>‹Nr.›</a:t>
            </a:fld>
            <a:endParaRPr lang="de-DE" altLang="en-US" sz="1400" b="0">
              <a:solidFill>
                <a:schemeClr val="tx1"/>
              </a:solidFill>
            </a:endParaRPr>
          </a:p>
        </p:txBody>
      </p:sp>
      <p:sp>
        <p:nvSpPr>
          <p:cNvPr id="8" name="Rectangle 8"/>
          <p:cNvSpPr>
            <a:spLocks noGrp="1" noChangeArrowheads="1"/>
          </p:cNvSpPr>
          <p:nvPr>
            <p:ph type="ftr" sz="quarter" idx="11"/>
          </p:nvPr>
        </p:nvSpPr>
        <p:spPr>
          <a:ln/>
        </p:spPr>
        <p:txBody>
          <a:bodyPr/>
          <a:lstStyle>
            <a:lvl1pPr>
              <a:defRPr/>
            </a:lvl1pPr>
          </a:lstStyle>
          <a:p>
            <a:pPr>
              <a:defRPr/>
            </a:pPr>
            <a:r>
              <a:rPr lang="de-DE" altLang="en-US" smtClean="0"/>
              <a:t>Pharmakoepidemiologie und Pharmakoökonomie © Dr. Roberto Frontini WS 2017/18 Stand 16.10.2017</a:t>
            </a:r>
            <a:endParaRPr lang="de-DE" altLang="en-US"/>
          </a:p>
        </p:txBody>
      </p:sp>
    </p:spTree>
    <p:extLst>
      <p:ext uri="{BB962C8B-B14F-4D97-AF65-F5344CB8AC3E}">
        <p14:creationId xmlns:p14="http://schemas.microsoft.com/office/powerpoint/2010/main" val="4278379249"/>
      </p:ext>
    </p:extLst>
  </p:cSld>
  <p:clrMapOvr>
    <a:masterClrMapping/>
  </p:clrMapOvr>
  <p:transition>
    <p:zoom/>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Nur Titel">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smtClean="0"/>
              <a:t>Titelmasterformat durch Klicken bearbeiten</a:t>
            </a:r>
            <a:endParaRPr lang="de-DE"/>
          </a:p>
        </p:txBody>
      </p:sp>
      <p:sp>
        <p:nvSpPr>
          <p:cNvPr id="3" name="Rectangle 7"/>
          <p:cNvSpPr>
            <a:spLocks noGrp="1" noChangeArrowheads="1"/>
          </p:cNvSpPr>
          <p:nvPr>
            <p:ph type="sldNum" sz="quarter" idx="10"/>
          </p:nvPr>
        </p:nvSpPr>
        <p:spPr>
          <a:ln/>
        </p:spPr>
        <p:txBody>
          <a:bodyPr/>
          <a:lstStyle>
            <a:lvl1pPr>
              <a:defRPr/>
            </a:lvl1pPr>
          </a:lstStyle>
          <a:p>
            <a:pPr>
              <a:defRPr/>
            </a:pPr>
            <a:fld id="{A59FA8ED-C402-46D8-B55E-FA329E3E1AF7}" type="slidenum">
              <a:rPr lang="de-DE" altLang="en-US"/>
              <a:pPr>
                <a:defRPr/>
              </a:pPr>
              <a:t>‹Nr.›</a:t>
            </a:fld>
            <a:endParaRPr lang="de-DE" altLang="en-US" sz="1400" b="0">
              <a:solidFill>
                <a:schemeClr val="tx1"/>
              </a:solidFill>
            </a:endParaRPr>
          </a:p>
        </p:txBody>
      </p:sp>
      <p:sp>
        <p:nvSpPr>
          <p:cNvPr id="4" name="Rectangle 8"/>
          <p:cNvSpPr>
            <a:spLocks noGrp="1" noChangeArrowheads="1"/>
          </p:cNvSpPr>
          <p:nvPr>
            <p:ph type="ftr" sz="quarter" idx="11"/>
          </p:nvPr>
        </p:nvSpPr>
        <p:spPr>
          <a:ln/>
        </p:spPr>
        <p:txBody>
          <a:bodyPr/>
          <a:lstStyle>
            <a:lvl1pPr>
              <a:defRPr/>
            </a:lvl1pPr>
          </a:lstStyle>
          <a:p>
            <a:pPr>
              <a:defRPr/>
            </a:pPr>
            <a:r>
              <a:rPr lang="de-DE" altLang="en-US" smtClean="0"/>
              <a:t>Pharmakoepidemiologie und Pharmakoökonomie © Dr. Roberto Frontini WS 2017/18 Stand 16.10.2017</a:t>
            </a:r>
            <a:endParaRPr lang="de-DE" altLang="en-US"/>
          </a:p>
        </p:txBody>
      </p:sp>
    </p:spTree>
    <p:extLst>
      <p:ext uri="{BB962C8B-B14F-4D97-AF65-F5344CB8AC3E}">
        <p14:creationId xmlns:p14="http://schemas.microsoft.com/office/powerpoint/2010/main" val="282482169"/>
      </p:ext>
    </p:extLst>
  </p:cSld>
  <p:clrMapOvr>
    <a:masterClrMapping/>
  </p:clrMapOvr>
  <p:transition>
    <p:zoom/>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Leer">
    <p:spTree>
      <p:nvGrpSpPr>
        <p:cNvPr id="1" name=""/>
        <p:cNvGrpSpPr/>
        <p:nvPr/>
      </p:nvGrpSpPr>
      <p:grpSpPr>
        <a:xfrm>
          <a:off x="0" y="0"/>
          <a:ext cx="0" cy="0"/>
          <a:chOff x="0" y="0"/>
          <a:chExt cx="0" cy="0"/>
        </a:xfrm>
      </p:grpSpPr>
      <p:sp>
        <p:nvSpPr>
          <p:cNvPr id="2" name="Rectangle 7"/>
          <p:cNvSpPr>
            <a:spLocks noGrp="1" noChangeArrowheads="1"/>
          </p:cNvSpPr>
          <p:nvPr>
            <p:ph type="sldNum" sz="quarter" idx="10"/>
          </p:nvPr>
        </p:nvSpPr>
        <p:spPr>
          <a:ln/>
        </p:spPr>
        <p:txBody>
          <a:bodyPr/>
          <a:lstStyle>
            <a:lvl1pPr>
              <a:defRPr/>
            </a:lvl1pPr>
          </a:lstStyle>
          <a:p>
            <a:pPr>
              <a:defRPr/>
            </a:pPr>
            <a:fld id="{F2E41DE3-246A-41C8-BF7A-80C216CFCA8B}" type="slidenum">
              <a:rPr lang="de-DE" altLang="en-US"/>
              <a:pPr>
                <a:defRPr/>
              </a:pPr>
              <a:t>‹Nr.›</a:t>
            </a:fld>
            <a:endParaRPr lang="de-DE" altLang="en-US" sz="1400" b="0">
              <a:solidFill>
                <a:schemeClr val="tx1"/>
              </a:solidFill>
            </a:endParaRPr>
          </a:p>
        </p:txBody>
      </p:sp>
      <p:sp>
        <p:nvSpPr>
          <p:cNvPr id="3" name="Rectangle 8"/>
          <p:cNvSpPr>
            <a:spLocks noGrp="1" noChangeArrowheads="1"/>
          </p:cNvSpPr>
          <p:nvPr>
            <p:ph type="ftr" sz="quarter" idx="11"/>
          </p:nvPr>
        </p:nvSpPr>
        <p:spPr>
          <a:ln/>
        </p:spPr>
        <p:txBody>
          <a:bodyPr/>
          <a:lstStyle>
            <a:lvl1pPr>
              <a:defRPr/>
            </a:lvl1pPr>
          </a:lstStyle>
          <a:p>
            <a:pPr>
              <a:defRPr/>
            </a:pPr>
            <a:r>
              <a:rPr lang="de-DE" altLang="en-US" smtClean="0"/>
              <a:t>Pharmakoepidemiologie und Pharmakoökonomie © Dr. Roberto Frontini WS 2017/18 Stand 16.10.2017</a:t>
            </a:r>
            <a:endParaRPr lang="de-DE" altLang="en-US"/>
          </a:p>
        </p:txBody>
      </p:sp>
    </p:spTree>
    <p:extLst>
      <p:ext uri="{BB962C8B-B14F-4D97-AF65-F5344CB8AC3E}">
        <p14:creationId xmlns:p14="http://schemas.microsoft.com/office/powerpoint/2010/main" val="1419130485"/>
      </p:ext>
    </p:extLst>
  </p:cSld>
  <p:clrMapOvr>
    <a:masterClrMapping/>
  </p:clrMapOvr>
  <p:transition>
    <p:zoom/>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Inhalt mit Überschrift">
    <p:spTree>
      <p:nvGrpSpPr>
        <p:cNvPr id="1" name=""/>
        <p:cNvGrpSpPr/>
        <p:nvPr/>
      </p:nvGrpSpPr>
      <p:grpSpPr>
        <a:xfrm>
          <a:off x="0" y="0"/>
          <a:ext cx="0" cy="0"/>
          <a:chOff x="0" y="0"/>
          <a:chExt cx="0" cy="0"/>
        </a:xfrm>
      </p:grpSpPr>
      <p:sp>
        <p:nvSpPr>
          <p:cNvPr id="2" name="Titel 1"/>
          <p:cNvSpPr>
            <a:spLocks noGrp="1"/>
          </p:cNvSpPr>
          <p:nvPr>
            <p:ph type="title"/>
          </p:nvPr>
        </p:nvSpPr>
        <p:spPr>
          <a:xfrm>
            <a:off x="457200" y="273050"/>
            <a:ext cx="3008313" cy="1162050"/>
          </a:xfrm>
        </p:spPr>
        <p:txBody>
          <a:bodyPr anchor="b"/>
          <a:lstStyle>
            <a:lvl1pPr algn="l">
              <a:defRPr sz="2000" b="1"/>
            </a:lvl1pPr>
          </a:lstStyle>
          <a:p>
            <a:r>
              <a:rPr lang="de-DE" smtClean="0"/>
              <a:t>Titelmasterformat durch Klicken bearbeiten</a:t>
            </a:r>
            <a:endParaRPr lang="de-DE"/>
          </a:p>
        </p:txBody>
      </p:sp>
      <p:sp>
        <p:nvSpPr>
          <p:cNvPr id="3" name="Inhaltsplatzhalt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de-DE" smtClean="0"/>
              <a:t>Textmasterformate durch Klicken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a:p>
        </p:txBody>
      </p:sp>
      <p:sp>
        <p:nvSpPr>
          <p:cNvPr id="4" name="Textplatzhalt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de-DE" smtClean="0"/>
              <a:t>Textmasterformate durch Klicken bearbeiten</a:t>
            </a:r>
          </a:p>
        </p:txBody>
      </p:sp>
      <p:sp>
        <p:nvSpPr>
          <p:cNvPr id="5" name="Rectangle 7"/>
          <p:cNvSpPr>
            <a:spLocks noGrp="1" noChangeArrowheads="1"/>
          </p:cNvSpPr>
          <p:nvPr>
            <p:ph type="sldNum" sz="quarter" idx="10"/>
          </p:nvPr>
        </p:nvSpPr>
        <p:spPr>
          <a:ln/>
        </p:spPr>
        <p:txBody>
          <a:bodyPr/>
          <a:lstStyle>
            <a:lvl1pPr>
              <a:defRPr/>
            </a:lvl1pPr>
          </a:lstStyle>
          <a:p>
            <a:pPr>
              <a:defRPr/>
            </a:pPr>
            <a:fld id="{17BDAD6D-293F-45E8-B31F-BD51CCE4E46D}" type="slidenum">
              <a:rPr lang="de-DE" altLang="en-US"/>
              <a:pPr>
                <a:defRPr/>
              </a:pPr>
              <a:t>‹Nr.›</a:t>
            </a:fld>
            <a:endParaRPr lang="de-DE" altLang="en-US" sz="1400" b="0">
              <a:solidFill>
                <a:schemeClr val="tx1"/>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r>
              <a:rPr lang="de-DE" altLang="en-US" smtClean="0"/>
              <a:t>Pharmakoepidemiologie und Pharmakoökonomie © Dr. Roberto Frontini WS 2017/18 Stand 16.10.2017</a:t>
            </a:r>
            <a:endParaRPr lang="de-DE" altLang="en-US"/>
          </a:p>
        </p:txBody>
      </p:sp>
    </p:spTree>
    <p:extLst>
      <p:ext uri="{BB962C8B-B14F-4D97-AF65-F5344CB8AC3E}">
        <p14:creationId xmlns:p14="http://schemas.microsoft.com/office/powerpoint/2010/main" val="525894103"/>
      </p:ext>
    </p:extLst>
  </p:cSld>
  <p:clrMapOvr>
    <a:masterClrMapping/>
  </p:clrMapOvr>
  <p:transition>
    <p:zoom/>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Bild mit Überschrift">
    <p:spTree>
      <p:nvGrpSpPr>
        <p:cNvPr id="1" name=""/>
        <p:cNvGrpSpPr/>
        <p:nvPr/>
      </p:nvGrpSpPr>
      <p:grpSpPr>
        <a:xfrm>
          <a:off x="0" y="0"/>
          <a:ext cx="0" cy="0"/>
          <a:chOff x="0" y="0"/>
          <a:chExt cx="0" cy="0"/>
        </a:xfrm>
      </p:grpSpPr>
      <p:sp>
        <p:nvSpPr>
          <p:cNvPr id="2" name="Titel 1"/>
          <p:cNvSpPr>
            <a:spLocks noGrp="1"/>
          </p:cNvSpPr>
          <p:nvPr>
            <p:ph type="title"/>
          </p:nvPr>
        </p:nvSpPr>
        <p:spPr>
          <a:xfrm>
            <a:off x="1792288" y="4800600"/>
            <a:ext cx="5486400" cy="566738"/>
          </a:xfrm>
        </p:spPr>
        <p:txBody>
          <a:bodyPr anchor="b"/>
          <a:lstStyle>
            <a:lvl1pPr algn="l">
              <a:defRPr sz="2000" b="1"/>
            </a:lvl1pPr>
          </a:lstStyle>
          <a:p>
            <a:r>
              <a:rPr lang="de-DE" smtClean="0"/>
              <a:t>Titelmasterformat durch Klicken bearbeiten</a:t>
            </a:r>
            <a:endParaRPr lang="de-DE"/>
          </a:p>
        </p:txBody>
      </p:sp>
      <p:sp>
        <p:nvSpPr>
          <p:cNvPr id="3" name="Bildplatzhalt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de-DE" noProof="0" smtClean="0"/>
          </a:p>
        </p:txBody>
      </p:sp>
      <p:sp>
        <p:nvSpPr>
          <p:cNvPr id="4" name="Textplatzhalt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de-DE" smtClean="0"/>
              <a:t>Textmasterformate durch Klicken bearbeiten</a:t>
            </a:r>
          </a:p>
        </p:txBody>
      </p:sp>
      <p:sp>
        <p:nvSpPr>
          <p:cNvPr id="5" name="Rectangle 7"/>
          <p:cNvSpPr>
            <a:spLocks noGrp="1" noChangeArrowheads="1"/>
          </p:cNvSpPr>
          <p:nvPr>
            <p:ph type="sldNum" sz="quarter" idx="10"/>
          </p:nvPr>
        </p:nvSpPr>
        <p:spPr>
          <a:ln/>
        </p:spPr>
        <p:txBody>
          <a:bodyPr/>
          <a:lstStyle>
            <a:lvl1pPr>
              <a:defRPr/>
            </a:lvl1pPr>
          </a:lstStyle>
          <a:p>
            <a:pPr>
              <a:defRPr/>
            </a:pPr>
            <a:fld id="{B3DE119A-55DE-4AE2-98C3-736424C773DB}" type="slidenum">
              <a:rPr lang="de-DE" altLang="en-US"/>
              <a:pPr>
                <a:defRPr/>
              </a:pPr>
              <a:t>‹Nr.›</a:t>
            </a:fld>
            <a:endParaRPr lang="de-DE" altLang="en-US" sz="1400" b="0">
              <a:solidFill>
                <a:schemeClr val="tx1"/>
              </a:solidFill>
            </a:endParaRPr>
          </a:p>
        </p:txBody>
      </p:sp>
      <p:sp>
        <p:nvSpPr>
          <p:cNvPr id="6" name="Rectangle 8"/>
          <p:cNvSpPr>
            <a:spLocks noGrp="1" noChangeArrowheads="1"/>
          </p:cNvSpPr>
          <p:nvPr>
            <p:ph type="ftr" sz="quarter" idx="11"/>
          </p:nvPr>
        </p:nvSpPr>
        <p:spPr>
          <a:ln/>
        </p:spPr>
        <p:txBody>
          <a:bodyPr/>
          <a:lstStyle>
            <a:lvl1pPr>
              <a:defRPr/>
            </a:lvl1pPr>
          </a:lstStyle>
          <a:p>
            <a:pPr>
              <a:defRPr/>
            </a:pPr>
            <a:r>
              <a:rPr lang="de-DE" altLang="en-US" smtClean="0"/>
              <a:t>Pharmakoepidemiologie und Pharmakoökonomie © Dr. Roberto Frontini WS 2017/18 Stand 16.10.2017</a:t>
            </a:r>
            <a:endParaRPr lang="de-DE" altLang="en-US"/>
          </a:p>
        </p:txBody>
      </p:sp>
    </p:spTree>
    <p:extLst>
      <p:ext uri="{BB962C8B-B14F-4D97-AF65-F5344CB8AC3E}">
        <p14:creationId xmlns:p14="http://schemas.microsoft.com/office/powerpoint/2010/main" val="2622408667"/>
      </p:ext>
    </p:extLst>
  </p:cSld>
  <p:clrMapOvr>
    <a:masterClrMapping/>
  </p:clrMapOvr>
  <p:transition>
    <p:zoom/>
  </p:transition>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20" Type="http://schemas.openxmlformats.org/officeDocument/2006/relationships/theme" Target="../theme/theme1.xml"/><Relationship Id="rId21" Type="http://schemas.openxmlformats.org/officeDocument/2006/relationships/image" Target="../media/image1.png"/><Relationship Id="rId22" Type="http://schemas.openxmlformats.org/officeDocument/2006/relationships/image" Target="../media/image2.png"/><Relationship Id="rId23" Type="http://schemas.openxmlformats.org/officeDocument/2006/relationships/image" Target="../media/image3.png"/><Relationship Id="rId24" Type="http://schemas.openxmlformats.org/officeDocument/2006/relationships/image" Target="../media/image4.png"/><Relationship Id="rId10" Type="http://schemas.openxmlformats.org/officeDocument/2006/relationships/slideLayout" Target="../slideLayouts/slideLayout10.xml"/><Relationship Id="rId11" Type="http://schemas.openxmlformats.org/officeDocument/2006/relationships/slideLayout" Target="../slideLayouts/slideLayout11.xml"/><Relationship Id="rId12" Type="http://schemas.openxmlformats.org/officeDocument/2006/relationships/slideLayout" Target="../slideLayouts/slideLayout12.xml"/><Relationship Id="rId13" Type="http://schemas.openxmlformats.org/officeDocument/2006/relationships/slideLayout" Target="../slideLayouts/slideLayout13.xml"/><Relationship Id="rId14" Type="http://schemas.openxmlformats.org/officeDocument/2006/relationships/slideLayout" Target="../slideLayouts/slideLayout14.xml"/><Relationship Id="rId15" Type="http://schemas.openxmlformats.org/officeDocument/2006/relationships/slideLayout" Target="../slideLayouts/slideLayout15.xml"/><Relationship Id="rId16" Type="http://schemas.openxmlformats.org/officeDocument/2006/relationships/slideLayout" Target="../slideLayouts/slideLayout16.xml"/><Relationship Id="rId17" Type="http://schemas.openxmlformats.org/officeDocument/2006/relationships/slideLayout" Target="../slideLayouts/slideLayout17.xml"/><Relationship Id="rId18" Type="http://schemas.openxmlformats.org/officeDocument/2006/relationships/slideLayout" Target="../slideLayouts/slideLayout18.xml"/><Relationship Id="rId19" Type="http://schemas.openxmlformats.org/officeDocument/2006/relationships/slideLayout" Target="../slideLayouts/slideLayout19.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EBFA"/>
            </a:gs>
            <a:gs pos="30000">
              <a:srgbClr val="C4D6EB"/>
            </a:gs>
            <a:gs pos="60001">
              <a:srgbClr val="85C2FF"/>
            </a:gs>
            <a:gs pos="100000">
              <a:srgbClr val="5E9EFF"/>
            </a:gs>
          </a:gsLst>
          <a:lin ang="5400000" scaled="1"/>
        </a:gra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685800" y="327025"/>
            <a:ext cx="7772400" cy="946150"/>
          </a:xfrm>
          <a:prstGeom prst="rect">
            <a:avLst/>
          </a:prstGeom>
          <a:noFill/>
          <a:ln w="9525" algn="ctr">
            <a:noFill/>
            <a:miter lim="800000"/>
            <a:headEnd/>
            <a:tailEnd/>
          </a:ln>
          <a:effectLst/>
        </p:spPr>
        <p:txBody>
          <a:bodyPr vert="horz" wrap="square" lIns="91440" tIns="45720" rIns="91440" bIns="45720" numCol="1" anchor="ctr" anchorCtr="0" compatLnSpc="1">
            <a:prstTxWarp prst="textNoShape">
              <a:avLst/>
            </a:prstTxWarp>
            <a:spAutoFit/>
          </a:bodyPr>
          <a:lstStyle/>
          <a:p>
            <a:pPr lvl="0"/>
            <a:r>
              <a:rPr lang="de-DE" smtClean="0"/>
              <a:t>Klicken Sie, um das Titelformat zu bearbeiten</a:t>
            </a:r>
          </a:p>
        </p:txBody>
      </p:sp>
      <p:sp>
        <p:nvSpPr>
          <p:cNvPr id="3075" name="Rectangle 3"/>
          <p:cNvSpPr>
            <a:spLocks noGrp="1" noChangeArrowheads="1"/>
          </p:cNvSpPr>
          <p:nvPr>
            <p:ph type="body" idx="1"/>
          </p:nvPr>
        </p:nvSpPr>
        <p:spPr bwMode="auto">
          <a:xfrm>
            <a:off x="684213" y="1484313"/>
            <a:ext cx="7772400" cy="4897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de-DE" altLang="en-US" smtClean="0"/>
              <a:t>Klicken Sie, um die Formate des Vorlagentextes zu bearbeiten</a:t>
            </a:r>
          </a:p>
          <a:p>
            <a:pPr lvl="1"/>
            <a:r>
              <a:rPr lang="de-DE" altLang="en-US" smtClean="0"/>
              <a:t>Zweite Ebene</a:t>
            </a:r>
          </a:p>
          <a:p>
            <a:pPr lvl="2"/>
            <a:r>
              <a:rPr lang="de-DE" altLang="en-US" smtClean="0"/>
              <a:t>Dritte Ebene</a:t>
            </a:r>
          </a:p>
          <a:p>
            <a:pPr lvl="3"/>
            <a:r>
              <a:rPr lang="de-DE" altLang="en-US" smtClean="0"/>
              <a:t>Vierte Ebene</a:t>
            </a:r>
          </a:p>
          <a:p>
            <a:pPr lvl="4"/>
            <a:r>
              <a:rPr lang="de-DE" altLang="en-US" smtClean="0"/>
              <a:t>Fünfte Ebene</a:t>
            </a:r>
          </a:p>
        </p:txBody>
      </p:sp>
      <p:sp>
        <p:nvSpPr>
          <p:cNvPr id="3079" name="Rectangle 7"/>
          <p:cNvSpPr>
            <a:spLocks noGrp="1" noChangeArrowheads="1"/>
          </p:cNvSpPr>
          <p:nvPr>
            <p:ph type="sldNum" sz="quarter" idx="4"/>
          </p:nvPr>
        </p:nvSpPr>
        <p:spPr bwMode="auto">
          <a:xfrm>
            <a:off x="8101013" y="6524625"/>
            <a:ext cx="457200" cy="2286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lnSpc>
                <a:spcPct val="100000"/>
              </a:lnSpc>
              <a:spcBef>
                <a:spcPct val="0"/>
              </a:spcBef>
              <a:buSzTx/>
              <a:defRPr sz="900">
                <a:solidFill>
                  <a:schemeClr val="accent2"/>
                </a:solidFill>
                <a:ea typeface="ＭＳ Ｐゴシック" pitchFamily="1" charset="-128"/>
              </a:defRPr>
            </a:lvl1pPr>
          </a:lstStyle>
          <a:p>
            <a:pPr>
              <a:defRPr/>
            </a:pPr>
            <a:fld id="{E7C17CA6-3A2E-4052-92AE-9735C7A267A1}" type="slidenum">
              <a:rPr lang="de-DE" altLang="en-US"/>
              <a:pPr>
                <a:defRPr/>
              </a:pPr>
              <a:t>‹Nr.›</a:t>
            </a:fld>
            <a:endParaRPr lang="de-DE" altLang="en-US" sz="1400" b="0">
              <a:solidFill>
                <a:schemeClr val="tx1"/>
              </a:solidFill>
            </a:endParaRPr>
          </a:p>
        </p:txBody>
      </p:sp>
      <p:pic>
        <p:nvPicPr>
          <p:cNvPr id="1029" name="Picture 16" descr="Logo-neu_ppt"/>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07950" y="6453188"/>
            <a:ext cx="1223963" cy="28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9400" name="Rectangle 8"/>
          <p:cNvSpPr>
            <a:spLocks noGrp="1" noChangeArrowheads="1"/>
          </p:cNvSpPr>
          <p:nvPr>
            <p:ph type="ftr" sz="quarter" idx="3"/>
          </p:nvPr>
        </p:nvSpPr>
        <p:spPr bwMode="auto">
          <a:xfrm>
            <a:off x="1476375" y="6524625"/>
            <a:ext cx="6551613" cy="188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lnSpc>
                <a:spcPct val="100000"/>
              </a:lnSpc>
              <a:spcBef>
                <a:spcPct val="0"/>
              </a:spcBef>
              <a:buSzTx/>
              <a:defRPr sz="1000" b="0">
                <a:solidFill>
                  <a:schemeClr val="tx1"/>
                </a:solidFill>
                <a:ea typeface="ＭＳ Ｐゴシック" pitchFamily="1" charset="-128"/>
              </a:defRPr>
            </a:lvl1pPr>
          </a:lstStyle>
          <a:p>
            <a:pPr>
              <a:defRPr/>
            </a:pPr>
            <a:r>
              <a:rPr lang="de-DE" altLang="en-US" smtClean="0"/>
              <a:t>Pharmakoepidemiologie und Pharmakoökonomie © Dr. Roberto Frontini WS 2017/18 Stand 16.10.2017</a:t>
            </a:r>
            <a:endParaRPr lang="de-DE" altLang="en-US"/>
          </a:p>
        </p:txBody>
      </p:sp>
    </p:spTree>
  </p:cSld>
  <p:clrMap bg1="lt1" tx1="dk1" bg2="lt2" tx2="dk2" accent1="accent1" accent2="accent2" accent3="accent3" accent4="accent4" accent5="accent5" accent6="accent6" hlink="hlink" folHlink="folHlink"/>
  <p:sldLayoutIdLst>
    <p:sldLayoutId id="2147484427" r:id="rId1"/>
    <p:sldLayoutId id="2147484410" r:id="rId2"/>
    <p:sldLayoutId id="2147484411" r:id="rId3"/>
    <p:sldLayoutId id="2147484412" r:id="rId4"/>
    <p:sldLayoutId id="2147484413" r:id="rId5"/>
    <p:sldLayoutId id="2147484414" r:id="rId6"/>
    <p:sldLayoutId id="2147484415" r:id="rId7"/>
    <p:sldLayoutId id="2147484416" r:id="rId8"/>
    <p:sldLayoutId id="2147484417" r:id="rId9"/>
    <p:sldLayoutId id="2147484418" r:id="rId10"/>
    <p:sldLayoutId id="2147484419" r:id="rId11"/>
    <p:sldLayoutId id="2147484420" r:id="rId12"/>
    <p:sldLayoutId id="2147484421" r:id="rId13"/>
    <p:sldLayoutId id="2147484422" r:id="rId14"/>
    <p:sldLayoutId id="2147484423" r:id="rId15"/>
    <p:sldLayoutId id="2147484424" r:id="rId16"/>
    <p:sldLayoutId id="2147484425" r:id="rId17"/>
    <p:sldLayoutId id="2147484426" r:id="rId18"/>
    <p:sldLayoutId id="2147484428" r:id="rId19"/>
  </p:sldLayoutIdLst>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3074"/>
                                        </p:tgtEl>
                                        <p:attrNameLst>
                                          <p:attrName>style.visibility</p:attrName>
                                        </p:attrNameLst>
                                      </p:cBhvr>
                                      <p:to>
                                        <p:strVal val="visible"/>
                                      </p:to>
                                    </p:set>
                                    <p:anim calcmode="lin" valueType="num">
                                      <p:cBhvr additive="base">
                                        <p:cTn id="7" dur="500" fill="hold"/>
                                        <p:tgtEl>
                                          <p:spTgt spid="3074"/>
                                        </p:tgtEl>
                                        <p:attrNameLst>
                                          <p:attrName>ppt_x</p:attrName>
                                        </p:attrNameLst>
                                      </p:cBhvr>
                                      <p:tavLst>
                                        <p:tav tm="0">
                                          <p:val>
                                            <p:strVal val="#ppt_x"/>
                                          </p:val>
                                        </p:tav>
                                        <p:tav tm="100000">
                                          <p:val>
                                            <p:strVal val="#ppt_x"/>
                                          </p:val>
                                        </p:tav>
                                      </p:tavLst>
                                    </p:anim>
                                    <p:anim calcmode="lin" valueType="num">
                                      <p:cBhvr additive="base">
                                        <p:cTn id="8" dur="500" fill="hold"/>
                                        <p:tgtEl>
                                          <p:spTgt spid="3074"/>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075">
                                            <p:txEl>
                                              <p:pRg st="0" end="0"/>
                                            </p:txEl>
                                          </p:spTgt>
                                        </p:tgtEl>
                                        <p:attrNameLst>
                                          <p:attrName>style.visibility</p:attrName>
                                        </p:attrNameLst>
                                      </p:cBhvr>
                                      <p:to>
                                        <p:strVal val="visible"/>
                                      </p:to>
                                    </p:set>
                                    <p:anim calcmode="lin" valueType="num">
                                      <p:cBhvr additive="base">
                                        <p:cTn id="13" dur="500" fill="hold"/>
                                        <p:tgtEl>
                                          <p:spTgt spid="3075">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075">
                                            <p:txEl>
                                              <p:pRg st="0" end="0"/>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3075">
                                            <p:txEl>
                                              <p:pRg st="0" end="0"/>
                                            </p:txEl>
                                          </p:spTgt>
                                        </p:tgtEl>
                                        <p:attrNameLst>
                                          <p:attrName>ppt_c</p:attrName>
                                        </p:attrNameLst>
                                      </p:cBhvr>
                                      <p:to>
                                        <a:schemeClr val="bg2"/>
                                      </p:to>
                                    </p:animClr>
                                  </p:sub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075">
                                            <p:txEl>
                                              <p:pRg st="1" end="1"/>
                                            </p:txEl>
                                          </p:spTgt>
                                        </p:tgtEl>
                                        <p:attrNameLst>
                                          <p:attrName>style.visibility</p:attrName>
                                        </p:attrNameLst>
                                      </p:cBhvr>
                                      <p:to>
                                        <p:strVal val="visible"/>
                                      </p:to>
                                    </p:set>
                                    <p:anim calcmode="lin" valueType="num">
                                      <p:cBhvr additive="base">
                                        <p:cTn id="19" dur="500" fill="hold"/>
                                        <p:tgtEl>
                                          <p:spTgt spid="3075">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075">
                                            <p:txEl>
                                              <p:pRg st="1" end="1"/>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3075">
                                            <p:txEl>
                                              <p:pRg st="1" end="1"/>
                                            </p:txEl>
                                          </p:spTgt>
                                        </p:tgtEl>
                                        <p:attrNameLst>
                                          <p:attrName>ppt_c</p:attrName>
                                        </p:attrNameLst>
                                      </p:cBhvr>
                                      <p:to>
                                        <a:schemeClr val="bg2"/>
                                      </p:to>
                                    </p:animClr>
                                  </p:sub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075">
                                            <p:txEl>
                                              <p:pRg st="2" end="2"/>
                                            </p:txEl>
                                          </p:spTgt>
                                        </p:tgtEl>
                                        <p:attrNameLst>
                                          <p:attrName>style.visibility</p:attrName>
                                        </p:attrNameLst>
                                      </p:cBhvr>
                                      <p:to>
                                        <p:strVal val="visible"/>
                                      </p:to>
                                    </p:set>
                                    <p:anim calcmode="lin" valueType="num">
                                      <p:cBhvr additive="base">
                                        <p:cTn id="25" dur="500" fill="hold"/>
                                        <p:tgtEl>
                                          <p:spTgt spid="3075">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075">
                                            <p:txEl>
                                              <p:pRg st="2" end="2"/>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3075">
                                            <p:txEl>
                                              <p:pRg st="2" end="2"/>
                                            </p:txEl>
                                          </p:spTgt>
                                        </p:tgtEl>
                                        <p:attrNameLst>
                                          <p:attrName>ppt_c</p:attrName>
                                        </p:attrNameLst>
                                      </p:cBhvr>
                                      <p:to>
                                        <a:schemeClr val="bg2"/>
                                      </p:to>
                                    </p:animClr>
                                  </p:sub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3075">
                                            <p:txEl>
                                              <p:pRg st="3" end="3"/>
                                            </p:txEl>
                                          </p:spTgt>
                                        </p:tgtEl>
                                        <p:attrNameLst>
                                          <p:attrName>style.visibility</p:attrName>
                                        </p:attrNameLst>
                                      </p:cBhvr>
                                      <p:to>
                                        <p:strVal val="visible"/>
                                      </p:to>
                                    </p:set>
                                    <p:anim calcmode="lin" valueType="num">
                                      <p:cBhvr additive="base">
                                        <p:cTn id="31" dur="500" fill="hold"/>
                                        <p:tgtEl>
                                          <p:spTgt spid="3075">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075">
                                            <p:txEl>
                                              <p:pRg st="3" end="3"/>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3075">
                                            <p:txEl>
                                              <p:pRg st="3" end="3"/>
                                            </p:txEl>
                                          </p:spTgt>
                                        </p:tgtEl>
                                        <p:attrNameLst>
                                          <p:attrName>ppt_c</p:attrName>
                                        </p:attrNameLst>
                                      </p:cBhvr>
                                      <p:to>
                                        <a:schemeClr val="bg2"/>
                                      </p:to>
                                    </p:animClr>
                                  </p:sub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3075">
                                            <p:txEl>
                                              <p:pRg st="4" end="4"/>
                                            </p:txEl>
                                          </p:spTgt>
                                        </p:tgtEl>
                                        <p:attrNameLst>
                                          <p:attrName>style.visibility</p:attrName>
                                        </p:attrNameLst>
                                      </p:cBhvr>
                                      <p:to>
                                        <p:strVal val="visible"/>
                                      </p:to>
                                    </p:set>
                                    <p:anim calcmode="lin" valueType="num">
                                      <p:cBhvr additive="base">
                                        <p:cTn id="37" dur="500" fill="hold"/>
                                        <p:tgtEl>
                                          <p:spTgt spid="3075">
                                            <p:txEl>
                                              <p:pRg st="4" end="4"/>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3075">
                                            <p:txEl>
                                              <p:pRg st="4" end="4"/>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3075">
                                            <p:txEl>
                                              <p:pRg st="4" end="4"/>
                                            </p:txEl>
                                          </p:spTgt>
                                        </p:tgtEl>
                                        <p:attrNameLst>
                                          <p:attrName>ppt_c</p:attrName>
                                        </p:attrNameLst>
                                      </p:cBhvr>
                                      <p:to>
                                        <a:schemeClr val="bg2"/>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4" grpId="0"/>
      <p:bldP spid="3075" grpId="0" build="p" bldLvl="5" autoUpdateAnimBg="0">
        <p:tmplLst>
          <p:tmpl lvl="1">
            <p:tnLst>
              <p:par>
                <p:cTn presetID="2" presetClass="entr" presetSubtype="8" fill="hold" nodeType="clickEffect">
                  <p:stCondLst>
                    <p:cond delay="0"/>
                  </p:stCondLst>
                  <p:childTnLst>
                    <p:set>
                      <p:cBhvr>
                        <p:cTn dur="1" fill="hold">
                          <p:stCondLst>
                            <p:cond delay="0"/>
                          </p:stCondLst>
                        </p:cTn>
                        <p:tgtEl>
                          <p:spTgt spid="3075"/>
                        </p:tgtEl>
                        <p:attrNameLst>
                          <p:attrName>style.visibility</p:attrName>
                        </p:attrNameLst>
                      </p:cBhvr>
                      <p:to>
                        <p:strVal val="visible"/>
                      </p:to>
                    </p:set>
                    <p:anim calcmode="lin" valueType="num">
                      <p:cBhvr additive="base">
                        <p:cTn dur="500" fill="hold"/>
                        <p:tgtEl>
                          <p:spTgt spid="3075"/>
                        </p:tgtEl>
                        <p:attrNameLst>
                          <p:attrName>ppt_x</p:attrName>
                        </p:attrNameLst>
                      </p:cBhvr>
                      <p:tavLst>
                        <p:tav tm="0">
                          <p:val>
                            <p:strVal val="0-#ppt_w/2"/>
                          </p:val>
                        </p:tav>
                        <p:tav tm="100000">
                          <p:val>
                            <p:strVal val="#ppt_x"/>
                          </p:val>
                        </p:tav>
                      </p:tavLst>
                    </p:anim>
                    <p:anim calcmode="lin" valueType="num">
                      <p:cBhvr additive="base">
                        <p:cTn dur="500" fill="hold"/>
                        <p:tgtEl>
                          <p:spTgt spid="3075"/>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3075"/>
                        </p:tgtEl>
                        <p:attrNameLst>
                          <p:attrName>ppt_c</p:attrName>
                        </p:attrNameLst>
                      </p:cBhvr>
                      <p:to>
                        <a:schemeClr val="bg2"/>
                      </p:to>
                    </p:animClr>
                  </p:subTnLst>
                </p:cTn>
              </p:par>
            </p:tnLst>
          </p:tmpl>
          <p:tmpl lvl="2">
            <p:tnLst>
              <p:par>
                <p:cTn presetID="2" presetClass="entr" presetSubtype="8" fill="hold" nodeType="clickEffect">
                  <p:stCondLst>
                    <p:cond delay="0"/>
                  </p:stCondLst>
                  <p:childTnLst>
                    <p:set>
                      <p:cBhvr>
                        <p:cTn dur="1" fill="hold">
                          <p:stCondLst>
                            <p:cond delay="0"/>
                          </p:stCondLst>
                        </p:cTn>
                        <p:tgtEl>
                          <p:spTgt spid="3075"/>
                        </p:tgtEl>
                        <p:attrNameLst>
                          <p:attrName>style.visibility</p:attrName>
                        </p:attrNameLst>
                      </p:cBhvr>
                      <p:to>
                        <p:strVal val="visible"/>
                      </p:to>
                    </p:set>
                    <p:anim calcmode="lin" valueType="num">
                      <p:cBhvr additive="base">
                        <p:cTn dur="500" fill="hold"/>
                        <p:tgtEl>
                          <p:spTgt spid="3075"/>
                        </p:tgtEl>
                        <p:attrNameLst>
                          <p:attrName>ppt_x</p:attrName>
                        </p:attrNameLst>
                      </p:cBhvr>
                      <p:tavLst>
                        <p:tav tm="0">
                          <p:val>
                            <p:strVal val="0-#ppt_w/2"/>
                          </p:val>
                        </p:tav>
                        <p:tav tm="100000">
                          <p:val>
                            <p:strVal val="#ppt_x"/>
                          </p:val>
                        </p:tav>
                      </p:tavLst>
                    </p:anim>
                    <p:anim calcmode="lin" valueType="num">
                      <p:cBhvr additive="base">
                        <p:cTn dur="500" fill="hold"/>
                        <p:tgtEl>
                          <p:spTgt spid="3075"/>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3075"/>
                        </p:tgtEl>
                        <p:attrNameLst>
                          <p:attrName>ppt_c</p:attrName>
                        </p:attrNameLst>
                      </p:cBhvr>
                      <p:to>
                        <a:schemeClr val="bg2"/>
                      </p:to>
                    </p:animClr>
                  </p:subTnLst>
                </p:cTn>
              </p:par>
            </p:tnLst>
          </p:tmpl>
          <p:tmpl lvl="3">
            <p:tnLst>
              <p:par>
                <p:cTn presetID="2" presetClass="entr" presetSubtype="8" fill="hold" nodeType="clickEffect">
                  <p:stCondLst>
                    <p:cond delay="0"/>
                  </p:stCondLst>
                  <p:childTnLst>
                    <p:set>
                      <p:cBhvr>
                        <p:cTn dur="1" fill="hold">
                          <p:stCondLst>
                            <p:cond delay="0"/>
                          </p:stCondLst>
                        </p:cTn>
                        <p:tgtEl>
                          <p:spTgt spid="3075"/>
                        </p:tgtEl>
                        <p:attrNameLst>
                          <p:attrName>style.visibility</p:attrName>
                        </p:attrNameLst>
                      </p:cBhvr>
                      <p:to>
                        <p:strVal val="visible"/>
                      </p:to>
                    </p:set>
                    <p:anim calcmode="lin" valueType="num">
                      <p:cBhvr additive="base">
                        <p:cTn dur="500" fill="hold"/>
                        <p:tgtEl>
                          <p:spTgt spid="3075"/>
                        </p:tgtEl>
                        <p:attrNameLst>
                          <p:attrName>ppt_x</p:attrName>
                        </p:attrNameLst>
                      </p:cBhvr>
                      <p:tavLst>
                        <p:tav tm="0">
                          <p:val>
                            <p:strVal val="0-#ppt_w/2"/>
                          </p:val>
                        </p:tav>
                        <p:tav tm="100000">
                          <p:val>
                            <p:strVal val="#ppt_x"/>
                          </p:val>
                        </p:tav>
                      </p:tavLst>
                    </p:anim>
                    <p:anim calcmode="lin" valueType="num">
                      <p:cBhvr additive="base">
                        <p:cTn dur="500" fill="hold"/>
                        <p:tgtEl>
                          <p:spTgt spid="3075"/>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3075"/>
                        </p:tgtEl>
                        <p:attrNameLst>
                          <p:attrName>ppt_c</p:attrName>
                        </p:attrNameLst>
                      </p:cBhvr>
                      <p:to>
                        <a:schemeClr val="bg2"/>
                      </p:to>
                    </p:animClr>
                  </p:subTnLst>
                </p:cTn>
              </p:par>
            </p:tnLst>
          </p:tmpl>
          <p:tmpl lvl="4">
            <p:tnLst>
              <p:par>
                <p:cTn presetID="2" presetClass="entr" presetSubtype="8" fill="hold" nodeType="clickEffect">
                  <p:stCondLst>
                    <p:cond delay="0"/>
                  </p:stCondLst>
                  <p:childTnLst>
                    <p:set>
                      <p:cBhvr>
                        <p:cTn dur="1" fill="hold">
                          <p:stCondLst>
                            <p:cond delay="0"/>
                          </p:stCondLst>
                        </p:cTn>
                        <p:tgtEl>
                          <p:spTgt spid="3075"/>
                        </p:tgtEl>
                        <p:attrNameLst>
                          <p:attrName>style.visibility</p:attrName>
                        </p:attrNameLst>
                      </p:cBhvr>
                      <p:to>
                        <p:strVal val="visible"/>
                      </p:to>
                    </p:set>
                    <p:anim calcmode="lin" valueType="num">
                      <p:cBhvr additive="base">
                        <p:cTn dur="500" fill="hold"/>
                        <p:tgtEl>
                          <p:spTgt spid="3075"/>
                        </p:tgtEl>
                        <p:attrNameLst>
                          <p:attrName>ppt_x</p:attrName>
                        </p:attrNameLst>
                      </p:cBhvr>
                      <p:tavLst>
                        <p:tav tm="0">
                          <p:val>
                            <p:strVal val="0-#ppt_w/2"/>
                          </p:val>
                        </p:tav>
                        <p:tav tm="100000">
                          <p:val>
                            <p:strVal val="#ppt_x"/>
                          </p:val>
                        </p:tav>
                      </p:tavLst>
                    </p:anim>
                    <p:anim calcmode="lin" valueType="num">
                      <p:cBhvr additive="base">
                        <p:cTn dur="500" fill="hold"/>
                        <p:tgtEl>
                          <p:spTgt spid="3075"/>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3075"/>
                        </p:tgtEl>
                        <p:attrNameLst>
                          <p:attrName>ppt_c</p:attrName>
                        </p:attrNameLst>
                      </p:cBhvr>
                      <p:to>
                        <a:schemeClr val="bg2"/>
                      </p:to>
                    </p:animClr>
                  </p:subTnLst>
                </p:cTn>
              </p:par>
            </p:tnLst>
          </p:tmpl>
          <p:tmpl lvl="5">
            <p:tnLst>
              <p:par>
                <p:cTn presetID="2" presetClass="entr" presetSubtype="8" fill="hold" nodeType="clickEffect">
                  <p:stCondLst>
                    <p:cond delay="0"/>
                  </p:stCondLst>
                  <p:childTnLst>
                    <p:set>
                      <p:cBhvr>
                        <p:cTn dur="1" fill="hold">
                          <p:stCondLst>
                            <p:cond delay="0"/>
                          </p:stCondLst>
                        </p:cTn>
                        <p:tgtEl>
                          <p:spTgt spid="3075"/>
                        </p:tgtEl>
                        <p:attrNameLst>
                          <p:attrName>style.visibility</p:attrName>
                        </p:attrNameLst>
                      </p:cBhvr>
                      <p:to>
                        <p:strVal val="visible"/>
                      </p:to>
                    </p:set>
                    <p:anim calcmode="lin" valueType="num">
                      <p:cBhvr additive="base">
                        <p:cTn dur="500" fill="hold"/>
                        <p:tgtEl>
                          <p:spTgt spid="3075"/>
                        </p:tgtEl>
                        <p:attrNameLst>
                          <p:attrName>ppt_x</p:attrName>
                        </p:attrNameLst>
                      </p:cBhvr>
                      <p:tavLst>
                        <p:tav tm="0">
                          <p:val>
                            <p:strVal val="0-#ppt_w/2"/>
                          </p:val>
                        </p:tav>
                        <p:tav tm="100000">
                          <p:val>
                            <p:strVal val="#ppt_x"/>
                          </p:val>
                        </p:tav>
                      </p:tavLst>
                    </p:anim>
                    <p:anim calcmode="lin" valueType="num">
                      <p:cBhvr additive="base">
                        <p:cTn dur="500" fill="hold"/>
                        <p:tgtEl>
                          <p:spTgt spid="3075"/>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3075"/>
                        </p:tgtEl>
                        <p:attrNameLst>
                          <p:attrName>ppt_c</p:attrName>
                        </p:attrNameLst>
                      </p:cBhvr>
                      <p:to>
                        <a:schemeClr val="bg2"/>
                      </p:to>
                    </p:animClr>
                  </p:subTnLst>
                </p:cTn>
              </p:par>
            </p:tnLst>
          </p:tmpl>
        </p:tmplLst>
      </p:bldP>
    </p:bldLst>
  </p:timing>
  <p:hf hdr="0" dt="0"/>
  <p:txStyles>
    <p:titleStyle>
      <a:lvl1pPr algn="ctr" rtl="0" eaLnBrk="0" fontAlgn="base" hangingPunct="0">
        <a:spcBef>
          <a:spcPct val="0"/>
        </a:spcBef>
        <a:spcAft>
          <a:spcPct val="0"/>
        </a:spcAft>
        <a:defRPr sz="2800" b="1">
          <a:solidFill>
            <a:schemeClr val="tx1"/>
          </a:solidFill>
          <a:effectLst>
            <a:outerShdw blurRad="38100" dist="38100" dir="2700000" algn="tl">
              <a:srgbClr val="FFFFFF"/>
            </a:outerShdw>
          </a:effectLst>
          <a:latin typeface="+mj-lt"/>
          <a:ea typeface="ＭＳ Ｐゴシック" charset="0"/>
          <a:cs typeface="ＭＳ Ｐゴシック" charset="0"/>
        </a:defRPr>
      </a:lvl1pPr>
      <a:lvl2pPr algn="ctr" rtl="0" eaLnBrk="0" fontAlgn="base" hangingPunct="0">
        <a:spcBef>
          <a:spcPct val="0"/>
        </a:spcBef>
        <a:spcAft>
          <a:spcPct val="0"/>
        </a:spcAft>
        <a:defRPr sz="2800" b="1">
          <a:solidFill>
            <a:schemeClr val="tx1"/>
          </a:solidFill>
          <a:effectLst>
            <a:outerShdw blurRad="38100" dist="38100" dir="2700000" algn="tl">
              <a:srgbClr val="FFFFFF"/>
            </a:outerShdw>
          </a:effectLst>
          <a:latin typeface="Arial" pitchFamily="34" charset="0"/>
          <a:ea typeface="ＭＳ Ｐゴシック" charset="0"/>
          <a:cs typeface="ＭＳ Ｐゴシック" charset="0"/>
        </a:defRPr>
      </a:lvl2pPr>
      <a:lvl3pPr algn="ctr" rtl="0" eaLnBrk="0" fontAlgn="base" hangingPunct="0">
        <a:spcBef>
          <a:spcPct val="0"/>
        </a:spcBef>
        <a:spcAft>
          <a:spcPct val="0"/>
        </a:spcAft>
        <a:defRPr sz="2800" b="1">
          <a:solidFill>
            <a:schemeClr val="tx1"/>
          </a:solidFill>
          <a:effectLst>
            <a:outerShdw blurRad="38100" dist="38100" dir="2700000" algn="tl">
              <a:srgbClr val="FFFFFF"/>
            </a:outerShdw>
          </a:effectLst>
          <a:latin typeface="Arial" pitchFamily="34" charset="0"/>
          <a:ea typeface="ＭＳ Ｐゴシック" charset="0"/>
          <a:cs typeface="ＭＳ Ｐゴシック" charset="0"/>
        </a:defRPr>
      </a:lvl3pPr>
      <a:lvl4pPr algn="ctr" rtl="0" eaLnBrk="0" fontAlgn="base" hangingPunct="0">
        <a:spcBef>
          <a:spcPct val="0"/>
        </a:spcBef>
        <a:spcAft>
          <a:spcPct val="0"/>
        </a:spcAft>
        <a:defRPr sz="2800" b="1">
          <a:solidFill>
            <a:schemeClr val="tx1"/>
          </a:solidFill>
          <a:effectLst>
            <a:outerShdw blurRad="38100" dist="38100" dir="2700000" algn="tl">
              <a:srgbClr val="FFFFFF"/>
            </a:outerShdw>
          </a:effectLst>
          <a:latin typeface="Arial" pitchFamily="34" charset="0"/>
          <a:ea typeface="ＭＳ Ｐゴシック" charset="0"/>
          <a:cs typeface="ＭＳ Ｐゴシック" charset="0"/>
        </a:defRPr>
      </a:lvl4pPr>
      <a:lvl5pPr algn="ctr" rtl="0" eaLnBrk="0" fontAlgn="base" hangingPunct="0">
        <a:spcBef>
          <a:spcPct val="0"/>
        </a:spcBef>
        <a:spcAft>
          <a:spcPct val="0"/>
        </a:spcAft>
        <a:defRPr sz="2800" b="1">
          <a:solidFill>
            <a:schemeClr val="tx1"/>
          </a:solidFill>
          <a:effectLst>
            <a:outerShdw blurRad="38100" dist="38100" dir="2700000" algn="tl">
              <a:srgbClr val="FFFFFF"/>
            </a:outerShdw>
          </a:effectLst>
          <a:latin typeface="Arial" pitchFamily="34" charset="0"/>
          <a:ea typeface="ＭＳ Ｐゴシック" charset="0"/>
          <a:cs typeface="ＭＳ Ｐゴシック" charset="0"/>
        </a:defRPr>
      </a:lvl5pPr>
      <a:lvl6pPr marL="457200" algn="ctr" rtl="0" eaLnBrk="0" fontAlgn="base" hangingPunct="0">
        <a:spcBef>
          <a:spcPct val="0"/>
        </a:spcBef>
        <a:spcAft>
          <a:spcPct val="0"/>
        </a:spcAft>
        <a:defRPr sz="2800" b="1">
          <a:solidFill>
            <a:schemeClr val="tx1"/>
          </a:solidFill>
          <a:effectLst>
            <a:outerShdw blurRad="38100" dist="38100" dir="2700000" algn="tl">
              <a:srgbClr val="FFFFFF"/>
            </a:outerShdw>
          </a:effectLst>
          <a:latin typeface="Arial" pitchFamily="34" charset="0"/>
        </a:defRPr>
      </a:lvl6pPr>
      <a:lvl7pPr marL="914400" algn="ctr" rtl="0" eaLnBrk="0" fontAlgn="base" hangingPunct="0">
        <a:spcBef>
          <a:spcPct val="0"/>
        </a:spcBef>
        <a:spcAft>
          <a:spcPct val="0"/>
        </a:spcAft>
        <a:defRPr sz="2800" b="1">
          <a:solidFill>
            <a:schemeClr val="tx1"/>
          </a:solidFill>
          <a:effectLst>
            <a:outerShdw blurRad="38100" dist="38100" dir="2700000" algn="tl">
              <a:srgbClr val="FFFFFF"/>
            </a:outerShdw>
          </a:effectLst>
          <a:latin typeface="Arial" pitchFamily="34" charset="0"/>
        </a:defRPr>
      </a:lvl7pPr>
      <a:lvl8pPr marL="1371600" algn="ctr" rtl="0" eaLnBrk="0" fontAlgn="base" hangingPunct="0">
        <a:spcBef>
          <a:spcPct val="0"/>
        </a:spcBef>
        <a:spcAft>
          <a:spcPct val="0"/>
        </a:spcAft>
        <a:defRPr sz="2800" b="1">
          <a:solidFill>
            <a:schemeClr val="tx1"/>
          </a:solidFill>
          <a:effectLst>
            <a:outerShdw blurRad="38100" dist="38100" dir="2700000" algn="tl">
              <a:srgbClr val="FFFFFF"/>
            </a:outerShdw>
          </a:effectLst>
          <a:latin typeface="Arial" pitchFamily="34" charset="0"/>
        </a:defRPr>
      </a:lvl8pPr>
      <a:lvl9pPr marL="1828800" algn="ctr" rtl="0" eaLnBrk="0" fontAlgn="base" hangingPunct="0">
        <a:spcBef>
          <a:spcPct val="0"/>
        </a:spcBef>
        <a:spcAft>
          <a:spcPct val="0"/>
        </a:spcAft>
        <a:defRPr sz="2800" b="1">
          <a:solidFill>
            <a:schemeClr val="tx1"/>
          </a:solidFill>
          <a:effectLst>
            <a:outerShdw blurRad="38100" dist="38100" dir="2700000" algn="tl">
              <a:srgbClr val="FFFFFF"/>
            </a:outerShdw>
          </a:effectLst>
          <a:latin typeface="Arial" pitchFamily="34" charset="0"/>
        </a:defRPr>
      </a:lvl9pPr>
    </p:titleStyle>
    <p:bodyStyle>
      <a:lvl1pPr marL="457200" indent="-457200" algn="l" rtl="0" eaLnBrk="0" fontAlgn="base" hangingPunct="0">
        <a:spcBef>
          <a:spcPct val="20000"/>
        </a:spcBef>
        <a:spcAft>
          <a:spcPct val="0"/>
        </a:spcAft>
        <a:buClr>
          <a:srgbClr val="000066"/>
        </a:buClr>
        <a:buSzPct val="90000"/>
        <a:buBlip>
          <a:blip r:embed="rId22"/>
        </a:buBlip>
        <a:defRPr sz="2400" b="1">
          <a:solidFill>
            <a:srgbClr val="000066"/>
          </a:solidFill>
          <a:latin typeface="+mn-lt"/>
          <a:ea typeface="ＭＳ Ｐゴシック" charset="0"/>
          <a:cs typeface="ＭＳ Ｐゴシック" charset="0"/>
        </a:defRPr>
      </a:lvl1pPr>
      <a:lvl2pPr marL="838200" indent="-381000" algn="l" rtl="0" eaLnBrk="0" fontAlgn="base" hangingPunct="0">
        <a:spcBef>
          <a:spcPct val="20000"/>
        </a:spcBef>
        <a:spcAft>
          <a:spcPct val="0"/>
        </a:spcAft>
        <a:buClr>
          <a:srgbClr val="000066"/>
        </a:buClr>
        <a:buFont typeface="Wingdings" pitchFamily="2" charset="2"/>
        <a:buBlip>
          <a:blip r:embed="rId23"/>
        </a:buBlip>
        <a:defRPr sz="2000" b="1">
          <a:solidFill>
            <a:schemeClr val="tx1"/>
          </a:solidFill>
          <a:latin typeface="+mn-lt"/>
          <a:ea typeface="ＭＳ Ｐゴシック" charset="0"/>
          <a:cs typeface="ＭＳ Ｐゴシック" charset="-128"/>
        </a:defRPr>
      </a:lvl2pPr>
      <a:lvl3pPr marL="1295400" indent="-381000" algn="l" rtl="0" eaLnBrk="0" fontAlgn="base" hangingPunct="0">
        <a:spcBef>
          <a:spcPct val="20000"/>
        </a:spcBef>
        <a:spcAft>
          <a:spcPct val="0"/>
        </a:spcAft>
        <a:buClr>
          <a:srgbClr val="000066"/>
        </a:buClr>
        <a:buFont typeface="Wingdings" pitchFamily="2" charset="2"/>
        <a:buBlip>
          <a:blip r:embed="rId23"/>
        </a:buBlip>
        <a:defRPr sz="2000">
          <a:solidFill>
            <a:schemeClr val="tx1"/>
          </a:solidFill>
          <a:latin typeface="+mn-lt"/>
          <a:ea typeface="ＭＳ Ｐゴシック" charset="0"/>
          <a:cs typeface="ＭＳ Ｐゴシック" charset="-128"/>
        </a:defRPr>
      </a:lvl3pPr>
      <a:lvl4pPr marL="1676400" indent="-304800" algn="l" rtl="0" eaLnBrk="0" fontAlgn="base" hangingPunct="0">
        <a:spcBef>
          <a:spcPct val="20000"/>
        </a:spcBef>
        <a:spcAft>
          <a:spcPct val="0"/>
        </a:spcAft>
        <a:buClr>
          <a:srgbClr val="000066"/>
        </a:buClr>
        <a:buSzPct val="115000"/>
        <a:buFont typeface="Symbol" pitchFamily="18" charset="2"/>
        <a:buBlip>
          <a:blip r:embed="rId24"/>
        </a:buBlip>
        <a:defRPr sz="1600">
          <a:solidFill>
            <a:schemeClr val="tx1"/>
          </a:solidFill>
          <a:latin typeface="+mn-lt"/>
          <a:ea typeface="ＭＳ Ｐゴシック" charset="0"/>
          <a:cs typeface="ＭＳ Ｐゴシック" charset="-128"/>
        </a:defRPr>
      </a:lvl4pPr>
      <a:lvl5pPr marL="2133600" indent="-304800" algn="l" rtl="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mn-lt"/>
          <a:ea typeface="ＭＳ Ｐゴシック" charset="0"/>
          <a:cs typeface="ＭＳ Ｐゴシック" charset="-128"/>
        </a:defRPr>
      </a:lvl5pPr>
      <a:lvl6pPr marL="2590800" indent="-304800" algn="l" rtl="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mn-lt"/>
        </a:defRPr>
      </a:lvl6pPr>
      <a:lvl7pPr marL="3048000" indent="-304800" algn="l" rtl="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mn-lt"/>
        </a:defRPr>
      </a:lvl7pPr>
      <a:lvl8pPr marL="3505200" indent="-304800" algn="l" rtl="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mn-lt"/>
        </a:defRPr>
      </a:lvl8pPr>
      <a:lvl9pPr marL="3962400" indent="-304800" algn="l" rtl="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mn-lt"/>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8.jpeg"/></Relationships>
</file>

<file path=ppt/slides/_rels/slide100.xml.rels><?xml version="1.0" encoding="UTF-8" standalone="yes"?>
<Relationships xmlns="http://schemas.openxmlformats.org/package/2006/relationships"><Relationship Id="rId3" Type="http://schemas.openxmlformats.org/officeDocument/2006/relationships/image" Target="../media/image3.png"/><Relationship Id="rId4" Type="http://schemas.openxmlformats.org/officeDocument/2006/relationships/image" Target="../media/image4.png"/><Relationship Id="rId5" Type="http://schemas.openxmlformats.org/officeDocument/2006/relationships/image" Target="../media/image84.png"/><Relationship Id="rId6" Type="http://schemas.openxmlformats.org/officeDocument/2006/relationships/image" Target="../media/image86.png"/><Relationship Id="rId1" Type="http://schemas.openxmlformats.org/officeDocument/2006/relationships/slideLayout" Target="../slideLayouts/slideLayout7.xml"/><Relationship Id="rId2" Type="http://schemas.openxmlformats.org/officeDocument/2006/relationships/image" Target="../media/image2.png"/></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2.xml"/><Relationship Id="rId3" Type="http://schemas.openxmlformats.org/officeDocument/2006/relationships/image" Target="../media/image87.jpeg"/></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84.png"/><Relationship Id="rId3" Type="http://schemas.openxmlformats.org/officeDocument/2006/relationships/image" Target="../media/image88.png"/></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84.png"/><Relationship Id="rId3" Type="http://schemas.openxmlformats.org/officeDocument/2006/relationships/image" Target="../media/image89.png"/></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63.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64.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90.emf"/><Relationship Id="rId3" Type="http://schemas.openxmlformats.org/officeDocument/2006/relationships/image" Target="../media/image91.png"/></Relationships>
</file>

<file path=ppt/slides/_rels/slide108.xml.rels><?xml version="1.0" encoding="UTF-8" standalone="yes"?>
<Relationships xmlns="http://schemas.openxmlformats.org/package/2006/relationships"><Relationship Id="rId3" Type="http://schemas.openxmlformats.org/officeDocument/2006/relationships/image" Target="../media/image93.png"/><Relationship Id="rId4" Type="http://schemas.openxmlformats.org/officeDocument/2006/relationships/image" Target="../media/image94.png"/><Relationship Id="rId1" Type="http://schemas.openxmlformats.org/officeDocument/2006/relationships/slideLayout" Target="../slideLayouts/slideLayout7.xml"/><Relationship Id="rId2" Type="http://schemas.openxmlformats.org/officeDocument/2006/relationships/image" Target="../media/image92.emf"/></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5.xml"/><Relationship Id="rId3" Type="http://schemas.openxmlformats.org/officeDocument/2006/relationships/image" Target="../media/image95.jpe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96.wmf"/></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6.xml"/></Relationships>
</file>

<file path=ppt/slides/_rels/slide113.xml.rels><?xml version="1.0" encoding="UTF-8" standalone="yes"?>
<Relationships xmlns="http://schemas.openxmlformats.org/package/2006/relationships"><Relationship Id="rId3" Type="http://schemas.openxmlformats.org/officeDocument/2006/relationships/image" Target="../media/image2.png"/><Relationship Id="rId4" Type="http://schemas.openxmlformats.org/officeDocument/2006/relationships/image" Target="../media/image3.png"/><Relationship Id="rId5" Type="http://schemas.openxmlformats.org/officeDocument/2006/relationships/image" Target="../media/image4.png"/><Relationship Id="rId1" Type="http://schemas.openxmlformats.org/officeDocument/2006/relationships/slideLayout" Target="../slideLayouts/slideLayout4.xml"/><Relationship Id="rId2" Type="http://schemas.openxmlformats.org/officeDocument/2006/relationships/notesSlide" Target="../notesSlides/notesSlide67.xml"/></Relationships>
</file>

<file path=ppt/slides/_rels/slide114.xml.rels><?xml version="1.0" encoding="UTF-8" standalone="yes"?>
<Relationships xmlns="http://schemas.openxmlformats.org/package/2006/relationships"><Relationship Id="rId3" Type="http://schemas.openxmlformats.org/officeDocument/2006/relationships/image" Target="../media/image2.png"/><Relationship Id="rId4" Type="http://schemas.openxmlformats.org/officeDocument/2006/relationships/image" Target="../media/image3.png"/><Relationship Id="rId5" Type="http://schemas.openxmlformats.org/officeDocument/2006/relationships/image" Target="../media/image4.png"/><Relationship Id="rId1" Type="http://schemas.openxmlformats.org/officeDocument/2006/relationships/slideLayout" Target="../slideLayouts/slideLayout4.xml"/><Relationship Id="rId2" Type="http://schemas.openxmlformats.org/officeDocument/2006/relationships/notesSlide" Target="../notesSlides/notesSlide68.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9.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97.jpeg"/><Relationship Id="rId3" Type="http://schemas.openxmlformats.org/officeDocument/2006/relationships/image" Target="../media/image98.jpeg"/></Relationships>
</file>

<file path=ppt/slides/_rels/slide118.xml.rels><?xml version="1.0" encoding="UTF-8" standalone="yes"?>
<Relationships xmlns="http://schemas.openxmlformats.org/package/2006/relationships"><Relationship Id="rId3" Type="http://schemas.openxmlformats.org/officeDocument/2006/relationships/notesSlide" Target="../notesSlides/notesSlide70.xml"/><Relationship Id="rId4" Type="http://schemas.openxmlformats.org/officeDocument/2006/relationships/oleObject" Target="../embeddings/oleObject6.bin"/><Relationship Id="rId5" Type="http://schemas.openxmlformats.org/officeDocument/2006/relationships/image" Target="../media/image5.wmf"/><Relationship Id="rId1" Type="http://schemas.openxmlformats.org/officeDocument/2006/relationships/vmlDrawing" Target="../drawings/vmlDrawing6.vml"/><Relationship Id="rId2"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1.xml"/></Relationships>
</file>

<file path=ppt/slides/_rels/slide12.xml.rels><?xml version="1.0" encoding="UTF-8" standalone="yes"?>
<Relationships xmlns="http://schemas.openxmlformats.org/package/2006/relationships"><Relationship Id="rId3" Type="http://schemas.openxmlformats.org/officeDocument/2006/relationships/image" Target="../media/image9.png"/><Relationship Id="rId4" Type="http://schemas.openxmlformats.org/officeDocument/2006/relationships/image" Target="../media/image10.png"/><Relationship Id="rId5" Type="http://schemas.openxmlformats.org/officeDocument/2006/relationships/image" Target="../media/image11.png"/><Relationship Id="rId1" Type="http://schemas.openxmlformats.org/officeDocument/2006/relationships/slideLayout" Target="../slideLayouts/slideLayout6.xml"/><Relationship Id="rId2" Type="http://schemas.openxmlformats.org/officeDocument/2006/relationships/notesSlide" Target="../notesSlides/notesSlide8.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2.xml"/><Relationship Id="rId3" Type="http://schemas.openxmlformats.org/officeDocument/2006/relationships/image" Target="../media/image99.jpeg"/></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3.xml"/><Relationship Id="rId3" Type="http://schemas.openxmlformats.org/officeDocument/2006/relationships/image" Target="../media/image100.wmf"/></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01.wmf"/></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4.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5.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76.xml"/></Relationships>
</file>

<file path=ppt/slides/_rels/slide126.xml.rels><?xml version="1.0" encoding="UTF-8" standalone="yes"?>
<Relationships xmlns="http://schemas.openxmlformats.org/package/2006/relationships"><Relationship Id="rId3" Type="http://schemas.openxmlformats.org/officeDocument/2006/relationships/image" Target="../media/image102.jpeg"/><Relationship Id="rId4" Type="http://schemas.openxmlformats.org/officeDocument/2006/relationships/image" Target="../media/image103.png"/><Relationship Id="rId5" Type="http://schemas.openxmlformats.org/officeDocument/2006/relationships/image" Target="../media/image104.png"/><Relationship Id="rId6" Type="http://schemas.openxmlformats.org/officeDocument/2006/relationships/image" Target="../media/image105.png"/><Relationship Id="rId1" Type="http://schemas.openxmlformats.org/officeDocument/2006/relationships/slideLayout" Target="../slideLayouts/slideLayout2.xml"/><Relationship Id="rId2" Type="http://schemas.openxmlformats.org/officeDocument/2006/relationships/notesSlide" Target="../notesSlides/notesSlide77.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78.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26.png"/><Relationship Id="rId3" Type="http://schemas.openxmlformats.org/officeDocument/2006/relationships/image" Target="../media/image106.jpeg"/></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9.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9.xml"/><Relationship Id="rId3" Type="http://schemas.openxmlformats.org/officeDocument/2006/relationships/image" Target="../media/image12.jpeg"/></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80.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81.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82.xml"/><Relationship Id="rId3" Type="http://schemas.openxmlformats.org/officeDocument/2006/relationships/image" Target="../media/image107.jpeg"/></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83.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84.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85.xml"/><Relationship Id="rId3" Type="http://schemas.openxmlformats.org/officeDocument/2006/relationships/image" Target="../media/image108.jpeg"/></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86.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87.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88.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89.xml"/><Relationship Id="rId3" Type="http://schemas.openxmlformats.org/officeDocument/2006/relationships/image" Target="../media/image109.jpe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0.xml"/><Relationship Id="rId3" Type="http://schemas.openxmlformats.org/officeDocument/2006/relationships/image" Target="../media/image13.jpeg"/></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90.xml"/><Relationship Id="rId3" Type="http://schemas.openxmlformats.org/officeDocument/2006/relationships/image" Target="../media/image110.jpeg"/></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91.xml"/><Relationship Id="rId3" Type="http://schemas.openxmlformats.org/officeDocument/2006/relationships/image" Target="../media/image111.jpeg"/></Relationships>
</file>

<file path=ppt/slides/_rels/slide142.xml.rels><?xml version="1.0" encoding="UTF-8" standalone="yes"?>
<Relationships xmlns="http://schemas.openxmlformats.org/package/2006/relationships"><Relationship Id="rId3" Type="http://schemas.openxmlformats.org/officeDocument/2006/relationships/notesSlide" Target="../notesSlides/notesSlide92.xml"/><Relationship Id="rId4" Type="http://schemas.openxmlformats.org/officeDocument/2006/relationships/oleObject" Target="../embeddings/oleObject7.bin"/><Relationship Id="rId5" Type="http://schemas.openxmlformats.org/officeDocument/2006/relationships/image" Target="../media/image112.emf"/><Relationship Id="rId6" Type="http://schemas.openxmlformats.org/officeDocument/2006/relationships/oleObject" Target="../embeddings/oleObject8.bin"/><Relationship Id="rId7" Type="http://schemas.openxmlformats.org/officeDocument/2006/relationships/image" Target="../media/image113.wmf"/><Relationship Id="rId1" Type="http://schemas.openxmlformats.org/officeDocument/2006/relationships/vmlDrawing" Target="../drawings/vmlDrawing7.vml"/><Relationship Id="rId2" Type="http://schemas.openxmlformats.org/officeDocument/2006/relationships/slideLayout" Target="../slideLayouts/slideLayout4.xml"/></Relationships>
</file>

<file path=ppt/slides/_rels/slide143.xml.rels><?xml version="1.0" encoding="UTF-8" standalone="yes"?>
<Relationships xmlns="http://schemas.openxmlformats.org/package/2006/relationships"><Relationship Id="rId3" Type="http://schemas.openxmlformats.org/officeDocument/2006/relationships/image" Target="../media/image114.png"/><Relationship Id="rId4" Type="http://schemas.openxmlformats.org/officeDocument/2006/relationships/image" Target="../media/image115.jpeg"/><Relationship Id="rId1" Type="http://schemas.openxmlformats.org/officeDocument/2006/relationships/slideLayout" Target="../slideLayouts/slideLayout7.xml"/><Relationship Id="rId2" Type="http://schemas.openxmlformats.org/officeDocument/2006/relationships/notesSlide" Target="../notesSlides/notesSlide93.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94.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95.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96.xml"/><Relationship Id="rId3" Type="http://schemas.openxmlformats.org/officeDocument/2006/relationships/image" Target="../media/image116.jpeg"/></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97.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117.png"/><Relationship Id="rId3" Type="http://schemas.openxmlformats.org/officeDocument/2006/relationships/image" Target="../media/image118.png"/></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98.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1.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99.xml"/><Relationship Id="rId3" Type="http://schemas.openxmlformats.org/officeDocument/2006/relationships/image" Target="../media/image119.jpeg"/></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00.xml"/><Relationship Id="rId3" Type="http://schemas.openxmlformats.org/officeDocument/2006/relationships/image" Target="../media/image2.png"/></Relationships>
</file>

<file path=ppt/slides/_rels/slide152.xml.rels><?xml version="1.0" encoding="UTF-8" standalone="yes"?>
<Relationships xmlns="http://schemas.openxmlformats.org/package/2006/relationships"><Relationship Id="rId3" Type="http://schemas.openxmlformats.org/officeDocument/2006/relationships/notesSlide" Target="../notesSlides/notesSlide101.xml"/><Relationship Id="rId4" Type="http://schemas.openxmlformats.org/officeDocument/2006/relationships/image" Target="../media/image2.png"/><Relationship Id="rId5" Type="http://schemas.openxmlformats.org/officeDocument/2006/relationships/image" Target="../media/image4.png"/><Relationship Id="rId6" Type="http://schemas.openxmlformats.org/officeDocument/2006/relationships/image" Target="../media/image3.png"/><Relationship Id="rId7" Type="http://schemas.openxmlformats.org/officeDocument/2006/relationships/oleObject" Target="../embeddings/oleObject9.bin"/><Relationship Id="rId8" Type="http://schemas.openxmlformats.org/officeDocument/2006/relationships/image" Target="../media/image120.wmf"/><Relationship Id="rId9" Type="http://schemas.openxmlformats.org/officeDocument/2006/relationships/oleObject" Target="../embeddings/oleObject10.bin"/><Relationship Id="rId10" Type="http://schemas.openxmlformats.org/officeDocument/2006/relationships/image" Target="../media/image121.emf"/><Relationship Id="rId1" Type="http://schemas.openxmlformats.org/officeDocument/2006/relationships/vmlDrawing" Target="../drawings/vmlDrawing8.vml"/><Relationship Id="rId2" Type="http://schemas.openxmlformats.org/officeDocument/2006/relationships/slideLayout" Target="../slideLayouts/slideLayout2.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02.xml"/><Relationship Id="rId3" Type="http://schemas.openxmlformats.org/officeDocument/2006/relationships/image" Target="../media/image122.jpeg"/></Relationships>
</file>

<file path=ppt/slides/_rels/slide154.xml.rels><?xml version="1.0" encoding="UTF-8" standalone="yes"?>
<Relationships xmlns="http://schemas.openxmlformats.org/package/2006/relationships"><Relationship Id="rId3" Type="http://schemas.openxmlformats.org/officeDocument/2006/relationships/image" Target="../media/image2.png"/><Relationship Id="rId4" Type="http://schemas.openxmlformats.org/officeDocument/2006/relationships/image" Target="../media/image3.png"/><Relationship Id="rId5" Type="http://schemas.openxmlformats.org/officeDocument/2006/relationships/image" Target="../media/image4.png"/><Relationship Id="rId1" Type="http://schemas.openxmlformats.org/officeDocument/2006/relationships/slideLayout" Target="../slideLayouts/slideLayout2.xml"/><Relationship Id="rId2" Type="http://schemas.openxmlformats.org/officeDocument/2006/relationships/notesSlide" Target="../notesSlides/notesSlide103.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04.xml"/><Relationship Id="rId3" Type="http://schemas.openxmlformats.org/officeDocument/2006/relationships/image" Target="../media/image123.jpeg"/></Relationships>
</file>

<file path=ppt/slides/_rels/slide156.xml.rels><?xml version="1.0" encoding="UTF-8" standalone="yes"?>
<Relationships xmlns="http://schemas.openxmlformats.org/package/2006/relationships"><Relationship Id="rId3" Type="http://schemas.openxmlformats.org/officeDocument/2006/relationships/notesSlide" Target="../notesSlides/notesSlide105.xml"/><Relationship Id="rId4" Type="http://schemas.openxmlformats.org/officeDocument/2006/relationships/image" Target="../media/image54.gif"/><Relationship Id="rId5" Type="http://schemas.openxmlformats.org/officeDocument/2006/relationships/oleObject" Target="../embeddings/oleObject11.bin"/><Relationship Id="rId6" Type="http://schemas.openxmlformats.org/officeDocument/2006/relationships/image" Target="../media/image124.emf"/><Relationship Id="rId1" Type="http://schemas.openxmlformats.org/officeDocument/2006/relationships/vmlDrawing" Target="../drawings/vmlDrawing9.vml"/><Relationship Id="rId2" Type="http://schemas.openxmlformats.org/officeDocument/2006/relationships/slideLayout" Target="../slideLayouts/slideLayout4.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06.xml"/></Relationships>
</file>

<file path=ppt/slides/_rels/slide158.xml.rels><?xml version="1.0" encoding="UTF-8" standalone="yes"?>
<Relationships xmlns="http://schemas.openxmlformats.org/package/2006/relationships"><Relationship Id="rId3" Type="http://schemas.openxmlformats.org/officeDocument/2006/relationships/image" Target="../media/image80.png"/><Relationship Id="rId4" Type="http://schemas.openxmlformats.org/officeDocument/2006/relationships/image" Target="../media/image125.jpeg"/><Relationship Id="rId1" Type="http://schemas.openxmlformats.org/officeDocument/2006/relationships/slideLayout" Target="../slideLayouts/slideLayout7.xml"/><Relationship Id="rId2" Type="http://schemas.openxmlformats.org/officeDocument/2006/relationships/notesSlide" Target="../notesSlides/notesSlide107.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26.wmf"/><Relationship Id="rId3" Type="http://schemas.openxmlformats.org/officeDocument/2006/relationships/image" Target="../media/image127.wmf"/></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2.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08.xml"/><Relationship Id="rId3" Type="http://schemas.openxmlformats.org/officeDocument/2006/relationships/image" Target="../media/image2.png"/></Relationships>
</file>

<file path=ppt/slides/_rels/slide161.xml.rels><?xml version="1.0" encoding="UTF-8" standalone="yes"?>
<Relationships xmlns="http://schemas.openxmlformats.org/package/2006/relationships"><Relationship Id="rId3" Type="http://schemas.openxmlformats.org/officeDocument/2006/relationships/image" Target="../media/image128.jpeg"/><Relationship Id="rId4" Type="http://schemas.openxmlformats.org/officeDocument/2006/relationships/image" Target="../media/image129.jpeg"/><Relationship Id="rId1" Type="http://schemas.openxmlformats.org/officeDocument/2006/relationships/slideLayout" Target="../slideLayouts/slideLayout2.xml"/><Relationship Id="rId2" Type="http://schemas.openxmlformats.org/officeDocument/2006/relationships/notesSlide" Target="../notesSlides/notesSlide109.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10.xml"/><Relationship Id="rId3" Type="http://schemas.openxmlformats.org/officeDocument/2006/relationships/image" Target="../media/image130.jpeg"/></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84.png"/><Relationship Id="rId3" Type="http://schemas.openxmlformats.org/officeDocument/2006/relationships/image" Target="../media/image131.png"/></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11.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12.xml"/><Relationship Id="rId3" Type="http://schemas.openxmlformats.org/officeDocument/2006/relationships/image" Target="../media/image132.jpeg"/></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13.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14.xml"/><Relationship Id="rId3" Type="http://schemas.openxmlformats.org/officeDocument/2006/relationships/image" Target="../media/image133.jpeg"/></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15.xml"/></Relationships>
</file>

<file path=ppt/slides/_rels/slide169.xml.rels><?xml version="1.0" encoding="UTF-8" standalone="yes"?>
<Relationships xmlns="http://schemas.openxmlformats.org/package/2006/relationships"><Relationship Id="rId3" Type="http://schemas.openxmlformats.org/officeDocument/2006/relationships/image" Target="../media/image134.jpeg"/><Relationship Id="rId4" Type="http://schemas.openxmlformats.org/officeDocument/2006/relationships/image" Target="../media/image135.jpeg"/><Relationship Id="rId1" Type="http://schemas.openxmlformats.org/officeDocument/2006/relationships/slideLayout" Target="../slideLayouts/slideLayout4.xml"/><Relationship Id="rId2" Type="http://schemas.openxmlformats.org/officeDocument/2006/relationships/notesSlide" Target="../notesSlides/notesSlide1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3.xml"/></Relationships>
</file>

<file path=ppt/slides/_rels/slide170.xml.rels><?xml version="1.0" encoding="UTF-8" standalone="yes"?>
<Relationships xmlns="http://schemas.openxmlformats.org/package/2006/relationships"><Relationship Id="rId3" Type="http://schemas.openxmlformats.org/officeDocument/2006/relationships/image" Target="../media/image114.png"/><Relationship Id="rId4" Type="http://schemas.openxmlformats.org/officeDocument/2006/relationships/image" Target="../media/image136.jpeg"/><Relationship Id="rId1" Type="http://schemas.openxmlformats.org/officeDocument/2006/relationships/slideLayout" Target="../slideLayouts/slideLayout7.xml"/><Relationship Id="rId2" Type="http://schemas.openxmlformats.org/officeDocument/2006/relationships/notesSlide" Target="../notesSlides/notesSlide117.xml"/></Relationships>
</file>

<file path=ppt/slides/_rels/slide171.xml.rels><?xml version="1.0" encoding="UTF-8" standalone="yes"?>
<Relationships xmlns="http://schemas.openxmlformats.org/package/2006/relationships"><Relationship Id="rId3" Type="http://schemas.openxmlformats.org/officeDocument/2006/relationships/image" Target="../media/image114.png"/><Relationship Id="rId4" Type="http://schemas.openxmlformats.org/officeDocument/2006/relationships/image" Target="../media/image137.jpeg"/><Relationship Id="rId1" Type="http://schemas.openxmlformats.org/officeDocument/2006/relationships/slideLayout" Target="../slideLayouts/slideLayout7.xml"/><Relationship Id="rId2" Type="http://schemas.openxmlformats.org/officeDocument/2006/relationships/notesSlide" Target="../notesSlides/notesSlide118.xml"/></Relationships>
</file>

<file path=ppt/slides/_rels/slide172.xml.rels><?xml version="1.0" encoding="UTF-8" standalone="yes"?>
<Relationships xmlns="http://schemas.openxmlformats.org/package/2006/relationships"><Relationship Id="rId3" Type="http://schemas.openxmlformats.org/officeDocument/2006/relationships/image" Target="../media/image114.png"/><Relationship Id="rId4" Type="http://schemas.openxmlformats.org/officeDocument/2006/relationships/image" Target="../media/image138.jpeg"/><Relationship Id="rId1" Type="http://schemas.openxmlformats.org/officeDocument/2006/relationships/slideLayout" Target="../slideLayouts/slideLayout7.xml"/><Relationship Id="rId2" Type="http://schemas.openxmlformats.org/officeDocument/2006/relationships/notesSlide" Target="../notesSlides/notesSlide119.xml"/></Relationships>
</file>

<file path=ppt/slides/_rels/slide173.xml.rels><?xml version="1.0" encoding="UTF-8" standalone="yes"?>
<Relationships xmlns="http://schemas.openxmlformats.org/package/2006/relationships"><Relationship Id="rId3" Type="http://schemas.openxmlformats.org/officeDocument/2006/relationships/notesSlide" Target="../notesSlides/notesSlide120.xml"/><Relationship Id="rId4" Type="http://schemas.openxmlformats.org/officeDocument/2006/relationships/oleObject" Target="../embeddings/oleObject12.bin"/><Relationship Id="rId5" Type="http://schemas.openxmlformats.org/officeDocument/2006/relationships/image" Target="../media/image139.wmf"/><Relationship Id="rId1" Type="http://schemas.openxmlformats.org/officeDocument/2006/relationships/vmlDrawing" Target="../drawings/vmlDrawing10.vml"/><Relationship Id="rId2" Type="http://schemas.openxmlformats.org/officeDocument/2006/relationships/slideLayout" Target="../slideLayouts/slideLayout2.xml"/></Relationships>
</file>

<file path=ppt/slides/_rels/slide174.xml.rels><?xml version="1.0" encoding="UTF-8" standalone="yes"?>
<Relationships xmlns="http://schemas.openxmlformats.org/package/2006/relationships"><Relationship Id="rId3" Type="http://schemas.openxmlformats.org/officeDocument/2006/relationships/notesSlide" Target="../notesSlides/notesSlide121.xml"/><Relationship Id="rId4" Type="http://schemas.openxmlformats.org/officeDocument/2006/relationships/oleObject" Target="../embeddings/oleObject13.bin"/><Relationship Id="rId5" Type="http://schemas.openxmlformats.org/officeDocument/2006/relationships/image" Target="../media/image140.wmf"/><Relationship Id="rId1" Type="http://schemas.openxmlformats.org/officeDocument/2006/relationships/vmlDrawing" Target="../drawings/vmlDrawing11.vml"/><Relationship Id="rId2" Type="http://schemas.openxmlformats.org/officeDocument/2006/relationships/slideLayout" Target="../slideLayouts/slideLayout2.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22.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23.xml"/><Relationship Id="rId3" Type="http://schemas.openxmlformats.org/officeDocument/2006/relationships/image" Target="../media/image72.jpeg"/></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84.png"/><Relationship Id="rId3" Type="http://schemas.openxmlformats.org/officeDocument/2006/relationships/image" Target="../media/image141.png"/></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42.jpeg"/></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143.png"/></Relationships>
</file>

<file path=ppt/slides/_rels/slide18.xml.rels><?xml version="1.0" encoding="UTF-8" standalone="yes"?>
<Relationships xmlns="http://schemas.openxmlformats.org/package/2006/relationships"><Relationship Id="rId3" Type="http://schemas.openxmlformats.org/officeDocument/2006/relationships/image" Target="../media/image15.jpeg"/><Relationship Id="rId4" Type="http://schemas.openxmlformats.org/officeDocument/2006/relationships/image" Target="../media/image16.jpeg"/><Relationship Id="rId5" Type="http://schemas.openxmlformats.org/officeDocument/2006/relationships/image" Target="../media/image17.jpeg"/><Relationship Id="rId1" Type="http://schemas.openxmlformats.org/officeDocument/2006/relationships/slideLayout" Target="../slideLayouts/slideLayout14.xml"/><Relationship Id="rId2" Type="http://schemas.openxmlformats.org/officeDocument/2006/relationships/image" Target="../media/image14.jpeg"/></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24.xml"/></Relationships>
</file>

<file path=ppt/slides/_rels/slide181.xml.rels><?xml version="1.0" encoding="UTF-8" standalone="yes"?>
<Relationships xmlns="http://schemas.openxmlformats.org/package/2006/relationships"><Relationship Id="rId3" Type="http://schemas.openxmlformats.org/officeDocument/2006/relationships/oleObject" Target="../embeddings/oleObject14.bin"/><Relationship Id="rId4" Type="http://schemas.openxmlformats.org/officeDocument/2006/relationships/image" Target="../media/image144.emf"/><Relationship Id="rId1" Type="http://schemas.openxmlformats.org/officeDocument/2006/relationships/vmlDrawing" Target="../drawings/vmlDrawing12.vml"/><Relationship Id="rId2" Type="http://schemas.openxmlformats.org/officeDocument/2006/relationships/slideLayout" Target="../slideLayouts/slideLayout4.xml"/></Relationships>
</file>

<file path=ppt/slides/_rels/slide182.xml.rels><?xml version="1.0" encoding="UTF-8" standalone="yes"?>
<Relationships xmlns="http://schemas.openxmlformats.org/package/2006/relationships"><Relationship Id="rId3" Type="http://schemas.openxmlformats.org/officeDocument/2006/relationships/oleObject" Target="../embeddings/oleObject15.bin"/><Relationship Id="rId4" Type="http://schemas.openxmlformats.org/officeDocument/2006/relationships/image" Target="../media/image145.emf"/><Relationship Id="rId5" Type="http://schemas.openxmlformats.org/officeDocument/2006/relationships/oleObject" Target="../embeddings/oleObject16.bin"/><Relationship Id="rId6" Type="http://schemas.openxmlformats.org/officeDocument/2006/relationships/image" Target="../media/image146.wmf"/><Relationship Id="rId1" Type="http://schemas.openxmlformats.org/officeDocument/2006/relationships/vmlDrawing" Target="../drawings/vmlDrawing13.vml"/><Relationship Id="rId2" Type="http://schemas.openxmlformats.org/officeDocument/2006/relationships/slideLayout" Target="../slideLayouts/slideLayout2.xml"/></Relationships>
</file>

<file path=ppt/slides/_rels/slide183.xml.rels><?xml version="1.0" encoding="UTF-8" standalone="yes"?>
<Relationships xmlns="http://schemas.openxmlformats.org/package/2006/relationships"><Relationship Id="rId3" Type="http://schemas.openxmlformats.org/officeDocument/2006/relationships/image" Target="../media/image2.png"/><Relationship Id="rId4" Type="http://schemas.openxmlformats.org/officeDocument/2006/relationships/oleObject" Target="../embeddings/oleObject17.bin"/><Relationship Id="rId5" Type="http://schemas.openxmlformats.org/officeDocument/2006/relationships/image" Target="../media/image147.wmf"/><Relationship Id="rId6" Type="http://schemas.openxmlformats.org/officeDocument/2006/relationships/oleObject" Target="../embeddings/oleObject18.bin"/><Relationship Id="rId7" Type="http://schemas.openxmlformats.org/officeDocument/2006/relationships/image" Target="../media/image145.emf"/><Relationship Id="rId1" Type="http://schemas.openxmlformats.org/officeDocument/2006/relationships/vmlDrawing" Target="../drawings/vmlDrawing14.vml"/><Relationship Id="rId2" Type="http://schemas.openxmlformats.org/officeDocument/2006/relationships/slideLayout" Target="../slideLayouts/slideLayout4.xml"/></Relationships>
</file>

<file path=ppt/slides/_rels/slide184.xml.rels><?xml version="1.0" encoding="UTF-8" standalone="yes"?>
<Relationships xmlns="http://schemas.openxmlformats.org/package/2006/relationships"><Relationship Id="rId3" Type="http://schemas.openxmlformats.org/officeDocument/2006/relationships/oleObject" Target="../embeddings/oleObject19.bin"/><Relationship Id="rId4" Type="http://schemas.openxmlformats.org/officeDocument/2006/relationships/image" Target="../media/image148.wmf"/><Relationship Id="rId5" Type="http://schemas.openxmlformats.org/officeDocument/2006/relationships/image" Target="../media/image2.png"/><Relationship Id="rId6" Type="http://schemas.openxmlformats.org/officeDocument/2006/relationships/oleObject" Target="../embeddings/oleObject20.bin"/><Relationship Id="rId7" Type="http://schemas.openxmlformats.org/officeDocument/2006/relationships/image" Target="../media/image145.emf"/><Relationship Id="rId1" Type="http://schemas.openxmlformats.org/officeDocument/2006/relationships/vmlDrawing" Target="../drawings/vmlDrawing15.vml"/><Relationship Id="rId2" Type="http://schemas.openxmlformats.org/officeDocument/2006/relationships/slideLayout" Target="../slideLayouts/slideLayout4.xml"/></Relationships>
</file>

<file path=ppt/slides/_rels/slide185.xml.rels><?xml version="1.0" encoding="UTF-8" standalone="yes"?>
<Relationships xmlns="http://schemas.openxmlformats.org/package/2006/relationships"><Relationship Id="rId3" Type="http://schemas.openxmlformats.org/officeDocument/2006/relationships/oleObject" Target="../embeddings/oleObject21.bin"/><Relationship Id="rId4" Type="http://schemas.openxmlformats.org/officeDocument/2006/relationships/image" Target="../media/image149.wmf"/><Relationship Id="rId5" Type="http://schemas.openxmlformats.org/officeDocument/2006/relationships/image" Target="../media/image2.png"/><Relationship Id="rId6" Type="http://schemas.openxmlformats.org/officeDocument/2006/relationships/oleObject" Target="../embeddings/oleObject22.bin"/><Relationship Id="rId7" Type="http://schemas.openxmlformats.org/officeDocument/2006/relationships/image" Target="../media/image145.emf"/><Relationship Id="rId1" Type="http://schemas.openxmlformats.org/officeDocument/2006/relationships/vmlDrawing" Target="../drawings/vmlDrawing16.vml"/><Relationship Id="rId2" Type="http://schemas.openxmlformats.org/officeDocument/2006/relationships/slideLayout" Target="../slideLayouts/slideLayout4.xml"/></Relationships>
</file>

<file path=ppt/slides/_rels/slide186.xml.rels><?xml version="1.0" encoding="UTF-8" standalone="yes"?>
<Relationships xmlns="http://schemas.openxmlformats.org/package/2006/relationships"><Relationship Id="rId3" Type="http://schemas.openxmlformats.org/officeDocument/2006/relationships/oleObject" Target="../embeddings/oleObject23.bin"/><Relationship Id="rId4" Type="http://schemas.openxmlformats.org/officeDocument/2006/relationships/image" Target="../media/image150.wmf"/><Relationship Id="rId5" Type="http://schemas.openxmlformats.org/officeDocument/2006/relationships/oleObject" Target="../embeddings/oleObject24.bin"/><Relationship Id="rId6" Type="http://schemas.openxmlformats.org/officeDocument/2006/relationships/image" Target="../media/image151.wmf"/><Relationship Id="rId7" Type="http://schemas.openxmlformats.org/officeDocument/2006/relationships/oleObject" Target="../embeddings/oleObject25.bin"/><Relationship Id="rId8" Type="http://schemas.openxmlformats.org/officeDocument/2006/relationships/image" Target="../media/image145.emf"/><Relationship Id="rId1" Type="http://schemas.openxmlformats.org/officeDocument/2006/relationships/vmlDrawing" Target="../drawings/vmlDrawing17.vml"/><Relationship Id="rId2" Type="http://schemas.openxmlformats.org/officeDocument/2006/relationships/slideLayout" Target="../slideLayouts/slideLayout12.xml"/></Relationships>
</file>

<file path=ppt/slides/_rels/slide187.xml.rels><?xml version="1.0" encoding="UTF-8" standalone="yes"?>
<Relationships xmlns="http://schemas.openxmlformats.org/package/2006/relationships"><Relationship Id="rId3" Type="http://schemas.openxmlformats.org/officeDocument/2006/relationships/image" Target="../media/image152.jpeg"/><Relationship Id="rId4" Type="http://schemas.openxmlformats.org/officeDocument/2006/relationships/image" Target="../media/image153.jpeg"/><Relationship Id="rId1" Type="http://schemas.openxmlformats.org/officeDocument/2006/relationships/slideLayout" Target="../slideLayouts/slideLayout2.xml"/><Relationship Id="rId2" Type="http://schemas.openxmlformats.org/officeDocument/2006/relationships/notesSlide" Target="../notesSlides/notesSlide125.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26.xml"/></Relationships>
</file>

<file path=ppt/slides/_rels/slide189.xml.rels><?xml version="1.0" encoding="UTF-8" standalone="yes"?>
<Relationships xmlns="http://schemas.openxmlformats.org/package/2006/relationships"><Relationship Id="rId3" Type="http://schemas.openxmlformats.org/officeDocument/2006/relationships/image" Target="../media/image155.emf"/><Relationship Id="rId4" Type="http://schemas.openxmlformats.org/officeDocument/2006/relationships/image" Target="../media/image156.emf"/><Relationship Id="rId1" Type="http://schemas.openxmlformats.org/officeDocument/2006/relationships/slideLayout" Target="../slideLayouts/slideLayout7.xml"/><Relationship Id="rId2" Type="http://schemas.openxmlformats.org/officeDocument/2006/relationships/image" Target="../media/image154.emf"/></Relationships>
</file>

<file path=ppt/slides/_rels/slide19.xml.rels><?xml version="1.0" encoding="UTF-8" standalone="yes"?>
<Relationships xmlns="http://schemas.openxmlformats.org/package/2006/relationships"><Relationship Id="rId3" Type="http://schemas.openxmlformats.org/officeDocument/2006/relationships/image" Target="../media/image15.jpeg"/><Relationship Id="rId4" Type="http://schemas.openxmlformats.org/officeDocument/2006/relationships/image" Target="../media/image16.jpeg"/><Relationship Id="rId5" Type="http://schemas.openxmlformats.org/officeDocument/2006/relationships/image" Target="../media/image17.jpeg"/><Relationship Id="rId1" Type="http://schemas.openxmlformats.org/officeDocument/2006/relationships/slideLayout" Target="../slideLayouts/slideLayout14.xml"/><Relationship Id="rId2" Type="http://schemas.openxmlformats.org/officeDocument/2006/relationships/image" Target="../media/image14.jpeg"/></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27.xml"/><Relationship Id="rId3" Type="http://schemas.openxmlformats.org/officeDocument/2006/relationships/image" Target="../media/image157.png"/></Relationships>
</file>

<file path=ppt/slides/_rels/slide191.xml.rels><?xml version="1.0" encoding="UTF-8" standalone="yes"?>
<Relationships xmlns="http://schemas.openxmlformats.org/package/2006/relationships"><Relationship Id="rId11" Type="http://schemas.openxmlformats.org/officeDocument/2006/relationships/image" Target="../media/image167.png"/><Relationship Id="rId12" Type="http://schemas.openxmlformats.org/officeDocument/2006/relationships/image" Target="../media/image168.png"/><Relationship Id="rId1" Type="http://schemas.openxmlformats.org/officeDocument/2006/relationships/slideLayout" Target="../slideLayouts/slideLayout6.xml"/><Relationship Id="rId2" Type="http://schemas.openxmlformats.org/officeDocument/2006/relationships/image" Target="../media/image158.png"/><Relationship Id="rId3" Type="http://schemas.openxmlformats.org/officeDocument/2006/relationships/image" Target="../media/image159.png"/><Relationship Id="rId4" Type="http://schemas.openxmlformats.org/officeDocument/2006/relationships/image" Target="../media/image160.png"/><Relationship Id="rId5" Type="http://schemas.openxmlformats.org/officeDocument/2006/relationships/image" Target="../media/image161.png"/><Relationship Id="rId6" Type="http://schemas.openxmlformats.org/officeDocument/2006/relationships/image" Target="../media/image162.png"/><Relationship Id="rId7" Type="http://schemas.openxmlformats.org/officeDocument/2006/relationships/image" Target="../media/image163.png"/><Relationship Id="rId8" Type="http://schemas.openxmlformats.org/officeDocument/2006/relationships/image" Target="../media/image164.png"/><Relationship Id="rId9" Type="http://schemas.openxmlformats.org/officeDocument/2006/relationships/image" Target="../media/image165.png"/><Relationship Id="rId10" Type="http://schemas.openxmlformats.org/officeDocument/2006/relationships/image" Target="../media/image166.png"/></Relationships>
</file>

<file path=ppt/slides/_rels/slide192.xml.rels><?xml version="1.0" encoding="UTF-8" standalone="yes"?>
<Relationships xmlns="http://schemas.openxmlformats.org/package/2006/relationships"><Relationship Id="rId3" Type="http://schemas.openxmlformats.org/officeDocument/2006/relationships/oleObject" Target="../embeddings/oleObject26.bin"/><Relationship Id="rId4" Type="http://schemas.openxmlformats.org/officeDocument/2006/relationships/image" Target="../media/image169.emf"/><Relationship Id="rId1" Type="http://schemas.openxmlformats.org/officeDocument/2006/relationships/vmlDrawing" Target="../drawings/vmlDrawing18.vml"/><Relationship Id="rId2" Type="http://schemas.openxmlformats.org/officeDocument/2006/relationships/slideLayout" Target="../slideLayouts/slideLayout4.xml"/></Relationships>
</file>

<file path=ppt/slides/_rels/slide193.xml.rels><?xml version="1.0" encoding="UTF-8" standalone="yes"?>
<Relationships xmlns="http://schemas.openxmlformats.org/package/2006/relationships"><Relationship Id="rId3" Type="http://schemas.openxmlformats.org/officeDocument/2006/relationships/oleObject" Target="../embeddings/oleObject27.bin"/><Relationship Id="rId4" Type="http://schemas.openxmlformats.org/officeDocument/2006/relationships/image" Target="../media/image170.wmf"/><Relationship Id="rId5" Type="http://schemas.openxmlformats.org/officeDocument/2006/relationships/oleObject" Target="../embeddings/oleObject28.bin"/><Relationship Id="rId6" Type="http://schemas.openxmlformats.org/officeDocument/2006/relationships/image" Target="../media/image171.wmf"/><Relationship Id="rId7" Type="http://schemas.openxmlformats.org/officeDocument/2006/relationships/oleObject" Target="../embeddings/oleObject29.bin"/><Relationship Id="rId8" Type="http://schemas.openxmlformats.org/officeDocument/2006/relationships/image" Target="../media/image172.emf"/><Relationship Id="rId1" Type="http://schemas.openxmlformats.org/officeDocument/2006/relationships/vmlDrawing" Target="../drawings/vmlDrawing19.vml"/><Relationship Id="rId2" Type="http://schemas.openxmlformats.org/officeDocument/2006/relationships/slideLayout" Target="../slideLayouts/slideLayout12.xml"/></Relationships>
</file>

<file path=ppt/slides/_rels/slide194.xml.rels><?xml version="1.0" encoding="UTF-8" standalone="yes"?>
<Relationships xmlns="http://schemas.openxmlformats.org/package/2006/relationships"><Relationship Id="rId3" Type="http://schemas.openxmlformats.org/officeDocument/2006/relationships/oleObject" Target="../embeddings/oleObject30.bin"/><Relationship Id="rId4" Type="http://schemas.openxmlformats.org/officeDocument/2006/relationships/image" Target="../media/image173.wmf"/><Relationship Id="rId5" Type="http://schemas.openxmlformats.org/officeDocument/2006/relationships/oleObject" Target="../embeddings/oleObject31.bin"/><Relationship Id="rId6" Type="http://schemas.openxmlformats.org/officeDocument/2006/relationships/image" Target="../media/image120.wmf"/><Relationship Id="rId7" Type="http://schemas.openxmlformats.org/officeDocument/2006/relationships/oleObject" Target="../embeddings/oleObject32.bin"/><Relationship Id="rId8" Type="http://schemas.openxmlformats.org/officeDocument/2006/relationships/image" Target="../media/image113.wmf"/><Relationship Id="rId9" Type="http://schemas.openxmlformats.org/officeDocument/2006/relationships/oleObject" Target="../embeddings/oleObject33.bin"/><Relationship Id="rId10" Type="http://schemas.openxmlformats.org/officeDocument/2006/relationships/image" Target="../media/image172.emf"/><Relationship Id="rId1" Type="http://schemas.openxmlformats.org/officeDocument/2006/relationships/vmlDrawing" Target="../drawings/vmlDrawing20.vml"/><Relationship Id="rId2" Type="http://schemas.openxmlformats.org/officeDocument/2006/relationships/slideLayout" Target="../slideLayouts/slideLayout12.xml"/></Relationships>
</file>

<file path=ppt/slides/_rels/slide195.xml.rels><?xml version="1.0" encoding="UTF-8" standalone="yes"?>
<Relationships xmlns="http://schemas.openxmlformats.org/package/2006/relationships"><Relationship Id="rId3" Type="http://schemas.openxmlformats.org/officeDocument/2006/relationships/oleObject" Target="../embeddings/oleObject34.bin"/><Relationship Id="rId4" Type="http://schemas.openxmlformats.org/officeDocument/2006/relationships/image" Target="../media/image174.wmf"/><Relationship Id="rId5" Type="http://schemas.openxmlformats.org/officeDocument/2006/relationships/oleObject" Target="../embeddings/oleObject35.bin"/><Relationship Id="rId6" Type="http://schemas.openxmlformats.org/officeDocument/2006/relationships/image" Target="../media/image175.wmf"/><Relationship Id="rId7" Type="http://schemas.openxmlformats.org/officeDocument/2006/relationships/oleObject" Target="../embeddings/oleObject36.bin"/><Relationship Id="rId8" Type="http://schemas.openxmlformats.org/officeDocument/2006/relationships/image" Target="../media/image176.wmf"/><Relationship Id="rId9" Type="http://schemas.openxmlformats.org/officeDocument/2006/relationships/oleObject" Target="../embeddings/oleObject37.bin"/><Relationship Id="rId10" Type="http://schemas.openxmlformats.org/officeDocument/2006/relationships/image" Target="../media/image172.emf"/><Relationship Id="rId1" Type="http://schemas.openxmlformats.org/officeDocument/2006/relationships/vmlDrawing" Target="../drawings/vmlDrawing21.vml"/><Relationship Id="rId2" Type="http://schemas.openxmlformats.org/officeDocument/2006/relationships/slideLayout" Target="../slideLayouts/slideLayout12.xml"/></Relationships>
</file>

<file path=ppt/slides/_rels/slide196.xml.rels><?xml version="1.0" encoding="UTF-8" standalone="yes"?>
<Relationships xmlns="http://schemas.openxmlformats.org/package/2006/relationships"><Relationship Id="rId3" Type="http://schemas.openxmlformats.org/officeDocument/2006/relationships/oleObject" Target="../embeddings/oleObject38.bin"/><Relationship Id="rId4" Type="http://schemas.openxmlformats.org/officeDocument/2006/relationships/image" Target="../media/image177.wmf"/><Relationship Id="rId5" Type="http://schemas.openxmlformats.org/officeDocument/2006/relationships/oleObject" Target="../embeddings/oleObject39.bin"/><Relationship Id="rId6" Type="http://schemas.openxmlformats.org/officeDocument/2006/relationships/image" Target="../media/image178.wmf"/><Relationship Id="rId7" Type="http://schemas.openxmlformats.org/officeDocument/2006/relationships/oleObject" Target="../embeddings/oleObject40.bin"/><Relationship Id="rId8" Type="http://schemas.openxmlformats.org/officeDocument/2006/relationships/image" Target="../media/image179.wmf"/><Relationship Id="rId9" Type="http://schemas.openxmlformats.org/officeDocument/2006/relationships/oleObject" Target="../embeddings/oleObject41.bin"/><Relationship Id="rId10" Type="http://schemas.openxmlformats.org/officeDocument/2006/relationships/image" Target="../media/image172.emf"/><Relationship Id="rId1" Type="http://schemas.openxmlformats.org/officeDocument/2006/relationships/vmlDrawing" Target="../drawings/vmlDrawing22.vml"/><Relationship Id="rId2" Type="http://schemas.openxmlformats.org/officeDocument/2006/relationships/slideLayout" Target="../slideLayouts/slideLayout2.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98.xml.rels><?xml version="1.0" encoding="UTF-8" standalone="yes"?>
<Relationships xmlns="http://schemas.openxmlformats.org/package/2006/relationships"><Relationship Id="rId3" Type="http://schemas.openxmlformats.org/officeDocument/2006/relationships/oleObject" Target="../embeddings/oleObject42.bin"/><Relationship Id="rId4" Type="http://schemas.openxmlformats.org/officeDocument/2006/relationships/image" Target="../media/image180.wmf"/><Relationship Id="rId1" Type="http://schemas.openxmlformats.org/officeDocument/2006/relationships/vmlDrawing" Target="../drawings/vmlDrawing23.vml"/><Relationship Id="rId2" Type="http://schemas.openxmlformats.org/officeDocument/2006/relationships/slideLayout" Target="../slideLayouts/slideLayout4.xml"/></Relationships>
</file>

<file path=ppt/slides/_rels/slide199.xml.rels><?xml version="1.0" encoding="UTF-8" standalone="yes"?>
<Relationships xmlns="http://schemas.openxmlformats.org/package/2006/relationships"><Relationship Id="rId3" Type="http://schemas.openxmlformats.org/officeDocument/2006/relationships/oleObject" Target="../embeddings/oleObject43.bin"/><Relationship Id="rId4" Type="http://schemas.openxmlformats.org/officeDocument/2006/relationships/image" Target="../media/image181.emf"/><Relationship Id="rId1" Type="http://schemas.openxmlformats.org/officeDocument/2006/relationships/vmlDrawing" Target="../drawings/vmlDrawing24.vml"/><Relationship Id="rId2"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3" Type="http://schemas.openxmlformats.org/officeDocument/2006/relationships/image" Target="../media/image19.jpeg"/><Relationship Id="rId4" Type="http://schemas.openxmlformats.org/officeDocument/2006/relationships/image" Target="../media/image20.wmf"/><Relationship Id="rId5" Type="http://schemas.openxmlformats.org/officeDocument/2006/relationships/image" Target="../media/image21.jpeg"/><Relationship Id="rId1" Type="http://schemas.openxmlformats.org/officeDocument/2006/relationships/slideLayout" Target="../slideLayouts/slideLayout2.xml"/><Relationship Id="rId2" Type="http://schemas.openxmlformats.org/officeDocument/2006/relationships/image" Target="../media/image18.jpeg"/></Relationships>
</file>

<file path=ppt/slides/_rels/slide200.xml.rels><?xml version="1.0" encoding="UTF-8" standalone="yes"?>
<Relationships xmlns="http://schemas.openxmlformats.org/package/2006/relationships"><Relationship Id="rId3" Type="http://schemas.openxmlformats.org/officeDocument/2006/relationships/oleObject" Target="../embeddings/oleObject44.bin"/><Relationship Id="rId4" Type="http://schemas.openxmlformats.org/officeDocument/2006/relationships/image" Target="../media/image182.png"/><Relationship Id="rId1" Type="http://schemas.openxmlformats.org/officeDocument/2006/relationships/vmlDrawing" Target="../drawings/vmlDrawing25.vml"/><Relationship Id="rId2" Type="http://schemas.openxmlformats.org/officeDocument/2006/relationships/slideLayout" Target="../slideLayouts/slideLayout6.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2.xml.rels><?xml version="1.0" encoding="UTF-8" standalone="yes"?>
<Relationships xmlns="http://schemas.openxmlformats.org/package/2006/relationships"><Relationship Id="rId3" Type="http://schemas.openxmlformats.org/officeDocument/2006/relationships/image" Target="../media/image128.jpeg"/><Relationship Id="rId4" Type="http://schemas.openxmlformats.org/officeDocument/2006/relationships/image" Target="../media/image183.jpeg"/><Relationship Id="rId1" Type="http://schemas.openxmlformats.org/officeDocument/2006/relationships/slideLayout" Target="../slideLayouts/slideLayout7.xml"/><Relationship Id="rId2" Type="http://schemas.openxmlformats.org/officeDocument/2006/relationships/notesSlide" Target="../notesSlides/notesSlide128.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4.xml.rels><?xml version="1.0" encoding="UTF-8" standalone="yes"?>
<Relationships xmlns="http://schemas.openxmlformats.org/package/2006/relationships"><Relationship Id="rId3" Type="http://schemas.openxmlformats.org/officeDocument/2006/relationships/oleObject" Target="../embeddings/oleObject45.bin"/><Relationship Id="rId4" Type="http://schemas.openxmlformats.org/officeDocument/2006/relationships/image" Target="../media/image184.wmf"/><Relationship Id="rId1" Type="http://schemas.openxmlformats.org/officeDocument/2006/relationships/vmlDrawing" Target="../drawings/vmlDrawing26.vml"/><Relationship Id="rId2" Type="http://schemas.openxmlformats.org/officeDocument/2006/relationships/slideLayout" Target="../slideLayouts/slideLayout2.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29.xml"/></Relationships>
</file>

<file path=ppt/slides/_rels/slide206.xml.rels><?xml version="1.0" encoding="UTF-8" standalone="yes"?>
<Relationships xmlns="http://schemas.openxmlformats.org/package/2006/relationships"><Relationship Id="rId3" Type="http://schemas.openxmlformats.org/officeDocument/2006/relationships/image" Target="../media/image2.png"/><Relationship Id="rId4" Type="http://schemas.openxmlformats.org/officeDocument/2006/relationships/oleObject" Target="../embeddings/oleObject46.bin"/><Relationship Id="rId5" Type="http://schemas.openxmlformats.org/officeDocument/2006/relationships/image" Target="../media/image185.wmf"/><Relationship Id="rId6" Type="http://schemas.openxmlformats.org/officeDocument/2006/relationships/oleObject" Target="../embeddings/oleObject47.bin"/><Relationship Id="rId7" Type="http://schemas.openxmlformats.org/officeDocument/2006/relationships/image" Target="../media/image172.emf"/><Relationship Id="rId1" Type="http://schemas.openxmlformats.org/officeDocument/2006/relationships/vmlDrawing" Target="../drawings/vmlDrawing27.vml"/><Relationship Id="rId2" Type="http://schemas.openxmlformats.org/officeDocument/2006/relationships/slideLayout" Target="../slideLayouts/slideLayout2.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86.jpeg"/></Relationships>
</file>

<file path=ppt/slides/_rels/slide209.xml.rels><?xml version="1.0" encoding="UTF-8" standalone="yes"?>
<Relationships xmlns="http://schemas.openxmlformats.org/package/2006/relationships"><Relationship Id="rId3" Type="http://schemas.openxmlformats.org/officeDocument/2006/relationships/image" Target="../media/image186.jpeg"/><Relationship Id="rId4" Type="http://schemas.openxmlformats.org/officeDocument/2006/relationships/image" Target="../media/image188.jpeg"/><Relationship Id="rId5" Type="http://schemas.openxmlformats.org/officeDocument/2006/relationships/oleObject" Target="../embeddings/oleObject48.bin"/><Relationship Id="rId6" Type="http://schemas.openxmlformats.org/officeDocument/2006/relationships/image" Target="../media/image187.wmf"/><Relationship Id="rId1" Type="http://schemas.openxmlformats.org/officeDocument/2006/relationships/vmlDrawing" Target="../drawings/vmlDrawing28.vml"/><Relationship Id="rId2"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10.xml.rels><?xml version="1.0" encoding="UTF-8" standalone="yes"?>
<Relationships xmlns="http://schemas.openxmlformats.org/package/2006/relationships"><Relationship Id="rId11" Type="http://schemas.openxmlformats.org/officeDocument/2006/relationships/oleObject" Target="../embeddings/oleObject53.bin"/><Relationship Id="rId12" Type="http://schemas.openxmlformats.org/officeDocument/2006/relationships/image" Target="../media/image193.wmf"/><Relationship Id="rId13" Type="http://schemas.openxmlformats.org/officeDocument/2006/relationships/oleObject" Target="../embeddings/oleObject54.bin"/><Relationship Id="rId14" Type="http://schemas.openxmlformats.org/officeDocument/2006/relationships/image" Target="../media/image194.wmf"/><Relationship Id="rId15" Type="http://schemas.openxmlformats.org/officeDocument/2006/relationships/oleObject" Target="../embeddings/oleObject55.bin"/><Relationship Id="rId16" Type="http://schemas.openxmlformats.org/officeDocument/2006/relationships/image" Target="../media/image172.emf"/><Relationship Id="rId1" Type="http://schemas.openxmlformats.org/officeDocument/2006/relationships/vmlDrawing" Target="../drawings/vmlDrawing29.vml"/><Relationship Id="rId2" Type="http://schemas.openxmlformats.org/officeDocument/2006/relationships/slideLayout" Target="../slideLayouts/slideLayout2.xml"/><Relationship Id="rId3" Type="http://schemas.openxmlformats.org/officeDocument/2006/relationships/oleObject" Target="../embeddings/oleObject49.bin"/><Relationship Id="rId4" Type="http://schemas.openxmlformats.org/officeDocument/2006/relationships/image" Target="../media/image189.wmf"/><Relationship Id="rId5" Type="http://schemas.openxmlformats.org/officeDocument/2006/relationships/oleObject" Target="../embeddings/oleObject50.bin"/><Relationship Id="rId6" Type="http://schemas.openxmlformats.org/officeDocument/2006/relationships/image" Target="../media/image190.wmf"/><Relationship Id="rId7" Type="http://schemas.openxmlformats.org/officeDocument/2006/relationships/oleObject" Target="../embeddings/oleObject51.bin"/><Relationship Id="rId8" Type="http://schemas.openxmlformats.org/officeDocument/2006/relationships/image" Target="../media/image191.wmf"/><Relationship Id="rId9" Type="http://schemas.openxmlformats.org/officeDocument/2006/relationships/oleObject" Target="../embeddings/oleObject52.bin"/><Relationship Id="rId10" Type="http://schemas.openxmlformats.org/officeDocument/2006/relationships/image" Target="../media/image192.wmf"/></Relationships>
</file>

<file path=ppt/slides/_rels/slide211.xml.rels><?xml version="1.0" encoding="UTF-8" standalone="yes"?>
<Relationships xmlns="http://schemas.openxmlformats.org/package/2006/relationships"><Relationship Id="rId3" Type="http://schemas.openxmlformats.org/officeDocument/2006/relationships/image" Target="../media/image196.png"/><Relationship Id="rId4" Type="http://schemas.openxmlformats.org/officeDocument/2006/relationships/image" Target="../media/image197.png"/><Relationship Id="rId1" Type="http://schemas.openxmlformats.org/officeDocument/2006/relationships/slideLayout" Target="../slideLayouts/slideLayout2.xml"/><Relationship Id="rId2" Type="http://schemas.openxmlformats.org/officeDocument/2006/relationships/image" Target="../media/image195.png"/></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98.jpeg"/><Relationship Id="rId3" Type="http://schemas.openxmlformats.org/officeDocument/2006/relationships/image" Target="../media/image186.jpeg"/></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30.xml"/><Relationship Id="rId3" Type="http://schemas.openxmlformats.org/officeDocument/2006/relationships/image" Target="../media/image199.jpeg"/></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31.xml"/><Relationship Id="rId3" Type="http://schemas.openxmlformats.org/officeDocument/2006/relationships/image" Target="../media/image200.jpeg"/></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01.jpeg"/></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02.jpeg"/></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32.xml"/><Relationship Id="rId3" Type="http://schemas.openxmlformats.org/officeDocument/2006/relationships/image" Target="../media/image203.jpeg"/></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33.xml"/><Relationship Id="rId3" Type="http://schemas.openxmlformats.org/officeDocument/2006/relationships/image" Target="../media/image204.jpe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34.xml"/><Relationship Id="rId3" Type="http://schemas.openxmlformats.org/officeDocument/2006/relationships/image" Target="../media/image205.jpeg"/></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206.png"/></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35.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207.png"/></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208.png"/></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209.png"/></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210.png"/></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36.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37.xml"/><Relationship Id="rId3" Type="http://schemas.openxmlformats.org/officeDocument/2006/relationships/image" Target="../media/image2.png"/></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38.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39.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40.xml"/><Relationship Id="rId3" Type="http://schemas.openxmlformats.org/officeDocument/2006/relationships/image" Target="../media/image211.jpeg"/></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41.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42.xml"/><Relationship Id="rId3" Type="http://schemas.openxmlformats.org/officeDocument/2006/relationships/image" Target="../media/image2.png"/></Relationships>
</file>

<file path=ppt/slides/_rels/slide234.xml.rels><?xml version="1.0" encoding="UTF-8" standalone="yes"?>
<Relationships xmlns="http://schemas.openxmlformats.org/package/2006/relationships"><Relationship Id="rId3" Type="http://schemas.openxmlformats.org/officeDocument/2006/relationships/image" Target="../media/image2.png"/><Relationship Id="rId4" Type="http://schemas.openxmlformats.org/officeDocument/2006/relationships/image" Target="../media/image212.jpeg"/><Relationship Id="rId1" Type="http://schemas.openxmlformats.org/officeDocument/2006/relationships/slideLayout" Target="../slideLayouts/slideLayout2.xml"/><Relationship Id="rId2" Type="http://schemas.openxmlformats.org/officeDocument/2006/relationships/notesSlide" Target="../notesSlides/notesSlide143.xml"/></Relationships>
</file>

<file path=ppt/slides/_rels/slide235.xml.rels><?xml version="1.0" encoding="UTF-8" standalone="yes"?>
<Relationships xmlns="http://schemas.openxmlformats.org/package/2006/relationships"><Relationship Id="rId3" Type="http://schemas.openxmlformats.org/officeDocument/2006/relationships/image" Target="../media/image2.png"/><Relationship Id="rId4" Type="http://schemas.openxmlformats.org/officeDocument/2006/relationships/image" Target="../media/image213.jpeg"/><Relationship Id="rId1" Type="http://schemas.openxmlformats.org/officeDocument/2006/relationships/slideLayout" Target="../slideLayouts/slideLayout2.xml"/><Relationship Id="rId2" Type="http://schemas.openxmlformats.org/officeDocument/2006/relationships/notesSlide" Target="../notesSlides/notesSlide144.xml"/></Relationships>
</file>

<file path=ppt/slides/_rels/slide236.xml.rels><?xml version="1.0" encoding="UTF-8" standalone="yes"?>
<Relationships xmlns="http://schemas.openxmlformats.org/package/2006/relationships"><Relationship Id="rId3" Type="http://schemas.openxmlformats.org/officeDocument/2006/relationships/image" Target="../media/image2.png"/><Relationship Id="rId4" Type="http://schemas.openxmlformats.org/officeDocument/2006/relationships/image" Target="../media/image214.jpeg"/><Relationship Id="rId1" Type="http://schemas.openxmlformats.org/officeDocument/2006/relationships/slideLayout" Target="../slideLayouts/slideLayout2.xml"/><Relationship Id="rId2" Type="http://schemas.openxmlformats.org/officeDocument/2006/relationships/notesSlide" Target="../notesSlides/notesSlide145.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46.xml"/><Relationship Id="rId3" Type="http://schemas.openxmlformats.org/officeDocument/2006/relationships/image" Target="../media/image215.jpeg"/></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47.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48.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image" Target="../media/image22.jpeg"/></Relationships>
</file>

<file path=ppt/slides/_rels/slide240.xml.rels><?xml version="1.0" encoding="UTF-8" standalone="yes"?>
<Relationships xmlns="http://schemas.openxmlformats.org/package/2006/relationships"><Relationship Id="rId3" Type="http://schemas.openxmlformats.org/officeDocument/2006/relationships/image" Target="../media/image216.png"/><Relationship Id="rId4" Type="http://schemas.openxmlformats.org/officeDocument/2006/relationships/image" Target="../media/image217.png"/><Relationship Id="rId1" Type="http://schemas.openxmlformats.org/officeDocument/2006/relationships/slideLayout" Target="../slideLayouts/slideLayout7.xml"/><Relationship Id="rId2" Type="http://schemas.openxmlformats.org/officeDocument/2006/relationships/notesSlide" Target="../notesSlides/notesSlide149.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50.xml"/><Relationship Id="rId3" Type="http://schemas.openxmlformats.org/officeDocument/2006/relationships/image" Target="../media/image2.png"/></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51.xml"/></Relationships>
</file>

<file path=ppt/slides/_rels/slide243.xml.rels><?xml version="1.0" encoding="UTF-8" standalone="yes"?>
<Relationships xmlns="http://schemas.openxmlformats.org/package/2006/relationships"><Relationship Id="rId3" Type="http://schemas.openxmlformats.org/officeDocument/2006/relationships/image" Target="../media/image218.jpeg"/><Relationship Id="rId4" Type="http://schemas.openxmlformats.org/officeDocument/2006/relationships/image" Target="../media/image114.png"/><Relationship Id="rId1" Type="http://schemas.openxmlformats.org/officeDocument/2006/relationships/slideLayout" Target="../slideLayouts/slideLayout7.xml"/><Relationship Id="rId2" Type="http://schemas.openxmlformats.org/officeDocument/2006/relationships/notesSlide" Target="../notesSlides/notesSlide152.xml"/></Relationships>
</file>

<file path=ppt/slides/_rels/slide244.xml.rels><?xml version="1.0" encoding="UTF-8" standalone="yes"?>
<Relationships xmlns="http://schemas.openxmlformats.org/package/2006/relationships"><Relationship Id="rId3" Type="http://schemas.openxmlformats.org/officeDocument/2006/relationships/image" Target="../media/image114.png"/><Relationship Id="rId4" Type="http://schemas.openxmlformats.org/officeDocument/2006/relationships/image" Target="../media/image219.jpeg"/><Relationship Id="rId1" Type="http://schemas.openxmlformats.org/officeDocument/2006/relationships/slideLayout" Target="../slideLayouts/slideLayout7.xml"/><Relationship Id="rId2" Type="http://schemas.openxmlformats.org/officeDocument/2006/relationships/notesSlide" Target="../notesSlides/notesSlide153.xml"/></Relationships>
</file>

<file path=ppt/slides/_rels/slide245.xml.rels><?xml version="1.0" encoding="UTF-8" standalone="yes"?>
<Relationships xmlns="http://schemas.openxmlformats.org/package/2006/relationships"><Relationship Id="rId3" Type="http://schemas.openxmlformats.org/officeDocument/2006/relationships/image" Target="../media/image114.png"/><Relationship Id="rId4" Type="http://schemas.openxmlformats.org/officeDocument/2006/relationships/image" Target="../media/image220.jpeg"/><Relationship Id="rId1" Type="http://schemas.openxmlformats.org/officeDocument/2006/relationships/slideLayout" Target="../slideLayouts/slideLayout7.xml"/><Relationship Id="rId2" Type="http://schemas.openxmlformats.org/officeDocument/2006/relationships/notesSlide" Target="../notesSlides/notesSlide154.xml"/></Relationships>
</file>

<file path=ppt/slides/_rels/slide246.xml.rels><?xml version="1.0" encoding="UTF-8" standalone="yes"?>
<Relationships xmlns="http://schemas.openxmlformats.org/package/2006/relationships"><Relationship Id="rId3" Type="http://schemas.openxmlformats.org/officeDocument/2006/relationships/image" Target="../media/image80.png"/><Relationship Id="rId4" Type="http://schemas.openxmlformats.org/officeDocument/2006/relationships/image" Target="../media/image221.jpeg"/><Relationship Id="rId1" Type="http://schemas.openxmlformats.org/officeDocument/2006/relationships/slideLayout" Target="../slideLayouts/slideLayout7.xml"/><Relationship Id="rId2" Type="http://schemas.openxmlformats.org/officeDocument/2006/relationships/notesSlide" Target="../notesSlides/notesSlide155.xml"/></Relationships>
</file>

<file path=ppt/slides/_rels/slide247.xml.rels><?xml version="1.0" encoding="UTF-8" standalone="yes"?>
<Relationships xmlns="http://schemas.openxmlformats.org/package/2006/relationships"><Relationship Id="rId3" Type="http://schemas.openxmlformats.org/officeDocument/2006/relationships/image" Target="../media/image80.png"/><Relationship Id="rId4" Type="http://schemas.openxmlformats.org/officeDocument/2006/relationships/image" Target="../media/image222.png"/><Relationship Id="rId1" Type="http://schemas.openxmlformats.org/officeDocument/2006/relationships/slideLayout" Target="../slideLayouts/slideLayout7.xml"/><Relationship Id="rId2" Type="http://schemas.openxmlformats.org/officeDocument/2006/relationships/notesSlide" Target="../notesSlides/notesSlide156.xm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223.jpeg"/></Relationships>
</file>

<file path=ppt/slides/_rels/slide249.xml.rels><?xml version="1.0" encoding="UTF-8" standalone="yes"?>
<Relationships xmlns="http://schemas.openxmlformats.org/package/2006/relationships"><Relationship Id="rId3" Type="http://schemas.openxmlformats.org/officeDocument/2006/relationships/image" Target="../media/image114.png"/><Relationship Id="rId4" Type="http://schemas.openxmlformats.org/officeDocument/2006/relationships/image" Target="../media/image224.jpeg"/><Relationship Id="rId1" Type="http://schemas.openxmlformats.org/officeDocument/2006/relationships/slideLayout" Target="../slideLayouts/slideLayout7.xml"/><Relationship Id="rId2" Type="http://schemas.openxmlformats.org/officeDocument/2006/relationships/notesSlide" Target="../notesSlides/notesSlide157.xml"/></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14.xml"/><Relationship Id="rId4" Type="http://schemas.openxmlformats.org/officeDocument/2006/relationships/image" Target="../media/image23.jpeg"/><Relationship Id="rId5" Type="http://schemas.openxmlformats.org/officeDocument/2006/relationships/oleObject" Target="../embeddings/oleObject2.bin"/><Relationship Id="rId6" Type="http://schemas.openxmlformats.org/officeDocument/2006/relationships/image" Target="../media/image5.wmf"/><Relationship Id="rId1" Type="http://schemas.openxmlformats.org/officeDocument/2006/relationships/vmlDrawing" Target="../drawings/vmlDrawing2.vml"/><Relationship Id="rId2" Type="http://schemas.openxmlformats.org/officeDocument/2006/relationships/slideLayout" Target="../slideLayouts/slideLayout7.xml"/></Relationships>
</file>

<file path=ppt/slides/_rels/slide250.xml.rels><?xml version="1.0" encoding="UTF-8" standalone="yes"?>
<Relationships xmlns="http://schemas.openxmlformats.org/package/2006/relationships"><Relationship Id="rId3" Type="http://schemas.openxmlformats.org/officeDocument/2006/relationships/image" Target="../media/image3.png"/><Relationship Id="rId4" Type="http://schemas.openxmlformats.org/officeDocument/2006/relationships/image" Target="../media/image4.png"/><Relationship Id="rId5" Type="http://schemas.openxmlformats.org/officeDocument/2006/relationships/image" Target="../media/image84.png"/><Relationship Id="rId6" Type="http://schemas.openxmlformats.org/officeDocument/2006/relationships/image" Target="../media/image225.png"/><Relationship Id="rId1" Type="http://schemas.openxmlformats.org/officeDocument/2006/relationships/slideLayout" Target="../slideLayouts/slideLayout7.xml"/><Relationship Id="rId2" Type="http://schemas.openxmlformats.org/officeDocument/2006/relationships/image" Target="../media/image2.png"/></Relationships>
</file>

<file path=ppt/slides/_rels/slide251.xml.rels><?xml version="1.0" encoding="UTF-8" standalone="yes"?>
<Relationships xmlns="http://schemas.openxmlformats.org/package/2006/relationships"><Relationship Id="rId3" Type="http://schemas.openxmlformats.org/officeDocument/2006/relationships/image" Target="../media/image3.png"/><Relationship Id="rId4" Type="http://schemas.openxmlformats.org/officeDocument/2006/relationships/image" Target="../media/image4.png"/><Relationship Id="rId5" Type="http://schemas.openxmlformats.org/officeDocument/2006/relationships/image" Target="../media/image49.png"/><Relationship Id="rId6" Type="http://schemas.openxmlformats.org/officeDocument/2006/relationships/image" Target="../media/image226.png"/><Relationship Id="rId1" Type="http://schemas.openxmlformats.org/officeDocument/2006/relationships/slideLayout" Target="../slideLayouts/slideLayout7.xml"/><Relationship Id="rId2" Type="http://schemas.openxmlformats.org/officeDocument/2006/relationships/image" Target="../media/image2.png"/></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227.wmf"/></Relationships>
</file>

<file path=ppt/slides/_rels/slide253.xml.rels><?xml version="1.0" encoding="UTF-8" standalone="yes"?>
<Relationships xmlns="http://schemas.openxmlformats.org/package/2006/relationships"><Relationship Id="rId3" Type="http://schemas.openxmlformats.org/officeDocument/2006/relationships/image" Target="../media/image2.png"/><Relationship Id="rId4" Type="http://schemas.openxmlformats.org/officeDocument/2006/relationships/image" Target="../media/image4.png"/><Relationship Id="rId1" Type="http://schemas.openxmlformats.org/officeDocument/2006/relationships/slideLayout" Target="../slideLayouts/slideLayout4.xml"/><Relationship Id="rId2" Type="http://schemas.openxmlformats.org/officeDocument/2006/relationships/notesSlide" Target="../notesSlides/notesSlide158.xml"/></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59.xml"/><Relationship Id="rId3" Type="http://schemas.openxmlformats.org/officeDocument/2006/relationships/image" Target="../media/image2.png"/></Relationships>
</file>

<file path=ppt/slides/_rels/slide255.xml.rels><?xml version="1.0" encoding="UTF-8" standalone="yes"?>
<Relationships xmlns="http://schemas.openxmlformats.org/package/2006/relationships"><Relationship Id="rId3" Type="http://schemas.openxmlformats.org/officeDocument/2006/relationships/image" Target="../media/image2.png"/><Relationship Id="rId4" Type="http://schemas.openxmlformats.org/officeDocument/2006/relationships/image" Target="../media/image4.png"/><Relationship Id="rId1" Type="http://schemas.openxmlformats.org/officeDocument/2006/relationships/slideLayout" Target="../slideLayouts/slideLayout4.xml"/><Relationship Id="rId2" Type="http://schemas.openxmlformats.org/officeDocument/2006/relationships/notesSlide" Target="../notesSlides/notesSlide160.xml"/></Relationships>
</file>

<file path=ppt/slides/_rels/slide256.xml.rels><?xml version="1.0" encoding="UTF-8" standalone="yes"?>
<Relationships xmlns="http://schemas.openxmlformats.org/package/2006/relationships"><Relationship Id="rId3" Type="http://schemas.openxmlformats.org/officeDocument/2006/relationships/image" Target="../media/image228.png"/><Relationship Id="rId4" Type="http://schemas.openxmlformats.org/officeDocument/2006/relationships/image" Target="../media/image229.jpeg"/><Relationship Id="rId1" Type="http://schemas.openxmlformats.org/officeDocument/2006/relationships/slideLayout" Target="../slideLayouts/slideLayout19.xml"/><Relationship Id="rId2" Type="http://schemas.openxmlformats.org/officeDocument/2006/relationships/notesSlide" Target="../notesSlides/notesSlide161.xml"/></Relationships>
</file>

<file path=ppt/slides/_rels/slide257.xml.rels><?xml version="1.0" encoding="UTF-8" standalone="yes"?>
<Relationships xmlns="http://schemas.openxmlformats.org/package/2006/relationships"><Relationship Id="rId3" Type="http://schemas.openxmlformats.org/officeDocument/2006/relationships/image" Target="../media/image2.png"/><Relationship Id="rId4" Type="http://schemas.openxmlformats.org/officeDocument/2006/relationships/image" Target="../media/image4.png"/><Relationship Id="rId1" Type="http://schemas.openxmlformats.org/officeDocument/2006/relationships/slideLayout" Target="../slideLayouts/slideLayout4.xml"/><Relationship Id="rId2" Type="http://schemas.openxmlformats.org/officeDocument/2006/relationships/notesSlide" Target="../notesSlides/notesSlide162.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63.xml"/></Relationships>
</file>

<file path=ppt/slides/_rels/slide259.xml.rels><?xml version="1.0" encoding="UTF-8" standalone="yes"?>
<Relationships xmlns="http://schemas.openxmlformats.org/package/2006/relationships"><Relationship Id="rId3" Type="http://schemas.openxmlformats.org/officeDocument/2006/relationships/image" Target="../media/image230.png"/><Relationship Id="rId4" Type="http://schemas.openxmlformats.org/officeDocument/2006/relationships/image" Target="../media/image231.jpeg"/><Relationship Id="rId1" Type="http://schemas.openxmlformats.org/officeDocument/2006/relationships/slideLayout" Target="../slideLayouts/slideLayout7.xml"/><Relationship Id="rId2" Type="http://schemas.openxmlformats.org/officeDocument/2006/relationships/notesSlide" Target="../notesSlides/notesSlide164.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5.xml"/></Relationships>
</file>

<file path=ppt/slides/_rels/slide260.xml.rels><?xml version="1.0" encoding="UTF-8" standalone="yes"?>
<Relationships xmlns="http://schemas.openxmlformats.org/package/2006/relationships"><Relationship Id="rId3" Type="http://schemas.openxmlformats.org/officeDocument/2006/relationships/image" Target="../media/image2.png"/><Relationship Id="rId4" Type="http://schemas.openxmlformats.org/officeDocument/2006/relationships/image" Target="../media/image4.png"/><Relationship Id="rId5" Type="http://schemas.openxmlformats.org/officeDocument/2006/relationships/image" Target="../media/image232.jpeg"/><Relationship Id="rId1" Type="http://schemas.openxmlformats.org/officeDocument/2006/relationships/slideLayout" Target="../slideLayouts/slideLayout4.xml"/><Relationship Id="rId2" Type="http://schemas.openxmlformats.org/officeDocument/2006/relationships/notesSlide" Target="../notesSlides/notesSlide165.xml"/></Relationships>
</file>

<file path=ppt/slides/_rels/slide261.xml.rels><?xml version="1.0" encoding="UTF-8" standalone="yes"?>
<Relationships xmlns="http://schemas.openxmlformats.org/package/2006/relationships"><Relationship Id="rId3" Type="http://schemas.openxmlformats.org/officeDocument/2006/relationships/image" Target="../media/image2.png"/><Relationship Id="rId4" Type="http://schemas.openxmlformats.org/officeDocument/2006/relationships/image" Target="../media/image233.jpeg"/><Relationship Id="rId1" Type="http://schemas.openxmlformats.org/officeDocument/2006/relationships/slideLayout" Target="../slideLayouts/slideLayout2.xml"/><Relationship Id="rId2" Type="http://schemas.openxmlformats.org/officeDocument/2006/relationships/notesSlide" Target="../notesSlides/notesSlide166.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67.xml"/><Relationship Id="rId3" Type="http://schemas.openxmlformats.org/officeDocument/2006/relationships/image" Target="../media/image234.png"/></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68.xml"/></Relationships>
</file>

<file path=ppt/slides/_rels/slide267.xml.rels><?xml version="1.0" encoding="UTF-8" standalone="yes"?>
<Relationships xmlns="http://schemas.openxmlformats.org/package/2006/relationships"><Relationship Id="rId3" Type="http://schemas.openxmlformats.org/officeDocument/2006/relationships/image" Target="../media/image235.wmf"/><Relationship Id="rId4" Type="http://schemas.openxmlformats.org/officeDocument/2006/relationships/image" Target="../media/image236.png"/><Relationship Id="rId1" Type="http://schemas.openxmlformats.org/officeDocument/2006/relationships/slideLayout" Target="../slideLayouts/slideLayout4.xml"/><Relationship Id="rId2" Type="http://schemas.openxmlformats.org/officeDocument/2006/relationships/notesSlide" Target="../notesSlides/notesSlide169.xml"/></Relationships>
</file>

<file path=ppt/slides/_rels/slide268.xml.rels><?xml version="1.0" encoding="UTF-8" standalone="yes"?>
<Relationships xmlns="http://schemas.openxmlformats.org/package/2006/relationships"><Relationship Id="rId3" Type="http://schemas.openxmlformats.org/officeDocument/2006/relationships/image" Target="../media/image237.wmf"/><Relationship Id="rId4" Type="http://schemas.openxmlformats.org/officeDocument/2006/relationships/image" Target="../media/image238.wmf"/><Relationship Id="rId1" Type="http://schemas.openxmlformats.org/officeDocument/2006/relationships/slideLayout" Target="../slideLayouts/slideLayout4.xml"/><Relationship Id="rId2" Type="http://schemas.openxmlformats.org/officeDocument/2006/relationships/notesSlide" Target="../notesSlides/notesSlide170.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71.xml"/><Relationship Id="rId3" Type="http://schemas.openxmlformats.org/officeDocument/2006/relationships/image" Target="../media/image239.wmf"/></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6.xml"/></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1.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hyperlink" Target="http://www.iom.edu/" TargetMode="External"/><Relationship Id="rId3" Type="http://schemas.openxmlformats.org/officeDocument/2006/relationships/image" Target="../media/image240.png"/></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72.xm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73.xm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74.xm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75.xml"/><Relationship Id="rId3" Type="http://schemas.openxmlformats.org/officeDocument/2006/relationships/image" Target="../media/image241.jpeg"/></Relationships>
</file>

<file path=ppt/slides/_rels/slide27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76.xml"/></Relationships>
</file>

<file path=ppt/slides/_rels/slide27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77.xml"/></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78.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7.xml"/></Relationships>
</file>

<file path=ppt/slides/_rels/slide280.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79.xml"/><Relationship Id="rId3" Type="http://schemas.openxmlformats.org/officeDocument/2006/relationships/image" Target="../media/image2.png"/></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80.xml"/><Relationship Id="rId3" Type="http://schemas.openxmlformats.org/officeDocument/2006/relationships/image" Target="../media/image2.png"/></Relationships>
</file>

<file path=ppt/slides/_rels/slide282.xml.rels><?xml version="1.0" encoding="UTF-8" standalone="yes"?>
<Relationships xmlns="http://schemas.openxmlformats.org/package/2006/relationships"><Relationship Id="rId3" Type="http://schemas.openxmlformats.org/officeDocument/2006/relationships/notesSlide" Target="../notesSlides/notesSlide181.xml"/><Relationship Id="rId4" Type="http://schemas.openxmlformats.org/officeDocument/2006/relationships/oleObject" Target="../embeddings/oleObject56.bin"/><Relationship Id="rId5" Type="http://schemas.openxmlformats.org/officeDocument/2006/relationships/image" Target="../media/image242.wmf"/><Relationship Id="rId1" Type="http://schemas.openxmlformats.org/officeDocument/2006/relationships/vmlDrawing" Target="../drawings/vmlDrawing30.vml"/><Relationship Id="rId2" Type="http://schemas.openxmlformats.org/officeDocument/2006/relationships/slideLayout" Target="../slideLayouts/slideLayout2.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82.xml"/></Relationships>
</file>

<file path=ppt/slides/_rels/slide284.xml.rels><?xml version="1.0" encoding="UTF-8" standalone="yes"?>
<Relationships xmlns="http://schemas.openxmlformats.org/package/2006/relationships"><Relationship Id="rId3" Type="http://schemas.openxmlformats.org/officeDocument/2006/relationships/image" Target="../media/image2.png"/><Relationship Id="rId4" Type="http://schemas.openxmlformats.org/officeDocument/2006/relationships/image" Target="../media/image4.png"/><Relationship Id="rId1" Type="http://schemas.openxmlformats.org/officeDocument/2006/relationships/slideLayout" Target="../slideLayouts/slideLayout4.xml"/><Relationship Id="rId2" Type="http://schemas.openxmlformats.org/officeDocument/2006/relationships/notesSlide" Target="../notesSlides/notesSlide183.xml"/></Relationships>
</file>

<file path=ppt/slides/_rels/slide28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84.xml"/></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85.xml"/></Relationships>
</file>

<file path=ppt/slides/_rels/slide287.xml.rels><?xml version="1.0" encoding="UTF-8" standalone="yes"?>
<Relationships xmlns="http://schemas.openxmlformats.org/package/2006/relationships"><Relationship Id="rId3" Type="http://schemas.openxmlformats.org/officeDocument/2006/relationships/image" Target="../media/image2.png"/><Relationship Id="rId4" Type="http://schemas.openxmlformats.org/officeDocument/2006/relationships/image" Target="../media/image3.png"/><Relationship Id="rId5" Type="http://schemas.openxmlformats.org/officeDocument/2006/relationships/image" Target="../media/image4.png"/><Relationship Id="rId1" Type="http://schemas.openxmlformats.org/officeDocument/2006/relationships/slideLayout" Target="../slideLayouts/slideLayout4.xml"/><Relationship Id="rId2" Type="http://schemas.openxmlformats.org/officeDocument/2006/relationships/notesSlide" Target="../notesSlides/notesSlide186.xml"/></Relationships>
</file>

<file path=ppt/slides/_rels/slide28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87.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8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8.xml"/></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89.xml"/></Relationships>
</file>

<file path=ppt/slides/_rels/slide29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90.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91.xml"/></Relationships>
</file>

<file path=ppt/slides/_rels/slide29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92.xml"/><Relationship Id="rId3" Type="http://schemas.openxmlformats.org/officeDocument/2006/relationships/image" Target="../media/image243.jpeg"/></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243.jpeg"/></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93.xml"/></Relationships>
</file>

<file path=ppt/slides/_rels/slide296.xml.rels><?xml version="1.0" encoding="UTF-8" standalone="yes"?>
<Relationships xmlns="http://schemas.openxmlformats.org/package/2006/relationships"><Relationship Id="rId3" Type="http://schemas.openxmlformats.org/officeDocument/2006/relationships/notesSlide" Target="../notesSlides/notesSlide194.xml"/><Relationship Id="rId4" Type="http://schemas.openxmlformats.org/officeDocument/2006/relationships/oleObject" Target="../embeddings/oleObject57.bin"/><Relationship Id="rId5" Type="http://schemas.openxmlformats.org/officeDocument/2006/relationships/image" Target="../media/image244.png"/><Relationship Id="rId1" Type="http://schemas.openxmlformats.org/officeDocument/2006/relationships/vmlDrawing" Target="../drawings/vmlDrawing31.vml"/><Relationship Id="rId2" Type="http://schemas.openxmlformats.org/officeDocument/2006/relationships/slideLayout" Target="../slideLayouts/slideLayout2.xml"/></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8.xml.rels><?xml version="1.0" encoding="UTF-8" standalone="yes"?>
<Relationships xmlns="http://schemas.openxmlformats.org/package/2006/relationships"><Relationship Id="rId3" Type="http://schemas.openxmlformats.org/officeDocument/2006/relationships/oleObject" Target="../embeddings/oleObject58.bin"/><Relationship Id="rId4" Type="http://schemas.openxmlformats.org/officeDocument/2006/relationships/image" Target="../media/image245.wmf"/><Relationship Id="rId5" Type="http://schemas.openxmlformats.org/officeDocument/2006/relationships/oleObject" Target="../embeddings/oleObject59.bin"/><Relationship Id="rId6" Type="http://schemas.openxmlformats.org/officeDocument/2006/relationships/image" Target="../media/image246.wmf"/><Relationship Id="rId1" Type="http://schemas.openxmlformats.org/officeDocument/2006/relationships/vmlDrawing" Target="../drawings/vmlDrawing32.vml"/><Relationship Id="rId2" Type="http://schemas.openxmlformats.org/officeDocument/2006/relationships/slideLayout" Target="../slideLayouts/slideLayout2.xml"/></Relationships>
</file>

<file path=ppt/slides/_rels/slide299.xml.rels><?xml version="1.0" encoding="UTF-8" standalone="yes"?>
<Relationships xmlns="http://schemas.openxmlformats.org/package/2006/relationships"><Relationship Id="rId3" Type="http://schemas.openxmlformats.org/officeDocument/2006/relationships/oleObject" Target="../embeddings/oleObject60.bin"/><Relationship Id="rId4" Type="http://schemas.openxmlformats.org/officeDocument/2006/relationships/image" Target="../media/image245.wmf"/><Relationship Id="rId5" Type="http://schemas.openxmlformats.org/officeDocument/2006/relationships/oleObject" Target="../embeddings/oleObject61.bin"/><Relationship Id="rId6" Type="http://schemas.openxmlformats.org/officeDocument/2006/relationships/image" Target="../media/image246.wmf"/><Relationship Id="rId1" Type="http://schemas.openxmlformats.org/officeDocument/2006/relationships/vmlDrawing" Target="../drawings/vmlDrawing33.vml"/><Relationship Id="rId2"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2.png"/><Relationship Id="rId4" Type="http://schemas.openxmlformats.org/officeDocument/2006/relationships/hyperlink" Target="http://www.buchkatalog.de/kod-bin/isuche.cgi?aktion=cover&amp;dbname=Buchkatalog&amp;lang=deutsch&amp;uid=54684-d-02022004-09135201&amp;caller=54684-d&amp;usecookie=ja&amp;euroanzeige=ja&amp;cover=09544615z.jpg" TargetMode="External"/><Relationship Id="rId1" Type="http://schemas.openxmlformats.org/officeDocument/2006/relationships/slideLayout" Target="../slideLayouts/slideLayout4.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24.png"/><Relationship Id="rId3" Type="http://schemas.openxmlformats.org/officeDocument/2006/relationships/image" Target="../media/image25.gif"/></Relationships>
</file>

<file path=ppt/slides/_rels/slide300.xml.rels><?xml version="1.0" encoding="UTF-8" standalone="yes"?>
<Relationships xmlns="http://schemas.openxmlformats.org/package/2006/relationships"><Relationship Id="rId3" Type="http://schemas.openxmlformats.org/officeDocument/2006/relationships/oleObject" Target="../embeddings/oleObject62.bin"/><Relationship Id="rId4" Type="http://schemas.openxmlformats.org/officeDocument/2006/relationships/image" Target="../media/image247.wmf"/><Relationship Id="rId1" Type="http://schemas.openxmlformats.org/officeDocument/2006/relationships/vmlDrawing" Target="../drawings/vmlDrawing34.vml"/><Relationship Id="rId2" Type="http://schemas.openxmlformats.org/officeDocument/2006/relationships/slideLayout" Target="../slideLayouts/slideLayout6.xml"/></Relationships>
</file>

<file path=ppt/slides/_rels/slide301.xml.rels><?xml version="1.0" encoding="UTF-8" standalone="yes"?>
<Relationships xmlns="http://schemas.openxmlformats.org/package/2006/relationships"><Relationship Id="rId3" Type="http://schemas.openxmlformats.org/officeDocument/2006/relationships/slideLayout" Target="../slideLayouts/slideLayout6.xml"/><Relationship Id="rId4" Type="http://schemas.openxmlformats.org/officeDocument/2006/relationships/oleObject" Target="../embeddings/oleObject63.bin"/><Relationship Id="rId5" Type="http://schemas.openxmlformats.org/officeDocument/2006/relationships/image" Target="../media/image248.emf"/><Relationship Id="rId1" Type="http://schemas.openxmlformats.org/officeDocument/2006/relationships/themeOverride" Target="../theme/themeOverride1.xml"/><Relationship Id="rId2" Type="http://schemas.openxmlformats.org/officeDocument/2006/relationships/vmlDrawing" Target="../drawings/vmlDrawing35.vml"/></Relationships>
</file>

<file path=ppt/slides/_rels/slide302.xml.rels><?xml version="1.0" encoding="UTF-8" standalone="yes"?>
<Relationships xmlns="http://schemas.openxmlformats.org/package/2006/relationships"><Relationship Id="rId3" Type="http://schemas.openxmlformats.org/officeDocument/2006/relationships/oleObject" Target="../embeddings/oleObject64.bin"/><Relationship Id="rId4" Type="http://schemas.openxmlformats.org/officeDocument/2006/relationships/image" Target="../media/image249.emf"/><Relationship Id="rId1" Type="http://schemas.openxmlformats.org/officeDocument/2006/relationships/vmlDrawing" Target="../drawings/vmlDrawing36.vml"/><Relationship Id="rId2" Type="http://schemas.openxmlformats.org/officeDocument/2006/relationships/slideLayout" Target="../slideLayouts/slideLayout6.xml"/></Relationships>
</file>

<file path=ppt/slides/_rels/slide303.xml.rels><?xml version="1.0" encoding="UTF-8" standalone="yes"?>
<Relationships xmlns="http://schemas.openxmlformats.org/package/2006/relationships"><Relationship Id="rId3" Type="http://schemas.openxmlformats.org/officeDocument/2006/relationships/oleObject" Target="../embeddings/oleObject65.bin"/><Relationship Id="rId4" Type="http://schemas.openxmlformats.org/officeDocument/2006/relationships/image" Target="../media/image245.wmf"/><Relationship Id="rId5" Type="http://schemas.openxmlformats.org/officeDocument/2006/relationships/oleObject" Target="../embeddings/oleObject66.bin"/><Relationship Id="rId6" Type="http://schemas.openxmlformats.org/officeDocument/2006/relationships/image" Target="../media/image246.wmf"/><Relationship Id="rId7" Type="http://schemas.openxmlformats.org/officeDocument/2006/relationships/image" Target="../media/image188.jpeg"/><Relationship Id="rId1" Type="http://schemas.openxmlformats.org/officeDocument/2006/relationships/vmlDrawing" Target="../drawings/vmlDrawing37.vml"/><Relationship Id="rId2" Type="http://schemas.openxmlformats.org/officeDocument/2006/relationships/slideLayout" Target="../slideLayouts/slideLayout2.xml"/></Relationships>
</file>

<file path=ppt/slides/_rels/slide304.xml.rels><?xml version="1.0" encoding="UTF-8" standalone="yes"?>
<Relationships xmlns="http://schemas.openxmlformats.org/package/2006/relationships"><Relationship Id="rId3" Type="http://schemas.openxmlformats.org/officeDocument/2006/relationships/oleObject" Target="../embeddings/oleObject67.bin"/><Relationship Id="rId4" Type="http://schemas.openxmlformats.org/officeDocument/2006/relationships/image" Target="../media/image245.wmf"/><Relationship Id="rId5" Type="http://schemas.openxmlformats.org/officeDocument/2006/relationships/image" Target="../media/image188.jpeg"/><Relationship Id="rId6" Type="http://schemas.openxmlformats.org/officeDocument/2006/relationships/oleObject" Target="../embeddings/oleObject68.bin"/><Relationship Id="rId7" Type="http://schemas.openxmlformats.org/officeDocument/2006/relationships/image" Target="../media/image191.wmf"/><Relationship Id="rId8" Type="http://schemas.openxmlformats.org/officeDocument/2006/relationships/oleObject" Target="../embeddings/oleObject69.bin"/><Relationship Id="rId9" Type="http://schemas.openxmlformats.org/officeDocument/2006/relationships/image" Target="../media/image192.wmf"/><Relationship Id="rId10" Type="http://schemas.openxmlformats.org/officeDocument/2006/relationships/oleObject" Target="../embeddings/oleObject70.bin"/><Relationship Id="rId11" Type="http://schemas.openxmlformats.org/officeDocument/2006/relationships/image" Target="../media/image250.wmf"/><Relationship Id="rId1" Type="http://schemas.openxmlformats.org/officeDocument/2006/relationships/vmlDrawing" Target="../drawings/vmlDrawing38.vml"/><Relationship Id="rId2" Type="http://schemas.openxmlformats.org/officeDocument/2006/relationships/slideLayout" Target="../slideLayouts/slideLayout2.xml"/></Relationships>
</file>

<file path=ppt/slides/_rels/slide305.xml.rels><?xml version="1.0" encoding="UTF-8" standalone="yes"?>
<Relationships xmlns="http://schemas.openxmlformats.org/package/2006/relationships"><Relationship Id="rId3" Type="http://schemas.openxmlformats.org/officeDocument/2006/relationships/oleObject" Target="../embeddings/oleObject71.bin"/><Relationship Id="rId4" Type="http://schemas.openxmlformats.org/officeDocument/2006/relationships/image" Target="../media/image245.wmf"/><Relationship Id="rId1" Type="http://schemas.openxmlformats.org/officeDocument/2006/relationships/vmlDrawing" Target="../drawings/vmlDrawing39.vml"/><Relationship Id="rId2" Type="http://schemas.openxmlformats.org/officeDocument/2006/relationships/slideLayout" Target="../slideLayouts/slideLayout2.xml"/></Relationships>
</file>

<file path=ppt/slides/_rels/slide306.xml.rels><?xml version="1.0" encoding="UTF-8" standalone="yes"?>
<Relationships xmlns="http://schemas.openxmlformats.org/package/2006/relationships"><Relationship Id="rId3" Type="http://schemas.openxmlformats.org/officeDocument/2006/relationships/oleObject" Target="../embeddings/oleObject72.bin"/><Relationship Id="rId4" Type="http://schemas.openxmlformats.org/officeDocument/2006/relationships/image" Target="../media/image245.wmf"/><Relationship Id="rId1" Type="http://schemas.openxmlformats.org/officeDocument/2006/relationships/vmlDrawing" Target="../drawings/vmlDrawing40.vml"/><Relationship Id="rId2" Type="http://schemas.openxmlformats.org/officeDocument/2006/relationships/slideLayout" Target="../slideLayouts/slideLayout7.xml"/></Relationships>
</file>

<file path=ppt/slides/_rels/slide307.xml.rels><?xml version="1.0" encoding="UTF-8" standalone="yes"?>
<Relationships xmlns="http://schemas.openxmlformats.org/package/2006/relationships"><Relationship Id="rId3" Type="http://schemas.openxmlformats.org/officeDocument/2006/relationships/oleObject" Target="../embeddings/oleObject73.bin"/><Relationship Id="rId4" Type="http://schemas.openxmlformats.org/officeDocument/2006/relationships/image" Target="../media/image245.wmf"/><Relationship Id="rId5" Type="http://schemas.openxmlformats.org/officeDocument/2006/relationships/oleObject" Target="../embeddings/oleObject74.bin"/><Relationship Id="rId6" Type="http://schemas.openxmlformats.org/officeDocument/2006/relationships/image" Target="../media/image246.wmf"/><Relationship Id="rId1" Type="http://schemas.openxmlformats.org/officeDocument/2006/relationships/vmlDrawing" Target="../drawings/vmlDrawing41.vml"/><Relationship Id="rId2" Type="http://schemas.openxmlformats.org/officeDocument/2006/relationships/slideLayout" Target="../slideLayouts/slideLayout2.xml"/></Relationships>
</file>

<file path=ppt/slides/_rels/slide30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95.xml"/></Relationships>
</file>

<file path=ppt/slides/_rels/slide30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9.xml"/></Relationships>
</file>

<file path=ppt/slides/_rels/slide310.xml.rels><?xml version="1.0" encoding="UTF-8" standalone="yes"?>
<Relationships xmlns="http://schemas.openxmlformats.org/package/2006/relationships"><Relationship Id="rId3" Type="http://schemas.openxmlformats.org/officeDocument/2006/relationships/oleObject" Target="../embeddings/oleObject75.bin"/><Relationship Id="rId4" Type="http://schemas.openxmlformats.org/officeDocument/2006/relationships/image" Target="../media/image245.wmf"/><Relationship Id="rId5" Type="http://schemas.openxmlformats.org/officeDocument/2006/relationships/oleObject" Target="../embeddings/oleObject76.bin"/><Relationship Id="rId6" Type="http://schemas.openxmlformats.org/officeDocument/2006/relationships/image" Target="../media/image246.wmf"/><Relationship Id="rId1" Type="http://schemas.openxmlformats.org/officeDocument/2006/relationships/vmlDrawing" Target="../drawings/vmlDrawing42.vml"/><Relationship Id="rId2" Type="http://schemas.openxmlformats.org/officeDocument/2006/relationships/slideLayout" Target="../slideLayouts/slideLayout2.xml"/></Relationships>
</file>

<file path=ppt/slides/_rels/slide311.xml.rels><?xml version="1.0" encoding="UTF-8" standalone="yes"?>
<Relationships xmlns="http://schemas.openxmlformats.org/package/2006/relationships"><Relationship Id="rId3" Type="http://schemas.openxmlformats.org/officeDocument/2006/relationships/oleObject" Target="../embeddings/oleObject77.bin"/><Relationship Id="rId4" Type="http://schemas.openxmlformats.org/officeDocument/2006/relationships/image" Target="../media/image245.wmf"/><Relationship Id="rId5" Type="http://schemas.openxmlformats.org/officeDocument/2006/relationships/oleObject" Target="../embeddings/oleObject78.bin"/><Relationship Id="rId6" Type="http://schemas.openxmlformats.org/officeDocument/2006/relationships/image" Target="../media/image246.wmf"/><Relationship Id="rId1" Type="http://schemas.openxmlformats.org/officeDocument/2006/relationships/vmlDrawing" Target="../drawings/vmlDrawing43.vml"/><Relationship Id="rId2" Type="http://schemas.openxmlformats.org/officeDocument/2006/relationships/slideLayout" Target="../slideLayouts/slideLayout2.xml"/></Relationships>
</file>

<file path=ppt/slides/_rels/slide312.xml.rels><?xml version="1.0" encoding="UTF-8" standalone="yes"?>
<Relationships xmlns="http://schemas.openxmlformats.org/package/2006/relationships"><Relationship Id="rId3" Type="http://schemas.openxmlformats.org/officeDocument/2006/relationships/oleObject" Target="../embeddings/oleObject79.bin"/><Relationship Id="rId4" Type="http://schemas.openxmlformats.org/officeDocument/2006/relationships/image" Target="../media/image246.wmf"/><Relationship Id="rId1" Type="http://schemas.openxmlformats.org/officeDocument/2006/relationships/vmlDrawing" Target="../drawings/vmlDrawing44.vml"/><Relationship Id="rId2" Type="http://schemas.openxmlformats.org/officeDocument/2006/relationships/slideLayout" Target="../slideLayouts/slideLayout7.xml"/></Relationships>
</file>

<file path=ppt/slides/_rels/slide313.xml.rels><?xml version="1.0" encoding="UTF-8" standalone="yes"?>
<Relationships xmlns="http://schemas.openxmlformats.org/package/2006/relationships"><Relationship Id="rId3" Type="http://schemas.openxmlformats.org/officeDocument/2006/relationships/oleObject" Target="../embeddings/oleObject80.bin"/><Relationship Id="rId4" Type="http://schemas.openxmlformats.org/officeDocument/2006/relationships/image" Target="../media/image245.wmf"/><Relationship Id="rId5" Type="http://schemas.openxmlformats.org/officeDocument/2006/relationships/oleObject" Target="../embeddings/oleObject81.bin"/><Relationship Id="rId6" Type="http://schemas.openxmlformats.org/officeDocument/2006/relationships/image" Target="../media/image246.wmf"/><Relationship Id="rId7" Type="http://schemas.openxmlformats.org/officeDocument/2006/relationships/image" Target="../media/image251.png"/><Relationship Id="rId1" Type="http://schemas.openxmlformats.org/officeDocument/2006/relationships/vmlDrawing" Target="../drawings/vmlDrawing45.vml"/><Relationship Id="rId2" Type="http://schemas.openxmlformats.org/officeDocument/2006/relationships/slideLayout" Target="../slideLayouts/slideLayout2.xml"/></Relationships>
</file>

<file path=ppt/slides/_rels/slide314.xml.rels><?xml version="1.0" encoding="UTF-8" standalone="yes"?>
<Relationships xmlns="http://schemas.openxmlformats.org/package/2006/relationships"><Relationship Id="rId3" Type="http://schemas.openxmlformats.org/officeDocument/2006/relationships/oleObject" Target="../embeddings/oleObject82.bin"/><Relationship Id="rId4" Type="http://schemas.openxmlformats.org/officeDocument/2006/relationships/image" Target="../media/image245.wmf"/><Relationship Id="rId5" Type="http://schemas.openxmlformats.org/officeDocument/2006/relationships/oleObject" Target="../embeddings/oleObject83.bin"/><Relationship Id="rId6" Type="http://schemas.openxmlformats.org/officeDocument/2006/relationships/image" Target="../media/image246.wmf"/><Relationship Id="rId1" Type="http://schemas.openxmlformats.org/officeDocument/2006/relationships/vmlDrawing" Target="../drawings/vmlDrawing46.vml"/><Relationship Id="rId2" Type="http://schemas.openxmlformats.org/officeDocument/2006/relationships/slideLayout" Target="../slideLayouts/slideLayout2.xml"/></Relationships>
</file>

<file path=ppt/slides/_rels/slide315.xml.rels><?xml version="1.0" encoding="UTF-8" standalone="yes"?>
<Relationships xmlns="http://schemas.openxmlformats.org/package/2006/relationships"><Relationship Id="rId3" Type="http://schemas.openxmlformats.org/officeDocument/2006/relationships/oleObject" Target="../embeddings/oleObject84.bin"/><Relationship Id="rId4" Type="http://schemas.openxmlformats.org/officeDocument/2006/relationships/image" Target="../media/image245.wmf"/><Relationship Id="rId5" Type="http://schemas.openxmlformats.org/officeDocument/2006/relationships/oleObject" Target="../embeddings/oleObject85.bin"/><Relationship Id="rId6" Type="http://schemas.openxmlformats.org/officeDocument/2006/relationships/image" Target="../media/image246.wmf"/><Relationship Id="rId7" Type="http://schemas.openxmlformats.org/officeDocument/2006/relationships/image" Target="../media/image252.jpeg"/><Relationship Id="rId1" Type="http://schemas.openxmlformats.org/officeDocument/2006/relationships/vmlDrawing" Target="../drawings/vmlDrawing47.vml"/><Relationship Id="rId2" Type="http://schemas.openxmlformats.org/officeDocument/2006/relationships/slideLayout" Target="../slideLayouts/slideLayout2.xml"/></Relationships>
</file>

<file path=ppt/slides/_rels/slide316.xml.rels><?xml version="1.0" encoding="UTF-8" standalone="yes"?>
<Relationships xmlns="http://schemas.openxmlformats.org/package/2006/relationships"><Relationship Id="rId3" Type="http://schemas.openxmlformats.org/officeDocument/2006/relationships/oleObject" Target="../embeddings/oleObject86.bin"/><Relationship Id="rId4" Type="http://schemas.openxmlformats.org/officeDocument/2006/relationships/image" Target="../media/image245.wmf"/><Relationship Id="rId5" Type="http://schemas.openxmlformats.org/officeDocument/2006/relationships/oleObject" Target="../embeddings/oleObject87.bin"/><Relationship Id="rId6" Type="http://schemas.openxmlformats.org/officeDocument/2006/relationships/image" Target="../media/image246.wmf"/><Relationship Id="rId7" Type="http://schemas.openxmlformats.org/officeDocument/2006/relationships/image" Target="../media/image253.jpeg"/><Relationship Id="rId1" Type="http://schemas.openxmlformats.org/officeDocument/2006/relationships/vmlDrawing" Target="../drawings/vmlDrawing48.vml"/><Relationship Id="rId2" Type="http://schemas.openxmlformats.org/officeDocument/2006/relationships/slideLayout" Target="../slideLayouts/slideLayout2.xml"/></Relationships>
</file>

<file path=ppt/slides/_rels/slide31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96.xml"/></Relationships>
</file>

<file path=ppt/slides/_rels/slide318.xml.rels><?xml version="1.0" encoding="UTF-8" standalone="yes"?>
<Relationships xmlns="http://schemas.openxmlformats.org/package/2006/relationships"><Relationship Id="rId3" Type="http://schemas.openxmlformats.org/officeDocument/2006/relationships/oleObject" Target="../embeddings/oleObject88.bin"/><Relationship Id="rId4" Type="http://schemas.openxmlformats.org/officeDocument/2006/relationships/image" Target="../media/image245.wmf"/><Relationship Id="rId5" Type="http://schemas.openxmlformats.org/officeDocument/2006/relationships/oleObject" Target="../embeddings/oleObject89.bin"/><Relationship Id="rId6" Type="http://schemas.openxmlformats.org/officeDocument/2006/relationships/image" Target="../media/image246.wmf"/><Relationship Id="rId7" Type="http://schemas.openxmlformats.org/officeDocument/2006/relationships/image" Target="../media/image254.png"/><Relationship Id="rId1" Type="http://schemas.openxmlformats.org/officeDocument/2006/relationships/vmlDrawing" Target="../drawings/vmlDrawing49.vml"/><Relationship Id="rId2" Type="http://schemas.openxmlformats.org/officeDocument/2006/relationships/slideLayout" Target="../slideLayouts/slideLayout7.xml"/></Relationships>
</file>

<file path=ppt/slides/_rels/slide319.xml.rels><?xml version="1.0" encoding="UTF-8" standalone="yes"?>
<Relationships xmlns="http://schemas.openxmlformats.org/package/2006/relationships"><Relationship Id="rId3" Type="http://schemas.openxmlformats.org/officeDocument/2006/relationships/oleObject" Target="../embeddings/oleObject90.bin"/><Relationship Id="rId4" Type="http://schemas.openxmlformats.org/officeDocument/2006/relationships/image" Target="../media/image245.wmf"/><Relationship Id="rId5" Type="http://schemas.openxmlformats.org/officeDocument/2006/relationships/oleObject" Target="../embeddings/oleObject91.bin"/><Relationship Id="rId6" Type="http://schemas.openxmlformats.org/officeDocument/2006/relationships/image" Target="../media/image246.wmf"/><Relationship Id="rId7" Type="http://schemas.openxmlformats.org/officeDocument/2006/relationships/oleObject" Target="../embeddings/oleObject92.bin"/><Relationship Id="rId8" Type="http://schemas.openxmlformats.org/officeDocument/2006/relationships/image" Target="../media/image255.png"/><Relationship Id="rId1" Type="http://schemas.openxmlformats.org/officeDocument/2006/relationships/vmlDrawing" Target="../drawings/vmlDrawing50.vml"/><Relationship Id="rId2"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3" Type="http://schemas.openxmlformats.org/officeDocument/2006/relationships/image" Target="../media/image26.png"/><Relationship Id="rId4" Type="http://schemas.openxmlformats.org/officeDocument/2006/relationships/image" Target="../media/image27.jpeg"/><Relationship Id="rId1" Type="http://schemas.openxmlformats.org/officeDocument/2006/relationships/slideLayout" Target="../slideLayouts/slideLayout19.xml"/><Relationship Id="rId2" Type="http://schemas.openxmlformats.org/officeDocument/2006/relationships/notesSlide" Target="../notesSlides/notesSlide20.xml"/></Relationships>
</file>

<file path=ppt/slides/_rels/slide320.xml.rels><?xml version="1.0" encoding="UTF-8" standalone="yes"?>
<Relationships xmlns="http://schemas.openxmlformats.org/package/2006/relationships"><Relationship Id="rId3" Type="http://schemas.openxmlformats.org/officeDocument/2006/relationships/oleObject" Target="../embeddings/oleObject93.bin"/><Relationship Id="rId4" Type="http://schemas.openxmlformats.org/officeDocument/2006/relationships/image" Target="../media/image245.wmf"/><Relationship Id="rId5" Type="http://schemas.openxmlformats.org/officeDocument/2006/relationships/oleObject" Target="../embeddings/oleObject94.bin"/><Relationship Id="rId6" Type="http://schemas.openxmlformats.org/officeDocument/2006/relationships/image" Target="../media/image246.wmf"/><Relationship Id="rId7" Type="http://schemas.openxmlformats.org/officeDocument/2006/relationships/oleObject" Target="../embeddings/oleObject95.bin"/><Relationship Id="rId8" Type="http://schemas.openxmlformats.org/officeDocument/2006/relationships/image" Target="../media/image256.png"/><Relationship Id="rId1" Type="http://schemas.openxmlformats.org/officeDocument/2006/relationships/vmlDrawing" Target="../drawings/vmlDrawing51.vml"/><Relationship Id="rId2" Type="http://schemas.openxmlformats.org/officeDocument/2006/relationships/slideLayout" Target="../slideLayouts/slideLayout18.xml"/></Relationships>
</file>

<file path=ppt/slides/_rels/slide321.xml.rels><?xml version="1.0" encoding="UTF-8" standalone="yes"?>
<Relationships xmlns="http://schemas.openxmlformats.org/package/2006/relationships"><Relationship Id="rId3" Type="http://schemas.openxmlformats.org/officeDocument/2006/relationships/oleObject" Target="../embeddings/oleObject96.bin"/><Relationship Id="rId4" Type="http://schemas.openxmlformats.org/officeDocument/2006/relationships/image" Target="../media/image245.wmf"/><Relationship Id="rId5" Type="http://schemas.openxmlformats.org/officeDocument/2006/relationships/oleObject" Target="../embeddings/oleObject97.bin"/><Relationship Id="rId6" Type="http://schemas.openxmlformats.org/officeDocument/2006/relationships/image" Target="../media/image246.wmf"/><Relationship Id="rId7" Type="http://schemas.openxmlformats.org/officeDocument/2006/relationships/oleObject" Target="../embeddings/oleObject98.bin"/><Relationship Id="rId8" Type="http://schemas.openxmlformats.org/officeDocument/2006/relationships/image" Target="../media/image257.png"/><Relationship Id="rId1" Type="http://schemas.openxmlformats.org/officeDocument/2006/relationships/vmlDrawing" Target="../drawings/vmlDrawing52.vml"/><Relationship Id="rId2" Type="http://schemas.openxmlformats.org/officeDocument/2006/relationships/slideLayout" Target="../slideLayouts/slideLayout18.xml"/></Relationships>
</file>

<file path=ppt/slides/_rels/slide32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58.png"/></Relationships>
</file>

<file path=ppt/slides/_rels/slide323.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259.png"/></Relationships>
</file>

<file path=ppt/slides/_rels/slide32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97.xml"/></Relationships>
</file>

<file path=ppt/slides/_rels/slide32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98.xml"/><Relationship Id="rId3" Type="http://schemas.openxmlformats.org/officeDocument/2006/relationships/image" Target="../media/image260.png"/></Relationships>
</file>

<file path=ppt/slides/_rels/slide32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99.xml"/></Relationships>
</file>

<file path=ppt/slides/_rels/slide32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00.xml"/></Relationships>
</file>

<file path=ppt/slides/_rels/slide32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01.xml"/></Relationships>
</file>

<file path=ppt/slides/_rels/slide32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0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30.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261.png"/></Relationships>
</file>

<file path=ppt/slides/_rels/slide331.xml.rels><?xml version="1.0" encoding="UTF-8" standalone="yes"?>
<Relationships xmlns="http://schemas.openxmlformats.org/package/2006/relationships"><Relationship Id="rId3" Type="http://schemas.openxmlformats.org/officeDocument/2006/relationships/image" Target="../media/image262.png"/><Relationship Id="rId4" Type="http://schemas.openxmlformats.org/officeDocument/2006/relationships/image" Target="../media/image263.png"/><Relationship Id="rId5" Type="http://schemas.openxmlformats.org/officeDocument/2006/relationships/image" Target="../media/image264.png"/><Relationship Id="rId1" Type="http://schemas.openxmlformats.org/officeDocument/2006/relationships/slideLayout" Target="../slideLayouts/slideLayout2.xml"/><Relationship Id="rId2" Type="http://schemas.openxmlformats.org/officeDocument/2006/relationships/notesSlide" Target="../notesSlides/notesSlide203.xml"/></Relationships>
</file>

<file path=ppt/slides/_rels/slide33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04.xml"/></Relationships>
</file>

<file path=ppt/slides/_rels/slide33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05.xml"/></Relationships>
</file>

<file path=ppt/slides/_rels/slide33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06.xml"/><Relationship Id="rId3" Type="http://schemas.openxmlformats.org/officeDocument/2006/relationships/image" Target="../media/image265.png"/></Relationships>
</file>

<file path=ppt/slides/_rels/slide335.xml.rels><?xml version="1.0" encoding="UTF-8" standalone="yes"?>
<Relationships xmlns="http://schemas.openxmlformats.org/package/2006/relationships"><Relationship Id="rId3" Type="http://schemas.openxmlformats.org/officeDocument/2006/relationships/image" Target="../media/image266.png"/><Relationship Id="rId4" Type="http://schemas.openxmlformats.org/officeDocument/2006/relationships/image" Target="../media/image267.jpeg"/><Relationship Id="rId1" Type="http://schemas.openxmlformats.org/officeDocument/2006/relationships/slideLayout" Target="../slideLayouts/slideLayout2.xml"/><Relationship Id="rId2" Type="http://schemas.openxmlformats.org/officeDocument/2006/relationships/notesSlide" Target="../notesSlides/notesSlide207.xml"/></Relationships>
</file>

<file path=ppt/slides/_rels/slide336.xml.rels><?xml version="1.0" encoding="UTF-8" standalone="yes"?>
<Relationships xmlns="http://schemas.openxmlformats.org/package/2006/relationships"><Relationship Id="rId3" Type="http://schemas.openxmlformats.org/officeDocument/2006/relationships/notesSlide" Target="../notesSlides/notesSlide208.xml"/><Relationship Id="rId4" Type="http://schemas.openxmlformats.org/officeDocument/2006/relationships/oleObject" Target="../embeddings/oleObject99.bin"/><Relationship Id="rId5" Type="http://schemas.openxmlformats.org/officeDocument/2006/relationships/image" Target="../media/image268.emf"/><Relationship Id="rId1" Type="http://schemas.openxmlformats.org/officeDocument/2006/relationships/vmlDrawing" Target="../drawings/vmlDrawing53.vml"/><Relationship Id="rId2" Type="http://schemas.openxmlformats.org/officeDocument/2006/relationships/slideLayout" Target="../slideLayouts/slideLayout7.xml"/></Relationships>
</file>

<file path=ppt/slides/_rels/slide337.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09.xml"/><Relationship Id="rId3" Type="http://schemas.openxmlformats.org/officeDocument/2006/relationships/image" Target="../media/image269.png"/></Relationships>
</file>

<file path=ppt/slides/_rels/slide33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70.png"/></Relationships>
</file>

<file path=ppt/slides/_rels/slide339.xml.rels><?xml version="1.0" encoding="UTF-8" standalone="yes"?>
<Relationships xmlns="http://schemas.openxmlformats.org/package/2006/relationships"><Relationship Id="rId3" Type="http://schemas.openxmlformats.org/officeDocument/2006/relationships/image" Target="../media/image114.png"/><Relationship Id="rId4" Type="http://schemas.openxmlformats.org/officeDocument/2006/relationships/image" Target="../media/image271.jpeg"/><Relationship Id="rId1" Type="http://schemas.openxmlformats.org/officeDocument/2006/relationships/slideLayout" Target="../slideLayouts/slideLayout7.xml"/><Relationship Id="rId2" Type="http://schemas.openxmlformats.org/officeDocument/2006/relationships/notesSlide" Target="../notesSlides/notesSlide210.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4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72.png"/><Relationship Id="rId3" Type="http://schemas.openxmlformats.org/officeDocument/2006/relationships/image" Target="../media/image273.png"/></Relationships>
</file>

<file path=ppt/slides/_rels/slide34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74.png"/></Relationships>
</file>

<file path=ppt/slides/_rels/slide342.xml.rels><?xml version="1.0" encoding="UTF-8" standalone="yes"?>
<Relationships xmlns="http://schemas.openxmlformats.org/package/2006/relationships"><Relationship Id="rId3" Type="http://schemas.openxmlformats.org/officeDocument/2006/relationships/notesSlide" Target="../notesSlides/notesSlide211.xml"/><Relationship Id="rId4" Type="http://schemas.openxmlformats.org/officeDocument/2006/relationships/oleObject" Target="../embeddings/oleObject100.bin"/><Relationship Id="rId5" Type="http://schemas.openxmlformats.org/officeDocument/2006/relationships/image" Target="../media/image275.png"/><Relationship Id="rId6" Type="http://schemas.openxmlformats.org/officeDocument/2006/relationships/oleObject" Target="../embeddings/oleObject101.bin"/><Relationship Id="rId7" Type="http://schemas.openxmlformats.org/officeDocument/2006/relationships/image" Target="../media/image276.wmf"/><Relationship Id="rId8" Type="http://schemas.openxmlformats.org/officeDocument/2006/relationships/oleObject" Target="../embeddings/oleObject102.bin"/><Relationship Id="rId9" Type="http://schemas.openxmlformats.org/officeDocument/2006/relationships/image" Target="../media/image277.wmf"/><Relationship Id="rId1" Type="http://schemas.openxmlformats.org/officeDocument/2006/relationships/vmlDrawing" Target="../drawings/vmlDrawing54.vml"/><Relationship Id="rId2" Type="http://schemas.openxmlformats.org/officeDocument/2006/relationships/slideLayout" Target="../slideLayouts/slideLayout6.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26.png"/><Relationship Id="rId3" Type="http://schemas.openxmlformats.org/officeDocument/2006/relationships/image" Target="../media/image28.jpe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1.xml"/></Relationships>
</file>

<file path=ppt/slides/_rels/slide37.xml.rels><?xml version="1.0" encoding="UTF-8" standalone="yes"?>
<Relationships xmlns="http://schemas.openxmlformats.org/package/2006/relationships"><Relationship Id="rId3" Type="http://schemas.openxmlformats.org/officeDocument/2006/relationships/image" Target="../media/image30.wmf"/><Relationship Id="rId4" Type="http://schemas.openxmlformats.org/officeDocument/2006/relationships/image" Target="../media/image31.png"/><Relationship Id="rId5" Type="http://schemas.openxmlformats.org/officeDocument/2006/relationships/image" Target="../media/image32.jpeg"/><Relationship Id="rId1" Type="http://schemas.openxmlformats.org/officeDocument/2006/relationships/slideLayout" Target="../slideLayouts/slideLayout6.xml"/><Relationship Id="rId2" Type="http://schemas.openxmlformats.org/officeDocument/2006/relationships/image" Target="../media/image29.jpeg"/></Relationships>
</file>

<file path=ppt/slides/_rels/slide38.xml.rels><?xml version="1.0" encoding="UTF-8" standalone="yes"?>
<Relationships xmlns="http://schemas.openxmlformats.org/package/2006/relationships"><Relationship Id="rId3" Type="http://schemas.openxmlformats.org/officeDocument/2006/relationships/image" Target="../media/image34.png"/><Relationship Id="rId4" Type="http://schemas.openxmlformats.org/officeDocument/2006/relationships/image" Target="../media/image35.png"/><Relationship Id="rId1" Type="http://schemas.openxmlformats.org/officeDocument/2006/relationships/slideLayout" Target="../slideLayouts/slideLayout7.xml"/><Relationship Id="rId2" Type="http://schemas.openxmlformats.org/officeDocument/2006/relationships/image" Target="../media/image33.png"/></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2.xml"/><Relationship Id="rId3" Type="http://schemas.openxmlformats.org/officeDocument/2006/relationships/image" Target="../media/image36.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3.xml"/><Relationship Id="rId3" Type="http://schemas.openxmlformats.org/officeDocument/2006/relationships/image" Target="../media/image37.png"/></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4.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5.xml"/><Relationship Id="rId3" Type="http://schemas.openxmlformats.org/officeDocument/2006/relationships/image" Target="../media/image38.png"/></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6.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7.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8.xml"/><Relationship Id="rId3" Type="http://schemas.openxmlformats.org/officeDocument/2006/relationships/image" Target="../media/image39.jpg"/></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9.xml"/></Relationships>
</file>

<file path=ppt/slides/_rels/slide47.xml.rels><?xml version="1.0" encoding="UTF-8" standalone="yes"?>
<Relationships xmlns="http://schemas.openxmlformats.org/package/2006/relationships"><Relationship Id="rId3" Type="http://schemas.openxmlformats.org/officeDocument/2006/relationships/image" Target="../media/image41.png"/><Relationship Id="rId4" Type="http://schemas.openxmlformats.org/officeDocument/2006/relationships/image" Target="../media/image42.jpeg"/><Relationship Id="rId5" Type="http://schemas.openxmlformats.org/officeDocument/2006/relationships/image" Target="../media/image43.png"/><Relationship Id="rId1" Type="http://schemas.openxmlformats.org/officeDocument/2006/relationships/slideLayout" Target="../slideLayouts/slideLayout15.xml"/><Relationship Id="rId2" Type="http://schemas.openxmlformats.org/officeDocument/2006/relationships/image" Target="../media/image40.png"/></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44.png"/></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3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45.png"/></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46.png"/></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47.png"/></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34.xml"/><Relationship Id="rId3" Type="http://schemas.openxmlformats.org/officeDocument/2006/relationships/image" Target="../media/image48.png"/></Relationships>
</file>

<file path=ppt/slides/_rels/slide58.xml.rels><?xml version="1.0" encoding="UTF-8" standalone="yes"?>
<Relationships xmlns="http://schemas.openxmlformats.org/package/2006/relationships"><Relationship Id="rId3" Type="http://schemas.openxmlformats.org/officeDocument/2006/relationships/image" Target="../media/image3.png"/><Relationship Id="rId4" Type="http://schemas.openxmlformats.org/officeDocument/2006/relationships/image" Target="../media/image4.png"/><Relationship Id="rId5" Type="http://schemas.openxmlformats.org/officeDocument/2006/relationships/image" Target="../media/image49.png"/><Relationship Id="rId6" Type="http://schemas.openxmlformats.org/officeDocument/2006/relationships/image" Target="../media/image50.png"/><Relationship Id="rId1" Type="http://schemas.openxmlformats.org/officeDocument/2006/relationships/slideLayout" Target="../slideLayouts/slideLayout7.xml"/><Relationship Id="rId2" Type="http://schemas.openxmlformats.org/officeDocument/2006/relationships/image" Target="../media/image2.png"/></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xml"/><Relationship Id="rId3" Type="http://schemas.openxmlformats.org/officeDocument/2006/relationships/image" Target="../media/image2.png"/></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6.xml"/><Relationship Id="rId3" Type="http://schemas.openxmlformats.org/officeDocument/2006/relationships/image" Target="../media/image2.png"/></Relationships>
</file>

<file path=ppt/slides/_rels/slide62.xml.rels><?xml version="1.0" encoding="UTF-8" standalone="yes"?>
<Relationships xmlns="http://schemas.openxmlformats.org/package/2006/relationships"><Relationship Id="rId3" Type="http://schemas.openxmlformats.org/officeDocument/2006/relationships/image" Target="../media/image52.png"/><Relationship Id="rId4" Type="http://schemas.openxmlformats.org/officeDocument/2006/relationships/image" Target="../media/image53.png"/><Relationship Id="rId5" Type="http://schemas.openxmlformats.org/officeDocument/2006/relationships/image" Target="../media/image54.gif"/><Relationship Id="rId1" Type="http://schemas.openxmlformats.org/officeDocument/2006/relationships/slideLayout" Target="../slideLayouts/slideLayout16.xml"/><Relationship Id="rId2" Type="http://schemas.openxmlformats.org/officeDocument/2006/relationships/image" Target="../media/image51.png"/></Relationships>
</file>

<file path=ppt/slides/_rels/slide63.xml.rels><?xml version="1.0" encoding="UTF-8" standalone="yes"?>
<Relationships xmlns="http://schemas.openxmlformats.org/package/2006/relationships"><Relationship Id="rId3" Type="http://schemas.openxmlformats.org/officeDocument/2006/relationships/image" Target="../media/image55.jpeg"/><Relationship Id="rId4" Type="http://schemas.openxmlformats.org/officeDocument/2006/relationships/image" Target="../media/image56.jpeg"/><Relationship Id="rId1" Type="http://schemas.openxmlformats.org/officeDocument/2006/relationships/slideLayout" Target="../slideLayouts/slideLayout2.xml"/><Relationship Id="rId2" Type="http://schemas.openxmlformats.org/officeDocument/2006/relationships/notesSlide" Target="../notesSlides/notesSlide37.xml"/></Relationships>
</file>

<file path=ppt/slides/_rels/slide64.xml.rels><?xml version="1.0" encoding="UTF-8" standalone="yes"?>
<Relationships xmlns="http://schemas.openxmlformats.org/package/2006/relationships"><Relationship Id="rId3" Type="http://schemas.openxmlformats.org/officeDocument/2006/relationships/image" Target="../media/image57.jpeg"/><Relationship Id="rId4" Type="http://schemas.openxmlformats.org/officeDocument/2006/relationships/image" Target="../media/image55.jpeg"/><Relationship Id="rId1" Type="http://schemas.openxmlformats.org/officeDocument/2006/relationships/slideLayout" Target="../slideLayouts/slideLayout2.xml"/><Relationship Id="rId2" Type="http://schemas.openxmlformats.org/officeDocument/2006/relationships/image" Target="../media/image56.jpeg"/></Relationships>
</file>

<file path=ppt/slides/_rels/slide65.xml.rels><?xml version="1.0" encoding="UTF-8" standalone="yes"?>
<Relationships xmlns="http://schemas.openxmlformats.org/package/2006/relationships"><Relationship Id="rId3" Type="http://schemas.openxmlformats.org/officeDocument/2006/relationships/image" Target="../media/image59.png"/><Relationship Id="rId4" Type="http://schemas.openxmlformats.org/officeDocument/2006/relationships/image" Target="../media/image60.png"/><Relationship Id="rId5" Type="http://schemas.openxmlformats.org/officeDocument/2006/relationships/image" Target="../media/image61.png"/><Relationship Id="rId1" Type="http://schemas.openxmlformats.org/officeDocument/2006/relationships/slideLayout" Target="../slideLayouts/slideLayout6.xml"/><Relationship Id="rId2" Type="http://schemas.openxmlformats.org/officeDocument/2006/relationships/image" Target="../media/image58.png"/></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8.xml.rels><?xml version="1.0" encoding="UTF-8" standalone="yes"?>
<Relationships xmlns="http://schemas.openxmlformats.org/package/2006/relationships"><Relationship Id="rId3" Type="http://schemas.openxmlformats.org/officeDocument/2006/relationships/notesSlide" Target="../notesSlides/notesSlide38.xml"/><Relationship Id="rId4" Type="http://schemas.openxmlformats.org/officeDocument/2006/relationships/oleObject" Target="../embeddings/oleObject3.bin"/><Relationship Id="rId5" Type="http://schemas.openxmlformats.org/officeDocument/2006/relationships/image" Target="../media/image62.emf"/><Relationship Id="rId1" Type="http://schemas.openxmlformats.org/officeDocument/2006/relationships/vmlDrawing" Target="../drawings/vmlDrawing3.vml"/><Relationship Id="rId2"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9.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7.xml"/><Relationship Id="rId3" Type="http://schemas.openxmlformats.org/officeDocument/2006/relationships/image" Target="../media/image2.png"/></Relationships>
</file>

<file path=ppt/slides/_rels/slide70.xml.rels><?xml version="1.0" encoding="UTF-8" standalone="yes"?>
<Relationships xmlns="http://schemas.openxmlformats.org/package/2006/relationships"><Relationship Id="rId3" Type="http://schemas.openxmlformats.org/officeDocument/2006/relationships/notesSlide" Target="../notesSlides/notesSlide40.xml"/><Relationship Id="rId4" Type="http://schemas.openxmlformats.org/officeDocument/2006/relationships/oleObject" Target="../embeddings/oleObject4.bin"/><Relationship Id="rId5" Type="http://schemas.openxmlformats.org/officeDocument/2006/relationships/image" Target="../media/image63.emf"/><Relationship Id="rId1" Type="http://schemas.openxmlformats.org/officeDocument/2006/relationships/vmlDrawing" Target="../drawings/vmlDrawing4.vml"/><Relationship Id="rId2"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64.png"/><Relationship Id="rId3" Type="http://schemas.openxmlformats.org/officeDocument/2006/relationships/image" Target="../media/image65.png"/></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66.emf"/></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67.png"/></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68.png"/></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1.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2.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3.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69.png"/><Relationship Id="rId3" Type="http://schemas.openxmlformats.org/officeDocument/2006/relationships/image" Target="../media/image70.png"/></Relationships>
</file>

<file path=ppt/slides/_rels/slide79.xml.rels><?xml version="1.0" encoding="UTF-8" standalone="yes"?>
<Relationships xmlns="http://schemas.openxmlformats.org/package/2006/relationships"><Relationship Id="rId3" Type="http://schemas.openxmlformats.org/officeDocument/2006/relationships/diagramLayout" Target="../diagrams/layout1.xml"/><Relationship Id="rId4" Type="http://schemas.openxmlformats.org/officeDocument/2006/relationships/diagramQuickStyle" Target="../diagrams/quickStyle1.xml"/><Relationship Id="rId5" Type="http://schemas.openxmlformats.org/officeDocument/2006/relationships/diagramColors" Target="../diagrams/colors1.xml"/><Relationship Id="rId6" Type="http://schemas.microsoft.com/office/2007/relationships/diagramDrawing" Target="../diagrams/drawing1.xml"/><Relationship Id="rId1" Type="http://schemas.openxmlformats.org/officeDocument/2006/relationships/slideLayout" Target="../slideLayouts/slideLayout6.xml"/><Relationship Id="rId2" Type="http://schemas.openxmlformats.org/officeDocument/2006/relationships/diagramData" Target="../diagrams/data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7.png"/></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4.xml"/></Relationships>
</file>

<file path=ppt/slides/_rels/slide81.xml.rels><?xml version="1.0" encoding="UTF-8" standalone="yes"?>
<Relationships xmlns="http://schemas.openxmlformats.org/package/2006/relationships"><Relationship Id="rId3" Type="http://schemas.openxmlformats.org/officeDocument/2006/relationships/notesSlide" Target="../notesSlides/notesSlide45.xml"/><Relationship Id="rId4" Type="http://schemas.openxmlformats.org/officeDocument/2006/relationships/oleObject" Target="../embeddings/oleObject5.bin"/><Relationship Id="rId5" Type="http://schemas.openxmlformats.org/officeDocument/2006/relationships/image" Target="../media/image71.emf"/><Relationship Id="rId1" Type="http://schemas.openxmlformats.org/officeDocument/2006/relationships/vmlDrawing" Target="../drawings/vmlDrawing5.vml"/><Relationship Id="rId2"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6.xml"/><Relationship Id="rId3" Type="http://schemas.openxmlformats.org/officeDocument/2006/relationships/image" Target="../media/image72.jpeg"/></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7.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8.xml"/><Relationship Id="rId3" Type="http://schemas.openxmlformats.org/officeDocument/2006/relationships/image" Target="../media/image73.jpeg"/></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9.xml"/></Relationships>
</file>

<file path=ppt/slides/_rels/slide86.xml.rels><?xml version="1.0" encoding="UTF-8" standalone="yes"?>
<Relationships xmlns="http://schemas.openxmlformats.org/package/2006/relationships"><Relationship Id="rId3" Type="http://schemas.openxmlformats.org/officeDocument/2006/relationships/image" Target="../media/image74.jpeg"/><Relationship Id="rId4" Type="http://schemas.openxmlformats.org/officeDocument/2006/relationships/image" Target="../media/image75.jpeg"/><Relationship Id="rId5" Type="http://schemas.openxmlformats.org/officeDocument/2006/relationships/image" Target="../media/image76.wmf"/><Relationship Id="rId6" Type="http://schemas.openxmlformats.org/officeDocument/2006/relationships/image" Target="../media/image17.jpeg"/><Relationship Id="rId7" Type="http://schemas.openxmlformats.org/officeDocument/2006/relationships/image" Target="../media/image54.gif"/><Relationship Id="rId1" Type="http://schemas.openxmlformats.org/officeDocument/2006/relationships/slideLayout" Target="../slideLayouts/slideLayout14.xml"/><Relationship Id="rId2" Type="http://schemas.openxmlformats.org/officeDocument/2006/relationships/notesSlide" Target="../notesSlides/notesSlide50.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1.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2.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3.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7.png"/></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4.xml"/><Relationship Id="rId3" Type="http://schemas.openxmlformats.org/officeDocument/2006/relationships/image" Target="../media/image77.jpeg"/></Relationships>
</file>

<file path=ppt/slides/_rels/slide91.xml.rels><?xml version="1.0" encoding="UTF-8" standalone="yes"?>
<Relationships xmlns="http://schemas.openxmlformats.org/package/2006/relationships"><Relationship Id="rId3" Type="http://schemas.openxmlformats.org/officeDocument/2006/relationships/image" Target="../media/image78.jpeg"/><Relationship Id="rId4" Type="http://schemas.openxmlformats.org/officeDocument/2006/relationships/image" Target="../media/image54.gif"/><Relationship Id="rId5" Type="http://schemas.openxmlformats.org/officeDocument/2006/relationships/image" Target="../media/image79.gif"/><Relationship Id="rId1" Type="http://schemas.openxmlformats.org/officeDocument/2006/relationships/slideLayout" Target="../slideLayouts/slideLayout4.xml"/><Relationship Id="rId2" Type="http://schemas.openxmlformats.org/officeDocument/2006/relationships/notesSlide" Target="../notesSlides/notesSlide55.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6.xml"/></Relationships>
</file>

<file path=ppt/slides/_rels/slide93.xml.rels><?xml version="1.0" encoding="UTF-8" standalone="yes"?>
<Relationships xmlns="http://schemas.openxmlformats.org/package/2006/relationships"><Relationship Id="rId3" Type="http://schemas.openxmlformats.org/officeDocument/2006/relationships/image" Target="../media/image80.png"/><Relationship Id="rId4" Type="http://schemas.openxmlformats.org/officeDocument/2006/relationships/image" Target="../media/image81.jpeg"/><Relationship Id="rId1" Type="http://schemas.openxmlformats.org/officeDocument/2006/relationships/slideLayout" Target="../slideLayouts/slideLayout7.xml"/><Relationship Id="rId2" Type="http://schemas.openxmlformats.org/officeDocument/2006/relationships/notesSlide" Target="../notesSlides/notesSlide57.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58.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9.xml"/><Relationship Id="rId3" Type="http://schemas.openxmlformats.org/officeDocument/2006/relationships/image" Target="../media/image82.png"/></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0.xml"/><Relationship Id="rId3" Type="http://schemas.openxmlformats.org/officeDocument/2006/relationships/image" Target="../media/image83.jpeg"/></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1.xml"/></Relationships>
</file>

<file path=ppt/slides/_rels/slide98.xml.rels><?xml version="1.0" encoding="UTF-8" standalone="yes"?>
<Relationships xmlns="http://schemas.openxmlformats.org/package/2006/relationships"><Relationship Id="rId3" Type="http://schemas.openxmlformats.org/officeDocument/2006/relationships/image" Target="../media/image3.png"/><Relationship Id="rId4" Type="http://schemas.openxmlformats.org/officeDocument/2006/relationships/image" Target="../media/image4.png"/><Relationship Id="rId5" Type="http://schemas.openxmlformats.org/officeDocument/2006/relationships/image" Target="../media/image84.png"/><Relationship Id="rId6" Type="http://schemas.openxmlformats.org/officeDocument/2006/relationships/image" Target="../media/image85.png"/><Relationship Id="rId1" Type="http://schemas.openxmlformats.org/officeDocument/2006/relationships/slideLayout" Target="../slideLayouts/slideLayout7.xml"/><Relationship Id="rId2" Type="http://schemas.openxmlformats.org/officeDocument/2006/relationships/image" Target="../media/image2.png"/></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p:cNvSpPr>
            <a:spLocks noGrp="1" noChangeArrowheads="1"/>
          </p:cNvSpPr>
          <p:nvPr>
            <p:ph type="ctrTitle"/>
          </p:nvPr>
        </p:nvSpPr>
        <p:spPr>
          <a:xfrm>
            <a:off x="1143000" y="920750"/>
            <a:ext cx="7239000" cy="519113"/>
          </a:xfrm>
        </p:spPr>
        <p:txBody>
          <a:bodyPr/>
          <a:lstStyle/>
          <a:p>
            <a:pPr>
              <a:defRPr/>
            </a:pPr>
            <a:r>
              <a:rPr lang="de-DE" altLang="en-US" smtClean="0">
                <a:ea typeface="ＭＳ Ｐゴシック" pitchFamily="1" charset="-128"/>
              </a:rPr>
              <a:t>Klinische Pharmazie</a:t>
            </a:r>
          </a:p>
        </p:txBody>
      </p:sp>
      <p:sp>
        <p:nvSpPr>
          <p:cNvPr id="60420" name="Rectangle 3"/>
          <p:cNvSpPr>
            <a:spLocks noGrp="1" noChangeArrowheads="1"/>
          </p:cNvSpPr>
          <p:nvPr>
            <p:ph type="subTitle" idx="1"/>
          </p:nvPr>
        </p:nvSpPr>
        <p:spPr>
          <a:xfrm>
            <a:off x="1476375" y="2708275"/>
            <a:ext cx="6400800" cy="1300163"/>
          </a:xfrm>
        </p:spPr>
        <p:txBody>
          <a:bodyPr/>
          <a:lstStyle/>
          <a:p>
            <a:pPr>
              <a:defRPr/>
            </a:pPr>
            <a:r>
              <a:rPr lang="de-DE" altLang="en-US" sz="3600" smtClean="0">
                <a:effectLst>
                  <a:outerShdw blurRad="38100" dist="38100" dir="2700000" algn="tl">
                    <a:srgbClr val="000000"/>
                  </a:outerShdw>
                </a:effectLst>
                <a:ea typeface="ＭＳ Ｐゴシック" pitchFamily="1" charset="-128"/>
              </a:rPr>
              <a:t>Pharmakoepidemiologie</a:t>
            </a:r>
          </a:p>
          <a:p>
            <a:pPr>
              <a:defRPr/>
            </a:pPr>
            <a:r>
              <a:rPr lang="de-DE" altLang="en-US" sz="3600" smtClean="0">
                <a:effectLst>
                  <a:outerShdw blurRad="38100" dist="38100" dir="2700000" algn="tl">
                    <a:srgbClr val="000000"/>
                  </a:outerShdw>
                </a:effectLst>
                <a:ea typeface="ＭＳ Ｐゴシック" pitchFamily="1" charset="-128"/>
              </a:rPr>
              <a:t>Pharmakoökonomie</a:t>
            </a:r>
          </a:p>
        </p:txBody>
      </p:sp>
    </p:spTree>
  </p:cSld>
  <p:clrMapOvr>
    <a:masterClrMapping/>
  </p:clrMapOvr>
  <p:transition>
    <p:zoom/>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2291"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19BF11F6-A7F2-4598-A6EA-BB43A5B2665F}" type="slidenum">
              <a:rPr lang="de-DE" altLang="en-US" sz="900" smtClean="0">
                <a:solidFill>
                  <a:schemeClr val="accent2"/>
                </a:solidFill>
              </a:rPr>
              <a:pPr/>
              <a:t>10</a:t>
            </a:fld>
            <a:endParaRPr lang="de-DE" altLang="en-US" sz="1400" b="0" smtClean="0">
              <a:solidFill>
                <a:schemeClr val="tx1"/>
              </a:solidFill>
            </a:endParaRPr>
          </a:p>
        </p:txBody>
      </p:sp>
      <p:sp>
        <p:nvSpPr>
          <p:cNvPr id="264196" name="Rectangle 1028"/>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Genetik und Umwelt</a:t>
            </a:r>
          </a:p>
        </p:txBody>
      </p:sp>
      <p:pic>
        <p:nvPicPr>
          <p:cNvPr id="12293" name="Picture 1030" descr="Umwelt_Genetik"/>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611188" y="1196975"/>
            <a:ext cx="7859712" cy="4679950"/>
          </a:xfrm>
          <a:prstGeom prst="rect">
            <a:avLst/>
          </a:prstGeom>
          <a:ln>
            <a:noFill/>
          </a:ln>
          <a:effectLst>
            <a:outerShdw blurRad="292100" dist="139700" dir="2700000" algn="tl" rotWithShape="0">
              <a:srgbClr val="333333">
                <a:alpha val="65000"/>
              </a:srgbClr>
            </a:outerShdw>
          </a:effectLst>
        </p:spPr>
      </p:pic>
      <p:sp>
        <p:nvSpPr>
          <p:cNvPr id="12294" name="Rectangle 1031"/>
          <p:cNvSpPr>
            <a:spLocks noChangeArrowheads="1"/>
          </p:cNvSpPr>
          <p:nvPr/>
        </p:nvSpPr>
        <p:spPr bwMode="auto">
          <a:xfrm>
            <a:off x="900113" y="6016625"/>
            <a:ext cx="25749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200"/>
              <a:t>Quelle:  www.rochegenetics.com</a:t>
            </a:r>
          </a:p>
        </p:txBody>
      </p:sp>
    </p:spTree>
  </p:cSld>
  <p:clrMapOvr>
    <a:masterClrMapping/>
  </p:clrMapOvr>
  <p:transition>
    <p:zoom/>
  </p:transition>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Rectangle 10"/>
          <p:cNvSpPr>
            <a:spLocks noChangeArrowheads="1"/>
          </p:cNvSpPr>
          <p:nvPr/>
        </p:nvSpPr>
        <p:spPr bwMode="auto">
          <a:xfrm>
            <a:off x="0" y="687388"/>
            <a:ext cx="9144000" cy="914400"/>
          </a:xfrm>
          <a:prstGeom prst="rect">
            <a:avLst/>
          </a:prstGeom>
          <a:solidFill>
            <a:srgbClr val="EEEEEE"/>
          </a:solidFill>
          <a:ln>
            <a:noFill/>
          </a:ln>
          <a:extLst>
            <a:ext uri="{91240B29-F687-4F45-9708-019B960494DF}">
              <a14:hiddenLine xmlns:a14="http://schemas.microsoft.com/office/drawing/2010/main" w="25400" algn="ctr">
                <a:solidFill>
                  <a:srgbClr val="000000"/>
                </a:solidFill>
                <a:miter lim="800000"/>
                <a:headEnd/>
                <a:tailEnd/>
              </a14:hiddenLine>
            </a:ext>
          </a:extLst>
        </p:spPr>
        <p:txBody>
          <a:bodyPr anchor="ctr"/>
          <a:lstStyle>
            <a:lvl1pPr>
              <a:spcBef>
                <a:spcPct val="20000"/>
              </a:spcBef>
              <a:buClr>
                <a:srgbClr val="000066"/>
              </a:buClr>
              <a:buBlip>
                <a:blip r:embed="rId2"/>
              </a:buBlip>
              <a:defRPr sz="2400" b="1">
                <a:solidFill>
                  <a:srgbClr val="000066"/>
                </a:solidFill>
                <a:latin typeface="Arial" pitchFamily="34" charset="0"/>
                <a:ea typeface="ＭＳ Ｐゴシック" pitchFamily="34" charset="-128"/>
              </a:defRPr>
            </a:lvl1pPr>
            <a:lvl2pPr marL="742950" indent="-285750">
              <a:spcBef>
                <a:spcPct val="20000"/>
              </a:spcBef>
              <a:buClr>
                <a:srgbClr val="000066"/>
              </a:buClr>
              <a:buFont typeface="Wingdings" pitchFamily="2" charset="2"/>
              <a:buBlip>
                <a:blip r:embed="rId3"/>
              </a:buBlip>
              <a:defRPr sz="2000" b="1">
                <a:solidFill>
                  <a:schemeClr val="tx1"/>
                </a:solidFill>
                <a:latin typeface="Arial" pitchFamily="34" charset="0"/>
                <a:ea typeface="ＭＳ Ｐゴシック" pitchFamily="34" charset="-128"/>
              </a:defRPr>
            </a:lvl2pPr>
            <a:lvl3pPr marL="1143000" indent="-228600">
              <a:spcBef>
                <a:spcPct val="20000"/>
              </a:spcBef>
              <a:buClr>
                <a:srgbClr val="000066"/>
              </a:buClr>
              <a:buFont typeface="Wingdings" pitchFamily="2" charset="2"/>
              <a:buBlip>
                <a:blip r:embed="rId3"/>
              </a:buBlip>
              <a:defRPr sz="2000">
                <a:solidFill>
                  <a:schemeClr val="tx1"/>
                </a:solidFill>
                <a:latin typeface="Arial" pitchFamily="34" charset="0"/>
                <a:ea typeface="ＭＳ Ｐゴシック" pitchFamily="34" charset="-128"/>
              </a:defRPr>
            </a:lvl3pPr>
            <a:lvl4pPr marL="1600200" indent="-228600">
              <a:spcBef>
                <a:spcPct val="20000"/>
              </a:spcBef>
              <a:buClr>
                <a:srgbClr val="000066"/>
              </a:buClr>
              <a:buSzPct val="115000"/>
              <a:buFont typeface="Symbol" pitchFamily="18" charset="2"/>
              <a:buBlip>
                <a:blip r:embed="rId4"/>
              </a:buBlip>
              <a:defRPr sz="1600">
                <a:solidFill>
                  <a:schemeClr val="tx1"/>
                </a:solidFill>
                <a:latin typeface="Arial" pitchFamily="34" charset="0"/>
                <a:ea typeface="ＭＳ Ｐゴシック" pitchFamily="34" charset="-128"/>
              </a:defRPr>
            </a:lvl4pPr>
            <a:lvl5pPr marL="2057400" indent="-228600">
              <a:spcBef>
                <a:spcPct val="20000"/>
              </a:spcBef>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5pPr>
            <a:lvl6pPr marL="25146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6pPr>
            <a:lvl7pPr marL="29718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7pPr>
            <a:lvl8pPr marL="34290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8pPr>
            <a:lvl9pPr marL="38862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9pPr>
          </a:lstStyle>
          <a:p>
            <a:pPr algn="ctr" eaLnBrk="1" hangingPunct="1">
              <a:spcBef>
                <a:spcPct val="50000"/>
              </a:spcBef>
              <a:buClrTx/>
              <a:buFontTx/>
              <a:buNone/>
            </a:pPr>
            <a:endParaRPr lang="en-US" altLang="en-US">
              <a:solidFill>
                <a:srgbClr val="FFFFFF"/>
              </a:solidFill>
            </a:endParaRPr>
          </a:p>
        </p:txBody>
      </p:sp>
      <p:sp>
        <p:nvSpPr>
          <p:cNvPr id="98307" name="Text Placeholder 2"/>
          <p:cNvSpPr txBox="1">
            <a:spLocks/>
          </p:cNvSpPr>
          <p:nvPr/>
        </p:nvSpPr>
        <p:spPr bwMode="auto">
          <a:xfrm>
            <a:off x="0" y="692150"/>
            <a:ext cx="9144000"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54000" tIns="63500" rIns="127000" bIns="0"/>
          <a:lstStyle>
            <a:lvl1pPr>
              <a:spcBef>
                <a:spcPct val="20000"/>
              </a:spcBef>
              <a:buClr>
                <a:srgbClr val="000066"/>
              </a:buClr>
              <a:buBlip>
                <a:blip r:embed="rId2"/>
              </a:buBlip>
              <a:defRPr sz="2400" b="1">
                <a:solidFill>
                  <a:srgbClr val="000066"/>
                </a:solidFill>
                <a:latin typeface="Arial" pitchFamily="34" charset="0"/>
                <a:ea typeface="ＭＳ Ｐゴシック" pitchFamily="34" charset="-128"/>
              </a:defRPr>
            </a:lvl1pPr>
            <a:lvl2pPr marL="742950" indent="-285750">
              <a:spcBef>
                <a:spcPct val="20000"/>
              </a:spcBef>
              <a:buClr>
                <a:srgbClr val="000066"/>
              </a:buClr>
              <a:buFont typeface="Wingdings" pitchFamily="2" charset="2"/>
              <a:buBlip>
                <a:blip r:embed="rId3"/>
              </a:buBlip>
              <a:defRPr sz="2000" b="1">
                <a:solidFill>
                  <a:schemeClr val="tx1"/>
                </a:solidFill>
                <a:latin typeface="Arial" pitchFamily="34" charset="0"/>
                <a:ea typeface="ＭＳ Ｐゴシック" pitchFamily="34" charset="-128"/>
              </a:defRPr>
            </a:lvl2pPr>
            <a:lvl3pPr marL="1143000" indent="-228600">
              <a:spcBef>
                <a:spcPct val="20000"/>
              </a:spcBef>
              <a:buClr>
                <a:srgbClr val="000066"/>
              </a:buClr>
              <a:buFont typeface="Wingdings" pitchFamily="2" charset="2"/>
              <a:buBlip>
                <a:blip r:embed="rId3"/>
              </a:buBlip>
              <a:defRPr sz="2000">
                <a:solidFill>
                  <a:schemeClr val="tx1"/>
                </a:solidFill>
                <a:latin typeface="Arial" pitchFamily="34" charset="0"/>
                <a:ea typeface="ＭＳ Ｐゴシック" pitchFamily="34" charset="-128"/>
              </a:defRPr>
            </a:lvl3pPr>
            <a:lvl4pPr marL="1600200" indent="-228600">
              <a:spcBef>
                <a:spcPct val="20000"/>
              </a:spcBef>
              <a:buClr>
                <a:srgbClr val="000066"/>
              </a:buClr>
              <a:buSzPct val="115000"/>
              <a:buFont typeface="Symbol" pitchFamily="18" charset="2"/>
              <a:buBlip>
                <a:blip r:embed="rId4"/>
              </a:buBlip>
              <a:defRPr sz="1600">
                <a:solidFill>
                  <a:schemeClr val="tx1"/>
                </a:solidFill>
                <a:latin typeface="Arial" pitchFamily="34" charset="0"/>
                <a:ea typeface="ＭＳ Ｐゴシック" pitchFamily="34" charset="-128"/>
              </a:defRPr>
            </a:lvl4pPr>
            <a:lvl5pPr marL="2057400" indent="-228600">
              <a:spcBef>
                <a:spcPct val="20000"/>
              </a:spcBef>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5pPr>
            <a:lvl6pPr marL="25146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6pPr>
            <a:lvl7pPr marL="29718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7pPr>
            <a:lvl8pPr marL="34290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8pPr>
            <a:lvl9pPr marL="38862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9pPr>
          </a:lstStyle>
          <a:p>
            <a:pPr eaLnBrk="1" hangingPunct="1">
              <a:spcBef>
                <a:spcPct val="50000"/>
              </a:spcBef>
              <a:buClrTx/>
              <a:buFontTx/>
              <a:buNone/>
            </a:pPr>
            <a:r>
              <a:rPr lang="en-US" altLang="en-US" sz="1300">
                <a:solidFill>
                  <a:schemeClr val="tx1"/>
                </a:solidFill>
                <a:latin typeface="Helvetica" pitchFamily="1" charset="0"/>
              </a:rPr>
              <a:t>From: How to Use a Subgroup Analysis:  Users’ Guide to the Medical Literature</a:t>
            </a:r>
          </a:p>
        </p:txBody>
      </p:sp>
      <p:cxnSp>
        <p:nvCxnSpPr>
          <p:cNvPr id="98308" name="Straight Connector 8"/>
          <p:cNvCxnSpPr>
            <a:cxnSpLocks noChangeShapeType="1"/>
          </p:cNvCxnSpPr>
          <p:nvPr/>
        </p:nvCxnSpPr>
        <p:spPr bwMode="auto">
          <a:xfrm flipV="1">
            <a:off x="0" y="6215063"/>
            <a:ext cx="9144000" cy="7937"/>
          </a:xfrm>
          <a:prstGeom prst="line">
            <a:avLst/>
          </a:prstGeom>
          <a:noFill/>
          <a:ln w="12700" algn="ctr">
            <a:solidFill>
              <a:srgbClr val="999999"/>
            </a:solidFill>
            <a:round/>
            <a:headEnd/>
            <a:tailEnd/>
          </a:ln>
          <a:extLst>
            <a:ext uri="{909E8E84-426E-40DD-AFC4-6F175D3DCCD1}">
              <a14:hiddenFill xmlns:a14="http://schemas.microsoft.com/office/drawing/2010/main">
                <a:noFill/>
              </a14:hiddenFill>
            </a:ext>
          </a:extLst>
        </p:spPr>
      </p:cxnSp>
      <p:sp>
        <p:nvSpPr>
          <p:cNvPr id="98309" name="Text Placeholder 2"/>
          <p:cNvSpPr txBox="1">
            <a:spLocks/>
          </p:cNvSpPr>
          <p:nvPr/>
        </p:nvSpPr>
        <p:spPr bwMode="auto">
          <a:xfrm>
            <a:off x="0" y="1282700"/>
            <a:ext cx="91440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54000" tIns="0" rIns="127000" bIns="63500"/>
          <a:lstStyle>
            <a:lvl1pPr>
              <a:spcBef>
                <a:spcPct val="20000"/>
              </a:spcBef>
              <a:buClr>
                <a:srgbClr val="000066"/>
              </a:buClr>
              <a:buBlip>
                <a:blip r:embed="rId2"/>
              </a:buBlip>
              <a:defRPr sz="2400" b="1">
                <a:solidFill>
                  <a:srgbClr val="000066"/>
                </a:solidFill>
                <a:latin typeface="Arial" pitchFamily="34" charset="0"/>
                <a:ea typeface="ＭＳ Ｐゴシック" pitchFamily="34" charset="-128"/>
              </a:defRPr>
            </a:lvl1pPr>
            <a:lvl2pPr marL="742950" indent="-285750">
              <a:spcBef>
                <a:spcPct val="20000"/>
              </a:spcBef>
              <a:buClr>
                <a:srgbClr val="000066"/>
              </a:buClr>
              <a:buFont typeface="Wingdings" pitchFamily="2" charset="2"/>
              <a:buBlip>
                <a:blip r:embed="rId3"/>
              </a:buBlip>
              <a:defRPr sz="2000" b="1">
                <a:solidFill>
                  <a:schemeClr val="tx1"/>
                </a:solidFill>
                <a:latin typeface="Arial" pitchFamily="34" charset="0"/>
                <a:ea typeface="ＭＳ Ｐゴシック" pitchFamily="34" charset="-128"/>
              </a:defRPr>
            </a:lvl2pPr>
            <a:lvl3pPr marL="1143000" indent="-228600">
              <a:spcBef>
                <a:spcPct val="20000"/>
              </a:spcBef>
              <a:buClr>
                <a:srgbClr val="000066"/>
              </a:buClr>
              <a:buFont typeface="Wingdings" pitchFamily="2" charset="2"/>
              <a:buBlip>
                <a:blip r:embed="rId3"/>
              </a:buBlip>
              <a:defRPr sz="2000">
                <a:solidFill>
                  <a:schemeClr val="tx1"/>
                </a:solidFill>
                <a:latin typeface="Arial" pitchFamily="34" charset="0"/>
                <a:ea typeface="ＭＳ Ｐゴシック" pitchFamily="34" charset="-128"/>
              </a:defRPr>
            </a:lvl3pPr>
            <a:lvl4pPr marL="1600200" indent="-228600">
              <a:spcBef>
                <a:spcPct val="20000"/>
              </a:spcBef>
              <a:buClr>
                <a:srgbClr val="000066"/>
              </a:buClr>
              <a:buSzPct val="115000"/>
              <a:buFont typeface="Symbol" pitchFamily="18" charset="2"/>
              <a:buBlip>
                <a:blip r:embed="rId4"/>
              </a:buBlip>
              <a:defRPr sz="1600">
                <a:solidFill>
                  <a:schemeClr val="tx1"/>
                </a:solidFill>
                <a:latin typeface="Arial" pitchFamily="34" charset="0"/>
                <a:ea typeface="ＭＳ Ｐゴシック" pitchFamily="34" charset="-128"/>
              </a:defRPr>
            </a:lvl4pPr>
            <a:lvl5pPr marL="2057400" indent="-228600">
              <a:spcBef>
                <a:spcPct val="20000"/>
              </a:spcBef>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5pPr>
            <a:lvl6pPr marL="25146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6pPr>
            <a:lvl7pPr marL="29718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7pPr>
            <a:lvl8pPr marL="34290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8pPr>
            <a:lvl9pPr marL="38862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9pPr>
          </a:lstStyle>
          <a:p>
            <a:pPr eaLnBrk="1" hangingPunct="1">
              <a:spcBef>
                <a:spcPct val="50000"/>
              </a:spcBef>
              <a:buClrTx/>
              <a:buFontTx/>
              <a:buNone/>
            </a:pPr>
            <a:r>
              <a:rPr lang="en-US" altLang="en-US" sz="1200" dirty="0">
                <a:solidFill>
                  <a:schemeClr val="tx1"/>
                </a:solidFill>
                <a:latin typeface="Helvetica" pitchFamily="1" charset="0"/>
              </a:rPr>
              <a:t>JAMA. 2014;311(4):405-411. doi:10.1001/jama.2013.285063</a:t>
            </a:r>
          </a:p>
        </p:txBody>
      </p:sp>
      <p:sp>
        <p:nvSpPr>
          <p:cNvPr id="14344" name="Text Placeholder 2"/>
          <p:cNvSpPr txBox="1">
            <a:spLocks/>
          </p:cNvSpPr>
          <p:nvPr/>
        </p:nvSpPr>
        <p:spPr bwMode="auto">
          <a:xfrm>
            <a:off x="0" y="5138738"/>
            <a:ext cx="9144000" cy="63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54000" tIns="0" rIns="0" bIns="63500"/>
          <a:lstStyle>
            <a:lvl1pPr eaLnBrk="0" hangingPunct="0">
              <a:defRPr>
                <a:solidFill>
                  <a:schemeClr val="tx1"/>
                </a:solidFill>
                <a:latin typeface="Arial" pitchFamily="34" charset="0"/>
                <a:ea typeface="ＭＳ Ｐゴシック" pitchFamily="34" charset="-128"/>
              </a:defRPr>
            </a:lvl1pPr>
            <a:lvl2pPr marL="742950" indent="-285750" eaLnBrk="0" hangingPunct="0">
              <a:defRPr>
                <a:solidFill>
                  <a:schemeClr val="tx1"/>
                </a:solidFill>
                <a:latin typeface="Arial" pitchFamily="34" charset="0"/>
                <a:ea typeface="ＭＳ Ｐゴシック" pitchFamily="34" charset="-128"/>
              </a:defRPr>
            </a:lvl2pPr>
            <a:lvl3pPr marL="1143000" indent="-228600" eaLnBrk="0" hangingPunct="0">
              <a:defRPr>
                <a:solidFill>
                  <a:schemeClr val="tx1"/>
                </a:solidFill>
                <a:latin typeface="Arial" pitchFamily="34" charset="0"/>
                <a:ea typeface="ＭＳ Ｐゴシック" pitchFamily="34" charset="-128"/>
              </a:defRPr>
            </a:lvl3pPr>
            <a:lvl4pPr marL="1600200" indent="-228600" eaLnBrk="0" hangingPunct="0">
              <a:defRPr>
                <a:solidFill>
                  <a:schemeClr val="tx1"/>
                </a:solidFill>
                <a:latin typeface="Arial" pitchFamily="34" charset="0"/>
                <a:ea typeface="ＭＳ Ｐゴシック" pitchFamily="34" charset="-128"/>
              </a:defRPr>
            </a:lvl4pPr>
            <a:lvl5pPr marL="2057400" indent="-228600" eaLnBrk="0" hangingPunct="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eaLnBrk="1" hangingPunct="1">
              <a:spcBef>
                <a:spcPct val="20000"/>
              </a:spcBef>
              <a:defRPr/>
            </a:pPr>
            <a:r>
              <a:rPr lang="en-US" altLang="en-US" sz="1800" dirty="0">
                <a:solidFill>
                  <a:srgbClr val="FF0000"/>
                </a:solidFill>
                <a:effectLst>
                  <a:outerShdw blurRad="38100" dist="38100" dir="2700000" algn="tl">
                    <a:srgbClr val="000000">
                      <a:alpha val="43137"/>
                    </a:srgbClr>
                  </a:outerShdw>
                </a:effectLst>
                <a:latin typeface="Helvetica" charset="0"/>
              </a:rPr>
              <a:t>Inappropriate Statistical </a:t>
            </a:r>
            <a:r>
              <a:rPr lang="en-US" altLang="en-US" sz="1800" dirty="0" smtClean="0">
                <a:solidFill>
                  <a:srgbClr val="FF0000"/>
                </a:solidFill>
                <a:effectLst>
                  <a:outerShdw blurRad="38100" dist="38100" dir="2700000" algn="tl">
                    <a:srgbClr val="000000">
                      <a:alpha val="43137"/>
                    </a:srgbClr>
                  </a:outerShdw>
                </a:effectLst>
                <a:latin typeface="Helvetica" charset="0"/>
              </a:rPr>
              <a:t>Comparison</a:t>
            </a:r>
          </a:p>
          <a:p>
            <a:pPr eaLnBrk="1" hangingPunct="1">
              <a:spcBef>
                <a:spcPct val="20000"/>
              </a:spcBef>
              <a:defRPr/>
            </a:pPr>
            <a:r>
              <a:rPr lang="en-US" altLang="en-US" sz="1200" dirty="0" smtClean="0">
                <a:latin typeface="Helvetica" charset="0"/>
              </a:rPr>
              <a:t>The </a:t>
            </a:r>
            <a:r>
              <a:rPr lang="en-US" altLang="en-US" sz="1200" dirty="0">
                <a:latin typeface="Helvetica" charset="0"/>
              </a:rPr>
              <a:t>figure presents the results of a hypothetical analysis of subgroups 1 and 2 and their pooled results. Error bars indicate 95% confidence intervals. </a:t>
            </a:r>
            <a:r>
              <a:rPr lang="en-US" altLang="en-US" sz="1200" dirty="0">
                <a:solidFill>
                  <a:srgbClr val="FF0000"/>
                </a:solidFill>
                <a:effectLst>
                  <a:outerShdw blurRad="38100" dist="38100" dir="2700000" algn="tl">
                    <a:srgbClr val="000000">
                      <a:alpha val="43137"/>
                    </a:srgbClr>
                  </a:outerShdw>
                </a:effectLst>
                <a:latin typeface="Helvetica" charset="0"/>
              </a:rPr>
              <a:t>The size of the data markers (squares) </a:t>
            </a:r>
            <a:r>
              <a:rPr lang="en-US" altLang="en-US" sz="1200" dirty="0" smtClean="0">
                <a:solidFill>
                  <a:srgbClr val="FF0000"/>
                </a:solidFill>
                <a:effectLst>
                  <a:outerShdw blurRad="38100" dist="38100" dir="2700000" algn="tl">
                    <a:srgbClr val="000000">
                      <a:alpha val="43137"/>
                    </a:srgbClr>
                  </a:outerShdw>
                </a:effectLst>
                <a:latin typeface="Helvetica" charset="0"/>
              </a:rPr>
              <a:t>reflects </a:t>
            </a:r>
            <a:r>
              <a:rPr lang="en-US" altLang="en-US" sz="1200" dirty="0">
                <a:solidFill>
                  <a:srgbClr val="FF0000"/>
                </a:solidFill>
                <a:effectLst>
                  <a:outerShdw blurRad="38100" dist="38100" dir="2700000" algn="tl">
                    <a:srgbClr val="000000">
                      <a:alpha val="43137"/>
                    </a:srgbClr>
                  </a:outerShdw>
                </a:effectLst>
                <a:latin typeface="Helvetica" charset="0"/>
              </a:rPr>
              <a:t>the amount that each group contributes to the pooled estimates.</a:t>
            </a:r>
            <a:r>
              <a:rPr lang="en-US" altLang="en-US" sz="1200" dirty="0">
                <a:latin typeface="Helvetica" charset="0"/>
              </a:rPr>
              <a:t>
</a:t>
            </a:r>
          </a:p>
        </p:txBody>
      </p:sp>
      <p:sp>
        <p:nvSpPr>
          <p:cNvPr id="98311" name="TextBox 11"/>
          <p:cNvSpPr txBox="1">
            <a:spLocks noChangeArrowheads="1"/>
          </p:cNvSpPr>
          <p:nvPr/>
        </p:nvSpPr>
        <p:spPr bwMode="auto">
          <a:xfrm>
            <a:off x="0" y="4868863"/>
            <a:ext cx="914400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54000" tIns="0" rIns="0" bIns="63500">
            <a:spAutoFit/>
          </a:bodyPr>
          <a:lstStyle>
            <a:lvl1pPr>
              <a:spcBef>
                <a:spcPct val="20000"/>
              </a:spcBef>
              <a:buClr>
                <a:srgbClr val="000066"/>
              </a:buClr>
              <a:buBlip>
                <a:blip r:embed="rId2"/>
              </a:buBlip>
              <a:defRPr sz="2400" b="1">
                <a:solidFill>
                  <a:srgbClr val="000066"/>
                </a:solidFill>
                <a:latin typeface="Arial" pitchFamily="34" charset="0"/>
                <a:ea typeface="ＭＳ Ｐゴシック" pitchFamily="34" charset="-128"/>
              </a:defRPr>
            </a:lvl1pPr>
            <a:lvl2pPr marL="742950" indent="-285750">
              <a:spcBef>
                <a:spcPct val="20000"/>
              </a:spcBef>
              <a:buClr>
                <a:srgbClr val="000066"/>
              </a:buClr>
              <a:buFont typeface="Wingdings" pitchFamily="2" charset="2"/>
              <a:buBlip>
                <a:blip r:embed="rId3"/>
              </a:buBlip>
              <a:defRPr sz="2000" b="1">
                <a:solidFill>
                  <a:schemeClr val="tx1"/>
                </a:solidFill>
                <a:latin typeface="Arial" pitchFamily="34" charset="0"/>
                <a:ea typeface="ＭＳ Ｐゴシック" pitchFamily="34" charset="-128"/>
              </a:defRPr>
            </a:lvl2pPr>
            <a:lvl3pPr marL="1143000" indent="-228600">
              <a:spcBef>
                <a:spcPct val="20000"/>
              </a:spcBef>
              <a:buClr>
                <a:srgbClr val="000066"/>
              </a:buClr>
              <a:buFont typeface="Wingdings" pitchFamily="2" charset="2"/>
              <a:buBlip>
                <a:blip r:embed="rId3"/>
              </a:buBlip>
              <a:defRPr sz="2000">
                <a:solidFill>
                  <a:schemeClr val="tx1"/>
                </a:solidFill>
                <a:latin typeface="Arial" pitchFamily="34" charset="0"/>
                <a:ea typeface="ＭＳ Ｐゴシック" pitchFamily="34" charset="-128"/>
              </a:defRPr>
            </a:lvl3pPr>
            <a:lvl4pPr marL="1600200" indent="-228600">
              <a:spcBef>
                <a:spcPct val="20000"/>
              </a:spcBef>
              <a:buClr>
                <a:srgbClr val="000066"/>
              </a:buClr>
              <a:buSzPct val="115000"/>
              <a:buFont typeface="Symbol" pitchFamily="18" charset="2"/>
              <a:buBlip>
                <a:blip r:embed="rId4"/>
              </a:buBlip>
              <a:defRPr sz="1600">
                <a:solidFill>
                  <a:schemeClr val="tx1"/>
                </a:solidFill>
                <a:latin typeface="Arial" pitchFamily="34" charset="0"/>
                <a:ea typeface="ＭＳ Ｐゴシック" pitchFamily="34" charset="-128"/>
              </a:defRPr>
            </a:lvl4pPr>
            <a:lvl5pPr marL="2057400" indent="-228600">
              <a:spcBef>
                <a:spcPct val="20000"/>
              </a:spcBef>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5pPr>
            <a:lvl6pPr marL="25146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6pPr>
            <a:lvl7pPr marL="29718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7pPr>
            <a:lvl8pPr marL="34290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8pPr>
            <a:lvl9pPr marL="38862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9pPr>
          </a:lstStyle>
          <a:p>
            <a:pPr eaLnBrk="1" hangingPunct="1">
              <a:spcBef>
                <a:spcPct val="50000"/>
              </a:spcBef>
              <a:buClrTx/>
              <a:buFontTx/>
              <a:buNone/>
            </a:pPr>
            <a:r>
              <a:rPr lang="en-US" altLang="en-US" sz="1200">
                <a:solidFill>
                  <a:schemeClr val="tx1"/>
                </a:solidFill>
                <a:latin typeface="Helvetica" pitchFamily="1" charset="0"/>
              </a:rPr>
              <a:t>Figure </a:t>
            </a:r>
            <a:r>
              <a:rPr lang="en-US" altLang="en-US" sz="1300">
                <a:solidFill>
                  <a:schemeClr val="tx1"/>
                </a:solidFill>
                <a:latin typeface="Helvetica" pitchFamily="1" charset="0"/>
              </a:rPr>
              <a:t>Legend</a:t>
            </a:r>
            <a:r>
              <a:rPr lang="en-US" altLang="en-US" sz="1200">
                <a:solidFill>
                  <a:schemeClr val="tx1"/>
                </a:solidFill>
                <a:latin typeface="Helvetica" pitchFamily="1" charset="0"/>
              </a:rPr>
              <a:t>:</a:t>
            </a:r>
          </a:p>
        </p:txBody>
      </p:sp>
      <p:cxnSp>
        <p:nvCxnSpPr>
          <p:cNvPr id="98312" name="Straight Connector 5"/>
          <p:cNvCxnSpPr>
            <a:cxnSpLocks noChangeShapeType="1"/>
          </p:cNvCxnSpPr>
          <p:nvPr/>
        </p:nvCxnSpPr>
        <p:spPr bwMode="auto">
          <a:xfrm>
            <a:off x="0" y="666750"/>
            <a:ext cx="9144000" cy="0"/>
          </a:xfrm>
          <a:prstGeom prst="line">
            <a:avLst/>
          </a:prstGeom>
          <a:noFill/>
          <a:ln w="38100" algn="ctr">
            <a:solidFill>
              <a:srgbClr val="999999"/>
            </a:solidFill>
            <a:round/>
            <a:headEnd/>
            <a:tailEnd/>
          </a:ln>
          <a:extLst>
            <a:ext uri="{909E8E84-426E-40DD-AFC4-6F175D3DCCD1}">
              <a14:hiddenFill xmlns:a14="http://schemas.microsoft.com/office/drawing/2010/main">
                <a:noFill/>
              </a14:hiddenFill>
            </a:ext>
          </a:extLst>
        </p:spPr>
      </p:cxnSp>
      <p:pic>
        <p:nvPicPr>
          <p:cNvPr id="98313" name="Picture 18"/>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254000" y="127000"/>
            <a:ext cx="2641600"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8314" name="Picture 13" descr="Cove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514600" y="2057400"/>
            <a:ext cx="4114800" cy="2262188"/>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Footer Placeholder 4"/>
          <p:cNvSpPr txBox="1">
            <a:spLocks noGrp="1"/>
          </p:cNvSpPr>
          <p:nvPr/>
        </p:nvSpPr>
        <p:spPr bwMode="auto">
          <a:xfrm>
            <a:off x="5700713" y="4495800"/>
            <a:ext cx="3200400" cy="63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a:solidFill>
                  <a:schemeClr val="tx1"/>
                </a:solidFill>
                <a:latin typeface="Arial" pitchFamily="34" charset="0"/>
                <a:ea typeface="ＭＳ Ｐゴシック" pitchFamily="1" charset="-128"/>
              </a:defRPr>
            </a:lvl1pPr>
            <a:lvl2pPr marL="742950" indent="-285750" eaLnBrk="0" hangingPunct="0">
              <a:defRPr>
                <a:solidFill>
                  <a:schemeClr val="tx1"/>
                </a:solidFill>
                <a:latin typeface="Arial" pitchFamily="34" charset="0"/>
                <a:ea typeface="ＭＳ Ｐゴシック" pitchFamily="1" charset="-128"/>
              </a:defRPr>
            </a:lvl2pPr>
            <a:lvl3pPr marL="1143000" indent="-228600" eaLnBrk="0" hangingPunct="0">
              <a:defRPr>
                <a:solidFill>
                  <a:schemeClr val="tx1"/>
                </a:solidFill>
                <a:latin typeface="Arial" pitchFamily="34" charset="0"/>
                <a:ea typeface="ＭＳ Ｐゴシック" pitchFamily="1" charset="-128"/>
              </a:defRPr>
            </a:lvl3pPr>
            <a:lvl4pPr marL="1600200" indent="-228600" eaLnBrk="0" hangingPunct="0">
              <a:defRPr>
                <a:solidFill>
                  <a:schemeClr val="tx1"/>
                </a:solidFill>
                <a:latin typeface="Arial" pitchFamily="34" charset="0"/>
                <a:ea typeface="ＭＳ Ｐゴシック" pitchFamily="1" charset="-128"/>
              </a:defRPr>
            </a:lvl4pPr>
            <a:lvl5pPr marL="2057400" indent="-228600" eaLnBrk="0" hangingPunct="0">
              <a:defRPr>
                <a:solidFill>
                  <a:schemeClr val="tx1"/>
                </a:solidFill>
                <a:latin typeface="Arial" pitchFamily="34" charset="0"/>
                <a:ea typeface="ＭＳ Ｐゴシック" pitchFamily="1"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1"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1"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1"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1" charset="-128"/>
              </a:defRPr>
            </a:lvl9pPr>
          </a:lstStyle>
          <a:p>
            <a:pPr algn="ctr" eaLnBrk="1" hangingPunct="1">
              <a:defRPr/>
            </a:pPr>
            <a:r>
              <a:rPr lang="en-US" altLang="en-US" sz="1100" dirty="0" smtClean="0">
                <a:solidFill>
                  <a:schemeClr val="tx1">
                    <a:lumMod val="50000"/>
                    <a:lumOff val="50000"/>
                  </a:schemeClr>
                </a:solidFill>
                <a:latin typeface="Helvetica" pitchFamily="1" charset="0"/>
              </a:rPr>
              <a:t>Copyright © 2014 American Medical Association. All rights reserved.</a:t>
            </a:r>
          </a:p>
        </p:txBody>
      </p:sp>
      <p:sp>
        <p:nvSpPr>
          <p:cNvPr id="14"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endParaRPr lang="de-DE" altLang="en-US" sz="1000" b="0" dirty="0" smtClean="0">
              <a:solidFill>
                <a:schemeClr val="tx1"/>
              </a:solidFill>
            </a:endParaRPr>
          </a:p>
        </p:txBody>
      </p:sp>
      <p:sp>
        <p:nvSpPr>
          <p:cNvPr id="98317"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1E1FA698-584C-4B00-8EA9-BCE5F1497BD3}" type="slidenum">
              <a:rPr lang="de-DE" altLang="en-US" sz="900" smtClean="0">
                <a:solidFill>
                  <a:schemeClr val="accent2"/>
                </a:solidFill>
              </a:rPr>
              <a:pPr/>
              <a:t>100</a:t>
            </a:fld>
            <a:endParaRPr lang="de-DE" altLang="en-US" sz="1400" b="0" smtClean="0">
              <a:solidFill>
                <a:schemeClr val="tx1"/>
              </a:solidFill>
            </a:endParaRPr>
          </a:p>
        </p:txBody>
      </p:sp>
      <p:sp>
        <p:nvSpPr>
          <p:cNvPr id="2" name="Pfeil nach links 1"/>
          <p:cNvSpPr/>
          <p:nvPr/>
        </p:nvSpPr>
        <p:spPr bwMode="auto">
          <a:xfrm>
            <a:off x="5700713" y="2240868"/>
            <a:ext cx="815503" cy="216024"/>
          </a:xfrm>
          <a:prstGeom prst="leftArrow">
            <a:avLst/>
          </a:prstGeom>
          <a:solidFill>
            <a:srgbClr val="002060"/>
          </a:solidFill>
          <a:ln w="9525"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t" anchorCtr="0" compatLnSpc="1">
            <a:prstTxWarp prst="textNoShape">
              <a:avLst/>
            </a:prstTxWarp>
            <a:spAutoFit/>
          </a:bodyPr>
          <a:lstStyle/>
          <a:p>
            <a:pPr marL="342900" marR="0" indent="-342900" algn="ctr" defTabSz="914400" rtl="0" eaLnBrk="0" fontAlgn="base" latinLnBrk="0" hangingPunct="0">
              <a:lnSpc>
                <a:spcPct val="90000"/>
              </a:lnSpc>
              <a:spcBef>
                <a:spcPct val="50000"/>
              </a:spcBef>
              <a:spcAft>
                <a:spcPct val="0"/>
              </a:spcAft>
              <a:buClrTx/>
              <a:buSzPct val="90000"/>
              <a:buFontTx/>
              <a:buNone/>
              <a:tabLst/>
            </a:pPr>
            <a:endParaRPr kumimoji="0" lang="en-GB" sz="2400" b="1" i="0" u="none" strike="noStrike" cap="none" normalizeH="0" baseline="0" smtClean="0">
              <a:ln>
                <a:noFill/>
              </a:ln>
              <a:solidFill>
                <a:srgbClr val="000066"/>
              </a:solidFill>
              <a:effectLst/>
              <a:latin typeface="Arial" pitchFamily="34" charset="0"/>
            </a:endParaRPr>
          </a:p>
        </p:txBody>
      </p:sp>
      <p:sp>
        <p:nvSpPr>
          <p:cNvPr id="15" name="Pfeil nach links 14"/>
          <p:cNvSpPr/>
          <p:nvPr/>
        </p:nvSpPr>
        <p:spPr bwMode="auto">
          <a:xfrm>
            <a:off x="5700711" y="2600908"/>
            <a:ext cx="815503" cy="216024"/>
          </a:xfrm>
          <a:prstGeom prst="leftArrow">
            <a:avLst/>
          </a:prstGeom>
          <a:solidFill>
            <a:srgbClr val="002060"/>
          </a:solidFill>
          <a:ln w="9525"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t" anchorCtr="0" compatLnSpc="1">
            <a:prstTxWarp prst="textNoShape">
              <a:avLst/>
            </a:prstTxWarp>
            <a:spAutoFit/>
          </a:bodyPr>
          <a:lstStyle/>
          <a:p>
            <a:pPr marL="342900" marR="0" indent="-342900" algn="ctr" defTabSz="914400" rtl="0" eaLnBrk="0" fontAlgn="base" latinLnBrk="0" hangingPunct="0">
              <a:lnSpc>
                <a:spcPct val="90000"/>
              </a:lnSpc>
              <a:spcBef>
                <a:spcPct val="50000"/>
              </a:spcBef>
              <a:spcAft>
                <a:spcPct val="0"/>
              </a:spcAft>
              <a:buClrTx/>
              <a:buSzPct val="90000"/>
              <a:buFontTx/>
              <a:buNone/>
              <a:tabLst/>
            </a:pPr>
            <a:endParaRPr kumimoji="0" lang="en-GB" sz="2400" b="1" i="0" u="none" strike="noStrike" cap="none" normalizeH="0" baseline="0" smtClean="0">
              <a:ln>
                <a:noFill/>
              </a:ln>
              <a:solidFill>
                <a:srgbClr val="000066"/>
              </a:solidFill>
              <a:effectLst/>
              <a:latin typeface="Arial" pitchFamily="34" charset="0"/>
            </a:endParaRPr>
          </a:p>
        </p:txBody>
      </p:sp>
      <p:sp>
        <p:nvSpPr>
          <p:cNvPr id="3" name="Textfeld 2"/>
          <p:cNvSpPr txBox="1"/>
          <p:nvPr/>
        </p:nvSpPr>
        <p:spPr>
          <a:xfrm>
            <a:off x="6625417" y="2164214"/>
            <a:ext cx="2096865" cy="369332"/>
          </a:xfrm>
          <a:prstGeom prst="rect">
            <a:avLst/>
          </a:prstGeom>
          <a:noFill/>
        </p:spPr>
        <p:txBody>
          <a:bodyPr wrap="square" rtlCol="0">
            <a:spAutoFit/>
          </a:bodyPr>
          <a:lstStyle/>
          <a:p>
            <a:r>
              <a:rPr lang="de-DE" sz="1000" dirty="0" smtClean="0">
                <a:solidFill>
                  <a:srgbClr val="FF0000"/>
                </a:solidFill>
                <a:effectLst>
                  <a:outerShdw blurRad="38100" dist="38100" dir="2700000" algn="tl">
                    <a:srgbClr val="000000">
                      <a:alpha val="43137"/>
                    </a:srgbClr>
                  </a:outerShdw>
                </a:effectLst>
              </a:rPr>
              <a:t>Nicht signifikanter </a:t>
            </a:r>
            <a:r>
              <a:rPr lang="de-DE" sz="1000" dirty="0" smtClean="0"/>
              <a:t>Unterschied, da Subgruppe/Fälle zu klein</a:t>
            </a:r>
            <a:endParaRPr lang="en-GB" sz="1000" dirty="0"/>
          </a:p>
        </p:txBody>
      </p:sp>
      <p:sp>
        <p:nvSpPr>
          <p:cNvPr id="17" name="Textfeld 16"/>
          <p:cNvSpPr txBox="1"/>
          <p:nvPr/>
        </p:nvSpPr>
        <p:spPr>
          <a:xfrm>
            <a:off x="6661368" y="2551107"/>
            <a:ext cx="2096865" cy="369332"/>
          </a:xfrm>
          <a:prstGeom prst="rect">
            <a:avLst/>
          </a:prstGeom>
          <a:noFill/>
        </p:spPr>
        <p:txBody>
          <a:bodyPr wrap="square" rtlCol="0">
            <a:spAutoFit/>
          </a:bodyPr>
          <a:lstStyle/>
          <a:p>
            <a:r>
              <a:rPr lang="de-DE" sz="1000" dirty="0" smtClean="0">
                <a:solidFill>
                  <a:srgbClr val="FF0000"/>
                </a:solidFill>
                <a:effectLst>
                  <a:outerShdw blurRad="38100" dist="38100" dir="2700000" algn="tl">
                    <a:srgbClr val="000000">
                      <a:alpha val="43137"/>
                    </a:srgbClr>
                  </a:outerShdw>
                </a:effectLst>
              </a:rPr>
              <a:t>Signifikanter</a:t>
            </a:r>
            <a:r>
              <a:rPr lang="de-DE" sz="1000" dirty="0" smtClean="0"/>
              <a:t> Unterschied, da Subgruppe/Fälle größer</a:t>
            </a:r>
            <a:endParaRPr lang="en-GB" sz="1000" dirty="0"/>
          </a:p>
        </p:txBody>
      </p:sp>
    </p:spTree>
  </p:cSld>
  <p:clrMapOvr>
    <a:masterClrMapping/>
  </p:clrMapOvr>
  <p:transition>
    <p:zoom/>
  </p:transition>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89090"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99331"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33471E9A-EF1F-4FBF-9E61-6A0057EFF193}" type="slidenum">
              <a:rPr lang="de-DE" altLang="en-US" sz="900" smtClean="0">
                <a:solidFill>
                  <a:schemeClr val="accent2"/>
                </a:solidFill>
              </a:rPr>
              <a:pPr/>
              <a:t>101</a:t>
            </a:fld>
            <a:endParaRPr lang="de-DE" altLang="en-US" sz="1400" b="0" smtClean="0">
              <a:solidFill>
                <a:schemeClr val="tx1"/>
              </a:solidFill>
            </a:endParaRPr>
          </a:p>
        </p:txBody>
      </p:sp>
      <p:sp>
        <p:nvSpPr>
          <p:cNvPr id="771074" name="Rectangle 2"/>
          <p:cNvSpPr>
            <a:spLocks noGrp="1" noChangeArrowheads="1"/>
          </p:cNvSpPr>
          <p:nvPr>
            <p:ph type="title"/>
          </p:nvPr>
        </p:nvSpPr>
        <p:spPr>
          <a:xfrm>
            <a:off x="685800" y="539750"/>
            <a:ext cx="7772400" cy="519113"/>
          </a:xfrm>
        </p:spPr>
        <p:txBody>
          <a:bodyPr/>
          <a:lstStyle/>
          <a:p>
            <a:pPr>
              <a:defRPr/>
            </a:pPr>
            <a:r>
              <a:rPr lang="de-DE" altLang="en-US" dirty="0" smtClean="0">
                <a:ea typeface="ＭＳ Ｐゴシック" pitchFamily="1" charset="-128"/>
              </a:rPr>
              <a:t>2.2.1 Biometrische Grundlagen</a:t>
            </a:r>
          </a:p>
        </p:txBody>
      </p:sp>
      <p:sp>
        <p:nvSpPr>
          <p:cNvPr id="771076" name="Text Box 4"/>
          <p:cNvSpPr txBox="1">
            <a:spLocks noChangeArrowheads="1"/>
          </p:cNvSpPr>
          <p:nvPr/>
        </p:nvSpPr>
        <p:spPr bwMode="auto">
          <a:xfrm>
            <a:off x="684213" y="1125538"/>
            <a:ext cx="8064500"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lgn="ctr">
              <a:defRPr/>
            </a:pPr>
            <a:r>
              <a:rPr lang="de-DE" altLang="en-US" sz="1600" smtClean="0"/>
              <a:t>2.2.1.6 Post hoc – Analyse Wahrscheinlichkeit von falsch positiven Ergebnisse*</a:t>
            </a:r>
          </a:p>
        </p:txBody>
      </p:sp>
      <p:sp>
        <p:nvSpPr>
          <p:cNvPr id="99334" name="Text Box 5"/>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99335" name="Text Box 6"/>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99336" name="AutoShape 7"/>
          <p:cNvSpPr>
            <a:spLocks noChangeArrowheads="1"/>
          </p:cNvSpPr>
          <p:nvPr/>
        </p:nvSpPr>
        <p:spPr bwMode="auto">
          <a:xfrm>
            <a:off x="684213" y="1628775"/>
            <a:ext cx="1295400" cy="4752975"/>
          </a:xfrm>
          <a:prstGeom prst="rightArrowCallout">
            <a:avLst>
              <a:gd name="adj1" fmla="val 91728"/>
              <a:gd name="adj2" fmla="val 91728"/>
              <a:gd name="adj3" fmla="val 16667"/>
              <a:gd name="adj4" fmla="val 6666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sp>
        <p:nvSpPr>
          <p:cNvPr id="99337" name="AutoShape 8"/>
          <p:cNvSpPr>
            <a:spLocks noChangeArrowheads="1"/>
          </p:cNvSpPr>
          <p:nvPr/>
        </p:nvSpPr>
        <p:spPr bwMode="auto">
          <a:xfrm>
            <a:off x="755650" y="1557338"/>
            <a:ext cx="1655763" cy="4751387"/>
          </a:xfrm>
          <a:prstGeom prst="rightArrowCallout">
            <a:avLst>
              <a:gd name="adj1" fmla="val 71740"/>
              <a:gd name="adj2" fmla="val 71740"/>
              <a:gd name="adj3" fmla="val 16667"/>
              <a:gd name="adj4" fmla="val 6666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sp>
        <p:nvSpPr>
          <p:cNvPr id="99338" name="AutoShape 9"/>
          <p:cNvSpPr>
            <a:spLocks noChangeArrowheads="1"/>
          </p:cNvSpPr>
          <p:nvPr/>
        </p:nvSpPr>
        <p:spPr bwMode="auto">
          <a:xfrm>
            <a:off x="395288" y="5734050"/>
            <a:ext cx="5689600" cy="647700"/>
          </a:xfrm>
          <a:prstGeom prst="rightArrowCallout">
            <a:avLst>
              <a:gd name="adj1" fmla="val 25000"/>
              <a:gd name="adj2" fmla="val 25000"/>
              <a:gd name="adj3" fmla="val 146405"/>
              <a:gd name="adj4" fmla="val 6666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sp>
        <p:nvSpPr>
          <p:cNvPr id="99339" name="Rectangle 12"/>
          <p:cNvSpPr>
            <a:spLocks noChangeArrowheads="1"/>
          </p:cNvSpPr>
          <p:nvPr/>
        </p:nvSpPr>
        <p:spPr bwMode="auto">
          <a:xfrm>
            <a:off x="1763713" y="6237288"/>
            <a:ext cx="7624762"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200"/>
              <a:t>* Legakos SW. N Eng J Med 2006;354:1667-9</a:t>
            </a:r>
          </a:p>
        </p:txBody>
      </p:sp>
      <p:pic>
        <p:nvPicPr>
          <p:cNvPr id="99340" name="Picture 14" descr="03f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47813" y="1557338"/>
            <a:ext cx="5975350" cy="4681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zoom/>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nummernplatzhalter 1"/>
          <p:cNvSpPr>
            <a:spLocks noGrp="1"/>
          </p:cNvSpPr>
          <p:nvPr>
            <p:ph type="sldNum" sz="quarter" idx="10"/>
          </p:nvPr>
        </p:nvSpPr>
        <p:spPr/>
        <p:txBody>
          <a:bodyPr/>
          <a:lstStyle/>
          <a:p>
            <a:pPr>
              <a:defRPr/>
            </a:pPr>
            <a:fld id="{F2E41DE3-246A-41C8-BF7A-80C216CFCA8B}" type="slidenum">
              <a:rPr lang="de-DE" altLang="en-US" smtClean="0"/>
              <a:pPr>
                <a:defRPr/>
              </a:pPr>
              <a:t>102</a:t>
            </a:fld>
            <a:endParaRPr lang="de-DE" altLang="en-US" sz="1400" b="0">
              <a:solidFill>
                <a:schemeClr val="tx1"/>
              </a:solidFill>
            </a:endParaRPr>
          </a:p>
        </p:txBody>
      </p:sp>
      <p:sp>
        <p:nvSpPr>
          <p:cNvPr id="3" name="Fußzeilenplatzhalter 2"/>
          <p:cNvSpPr>
            <a:spLocks noGrp="1"/>
          </p:cNvSpPr>
          <p:nvPr>
            <p:ph type="ftr" sz="quarter" idx="11"/>
          </p:nvPr>
        </p:nvSpPr>
        <p:spPr/>
        <p:txBody>
          <a:bodyPr/>
          <a:lstStyle/>
          <a:p>
            <a:pPr>
              <a:defRPr/>
            </a:pPr>
            <a:r>
              <a:rPr lang="de-DE" altLang="en-US" smtClean="0"/>
              <a:t>Pharmakoepidemiologie und Pharmakoökonomie © Dr. Roberto Frontini WS 2017/18 Stand 16.10.2017</a:t>
            </a:r>
            <a:endParaRPr lang="de-DE" altLang="en-US"/>
          </a:p>
        </p:txBody>
      </p:sp>
      <p:sp>
        <p:nvSpPr>
          <p:cNvPr id="5" name="Date Placeholder 3"/>
          <p:cNvSpPr txBox="1">
            <a:spLocks noGrp="1"/>
          </p:cNvSpPr>
          <p:nvPr/>
        </p:nvSpPr>
        <p:spPr bwMode="auto">
          <a:xfrm>
            <a:off x="2843808" y="4601801"/>
            <a:ext cx="2540000" cy="63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254000" tIns="63500" rIns="127000" bIns="63500" numCol="1"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100" b="0" i="0" u="none" strike="noStrike" cap="none" normalizeH="0" baseline="0" dirty="0" smtClean="0">
                <a:ln>
                  <a:noFill/>
                </a:ln>
                <a:solidFill>
                  <a:schemeClr val="tx1"/>
                </a:solidFill>
                <a:effectLst/>
                <a:latin typeface="Helvetica" charset="0"/>
              </a:rPr>
              <a:t>Date of download:  9/22/2014</a:t>
            </a:r>
            <a:endParaRPr kumimoji="0" lang="en-US" altLang="en-US" sz="1800" b="0" i="0" u="none" strike="noStrike" cap="none" normalizeH="0" baseline="0" dirty="0" smtClean="0">
              <a:ln>
                <a:noFill/>
              </a:ln>
              <a:solidFill>
                <a:schemeClr val="tx1"/>
              </a:solidFill>
              <a:effectLst/>
            </a:endParaRPr>
          </a:p>
        </p:txBody>
      </p:sp>
      <p:sp>
        <p:nvSpPr>
          <p:cNvPr id="6" name="Footer Placeholder 4"/>
          <p:cNvSpPr txBox="1">
            <a:spLocks noGrp="1"/>
          </p:cNvSpPr>
          <p:nvPr/>
        </p:nvSpPr>
        <p:spPr bwMode="auto">
          <a:xfrm>
            <a:off x="4716016" y="4581128"/>
            <a:ext cx="3200400" cy="63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100" b="0" i="0" u="none" strike="noStrike" cap="none" normalizeH="0" baseline="0" dirty="0" smtClean="0">
                <a:ln>
                  <a:noFill/>
                </a:ln>
                <a:solidFill>
                  <a:schemeClr val="tx1"/>
                </a:solidFill>
                <a:effectLst/>
                <a:latin typeface="Helvetica" charset="0"/>
              </a:rPr>
              <a:t>Copyright © 2014 American Medical Association. All rights reserved.</a:t>
            </a:r>
            <a:endParaRPr kumimoji="0" lang="en-US" altLang="en-US" sz="1800" b="0" i="0" u="none" strike="noStrike" cap="none" normalizeH="0" baseline="0" dirty="0" smtClean="0">
              <a:ln>
                <a:noFill/>
              </a:ln>
              <a:solidFill>
                <a:schemeClr val="tx1"/>
              </a:solidFill>
              <a:effectLst/>
            </a:endParaRPr>
          </a:p>
        </p:txBody>
      </p:sp>
      <p:pic>
        <p:nvPicPr>
          <p:cNvPr id="568326" name="Picture 18"/>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51520" y="4689078"/>
            <a:ext cx="2641600" cy="41910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8327" name="Picture 7" descr="Cove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6362" y="1980155"/>
            <a:ext cx="8858126" cy="2245262"/>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8" name="Rechteck 7"/>
          <p:cNvSpPr/>
          <p:nvPr/>
        </p:nvSpPr>
        <p:spPr>
          <a:xfrm>
            <a:off x="215569" y="5236801"/>
            <a:ext cx="4572000" cy="661720"/>
          </a:xfrm>
          <a:prstGeom prst="rect">
            <a:avLst/>
          </a:prstGeom>
        </p:spPr>
        <p:txBody>
          <a:bodyPr>
            <a:spAutoFit/>
          </a:bodyPr>
          <a:lstStyle/>
          <a:p>
            <a:r>
              <a:rPr lang="en-GB" sz="1000" dirty="0">
                <a:solidFill>
                  <a:schemeClr val="tx1"/>
                </a:solidFill>
              </a:rPr>
              <a:t>Multiple Comparison Procedures     </a:t>
            </a:r>
          </a:p>
          <a:p>
            <a:r>
              <a:rPr lang="en-GB" sz="1000" dirty="0">
                <a:solidFill>
                  <a:schemeClr val="tx1"/>
                </a:solidFill>
              </a:rPr>
              <a:t>Jing Cao, PhD, Song Zhang, PhD. </a:t>
            </a:r>
          </a:p>
          <a:p>
            <a:r>
              <a:rPr lang="en-GB" sz="1000" i="1" dirty="0">
                <a:solidFill>
                  <a:schemeClr val="tx1"/>
                </a:solidFill>
              </a:rPr>
              <a:t>JAMA</a:t>
            </a:r>
            <a:r>
              <a:rPr lang="en-GB" sz="1000" dirty="0">
                <a:solidFill>
                  <a:schemeClr val="tx1"/>
                </a:solidFill>
              </a:rPr>
              <a:t>. 2014;312(5):543 doi:10.1001/jama.2014.9440 </a:t>
            </a:r>
          </a:p>
        </p:txBody>
      </p:sp>
      <p:sp>
        <p:nvSpPr>
          <p:cNvPr id="11" name="Rectangle 2"/>
          <p:cNvSpPr txBox="1">
            <a:spLocks noChangeArrowheads="1"/>
          </p:cNvSpPr>
          <p:nvPr/>
        </p:nvSpPr>
        <p:spPr>
          <a:xfrm>
            <a:off x="678129" y="163485"/>
            <a:ext cx="7772400" cy="519113"/>
          </a:xfrm>
          <a:prstGeom prst="rect">
            <a:avLst/>
          </a:prstGeom>
        </p:spPr>
        <p:txBody>
          <a:bodyPr/>
          <a:lstStyle>
            <a:lvl1pPr algn="ctr" rtl="0" eaLnBrk="0" fontAlgn="base" hangingPunct="0">
              <a:spcBef>
                <a:spcPct val="0"/>
              </a:spcBef>
              <a:spcAft>
                <a:spcPct val="0"/>
              </a:spcAft>
              <a:defRPr sz="2800" b="1">
                <a:solidFill>
                  <a:schemeClr val="tx1"/>
                </a:solidFill>
                <a:effectLst>
                  <a:outerShdw blurRad="38100" dist="38100" dir="2700000" algn="tl">
                    <a:srgbClr val="FFFFFF"/>
                  </a:outerShdw>
                </a:effectLst>
                <a:latin typeface="+mj-lt"/>
                <a:ea typeface="ＭＳ Ｐゴシック" charset="0"/>
                <a:cs typeface="ＭＳ Ｐゴシック" charset="0"/>
              </a:defRPr>
            </a:lvl1pPr>
            <a:lvl2pPr algn="ctr" rtl="0" eaLnBrk="0" fontAlgn="base" hangingPunct="0">
              <a:spcBef>
                <a:spcPct val="0"/>
              </a:spcBef>
              <a:spcAft>
                <a:spcPct val="0"/>
              </a:spcAft>
              <a:defRPr sz="2800" b="1">
                <a:solidFill>
                  <a:schemeClr val="tx1"/>
                </a:solidFill>
                <a:effectLst>
                  <a:outerShdw blurRad="38100" dist="38100" dir="2700000" algn="tl">
                    <a:srgbClr val="FFFFFF"/>
                  </a:outerShdw>
                </a:effectLst>
                <a:latin typeface="Arial" pitchFamily="34" charset="0"/>
                <a:ea typeface="ＭＳ Ｐゴシック" charset="0"/>
                <a:cs typeface="ＭＳ Ｐゴシック" charset="0"/>
              </a:defRPr>
            </a:lvl2pPr>
            <a:lvl3pPr algn="ctr" rtl="0" eaLnBrk="0" fontAlgn="base" hangingPunct="0">
              <a:spcBef>
                <a:spcPct val="0"/>
              </a:spcBef>
              <a:spcAft>
                <a:spcPct val="0"/>
              </a:spcAft>
              <a:defRPr sz="2800" b="1">
                <a:solidFill>
                  <a:schemeClr val="tx1"/>
                </a:solidFill>
                <a:effectLst>
                  <a:outerShdw blurRad="38100" dist="38100" dir="2700000" algn="tl">
                    <a:srgbClr val="FFFFFF"/>
                  </a:outerShdw>
                </a:effectLst>
                <a:latin typeface="Arial" pitchFamily="34" charset="0"/>
                <a:ea typeface="ＭＳ Ｐゴシック" charset="0"/>
                <a:cs typeface="ＭＳ Ｐゴシック" charset="0"/>
              </a:defRPr>
            </a:lvl3pPr>
            <a:lvl4pPr algn="ctr" rtl="0" eaLnBrk="0" fontAlgn="base" hangingPunct="0">
              <a:spcBef>
                <a:spcPct val="0"/>
              </a:spcBef>
              <a:spcAft>
                <a:spcPct val="0"/>
              </a:spcAft>
              <a:defRPr sz="2800" b="1">
                <a:solidFill>
                  <a:schemeClr val="tx1"/>
                </a:solidFill>
                <a:effectLst>
                  <a:outerShdw blurRad="38100" dist="38100" dir="2700000" algn="tl">
                    <a:srgbClr val="FFFFFF"/>
                  </a:outerShdw>
                </a:effectLst>
                <a:latin typeface="Arial" pitchFamily="34" charset="0"/>
                <a:ea typeface="ＭＳ Ｐゴシック" charset="0"/>
                <a:cs typeface="ＭＳ Ｐゴシック" charset="0"/>
              </a:defRPr>
            </a:lvl4pPr>
            <a:lvl5pPr algn="ctr" rtl="0" eaLnBrk="0" fontAlgn="base" hangingPunct="0">
              <a:spcBef>
                <a:spcPct val="0"/>
              </a:spcBef>
              <a:spcAft>
                <a:spcPct val="0"/>
              </a:spcAft>
              <a:defRPr sz="2800" b="1">
                <a:solidFill>
                  <a:schemeClr val="tx1"/>
                </a:solidFill>
                <a:effectLst>
                  <a:outerShdw blurRad="38100" dist="38100" dir="2700000" algn="tl">
                    <a:srgbClr val="FFFFFF"/>
                  </a:outerShdw>
                </a:effectLst>
                <a:latin typeface="Arial" pitchFamily="34" charset="0"/>
                <a:ea typeface="ＭＳ Ｐゴシック" charset="0"/>
                <a:cs typeface="ＭＳ Ｐゴシック" charset="0"/>
              </a:defRPr>
            </a:lvl5pPr>
            <a:lvl6pPr marL="457200" algn="ctr" rtl="0" eaLnBrk="0" fontAlgn="base" hangingPunct="0">
              <a:spcBef>
                <a:spcPct val="0"/>
              </a:spcBef>
              <a:spcAft>
                <a:spcPct val="0"/>
              </a:spcAft>
              <a:defRPr sz="2800" b="1">
                <a:solidFill>
                  <a:schemeClr val="tx1"/>
                </a:solidFill>
                <a:effectLst>
                  <a:outerShdw blurRad="38100" dist="38100" dir="2700000" algn="tl">
                    <a:srgbClr val="FFFFFF"/>
                  </a:outerShdw>
                </a:effectLst>
                <a:latin typeface="Arial" pitchFamily="34" charset="0"/>
              </a:defRPr>
            </a:lvl6pPr>
            <a:lvl7pPr marL="914400" algn="ctr" rtl="0" eaLnBrk="0" fontAlgn="base" hangingPunct="0">
              <a:spcBef>
                <a:spcPct val="0"/>
              </a:spcBef>
              <a:spcAft>
                <a:spcPct val="0"/>
              </a:spcAft>
              <a:defRPr sz="2800" b="1">
                <a:solidFill>
                  <a:schemeClr val="tx1"/>
                </a:solidFill>
                <a:effectLst>
                  <a:outerShdw blurRad="38100" dist="38100" dir="2700000" algn="tl">
                    <a:srgbClr val="FFFFFF"/>
                  </a:outerShdw>
                </a:effectLst>
                <a:latin typeface="Arial" pitchFamily="34" charset="0"/>
              </a:defRPr>
            </a:lvl7pPr>
            <a:lvl8pPr marL="1371600" algn="ctr" rtl="0" eaLnBrk="0" fontAlgn="base" hangingPunct="0">
              <a:spcBef>
                <a:spcPct val="0"/>
              </a:spcBef>
              <a:spcAft>
                <a:spcPct val="0"/>
              </a:spcAft>
              <a:defRPr sz="2800" b="1">
                <a:solidFill>
                  <a:schemeClr val="tx1"/>
                </a:solidFill>
                <a:effectLst>
                  <a:outerShdw blurRad="38100" dist="38100" dir="2700000" algn="tl">
                    <a:srgbClr val="FFFFFF"/>
                  </a:outerShdw>
                </a:effectLst>
                <a:latin typeface="Arial" pitchFamily="34" charset="0"/>
              </a:defRPr>
            </a:lvl8pPr>
            <a:lvl9pPr marL="1828800" algn="ctr" rtl="0" eaLnBrk="0" fontAlgn="base" hangingPunct="0">
              <a:spcBef>
                <a:spcPct val="0"/>
              </a:spcBef>
              <a:spcAft>
                <a:spcPct val="0"/>
              </a:spcAft>
              <a:defRPr sz="2800" b="1">
                <a:solidFill>
                  <a:schemeClr val="tx1"/>
                </a:solidFill>
                <a:effectLst>
                  <a:outerShdw blurRad="38100" dist="38100" dir="2700000" algn="tl">
                    <a:srgbClr val="FFFFFF"/>
                  </a:outerShdw>
                </a:effectLst>
                <a:latin typeface="Arial" pitchFamily="34" charset="0"/>
              </a:defRPr>
            </a:lvl9pPr>
          </a:lstStyle>
          <a:p>
            <a:pPr>
              <a:lnSpc>
                <a:spcPct val="100000"/>
              </a:lnSpc>
              <a:buSzTx/>
              <a:defRPr/>
            </a:pPr>
            <a:r>
              <a:rPr lang="de-DE" altLang="en-US" kern="0" smtClean="0">
                <a:ea typeface="ＭＳ Ｐゴシック" pitchFamily="1" charset="-128"/>
              </a:rPr>
              <a:t>2.2.1 Biometrische Grundlagen</a:t>
            </a:r>
            <a:endParaRPr lang="de-DE" altLang="en-US" kern="0" dirty="0" smtClean="0">
              <a:ea typeface="ＭＳ Ｐゴシック" pitchFamily="1" charset="-128"/>
            </a:endParaRPr>
          </a:p>
        </p:txBody>
      </p:sp>
      <p:sp>
        <p:nvSpPr>
          <p:cNvPr id="12" name="Text Box 4"/>
          <p:cNvSpPr txBox="1">
            <a:spLocks noChangeArrowheads="1"/>
          </p:cNvSpPr>
          <p:nvPr/>
        </p:nvSpPr>
        <p:spPr bwMode="auto">
          <a:xfrm>
            <a:off x="646112" y="749273"/>
            <a:ext cx="8064500"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lgn="ctr">
              <a:defRPr/>
            </a:pPr>
            <a:r>
              <a:rPr lang="de-DE" altLang="en-US" sz="1600" dirty="0" smtClean="0"/>
              <a:t>2.2.1.6 Post hoc – </a:t>
            </a:r>
            <a:r>
              <a:rPr lang="en-US" altLang="en-US" sz="1600" dirty="0" err="1"/>
              <a:t>Bonferroni</a:t>
            </a:r>
            <a:r>
              <a:rPr lang="en-US" altLang="en-US" sz="1600" dirty="0"/>
              <a:t> Procedure </a:t>
            </a:r>
            <a:r>
              <a:rPr lang="en-US" altLang="en-US" sz="1600" dirty="0" smtClean="0"/>
              <a:t>/ Hochberg </a:t>
            </a:r>
            <a:r>
              <a:rPr lang="en-US" altLang="en-US" sz="1600" dirty="0"/>
              <a:t>Sequential Procedure</a:t>
            </a:r>
            <a:r>
              <a:rPr lang="de-DE" altLang="en-US" sz="1600" dirty="0"/>
              <a:t>*</a:t>
            </a:r>
          </a:p>
        </p:txBody>
      </p:sp>
    </p:spTree>
    <p:extLst>
      <p:ext uri="{BB962C8B-B14F-4D97-AF65-F5344CB8AC3E}">
        <p14:creationId xmlns:p14="http://schemas.microsoft.com/office/powerpoint/2010/main" val="401863238"/>
      </p:ext>
    </p:extLst>
  </p:cSld>
  <p:clrMapOvr>
    <a:masterClrMapping/>
  </p:clrMapOvr>
  <p:transition>
    <p:zoom/>
  </p:transition>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7" name="Date Placeholder 3"/>
          <p:cNvSpPr txBox="1">
            <a:spLocks noGrp="1"/>
          </p:cNvSpPr>
          <p:nvPr/>
        </p:nvSpPr>
        <p:spPr bwMode="auto">
          <a:xfrm>
            <a:off x="252719" y="5677138"/>
            <a:ext cx="2540000" cy="63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54000" tIns="63500" rIns="127000" bIns="63500" anchor="ctr"/>
          <a:lstStyle>
            <a:lvl1pPr>
              <a:spcBef>
                <a:spcPct val="20000"/>
              </a:spcBef>
              <a:buFont typeface="Arial" pitchFamily="34" charset="0"/>
              <a:buChar char="•"/>
              <a:defRPr sz="3200">
                <a:solidFill>
                  <a:schemeClr val="tx1"/>
                </a:solidFill>
                <a:latin typeface="Arial" pitchFamily="34" charset="0"/>
                <a:ea typeface="ＭＳ Ｐゴシック" pitchFamily="34" charset="-128"/>
              </a:defRPr>
            </a:lvl1pPr>
            <a:lvl2pPr marL="742950" indent="-285750">
              <a:spcBef>
                <a:spcPct val="20000"/>
              </a:spcBef>
              <a:buFont typeface="Arial" pitchFamily="34" charset="0"/>
              <a:buChar char="–"/>
              <a:defRPr sz="2800">
                <a:solidFill>
                  <a:schemeClr val="tx1"/>
                </a:solidFill>
                <a:latin typeface="Arial" pitchFamily="34" charset="0"/>
                <a:ea typeface="ＭＳ Ｐゴシック" pitchFamily="34" charset="-128"/>
              </a:defRPr>
            </a:lvl2pPr>
            <a:lvl3pPr marL="1143000" indent="-228600">
              <a:spcBef>
                <a:spcPct val="20000"/>
              </a:spcBef>
              <a:buFont typeface="Arial" pitchFamily="34" charset="0"/>
              <a:buChar char="•"/>
              <a:defRPr sz="2400">
                <a:solidFill>
                  <a:schemeClr val="tx1"/>
                </a:solidFill>
                <a:latin typeface="Arial" pitchFamily="34" charset="0"/>
                <a:ea typeface="ＭＳ Ｐゴシック" pitchFamily="34" charset="-128"/>
              </a:defRPr>
            </a:lvl3pPr>
            <a:lvl4pPr marL="1600200" indent="-228600">
              <a:spcBef>
                <a:spcPct val="20000"/>
              </a:spcBef>
              <a:buFont typeface="Arial" pitchFamily="34" charset="0"/>
              <a:buChar char="–"/>
              <a:defRPr sz="2000">
                <a:solidFill>
                  <a:schemeClr val="tx1"/>
                </a:solidFill>
                <a:latin typeface="Arial" pitchFamily="34" charset="0"/>
                <a:ea typeface="ＭＳ Ｐゴシック" pitchFamily="34" charset="-128"/>
              </a:defRPr>
            </a:lvl4pPr>
            <a:lvl5pPr marL="2057400" indent="-228600">
              <a:spcBef>
                <a:spcPct val="20000"/>
              </a:spcBef>
              <a:buFont typeface="Arial" pitchFamily="34" charset="0"/>
              <a:buChar char="»"/>
              <a:defRPr sz="2000">
                <a:solidFill>
                  <a:schemeClr val="tx1"/>
                </a:solidFill>
                <a:latin typeface="Arial" pitchFamily="34" charset="0"/>
                <a:ea typeface="ＭＳ Ｐゴシック" pitchFamily="34" charset="-128"/>
              </a:defRPr>
            </a:lvl5pPr>
            <a:lvl6pPr marL="2514600" indent="-228600" eaLnBrk="0" fontAlgn="base" hangingPunct="0">
              <a:spcBef>
                <a:spcPct val="20000"/>
              </a:spcBef>
              <a:spcAft>
                <a:spcPct val="0"/>
              </a:spcAft>
              <a:buFont typeface="Arial" pitchFamily="34" charset="0"/>
              <a:buChar char="»"/>
              <a:defRPr sz="2000">
                <a:solidFill>
                  <a:schemeClr val="tx1"/>
                </a:solidFill>
                <a:latin typeface="Arial" pitchFamily="34" charset="0"/>
                <a:ea typeface="ＭＳ Ｐゴシック" pitchFamily="34" charset="-128"/>
              </a:defRPr>
            </a:lvl6pPr>
            <a:lvl7pPr marL="2971800" indent="-228600" eaLnBrk="0" fontAlgn="base" hangingPunct="0">
              <a:spcBef>
                <a:spcPct val="20000"/>
              </a:spcBef>
              <a:spcAft>
                <a:spcPct val="0"/>
              </a:spcAft>
              <a:buFont typeface="Arial" pitchFamily="34" charset="0"/>
              <a:buChar char="»"/>
              <a:defRPr sz="2000">
                <a:solidFill>
                  <a:schemeClr val="tx1"/>
                </a:solidFill>
                <a:latin typeface="Arial" pitchFamily="34" charset="0"/>
                <a:ea typeface="ＭＳ Ｐゴシック" pitchFamily="34" charset="-128"/>
              </a:defRPr>
            </a:lvl7pPr>
            <a:lvl8pPr marL="3429000" indent="-228600" eaLnBrk="0" fontAlgn="base" hangingPunct="0">
              <a:spcBef>
                <a:spcPct val="20000"/>
              </a:spcBef>
              <a:spcAft>
                <a:spcPct val="0"/>
              </a:spcAft>
              <a:buFont typeface="Arial" pitchFamily="34" charset="0"/>
              <a:buChar char="»"/>
              <a:defRPr sz="2000">
                <a:solidFill>
                  <a:schemeClr val="tx1"/>
                </a:solidFill>
                <a:latin typeface="Arial" pitchFamily="34" charset="0"/>
                <a:ea typeface="ＭＳ Ｐゴシック" pitchFamily="34" charset="-128"/>
              </a:defRPr>
            </a:lvl8pPr>
            <a:lvl9pPr marL="3886200" indent="-228600" eaLnBrk="0" fontAlgn="base" hangingPunct="0">
              <a:spcBef>
                <a:spcPct val="20000"/>
              </a:spcBef>
              <a:spcAft>
                <a:spcPct val="0"/>
              </a:spcAft>
              <a:buFont typeface="Arial" pitchFamily="34" charset="0"/>
              <a:buChar char="»"/>
              <a:defRPr sz="2000">
                <a:solidFill>
                  <a:schemeClr val="tx1"/>
                </a:solidFill>
                <a:latin typeface="Arial" pitchFamily="34" charset="0"/>
                <a:ea typeface="ＭＳ Ｐゴシック" pitchFamily="34" charset="-128"/>
              </a:defRPr>
            </a:lvl9pPr>
          </a:lstStyle>
          <a:p>
            <a:pPr eaLnBrk="1" hangingPunct="1">
              <a:spcBef>
                <a:spcPct val="0"/>
              </a:spcBef>
              <a:buFontTx/>
              <a:buNone/>
            </a:pPr>
            <a:r>
              <a:rPr lang="en-US" altLang="de-DE" sz="1100" dirty="0">
                <a:solidFill>
                  <a:schemeClr val="tx1">
                    <a:lumMod val="65000"/>
                    <a:lumOff val="35000"/>
                  </a:schemeClr>
                </a:solidFill>
                <a:latin typeface="Helvetica" charset="0"/>
              </a:rPr>
              <a:t>Date of download:  10/11/2017</a:t>
            </a:r>
          </a:p>
        </p:txBody>
      </p:sp>
      <p:sp>
        <p:nvSpPr>
          <p:cNvPr id="16388" name="Footer Placeholder 4"/>
          <p:cNvSpPr txBox="1">
            <a:spLocks noGrp="1"/>
          </p:cNvSpPr>
          <p:nvPr/>
        </p:nvSpPr>
        <p:spPr bwMode="auto">
          <a:xfrm>
            <a:off x="201919" y="5353545"/>
            <a:ext cx="2736304" cy="63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Font typeface="Arial" pitchFamily="34" charset="0"/>
              <a:buChar char="•"/>
              <a:defRPr sz="3200">
                <a:solidFill>
                  <a:schemeClr val="tx1"/>
                </a:solidFill>
                <a:latin typeface="Arial" pitchFamily="34" charset="0"/>
                <a:ea typeface="ＭＳ Ｐゴシック" pitchFamily="34" charset="-128"/>
              </a:defRPr>
            </a:lvl1pPr>
            <a:lvl2pPr marL="742950" indent="-285750">
              <a:spcBef>
                <a:spcPct val="20000"/>
              </a:spcBef>
              <a:buFont typeface="Arial" pitchFamily="34" charset="0"/>
              <a:buChar char="–"/>
              <a:defRPr sz="2800">
                <a:solidFill>
                  <a:schemeClr val="tx1"/>
                </a:solidFill>
                <a:latin typeface="Arial" pitchFamily="34" charset="0"/>
                <a:ea typeface="ＭＳ Ｐゴシック" pitchFamily="34" charset="-128"/>
              </a:defRPr>
            </a:lvl2pPr>
            <a:lvl3pPr marL="1143000" indent="-228600">
              <a:spcBef>
                <a:spcPct val="20000"/>
              </a:spcBef>
              <a:buFont typeface="Arial" pitchFamily="34" charset="0"/>
              <a:buChar char="•"/>
              <a:defRPr sz="2400">
                <a:solidFill>
                  <a:schemeClr val="tx1"/>
                </a:solidFill>
                <a:latin typeface="Arial" pitchFamily="34" charset="0"/>
                <a:ea typeface="ＭＳ Ｐゴシック" pitchFamily="34" charset="-128"/>
              </a:defRPr>
            </a:lvl3pPr>
            <a:lvl4pPr marL="1600200" indent="-228600">
              <a:spcBef>
                <a:spcPct val="20000"/>
              </a:spcBef>
              <a:buFont typeface="Arial" pitchFamily="34" charset="0"/>
              <a:buChar char="–"/>
              <a:defRPr sz="2000">
                <a:solidFill>
                  <a:schemeClr val="tx1"/>
                </a:solidFill>
                <a:latin typeface="Arial" pitchFamily="34" charset="0"/>
                <a:ea typeface="ＭＳ Ｐゴシック" pitchFamily="34" charset="-128"/>
              </a:defRPr>
            </a:lvl4pPr>
            <a:lvl5pPr marL="2057400" indent="-228600">
              <a:spcBef>
                <a:spcPct val="20000"/>
              </a:spcBef>
              <a:buFont typeface="Arial" pitchFamily="34" charset="0"/>
              <a:buChar char="»"/>
              <a:defRPr sz="2000">
                <a:solidFill>
                  <a:schemeClr val="tx1"/>
                </a:solidFill>
                <a:latin typeface="Arial" pitchFamily="34" charset="0"/>
                <a:ea typeface="ＭＳ Ｐゴシック" pitchFamily="34" charset="-128"/>
              </a:defRPr>
            </a:lvl5pPr>
            <a:lvl6pPr marL="2514600" indent="-228600" eaLnBrk="0" fontAlgn="base" hangingPunct="0">
              <a:spcBef>
                <a:spcPct val="20000"/>
              </a:spcBef>
              <a:spcAft>
                <a:spcPct val="0"/>
              </a:spcAft>
              <a:buFont typeface="Arial" pitchFamily="34" charset="0"/>
              <a:buChar char="»"/>
              <a:defRPr sz="2000">
                <a:solidFill>
                  <a:schemeClr val="tx1"/>
                </a:solidFill>
                <a:latin typeface="Arial" pitchFamily="34" charset="0"/>
                <a:ea typeface="ＭＳ Ｐゴシック" pitchFamily="34" charset="-128"/>
              </a:defRPr>
            </a:lvl6pPr>
            <a:lvl7pPr marL="2971800" indent="-228600" eaLnBrk="0" fontAlgn="base" hangingPunct="0">
              <a:spcBef>
                <a:spcPct val="20000"/>
              </a:spcBef>
              <a:spcAft>
                <a:spcPct val="0"/>
              </a:spcAft>
              <a:buFont typeface="Arial" pitchFamily="34" charset="0"/>
              <a:buChar char="»"/>
              <a:defRPr sz="2000">
                <a:solidFill>
                  <a:schemeClr val="tx1"/>
                </a:solidFill>
                <a:latin typeface="Arial" pitchFamily="34" charset="0"/>
                <a:ea typeface="ＭＳ Ｐゴシック" pitchFamily="34" charset="-128"/>
              </a:defRPr>
            </a:lvl7pPr>
            <a:lvl8pPr marL="3429000" indent="-228600" eaLnBrk="0" fontAlgn="base" hangingPunct="0">
              <a:spcBef>
                <a:spcPct val="20000"/>
              </a:spcBef>
              <a:spcAft>
                <a:spcPct val="0"/>
              </a:spcAft>
              <a:buFont typeface="Arial" pitchFamily="34" charset="0"/>
              <a:buChar char="»"/>
              <a:defRPr sz="2000">
                <a:solidFill>
                  <a:schemeClr val="tx1"/>
                </a:solidFill>
                <a:latin typeface="Arial" pitchFamily="34" charset="0"/>
                <a:ea typeface="ＭＳ Ｐゴシック" pitchFamily="34" charset="-128"/>
              </a:defRPr>
            </a:lvl8pPr>
            <a:lvl9pPr marL="3886200" indent="-228600" eaLnBrk="0" fontAlgn="base" hangingPunct="0">
              <a:spcBef>
                <a:spcPct val="20000"/>
              </a:spcBef>
              <a:spcAft>
                <a:spcPct val="0"/>
              </a:spcAft>
              <a:buFont typeface="Arial" pitchFamily="34" charset="0"/>
              <a:buChar char="»"/>
              <a:defRPr sz="2000">
                <a:solidFill>
                  <a:schemeClr val="tx1"/>
                </a:solidFill>
                <a:latin typeface="Arial" pitchFamily="34" charset="0"/>
                <a:ea typeface="ＭＳ Ｐゴシック" pitchFamily="34" charset="-128"/>
              </a:defRPr>
            </a:lvl9pPr>
          </a:lstStyle>
          <a:p>
            <a:pPr algn="ctr" eaLnBrk="1" hangingPunct="1">
              <a:spcBef>
                <a:spcPct val="0"/>
              </a:spcBef>
              <a:buFontTx/>
              <a:buNone/>
            </a:pPr>
            <a:r>
              <a:rPr lang="en-US" altLang="de-DE" sz="1100" dirty="0">
                <a:solidFill>
                  <a:schemeClr val="tx1">
                    <a:lumMod val="65000"/>
                    <a:lumOff val="35000"/>
                  </a:schemeClr>
                </a:solidFill>
                <a:latin typeface="Helvetica" charset="0"/>
              </a:rPr>
              <a:t>Copyright 2017 American Medical Association. All Rights Reserved.</a:t>
            </a:r>
          </a:p>
        </p:txBody>
      </p:sp>
      <p:sp>
        <p:nvSpPr>
          <p:cNvPr id="16389" name="Text Placeholder 2"/>
          <p:cNvSpPr txBox="1">
            <a:spLocks/>
          </p:cNvSpPr>
          <p:nvPr/>
        </p:nvSpPr>
        <p:spPr bwMode="auto">
          <a:xfrm>
            <a:off x="8043" y="466325"/>
            <a:ext cx="9144000" cy="3605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54000" tIns="63500" rIns="127000" bIns="0"/>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eaLnBrk="1" hangingPunct="1"/>
            <a:r>
              <a:rPr lang="en-US" altLang="de-DE" sz="1300">
                <a:latin typeface="Helvetica" charset="0"/>
              </a:rPr>
              <a:t>From: </a:t>
            </a:r>
            <a:r>
              <a:rPr lang="en-US" altLang="de-DE" sz="1300" b="1">
                <a:latin typeface="Helvetica" charset="0"/>
              </a:rPr>
              <a:t>Gatekeeping Strategies for Avoiding False-Positive Results in Clinical Trials With Many Comparisons</a:t>
            </a:r>
          </a:p>
        </p:txBody>
      </p:sp>
      <p:cxnSp>
        <p:nvCxnSpPr>
          <p:cNvPr id="16390" name="Straight Connector 8"/>
          <p:cNvCxnSpPr>
            <a:cxnSpLocks noChangeShapeType="1"/>
          </p:cNvCxnSpPr>
          <p:nvPr/>
        </p:nvCxnSpPr>
        <p:spPr bwMode="auto">
          <a:xfrm flipV="1">
            <a:off x="0" y="6215063"/>
            <a:ext cx="9144000" cy="7937"/>
          </a:xfrm>
          <a:prstGeom prst="line">
            <a:avLst/>
          </a:prstGeom>
          <a:noFill/>
          <a:ln w="12700" algn="ctr">
            <a:solidFill>
              <a:srgbClr val="999999"/>
            </a:solidFill>
            <a:round/>
            <a:headEnd/>
            <a:tailEnd/>
          </a:ln>
          <a:extLst>
            <a:ext uri="{909E8E84-426E-40DD-AFC4-6F175D3DCCD1}">
              <a14:hiddenFill xmlns:a14="http://schemas.microsoft.com/office/drawing/2010/main">
                <a:noFill/>
              </a14:hiddenFill>
            </a:ext>
          </a:extLst>
        </p:spPr>
      </p:cxnSp>
      <p:sp>
        <p:nvSpPr>
          <p:cNvPr id="16391" name="Text Placeholder 2"/>
          <p:cNvSpPr txBox="1">
            <a:spLocks/>
          </p:cNvSpPr>
          <p:nvPr/>
        </p:nvSpPr>
        <p:spPr bwMode="auto">
          <a:xfrm>
            <a:off x="3023828" y="4958586"/>
            <a:ext cx="2717606"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54000" tIns="0" rIns="127000" bIns="63500"/>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eaLnBrk="1" hangingPunct="1"/>
            <a:r>
              <a:rPr lang="en-US" altLang="de-DE" sz="1200" dirty="0">
                <a:latin typeface="Helvetica" charset="0"/>
              </a:rPr>
              <a:t>JAMA. 2017;318(14):1385-1386. doi:10.1001/jama.2017.13276</a:t>
            </a:r>
          </a:p>
        </p:txBody>
      </p:sp>
      <p:sp>
        <p:nvSpPr>
          <p:cNvPr id="16392" name="Text Placeholder 2"/>
          <p:cNvSpPr txBox="1">
            <a:spLocks/>
          </p:cNvSpPr>
          <p:nvPr/>
        </p:nvSpPr>
        <p:spPr bwMode="auto">
          <a:xfrm>
            <a:off x="5741434" y="863173"/>
            <a:ext cx="3349659" cy="63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54000" tIns="0" rIns="0" bIns="63500"/>
          <a:lstStyle>
            <a:lvl1pPr>
              <a:defRPr>
                <a:solidFill>
                  <a:schemeClr val="tx1"/>
                </a:solidFill>
                <a:latin typeface="Arial" pitchFamily="34" charset="0"/>
                <a:ea typeface="ＭＳ Ｐゴシック" pitchFamily="34" charset="-128"/>
              </a:defRPr>
            </a:lvl1pPr>
            <a:lvl2pPr marL="742950" indent="-285750">
              <a:defRPr>
                <a:solidFill>
                  <a:schemeClr val="tx1"/>
                </a:solidFill>
                <a:latin typeface="Arial" pitchFamily="34" charset="0"/>
                <a:ea typeface="ＭＳ Ｐゴシック" pitchFamily="34" charset="-128"/>
              </a:defRPr>
            </a:lvl2pPr>
            <a:lvl3pPr marL="1143000" indent="-228600">
              <a:defRPr>
                <a:solidFill>
                  <a:schemeClr val="tx1"/>
                </a:solidFill>
                <a:latin typeface="Arial" pitchFamily="34" charset="0"/>
                <a:ea typeface="ＭＳ Ｐゴシック" pitchFamily="34" charset="-128"/>
              </a:defRPr>
            </a:lvl3pPr>
            <a:lvl4pPr marL="1600200" indent="-228600">
              <a:defRPr>
                <a:solidFill>
                  <a:schemeClr val="tx1"/>
                </a:solidFill>
                <a:latin typeface="Arial" pitchFamily="34" charset="0"/>
                <a:ea typeface="ＭＳ Ｐゴシック" pitchFamily="34" charset="-128"/>
              </a:defRPr>
            </a:lvl4pPr>
            <a:lvl5pPr marL="2057400" indent="-22860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eaLnBrk="1" hangingPunct="1">
              <a:spcBef>
                <a:spcPct val="20000"/>
              </a:spcBef>
            </a:pPr>
            <a:r>
              <a:rPr lang="en-US" altLang="de-DE" sz="1300" dirty="0">
                <a:latin typeface="Helvetica" charset="0"/>
              </a:rPr>
              <a:t>Criteria for Statistical Significance That Would Be Used in a Hypothetical Gatekeeping Strategy This Figure shows the criteria for statistical significance that would be used in a hypothetical gatekeeping strategy in which there are 3 levels each with a single end point, followed by 2 levels with 2 end points each. The 3 end points are each tested in order against a criterion of .05. All testing stops as soon as 1 result is nonsignificant. If all are significant then a pair of fourth-level end points are tested, and to preserve the required significance of .05 at that level across 2 end points, the criterion for statistical significance is adjusted with a Bonferroni correction value of .025 for each. If 1 or both of these end points is significant at .025, then the next end point in the branch is tested, against a criterion of .025. If 1 or both are nonsignificant, no further testing occurs. If any outcome tested along a given pathway is not statistically significant, no further outcomes along that branch are tested because they are assumed to be nonsignificant.
</a:t>
            </a:r>
          </a:p>
        </p:txBody>
      </p:sp>
      <p:cxnSp>
        <p:nvCxnSpPr>
          <p:cNvPr id="16394" name="Straight Connector 5"/>
          <p:cNvCxnSpPr>
            <a:cxnSpLocks noChangeShapeType="1"/>
          </p:cNvCxnSpPr>
          <p:nvPr/>
        </p:nvCxnSpPr>
        <p:spPr bwMode="auto">
          <a:xfrm>
            <a:off x="35496" y="476672"/>
            <a:ext cx="9062660" cy="0"/>
          </a:xfrm>
          <a:prstGeom prst="line">
            <a:avLst/>
          </a:prstGeom>
          <a:noFill/>
          <a:ln w="38100" algn="ctr">
            <a:solidFill>
              <a:srgbClr val="999999"/>
            </a:solidFill>
            <a:round/>
            <a:headEnd/>
            <a:tailEnd/>
          </a:ln>
          <a:extLst>
            <a:ext uri="{909E8E84-426E-40DD-AFC4-6F175D3DCCD1}">
              <a14:hiddenFill xmlns:a14="http://schemas.microsoft.com/office/drawing/2010/main">
                <a:noFill/>
              </a14:hiddenFill>
            </a:ext>
          </a:extLst>
        </p:spPr>
      </p:cxnSp>
      <p:pic>
        <p:nvPicPr>
          <p:cNvPr id="16395" name="Picture 18"/>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01919" y="4907786"/>
            <a:ext cx="2641600" cy="41910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397" name="Picture 13" descr="Cove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79512" y="824258"/>
            <a:ext cx="5630596" cy="3828878"/>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2" name="Fußzeilenplatzhalter 1"/>
          <p:cNvSpPr>
            <a:spLocks noGrp="1"/>
          </p:cNvSpPr>
          <p:nvPr>
            <p:ph type="ftr" sz="quarter" idx="11"/>
          </p:nvPr>
        </p:nvSpPr>
        <p:spPr/>
        <p:txBody>
          <a:bodyPr/>
          <a:lstStyle/>
          <a:p>
            <a:pPr>
              <a:defRPr/>
            </a:pPr>
            <a:r>
              <a:rPr lang="de-DE" altLang="en-US" smtClean="0"/>
              <a:t>Pharmakoepidemiologie und Pharmakoökonomie © Dr. Roberto Frontini WS 2017/18 Stand 16.10.2017</a:t>
            </a:r>
            <a:endParaRPr lang="de-DE" altLang="en-US"/>
          </a:p>
        </p:txBody>
      </p:sp>
      <p:sp>
        <p:nvSpPr>
          <p:cNvPr id="3" name="Foliennummernplatzhalter 2"/>
          <p:cNvSpPr>
            <a:spLocks noGrp="1"/>
          </p:cNvSpPr>
          <p:nvPr>
            <p:ph type="sldNum" sz="quarter" idx="10"/>
          </p:nvPr>
        </p:nvSpPr>
        <p:spPr/>
        <p:txBody>
          <a:bodyPr/>
          <a:lstStyle/>
          <a:p>
            <a:pPr>
              <a:defRPr/>
            </a:pPr>
            <a:fld id="{F2E41DE3-246A-41C8-BF7A-80C216CFCA8B}" type="slidenum">
              <a:rPr lang="de-DE" altLang="en-US" smtClean="0"/>
              <a:pPr>
                <a:defRPr/>
              </a:pPr>
              <a:t>103</a:t>
            </a:fld>
            <a:endParaRPr lang="de-DE" altLang="en-US" sz="1400" b="0">
              <a:solidFill>
                <a:schemeClr val="tx1"/>
              </a:solidFill>
            </a:endParaRPr>
          </a:p>
        </p:txBody>
      </p:sp>
      <p:sp>
        <p:nvSpPr>
          <p:cNvPr id="15" name="Text Box 4"/>
          <p:cNvSpPr txBox="1">
            <a:spLocks noChangeArrowheads="1"/>
          </p:cNvSpPr>
          <p:nvPr/>
        </p:nvSpPr>
        <p:spPr bwMode="auto">
          <a:xfrm>
            <a:off x="646112" y="44624"/>
            <a:ext cx="8064500"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lgn="ctr">
              <a:defRPr/>
            </a:pPr>
            <a:r>
              <a:rPr lang="de-DE" altLang="en-US" sz="1600" dirty="0" smtClean="0"/>
              <a:t>2.2.1.6 Post hoc – </a:t>
            </a:r>
            <a:r>
              <a:rPr lang="en-US" altLang="en-US" sz="1600" dirty="0" err="1"/>
              <a:t>Bonferroni</a:t>
            </a:r>
            <a:r>
              <a:rPr lang="en-US" altLang="en-US" sz="1600" dirty="0"/>
              <a:t> Procedure </a:t>
            </a:r>
            <a:r>
              <a:rPr lang="en-US" altLang="en-US" sz="1600" dirty="0" smtClean="0"/>
              <a:t>/ Hochberg </a:t>
            </a:r>
            <a:r>
              <a:rPr lang="en-US" altLang="en-US" sz="1600" dirty="0"/>
              <a:t>Sequential Procedure</a:t>
            </a:r>
            <a:r>
              <a:rPr lang="de-DE" altLang="en-US" sz="1600" dirty="0"/>
              <a:t>*</a:t>
            </a:r>
          </a:p>
        </p:txBody>
      </p:sp>
    </p:spTree>
    <p:extLst>
      <p:ext uri="{BB962C8B-B14F-4D97-AF65-F5344CB8AC3E}">
        <p14:creationId xmlns:p14="http://schemas.microsoft.com/office/powerpoint/2010/main" val="130644155"/>
      </p:ext>
    </p:extLst>
  </p:cSld>
  <p:clrMapOvr>
    <a:masterClrMapping/>
  </p:clrMapOvr>
  <p:transition>
    <p:zoom/>
  </p:transition>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90114"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00355" name="Foliennummernplatzhalter 5"/>
          <p:cNvSpPr txBox="1">
            <a:spLocks noGrp="1"/>
          </p:cNvSpPr>
          <p:nvPr/>
        </p:nvSpPr>
        <p:spPr bwMode="auto">
          <a:xfrm>
            <a:off x="8101013" y="6524625"/>
            <a:ext cx="4572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r">
              <a:lnSpc>
                <a:spcPct val="100000"/>
              </a:lnSpc>
              <a:spcBef>
                <a:spcPct val="0"/>
              </a:spcBef>
              <a:buSzTx/>
            </a:pPr>
            <a:fld id="{27336A3D-89D6-4AFA-BB35-D9215F953C4A}" type="slidenum">
              <a:rPr lang="de-DE" altLang="en-US" sz="900">
                <a:solidFill>
                  <a:schemeClr val="accent2"/>
                </a:solidFill>
              </a:rPr>
              <a:pPr algn="r">
                <a:lnSpc>
                  <a:spcPct val="100000"/>
                </a:lnSpc>
                <a:spcBef>
                  <a:spcPct val="0"/>
                </a:spcBef>
                <a:buSzTx/>
              </a:pPr>
              <a:t>104</a:t>
            </a:fld>
            <a:endParaRPr lang="de-DE" altLang="en-US" sz="1400" b="0">
              <a:solidFill>
                <a:schemeClr val="tx1"/>
              </a:solidFill>
            </a:endParaRPr>
          </a:p>
        </p:txBody>
      </p:sp>
      <p:sp>
        <p:nvSpPr>
          <p:cNvPr id="773122" name="Rectangle 2"/>
          <p:cNvSpPr>
            <a:spLocks noGrp="1" noChangeArrowheads="1"/>
          </p:cNvSpPr>
          <p:nvPr>
            <p:ph type="title" idx="4294967295"/>
          </p:nvPr>
        </p:nvSpPr>
        <p:spPr>
          <a:xfrm>
            <a:off x="685800" y="539750"/>
            <a:ext cx="7772400" cy="519113"/>
          </a:xfrm>
        </p:spPr>
        <p:txBody>
          <a:bodyPr/>
          <a:lstStyle/>
          <a:p>
            <a:pPr>
              <a:defRPr/>
            </a:pPr>
            <a:r>
              <a:rPr lang="de-DE" altLang="en-US" smtClean="0">
                <a:ea typeface="ＭＳ Ｐゴシック" pitchFamily="1" charset="-128"/>
              </a:rPr>
              <a:t>2.2.1 Biometrische Grundlagen</a:t>
            </a:r>
          </a:p>
        </p:txBody>
      </p:sp>
      <p:sp>
        <p:nvSpPr>
          <p:cNvPr id="773123" name="Rectangle 3"/>
          <p:cNvSpPr>
            <a:spLocks noGrp="1" noChangeArrowheads="1"/>
          </p:cNvSpPr>
          <p:nvPr>
            <p:ph type="body" idx="4294967295"/>
          </p:nvPr>
        </p:nvSpPr>
        <p:spPr>
          <a:xfrm>
            <a:off x="684213" y="1773238"/>
            <a:ext cx="7772400" cy="3384550"/>
          </a:xfrm>
        </p:spPr>
        <p:txBody>
          <a:bodyPr/>
          <a:lstStyle/>
          <a:p>
            <a:pPr>
              <a:lnSpc>
                <a:spcPct val="90000"/>
              </a:lnSpc>
            </a:pPr>
            <a:r>
              <a:rPr lang="de-DE" altLang="en-US" sz="2000" dirty="0" smtClean="0">
                <a:ea typeface="ＭＳ Ｐゴシック" pitchFamily="34" charset="-128"/>
              </a:rPr>
              <a:t>Wie hoch ist die absolute Anzahl der Ereignisse in der Subgruppe? </a:t>
            </a:r>
            <a:r>
              <a:rPr lang="de-DE" altLang="en-US" sz="2000" dirty="0" smtClean="0">
                <a:solidFill>
                  <a:srgbClr val="FF0000"/>
                </a:solidFill>
                <a:ea typeface="ＭＳ Ｐゴシック" pitchFamily="34" charset="-128"/>
                <a:sym typeface="SymbolPS" pitchFamily="82" charset="2"/>
              </a:rPr>
              <a:t></a:t>
            </a:r>
            <a:r>
              <a:rPr lang="de-DE" altLang="en-US" sz="2000" dirty="0" smtClean="0">
                <a:ea typeface="ＭＳ Ｐゴシック" pitchFamily="34" charset="-128"/>
                <a:sym typeface="SymbolPS" pitchFamily="82" charset="2"/>
              </a:rPr>
              <a:t> </a:t>
            </a:r>
            <a:r>
              <a:rPr lang="de-DE" altLang="en-US" sz="2000" dirty="0" smtClean="0">
                <a:ea typeface="ＭＳ Ｐゴシック" pitchFamily="34" charset="-128"/>
              </a:rPr>
              <a:t>Cave sehr kleine Zahlen</a:t>
            </a:r>
          </a:p>
          <a:p>
            <a:pPr>
              <a:lnSpc>
                <a:spcPct val="90000"/>
              </a:lnSpc>
            </a:pPr>
            <a:r>
              <a:rPr lang="de-DE" altLang="en-US" sz="2000" dirty="0" smtClean="0">
                <a:ea typeface="ＭＳ Ｐゴシック" pitchFamily="34" charset="-128"/>
              </a:rPr>
              <a:t>Wie groß ist der Effekt? </a:t>
            </a:r>
            <a:r>
              <a:rPr lang="de-DE" altLang="en-US" sz="2000" dirty="0" smtClean="0">
                <a:solidFill>
                  <a:srgbClr val="FF0000"/>
                </a:solidFill>
                <a:ea typeface="ＭＳ Ｐゴシック" pitchFamily="34" charset="-128"/>
                <a:sym typeface="SymbolPS" pitchFamily="82" charset="2"/>
              </a:rPr>
              <a:t></a:t>
            </a:r>
            <a:r>
              <a:rPr lang="de-DE" altLang="en-US" sz="2000" dirty="0" smtClean="0">
                <a:ea typeface="ＭＳ Ｐゴシック" pitchFamily="34" charset="-128"/>
              </a:rPr>
              <a:t> Cave kleine Effekte</a:t>
            </a:r>
          </a:p>
          <a:p>
            <a:pPr>
              <a:lnSpc>
                <a:spcPct val="90000"/>
              </a:lnSpc>
            </a:pPr>
            <a:r>
              <a:rPr lang="de-DE" altLang="en-US" sz="2000" dirty="0" smtClean="0">
                <a:ea typeface="ＭＳ Ｐゴシック" pitchFamily="34" charset="-128"/>
              </a:rPr>
              <a:t>Ist der Effekt auch unabhängig? </a:t>
            </a:r>
            <a:r>
              <a:rPr lang="de-DE" altLang="en-US" sz="2000" dirty="0" smtClean="0">
                <a:solidFill>
                  <a:srgbClr val="FF0000"/>
                </a:solidFill>
                <a:ea typeface="ＭＳ Ｐゴシック" pitchFamily="34" charset="-128"/>
                <a:sym typeface="SymbolPS" pitchFamily="82" charset="2"/>
              </a:rPr>
              <a:t></a:t>
            </a:r>
            <a:r>
              <a:rPr lang="de-DE" altLang="en-US" sz="2000" dirty="0" smtClean="0">
                <a:ea typeface="ＭＳ Ｐゴシック" pitchFamily="34" charset="-128"/>
              </a:rPr>
              <a:t> Cave z.B. eine Subgruppe von Rheumapatienten mit erhöhten Magenblutungen (NSAR!)</a:t>
            </a:r>
          </a:p>
          <a:p>
            <a:pPr>
              <a:lnSpc>
                <a:spcPct val="90000"/>
              </a:lnSpc>
            </a:pPr>
            <a:r>
              <a:rPr lang="de-DE" altLang="en-US" sz="2000" dirty="0" smtClean="0">
                <a:ea typeface="ＭＳ Ｐゴシック" pitchFamily="34" charset="-128"/>
              </a:rPr>
              <a:t>Ist der Effekt auch in anderen Studien beobachtbar?</a:t>
            </a:r>
          </a:p>
          <a:p>
            <a:pPr>
              <a:lnSpc>
                <a:spcPct val="90000"/>
              </a:lnSpc>
            </a:pPr>
            <a:r>
              <a:rPr lang="de-DE" altLang="en-US" sz="2000" dirty="0" smtClean="0">
                <a:ea typeface="ＭＳ Ｐゴシック" pitchFamily="34" charset="-128"/>
              </a:rPr>
              <a:t>Ist der Effekt nachweisbar in einer anderen, abhängiger Gruppe? </a:t>
            </a:r>
            <a:r>
              <a:rPr lang="de-DE" altLang="en-US" sz="2000" dirty="0" smtClean="0">
                <a:solidFill>
                  <a:srgbClr val="FF0000"/>
                </a:solidFill>
                <a:ea typeface="ＭＳ Ｐゴシック" pitchFamily="34" charset="-128"/>
                <a:sym typeface="SymbolPS" pitchFamily="82" charset="2"/>
              </a:rPr>
              <a:t></a:t>
            </a:r>
            <a:r>
              <a:rPr lang="de-DE" altLang="en-US" sz="2000" dirty="0" smtClean="0">
                <a:ea typeface="ＭＳ Ｐゴシック" pitchFamily="34" charset="-128"/>
              </a:rPr>
              <a:t> z.B. Raucher und Patienten mit COPD</a:t>
            </a:r>
          </a:p>
          <a:p>
            <a:pPr>
              <a:lnSpc>
                <a:spcPct val="90000"/>
              </a:lnSpc>
            </a:pPr>
            <a:r>
              <a:rPr lang="de-DE" altLang="en-US" sz="2000" dirty="0" smtClean="0">
                <a:ea typeface="ＭＳ Ｐゴシック" pitchFamily="34" charset="-128"/>
              </a:rPr>
              <a:t>Gibt es eine plausible Rationale?</a:t>
            </a:r>
          </a:p>
          <a:p>
            <a:pPr>
              <a:lnSpc>
                <a:spcPct val="90000"/>
              </a:lnSpc>
            </a:pPr>
            <a:endParaRPr lang="de-DE" altLang="en-US" sz="2000" dirty="0" smtClean="0">
              <a:ea typeface="ＭＳ Ｐゴシック" pitchFamily="34" charset="-128"/>
            </a:endParaRPr>
          </a:p>
        </p:txBody>
      </p:sp>
      <p:sp>
        <p:nvSpPr>
          <p:cNvPr id="773124" name="Text Box 4"/>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lgn="ctr">
              <a:defRPr/>
            </a:pPr>
            <a:r>
              <a:rPr lang="de-DE" altLang="en-US" sz="1600" smtClean="0"/>
              <a:t>2.2.1.6 Art der Datenanalyse: Post hoc – Analyse wie glaubwürdig?*</a:t>
            </a:r>
          </a:p>
        </p:txBody>
      </p:sp>
      <p:sp>
        <p:nvSpPr>
          <p:cNvPr id="100359" name="Text Box 6"/>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100360" name="AutoShape 7"/>
          <p:cNvSpPr>
            <a:spLocks noChangeArrowheads="1"/>
          </p:cNvSpPr>
          <p:nvPr/>
        </p:nvSpPr>
        <p:spPr bwMode="auto">
          <a:xfrm>
            <a:off x="684213" y="1628775"/>
            <a:ext cx="1295400" cy="4752975"/>
          </a:xfrm>
          <a:prstGeom prst="rightArrowCallout">
            <a:avLst>
              <a:gd name="adj1" fmla="val 91728"/>
              <a:gd name="adj2" fmla="val 91728"/>
              <a:gd name="adj3" fmla="val 16667"/>
              <a:gd name="adj4" fmla="val 6666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sp>
        <p:nvSpPr>
          <p:cNvPr id="100361" name="AutoShape 8"/>
          <p:cNvSpPr>
            <a:spLocks noChangeArrowheads="1"/>
          </p:cNvSpPr>
          <p:nvPr/>
        </p:nvSpPr>
        <p:spPr bwMode="auto">
          <a:xfrm>
            <a:off x="755650" y="1557338"/>
            <a:ext cx="1655763" cy="4751387"/>
          </a:xfrm>
          <a:prstGeom prst="rightArrowCallout">
            <a:avLst>
              <a:gd name="adj1" fmla="val 71740"/>
              <a:gd name="adj2" fmla="val 71740"/>
              <a:gd name="adj3" fmla="val 16667"/>
              <a:gd name="adj4" fmla="val 6666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sp>
        <p:nvSpPr>
          <p:cNvPr id="100362" name="AutoShape 9"/>
          <p:cNvSpPr>
            <a:spLocks noChangeArrowheads="1"/>
          </p:cNvSpPr>
          <p:nvPr/>
        </p:nvSpPr>
        <p:spPr bwMode="auto">
          <a:xfrm>
            <a:off x="395288" y="5734050"/>
            <a:ext cx="5689600" cy="647700"/>
          </a:xfrm>
          <a:prstGeom prst="rightArrowCallout">
            <a:avLst>
              <a:gd name="adj1" fmla="val 25000"/>
              <a:gd name="adj2" fmla="val 25000"/>
              <a:gd name="adj3" fmla="val 146405"/>
              <a:gd name="adj4" fmla="val 6666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sp>
        <p:nvSpPr>
          <p:cNvPr id="100363" name="Text Box 7"/>
          <p:cNvSpPr txBox="1">
            <a:spLocks noChangeArrowheads="1"/>
          </p:cNvSpPr>
          <p:nvPr/>
        </p:nvSpPr>
        <p:spPr bwMode="auto">
          <a:xfrm>
            <a:off x="323850" y="5949950"/>
            <a:ext cx="3960813"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200"/>
              <a:t>Sun X et al. BMJ 2010;340:c117</a:t>
            </a:r>
          </a:p>
        </p:txBody>
      </p:sp>
      <p:sp>
        <p:nvSpPr>
          <p:cNvPr id="100364" name="Foliennummernplatzhalter 11"/>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4AC199A2-4768-4FD2-8352-A9D26F6DE0AA}" type="slidenum">
              <a:rPr lang="de-DE" altLang="en-US" sz="900" smtClean="0">
                <a:solidFill>
                  <a:schemeClr val="accent2"/>
                </a:solidFill>
              </a:rPr>
              <a:pPr/>
              <a:t>104</a:t>
            </a:fld>
            <a:endParaRPr lang="de-DE" altLang="en-US" sz="1400" b="0" smtClean="0">
              <a:solidFill>
                <a:schemeClr val="tx1"/>
              </a:solidFill>
            </a:endParaRP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773122"/>
                                        </p:tgtEl>
                                        <p:attrNameLst>
                                          <p:attrName>style.visibility</p:attrName>
                                        </p:attrNameLst>
                                      </p:cBhvr>
                                      <p:to>
                                        <p:strVal val="visible"/>
                                      </p:to>
                                    </p:set>
                                    <p:anim calcmode="lin" valueType="num">
                                      <p:cBhvr additive="base">
                                        <p:cTn id="7" dur="500" fill="hold"/>
                                        <p:tgtEl>
                                          <p:spTgt spid="773122"/>
                                        </p:tgtEl>
                                        <p:attrNameLst>
                                          <p:attrName>ppt_x</p:attrName>
                                        </p:attrNameLst>
                                      </p:cBhvr>
                                      <p:tavLst>
                                        <p:tav tm="0">
                                          <p:val>
                                            <p:strVal val="#ppt_x"/>
                                          </p:val>
                                        </p:tav>
                                        <p:tav tm="100000">
                                          <p:val>
                                            <p:strVal val="#ppt_x"/>
                                          </p:val>
                                        </p:tav>
                                      </p:tavLst>
                                    </p:anim>
                                    <p:anim calcmode="lin" valueType="num">
                                      <p:cBhvr additive="base">
                                        <p:cTn id="8" dur="500" fill="hold"/>
                                        <p:tgtEl>
                                          <p:spTgt spid="773122"/>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773124"/>
                                        </p:tgtEl>
                                        <p:attrNameLst>
                                          <p:attrName>style.visibility</p:attrName>
                                        </p:attrNameLst>
                                      </p:cBhvr>
                                      <p:to>
                                        <p:strVal val="visible"/>
                                      </p:to>
                                    </p:set>
                                    <p:anim calcmode="lin" valueType="num">
                                      <p:cBhvr additive="base">
                                        <p:cTn id="12" dur="500" fill="hold"/>
                                        <p:tgtEl>
                                          <p:spTgt spid="773124"/>
                                        </p:tgtEl>
                                        <p:attrNameLst>
                                          <p:attrName>ppt_x</p:attrName>
                                        </p:attrNameLst>
                                      </p:cBhvr>
                                      <p:tavLst>
                                        <p:tav tm="0">
                                          <p:val>
                                            <p:strVal val="0-#ppt_w/2"/>
                                          </p:val>
                                        </p:tav>
                                        <p:tav tm="100000">
                                          <p:val>
                                            <p:strVal val="#ppt_x"/>
                                          </p:val>
                                        </p:tav>
                                      </p:tavLst>
                                    </p:anim>
                                    <p:anim calcmode="lin" valueType="num">
                                      <p:cBhvr additive="base">
                                        <p:cTn id="13" dur="500" fill="hold"/>
                                        <p:tgtEl>
                                          <p:spTgt spid="773124"/>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773123">
                                            <p:txEl>
                                              <p:pRg st="0" end="0"/>
                                            </p:txEl>
                                          </p:spTgt>
                                        </p:tgtEl>
                                        <p:attrNameLst>
                                          <p:attrName>style.visibility</p:attrName>
                                        </p:attrNameLst>
                                      </p:cBhvr>
                                      <p:to>
                                        <p:strVal val="visible"/>
                                      </p:to>
                                    </p:set>
                                    <p:anim calcmode="lin" valueType="num">
                                      <p:cBhvr additive="base">
                                        <p:cTn id="18" dur="500" fill="hold"/>
                                        <p:tgtEl>
                                          <p:spTgt spid="773123">
                                            <p:txEl>
                                              <p:pRg st="0" end="0"/>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77312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4" fill="hold" grpId="0" nodeType="clickEffect">
                                  <p:stCondLst>
                                    <p:cond delay="0"/>
                                  </p:stCondLst>
                                  <p:childTnLst>
                                    <p:set>
                                      <p:cBhvr>
                                        <p:cTn id="23" dur="1" fill="hold">
                                          <p:stCondLst>
                                            <p:cond delay="0"/>
                                          </p:stCondLst>
                                        </p:cTn>
                                        <p:tgtEl>
                                          <p:spTgt spid="773123">
                                            <p:txEl>
                                              <p:pRg st="1" end="1"/>
                                            </p:txEl>
                                          </p:spTgt>
                                        </p:tgtEl>
                                        <p:attrNameLst>
                                          <p:attrName>style.visibility</p:attrName>
                                        </p:attrNameLst>
                                      </p:cBhvr>
                                      <p:to>
                                        <p:strVal val="visible"/>
                                      </p:to>
                                    </p:set>
                                    <p:anim calcmode="lin" valueType="num">
                                      <p:cBhvr additive="base">
                                        <p:cTn id="24" dur="500" fill="hold"/>
                                        <p:tgtEl>
                                          <p:spTgt spid="773123">
                                            <p:txEl>
                                              <p:pRg st="1" end="1"/>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77312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773123">
                                            <p:txEl>
                                              <p:pRg st="2" end="2"/>
                                            </p:txEl>
                                          </p:spTgt>
                                        </p:tgtEl>
                                        <p:attrNameLst>
                                          <p:attrName>style.visibility</p:attrName>
                                        </p:attrNameLst>
                                      </p:cBhvr>
                                      <p:to>
                                        <p:strVal val="visible"/>
                                      </p:to>
                                    </p:set>
                                    <p:anim calcmode="lin" valueType="num">
                                      <p:cBhvr additive="base">
                                        <p:cTn id="30" dur="500" fill="hold"/>
                                        <p:tgtEl>
                                          <p:spTgt spid="773123">
                                            <p:txEl>
                                              <p:pRg st="2" end="2"/>
                                            </p:txEl>
                                          </p:spTgt>
                                        </p:tgtEl>
                                        <p:attrNameLst>
                                          <p:attrName>ppt_x</p:attrName>
                                        </p:attrNameLst>
                                      </p:cBhvr>
                                      <p:tavLst>
                                        <p:tav tm="0">
                                          <p:val>
                                            <p:strVal val="#ppt_x"/>
                                          </p:val>
                                        </p:tav>
                                        <p:tav tm="100000">
                                          <p:val>
                                            <p:strVal val="#ppt_x"/>
                                          </p:val>
                                        </p:tav>
                                      </p:tavLst>
                                    </p:anim>
                                    <p:anim calcmode="lin" valueType="num">
                                      <p:cBhvr additive="base">
                                        <p:cTn id="31" dur="500" fill="hold"/>
                                        <p:tgtEl>
                                          <p:spTgt spid="77312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 presetClass="entr" presetSubtype="4" fill="hold" grpId="0" nodeType="clickEffect">
                                  <p:stCondLst>
                                    <p:cond delay="0"/>
                                  </p:stCondLst>
                                  <p:childTnLst>
                                    <p:set>
                                      <p:cBhvr>
                                        <p:cTn id="35" dur="1" fill="hold">
                                          <p:stCondLst>
                                            <p:cond delay="0"/>
                                          </p:stCondLst>
                                        </p:cTn>
                                        <p:tgtEl>
                                          <p:spTgt spid="773123">
                                            <p:txEl>
                                              <p:pRg st="3" end="3"/>
                                            </p:txEl>
                                          </p:spTgt>
                                        </p:tgtEl>
                                        <p:attrNameLst>
                                          <p:attrName>style.visibility</p:attrName>
                                        </p:attrNameLst>
                                      </p:cBhvr>
                                      <p:to>
                                        <p:strVal val="visible"/>
                                      </p:to>
                                    </p:set>
                                    <p:anim calcmode="lin" valueType="num">
                                      <p:cBhvr additive="base">
                                        <p:cTn id="36" dur="500" fill="hold"/>
                                        <p:tgtEl>
                                          <p:spTgt spid="773123">
                                            <p:txEl>
                                              <p:pRg st="3" end="3"/>
                                            </p:txEl>
                                          </p:spTgt>
                                        </p:tgtEl>
                                        <p:attrNameLst>
                                          <p:attrName>ppt_x</p:attrName>
                                        </p:attrNameLst>
                                      </p:cBhvr>
                                      <p:tavLst>
                                        <p:tav tm="0">
                                          <p:val>
                                            <p:strVal val="#ppt_x"/>
                                          </p:val>
                                        </p:tav>
                                        <p:tav tm="100000">
                                          <p:val>
                                            <p:strVal val="#ppt_x"/>
                                          </p:val>
                                        </p:tav>
                                      </p:tavLst>
                                    </p:anim>
                                    <p:anim calcmode="lin" valueType="num">
                                      <p:cBhvr additive="base">
                                        <p:cTn id="37" dur="500" fill="hold"/>
                                        <p:tgtEl>
                                          <p:spTgt spid="77312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4" fill="hold" grpId="0" nodeType="clickEffect">
                                  <p:stCondLst>
                                    <p:cond delay="0"/>
                                  </p:stCondLst>
                                  <p:childTnLst>
                                    <p:set>
                                      <p:cBhvr>
                                        <p:cTn id="41" dur="1" fill="hold">
                                          <p:stCondLst>
                                            <p:cond delay="0"/>
                                          </p:stCondLst>
                                        </p:cTn>
                                        <p:tgtEl>
                                          <p:spTgt spid="773123">
                                            <p:txEl>
                                              <p:pRg st="4" end="4"/>
                                            </p:txEl>
                                          </p:spTgt>
                                        </p:tgtEl>
                                        <p:attrNameLst>
                                          <p:attrName>style.visibility</p:attrName>
                                        </p:attrNameLst>
                                      </p:cBhvr>
                                      <p:to>
                                        <p:strVal val="visible"/>
                                      </p:to>
                                    </p:set>
                                    <p:anim calcmode="lin" valueType="num">
                                      <p:cBhvr additive="base">
                                        <p:cTn id="42" dur="500" fill="hold"/>
                                        <p:tgtEl>
                                          <p:spTgt spid="773123">
                                            <p:txEl>
                                              <p:pRg st="4" end="4"/>
                                            </p:txEl>
                                          </p:spTgt>
                                        </p:tgtEl>
                                        <p:attrNameLst>
                                          <p:attrName>ppt_x</p:attrName>
                                        </p:attrNameLst>
                                      </p:cBhvr>
                                      <p:tavLst>
                                        <p:tav tm="0">
                                          <p:val>
                                            <p:strVal val="#ppt_x"/>
                                          </p:val>
                                        </p:tav>
                                        <p:tav tm="100000">
                                          <p:val>
                                            <p:strVal val="#ppt_x"/>
                                          </p:val>
                                        </p:tav>
                                      </p:tavLst>
                                    </p:anim>
                                    <p:anim calcmode="lin" valueType="num">
                                      <p:cBhvr additive="base">
                                        <p:cTn id="43" dur="500" fill="hold"/>
                                        <p:tgtEl>
                                          <p:spTgt spid="77312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4" fill="hold" grpId="0" nodeType="clickEffect">
                                  <p:stCondLst>
                                    <p:cond delay="0"/>
                                  </p:stCondLst>
                                  <p:childTnLst>
                                    <p:set>
                                      <p:cBhvr>
                                        <p:cTn id="47" dur="1" fill="hold">
                                          <p:stCondLst>
                                            <p:cond delay="0"/>
                                          </p:stCondLst>
                                        </p:cTn>
                                        <p:tgtEl>
                                          <p:spTgt spid="773123">
                                            <p:txEl>
                                              <p:pRg st="5" end="5"/>
                                            </p:txEl>
                                          </p:spTgt>
                                        </p:tgtEl>
                                        <p:attrNameLst>
                                          <p:attrName>style.visibility</p:attrName>
                                        </p:attrNameLst>
                                      </p:cBhvr>
                                      <p:to>
                                        <p:strVal val="visible"/>
                                      </p:to>
                                    </p:set>
                                    <p:anim calcmode="lin" valueType="num">
                                      <p:cBhvr additive="base">
                                        <p:cTn id="48" dur="500" fill="hold"/>
                                        <p:tgtEl>
                                          <p:spTgt spid="773123">
                                            <p:txEl>
                                              <p:pRg st="5" end="5"/>
                                            </p:txEl>
                                          </p:spTgt>
                                        </p:tgtEl>
                                        <p:attrNameLst>
                                          <p:attrName>ppt_x</p:attrName>
                                        </p:attrNameLst>
                                      </p:cBhvr>
                                      <p:tavLst>
                                        <p:tav tm="0">
                                          <p:val>
                                            <p:strVal val="#ppt_x"/>
                                          </p:val>
                                        </p:tav>
                                        <p:tav tm="100000">
                                          <p:val>
                                            <p:strVal val="#ppt_x"/>
                                          </p:val>
                                        </p:tav>
                                      </p:tavLst>
                                    </p:anim>
                                    <p:anim calcmode="lin" valueType="num">
                                      <p:cBhvr additive="base">
                                        <p:cTn id="49" dur="500" fill="hold"/>
                                        <p:tgtEl>
                                          <p:spTgt spid="773123">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3122" grpId="0" animBg="1" autoUpdateAnimBg="0"/>
      <p:bldP spid="773123" grpId="0" build="p"/>
      <p:bldP spid="773124" grpId="0" animBg="1"/>
    </p:bldLst>
  </p:timing>
</p:sld>
</file>

<file path=ppt/slides/slide10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91138"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01379" name="Foliennummernplatzhalter 6"/>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FC86618A-3BFF-4FF3-A56B-FA3491CCFD6C}" type="slidenum">
              <a:rPr lang="de-DE" altLang="en-US" sz="900" smtClean="0">
                <a:solidFill>
                  <a:schemeClr val="accent2"/>
                </a:solidFill>
              </a:rPr>
              <a:pPr/>
              <a:t>105</a:t>
            </a:fld>
            <a:endParaRPr lang="de-DE" altLang="en-US" sz="1400" b="0" smtClean="0">
              <a:solidFill>
                <a:schemeClr val="tx1"/>
              </a:solidFill>
            </a:endParaRPr>
          </a:p>
        </p:txBody>
      </p:sp>
      <p:sp>
        <p:nvSpPr>
          <p:cNvPr id="316418" name="Rectangle 2"/>
          <p:cNvSpPr>
            <a:spLocks noGrp="1" noChangeArrowheads="1"/>
          </p:cNvSpPr>
          <p:nvPr>
            <p:ph type="title"/>
          </p:nvPr>
        </p:nvSpPr>
        <p:spPr>
          <a:xfrm>
            <a:off x="684213" y="549275"/>
            <a:ext cx="7772400" cy="519113"/>
          </a:xfrm>
        </p:spPr>
        <p:txBody>
          <a:bodyPr/>
          <a:lstStyle/>
          <a:p>
            <a:pPr>
              <a:defRPr/>
            </a:pPr>
            <a:r>
              <a:rPr lang="de-DE" altLang="en-US" smtClean="0">
                <a:ea typeface="ＭＳ Ｐゴシック" pitchFamily="1" charset="-128"/>
              </a:rPr>
              <a:t>2.2.2 Studienpopulation</a:t>
            </a:r>
          </a:p>
        </p:txBody>
      </p:sp>
      <p:sp>
        <p:nvSpPr>
          <p:cNvPr id="101381"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101382"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101383" name="Oval 6"/>
          <p:cNvSpPr>
            <a:spLocks noChangeArrowheads="1"/>
          </p:cNvSpPr>
          <p:nvPr/>
        </p:nvSpPr>
        <p:spPr bwMode="auto">
          <a:xfrm>
            <a:off x="304800" y="1676400"/>
            <a:ext cx="1600200" cy="1676400"/>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sp>
        <p:nvSpPr>
          <p:cNvPr id="101384" name="Oval 7"/>
          <p:cNvSpPr>
            <a:spLocks noChangeArrowheads="1"/>
          </p:cNvSpPr>
          <p:nvPr/>
        </p:nvSpPr>
        <p:spPr bwMode="auto">
          <a:xfrm>
            <a:off x="1676400" y="2209800"/>
            <a:ext cx="6096000" cy="3962400"/>
          </a:xfrm>
          <a:prstGeom prst="ellipse">
            <a:avLst/>
          </a:prstGeom>
          <a:solidFill>
            <a:srgbClr val="FFFF00"/>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lnSpc>
                <a:spcPct val="100000"/>
              </a:lnSpc>
              <a:spcBef>
                <a:spcPct val="20000"/>
              </a:spcBef>
              <a:buClr>
                <a:srgbClr val="000066"/>
              </a:buClr>
            </a:pPr>
            <a:r>
              <a:rPr lang="de-DE" altLang="en-US" sz="5400"/>
              <a:t>Wahre Population</a:t>
            </a:r>
          </a:p>
        </p:txBody>
      </p:sp>
      <p:sp>
        <p:nvSpPr>
          <p:cNvPr id="316424" name="Oval 8"/>
          <p:cNvSpPr>
            <a:spLocks noChangeArrowheads="1"/>
          </p:cNvSpPr>
          <p:nvPr/>
        </p:nvSpPr>
        <p:spPr bwMode="auto">
          <a:xfrm>
            <a:off x="4114800" y="2667000"/>
            <a:ext cx="1981200" cy="990600"/>
          </a:xfrm>
          <a:prstGeom prst="ellipse">
            <a:avLst/>
          </a:prstGeom>
          <a:solidFill>
            <a:srgbClr val="FF0000"/>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lnSpc>
                <a:spcPct val="100000"/>
              </a:lnSpc>
              <a:spcBef>
                <a:spcPct val="20000"/>
              </a:spcBef>
              <a:buClr>
                <a:srgbClr val="000066"/>
              </a:buClr>
            </a:pPr>
            <a:r>
              <a:rPr lang="de-DE" altLang="en-US" sz="1600" dirty="0"/>
              <a:t>Studienpopulation</a:t>
            </a:r>
          </a:p>
        </p:txBody>
      </p:sp>
      <p:sp>
        <p:nvSpPr>
          <p:cNvPr id="316425" name="Text Box 9"/>
          <p:cNvSpPr txBox="1">
            <a:spLocks noChangeArrowheads="1"/>
          </p:cNvSpPr>
          <p:nvPr/>
        </p:nvSpPr>
        <p:spPr bwMode="auto">
          <a:xfrm>
            <a:off x="611188" y="1052513"/>
            <a:ext cx="8229600" cy="1158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buClr>
                <a:srgbClr val="000066"/>
              </a:buClr>
              <a:buFontTx/>
              <a:buChar char="•"/>
            </a:pPr>
            <a:r>
              <a:rPr lang="de-DE" altLang="en-US" sz="2000"/>
              <a:t>Die Studienpopulation wird durch Einschluss- und Ausschlusskriterien definiert</a:t>
            </a:r>
          </a:p>
          <a:p>
            <a:pPr>
              <a:lnSpc>
                <a:spcPct val="100000"/>
              </a:lnSpc>
              <a:buClr>
                <a:srgbClr val="000066"/>
              </a:buClr>
              <a:buFontTx/>
              <a:buChar char="•"/>
            </a:pPr>
            <a:r>
              <a:rPr lang="de-DE" altLang="en-US" sz="2000"/>
              <a:t>Sie sollte repräsentativ sein</a:t>
            </a:r>
          </a:p>
        </p:txBody>
      </p:sp>
      <p:sp>
        <p:nvSpPr>
          <p:cNvPr id="316428" name="AutoShape 12"/>
          <p:cNvSpPr>
            <a:spLocks noChangeArrowheads="1"/>
          </p:cNvSpPr>
          <p:nvPr/>
        </p:nvSpPr>
        <p:spPr bwMode="auto">
          <a:xfrm>
            <a:off x="5715000" y="2438400"/>
            <a:ext cx="3124200" cy="609600"/>
          </a:xfrm>
          <a:prstGeom prst="leftArrow">
            <a:avLst>
              <a:gd name="adj1" fmla="val 50000"/>
              <a:gd name="adj2" fmla="val 128125"/>
            </a:avLst>
          </a:prstGeom>
          <a:solidFill>
            <a:srgbClr val="FF0000"/>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lnSpc>
                <a:spcPct val="100000"/>
              </a:lnSpc>
              <a:spcBef>
                <a:spcPct val="20000"/>
              </a:spcBef>
              <a:buClr>
                <a:srgbClr val="000066"/>
              </a:buClr>
            </a:pPr>
            <a:r>
              <a:rPr lang="de-DE" altLang="en-US" dirty="0"/>
              <a:t>Interne Validität</a:t>
            </a:r>
          </a:p>
        </p:txBody>
      </p:sp>
      <p:sp>
        <p:nvSpPr>
          <p:cNvPr id="316430" name="AutoShape 14"/>
          <p:cNvSpPr>
            <a:spLocks noChangeArrowheads="1"/>
          </p:cNvSpPr>
          <p:nvPr/>
        </p:nvSpPr>
        <p:spPr bwMode="auto">
          <a:xfrm>
            <a:off x="4495800" y="4724400"/>
            <a:ext cx="4191000" cy="838200"/>
          </a:xfrm>
          <a:prstGeom prst="leftArrow">
            <a:avLst>
              <a:gd name="adj1" fmla="val 50000"/>
              <a:gd name="adj2" fmla="val 125000"/>
            </a:avLst>
          </a:prstGeom>
          <a:solidFill>
            <a:srgbClr val="000066"/>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lnSpc>
                <a:spcPct val="100000"/>
              </a:lnSpc>
              <a:spcBef>
                <a:spcPct val="20000"/>
              </a:spcBef>
              <a:buClr>
                <a:srgbClr val="000066"/>
              </a:buClr>
            </a:pPr>
            <a:r>
              <a:rPr lang="de-DE" altLang="en-US">
                <a:solidFill>
                  <a:srgbClr val="FFFF00"/>
                </a:solidFill>
              </a:rPr>
              <a:t>Externe Validität</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316418"/>
                                        </p:tgtEl>
                                        <p:attrNameLst>
                                          <p:attrName>style.visibility</p:attrName>
                                        </p:attrNameLst>
                                      </p:cBhvr>
                                      <p:to>
                                        <p:strVal val="visible"/>
                                      </p:to>
                                    </p:set>
                                    <p:anim calcmode="lin" valueType="num">
                                      <p:cBhvr additive="base">
                                        <p:cTn id="7" dur="500" fill="hold"/>
                                        <p:tgtEl>
                                          <p:spTgt spid="316418"/>
                                        </p:tgtEl>
                                        <p:attrNameLst>
                                          <p:attrName>ppt_x</p:attrName>
                                        </p:attrNameLst>
                                      </p:cBhvr>
                                      <p:tavLst>
                                        <p:tav tm="0">
                                          <p:val>
                                            <p:strVal val="#ppt_x"/>
                                          </p:val>
                                        </p:tav>
                                        <p:tav tm="100000">
                                          <p:val>
                                            <p:strVal val="#ppt_x"/>
                                          </p:val>
                                        </p:tav>
                                      </p:tavLst>
                                    </p:anim>
                                    <p:anim calcmode="lin" valueType="num">
                                      <p:cBhvr additive="base">
                                        <p:cTn id="8" dur="500" fill="hold"/>
                                        <p:tgtEl>
                                          <p:spTgt spid="316418"/>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9" presetClass="entr" presetSubtype="0" fill="hold" grpId="0" nodeType="clickEffect">
                                  <p:stCondLst>
                                    <p:cond delay="0"/>
                                  </p:stCondLst>
                                  <p:childTnLst>
                                    <p:set>
                                      <p:cBhvr>
                                        <p:cTn id="12" dur="1" fill="hold">
                                          <p:stCondLst>
                                            <p:cond delay="0"/>
                                          </p:stCondLst>
                                        </p:cTn>
                                        <p:tgtEl>
                                          <p:spTgt spid="316424"/>
                                        </p:tgtEl>
                                        <p:attrNameLst>
                                          <p:attrName>style.visibility</p:attrName>
                                        </p:attrNameLst>
                                      </p:cBhvr>
                                      <p:to>
                                        <p:strVal val="visible"/>
                                      </p:to>
                                    </p:set>
                                    <p:animEffect transition="in" filter="dissolve">
                                      <p:cBhvr>
                                        <p:cTn id="13" dur="500"/>
                                        <p:tgtEl>
                                          <p:spTgt spid="316424"/>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316425">
                                            <p:txEl>
                                              <p:pRg st="0" end="0"/>
                                            </p:txEl>
                                          </p:spTgt>
                                        </p:tgtEl>
                                        <p:attrNameLst>
                                          <p:attrName>style.visibility</p:attrName>
                                        </p:attrNameLst>
                                      </p:cBhvr>
                                      <p:to>
                                        <p:strVal val="visible"/>
                                      </p:to>
                                    </p:set>
                                    <p:anim calcmode="lin" valueType="num">
                                      <p:cBhvr additive="base">
                                        <p:cTn id="18" dur="500" fill="hold"/>
                                        <p:tgtEl>
                                          <p:spTgt spid="316425">
                                            <p:txEl>
                                              <p:pRg st="0" end="0"/>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31642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316425">
                                            <p:txEl>
                                              <p:pRg st="1" end="1"/>
                                            </p:txEl>
                                          </p:spTgt>
                                        </p:tgtEl>
                                        <p:attrNameLst>
                                          <p:attrName>style.visibility</p:attrName>
                                        </p:attrNameLst>
                                      </p:cBhvr>
                                      <p:to>
                                        <p:strVal val="visible"/>
                                      </p:to>
                                    </p:set>
                                    <p:anim calcmode="lin" valueType="num">
                                      <p:cBhvr additive="base">
                                        <p:cTn id="24" dur="500" fill="hold"/>
                                        <p:tgtEl>
                                          <p:spTgt spid="316425">
                                            <p:txEl>
                                              <p:pRg st="1" end="1"/>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31642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2" fill="hold" grpId="0" nodeType="clickEffect">
                                  <p:stCondLst>
                                    <p:cond delay="0"/>
                                  </p:stCondLst>
                                  <p:childTnLst>
                                    <p:set>
                                      <p:cBhvr>
                                        <p:cTn id="29" dur="1" fill="hold">
                                          <p:stCondLst>
                                            <p:cond delay="0"/>
                                          </p:stCondLst>
                                        </p:cTn>
                                        <p:tgtEl>
                                          <p:spTgt spid="316428"/>
                                        </p:tgtEl>
                                        <p:attrNameLst>
                                          <p:attrName>style.visibility</p:attrName>
                                        </p:attrNameLst>
                                      </p:cBhvr>
                                      <p:to>
                                        <p:strVal val="visible"/>
                                      </p:to>
                                    </p:set>
                                    <p:anim calcmode="lin" valueType="num">
                                      <p:cBhvr additive="base">
                                        <p:cTn id="30" dur="500" fill="hold"/>
                                        <p:tgtEl>
                                          <p:spTgt spid="316428"/>
                                        </p:tgtEl>
                                        <p:attrNameLst>
                                          <p:attrName>ppt_x</p:attrName>
                                        </p:attrNameLst>
                                      </p:cBhvr>
                                      <p:tavLst>
                                        <p:tav tm="0">
                                          <p:val>
                                            <p:strVal val="1+#ppt_w/2"/>
                                          </p:val>
                                        </p:tav>
                                        <p:tav tm="100000">
                                          <p:val>
                                            <p:strVal val="#ppt_x"/>
                                          </p:val>
                                        </p:tav>
                                      </p:tavLst>
                                    </p:anim>
                                    <p:anim calcmode="lin" valueType="num">
                                      <p:cBhvr additive="base">
                                        <p:cTn id="31" dur="500" fill="hold"/>
                                        <p:tgtEl>
                                          <p:spTgt spid="316428"/>
                                        </p:tgtEl>
                                        <p:attrNameLst>
                                          <p:attrName>ppt_y</p:attrName>
                                        </p:attrNameLst>
                                      </p:cBhvr>
                                      <p:tavLst>
                                        <p:tav tm="0">
                                          <p:val>
                                            <p:strVal val="#ppt_y"/>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 presetClass="entr" presetSubtype="2" fill="hold" grpId="0" nodeType="clickEffect">
                                  <p:stCondLst>
                                    <p:cond delay="0"/>
                                  </p:stCondLst>
                                  <p:childTnLst>
                                    <p:set>
                                      <p:cBhvr>
                                        <p:cTn id="35" dur="1" fill="hold">
                                          <p:stCondLst>
                                            <p:cond delay="0"/>
                                          </p:stCondLst>
                                        </p:cTn>
                                        <p:tgtEl>
                                          <p:spTgt spid="316430"/>
                                        </p:tgtEl>
                                        <p:attrNameLst>
                                          <p:attrName>style.visibility</p:attrName>
                                        </p:attrNameLst>
                                      </p:cBhvr>
                                      <p:to>
                                        <p:strVal val="visible"/>
                                      </p:to>
                                    </p:set>
                                    <p:anim calcmode="lin" valueType="num">
                                      <p:cBhvr additive="base">
                                        <p:cTn id="36" dur="500" fill="hold"/>
                                        <p:tgtEl>
                                          <p:spTgt spid="316430"/>
                                        </p:tgtEl>
                                        <p:attrNameLst>
                                          <p:attrName>ppt_x</p:attrName>
                                        </p:attrNameLst>
                                      </p:cBhvr>
                                      <p:tavLst>
                                        <p:tav tm="0">
                                          <p:val>
                                            <p:strVal val="1+#ppt_w/2"/>
                                          </p:val>
                                        </p:tav>
                                        <p:tav tm="100000">
                                          <p:val>
                                            <p:strVal val="#ppt_x"/>
                                          </p:val>
                                        </p:tav>
                                      </p:tavLst>
                                    </p:anim>
                                    <p:anim calcmode="lin" valueType="num">
                                      <p:cBhvr additive="base">
                                        <p:cTn id="37" dur="500" fill="hold"/>
                                        <p:tgtEl>
                                          <p:spTgt spid="31643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6418" grpId="0" animBg="1" autoUpdateAnimBg="0"/>
      <p:bldP spid="316424" grpId="0" animBg="1" autoUpdateAnimBg="0"/>
      <p:bldP spid="316425" grpId="0" build="p" autoUpdateAnimBg="0"/>
      <p:bldP spid="316428" grpId="0" animBg="1" autoUpdateAnimBg="0"/>
      <p:bldP spid="316430" grpId="0" animBg="1" autoUpdateAnimBg="0"/>
    </p:bldLst>
  </p:timing>
</p:sld>
</file>

<file path=ppt/slides/slide10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92162"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02403"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4984DC1E-7370-4B72-AFC6-F986F60EF775}" type="slidenum">
              <a:rPr lang="de-DE" altLang="en-US" sz="900" smtClean="0">
                <a:solidFill>
                  <a:schemeClr val="accent2"/>
                </a:solidFill>
              </a:rPr>
              <a:pPr/>
              <a:t>106</a:t>
            </a:fld>
            <a:endParaRPr lang="de-DE" altLang="en-US" sz="1400" b="0" smtClean="0">
              <a:solidFill>
                <a:schemeClr val="tx1"/>
              </a:solidFill>
            </a:endParaRPr>
          </a:p>
        </p:txBody>
      </p:sp>
      <p:sp>
        <p:nvSpPr>
          <p:cNvPr id="411650" name="Rectangle 2"/>
          <p:cNvSpPr>
            <a:spLocks noGrp="1" noChangeArrowheads="1"/>
          </p:cNvSpPr>
          <p:nvPr>
            <p:ph type="title"/>
          </p:nvPr>
        </p:nvSpPr>
        <p:spPr>
          <a:xfrm>
            <a:off x="684213" y="549275"/>
            <a:ext cx="7772400" cy="519113"/>
          </a:xfrm>
        </p:spPr>
        <p:txBody>
          <a:bodyPr/>
          <a:lstStyle/>
          <a:p>
            <a:pPr>
              <a:defRPr/>
            </a:pPr>
            <a:r>
              <a:rPr lang="de-DE" altLang="en-US" dirty="0" smtClean="0">
                <a:ea typeface="ＭＳ Ｐゴシック" pitchFamily="1" charset="-128"/>
              </a:rPr>
              <a:t>2.2.2 Studienpopulation</a:t>
            </a:r>
          </a:p>
        </p:txBody>
      </p:sp>
      <p:sp>
        <p:nvSpPr>
          <p:cNvPr id="411651" name="Rectangle 3"/>
          <p:cNvSpPr>
            <a:spLocks noGrp="1" noChangeArrowheads="1"/>
          </p:cNvSpPr>
          <p:nvPr>
            <p:ph type="body" idx="1"/>
          </p:nvPr>
        </p:nvSpPr>
        <p:spPr>
          <a:xfrm>
            <a:off x="609600" y="1524000"/>
            <a:ext cx="7772400" cy="4114800"/>
          </a:xfrm>
        </p:spPr>
        <p:txBody>
          <a:bodyPr/>
          <a:lstStyle/>
          <a:p>
            <a:pPr>
              <a:spcBef>
                <a:spcPct val="50000"/>
              </a:spcBef>
              <a:buFontTx/>
              <a:buNone/>
            </a:pPr>
            <a:endParaRPr lang="de-DE" altLang="en-US" dirty="0" smtClean="0">
              <a:ea typeface="ＭＳ Ｐゴシック" pitchFamily="34" charset="-128"/>
            </a:endParaRPr>
          </a:p>
          <a:p>
            <a:r>
              <a:rPr lang="de-DE" altLang="en-US" dirty="0" smtClean="0">
                <a:ea typeface="ＭＳ Ｐゴシック" pitchFamily="34" charset="-128"/>
              </a:rPr>
              <a:t>Unter </a:t>
            </a:r>
            <a:r>
              <a:rPr lang="de-DE" altLang="en-US" dirty="0" smtClean="0">
                <a:solidFill>
                  <a:srgbClr val="FF0000"/>
                </a:solidFill>
                <a:effectLst>
                  <a:outerShdw blurRad="38100" dist="38100" dir="2700000" algn="tl">
                    <a:srgbClr val="000000">
                      <a:alpha val="43137"/>
                    </a:srgbClr>
                  </a:outerShdw>
                </a:effectLst>
                <a:ea typeface="ＭＳ Ｐゴシック" pitchFamily="34" charset="-128"/>
              </a:rPr>
              <a:t>Interne Validität</a:t>
            </a:r>
            <a:r>
              <a:rPr lang="de-DE" altLang="en-US" dirty="0" smtClean="0">
                <a:solidFill>
                  <a:srgbClr val="CC0000"/>
                </a:solidFill>
                <a:effectLst>
                  <a:outerShdw blurRad="38100" dist="38100" dir="2700000" algn="tl">
                    <a:srgbClr val="000000">
                      <a:alpha val="43137"/>
                    </a:srgbClr>
                  </a:outerShdw>
                </a:effectLst>
                <a:ea typeface="ＭＳ Ｐゴシック" pitchFamily="34" charset="-128"/>
              </a:rPr>
              <a:t> </a:t>
            </a:r>
            <a:r>
              <a:rPr lang="de-DE" altLang="en-US" dirty="0" smtClean="0">
                <a:solidFill>
                  <a:schemeClr val="tx1"/>
                </a:solidFill>
                <a:ea typeface="ＭＳ Ｐゴシック" pitchFamily="34" charset="-128"/>
              </a:rPr>
              <a:t>versteht man die biometrische Qualität der Aussage innerhalb der Studienpopulation</a:t>
            </a:r>
            <a:br>
              <a:rPr lang="de-DE" altLang="en-US" dirty="0" smtClean="0">
                <a:solidFill>
                  <a:schemeClr val="tx1"/>
                </a:solidFill>
                <a:ea typeface="ＭＳ Ｐゴシック" pitchFamily="34" charset="-128"/>
              </a:rPr>
            </a:br>
            <a:r>
              <a:rPr lang="de-DE" altLang="en-US" dirty="0" smtClean="0">
                <a:solidFill>
                  <a:schemeClr val="tx1"/>
                </a:solidFill>
                <a:ea typeface="ＭＳ Ｐゴシック" pitchFamily="34" charset="-128"/>
              </a:rPr>
              <a:t/>
            </a:r>
            <a:br>
              <a:rPr lang="de-DE" altLang="en-US" dirty="0" smtClean="0">
                <a:solidFill>
                  <a:schemeClr val="tx1"/>
                </a:solidFill>
                <a:ea typeface="ＭＳ Ｐゴシック" pitchFamily="34" charset="-128"/>
              </a:rPr>
            </a:br>
            <a:endParaRPr lang="de-DE" altLang="en-US" dirty="0" smtClean="0">
              <a:solidFill>
                <a:schemeClr val="tx1"/>
              </a:solidFill>
              <a:ea typeface="ＭＳ Ｐゴシック" pitchFamily="34" charset="-128"/>
            </a:endParaRPr>
          </a:p>
          <a:p>
            <a:r>
              <a:rPr lang="de-DE" altLang="en-US" dirty="0" smtClean="0">
                <a:ea typeface="ＭＳ Ｐゴシック" pitchFamily="34" charset="-128"/>
              </a:rPr>
              <a:t>Unter </a:t>
            </a:r>
            <a:r>
              <a:rPr lang="de-DE" altLang="en-US" dirty="0" smtClean="0">
                <a:solidFill>
                  <a:srgbClr val="FF0000"/>
                </a:solidFill>
                <a:effectLst>
                  <a:outerShdw blurRad="38100" dist="38100" dir="2700000" algn="tl">
                    <a:srgbClr val="000000">
                      <a:alpha val="43137"/>
                    </a:srgbClr>
                  </a:outerShdw>
                </a:effectLst>
                <a:ea typeface="ＭＳ Ｐゴシック" pitchFamily="34" charset="-128"/>
              </a:rPr>
              <a:t>Externe Validität</a:t>
            </a:r>
            <a:r>
              <a:rPr lang="de-DE" altLang="en-US" dirty="0" smtClean="0">
                <a:effectLst>
                  <a:outerShdw blurRad="38100" dist="38100" dir="2700000" algn="tl">
                    <a:srgbClr val="000000">
                      <a:alpha val="43137"/>
                    </a:srgbClr>
                  </a:outerShdw>
                </a:effectLst>
                <a:ea typeface="ＭＳ Ｐゴシック" pitchFamily="34" charset="-128"/>
              </a:rPr>
              <a:t> </a:t>
            </a:r>
            <a:r>
              <a:rPr lang="de-DE" altLang="en-US" dirty="0" smtClean="0">
                <a:ea typeface="ＭＳ Ｐゴシック" pitchFamily="34" charset="-128"/>
              </a:rPr>
              <a:t>versteht man die Übertragbarkeit der Studienresultate auf die reale Population (</a:t>
            </a:r>
            <a:r>
              <a:rPr lang="de-DE" altLang="en-US" dirty="0" err="1" smtClean="0">
                <a:ea typeface="ＭＳ Ｐゴシック" pitchFamily="34" charset="-128"/>
              </a:rPr>
              <a:t>generalizability</a:t>
            </a:r>
            <a:r>
              <a:rPr lang="de-DE" altLang="en-US" dirty="0" smtClean="0">
                <a:ea typeface="ＭＳ Ｐゴシック" pitchFamily="34" charset="-128"/>
              </a:rPr>
              <a:t>, </a:t>
            </a:r>
            <a:r>
              <a:rPr lang="de-DE" altLang="en-US" dirty="0" err="1" smtClean="0">
                <a:ea typeface="ＭＳ Ｐゴシック" pitchFamily="34" charset="-128"/>
              </a:rPr>
              <a:t>applicability</a:t>
            </a:r>
            <a:r>
              <a:rPr lang="de-DE" altLang="en-US" dirty="0" smtClean="0">
                <a:ea typeface="ＭＳ Ｐゴシック" pitchFamily="34" charset="-128"/>
              </a:rPr>
              <a:t>)</a:t>
            </a:r>
          </a:p>
        </p:txBody>
      </p:sp>
      <p:sp>
        <p:nvSpPr>
          <p:cNvPr id="411652" name="AutoShape 4"/>
          <p:cNvSpPr>
            <a:spLocks noChangeArrowheads="1"/>
          </p:cNvSpPr>
          <p:nvPr/>
        </p:nvSpPr>
        <p:spPr bwMode="auto">
          <a:xfrm>
            <a:off x="838200" y="3200400"/>
            <a:ext cx="7467600" cy="609600"/>
          </a:xfrm>
          <a:prstGeom prst="rightArrow">
            <a:avLst>
              <a:gd name="adj1" fmla="val 50000"/>
              <a:gd name="adj2" fmla="val 306250"/>
            </a:avLst>
          </a:prstGeom>
          <a:solidFill>
            <a:srgbClr val="FF0000"/>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lnSpc>
                <a:spcPct val="100000"/>
              </a:lnSpc>
              <a:spcBef>
                <a:spcPct val="20000"/>
              </a:spcBef>
              <a:buClr>
                <a:srgbClr val="000066"/>
              </a:buClr>
            </a:pPr>
            <a:r>
              <a:rPr lang="de-DE" altLang="en-US"/>
              <a:t>Wirksamkeit (efficacy)</a:t>
            </a:r>
          </a:p>
        </p:txBody>
      </p:sp>
      <p:sp>
        <p:nvSpPr>
          <p:cNvPr id="411653" name="AutoShape 5"/>
          <p:cNvSpPr>
            <a:spLocks noChangeArrowheads="1"/>
          </p:cNvSpPr>
          <p:nvPr/>
        </p:nvSpPr>
        <p:spPr bwMode="auto">
          <a:xfrm>
            <a:off x="914400" y="5029200"/>
            <a:ext cx="7467600" cy="609600"/>
          </a:xfrm>
          <a:prstGeom prst="rightArrow">
            <a:avLst>
              <a:gd name="adj1" fmla="val 50000"/>
              <a:gd name="adj2" fmla="val 306250"/>
            </a:avLst>
          </a:prstGeom>
          <a:solidFill>
            <a:srgbClr val="FFFF00"/>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lnSpc>
                <a:spcPct val="100000"/>
              </a:lnSpc>
              <a:spcBef>
                <a:spcPct val="20000"/>
              </a:spcBef>
              <a:buClr>
                <a:srgbClr val="000066"/>
              </a:buClr>
            </a:pPr>
            <a:r>
              <a:rPr lang="de-DE" altLang="en-US"/>
              <a:t>Effektivität (effectiveness)</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411650"/>
                                        </p:tgtEl>
                                        <p:attrNameLst>
                                          <p:attrName>style.visibility</p:attrName>
                                        </p:attrNameLst>
                                      </p:cBhvr>
                                      <p:to>
                                        <p:strVal val="visible"/>
                                      </p:to>
                                    </p:set>
                                    <p:anim calcmode="lin" valueType="num">
                                      <p:cBhvr additive="base">
                                        <p:cTn id="7" dur="500" fill="hold"/>
                                        <p:tgtEl>
                                          <p:spTgt spid="411650"/>
                                        </p:tgtEl>
                                        <p:attrNameLst>
                                          <p:attrName>ppt_x</p:attrName>
                                        </p:attrNameLst>
                                      </p:cBhvr>
                                      <p:tavLst>
                                        <p:tav tm="0">
                                          <p:val>
                                            <p:strVal val="#ppt_x"/>
                                          </p:val>
                                        </p:tav>
                                        <p:tav tm="100000">
                                          <p:val>
                                            <p:strVal val="#ppt_x"/>
                                          </p:val>
                                        </p:tav>
                                      </p:tavLst>
                                    </p:anim>
                                    <p:anim calcmode="lin" valueType="num">
                                      <p:cBhvr additive="base">
                                        <p:cTn id="8" dur="500" fill="hold"/>
                                        <p:tgtEl>
                                          <p:spTgt spid="411650"/>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11651">
                                            <p:txEl>
                                              <p:pRg st="1" end="1"/>
                                            </p:txEl>
                                          </p:spTgt>
                                        </p:tgtEl>
                                        <p:attrNameLst>
                                          <p:attrName>style.visibility</p:attrName>
                                        </p:attrNameLst>
                                      </p:cBhvr>
                                      <p:to>
                                        <p:strVal val="visible"/>
                                      </p:to>
                                    </p:set>
                                    <p:anim calcmode="lin" valueType="num">
                                      <p:cBhvr additive="base">
                                        <p:cTn id="13" dur="500" fill="hold"/>
                                        <p:tgtEl>
                                          <p:spTgt spid="411651">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1165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11651">
                                            <p:txEl>
                                              <p:pRg st="2" end="2"/>
                                            </p:txEl>
                                          </p:spTgt>
                                        </p:tgtEl>
                                        <p:attrNameLst>
                                          <p:attrName>style.visibility</p:attrName>
                                        </p:attrNameLst>
                                      </p:cBhvr>
                                      <p:to>
                                        <p:strVal val="visible"/>
                                      </p:to>
                                    </p:set>
                                    <p:anim calcmode="lin" valueType="num">
                                      <p:cBhvr additive="base">
                                        <p:cTn id="19" dur="500" fill="hold"/>
                                        <p:tgtEl>
                                          <p:spTgt spid="411651">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11651">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411652"/>
                                        </p:tgtEl>
                                        <p:attrNameLst>
                                          <p:attrName>style.visibility</p:attrName>
                                        </p:attrNameLst>
                                      </p:cBhvr>
                                      <p:to>
                                        <p:strVal val="visible"/>
                                      </p:to>
                                    </p:set>
                                    <p:anim calcmode="lin" valueType="num">
                                      <p:cBhvr additive="base">
                                        <p:cTn id="25" dur="500" fill="hold"/>
                                        <p:tgtEl>
                                          <p:spTgt spid="411652"/>
                                        </p:tgtEl>
                                        <p:attrNameLst>
                                          <p:attrName>ppt_x</p:attrName>
                                        </p:attrNameLst>
                                      </p:cBhvr>
                                      <p:tavLst>
                                        <p:tav tm="0">
                                          <p:val>
                                            <p:strVal val="0-#ppt_w/2"/>
                                          </p:val>
                                        </p:tav>
                                        <p:tav tm="100000">
                                          <p:val>
                                            <p:strVal val="#ppt_x"/>
                                          </p:val>
                                        </p:tav>
                                      </p:tavLst>
                                    </p:anim>
                                    <p:anim calcmode="lin" valueType="num">
                                      <p:cBhvr additive="base">
                                        <p:cTn id="26" dur="500" fill="hold"/>
                                        <p:tgtEl>
                                          <p:spTgt spid="411652"/>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411653"/>
                                        </p:tgtEl>
                                        <p:attrNameLst>
                                          <p:attrName>style.visibility</p:attrName>
                                        </p:attrNameLst>
                                      </p:cBhvr>
                                      <p:to>
                                        <p:strVal val="visible"/>
                                      </p:to>
                                    </p:set>
                                    <p:anim calcmode="lin" valueType="num">
                                      <p:cBhvr additive="base">
                                        <p:cTn id="31" dur="500" fill="hold"/>
                                        <p:tgtEl>
                                          <p:spTgt spid="411653"/>
                                        </p:tgtEl>
                                        <p:attrNameLst>
                                          <p:attrName>ppt_x</p:attrName>
                                        </p:attrNameLst>
                                      </p:cBhvr>
                                      <p:tavLst>
                                        <p:tav tm="0">
                                          <p:val>
                                            <p:strVal val="0-#ppt_w/2"/>
                                          </p:val>
                                        </p:tav>
                                        <p:tav tm="100000">
                                          <p:val>
                                            <p:strVal val="#ppt_x"/>
                                          </p:val>
                                        </p:tav>
                                      </p:tavLst>
                                    </p:anim>
                                    <p:anim calcmode="lin" valueType="num">
                                      <p:cBhvr additive="base">
                                        <p:cTn id="32" dur="500" fill="hold"/>
                                        <p:tgtEl>
                                          <p:spTgt spid="41165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1650" grpId="0" animBg="1" autoUpdateAnimBg="0"/>
      <p:bldP spid="411651" grpId="0" build="p" bldLvl="5" autoUpdateAnimBg="0"/>
      <p:bldP spid="411652" grpId="0" animBg="1" autoUpdateAnimBg="0"/>
      <p:bldP spid="411653" grpId="0" animBg="1" autoUpdateAnimBg="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03427" name="Foliennummernplatzhalter 3"/>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44C041D9-9E38-4F67-BA80-5CFFDE8085C1}" type="slidenum">
              <a:rPr lang="de-DE" altLang="en-US" sz="900" smtClean="0">
                <a:solidFill>
                  <a:schemeClr val="accent2"/>
                </a:solidFill>
              </a:rPr>
              <a:pPr/>
              <a:t>107</a:t>
            </a:fld>
            <a:endParaRPr lang="de-DE" altLang="en-US" sz="1400" b="0" smtClean="0">
              <a:solidFill>
                <a:schemeClr val="tx1"/>
              </a:solidFill>
            </a:endParaRPr>
          </a:p>
        </p:txBody>
      </p:sp>
      <p:pic>
        <p:nvPicPr>
          <p:cNvPr id="10342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975" y="2240793"/>
            <a:ext cx="6804025" cy="4160837"/>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42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97995" y="1043715"/>
            <a:ext cx="5148460" cy="345865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430" name="Line 4"/>
          <p:cNvSpPr>
            <a:spLocks noChangeShapeType="1"/>
          </p:cNvSpPr>
          <p:nvPr/>
        </p:nvSpPr>
        <p:spPr bwMode="auto">
          <a:xfrm flipV="1">
            <a:off x="663226" y="4198786"/>
            <a:ext cx="792162" cy="19050"/>
          </a:xfrm>
          <a:prstGeom prst="line">
            <a:avLst/>
          </a:prstGeom>
          <a:noFill/>
          <a:ln w="9525">
            <a:solidFill>
              <a:schemeClr val="tx1"/>
            </a:solidFill>
            <a:prstDash val="lgDash"/>
            <a:round/>
            <a:headEnd/>
            <a:tailEnd/>
          </a:ln>
          <a:extLst>
            <a:ext uri="{909E8E84-426E-40DD-AFC4-6F175D3DCCD1}">
              <a14:hiddenFill xmlns:a14="http://schemas.microsoft.com/office/drawing/2010/main">
                <a:noFill/>
              </a14:hiddenFill>
            </a:ext>
          </a:extLst>
        </p:spPr>
        <p:txBody>
          <a:bodyPr/>
          <a:lstStyle/>
          <a:p>
            <a:endParaRPr lang="de-DE"/>
          </a:p>
        </p:txBody>
      </p:sp>
      <p:sp>
        <p:nvSpPr>
          <p:cNvPr id="103431" name="Line 5"/>
          <p:cNvSpPr>
            <a:spLocks noChangeShapeType="1"/>
          </p:cNvSpPr>
          <p:nvPr/>
        </p:nvSpPr>
        <p:spPr bwMode="auto">
          <a:xfrm flipH="1">
            <a:off x="1462822" y="4209511"/>
            <a:ext cx="0" cy="1728788"/>
          </a:xfrm>
          <a:prstGeom prst="line">
            <a:avLst/>
          </a:prstGeom>
          <a:noFill/>
          <a:ln w="9525">
            <a:solidFill>
              <a:schemeClr val="tx1"/>
            </a:solidFill>
            <a:prstDash val="lgDash"/>
            <a:round/>
            <a:headEnd/>
            <a:tailEnd/>
          </a:ln>
          <a:extLst>
            <a:ext uri="{909E8E84-426E-40DD-AFC4-6F175D3DCCD1}">
              <a14:hiddenFill xmlns:a14="http://schemas.microsoft.com/office/drawing/2010/main">
                <a:noFill/>
              </a14:hiddenFill>
            </a:ext>
          </a:extLst>
        </p:spPr>
        <p:txBody>
          <a:bodyPr/>
          <a:lstStyle/>
          <a:p>
            <a:endParaRPr lang="de-DE"/>
          </a:p>
        </p:txBody>
      </p:sp>
      <p:sp>
        <p:nvSpPr>
          <p:cNvPr id="103432" name="Line 6"/>
          <p:cNvSpPr>
            <a:spLocks noChangeShapeType="1"/>
          </p:cNvSpPr>
          <p:nvPr/>
        </p:nvSpPr>
        <p:spPr bwMode="auto">
          <a:xfrm>
            <a:off x="5003800" y="2482850"/>
            <a:ext cx="295275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de-DE"/>
          </a:p>
        </p:txBody>
      </p:sp>
      <p:sp>
        <p:nvSpPr>
          <p:cNvPr id="103433" name="Line 7"/>
          <p:cNvSpPr>
            <a:spLocks noChangeShapeType="1"/>
          </p:cNvSpPr>
          <p:nvPr/>
        </p:nvSpPr>
        <p:spPr bwMode="auto">
          <a:xfrm>
            <a:off x="7956550" y="2482850"/>
            <a:ext cx="0" cy="1008063"/>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de-DE"/>
          </a:p>
        </p:txBody>
      </p:sp>
      <p:sp>
        <p:nvSpPr>
          <p:cNvPr id="103434" name="Line 8"/>
          <p:cNvSpPr>
            <a:spLocks noChangeShapeType="1"/>
          </p:cNvSpPr>
          <p:nvPr/>
        </p:nvSpPr>
        <p:spPr bwMode="auto">
          <a:xfrm>
            <a:off x="6372225" y="2492375"/>
            <a:ext cx="0" cy="1008063"/>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de-DE"/>
          </a:p>
        </p:txBody>
      </p:sp>
      <p:sp>
        <p:nvSpPr>
          <p:cNvPr id="103435" name="Text Box 10"/>
          <p:cNvSpPr txBox="1">
            <a:spLocks noChangeArrowheads="1"/>
          </p:cNvSpPr>
          <p:nvPr/>
        </p:nvSpPr>
        <p:spPr bwMode="auto">
          <a:xfrm>
            <a:off x="6372225" y="1341438"/>
            <a:ext cx="2447925" cy="3460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eaLnBrk="1" hangingPunct="1">
              <a:lnSpc>
                <a:spcPct val="100000"/>
              </a:lnSpc>
              <a:spcBef>
                <a:spcPct val="0"/>
              </a:spcBef>
              <a:buSzTx/>
            </a:pPr>
            <a:r>
              <a:rPr lang="it-IT" altLang="en-US" sz="1600">
                <a:solidFill>
                  <a:schemeClr val="tx1"/>
                </a:solidFill>
              </a:rPr>
              <a:t>Median = 6 Monate</a:t>
            </a:r>
          </a:p>
        </p:txBody>
      </p:sp>
      <p:sp>
        <p:nvSpPr>
          <p:cNvPr id="103436" name="Text Box 11"/>
          <p:cNvSpPr txBox="1">
            <a:spLocks noChangeArrowheads="1"/>
          </p:cNvSpPr>
          <p:nvPr/>
        </p:nvSpPr>
        <p:spPr bwMode="auto">
          <a:xfrm>
            <a:off x="1042988" y="3068638"/>
            <a:ext cx="21463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eaLnBrk="1" hangingPunct="1">
              <a:lnSpc>
                <a:spcPct val="100000"/>
              </a:lnSpc>
              <a:spcBef>
                <a:spcPct val="0"/>
              </a:spcBef>
              <a:buSzTx/>
            </a:pPr>
            <a:r>
              <a:rPr lang="it-IT" altLang="en-US" sz="1800" b="0">
                <a:solidFill>
                  <a:schemeClr val="tx1"/>
                </a:solidFill>
              </a:rPr>
              <a:t>Median = 4 Monate</a:t>
            </a:r>
          </a:p>
        </p:txBody>
      </p:sp>
      <p:sp>
        <p:nvSpPr>
          <p:cNvPr id="103437" name="Rectangle 12"/>
          <p:cNvSpPr>
            <a:spLocks noChangeArrowheads="1"/>
          </p:cNvSpPr>
          <p:nvPr/>
        </p:nvSpPr>
        <p:spPr bwMode="auto">
          <a:xfrm>
            <a:off x="3309938" y="692150"/>
            <a:ext cx="58340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eaLnBrk="1" hangingPunct="1">
              <a:lnSpc>
                <a:spcPct val="100000"/>
              </a:lnSpc>
              <a:spcBef>
                <a:spcPct val="0"/>
              </a:spcBef>
              <a:buSzTx/>
            </a:pPr>
            <a:r>
              <a:rPr lang="it-IT" altLang="en-US" sz="1600" b="0">
                <a:solidFill>
                  <a:schemeClr val="tx1"/>
                </a:solidFill>
              </a:rPr>
              <a:t>Studie: Motzer RJ et al.: N Engl J Med. 2007 356:115-24. </a:t>
            </a:r>
          </a:p>
        </p:txBody>
      </p:sp>
      <p:sp>
        <p:nvSpPr>
          <p:cNvPr id="103438" name="Text Box 13"/>
          <p:cNvSpPr txBox="1">
            <a:spLocks noChangeArrowheads="1"/>
          </p:cNvSpPr>
          <p:nvPr/>
        </p:nvSpPr>
        <p:spPr bwMode="auto">
          <a:xfrm>
            <a:off x="107950" y="1018285"/>
            <a:ext cx="3189288" cy="885825"/>
          </a:xfrm>
          <a:prstGeom prst="rect">
            <a:avLst/>
          </a:prstGeom>
          <a:solidFill>
            <a:srgbClr val="FFFF99"/>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eaLnBrk="1" hangingPunct="1">
              <a:lnSpc>
                <a:spcPct val="100000"/>
              </a:lnSpc>
              <a:spcBef>
                <a:spcPct val="0"/>
              </a:spcBef>
              <a:buSzTx/>
            </a:pPr>
            <a:r>
              <a:rPr lang="it-IT" altLang="en-US" sz="1800" b="0" dirty="0">
                <a:solidFill>
                  <a:schemeClr val="tx1"/>
                </a:solidFill>
              </a:rPr>
              <a:t>SUNITINIB </a:t>
            </a:r>
            <a:r>
              <a:rPr lang="it-IT" altLang="en-US" sz="1800" b="0" dirty="0" err="1">
                <a:solidFill>
                  <a:schemeClr val="tx1"/>
                </a:solidFill>
              </a:rPr>
              <a:t>Nierenkarzinom</a:t>
            </a:r>
            <a:endParaRPr lang="it-IT" altLang="en-US" sz="1800" b="0" dirty="0">
              <a:solidFill>
                <a:schemeClr val="tx1"/>
              </a:solidFill>
            </a:endParaRPr>
          </a:p>
          <a:p>
            <a:pPr algn="ctr" eaLnBrk="1" hangingPunct="1">
              <a:lnSpc>
                <a:spcPct val="100000"/>
              </a:lnSpc>
              <a:spcBef>
                <a:spcPct val="0"/>
              </a:spcBef>
              <a:buSzTx/>
            </a:pPr>
            <a:r>
              <a:rPr lang="it-IT" altLang="en-US" sz="1800" dirty="0" err="1">
                <a:solidFill>
                  <a:schemeClr val="tx1"/>
                </a:solidFill>
              </a:rPr>
              <a:t>Register</a:t>
            </a:r>
            <a:r>
              <a:rPr lang="it-IT" altLang="en-US" sz="1800" dirty="0">
                <a:solidFill>
                  <a:schemeClr val="tx1"/>
                </a:solidFill>
              </a:rPr>
              <a:t> AIFA</a:t>
            </a:r>
            <a:r>
              <a:rPr lang="it-IT" altLang="en-US" sz="1800" b="0" dirty="0">
                <a:solidFill>
                  <a:schemeClr val="tx1"/>
                </a:solidFill>
              </a:rPr>
              <a:t> </a:t>
            </a:r>
          </a:p>
          <a:p>
            <a:pPr eaLnBrk="1" hangingPunct="1">
              <a:lnSpc>
                <a:spcPct val="100000"/>
              </a:lnSpc>
              <a:spcBef>
                <a:spcPct val="0"/>
              </a:spcBef>
              <a:buSzTx/>
            </a:pPr>
            <a:r>
              <a:rPr lang="it-IT" altLang="en-US" sz="1600" b="0" dirty="0">
                <a:solidFill>
                  <a:schemeClr val="tx1"/>
                </a:solidFill>
              </a:rPr>
              <a:t>(Agenzia Italiana del Farmaco)</a:t>
            </a:r>
          </a:p>
        </p:txBody>
      </p:sp>
      <p:sp>
        <p:nvSpPr>
          <p:cNvPr id="103439" name="Text Box 16"/>
          <p:cNvSpPr txBox="1">
            <a:spLocks noChangeArrowheads="1"/>
          </p:cNvSpPr>
          <p:nvPr/>
        </p:nvSpPr>
        <p:spPr bwMode="auto">
          <a:xfrm>
            <a:off x="1835150" y="6308725"/>
            <a:ext cx="7747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eaLnBrk="1" hangingPunct="1">
              <a:lnSpc>
                <a:spcPct val="100000"/>
              </a:lnSpc>
              <a:spcBef>
                <a:spcPct val="0"/>
              </a:spcBef>
              <a:buSzTx/>
            </a:pPr>
            <a:r>
              <a:rPr lang="it-IT" altLang="en-US" sz="1400" b="0">
                <a:solidFill>
                  <a:schemeClr val="tx1"/>
                </a:solidFill>
              </a:rPr>
              <a:t>monate</a:t>
            </a:r>
          </a:p>
        </p:txBody>
      </p:sp>
      <p:sp>
        <p:nvSpPr>
          <p:cNvPr id="810002" name="Rectangle 18"/>
          <p:cNvSpPr>
            <a:spLocks noChangeArrowheads="1"/>
          </p:cNvSpPr>
          <p:nvPr/>
        </p:nvSpPr>
        <p:spPr bwMode="auto">
          <a:xfrm>
            <a:off x="395288" y="115888"/>
            <a:ext cx="7772400" cy="519112"/>
          </a:xfrm>
          <a:prstGeom prst="rect">
            <a:avLst/>
          </a:prstGeom>
          <a:noFill/>
          <a:ln w="9525" algn="ctr">
            <a:noFill/>
            <a:miter lim="800000"/>
            <a:headEnd/>
            <a:tailEnd/>
          </a:ln>
          <a:effectLst/>
        </p:spPr>
        <p:txBody>
          <a:bodyPr anchor="ctr">
            <a:spAutoFit/>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lgn="ctr">
              <a:lnSpc>
                <a:spcPct val="100000"/>
              </a:lnSpc>
              <a:spcBef>
                <a:spcPct val="0"/>
              </a:spcBef>
              <a:buSzTx/>
              <a:defRPr/>
            </a:pPr>
            <a:r>
              <a:rPr lang="de-DE" altLang="en-US" sz="2800" smtClean="0">
                <a:solidFill>
                  <a:schemeClr val="tx1"/>
                </a:solidFill>
                <a:effectLst>
                  <a:outerShdw blurRad="38100" dist="38100" dir="2700000" algn="tl">
                    <a:srgbClr val="FFFFFF"/>
                  </a:outerShdw>
                </a:effectLst>
              </a:rPr>
              <a:t>2.2.2 Studienpopulation</a:t>
            </a:r>
          </a:p>
        </p:txBody>
      </p:sp>
    </p:spTree>
  </p:cSld>
  <p:clrMapOvr>
    <a:masterClrMapping/>
  </p:clrMapOvr>
  <p:transition>
    <p:zoom/>
  </p:transition>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04451" name="Foliennummernplatzhalter 3"/>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35ECBCAE-6AC8-40F7-8761-C1F53F60449E}" type="slidenum">
              <a:rPr lang="de-DE" altLang="en-US" sz="900" smtClean="0">
                <a:solidFill>
                  <a:schemeClr val="accent2"/>
                </a:solidFill>
              </a:rPr>
              <a:pPr/>
              <a:t>108</a:t>
            </a:fld>
            <a:endParaRPr lang="de-DE" altLang="en-US" sz="1400" b="0" smtClean="0">
              <a:solidFill>
                <a:schemeClr val="tx1"/>
              </a:solidFill>
            </a:endParaRPr>
          </a:p>
        </p:txBody>
      </p:sp>
      <p:pic>
        <p:nvPicPr>
          <p:cNvPr id="10445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4784" y="1962618"/>
            <a:ext cx="6477000" cy="432435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4453" name="Text Box 3"/>
          <p:cNvSpPr txBox="1">
            <a:spLocks noChangeArrowheads="1"/>
          </p:cNvSpPr>
          <p:nvPr/>
        </p:nvSpPr>
        <p:spPr bwMode="auto">
          <a:xfrm>
            <a:off x="2700338" y="6275042"/>
            <a:ext cx="8350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eaLnBrk="1" hangingPunct="1">
              <a:lnSpc>
                <a:spcPct val="100000"/>
              </a:lnSpc>
              <a:spcBef>
                <a:spcPct val="0"/>
              </a:spcBef>
              <a:buSzTx/>
            </a:pPr>
            <a:r>
              <a:rPr lang="it-IT" altLang="en-US" sz="1400" b="0" dirty="0" err="1">
                <a:solidFill>
                  <a:schemeClr val="tx1"/>
                </a:solidFill>
              </a:rPr>
              <a:t>Wochen</a:t>
            </a:r>
            <a:endParaRPr lang="it-IT" altLang="en-US" sz="1400" b="0" dirty="0">
              <a:solidFill>
                <a:schemeClr val="tx1"/>
              </a:solidFill>
            </a:endParaRPr>
          </a:p>
        </p:txBody>
      </p:sp>
      <p:sp>
        <p:nvSpPr>
          <p:cNvPr id="104454" name="Text Box 4"/>
          <p:cNvSpPr txBox="1">
            <a:spLocks noChangeArrowheads="1"/>
          </p:cNvSpPr>
          <p:nvPr/>
        </p:nvSpPr>
        <p:spPr bwMode="auto">
          <a:xfrm>
            <a:off x="1116013" y="2492375"/>
            <a:ext cx="2336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lgDash"/>
                <a:miter lim="800000"/>
                <a:headEnd/>
                <a:tailEnd/>
              </a14:hiddenLine>
            </a:ext>
          </a:extLst>
        </p:spPr>
        <p:txBody>
          <a:bodyPr wrap="none">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eaLnBrk="1" hangingPunct="1">
              <a:lnSpc>
                <a:spcPct val="100000"/>
              </a:lnSpc>
              <a:spcBef>
                <a:spcPct val="0"/>
              </a:spcBef>
              <a:buSzTx/>
            </a:pPr>
            <a:r>
              <a:rPr lang="it-IT" altLang="en-US" sz="1800" b="0">
                <a:solidFill>
                  <a:schemeClr val="tx1"/>
                </a:solidFill>
              </a:rPr>
              <a:t>Median = 4,2 Monate</a:t>
            </a:r>
          </a:p>
        </p:txBody>
      </p:sp>
      <p:sp>
        <p:nvSpPr>
          <p:cNvPr id="104455" name="Text Box 5"/>
          <p:cNvSpPr txBox="1">
            <a:spLocks noChangeArrowheads="1"/>
          </p:cNvSpPr>
          <p:nvPr/>
        </p:nvSpPr>
        <p:spPr bwMode="auto">
          <a:xfrm>
            <a:off x="87313" y="119063"/>
            <a:ext cx="4124325" cy="1006475"/>
          </a:xfrm>
          <a:prstGeom prst="rect">
            <a:avLst/>
          </a:prstGeom>
          <a:solidFill>
            <a:srgbClr val="FFFF99"/>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eaLnBrk="1" hangingPunct="1">
              <a:lnSpc>
                <a:spcPct val="100000"/>
              </a:lnSpc>
              <a:spcBef>
                <a:spcPct val="0"/>
              </a:spcBef>
              <a:buSzTx/>
            </a:pPr>
            <a:r>
              <a:rPr lang="it-IT" altLang="en-US" sz="1800" b="0" dirty="0">
                <a:solidFill>
                  <a:schemeClr val="tx1"/>
                </a:solidFill>
              </a:rPr>
              <a:t>BEVACIZUMAB (</a:t>
            </a:r>
            <a:r>
              <a:rPr lang="it-IT" altLang="en-US" sz="1800" b="0" dirty="0" err="1">
                <a:solidFill>
                  <a:schemeClr val="tx1"/>
                </a:solidFill>
              </a:rPr>
              <a:t>Avastin</a:t>
            </a:r>
            <a:r>
              <a:rPr lang="it-IT" altLang="en-US" sz="1800" b="0" dirty="0">
                <a:solidFill>
                  <a:schemeClr val="tx1"/>
                </a:solidFill>
                <a:cs typeface="Arial" pitchFamily="34" charset="0"/>
              </a:rPr>
              <a:t>®)</a:t>
            </a:r>
          </a:p>
          <a:p>
            <a:pPr eaLnBrk="1" hangingPunct="1">
              <a:lnSpc>
                <a:spcPct val="100000"/>
              </a:lnSpc>
              <a:spcBef>
                <a:spcPct val="0"/>
              </a:spcBef>
              <a:buSzTx/>
            </a:pPr>
            <a:r>
              <a:rPr lang="it-IT" altLang="en-US" sz="1800" b="0" dirty="0" err="1">
                <a:solidFill>
                  <a:schemeClr val="tx1"/>
                </a:solidFill>
              </a:rPr>
              <a:t>Kolonkarzinom</a:t>
            </a:r>
            <a:endParaRPr lang="it-IT" altLang="en-US" sz="1800" b="0" dirty="0">
              <a:solidFill>
                <a:schemeClr val="tx1"/>
              </a:solidFill>
            </a:endParaRPr>
          </a:p>
          <a:p>
            <a:pPr eaLnBrk="1" hangingPunct="1">
              <a:lnSpc>
                <a:spcPct val="100000"/>
              </a:lnSpc>
              <a:spcBef>
                <a:spcPct val="0"/>
              </a:spcBef>
              <a:buSzTx/>
            </a:pPr>
            <a:r>
              <a:rPr lang="it-IT" altLang="en-US" dirty="0" err="1">
                <a:solidFill>
                  <a:schemeClr val="tx1"/>
                </a:solidFill>
              </a:rPr>
              <a:t>Register</a:t>
            </a:r>
            <a:r>
              <a:rPr lang="it-IT" altLang="en-US" dirty="0">
                <a:solidFill>
                  <a:schemeClr val="tx1"/>
                </a:solidFill>
              </a:rPr>
              <a:t> AIFA</a:t>
            </a:r>
          </a:p>
        </p:txBody>
      </p:sp>
      <p:sp>
        <p:nvSpPr>
          <p:cNvPr id="104456" name="Line 6"/>
          <p:cNvSpPr>
            <a:spLocks noChangeShapeType="1"/>
          </p:cNvSpPr>
          <p:nvPr/>
        </p:nvSpPr>
        <p:spPr bwMode="auto">
          <a:xfrm>
            <a:off x="588809" y="4000968"/>
            <a:ext cx="1296987" cy="0"/>
          </a:xfrm>
          <a:prstGeom prst="line">
            <a:avLst/>
          </a:prstGeom>
          <a:noFill/>
          <a:ln w="9525">
            <a:solidFill>
              <a:schemeClr val="tx1"/>
            </a:solidFill>
            <a:prstDash val="lgDash"/>
            <a:round/>
            <a:headEnd/>
            <a:tailEnd/>
          </a:ln>
          <a:extLst>
            <a:ext uri="{909E8E84-426E-40DD-AFC4-6F175D3DCCD1}">
              <a14:hiddenFill xmlns:a14="http://schemas.microsoft.com/office/drawing/2010/main">
                <a:noFill/>
              </a14:hiddenFill>
            </a:ext>
          </a:extLst>
        </p:spPr>
        <p:txBody>
          <a:bodyPr/>
          <a:lstStyle/>
          <a:p>
            <a:endParaRPr lang="de-DE"/>
          </a:p>
        </p:txBody>
      </p:sp>
      <p:sp>
        <p:nvSpPr>
          <p:cNvPr id="104457" name="Line 7"/>
          <p:cNvSpPr>
            <a:spLocks noChangeShapeType="1"/>
          </p:cNvSpPr>
          <p:nvPr/>
        </p:nvSpPr>
        <p:spPr bwMode="auto">
          <a:xfrm>
            <a:off x="1912784" y="4000968"/>
            <a:ext cx="0" cy="1800225"/>
          </a:xfrm>
          <a:prstGeom prst="line">
            <a:avLst/>
          </a:prstGeom>
          <a:noFill/>
          <a:ln w="9525">
            <a:solidFill>
              <a:schemeClr val="tx1"/>
            </a:solidFill>
            <a:prstDash val="lgDash"/>
            <a:round/>
            <a:headEnd/>
            <a:tailEnd/>
          </a:ln>
          <a:extLst>
            <a:ext uri="{909E8E84-426E-40DD-AFC4-6F175D3DCCD1}">
              <a14:hiddenFill xmlns:a14="http://schemas.microsoft.com/office/drawing/2010/main">
                <a:noFill/>
              </a14:hiddenFill>
            </a:ext>
          </a:extLst>
        </p:spPr>
        <p:txBody>
          <a:bodyPr/>
          <a:lstStyle/>
          <a:p>
            <a:endParaRPr lang="de-DE"/>
          </a:p>
        </p:txBody>
      </p:sp>
      <p:pic>
        <p:nvPicPr>
          <p:cNvPr id="104458" name="Picture 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63300" y="1700213"/>
            <a:ext cx="5436096" cy="3094776"/>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4459" name="Line 9"/>
          <p:cNvSpPr>
            <a:spLocks noChangeShapeType="1"/>
          </p:cNvSpPr>
          <p:nvPr/>
        </p:nvSpPr>
        <p:spPr bwMode="auto">
          <a:xfrm flipV="1">
            <a:off x="4284663" y="3068638"/>
            <a:ext cx="1655762" cy="9525"/>
          </a:xfrm>
          <a:prstGeom prst="line">
            <a:avLst/>
          </a:prstGeom>
          <a:noFill/>
          <a:ln w="9525">
            <a:solidFill>
              <a:schemeClr val="tx1"/>
            </a:solidFill>
            <a:prstDash val="lgDash"/>
            <a:round/>
            <a:headEnd/>
            <a:tailEnd/>
          </a:ln>
          <a:extLst>
            <a:ext uri="{909E8E84-426E-40DD-AFC4-6F175D3DCCD1}">
              <a14:hiddenFill xmlns:a14="http://schemas.microsoft.com/office/drawing/2010/main">
                <a:noFill/>
              </a14:hiddenFill>
            </a:ext>
          </a:extLst>
        </p:spPr>
        <p:txBody>
          <a:bodyPr/>
          <a:lstStyle/>
          <a:p>
            <a:endParaRPr lang="de-DE"/>
          </a:p>
        </p:txBody>
      </p:sp>
      <p:sp>
        <p:nvSpPr>
          <p:cNvPr id="104460" name="Line 10"/>
          <p:cNvSpPr>
            <a:spLocks noChangeShapeType="1"/>
          </p:cNvSpPr>
          <p:nvPr/>
        </p:nvSpPr>
        <p:spPr bwMode="auto">
          <a:xfrm flipH="1">
            <a:off x="5921375" y="3068638"/>
            <a:ext cx="19050" cy="1368425"/>
          </a:xfrm>
          <a:prstGeom prst="line">
            <a:avLst/>
          </a:prstGeom>
          <a:noFill/>
          <a:ln w="9525">
            <a:solidFill>
              <a:schemeClr val="tx1"/>
            </a:solidFill>
            <a:prstDash val="lgDash"/>
            <a:round/>
            <a:headEnd/>
            <a:tailEnd/>
          </a:ln>
          <a:extLst>
            <a:ext uri="{909E8E84-426E-40DD-AFC4-6F175D3DCCD1}">
              <a14:hiddenFill xmlns:a14="http://schemas.microsoft.com/office/drawing/2010/main">
                <a:noFill/>
              </a14:hiddenFill>
            </a:ext>
          </a:extLst>
        </p:spPr>
        <p:txBody>
          <a:bodyPr/>
          <a:lstStyle/>
          <a:p>
            <a:endParaRPr lang="de-DE"/>
          </a:p>
        </p:txBody>
      </p:sp>
      <p:sp>
        <p:nvSpPr>
          <p:cNvPr id="104461" name="Text Box 11"/>
          <p:cNvSpPr txBox="1">
            <a:spLocks noChangeArrowheads="1"/>
          </p:cNvSpPr>
          <p:nvPr/>
        </p:nvSpPr>
        <p:spPr bwMode="auto">
          <a:xfrm>
            <a:off x="6011863" y="2132013"/>
            <a:ext cx="24638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prstDash val="lgDash"/>
                <a:miter lim="800000"/>
                <a:headEnd/>
                <a:tailEnd/>
              </a14:hiddenLine>
            </a:ext>
          </a:extLst>
        </p:spPr>
        <p:txBody>
          <a:bodyPr wrap="none">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eaLnBrk="1" hangingPunct="1">
              <a:lnSpc>
                <a:spcPct val="100000"/>
              </a:lnSpc>
              <a:spcBef>
                <a:spcPct val="0"/>
              </a:spcBef>
              <a:buSzTx/>
            </a:pPr>
            <a:r>
              <a:rPr lang="it-IT" altLang="en-US" sz="1800" b="0">
                <a:solidFill>
                  <a:schemeClr val="tx1"/>
                </a:solidFill>
              </a:rPr>
              <a:t>Median = 10,6 Monate</a:t>
            </a:r>
          </a:p>
        </p:txBody>
      </p:sp>
      <p:sp>
        <p:nvSpPr>
          <p:cNvPr id="104463" name="Line 15"/>
          <p:cNvSpPr>
            <a:spLocks noChangeShapeType="1"/>
          </p:cNvSpPr>
          <p:nvPr/>
        </p:nvSpPr>
        <p:spPr bwMode="auto">
          <a:xfrm flipH="1">
            <a:off x="5219700" y="4364038"/>
            <a:ext cx="0" cy="73025"/>
          </a:xfrm>
          <a:prstGeom prst="line">
            <a:avLst/>
          </a:prstGeom>
          <a:noFill/>
          <a:ln w="9525">
            <a:solidFill>
              <a:schemeClr val="tx1"/>
            </a:solidFill>
            <a:prstDash val="lgDash"/>
            <a:round/>
            <a:headEnd/>
            <a:tailEnd/>
          </a:ln>
          <a:extLst>
            <a:ext uri="{909E8E84-426E-40DD-AFC4-6F175D3DCCD1}">
              <a14:hiddenFill xmlns:a14="http://schemas.microsoft.com/office/drawing/2010/main">
                <a:noFill/>
              </a14:hiddenFill>
            </a:ext>
          </a:extLst>
        </p:spPr>
        <p:txBody>
          <a:bodyPr/>
          <a:lstStyle/>
          <a:p>
            <a:endParaRPr lang="de-DE"/>
          </a:p>
        </p:txBody>
      </p:sp>
      <p:sp>
        <p:nvSpPr>
          <p:cNvPr id="104464" name="Rectangle 16"/>
          <p:cNvSpPr>
            <a:spLocks noChangeArrowheads="1"/>
          </p:cNvSpPr>
          <p:nvPr/>
        </p:nvSpPr>
        <p:spPr bwMode="auto">
          <a:xfrm>
            <a:off x="4356100" y="15875"/>
            <a:ext cx="47910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eaLnBrk="1" hangingPunct="1">
              <a:lnSpc>
                <a:spcPct val="100000"/>
              </a:lnSpc>
              <a:spcBef>
                <a:spcPct val="0"/>
              </a:spcBef>
              <a:buSzTx/>
            </a:pPr>
            <a:r>
              <a:rPr lang="it-IT" altLang="en-US" sz="1400">
                <a:solidFill>
                  <a:schemeClr val="tx1"/>
                </a:solidFill>
              </a:rPr>
              <a:t>Studie: Hurwitz et al.: N Engl J Med. 2004 350:2335-42. </a:t>
            </a:r>
          </a:p>
        </p:txBody>
      </p:sp>
      <p:sp>
        <p:nvSpPr>
          <p:cNvPr id="104465" name="Rectangle 17"/>
          <p:cNvSpPr>
            <a:spLocks noChangeArrowheads="1"/>
          </p:cNvSpPr>
          <p:nvPr/>
        </p:nvSpPr>
        <p:spPr bwMode="auto">
          <a:xfrm>
            <a:off x="323850" y="1196975"/>
            <a:ext cx="3024188"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eaLnBrk="1" hangingPunct="1">
              <a:lnSpc>
                <a:spcPct val="100000"/>
              </a:lnSpc>
              <a:spcBef>
                <a:spcPct val="0"/>
              </a:spcBef>
              <a:buSzTx/>
            </a:pPr>
            <a:r>
              <a:rPr lang="it-IT" altLang="en-US" sz="1800" b="0">
                <a:solidFill>
                  <a:schemeClr val="tx1"/>
                </a:solidFill>
              </a:rPr>
              <a:t>N = 132 (66 F, 66 M)</a:t>
            </a:r>
          </a:p>
          <a:p>
            <a:pPr eaLnBrk="1" hangingPunct="1">
              <a:lnSpc>
                <a:spcPct val="100000"/>
              </a:lnSpc>
              <a:spcBef>
                <a:spcPct val="0"/>
              </a:spcBef>
              <a:buSzTx/>
            </a:pPr>
            <a:r>
              <a:rPr lang="it-IT" altLang="en-US" sz="1800" b="0">
                <a:solidFill>
                  <a:schemeClr val="tx1"/>
                </a:solidFill>
              </a:rPr>
              <a:t>Alter in Mittel = 59 Jahre</a:t>
            </a:r>
          </a:p>
        </p:txBody>
      </p:sp>
      <p:pic>
        <p:nvPicPr>
          <p:cNvPr id="104466" name="Picture 1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63080" y="333375"/>
            <a:ext cx="4191000" cy="1208969"/>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zoom/>
  </p:transition>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95234"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05475"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1842952E-A6E8-44A0-AD3F-79BB2E76ACB5}" type="slidenum">
              <a:rPr lang="de-DE" altLang="en-US" sz="900" smtClean="0">
                <a:solidFill>
                  <a:schemeClr val="accent2"/>
                </a:solidFill>
              </a:rPr>
              <a:pPr/>
              <a:t>109</a:t>
            </a:fld>
            <a:endParaRPr lang="de-DE" altLang="en-US" sz="1400" b="0" smtClean="0">
              <a:solidFill>
                <a:schemeClr val="tx1"/>
              </a:solidFill>
            </a:endParaRPr>
          </a:p>
        </p:txBody>
      </p:sp>
      <p:sp>
        <p:nvSpPr>
          <p:cNvPr id="573442"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2.2.2 Studienpopulation</a:t>
            </a:r>
          </a:p>
        </p:txBody>
      </p:sp>
      <p:sp>
        <p:nvSpPr>
          <p:cNvPr id="105477"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105478"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105479" name="Text Box 7"/>
          <p:cNvSpPr txBox="1">
            <a:spLocks noChangeArrowheads="1"/>
          </p:cNvSpPr>
          <p:nvPr/>
        </p:nvSpPr>
        <p:spPr bwMode="auto">
          <a:xfrm>
            <a:off x="323850" y="6092825"/>
            <a:ext cx="3960813"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200" dirty="0">
                <a:solidFill>
                  <a:schemeClr val="tx1"/>
                </a:solidFill>
              </a:rPr>
              <a:t>Corrie P et al. BMJ 2003;327:320-321</a:t>
            </a:r>
          </a:p>
        </p:txBody>
      </p:sp>
      <p:pic>
        <p:nvPicPr>
          <p:cNvPr id="180231" name="Picture 10" descr="Rekrutierung"/>
          <p:cNvPicPr>
            <a:picLocks noChangeAspect="1" noChangeArrowheads="1"/>
          </p:cNvPicPr>
          <p:nvPr/>
        </p:nvPicPr>
        <p:blipFill>
          <a:blip r:embed="rId3"/>
          <a:srcRect/>
          <a:stretch>
            <a:fillRect/>
          </a:stretch>
        </p:blipFill>
        <p:spPr bwMode="auto">
          <a:xfrm>
            <a:off x="4264025" y="1052513"/>
            <a:ext cx="2524125" cy="5400675"/>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3451" name="Text Box 11"/>
          <p:cNvSpPr txBox="1">
            <a:spLocks noChangeArrowheads="1"/>
          </p:cNvSpPr>
          <p:nvPr/>
        </p:nvSpPr>
        <p:spPr bwMode="auto">
          <a:xfrm>
            <a:off x="684213" y="1125538"/>
            <a:ext cx="3455987"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Probleme der Rekrutierung</a:t>
            </a:r>
          </a:p>
        </p:txBody>
      </p:sp>
    </p:spTree>
  </p:cSld>
  <p:clrMapOvr>
    <a:masterClrMapping/>
  </p:clrMapOvr>
  <p:transition>
    <p:zoom/>
  </p:transition>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3315"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E23FA7AC-7CA8-4CCA-BADA-02B0592268ED}" type="slidenum">
              <a:rPr lang="de-DE" altLang="en-US" sz="900" smtClean="0">
                <a:solidFill>
                  <a:schemeClr val="accent2"/>
                </a:solidFill>
              </a:rPr>
              <a:pPr/>
              <a:t>11</a:t>
            </a:fld>
            <a:endParaRPr lang="de-DE" altLang="en-US" sz="1400" b="0" smtClean="0">
              <a:solidFill>
                <a:schemeClr val="tx1"/>
              </a:solidFill>
            </a:endParaRPr>
          </a:p>
        </p:txBody>
      </p:sp>
      <p:sp>
        <p:nvSpPr>
          <p:cNvPr id="368642" name="Rectangle 1026"/>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Epidemiologische Heuristik</a:t>
            </a:r>
          </a:p>
        </p:txBody>
      </p:sp>
      <p:sp>
        <p:nvSpPr>
          <p:cNvPr id="13317" name="Rectangle 1027"/>
          <p:cNvSpPr>
            <a:spLocks noGrp="1" noChangeArrowheads="1"/>
          </p:cNvSpPr>
          <p:nvPr>
            <p:ph type="body" idx="1"/>
          </p:nvPr>
        </p:nvSpPr>
        <p:spPr/>
        <p:txBody>
          <a:bodyPr/>
          <a:lstStyle/>
          <a:p>
            <a:r>
              <a:rPr lang="de-DE" altLang="en-US" smtClean="0">
                <a:ea typeface="ＭＳ Ｐゴシック" pitchFamily="34" charset="-128"/>
              </a:rPr>
              <a:t>Bahnbrechende Arbeit von Paul Martini 1932</a:t>
            </a:r>
          </a:p>
          <a:p>
            <a:pPr lvl="3"/>
            <a:r>
              <a:rPr lang="de-DE" altLang="en-US" sz="2000" smtClean="0">
                <a:ea typeface="ＭＳ Ｐゴシック" pitchFamily="34" charset="-128"/>
              </a:rPr>
              <a:t>Vergleich als Grundlage der therapeutischen Untersuchung</a:t>
            </a:r>
          </a:p>
          <a:p>
            <a:pPr lvl="3"/>
            <a:r>
              <a:rPr lang="de-DE" altLang="en-US" sz="2000" smtClean="0">
                <a:ea typeface="ＭＳ Ｐゴシック" pitchFamily="34" charset="-128"/>
              </a:rPr>
              <a:t>Homogenität des Patientenkollektivs</a:t>
            </a:r>
          </a:p>
          <a:p>
            <a:pPr lvl="3"/>
            <a:r>
              <a:rPr lang="de-DE" altLang="en-US" sz="2000" smtClean="0">
                <a:ea typeface="ＭＳ Ｐゴシック" pitchFamily="34" charset="-128"/>
              </a:rPr>
              <a:t>Anwendung einer „ausgleichenden Alternierung</a:t>
            </a:r>
            <a:r>
              <a:rPr lang="ja-JP" altLang="de-DE" sz="2000" smtClean="0">
                <a:ea typeface="ＭＳ Ｐゴシック" pitchFamily="34" charset="-128"/>
              </a:rPr>
              <a:t>“</a:t>
            </a:r>
            <a:endParaRPr lang="de-DE" altLang="ja-JP" sz="2000" smtClean="0">
              <a:ea typeface="ＭＳ Ｐゴシック" pitchFamily="34" charset="-128"/>
            </a:endParaRPr>
          </a:p>
          <a:p>
            <a:pPr lvl="3"/>
            <a:r>
              <a:rPr lang="de-DE" altLang="en-US" sz="2000" smtClean="0">
                <a:ea typeface="ＭＳ Ｐゴシック" pitchFamily="34" charset="-128"/>
              </a:rPr>
              <a:t>Ausschalten von Mitursachen wie Suggestion</a:t>
            </a:r>
          </a:p>
          <a:p>
            <a:pPr lvl="3"/>
            <a:r>
              <a:rPr lang="de-DE" altLang="en-US" sz="2000" smtClean="0">
                <a:ea typeface="ＭＳ Ｐゴシック" pitchFamily="34" charset="-128"/>
              </a:rPr>
              <a:t>Statistische Methodik </a:t>
            </a:r>
          </a:p>
          <a:p>
            <a:pPr lvl="3"/>
            <a:r>
              <a:rPr lang="de-DE" altLang="en-US" sz="2000" smtClean="0">
                <a:ea typeface="ＭＳ Ｐゴシック" pitchFamily="34" charset="-128"/>
              </a:rPr>
              <a:t>Beurteilung therapeutischer Resultate mit Hilfe der Wahrscheinlichkeitsrechnung</a:t>
            </a:r>
          </a:p>
        </p:txBody>
      </p:sp>
    </p:spTree>
  </p:cSld>
  <p:clrMapOvr>
    <a:masterClrMapping/>
  </p:clrMapOvr>
  <p:transition>
    <p:zoom/>
  </p:transition>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06499"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252B250C-F916-4DBA-B477-1BE478155C8D}" type="slidenum">
              <a:rPr lang="de-DE" altLang="en-US" sz="900" smtClean="0">
                <a:solidFill>
                  <a:schemeClr val="accent2"/>
                </a:solidFill>
              </a:rPr>
              <a:pPr/>
              <a:t>110</a:t>
            </a:fld>
            <a:endParaRPr lang="de-DE" altLang="en-US" sz="1400" b="0" smtClean="0">
              <a:solidFill>
                <a:schemeClr val="tx1"/>
              </a:solidFill>
            </a:endParaRPr>
          </a:p>
        </p:txBody>
      </p:sp>
      <p:pic>
        <p:nvPicPr>
          <p:cNvPr id="182275" name="Picture 2"/>
          <p:cNvPicPr>
            <a:picLocks noChangeAspect="1" noChangeArrowheads="1"/>
          </p:cNvPicPr>
          <p:nvPr/>
        </p:nvPicPr>
        <p:blipFill>
          <a:blip r:embed="rId2"/>
          <a:srcRect/>
          <a:stretch>
            <a:fillRect/>
          </a:stretch>
        </p:blipFill>
        <p:spPr bwMode="auto">
          <a:xfrm>
            <a:off x="468313" y="549275"/>
            <a:ext cx="4371975" cy="576421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6501" name="Text Box 3"/>
          <p:cNvSpPr txBox="1">
            <a:spLocks noChangeArrowheads="1"/>
          </p:cNvSpPr>
          <p:nvPr/>
        </p:nvSpPr>
        <p:spPr bwMode="auto">
          <a:xfrm>
            <a:off x="5148263" y="6092825"/>
            <a:ext cx="36004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eaLnBrk="1" hangingPunct="1">
              <a:lnSpc>
                <a:spcPct val="100000"/>
              </a:lnSpc>
              <a:buSzTx/>
            </a:pPr>
            <a:r>
              <a:rPr lang="de-DE" altLang="en-US" sz="1200" b="0">
                <a:solidFill>
                  <a:schemeClr val="tx1"/>
                </a:solidFill>
              </a:rPr>
              <a:t>Lancet 2005;365:82-93</a:t>
            </a:r>
          </a:p>
        </p:txBody>
      </p:sp>
      <p:sp>
        <p:nvSpPr>
          <p:cNvPr id="106502" name="Rectangle 4"/>
          <p:cNvSpPr>
            <a:spLocks noGrp="1" noChangeArrowheads="1"/>
          </p:cNvSpPr>
          <p:nvPr>
            <p:ph type="body" idx="1"/>
          </p:nvPr>
        </p:nvSpPr>
        <p:spPr>
          <a:xfrm>
            <a:off x="5219700" y="1125538"/>
            <a:ext cx="3529013" cy="4824412"/>
          </a:xfrm>
        </p:spPr>
        <p:txBody>
          <a:bodyPr/>
          <a:lstStyle/>
          <a:p>
            <a:pPr>
              <a:lnSpc>
                <a:spcPct val="90000"/>
              </a:lnSpc>
            </a:pPr>
            <a:r>
              <a:rPr lang="de-DE" altLang="en-US" sz="2000" smtClean="0">
                <a:ea typeface="ＭＳ Ｐゴシック" pitchFamily="34" charset="-128"/>
              </a:rPr>
              <a:t>Eine Review von 41 Studien von US National Institute of Health fand eine mittlere Ausschlussrate von 73%</a:t>
            </a:r>
            <a:br>
              <a:rPr lang="de-DE" altLang="en-US" sz="2000" smtClean="0">
                <a:ea typeface="ＭＳ Ｐゴシック" pitchFamily="34" charset="-128"/>
              </a:rPr>
            </a:br>
            <a:r>
              <a:rPr lang="de-DE" altLang="en-US" sz="1000" smtClean="0">
                <a:ea typeface="ＭＳ Ｐゴシック" pitchFamily="34" charset="-128"/>
              </a:rPr>
              <a:t>(BMJ 1984;289:1281-84)</a:t>
            </a:r>
          </a:p>
          <a:p>
            <a:pPr>
              <a:lnSpc>
                <a:spcPct val="90000"/>
              </a:lnSpc>
            </a:pPr>
            <a:r>
              <a:rPr lang="de-DE" altLang="en-US" sz="2000" smtClean="0">
                <a:ea typeface="ＭＳ Ｐゴシック" pitchFamily="34" charset="-128"/>
              </a:rPr>
              <a:t>Patienten mit Niereninsuffizienz sind in Studien über kardiovaskulären Interventionen eindeutig unterrepräsentiert, obwohl hochgefährdet</a:t>
            </a:r>
            <a:br>
              <a:rPr lang="de-DE" altLang="en-US" sz="2000" smtClean="0">
                <a:ea typeface="ＭＳ Ｐゴシック" pitchFamily="34" charset="-128"/>
              </a:rPr>
            </a:br>
            <a:r>
              <a:rPr lang="de-DE" altLang="en-US" sz="1000" smtClean="0">
                <a:ea typeface="ＭＳ Ｐゴシック" pitchFamily="34" charset="-128"/>
              </a:rPr>
              <a:t>(JAMA 2006;296:1377-1384)</a:t>
            </a:r>
          </a:p>
          <a:p>
            <a:pPr>
              <a:lnSpc>
                <a:spcPct val="90000"/>
              </a:lnSpc>
            </a:pPr>
            <a:endParaRPr lang="de-DE" altLang="en-US" sz="2000" smtClean="0">
              <a:ea typeface="ＭＳ Ｐゴシック" pitchFamily="34" charset="-128"/>
            </a:endParaRPr>
          </a:p>
        </p:txBody>
      </p:sp>
      <p:sp>
        <p:nvSpPr>
          <p:cNvPr id="763909" name="Rectangle 5"/>
          <p:cNvSpPr>
            <a:spLocks noGrp="1" noChangeArrowheads="1"/>
          </p:cNvSpPr>
          <p:nvPr>
            <p:ph type="title"/>
          </p:nvPr>
        </p:nvSpPr>
        <p:spPr>
          <a:xfrm>
            <a:off x="684213" y="0"/>
            <a:ext cx="7772400" cy="519113"/>
          </a:xfrm>
        </p:spPr>
        <p:txBody>
          <a:bodyPr/>
          <a:lstStyle/>
          <a:p>
            <a:pPr>
              <a:defRPr/>
            </a:pPr>
            <a:r>
              <a:rPr lang="de-DE" altLang="en-US" smtClean="0">
                <a:ea typeface="ＭＳ Ｐゴシック" pitchFamily="1" charset="-128"/>
              </a:rPr>
              <a:t>2.2.2 Studienpopulation</a:t>
            </a:r>
          </a:p>
        </p:txBody>
      </p:sp>
      <p:sp>
        <p:nvSpPr>
          <p:cNvPr id="763910" name="Text Box 6"/>
          <p:cNvSpPr txBox="1">
            <a:spLocks noChangeArrowheads="1"/>
          </p:cNvSpPr>
          <p:nvPr/>
        </p:nvSpPr>
        <p:spPr bwMode="auto">
          <a:xfrm>
            <a:off x="5292725" y="549275"/>
            <a:ext cx="3455988" cy="312738"/>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Probleme der Rekrutierung</a:t>
            </a:r>
          </a:p>
        </p:txBody>
      </p:sp>
    </p:spTree>
  </p:cSld>
  <p:clrMapOvr>
    <a:masterClrMapping/>
  </p:clrMapOvr>
  <p:transition>
    <p:zoom/>
  </p:transition>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07523"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E4CD1129-9673-4899-9E03-358261E2FA05}" type="slidenum">
              <a:rPr lang="de-DE" altLang="en-US" sz="900" smtClean="0">
                <a:solidFill>
                  <a:schemeClr val="accent2"/>
                </a:solidFill>
              </a:rPr>
              <a:pPr/>
              <a:t>111</a:t>
            </a:fld>
            <a:endParaRPr lang="de-DE" altLang="en-US" sz="1400" b="0" smtClean="0">
              <a:solidFill>
                <a:schemeClr val="tx1"/>
              </a:solidFill>
            </a:endParaRPr>
          </a:p>
        </p:txBody>
      </p:sp>
      <p:sp>
        <p:nvSpPr>
          <p:cNvPr id="764930" name="Rectangle 2"/>
          <p:cNvSpPr>
            <a:spLocks noGrp="1" noChangeArrowheads="1"/>
          </p:cNvSpPr>
          <p:nvPr>
            <p:ph type="title"/>
          </p:nvPr>
        </p:nvSpPr>
        <p:spPr>
          <a:xfrm>
            <a:off x="685800" y="541338"/>
            <a:ext cx="7772400" cy="519112"/>
          </a:xfrm>
        </p:spPr>
        <p:txBody>
          <a:bodyPr/>
          <a:lstStyle/>
          <a:p>
            <a:pPr>
              <a:defRPr/>
            </a:pPr>
            <a:r>
              <a:rPr lang="de-DE" smtClean="0">
                <a:ea typeface="+mj-ea"/>
                <a:cs typeface="+mj-cs"/>
              </a:rPr>
              <a:t>2.2.2 Studienpopulation</a:t>
            </a:r>
            <a:endParaRPr lang="de-DE" sz="2400" smtClean="0">
              <a:ea typeface="+mj-ea"/>
              <a:cs typeface="+mj-cs"/>
            </a:endParaRPr>
          </a:p>
        </p:txBody>
      </p:sp>
      <p:sp>
        <p:nvSpPr>
          <p:cNvPr id="107525" name="Rectangle 3"/>
          <p:cNvSpPr>
            <a:spLocks noGrp="1" noChangeArrowheads="1"/>
          </p:cNvSpPr>
          <p:nvPr>
            <p:ph type="body" idx="1"/>
          </p:nvPr>
        </p:nvSpPr>
        <p:spPr>
          <a:xfrm>
            <a:off x="684213" y="1989138"/>
            <a:ext cx="7772400" cy="4475162"/>
          </a:xfrm>
        </p:spPr>
        <p:txBody>
          <a:bodyPr/>
          <a:lstStyle/>
          <a:p>
            <a:r>
              <a:rPr lang="de-DE" altLang="en-US" sz="2000" smtClean="0">
                <a:ea typeface="ＭＳ Ｐゴシック" pitchFamily="34" charset="-128"/>
              </a:rPr>
              <a:t>Validität der Surrogatparameter</a:t>
            </a:r>
          </a:p>
          <a:p>
            <a:r>
              <a:rPr lang="de-DE" altLang="en-US" sz="2000" smtClean="0">
                <a:ea typeface="ＭＳ Ｐゴシック" pitchFamily="34" charset="-128"/>
              </a:rPr>
              <a:t>Auswahl der Studienzentren</a:t>
            </a:r>
          </a:p>
          <a:p>
            <a:r>
              <a:rPr lang="de-DE" altLang="en-US" sz="2000" smtClean="0">
                <a:ea typeface="ＭＳ Ｐゴシック" pitchFamily="34" charset="-128"/>
              </a:rPr>
              <a:t>Methoden der Diagnose vor der Randomisierung</a:t>
            </a:r>
          </a:p>
          <a:p>
            <a:r>
              <a:rPr lang="de-DE" altLang="en-US" sz="2000" smtClean="0">
                <a:ea typeface="ＭＳ Ｐゴシック" pitchFamily="34" charset="-128"/>
              </a:rPr>
              <a:t>Komorbiditäten</a:t>
            </a:r>
          </a:p>
          <a:p>
            <a:r>
              <a:rPr lang="de-DE" altLang="en-US" sz="2000" smtClean="0">
                <a:ea typeface="ＭＳ Ｐゴシック" pitchFamily="34" charset="-128"/>
              </a:rPr>
              <a:t>Verbot von zusätzlichen non-Protokoll Therapien</a:t>
            </a:r>
          </a:p>
          <a:p>
            <a:r>
              <a:rPr lang="de-DE" altLang="en-US" sz="2000" smtClean="0">
                <a:ea typeface="ＭＳ Ｐゴシック" pitchFamily="34" charset="-128"/>
              </a:rPr>
              <a:t>Fortschritte in der Diagnose seit der Studie</a:t>
            </a:r>
          </a:p>
          <a:p>
            <a:r>
              <a:rPr lang="de-DE" altLang="en-US" sz="2000" smtClean="0">
                <a:ea typeface="ＭＳ Ｐゴシック" pitchFamily="34" charset="-128"/>
              </a:rPr>
              <a:t>Adäquate Länge des follow-up</a:t>
            </a:r>
          </a:p>
          <a:p>
            <a:r>
              <a:rPr lang="de-DE" altLang="en-US" sz="2000" smtClean="0">
                <a:ea typeface="ＭＳ Ｐゴシック" pitchFamily="34" charset="-128"/>
              </a:rPr>
              <a:t>Ausschluss von Patienten mit Risiko für Komplikationen</a:t>
            </a:r>
          </a:p>
          <a:p>
            <a:r>
              <a:rPr lang="de-DE" altLang="en-US" sz="2000" smtClean="0">
                <a:ea typeface="ＭＳ Ｐゴシック" pitchFamily="34" charset="-128"/>
              </a:rPr>
              <a:t>Ausschluss von Patienten mit UAWs in der run-in Periode</a:t>
            </a:r>
          </a:p>
          <a:p>
            <a:r>
              <a:rPr lang="de-DE" altLang="en-US" sz="2000" smtClean="0">
                <a:ea typeface="ＭＳ Ｐゴシック" pitchFamily="34" charset="-128"/>
              </a:rPr>
              <a:t>Intensität des Monitorings während der Studie</a:t>
            </a:r>
          </a:p>
        </p:txBody>
      </p:sp>
      <p:sp>
        <p:nvSpPr>
          <p:cNvPr id="764932" name="Text Box 4"/>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lgn="ctr">
              <a:defRPr/>
            </a:pPr>
            <a:r>
              <a:rPr lang="de-DE" altLang="en-US" sz="1600" smtClean="0"/>
              <a:t>Faktoren, die die externe Validität beeinflussen</a:t>
            </a:r>
          </a:p>
        </p:txBody>
      </p:sp>
    </p:spTree>
  </p:cSld>
  <p:clrMapOvr>
    <a:masterClrMapping/>
  </p:clrMapOvr>
  <p:transition>
    <p:zoom/>
  </p:transition>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98306"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08547"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B1281654-84AB-46AA-B7E0-580670C735FE}" type="slidenum">
              <a:rPr lang="de-DE" altLang="en-US" sz="900" smtClean="0">
                <a:solidFill>
                  <a:schemeClr val="accent2"/>
                </a:solidFill>
              </a:rPr>
              <a:pPr/>
              <a:t>112</a:t>
            </a:fld>
            <a:endParaRPr lang="de-DE" altLang="en-US" sz="1400" b="0" smtClean="0">
              <a:solidFill>
                <a:schemeClr val="tx1"/>
              </a:solidFill>
            </a:endParaRPr>
          </a:p>
        </p:txBody>
      </p:sp>
      <p:sp>
        <p:nvSpPr>
          <p:cNvPr id="403458"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2.2.2 Studienpopulation</a:t>
            </a:r>
          </a:p>
        </p:txBody>
      </p:sp>
      <p:sp>
        <p:nvSpPr>
          <p:cNvPr id="403462" name="Rectangle 6"/>
          <p:cNvSpPr>
            <a:spLocks noGrp="1" noChangeArrowheads="1"/>
          </p:cNvSpPr>
          <p:nvPr>
            <p:ph type="body" idx="1"/>
          </p:nvPr>
        </p:nvSpPr>
        <p:spPr>
          <a:xfrm>
            <a:off x="685800" y="1905000"/>
            <a:ext cx="7772400" cy="4114800"/>
          </a:xfrm>
        </p:spPr>
        <p:txBody>
          <a:bodyPr/>
          <a:lstStyle/>
          <a:p>
            <a:pPr>
              <a:lnSpc>
                <a:spcPct val="90000"/>
              </a:lnSpc>
            </a:pPr>
            <a:r>
              <a:rPr lang="de-DE" altLang="en-US" smtClean="0">
                <a:ea typeface="ＭＳ Ｐゴシック" pitchFamily="34" charset="-128"/>
              </a:rPr>
              <a:t>Müssen eng genug sein, um die Population zu definieren</a:t>
            </a:r>
          </a:p>
          <a:p>
            <a:pPr lvl="3">
              <a:lnSpc>
                <a:spcPct val="90000"/>
              </a:lnSpc>
            </a:pPr>
            <a:r>
              <a:rPr lang="de-DE" altLang="en-US" smtClean="0">
                <a:ea typeface="ＭＳ Ｐゴシック" pitchFamily="34" charset="-128"/>
              </a:rPr>
              <a:t>Definition der Krankheit (z.B. Hypertension als RR&gt;100 diastolisch und 140mmHg systolisch)</a:t>
            </a:r>
          </a:p>
          <a:p>
            <a:pPr lvl="3">
              <a:lnSpc>
                <a:spcPct val="90000"/>
              </a:lnSpc>
            </a:pPr>
            <a:r>
              <a:rPr lang="de-DE" altLang="en-US" smtClean="0">
                <a:ea typeface="ＭＳ Ｐゴシック" pitchFamily="34" charset="-128"/>
              </a:rPr>
              <a:t>Festlegung der Tests, die zur Diagnose führen</a:t>
            </a:r>
          </a:p>
          <a:p>
            <a:pPr lvl="3">
              <a:lnSpc>
                <a:spcPct val="90000"/>
              </a:lnSpc>
            </a:pPr>
            <a:r>
              <a:rPr lang="de-DE" altLang="en-US" smtClean="0">
                <a:ea typeface="ＭＳ Ｐゴシック" pitchFamily="34" charset="-128"/>
              </a:rPr>
              <a:t>Alter der Patienten (i.d.R. 18 bis 75 Jahre)</a:t>
            </a:r>
          </a:p>
          <a:p>
            <a:pPr lvl="3">
              <a:lnSpc>
                <a:spcPct val="90000"/>
              </a:lnSpc>
            </a:pPr>
            <a:r>
              <a:rPr lang="de-DE" altLang="en-US" smtClean="0">
                <a:ea typeface="ＭＳ Ｐゴシック" pitchFamily="34" charset="-128"/>
              </a:rPr>
              <a:t>Zeitpunkt der Diagnose (z.B. Diagnose Diabetes nicht älter als 1 Jahr)</a:t>
            </a:r>
          </a:p>
          <a:p>
            <a:pPr>
              <a:lnSpc>
                <a:spcPct val="90000"/>
              </a:lnSpc>
            </a:pPr>
            <a:r>
              <a:rPr lang="de-DE" altLang="en-US" smtClean="0">
                <a:ea typeface="ＭＳ Ｐゴシック" pitchFamily="34" charset="-128"/>
              </a:rPr>
              <a:t>Können vom Sponsor so definiert werden, dass eine günstige Population gewählt wird, die die externe Validität der Studie zunichte macht </a:t>
            </a:r>
            <a:r>
              <a:rPr lang="de-DE" altLang="en-US" sz="1800" smtClean="0">
                <a:solidFill>
                  <a:schemeClr val="tx1"/>
                </a:solidFill>
                <a:ea typeface="ＭＳ Ｐゴシック" pitchFamily="34" charset="-128"/>
              </a:rPr>
              <a:t>(z.B. Definition von „Alzheimer-Disease</a:t>
            </a:r>
            <a:r>
              <a:rPr lang="ja-JP" altLang="de-DE" sz="1800" smtClean="0">
                <a:solidFill>
                  <a:schemeClr val="tx1"/>
                </a:solidFill>
                <a:ea typeface="ＭＳ Ｐゴシック" pitchFamily="34" charset="-128"/>
              </a:rPr>
              <a:t>“</a:t>
            </a:r>
            <a:r>
              <a:rPr lang="de-DE" altLang="ja-JP" sz="1800" smtClean="0">
                <a:solidFill>
                  <a:schemeClr val="tx1"/>
                </a:solidFill>
                <a:ea typeface="ＭＳ Ｐゴシック" pitchFamily="34" charset="-128"/>
              </a:rPr>
              <a:t> in Industrie-gesponsorten Studien schließt 90% der realen Patienten aus*)</a:t>
            </a:r>
          </a:p>
          <a:p>
            <a:pPr lvl="3">
              <a:lnSpc>
                <a:spcPct val="90000"/>
              </a:lnSpc>
            </a:pPr>
            <a:endParaRPr lang="de-DE" altLang="en-US" smtClean="0">
              <a:ea typeface="ＭＳ Ｐゴシック" pitchFamily="34" charset="-128"/>
            </a:endParaRPr>
          </a:p>
        </p:txBody>
      </p:sp>
      <p:sp>
        <p:nvSpPr>
          <p:cNvPr id="403459"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lgn="ctr">
              <a:defRPr/>
            </a:pPr>
            <a:r>
              <a:rPr lang="de-DE" altLang="en-US" sz="1600" smtClean="0"/>
              <a:t>2.2.2.1 Einschlußkriterien</a:t>
            </a:r>
          </a:p>
        </p:txBody>
      </p:sp>
      <p:sp>
        <p:nvSpPr>
          <p:cNvPr id="108551"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108552"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403463" name="Rectangle 7"/>
          <p:cNvSpPr>
            <a:spLocks noChangeArrowheads="1"/>
          </p:cNvSpPr>
          <p:nvPr/>
        </p:nvSpPr>
        <p:spPr bwMode="auto">
          <a:xfrm>
            <a:off x="762000" y="6019800"/>
            <a:ext cx="7624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200"/>
              <a:t>* Lancet 2004;363:2100-01; </a:t>
            </a:r>
            <a:r>
              <a:rPr lang="sv-SE" altLang="en-US" sz="1200"/>
              <a:t>JAMA Intern Med</a:t>
            </a:r>
            <a:r>
              <a:rPr lang="sv-SE" altLang="en-US" sz="1200" i="1"/>
              <a:t>. </a:t>
            </a:r>
            <a:r>
              <a:rPr lang="sv-SE" altLang="en-US" sz="1200"/>
              <a:t>2013;173(7):580-581</a:t>
            </a:r>
            <a:endParaRPr lang="de-DE" altLang="en-US" sz="1200"/>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403458"/>
                                        </p:tgtEl>
                                        <p:attrNameLst>
                                          <p:attrName>style.visibility</p:attrName>
                                        </p:attrNameLst>
                                      </p:cBhvr>
                                      <p:to>
                                        <p:strVal val="visible"/>
                                      </p:to>
                                    </p:set>
                                    <p:anim calcmode="lin" valueType="num">
                                      <p:cBhvr additive="base">
                                        <p:cTn id="7" dur="500" fill="hold"/>
                                        <p:tgtEl>
                                          <p:spTgt spid="403458"/>
                                        </p:tgtEl>
                                        <p:attrNameLst>
                                          <p:attrName>ppt_x</p:attrName>
                                        </p:attrNameLst>
                                      </p:cBhvr>
                                      <p:tavLst>
                                        <p:tav tm="0">
                                          <p:val>
                                            <p:strVal val="#ppt_x"/>
                                          </p:val>
                                        </p:tav>
                                        <p:tav tm="100000">
                                          <p:val>
                                            <p:strVal val="#ppt_x"/>
                                          </p:val>
                                        </p:tav>
                                      </p:tavLst>
                                    </p:anim>
                                    <p:anim calcmode="lin" valueType="num">
                                      <p:cBhvr additive="base">
                                        <p:cTn id="8" dur="500" fill="hold"/>
                                        <p:tgtEl>
                                          <p:spTgt spid="403458"/>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403459"/>
                                        </p:tgtEl>
                                        <p:attrNameLst>
                                          <p:attrName>style.visibility</p:attrName>
                                        </p:attrNameLst>
                                      </p:cBhvr>
                                      <p:to>
                                        <p:strVal val="visible"/>
                                      </p:to>
                                    </p:set>
                                    <p:anim calcmode="lin" valueType="num">
                                      <p:cBhvr additive="base">
                                        <p:cTn id="12" dur="500" fill="hold"/>
                                        <p:tgtEl>
                                          <p:spTgt spid="403459"/>
                                        </p:tgtEl>
                                        <p:attrNameLst>
                                          <p:attrName>ppt_x</p:attrName>
                                        </p:attrNameLst>
                                      </p:cBhvr>
                                      <p:tavLst>
                                        <p:tav tm="0">
                                          <p:val>
                                            <p:strVal val="0-#ppt_w/2"/>
                                          </p:val>
                                        </p:tav>
                                        <p:tav tm="100000">
                                          <p:val>
                                            <p:strVal val="#ppt_x"/>
                                          </p:val>
                                        </p:tav>
                                      </p:tavLst>
                                    </p:anim>
                                    <p:anim calcmode="lin" valueType="num">
                                      <p:cBhvr additive="base">
                                        <p:cTn id="13" dur="500" fill="hold"/>
                                        <p:tgtEl>
                                          <p:spTgt spid="403459"/>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403462">
                                            <p:txEl>
                                              <p:pRg st="0" end="0"/>
                                            </p:txEl>
                                          </p:spTgt>
                                        </p:tgtEl>
                                        <p:attrNameLst>
                                          <p:attrName>style.visibility</p:attrName>
                                        </p:attrNameLst>
                                      </p:cBhvr>
                                      <p:to>
                                        <p:strVal val="visible"/>
                                      </p:to>
                                    </p:set>
                                    <p:anim calcmode="lin" valueType="num">
                                      <p:cBhvr additive="base">
                                        <p:cTn id="18" dur="500" fill="hold"/>
                                        <p:tgtEl>
                                          <p:spTgt spid="403462">
                                            <p:txEl>
                                              <p:pRg st="0" end="0"/>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403462">
                                            <p:txEl>
                                              <p:pRg st="0" end="0"/>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403462">
                                            <p:txEl>
                                              <p:pRg st="0" end="0"/>
                                            </p:txEl>
                                          </p:spTgt>
                                        </p:tgtEl>
                                        <p:attrNameLst>
                                          <p:attrName>ppt_c</p:attrName>
                                        </p:attrNameLst>
                                      </p:cBhvr>
                                      <p:to>
                                        <a:schemeClr val="bg2"/>
                                      </p:to>
                                    </p:animClr>
                                  </p:sub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403462">
                                            <p:txEl>
                                              <p:pRg st="1" end="1"/>
                                            </p:txEl>
                                          </p:spTgt>
                                        </p:tgtEl>
                                        <p:attrNameLst>
                                          <p:attrName>style.visibility</p:attrName>
                                        </p:attrNameLst>
                                      </p:cBhvr>
                                      <p:to>
                                        <p:strVal val="visible"/>
                                      </p:to>
                                    </p:set>
                                    <p:anim calcmode="lin" valueType="num">
                                      <p:cBhvr additive="base">
                                        <p:cTn id="24" dur="500" fill="hold"/>
                                        <p:tgtEl>
                                          <p:spTgt spid="403462">
                                            <p:txEl>
                                              <p:pRg st="1" end="1"/>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403462">
                                            <p:txEl>
                                              <p:pRg st="1" end="1"/>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403462">
                                            <p:txEl>
                                              <p:pRg st="1" end="1"/>
                                            </p:txEl>
                                          </p:spTgt>
                                        </p:tgtEl>
                                        <p:attrNameLst>
                                          <p:attrName>ppt_c</p:attrName>
                                        </p:attrNameLst>
                                      </p:cBhvr>
                                      <p:to>
                                        <a:schemeClr val="bg2"/>
                                      </p:to>
                                    </p:animClr>
                                  </p:sub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403462">
                                            <p:txEl>
                                              <p:pRg st="2" end="2"/>
                                            </p:txEl>
                                          </p:spTgt>
                                        </p:tgtEl>
                                        <p:attrNameLst>
                                          <p:attrName>style.visibility</p:attrName>
                                        </p:attrNameLst>
                                      </p:cBhvr>
                                      <p:to>
                                        <p:strVal val="visible"/>
                                      </p:to>
                                    </p:set>
                                    <p:anim calcmode="lin" valueType="num">
                                      <p:cBhvr additive="base">
                                        <p:cTn id="30" dur="500" fill="hold"/>
                                        <p:tgtEl>
                                          <p:spTgt spid="403462">
                                            <p:txEl>
                                              <p:pRg st="2" end="2"/>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403462">
                                            <p:txEl>
                                              <p:pRg st="2" end="2"/>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403462">
                                            <p:txEl>
                                              <p:pRg st="2" end="2"/>
                                            </p:txEl>
                                          </p:spTgt>
                                        </p:tgtEl>
                                        <p:attrNameLst>
                                          <p:attrName>ppt_c</p:attrName>
                                        </p:attrNameLst>
                                      </p:cBhvr>
                                      <p:to>
                                        <a:schemeClr val="bg2"/>
                                      </p:to>
                                    </p:animClr>
                                  </p:subTnLst>
                                </p:cTn>
                              </p:par>
                            </p:childTnLst>
                          </p:cTn>
                        </p:par>
                      </p:childTnLst>
                    </p:cTn>
                  </p:par>
                  <p:par>
                    <p:cTn id="32" fill="hold" nodeType="clickPar">
                      <p:stCondLst>
                        <p:cond delay="indefinite"/>
                      </p:stCondLst>
                      <p:childTnLst>
                        <p:par>
                          <p:cTn id="33" fill="hold" nodeType="withGroup">
                            <p:stCondLst>
                              <p:cond delay="0"/>
                            </p:stCondLst>
                            <p:childTnLst>
                              <p:par>
                                <p:cTn id="34" presetID="2" presetClass="entr" presetSubtype="8" fill="hold" grpId="0" nodeType="clickEffect">
                                  <p:stCondLst>
                                    <p:cond delay="0"/>
                                  </p:stCondLst>
                                  <p:childTnLst>
                                    <p:set>
                                      <p:cBhvr>
                                        <p:cTn id="35" dur="1" fill="hold">
                                          <p:stCondLst>
                                            <p:cond delay="0"/>
                                          </p:stCondLst>
                                        </p:cTn>
                                        <p:tgtEl>
                                          <p:spTgt spid="403462">
                                            <p:txEl>
                                              <p:pRg st="3" end="3"/>
                                            </p:txEl>
                                          </p:spTgt>
                                        </p:tgtEl>
                                        <p:attrNameLst>
                                          <p:attrName>style.visibility</p:attrName>
                                        </p:attrNameLst>
                                      </p:cBhvr>
                                      <p:to>
                                        <p:strVal val="visible"/>
                                      </p:to>
                                    </p:set>
                                    <p:anim calcmode="lin" valueType="num">
                                      <p:cBhvr additive="base">
                                        <p:cTn id="36" dur="500" fill="hold"/>
                                        <p:tgtEl>
                                          <p:spTgt spid="403462">
                                            <p:txEl>
                                              <p:pRg st="3" end="3"/>
                                            </p:txEl>
                                          </p:spTgt>
                                        </p:tgtEl>
                                        <p:attrNameLst>
                                          <p:attrName>ppt_x</p:attrName>
                                        </p:attrNameLst>
                                      </p:cBhvr>
                                      <p:tavLst>
                                        <p:tav tm="0">
                                          <p:val>
                                            <p:strVal val="0-#ppt_w/2"/>
                                          </p:val>
                                        </p:tav>
                                        <p:tav tm="100000">
                                          <p:val>
                                            <p:strVal val="#ppt_x"/>
                                          </p:val>
                                        </p:tav>
                                      </p:tavLst>
                                    </p:anim>
                                    <p:anim calcmode="lin" valueType="num">
                                      <p:cBhvr additive="base">
                                        <p:cTn id="37" dur="500" fill="hold"/>
                                        <p:tgtEl>
                                          <p:spTgt spid="403462">
                                            <p:txEl>
                                              <p:pRg st="3" end="3"/>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403462">
                                            <p:txEl>
                                              <p:pRg st="3" end="3"/>
                                            </p:txEl>
                                          </p:spTgt>
                                        </p:tgtEl>
                                        <p:attrNameLst>
                                          <p:attrName>ppt_c</p:attrName>
                                        </p:attrNameLst>
                                      </p:cBhvr>
                                      <p:to>
                                        <a:schemeClr val="bg2"/>
                                      </p:to>
                                    </p:animClr>
                                  </p:sub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8" fill="hold" grpId="0" nodeType="clickEffect">
                                  <p:stCondLst>
                                    <p:cond delay="0"/>
                                  </p:stCondLst>
                                  <p:childTnLst>
                                    <p:set>
                                      <p:cBhvr>
                                        <p:cTn id="41" dur="1" fill="hold">
                                          <p:stCondLst>
                                            <p:cond delay="0"/>
                                          </p:stCondLst>
                                        </p:cTn>
                                        <p:tgtEl>
                                          <p:spTgt spid="403462">
                                            <p:txEl>
                                              <p:pRg st="4" end="4"/>
                                            </p:txEl>
                                          </p:spTgt>
                                        </p:tgtEl>
                                        <p:attrNameLst>
                                          <p:attrName>style.visibility</p:attrName>
                                        </p:attrNameLst>
                                      </p:cBhvr>
                                      <p:to>
                                        <p:strVal val="visible"/>
                                      </p:to>
                                    </p:set>
                                    <p:anim calcmode="lin" valueType="num">
                                      <p:cBhvr additive="base">
                                        <p:cTn id="42" dur="500" fill="hold"/>
                                        <p:tgtEl>
                                          <p:spTgt spid="403462">
                                            <p:txEl>
                                              <p:pRg st="4" end="4"/>
                                            </p:txEl>
                                          </p:spTgt>
                                        </p:tgtEl>
                                        <p:attrNameLst>
                                          <p:attrName>ppt_x</p:attrName>
                                        </p:attrNameLst>
                                      </p:cBhvr>
                                      <p:tavLst>
                                        <p:tav tm="0">
                                          <p:val>
                                            <p:strVal val="0-#ppt_w/2"/>
                                          </p:val>
                                        </p:tav>
                                        <p:tav tm="100000">
                                          <p:val>
                                            <p:strVal val="#ppt_x"/>
                                          </p:val>
                                        </p:tav>
                                      </p:tavLst>
                                    </p:anim>
                                    <p:anim calcmode="lin" valueType="num">
                                      <p:cBhvr additive="base">
                                        <p:cTn id="43" dur="500" fill="hold"/>
                                        <p:tgtEl>
                                          <p:spTgt spid="403462">
                                            <p:txEl>
                                              <p:pRg st="4" end="4"/>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403462">
                                            <p:txEl>
                                              <p:pRg st="4" end="4"/>
                                            </p:txEl>
                                          </p:spTgt>
                                        </p:tgtEl>
                                        <p:attrNameLst>
                                          <p:attrName>ppt_c</p:attrName>
                                        </p:attrNameLst>
                                      </p:cBhvr>
                                      <p:to>
                                        <a:schemeClr val="bg2"/>
                                      </p:to>
                                    </p:animClr>
                                  </p:sub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8" fill="hold" grpId="0" nodeType="clickEffect">
                                  <p:stCondLst>
                                    <p:cond delay="0"/>
                                  </p:stCondLst>
                                  <p:childTnLst>
                                    <p:set>
                                      <p:cBhvr>
                                        <p:cTn id="47" dur="1" fill="hold">
                                          <p:stCondLst>
                                            <p:cond delay="0"/>
                                          </p:stCondLst>
                                        </p:cTn>
                                        <p:tgtEl>
                                          <p:spTgt spid="403462">
                                            <p:txEl>
                                              <p:pRg st="5" end="5"/>
                                            </p:txEl>
                                          </p:spTgt>
                                        </p:tgtEl>
                                        <p:attrNameLst>
                                          <p:attrName>style.visibility</p:attrName>
                                        </p:attrNameLst>
                                      </p:cBhvr>
                                      <p:to>
                                        <p:strVal val="visible"/>
                                      </p:to>
                                    </p:set>
                                    <p:anim calcmode="lin" valueType="num">
                                      <p:cBhvr additive="base">
                                        <p:cTn id="48" dur="500" fill="hold"/>
                                        <p:tgtEl>
                                          <p:spTgt spid="403462">
                                            <p:txEl>
                                              <p:pRg st="5" end="5"/>
                                            </p:txEl>
                                          </p:spTgt>
                                        </p:tgtEl>
                                        <p:attrNameLst>
                                          <p:attrName>ppt_x</p:attrName>
                                        </p:attrNameLst>
                                      </p:cBhvr>
                                      <p:tavLst>
                                        <p:tav tm="0">
                                          <p:val>
                                            <p:strVal val="0-#ppt_w/2"/>
                                          </p:val>
                                        </p:tav>
                                        <p:tav tm="100000">
                                          <p:val>
                                            <p:strVal val="#ppt_x"/>
                                          </p:val>
                                        </p:tav>
                                      </p:tavLst>
                                    </p:anim>
                                    <p:anim calcmode="lin" valueType="num">
                                      <p:cBhvr additive="base">
                                        <p:cTn id="49" dur="500" fill="hold"/>
                                        <p:tgtEl>
                                          <p:spTgt spid="403462">
                                            <p:txEl>
                                              <p:pRg st="5" end="5"/>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403462">
                                            <p:txEl>
                                              <p:pRg st="5" end="5"/>
                                            </p:txEl>
                                          </p:spTgt>
                                        </p:tgtEl>
                                        <p:attrNameLst>
                                          <p:attrName>ppt_c</p:attrName>
                                        </p:attrNameLst>
                                      </p:cBhvr>
                                      <p:to>
                                        <a:schemeClr val="bg2"/>
                                      </p:to>
                                    </p:animClr>
                                  </p:subTnLst>
                                </p:cTn>
                              </p:par>
                            </p:childTnLst>
                          </p:cTn>
                        </p:par>
                        <p:par>
                          <p:cTn id="50" fill="hold" nodeType="afterGroup">
                            <p:stCondLst>
                              <p:cond delay="1500"/>
                            </p:stCondLst>
                            <p:childTnLst>
                              <p:par>
                                <p:cTn id="51" presetID="2" presetClass="entr" presetSubtype="4" fill="hold" grpId="0" nodeType="afterEffect">
                                  <p:stCondLst>
                                    <p:cond delay="3000"/>
                                  </p:stCondLst>
                                  <p:childTnLst>
                                    <p:set>
                                      <p:cBhvr>
                                        <p:cTn id="52" dur="1" fill="hold">
                                          <p:stCondLst>
                                            <p:cond delay="0"/>
                                          </p:stCondLst>
                                        </p:cTn>
                                        <p:tgtEl>
                                          <p:spTgt spid="403463"/>
                                        </p:tgtEl>
                                        <p:attrNameLst>
                                          <p:attrName>style.visibility</p:attrName>
                                        </p:attrNameLst>
                                      </p:cBhvr>
                                      <p:to>
                                        <p:strVal val="visible"/>
                                      </p:to>
                                    </p:set>
                                    <p:anim calcmode="lin" valueType="num">
                                      <p:cBhvr additive="base">
                                        <p:cTn id="53" dur="500" fill="hold"/>
                                        <p:tgtEl>
                                          <p:spTgt spid="403463"/>
                                        </p:tgtEl>
                                        <p:attrNameLst>
                                          <p:attrName>ppt_x</p:attrName>
                                        </p:attrNameLst>
                                      </p:cBhvr>
                                      <p:tavLst>
                                        <p:tav tm="0">
                                          <p:val>
                                            <p:strVal val="#ppt_x"/>
                                          </p:val>
                                        </p:tav>
                                        <p:tav tm="100000">
                                          <p:val>
                                            <p:strVal val="#ppt_x"/>
                                          </p:val>
                                        </p:tav>
                                      </p:tavLst>
                                    </p:anim>
                                    <p:anim calcmode="lin" valueType="num">
                                      <p:cBhvr additive="base">
                                        <p:cTn id="54" dur="500" fill="hold"/>
                                        <p:tgtEl>
                                          <p:spTgt spid="40346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3458" grpId="0" animBg="1" autoUpdateAnimBg="0"/>
      <p:bldP spid="403462" grpId="0" build="p" bldLvl="5" autoUpdateAnimBg="0"/>
      <p:bldP spid="403459" grpId="0" animBg="1" autoUpdateAnimBg="0"/>
      <p:bldP spid="403463" grpId="0" autoUpdateAnimBg="0"/>
    </p:bldLst>
  </p:timing>
</p:sld>
</file>

<file path=ppt/slides/slide11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99330"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09571" name="Foliennummernplatzhalter 6"/>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007C8B2B-525B-4D72-A203-0F624A60D0F3}" type="slidenum">
              <a:rPr lang="de-DE" altLang="en-US" sz="900" smtClean="0">
                <a:solidFill>
                  <a:schemeClr val="accent2"/>
                </a:solidFill>
              </a:rPr>
              <a:pPr/>
              <a:t>113</a:t>
            </a:fld>
            <a:endParaRPr lang="de-DE" altLang="en-US" sz="1400" b="0" smtClean="0">
              <a:solidFill>
                <a:schemeClr val="tx1"/>
              </a:solidFill>
            </a:endParaRPr>
          </a:p>
        </p:txBody>
      </p:sp>
      <p:sp>
        <p:nvSpPr>
          <p:cNvPr id="318466"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2.2.2 Studienpopulation</a:t>
            </a:r>
          </a:p>
        </p:txBody>
      </p:sp>
      <p:sp>
        <p:nvSpPr>
          <p:cNvPr id="318467"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lgn="ctr">
              <a:defRPr/>
            </a:pPr>
            <a:r>
              <a:rPr lang="de-DE" altLang="en-US" sz="1600" smtClean="0"/>
              <a:t>2.2.2.2 Ausschlußkriterien</a:t>
            </a:r>
          </a:p>
        </p:txBody>
      </p:sp>
      <p:sp>
        <p:nvSpPr>
          <p:cNvPr id="109574"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109575"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318470" name="Rectangle 6"/>
          <p:cNvSpPr>
            <a:spLocks noChangeArrowheads="1"/>
          </p:cNvSpPr>
          <p:nvPr/>
        </p:nvSpPr>
        <p:spPr bwMode="auto">
          <a:xfrm>
            <a:off x="685800" y="19050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57200" indent="-457200">
              <a:spcBef>
                <a:spcPct val="20000"/>
              </a:spcBef>
              <a:buClr>
                <a:srgbClr val="000066"/>
              </a:buClr>
              <a:buBlip>
                <a:blip r:embed="rId3"/>
              </a:buBlip>
              <a:defRPr sz="2400" b="1">
                <a:solidFill>
                  <a:srgbClr val="000066"/>
                </a:solidFill>
                <a:latin typeface="Arial" pitchFamily="34" charset="0"/>
                <a:ea typeface="ＭＳ Ｐゴシック" pitchFamily="34" charset="-128"/>
              </a:defRPr>
            </a:lvl1pPr>
            <a:lvl2pPr marL="742950" indent="-285750">
              <a:spcBef>
                <a:spcPct val="20000"/>
              </a:spcBef>
              <a:buClr>
                <a:srgbClr val="000066"/>
              </a:buClr>
              <a:buFont typeface="Wingdings" pitchFamily="2" charset="2"/>
              <a:buBlip>
                <a:blip r:embed="rId4"/>
              </a:buBlip>
              <a:defRPr sz="2000" b="1">
                <a:solidFill>
                  <a:schemeClr val="tx1"/>
                </a:solidFill>
                <a:latin typeface="Arial" pitchFamily="34" charset="0"/>
                <a:ea typeface="ＭＳ Ｐゴシック" pitchFamily="34" charset="-128"/>
              </a:defRPr>
            </a:lvl2pPr>
            <a:lvl3pPr marL="1143000" indent="-228600">
              <a:spcBef>
                <a:spcPct val="20000"/>
              </a:spcBef>
              <a:buClr>
                <a:srgbClr val="000066"/>
              </a:buClr>
              <a:buFont typeface="Wingdings" pitchFamily="2" charset="2"/>
              <a:buBlip>
                <a:blip r:embed="rId4"/>
              </a:buBlip>
              <a:defRPr sz="2000">
                <a:solidFill>
                  <a:schemeClr val="tx1"/>
                </a:solidFill>
                <a:latin typeface="Arial" pitchFamily="34" charset="0"/>
                <a:ea typeface="ＭＳ Ｐゴシック" pitchFamily="34" charset="-128"/>
              </a:defRPr>
            </a:lvl3pPr>
            <a:lvl4pPr marL="1676400" indent="-304800">
              <a:spcBef>
                <a:spcPct val="20000"/>
              </a:spcBef>
              <a:buClr>
                <a:srgbClr val="000066"/>
              </a:buClr>
              <a:buSzPct val="115000"/>
              <a:buFont typeface="Symbol" pitchFamily="18" charset="2"/>
              <a:buBlip>
                <a:blip r:embed="rId5"/>
              </a:buBlip>
              <a:defRPr sz="1600">
                <a:solidFill>
                  <a:schemeClr val="tx1"/>
                </a:solidFill>
                <a:latin typeface="Arial" pitchFamily="34" charset="0"/>
                <a:ea typeface="ＭＳ Ｐゴシック" pitchFamily="34" charset="-128"/>
              </a:defRPr>
            </a:lvl4pPr>
            <a:lvl5pPr marL="2057400" indent="-228600">
              <a:spcBef>
                <a:spcPct val="20000"/>
              </a:spcBef>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5pPr>
            <a:lvl6pPr marL="25146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6pPr>
            <a:lvl7pPr marL="29718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7pPr>
            <a:lvl8pPr marL="34290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8pPr>
            <a:lvl9pPr marL="38862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9pPr>
          </a:lstStyle>
          <a:p>
            <a:r>
              <a:rPr lang="de-DE" altLang="en-US"/>
              <a:t>Sollen confounder ausschließen</a:t>
            </a:r>
          </a:p>
          <a:p>
            <a:pPr lvl="3"/>
            <a:r>
              <a:rPr lang="de-DE" altLang="en-US" b="0"/>
              <a:t>Alter der Patienten&gt;75 Jahre wenn z.B. Mortalität ein Endpunkt ist</a:t>
            </a:r>
          </a:p>
          <a:p>
            <a:pPr lvl="3"/>
            <a:r>
              <a:rPr lang="de-DE" altLang="en-US" b="0"/>
              <a:t>Einnahme von kritischen Medikamenten (z.B. Warfarin wenn „Blutungen</a:t>
            </a:r>
            <a:r>
              <a:rPr lang="ja-JP" altLang="de-DE" b="0"/>
              <a:t>“</a:t>
            </a:r>
            <a:r>
              <a:rPr lang="de-DE" altLang="ja-JP" b="0"/>
              <a:t> ein Endpunkt ist)</a:t>
            </a:r>
            <a:endParaRPr lang="de-DE" altLang="ja-JP" sz="1800"/>
          </a:p>
          <a:p>
            <a:r>
              <a:rPr lang="de-DE" altLang="en-US"/>
              <a:t>Müssen vorhersagbare Kontraindikationen der Studienmedikation berücksichtigen </a:t>
            </a:r>
            <a:br>
              <a:rPr lang="de-DE" altLang="en-US"/>
            </a:br>
            <a:r>
              <a:rPr lang="de-DE" altLang="en-US" sz="1800">
                <a:solidFill>
                  <a:schemeClr val="tx1"/>
                </a:solidFill>
              </a:rPr>
              <a:t>(z.B. Patienten mit Ulcus bei einer Studie über NSAR)</a:t>
            </a:r>
          </a:p>
          <a:p>
            <a:r>
              <a:rPr lang="de-DE" altLang="en-US"/>
              <a:t>Können vom Sponsor ebenso definiert werden, dass eine günstige Population gewählt wird, die die externe Validität der Studie zunichte macht</a:t>
            </a:r>
            <a:r>
              <a:rPr lang="de-DE" altLang="en-US" sz="1800">
                <a:solidFill>
                  <a:schemeClr val="tx1"/>
                </a:solidFill>
              </a:rPr>
              <a:t>*</a:t>
            </a:r>
            <a:r>
              <a:rPr lang="de-DE" altLang="en-US"/>
              <a:t> </a:t>
            </a:r>
            <a:endParaRPr lang="de-DE" altLang="en-US" sz="1800">
              <a:solidFill>
                <a:schemeClr val="tx1"/>
              </a:solidFill>
            </a:endParaRPr>
          </a:p>
          <a:p>
            <a:pPr lvl="3"/>
            <a:endParaRPr lang="de-DE" altLang="en-US" b="0"/>
          </a:p>
        </p:txBody>
      </p:sp>
      <p:sp>
        <p:nvSpPr>
          <p:cNvPr id="318471" name="Rectangle 7"/>
          <p:cNvSpPr>
            <a:spLocks noChangeArrowheads="1"/>
          </p:cNvSpPr>
          <p:nvPr/>
        </p:nvSpPr>
        <p:spPr bwMode="auto">
          <a:xfrm>
            <a:off x="762000" y="6019800"/>
            <a:ext cx="76247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200"/>
              <a:t>* Lancet 2004;363:2100-01</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318466">
                                            <p:txEl>
                                              <p:charRg st="4294967295" end="4294967295"/>
                                            </p:txEl>
                                          </p:spTgt>
                                        </p:tgtEl>
                                        <p:attrNameLst>
                                          <p:attrName>style.visibility</p:attrName>
                                        </p:attrNameLst>
                                      </p:cBhvr>
                                      <p:to>
                                        <p:strVal val="visible"/>
                                      </p:to>
                                    </p:set>
                                    <p:anim calcmode="lin" valueType="num">
                                      <p:cBhvr additive="base">
                                        <p:cTn id="7" dur="500" fill="hold"/>
                                        <p:tgtEl>
                                          <p:spTgt spid="318466">
                                            <p:txEl>
                                              <p:charRg st="4294967295" end="4294967295"/>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18466">
                                            <p:txEl>
                                              <p:charRg st="4294967295" end="4294967295"/>
                                            </p:txEl>
                                          </p:spTgt>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318467">
                                            <p:txEl>
                                              <p:charRg st="4294967295" end="4294967295"/>
                                            </p:txEl>
                                          </p:spTgt>
                                        </p:tgtEl>
                                        <p:attrNameLst>
                                          <p:attrName>style.visibility</p:attrName>
                                        </p:attrNameLst>
                                      </p:cBhvr>
                                      <p:to>
                                        <p:strVal val="visible"/>
                                      </p:to>
                                    </p:set>
                                    <p:anim calcmode="lin" valueType="num">
                                      <p:cBhvr additive="base">
                                        <p:cTn id="12" dur="500" fill="hold"/>
                                        <p:tgtEl>
                                          <p:spTgt spid="318467">
                                            <p:txEl>
                                              <p:charRg st="4294967295" end="4294967295"/>
                                            </p:txEl>
                                          </p:spTgt>
                                        </p:tgtEl>
                                        <p:attrNameLst>
                                          <p:attrName>ppt_x</p:attrName>
                                        </p:attrNameLst>
                                      </p:cBhvr>
                                      <p:tavLst>
                                        <p:tav tm="0">
                                          <p:val>
                                            <p:strVal val="0-#ppt_w/2"/>
                                          </p:val>
                                        </p:tav>
                                        <p:tav tm="100000">
                                          <p:val>
                                            <p:strVal val="#ppt_x"/>
                                          </p:val>
                                        </p:tav>
                                      </p:tavLst>
                                    </p:anim>
                                    <p:anim calcmode="lin" valueType="num">
                                      <p:cBhvr additive="base">
                                        <p:cTn id="13" dur="500" fill="hold"/>
                                        <p:tgtEl>
                                          <p:spTgt spid="318467">
                                            <p:txEl>
                                              <p:charRg st="4294967295" end="4294967295"/>
                                            </p:txEl>
                                          </p:spTgt>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318470">
                                            <p:txEl>
                                              <p:pRg st="0" end="0"/>
                                            </p:txEl>
                                          </p:spTgt>
                                        </p:tgtEl>
                                        <p:attrNameLst>
                                          <p:attrName>style.visibility</p:attrName>
                                        </p:attrNameLst>
                                      </p:cBhvr>
                                      <p:to>
                                        <p:strVal val="visible"/>
                                      </p:to>
                                    </p:set>
                                    <p:anim calcmode="lin" valueType="num">
                                      <p:cBhvr additive="base">
                                        <p:cTn id="18" dur="500" fill="hold"/>
                                        <p:tgtEl>
                                          <p:spTgt spid="318470">
                                            <p:txEl>
                                              <p:pRg st="0" end="0"/>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31847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318470">
                                            <p:txEl>
                                              <p:pRg st="1" end="1"/>
                                            </p:txEl>
                                          </p:spTgt>
                                        </p:tgtEl>
                                        <p:attrNameLst>
                                          <p:attrName>style.visibility</p:attrName>
                                        </p:attrNameLst>
                                      </p:cBhvr>
                                      <p:to>
                                        <p:strVal val="visible"/>
                                      </p:to>
                                    </p:set>
                                    <p:anim calcmode="lin" valueType="num">
                                      <p:cBhvr additive="base">
                                        <p:cTn id="24" dur="500" fill="hold"/>
                                        <p:tgtEl>
                                          <p:spTgt spid="318470">
                                            <p:txEl>
                                              <p:pRg st="1" end="1"/>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31847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318470">
                                            <p:txEl>
                                              <p:pRg st="2" end="2"/>
                                            </p:txEl>
                                          </p:spTgt>
                                        </p:tgtEl>
                                        <p:attrNameLst>
                                          <p:attrName>style.visibility</p:attrName>
                                        </p:attrNameLst>
                                      </p:cBhvr>
                                      <p:to>
                                        <p:strVal val="visible"/>
                                      </p:to>
                                    </p:set>
                                    <p:anim calcmode="lin" valueType="num">
                                      <p:cBhvr additive="base">
                                        <p:cTn id="30" dur="500" fill="hold"/>
                                        <p:tgtEl>
                                          <p:spTgt spid="318470">
                                            <p:txEl>
                                              <p:pRg st="2" end="2"/>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31847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 presetClass="entr" presetSubtype="8" fill="hold" grpId="0" nodeType="clickEffect">
                                  <p:stCondLst>
                                    <p:cond delay="0"/>
                                  </p:stCondLst>
                                  <p:childTnLst>
                                    <p:set>
                                      <p:cBhvr>
                                        <p:cTn id="35" dur="1" fill="hold">
                                          <p:stCondLst>
                                            <p:cond delay="0"/>
                                          </p:stCondLst>
                                        </p:cTn>
                                        <p:tgtEl>
                                          <p:spTgt spid="318470">
                                            <p:txEl>
                                              <p:pRg st="3" end="3"/>
                                            </p:txEl>
                                          </p:spTgt>
                                        </p:tgtEl>
                                        <p:attrNameLst>
                                          <p:attrName>style.visibility</p:attrName>
                                        </p:attrNameLst>
                                      </p:cBhvr>
                                      <p:to>
                                        <p:strVal val="visible"/>
                                      </p:to>
                                    </p:set>
                                    <p:anim calcmode="lin" valueType="num">
                                      <p:cBhvr additive="base">
                                        <p:cTn id="36" dur="500" fill="hold"/>
                                        <p:tgtEl>
                                          <p:spTgt spid="318470">
                                            <p:txEl>
                                              <p:pRg st="3" end="3"/>
                                            </p:txEl>
                                          </p:spTgt>
                                        </p:tgtEl>
                                        <p:attrNameLst>
                                          <p:attrName>ppt_x</p:attrName>
                                        </p:attrNameLst>
                                      </p:cBhvr>
                                      <p:tavLst>
                                        <p:tav tm="0">
                                          <p:val>
                                            <p:strVal val="0-#ppt_w/2"/>
                                          </p:val>
                                        </p:tav>
                                        <p:tav tm="100000">
                                          <p:val>
                                            <p:strVal val="#ppt_x"/>
                                          </p:val>
                                        </p:tav>
                                      </p:tavLst>
                                    </p:anim>
                                    <p:anim calcmode="lin" valueType="num">
                                      <p:cBhvr additive="base">
                                        <p:cTn id="37" dur="500" fill="hold"/>
                                        <p:tgtEl>
                                          <p:spTgt spid="31847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8" fill="hold" grpId="0" nodeType="clickEffect">
                                  <p:stCondLst>
                                    <p:cond delay="0"/>
                                  </p:stCondLst>
                                  <p:childTnLst>
                                    <p:set>
                                      <p:cBhvr>
                                        <p:cTn id="41" dur="1" fill="hold">
                                          <p:stCondLst>
                                            <p:cond delay="0"/>
                                          </p:stCondLst>
                                        </p:cTn>
                                        <p:tgtEl>
                                          <p:spTgt spid="318470">
                                            <p:txEl>
                                              <p:pRg st="4" end="4"/>
                                            </p:txEl>
                                          </p:spTgt>
                                        </p:tgtEl>
                                        <p:attrNameLst>
                                          <p:attrName>style.visibility</p:attrName>
                                        </p:attrNameLst>
                                      </p:cBhvr>
                                      <p:to>
                                        <p:strVal val="visible"/>
                                      </p:to>
                                    </p:set>
                                    <p:anim calcmode="lin" valueType="num">
                                      <p:cBhvr additive="base">
                                        <p:cTn id="42" dur="500" fill="hold"/>
                                        <p:tgtEl>
                                          <p:spTgt spid="318470">
                                            <p:txEl>
                                              <p:pRg st="4" end="4"/>
                                            </p:txEl>
                                          </p:spTgt>
                                        </p:tgtEl>
                                        <p:attrNameLst>
                                          <p:attrName>ppt_x</p:attrName>
                                        </p:attrNameLst>
                                      </p:cBhvr>
                                      <p:tavLst>
                                        <p:tav tm="0">
                                          <p:val>
                                            <p:strVal val="0-#ppt_w/2"/>
                                          </p:val>
                                        </p:tav>
                                        <p:tav tm="100000">
                                          <p:val>
                                            <p:strVal val="#ppt_x"/>
                                          </p:val>
                                        </p:tav>
                                      </p:tavLst>
                                    </p:anim>
                                    <p:anim calcmode="lin" valueType="num">
                                      <p:cBhvr additive="base">
                                        <p:cTn id="43" dur="500" fill="hold"/>
                                        <p:tgtEl>
                                          <p:spTgt spid="318470">
                                            <p:txEl>
                                              <p:pRg st="4" end="4"/>
                                            </p:txEl>
                                          </p:spTgt>
                                        </p:tgtEl>
                                        <p:attrNameLst>
                                          <p:attrName>ppt_y</p:attrName>
                                        </p:attrNameLst>
                                      </p:cBhvr>
                                      <p:tavLst>
                                        <p:tav tm="0">
                                          <p:val>
                                            <p:strVal val="#ppt_y"/>
                                          </p:val>
                                        </p:tav>
                                        <p:tav tm="100000">
                                          <p:val>
                                            <p:strVal val="#ppt_y"/>
                                          </p:val>
                                        </p:tav>
                                      </p:tavLst>
                                    </p:anim>
                                  </p:childTnLst>
                                </p:cTn>
                              </p:par>
                            </p:childTnLst>
                          </p:cTn>
                        </p:par>
                        <p:par>
                          <p:cTn id="44" fill="hold" nodeType="afterGroup">
                            <p:stCondLst>
                              <p:cond delay="500"/>
                            </p:stCondLst>
                            <p:childTnLst>
                              <p:par>
                                <p:cTn id="45" presetID="2" presetClass="entr" presetSubtype="4" fill="hold" grpId="0" nodeType="afterEffect">
                                  <p:stCondLst>
                                    <p:cond delay="0"/>
                                  </p:stCondLst>
                                  <p:childTnLst>
                                    <p:set>
                                      <p:cBhvr>
                                        <p:cTn id="46" dur="1" fill="hold">
                                          <p:stCondLst>
                                            <p:cond delay="0"/>
                                          </p:stCondLst>
                                        </p:cTn>
                                        <p:tgtEl>
                                          <p:spTgt spid="318471"/>
                                        </p:tgtEl>
                                        <p:attrNameLst>
                                          <p:attrName>style.visibility</p:attrName>
                                        </p:attrNameLst>
                                      </p:cBhvr>
                                      <p:to>
                                        <p:strVal val="visible"/>
                                      </p:to>
                                    </p:set>
                                    <p:anim calcmode="lin" valueType="num">
                                      <p:cBhvr additive="base">
                                        <p:cTn id="47" dur="500" fill="hold"/>
                                        <p:tgtEl>
                                          <p:spTgt spid="318471"/>
                                        </p:tgtEl>
                                        <p:attrNameLst>
                                          <p:attrName>ppt_x</p:attrName>
                                        </p:attrNameLst>
                                      </p:cBhvr>
                                      <p:tavLst>
                                        <p:tav tm="0">
                                          <p:val>
                                            <p:strVal val="#ppt_x"/>
                                          </p:val>
                                        </p:tav>
                                        <p:tav tm="100000">
                                          <p:val>
                                            <p:strVal val="#ppt_x"/>
                                          </p:val>
                                        </p:tav>
                                      </p:tavLst>
                                    </p:anim>
                                    <p:anim calcmode="lin" valueType="num">
                                      <p:cBhvr additive="base">
                                        <p:cTn id="48" dur="500" fill="hold"/>
                                        <p:tgtEl>
                                          <p:spTgt spid="31847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8466" grpId="0" autoUpdateAnimBg="0"/>
      <p:bldP spid="318467" grpId="0" autoUpdateAnimBg="0"/>
      <p:bldP spid="318470" grpId="0" build="p" bldLvl="4"/>
      <p:bldP spid="318471" grpId="0" autoUpdateAnimBg="0"/>
    </p:bldLst>
  </p:timing>
</p:sld>
</file>

<file path=ppt/slides/slide11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00354"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10595" name="Foliennummernplatzhalter 6"/>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10CB820C-50FB-4E3B-8EB7-31E7C6AAF462}" type="slidenum">
              <a:rPr lang="de-DE" altLang="en-US" sz="900" smtClean="0">
                <a:solidFill>
                  <a:schemeClr val="accent2"/>
                </a:solidFill>
              </a:rPr>
              <a:pPr/>
              <a:t>114</a:t>
            </a:fld>
            <a:endParaRPr lang="de-DE" altLang="en-US" sz="1400" b="0" smtClean="0">
              <a:solidFill>
                <a:schemeClr val="tx1"/>
              </a:solidFill>
            </a:endParaRPr>
          </a:p>
        </p:txBody>
      </p:sp>
      <p:sp>
        <p:nvSpPr>
          <p:cNvPr id="413698" name="Rectangle 2"/>
          <p:cNvSpPr>
            <a:spLocks noGrp="1" noChangeArrowheads="1"/>
          </p:cNvSpPr>
          <p:nvPr>
            <p:ph type="title"/>
          </p:nvPr>
        </p:nvSpPr>
        <p:spPr>
          <a:xfrm>
            <a:off x="684213" y="363538"/>
            <a:ext cx="7772400" cy="457200"/>
          </a:xfrm>
        </p:spPr>
        <p:txBody>
          <a:bodyPr/>
          <a:lstStyle/>
          <a:p>
            <a:pPr>
              <a:defRPr/>
            </a:pPr>
            <a:r>
              <a:rPr lang="de-DE" altLang="en-US" sz="2400" smtClean="0">
                <a:ea typeface="ＭＳ Ｐゴシック" pitchFamily="1" charset="-128"/>
              </a:rPr>
              <a:t>2.2.2 Studienpopulation</a:t>
            </a:r>
          </a:p>
        </p:txBody>
      </p:sp>
      <p:sp>
        <p:nvSpPr>
          <p:cNvPr id="413699" name="Text Box 3"/>
          <p:cNvSpPr txBox="1">
            <a:spLocks noChangeArrowheads="1"/>
          </p:cNvSpPr>
          <p:nvPr/>
        </p:nvSpPr>
        <p:spPr bwMode="auto">
          <a:xfrm>
            <a:off x="684213" y="836613"/>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lgn="ctr">
              <a:defRPr/>
            </a:pPr>
            <a:r>
              <a:rPr lang="de-DE" altLang="en-US" sz="1600" smtClean="0"/>
              <a:t>Beispiel „PROWESS-Studie</a:t>
            </a:r>
            <a:r>
              <a:rPr lang="ja-JP" altLang="de-DE" sz="1600" smtClean="0"/>
              <a:t>“</a:t>
            </a:r>
            <a:r>
              <a:rPr lang="de-DE" altLang="ja-JP" sz="1600" smtClean="0"/>
              <a:t>*</a:t>
            </a:r>
            <a:endParaRPr lang="de-DE" altLang="en-US" sz="1600" smtClean="0"/>
          </a:p>
        </p:txBody>
      </p:sp>
      <p:sp>
        <p:nvSpPr>
          <p:cNvPr id="110598"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110599"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413702" name="Rectangle 6"/>
          <p:cNvSpPr>
            <a:spLocks noChangeArrowheads="1"/>
          </p:cNvSpPr>
          <p:nvPr/>
        </p:nvSpPr>
        <p:spPr bwMode="auto">
          <a:xfrm>
            <a:off x="611188" y="1339850"/>
            <a:ext cx="7772400" cy="432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57200" indent="-457200">
              <a:spcBef>
                <a:spcPct val="20000"/>
              </a:spcBef>
              <a:buClr>
                <a:srgbClr val="000066"/>
              </a:buClr>
              <a:buBlip>
                <a:blip r:embed="rId3"/>
              </a:buBlip>
              <a:defRPr sz="2400" b="1">
                <a:solidFill>
                  <a:srgbClr val="000066"/>
                </a:solidFill>
                <a:latin typeface="Arial" pitchFamily="34" charset="0"/>
                <a:ea typeface="ＭＳ Ｐゴシック" pitchFamily="34" charset="-128"/>
              </a:defRPr>
            </a:lvl1pPr>
            <a:lvl2pPr marL="742950" indent="-285750">
              <a:spcBef>
                <a:spcPct val="20000"/>
              </a:spcBef>
              <a:buClr>
                <a:srgbClr val="000066"/>
              </a:buClr>
              <a:buFont typeface="Wingdings" pitchFamily="2" charset="2"/>
              <a:buBlip>
                <a:blip r:embed="rId4"/>
              </a:buBlip>
              <a:defRPr sz="2000" b="1">
                <a:solidFill>
                  <a:schemeClr val="tx1"/>
                </a:solidFill>
                <a:latin typeface="Arial" pitchFamily="34" charset="0"/>
                <a:ea typeface="ＭＳ Ｐゴシック" pitchFamily="34" charset="-128"/>
              </a:defRPr>
            </a:lvl2pPr>
            <a:lvl3pPr marL="1143000" indent="-228600">
              <a:spcBef>
                <a:spcPct val="20000"/>
              </a:spcBef>
              <a:buClr>
                <a:srgbClr val="000066"/>
              </a:buClr>
              <a:buFont typeface="Wingdings" pitchFamily="2" charset="2"/>
              <a:buBlip>
                <a:blip r:embed="rId4"/>
              </a:buBlip>
              <a:defRPr sz="2000">
                <a:solidFill>
                  <a:schemeClr val="tx1"/>
                </a:solidFill>
                <a:latin typeface="Arial" pitchFamily="34" charset="0"/>
                <a:ea typeface="ＭＳ Ｐゴシック" pitchFamily="34" charset="-128"/>
              </a:defRPr>
            </a:lvl3pPr>
            <a:lvl4pPr marL="1676400" indent="-304800">
              <a:spcBef>
                <a:spcPct val="20000"/>
              </a:spcBef>
              <a:buClr>
                <a:srgbClr val="000066"/>
              </a:buClr>
              <a:buSzPct val="115000"/>
              <a:buFont typeface="Symbol" pitchFamily="18" charset="2"/>
              <a:buBlip>
                <a:blip r:embed="rId5"/>
              </a:buBlip>
              <a:defRPr sz="1600">
                <a:solidFill>
                  <a:schemeClr val="tx1"/>
                </a:solidFill>
                <a:latin typeface="Arial" pitchFamily="34" charset="0"/>
                <a:ea typeface="ＭＳ Ｐゴシック" pitchFamily="34" charset="-128"/>
              </a:defRPr>
            </a:lvl4pPr>
            <a:lvl5pPr marL="2057400" indent="-228600">
              <a:spcBef>
                <a:spcPct val="20000"/>
              </a:spcBef>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5pPr>
            <a:lvl6pPr marL="25146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6pPr>
            <a:lvl7pPr marL="29718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7pPr>
            <a:lvl8pPr marL="34290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8pPr>
            <a:lvl9pPr marL="38862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9pPr>
          </a:lstStyle>
          <a:p>
            <a:r>
              <a:rPr lang="de-DE" altLang="en-US" sz="1600"/>
              <a:t>Einschlusskriterien</a:t>
            </a:r>
          </a:p>
          <a:p>
            <a:pPr lvl="3"/>
            <a:r>
              <a:rPr lang="de-DE" altLang="en-US" sz="1100" b="0"/>
              <a:t>Festgestellte oder vermutete Infektion</a:t>
            </a:r>
          </a:p>
          <a:p>
            <a:pPr lvl="3"/>
            <a:r>
              <a:rPr lang="de-DE" altLang="en-US" sz="1100" b="0"/>
              <a:t>Drei oder mehr Zeichen von systemischen Entzündung</a:t>
            </a:r>
          </a:p>
          <a:p>
            <a:pPr lvl="3"/>
            <a:r>
              <a:rPr lang="de-DE" altLang="en-US" sz="1100" b="0"/>
              <a:t>Sepsis-induziertes Versagen mindestens eines Organs nicht länger als 24 Stunden</a:t>
            </a:r>
            <a:endParaRPr lang="de-DE" altLang="en-US" sz="1100"/>
          </a:p>
          <a:p>
            <a:r>
              <a:rPr lang="de-DE" altLang="en-US" sz="1600"/>
              <a:t>Auschlusskriterien</a:t>
            </a:r>
            <a:endParaRPr lang="de-DE" altLang="en-US" sz="1200">
              <a:solidFill>
                <a:schemeClr val="tx1"/>
              </a:solidFill>
            </a:endParaRPr>
          </a:p>
          <a:p>
            <a:pPr lvl="3"/>
            <a:r>
              <a:rPr lang="de-DE" altLang="en-US" sz="1100" b="0"/>
              <a:t>Schwangerschaft oder Stillen</a:t>
            </a:r>
          </a:p>
          <a:p>
            <a:pPr lvl="3"/>
            <a:r>
              <a:rPr lang="de-DE" altLang="en-US" sz="1100" b="0"/>
              <a:t>Alter&lt;18 oder Gewicht &gt;135kg</a:t>
            </a:r>
          </a:p>
          <a:p>
            <a:pPr lvl="3"/>
            <a:r>
              <a:rPr lang="de-DE" altLang="en-US" sz="1100"/>
              <a:t>Operation &lt;12h oder vermutete Notwendigkeit derselben</a:t>
            </a:r>
          </a:p>
          <a:p>
            <a:pPr lvl="3"/>
            <a:r>
              <a:rPr lang="de-DE" altLang="en-US" sz="1100" b="0"/>
              <a:t>Schädeltrauma in der Anamnese</a:t>
            </a:r>
          </a:p>
          <a:p>
            <a:pPr lvl="3"/>
            <a:r>
              <a:rPr lang="de-DE" altLang="en-US" sz="1100" b="0"/>
              <a:t>Schlaganfall in der letzten 3 Monaten</a:t>
            </a:r>
          </a:p>
          <a:p>
            <a:pPr lvl="3"/>
            <a:r>
              <a:rPr lang="de-DE" altLang="en-US" sz="1100" b="0"/>
              <a:t>Cerebrale aneurysmus</a:t>
            </a:r>
          </a:p>
          <a:p>
            <a:pPr lvl="3"/>
            <a:r>
              <a:rPr lang="de-DE" altLang="en-US" sz="1100"/>
              <a:t>Blutungen in der Anamnese</a:t>
            </a:r>
          </a:p>
          <a:p>
            <a:pPr lvl="3"/>
            <a:r>
              <a:rPr lang="de-DE" altLang="en-US" sz="1100"/>
              <a:t>Gastrointestinale Blutung in der letzten 6 Wochen</a:t>
            </a:r>
          </a:p>
          <a:p>
            <a:pPr lvl="3"/>
            <a:r>
              <a:rPr lang="de-DE" altLang="en-US" sz="1100" b="0"/>
              <a:t>Trauma mit erhöhtem Risiko der Blutung</a:t>
            </a:r>
          </a:p>
          <a:p>
            <a:pPr lvl="3"/>
            <a:r>
              <a:rPr lang="de-DE" altLang="en-US" sz="1100" b="0"/>
              <a:t>hereditärer Mangel von Protein C, S oder ATIII</a:t>
            </a:r>
          </a:p>
          <a:p>
            <a:pPr lvl="3"/>
            <a:r>
              <a:rPr lang="de-DE" altLang="en-US" sz="1100" b="0"/>
              <a:t>Anticardiolipin oder Antiphospholipid Antikörper</a:t>
            </a:r>
          </a:p>
          <a:p>
            <a:pPr lvl="3"/>
            <a:r>
              <a:rPr lang="de-DE" altLang="en-US" sz="1100" b="0"/>
              <a:t>Lupus anticoagulas o homocysteinemie</a:t>
            </a:r>
          </a:p>
          <a:p>
            <a:pPr lvl="3"/>
            <a:r>
              <a:rPr lang="de-DE" altLang="en-US" sz="1100"/>
              <a:t>Dokumentierte oder vermutete DVT oder LE</a:t>
            </a:r>
          </a:p>
          <a:p>
            <a:pPr lvl="3"/>
            <a:r>
              <a:rPr lang="de-DE" altLang="en-US" sz="1100"/>
              <a:t>Familie oder Arzt nicht einverstanden mit aggressiven Therapie</a:t>
            </a:r>
          </a:p>
          <a:p>
            <a:pPr lvl="3"/>
            <a:r>
              <a:rPr lang="de-DE" altLang="en-US" sz="1100"/>
              <a:t>Überleben der nächsten 28 Tage nicht erwartet</a:t>
            </a:r>
          </a:p>
          <a:p>
            <a:pPr lvl="3"/>
            <a:r>
              <a:rPr lang="de-DE" altLang="en-US" sz="1100" b="0"/>
              <a:t>HIV</a:t>
            </a:r>
          </a:p>
          <a:p>
            <a:pPr lvl="3"/>
            <a:r>
              <a:rPr lang="de-DE" altLang="en-US" sz="1100" b="0"/>
              <a:t>Transplantation in der Anamnese</a:t>
            </a:r>
          </a:p>
          <a:p>
            <a:pPr lvl="3"/>
            <a:r>
              <a:rPr lang="de-DE" altLang="en-US" sz="1100" b="0"/>
              <a:t>Chronisches Nierenversagen</a:t>
            </a:r>
          </a:p>
          <a:p>
            <a:pPr lvl="3"/>
            <a:r>
              <a:rPr lang="de-DE" altLang="en-US" sz="1100" b="0"/>
              <a:t>Portosystemische Hypertension oder Cirrhosis, chronische Ascites</a:t>
            </a:r>
          </a:p>
          <a:p>
            <a:pPr lvl="3"/>
            <a:r>
              <a:rPr lang="de-DE" altLang="en-US" sz="1100" b="0"/>
              <a:t>Akute Pankreatitis</a:t>
            </a:r>
          </a:p>
          <a:p>
            <a:pPr lvl="3"/>
            <a:r>
              <a:rPr lang="de-DE" altLang="en-US" sz="1100" b="0"/>
              <a:t>Teilnahme an einer anderen Studie</a:t>
            </a:r>
          </a:p>
          <a:p>
            <a:pPr lvl="3"/>
            <a:r>
              <a:rPr lang="de-DE" altLang="en-US" sz="1100" b="0"/>
              <a:t>Medikation mit Heparin in therapeutischer Dosis, Warfarin,ASS&gt;650mg, Thrombolytika,GP IIb/IIIa-Antagonisten, ATIII, Protein C</a:t>
            </a:r>
          </a:p>
          <a:p>
            <a:pPr lvl="3"/>
            <a:endParaRPr lang="de-DE" altLang="en-US" sz="1100" b="0"/>
          </a:p>
          <a:p>
            <a:pPr lvl="3"/>
            <a:endParaRPr lang="de-DE" altLang="en-US" sz="1000" b="0"/>
          </a:p>
          <a:p>
            <a:pPr lvl="3"/>
            <a:endParaRPr lang="de-DE" altLang="en-US" sz="1000" b="0"/>
          </a:p>
        </p:txBody>
      </p:sp>
      <p:sp>
        <p:nvSpPr>
          <p:cNvPr id="413703" name="Rectangle 7"/>
          <p:cNvSpPr>
            <a:spLocks noChangeArrowheads="1"/>
          </p:cNvSpPr>
          <p:nvPr/>
        </p:nvSpPr>
        <p:spPr bwMode="auto">
          <a:xfrm>
            <a:off x="5724525" y="1125538"/>
            <a:ext cx="2952750" cy="274637"/>
          </a:xfrm>
          <a:prstGeom prst="rect">
            <a:avLst/>
          </a:prstGeom>
          <a:noFill/>
          <a:ln w="9525">
            <a:noFill/>
            <a:miter lim="800000"/>
            <a:headEnd/>
            <a:tailEnd/>
          </a:ln>
          <a:effectLst/>
        </p:spPr>
        <p:txBody>
          <a:bodyPr>
            <a:spAutoFit/>
          </a:bodyPr>
          <a:lstStyle/>
          <a:p>
            <a:pPr>
              <a:lnSpc>
                <a:spcPct val="100000"/>
              </a:lnSpc>
              <a:spcBef>
                <a:spcPct val="0"/>
              </a:spcBef>
              <a:buSzTx/>
              <a:defRPr/>
            </a:pPr>
            <a:r>
              <a:rPr lang="de-DE" sz="1200" dirty="0">
                <a:latin typeface="+mj-lt"/>
                <a:ea typeface="+mn-ea"/>
              </a:rPr>
              <a:t>* N Engl J </a:t>
            </a:r>
            <a:r>
              <a:rPr lang="de-DE" sz="1200" dirty="0" err="1">
                <a:latin typeface="+mj-lt"/>
                <a:ea typeface="+mn-ea"/>
              </a:rPr>
              <a:t>Med</a:t>
            </a:r>
            <a:r>
              <a:rPr lang="de-DE" sz="1200" dirty="0">
                <a:latin typeface="+mj-lt"/>
                <a:ea typeface="+mn-ea"/>
              </a:rPr>
              <a:t> 2001;344:699-709</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413698"/>
                                        </p:tgtEl>
                                        <p:attrNameLst>
                                          <p:attrName>style.visibility</p:attrName>
                                        </p:attrNameLst>
                                      </p:cBhvr>
                                      <p:to>
                                        <p:strVal val="visible"/>
                                      </p:to>
                                    </p:set>
                                    <p:anim calcmode="lin" valueType="num">
                                      <p:cBhvr additive="base">
                                        <p:cTn id="7" dur="500" fill="hold"/>
                                        <p:tgtEl>
                                          <p:spTgt spid="413698"/>
                                        </p:tgtEl>
                                        <p:attrNameLst>
                                          <p:attrName>ppt_x</p:attrName>
                                        </p:attrNameLst>
                                      </p:cBhvr>
                                      <p:tavLst>
                                        <p:tav tm="0">
                                          <p:val>
                                            <p:strVal val="#ppt_x"/>
                                          </p:val>
                                        </p:tav>
                                        <p:tav tm="100000">
                                          <p:val>
                                            <p:strVal val="#ppt_x"/>
                                          </p:val>
                                        </p:tav>
                                      </p:tavLst>
                                    </p:anim>
                                    <p:anim calcmode="lin" valueType="num">
                                      <p:cBhvr additive="base">
                                        <p:cTn id="8" dur="500" fill="hold"/>
                                        <p:tgtEl>
                                          <p:spTgt spid="413698"/>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413699"/>
                                        </p:tgtEl>
                                        <p:attrNameLst>
                                          <p:attrName>style.visibility</p:attrName>
                                        </p:attrNameLst>
                                      </p:cBhvr>
                                      <p:to>
                                        <p:strVal val="visible"/>
                                      </p:to>
                                    </p:set>
                                    <p:anim calcmode="lin" valueType="num">
                                      <p:cBhvr additive="base">
                                        <p:cTn id="12" dur="500" fill="hold"/>
                                        <p:tgtEl>
                                          <p:spTgt spid="413699"/>
                                        </p:tgtEl>
                                        <p:attrNameLst>
                                          <p:attrName>ppt_x</p:attrName>
                                        </p:attrNameLst>
                                      </p:cBhvr>
                                      <p:tavLst>
                                        <p:tav tm="0">
                                          <p:val>
                                            <p:strVal val="0-#ppt_w/2"/>
                                          </p:val>
                                        </p:tav>
                                        <p:tav tm="100000">
                                          <p:val>
                                            <p:strVal val="#ppt_x"/>
                                          </p:val>
                                        </p:tav>
                                      </p:tavLst>
                                    </p:anim>
                                    <p:anim calcmode="lin" valueType="num">
                                      <p:cBhvr additive="base">
                                        <p:cTn id="13" dur="500" fill="hold"/>
                                        <p:tgtEl>
                                          <p:spTgt spid="413699"/>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000"/>
                            </p:stCondLst>
                            <p:childTnLst>
                              <p:par>
                                <p:cTn id="15" presetID="2" presetClass="entr" presetSubtype="4" fill="hold" grpId="0" nodeType="afterEffect">
                                  <p:stCondLst>
                                    <p:cond delay="3000"/>
                                  </p:stCondLst>
                                  <p:childTnLst>
                                    <p:set>
                                      <p:cBhvr>
                                        <p:cTn id="16" dur="1" fill="hold">
                                          <p:stCondLst>
                                            <p:cond delay="0"/>
                                          </p:stCondLst>
                                        </p:cTn>
                                        <p:tgtEl>
                                          <p:spTgt spid="413703"/>
                                        </p:tgtEl>
                                        <p:attrNameLst>
                                          <p:attrName>style.visibility</p:attrName>
                                        </p:attrNameLst>
                                      </p:cBhvr>
                                      <p:to>
                                        <p:strVal val="visible"/>
                                      </p:to>
                                    </p:set>
                                    <p:anim calcmode="lin" valueType="num">
                                      <p:cBhvr additive="base">
                                        <p:cTn id="17" dur="500" fill="hold"/>
                                        <p:tgtEl>
                                          <p:spTgt spid="413703"/>
                                        </p:tgtEl>
                                        <p:attrNameLst>
                                          <p:attrName>ppt_x</p:attrName>
                                        </p:attrNameLst>
                                      </p:cBhvr>
                                      <p:tavLst>
                                        <p:tav tm="0">
                                          <p:val>
                                            <p:strVal val="#ppt_x"/>
                                          </p:val>
                                        </p:tav>
                                        <p:tav tm="100000">
                                          <p:val>
                                            <p:strVal val="#ppt_x"/>
                                          </p:val>
                                        </p:tav>
                                      </p:tavLst>
                                    </p:anim>
                                    <p:anim calcmode="lin" valueType="num">
                                      <p:cBhvr additive="base">
                                        <p:cTn id="18" dur="500" fill="hold"/>
                                        <p:tgtEl>
                                          <p:spTgt spid="413703"/>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413702">
                                            <p:txEl>
                                              <p:pRg st="0" end="0"/>
                                            </p:txEl>
                                          </p:spTgt>
                                        </p:tgtEl>
                                        <p:attrNameLst>
                                          <p:attrName>style.visibility</p:attrName>
                                        </p:attrNameLst>
                                      </p:cBhvr>
                                      <p:to>
                                        <p:strVal val="visible"/>
                                      </p:to>
                                    </p:set>
                                    <p:anim calcmode="lin" valueType="num">
                                      <p:cBhvr additive="base">
                                        <p:cTn id="23" dur="500" fill="hold"/>
                                        <p:tgtEl>
                                          <p:spTgt spid="413702">
                                            <p:txEl>
                                              <p:pRg st="0" end="0"/>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41370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413702">
                                            <p:txEl>
                                              <p:pRg st="1" end="1"/>
                                            </p:txEl>
                                          </p:spTgt>
                                        </p:tgtEl>
                                        <p:attrNameLst>
                                          <p:attrName>style.visibility</p:attrName>
                                        </p:attrNameLst>
                                      </p:cBhvr>
                                      <p:to>
                                        <p:strVal val="visible"/>
                                      </p:to>
                                    </p:set>
                                    <p:anim calcmode="lin" valueType="num">
                                      <p:cBhvr additive="base">
                                        <p:cTn id="29" dur="500" fill="hold"/>
                                        <p:tgtEl>
                                          <p:spTgt spid="413702">
                                            <p:txEl>
                                              <p:pRg st="1" end="1"/>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41370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413702">
                                            <p:txEl>
                                              <p:pRg st="2" end="2"/>
                                            </p:txEl>
                                          </p:spTgt>
                                        </p:tgtEl>
                                        <p:attrNameLst>
                                          <p:attrName>style.visibility</p:attrName>
                                        </p:attrNameLst>
                                      </p:cBhvr>
                                      <p:to>
                                        <p:strVal val="visible"/>
                                      </p:to>
                                    </p:set>
                                    <p:anim calcmode="lin" valueType="num">
                                      <p:cBhvr additive="base">
                                        <p:cTn id="35" dur="500" fill="hold"/>
                                        <p:tgtEl>
                                          <p:spTgt spid="413702">
                                            <p:txEl>
                                              <p:pRg st="2" end="2"/>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41370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413702">
                                            <p:txEl>
                                              <p:pRg st="3" end="3"/>
                                            </p:txEl>
                                          </p:spTgt>
                                        </p:tgtEl>
                                        <p:attrNameLst>
                                          <p:attrName>style.visibility</p:attrName>
                                        </p:attrNameLst>
                                      </p:cBhvr>
                                      <p:to>
                                        <p:strVal val="visible"/>
                                      </p:to>
                                    </p:set>
                                    <p:anim calcmode="lin" valueType="num">
                                      <p:cBhvr additive="base">
                                        <p:cTn id="41" dur="500" fill="hold"/>
                                        <p:tgtEl>
                                          <p:spTgt spid="413702">
                                            <p:txEl>
                                              <p:pRg st="3" end="3"/>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413702">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4" fill="hold" grpId="0" nodeType="clickEffect">
                                  <p:stCondLst>
                                    <p:cond delay="0"/>
                                  </p:stCondLst>
                                  <p:childTnLst>
                                    <p:set>
                                      <p:cBhvr>
                                        <p:cTn id="46" dur="1" fill="hold">
                                          <p:stCondLst>
                                            <p:cond delay="0"/>
                                          </p:stCondLst>
                                        </p:cTn>
                                        <p:tgtEl>
                                          <p:spTgt spid="413702">
                                            <p:txEl>
                                              <p:pRg st="4" end="4"/>
                                            </p:txEl>
                                          </p:spTgt>
                                        </p:tgtEl>
                                        <p:attrNameLst>
                                          <p:attrName>style.visibility</p:attrName>
                                        </p:attrNameLst>
                                      </p:cBhvr>
                                      <p:to>
                                        <p:strVal val="visible"/>
                                      </p:to>
                                    </p:set>
                                    <p:anim calcmode="lin" valueType="num">
                                      <p:cBhvr additive="base">
                                        <p:cTn id="47" dur="500" fill="hold"/>
                                        <p:tgtEl>
                                          <p:spTgt spid="413702">
                                            <p:txEl>
                                              <p:pRg st="4" end="4"/>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413702">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413702">
                                            <p:txEl>
                                              <p:pRg st="5" end="5"/>
                                            </p:txEl>
                                          </p:spTgt>
                                        </p:tgtEl>
                                        <p:attrNameLst>
                                          <p:attrName>style.visibility</p:attrName>
                                        </p:attrNameLst>
                                      </p:cBhvr>
                                      <p:to>
                                        <p:strVal val="visible"/>
                                      </p:to>
                                    </p:set>
                                    <p:anim calcmode="lin" valueType="num">
                                      <p:cBhvr additive="base">
                                        <p:cTn id="53" dur="500" fill="hold"/>
                                        <p:tgtEl>
                                          <p:spTgt spid="413702">
                                            <p:txEl>
                                              <p:pRg st="5" end="5"/>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413702">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4" fill="hold" grpId="0" nodeType="clickEffect">
                                  <p:stCondLst>
                                    <p:cond delay="0"/>
                                  </p:stCondLst>
                                  <p:childTnLst>
                                    <p:set>
                                      <p:cBhvr>
                                        <p:cTn id="58" dur="1" fill="hold">
                                          <p:stCondLst>
                                            <p:cond delay="0"/>
                                          </p:stCondLst>
                                        </p:cTn>
                                        <p:tgtEl>
                                          <p:spTgt spid="413702">
                                            <p:txEl>
                                              <p:pRg st="6" end="6"/>
                                            </p:txEl>
                                          </p:spTgt>
                                        </p:tgtEl>
                                        <p:attrNameLst>
                                          <p:attrName>style.visibility</p:attrName>
                                        </p:attrNameLst>
                                      </p:cBhvr>
                                      <p:to>
                                        <p:strVal val="visible"/>
                                      </p:to>
                                    </p:set>
                                    <p:anim calcmode="lin" valueType="num">
                                      <p:cBhvr additive="base">
                                        <p:cTn id="59" dur="500" fill="hold"/>
                                        <p:tgtEl>
                                          <p:spTgt spid="413702">
                                            <p:txEl>
                                              <p:pRg st="6" end="6"/>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413702">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4" fill="hold" grpId="0" nodeType="clickEffect">
                                  <p:stCondLst>
                                    <p:cond delay="0"/>
                                  </p:stCondLst>
                                  <p:childTnLst>
                                    <p:set>
                                      <p:cBhvr>
                                        <p:cTn id="64" dur="1" fill="hold">
                                          <p:stCondLst>
                                            <p:cond delay="0"/>
                                          </p:stCondLst>
                                        </p:cTn>
                                        <p:tgtEl>
                                          <p:spTgt spid="413702">
                                            <p:txEl>
                                              <p:pRg st="7" end="7"/>
                                            </p:txEl>
                                          </p:spTgt>
                                        </p:tgtEl>
                                        <p:attrNameLst>
                                          <p:attrName>style.visibility</p:attrName>
                                        </p:attrNameLst>
                                      </p:cBhvr>
                                      <p:to>
                                        <p:strVal val="visible"/>
                                      </p:to>
                                    </p:set>
                                    <p:anim calcmode="lin" valueType="num">
                                      <p:cBhvr additive="base">
                                        <p:cTn id="65" dur="500" fill="hold"/>
                                        <p:tgtEl>
                                          <p:spTgt spid="413702">
                                            <p:txEl>
                                              <p:pRg st="7" end="7"/>
                                            </p:txEl>
                                          </p:spTgt>
                                        </p:tgtEl>
                                        <p:attrNameLst>
                                          <p:attrName>ppt_x</p:attrName>
                                        </p:attrNameLst>
                                      </p:cBhvr>
                                      <p:tavLst>
                                        <p:tav tm="0">
                                          <p:val>
                                            <p:strVal val="#ppt_x"/>
                                          </p:val>
                                        </p:tav>
                                        <p:tav tm="100000">
                                          <p:val>
                                            <p:strVal val="#ppt_x"/>
                                          </p:val>
                                        </p:tav>
                                      </p:tavLst>
                                    </p:anim>
                                    <p:anim calcmode="lin" valueType="num">
                                      <p:cBhvr additive="base">
                                        <p:cTn id="66" dur="500" fill="hold"/>
                                        <p:tgtEl>
                                          <p:spTgt spid="413702">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413702">
                                            <p:txEl>
                                              <p:pRg st="8" end="8"/>
                                            </p:txEl>
                                          </p:spTgt>
                                        </p:tgtEl>
                                        <p:attrNameLst>
                                          <p:attrName>style.visibility</p:attrName>
                                        </p:attrNameLst>
                                      </p:cBhvr>
                                      <p:to>
                                        <p:strVal val="visible"/>
                                      </p:to>
                                    </p:set>
                                    <p:anim calcmode="lin" valueType="num">
                                      <p:cBhvr additive="base">
                                        <p:cTn id="71" dur="500" fill="hold"/>
                                        <p:tgtEl>
                                          <p:spTgt spid="413702">
                                            <p:txEl>
                                              <p:pRg st="8" end="8"/>
                                            </p:txEl>
                                          </p:spTgt>
                                        </p:tgtEl>
                                        <p:attrNameLst>
                                          <p:attrName>ppt_x</p:attrName>
                                        </p:attrNameLst>
                                      </p:cBhvr>
                                      <p:tavLst>
                                        <p:tav tm="0">
                                          <p:val>
                                            <p:strVal val="#ppt_x"/>
                                          </p:val>
                                        </p:tav>
                                        <p:tav tm="100000">
                                          <p:val>
                                            <p:strVal val="#ppt_x"/>
                                          </p:val>
                                        </p:tav>
                                      </p:tavLst>
                                    </p:anim>
                                    <p:anim calcmode="lin" valueType="num">
                                      <p:cBhvr additive="base">
                                        <p:cTn id="72" dur="500" fill="hold"/>
                                        <p:tgtEl>
                                          <p:spTgt spid="413702">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73" fill="hold" nodeType="clickPar">
                      <p:stCondLst>
                        <p:cond delay="indefinite"/>
                      </p:stCondLst>
                      <p:childTnLst>
                        <p:par>
                          <p:cTn id="74" fill="hold" nodeType="withGroup">
                            <p:stCondLst>
                              <p:cond delay="0"/>
                            </p:stCondLst>
                            <p:childTnLst>
                              <p:par>
                                <p:cTn id="75" presetID="2" presetClass="entr" presetSubtype="4" fill="hold" grpId="0" nodeType="clickEffect">
                                  <p:stCondLst>
                                    <p:cond delay="0"/>
                                  </p:stCondLst>
                                  <p:childTnLst>
                                    <p:set>
                                      <p:cBhvr>
                                        <p:cTn id="76" dur="1" fill="hold">
                                          <p:stCondLst>
                                            <p:cond delay="0"/>
                                          </p:stCondLst>
                                        </p:cTn>
                                        <p:tgtEl>
                                          <p:spTgt spid="413702">
                                            <p:txEl>
                                              <p:pRg st="9" end="9"/>
                                            </p:txEl>
                                          </p:spTgt>
                                        </p:tgtEl>
                                        <p:attrNameLst>
                                          <p:attrName>style.visibility</p:attrName>
                                        </p:attrNameLst>
                                      </p:cBhvr>
                                      <p:to>
                                        <p:strVal val="visible"/>
                                      </p:to>
                                    </p:set>
                                    <p:anim calcmode="lin" valueType="num">
                                      <p:cBhvr additive="base">
                                        <p:cTn id="77" dur="500" fill="hold"/>
                                        <p:tgtEl>
                                          <p:spTgt spid="413702">
                                            <p:txEl>
                                              <p:pRg st="9" end="9"/>
                                            </p:txEl>
                                          </p:spTgt>
                                        </p:tgtEl>
                                        <p:attrNameLst>
                                          <p:attrName>ppt_x</p:attrName>
                                        </p:attrNameLst>
                                      </p:cBhvr>
                                      <p:tavLst>
                                        <p:tav tm="0">
                                          <p:val>
                                            <p:strVal val="#ppt_x"/>
                                          </p:val>
                                        </p:tav>
                                        <p:tav tm="100000">
                                          <p:val>
                                            <p:strVal val="#ppt_x"/>
                                          </p:val>
                                        </p:tav>
                                      </p:tavLst>
                                    </p:anim>
                                    <p:anim calcmode="lin" valueType="num">
                                      <p:cBhvr additive="base">
                                        <p:cTn id="78" dur="500" fill="hold"/>
                                        <p:tgtEl>
                                          <p:spTgt spid="413702">
                                            <p:txEl>
                                              <p:pRg st="9" end="9"/>
                                            </p:txEl>
                                          </p:spTgt>
                                        </p:tgtEl>
                                        <p:attrNameLst>
                                          <p:attrName>ppt_y</p:attrName>
                                        </p:attrNameLst>
                                      </p:cBhvr>
                                      <p:tavLst>
                                        <p:tav tm="0">
                                          <p:val>
                                            <p:strVal val="1+#ppt_h/2"/>
                                          </p:val>
                                        </p:tav>
                                        <p:tav tm="100000">
                                          <p:val>
                                            <p:strVal val="#ppt_y"/>
                                          </p:val>
                                        </p:tav>
                                      </p:tavLst>
                                    </p:anim>
                                  </p:childTnLst>
                                </p:cTn>
                              </p:par>
                            </p:childTnLst>
                          </p:cTn>
                        </p:par>
                      </p:childTnLst>
                    </p:cTn>
                  </p:par>
                  <p:par>
                    <p:cTn id="79" fill="hold" nodeType="clickPar">
                      <p:stCondLst>
                        <p:cond delay="indefinite"/>
                      </p:stCondLst>
                      <p:childTnLst>
                        <p:par>
                          <p:cTn id="80" fill="hold" nodeType="withGroup">
                            <p:stCondLst>
                              <p:cond delay="0"/>
                            </p:stCondLst>
                            <p:childTnLst>
                              <p:par>
                                <p:cTn id="81" presetID="2" presetClass="entr" presetSubtype="4" fill="hold" grpId="0" nodeType="clickEffect">
                                  <p:stCondLst>
                                    <p:cond delay="0"/>
                                  </p:stCondLst>
                                  <p:childTnLst>
                                    <p:set>
                                      <p:cBhvr>
                                        <p:cTn id="82" dur="1" fill="hold">
                                          <p:stCondLst>
                                            <p:cond delay="0"/>
                                          </p:stCondLst>
                                        </p:cTn>
                                        <p:tgtEl>
                                          <p:spTgt spid="413702">
                                            <p:txEl>
                                              <p:pRg st="10" end="10"/>
                                            </p:txEl>
                                          </p:spTgt>
                                        </p:tgtEl>
                                        <p:attrNameLst>
                                          <p:attrName>style.visibility</p:attrName>
                                        </p:attrNameLst>
                                      </p:cBhvr>
                                      <p:to>
                                        <p:strVal val="visible"/>
                                      </p:to>
                                    </p:set>
                                    <p:anim calcmode="lin" valueType="num">
                                      <p:cBhvr additive="base">
                                        <p:cTn id="83" dur="500" fill="hold"/>
                                        <p:tgtEl>
                                          <p:spTgt spid="413702">
                                            <p:txEl>
                                              <p:pRg st="10" end="10"/>
                                            </p:txEl>
                                          </p:spTgt>
                                        </p:tgtEl>
                                        <p:attrNameLst>
                                          <p:attrName>ppt_x</p:attrName>
                                        </p:attrNameLst>
                                      </p:cBhvr>
                                      <p:tavLst>
                                        <p:tav tm="0">
                                          <p:val>
                                            <p:strVal val="#ppt_x"/>
                                          </p:val>
                                        </p:tav>
                                        <p:tav tm="100000">
                                          <p:val>
                                            <p:strVal val="#ppt_x"/>
                                          </p:val>
                                        </p:tav>
                                      </p:tavLst>
                                    </p:anim>
                                    <p:anim calcmode="lin" valueType="num">
                                      <p:cBhvr additive="base">
                                        <p:cTn id="84" dur="500" fill="hold"/>
                                        <p:tgtEl>
                                          <p:spTgt spid="413702">
                                            <p:txEl>
                                              <p:pRg st="10" end="10"/>
                                            </p:txEl>
                                          </p:spTgt>
                                        </p:tgtEl>
                                        <p:attrNameLst>
                                          <p:attrName>ppt_y</p:attrName>
                                        </p:attrNameLst>
                                      </p:cBhvr>
                                      <p:tavLst>
                                        <p:tav tm="0">
                                          <p:val>
                                            <p:strVal val="1+#ppt_h/2"/>
                                          </p:val>
                                        </p:tav>
                                        <p:tav tm="100000">
                                          <p:val>
                                            <p:strVal val="#ppt_y"/>
                                          </p:val>
                                        </p:tav>
                                      </p:tavLst>
                                    </p:anim>
                                  </p:childTnLst>
                                </p:cTn>
                              </p:par>
                            </p:childTnLst>
                          </p:cTn>
                        </p:par>
                      </p:childTnLst>
                    </p:cTn>
                  </p:par>
                  <p:par>
                    <p:cTn id="85" fill="hold" nodeType="clickPar">
                      <p:stCondLst>
                        <p:cond delay="indefinite"/>
                      </p:stCondLst>
                      <p:childTnLst>
                        <p:par>
                          <p:cTn id="86" fill="hold" nodeType="withGroup">
                            <p:stCondLst>
                              <p:cond delay="0"/>
                            </p:stCondLst>
                            <p:childTnLst>
                              <p:par>
                                <p:cTn id="87" presetID="2" presetClass="entr" presetSubtype="4" fill="hold" grpId="0" nodeType="clickEffect">
                                  <p:stCondLst>
                                    <p:cond delay="0"/>
                                  </p:stCondLst>
                                  <p:childTnLst>
                                    <p:set>
                                      <p:cBhvr>
                                        <p:cTn id="88" dur="1" fill="hold">
                                          <p:stCondLst>
                                            <p:cond delay="0"/>
                                          </p:stCondLst>
                                        </p:cTn>
                                        <p:tgtEl>
                                          <p:spTgt spid="413702">
                                            <p:txEl>
                                              <p:pRg st="11" end="11"/>
                                            </p:txEl>
                                          </p:spTgt>
                                        </p:tgtEl>
                                        <p:attrNameLst>
                                          <p:attrName>style.visibility</p:attrName>
                                        </p:attrNameLst>
                                      </p:cBhvr>
                                      <p:to>
                                        <p:strVal val="visible"/>
                                      </p:to>
                                    </p:set>
                                    <p:anim calcmode="lin" valueType="num">
                                      <p:cBhvr additive="base">
                                        <p:cTn id="89" dur="500" fill="hold"/>
                                        <p:tgtEl>
                                          <p:spTgt spid="413702">
                                            <p:txEl>
                                              <p:pRg st="11" end="11"/>
                                            </p:txEl>
                                          </p:spTgt>
                                        </p:tgtEl>
                                        <p:attrNameLst>
                                          <p:attrName>ppt_x</p:attrName>
                                        </p:attrNameLst>
                                      </p:cBhvr>
                                      <p:tavLst>
                                        <p:tav tm="0">
                                          <p:val>
                                            <p:strVal val="#ppt_x"/>
                                          </p:val>
                                        </p:tav>
                                        <p:tav tm="100000">
                                          <p:val>
                                            <p:strVal val="#ppt_x"/>
                                          </p:val>
                                        </p:tav>
                                      </p:tavLst>
                                    </p:anim>
                                    <p:anim calcmode="lin" valueType="num">
                                      <p:cBhvr additive="base">
                                        <p:cTn id="90" dur="500" fill="hold"/>
                                        <p:tgtEl>
                                          <p:spTgt spid="413702">
                                            <p:txEl>
                                              <p:pRg st="11" end="11"/>
                                            </p:txEl>
                                          </p:spTgt>
                                        </p:tgtEl>
                                        <p:attrNameLst>
                                          <p:attrName>ppt_y</p:attrName>
                                        </p:attrNameLst>
                                      </p:cBhvr>
                                      <p:tavLst>
                                        <p:tav tm="0">
                                          <p:val>
                                            <p:strVal val="1+#ppt_h/2"/>
                                          </p:val>
                                        </p:tav>
                                        <p:tav tm="100000">
                                          <p:val>
                                            <p:strVal val="#ppt_y"/>
                                          </p:val>
                                        </p:tav>
                                      </p:tavLst>
                                    </p:anim>
                                  </p:childTnLst>
                                </p:cTn>
                              </p:par>
                            </p:childTnLst>
                          </p:cTn>
                        </p:par>
                      </p:childTnLst>
                    </p:cTn>
                  </p:par>
                  <p:par>
                    <p:cTn id="91" fill="hold" nodeType="clickPar">
                      <p:stCondLst>
                        <p:cond delay="indefinite"/>
                      </p:stCondLst>
                      <p:childTnLst>
                        <p:par>
                          <p:cTn id="92" fill="hold" nodeType="withGroup">
                            <p:stCondLst>
                              <p:cond delay="0"/>
                            </p:stCondLst>
                            <p:childTnLst>
                              <p:par>
                                <p:cTn id="93" presetID="2" presetClass="entr" presetSubtype="4" fill="hold" grpId="0" nodeType="clickEffect">
                                  <p:stCondLst>
                                    <p:cond delay="0"/>
                                  </p:stCondLst>
                                  <p:childTnLst>
                                    <p:set>
                                      <p:cBhvr>
                                        <p:cTn id="94" dur="1" fill="hold">
                                          <p:stCondLst>
                                            <p:cond delay="0"/>
                                          </p:stCondLst>
                                        </p:cTn>
                                        <p:tgtEl>
                                          <p:spTgt spid="413702">
                                            <p:txEl>
                                              <p:pRg st="12" end="12"/>
                                            </p:txEl>
                                          </p:spTgt>
                                        </p:tgtEl>
                                        <p:attrNameLst>
                                          <p:attrName>style.visibility</p:attrName>
                                        </p:attrNameLst>
                                      </p:cBhvr>
                                      <p:to>
                                        <p:strVal val="visible"/>
                                      </p:to>
                                    </p:set>
                                    <p:anim calcmode="lin" valueType="num">
                                      <p:cBhvr additive="base">
                                        <p:cTn id="95" dur="500" fill="hold"/>
                                        <p:tgtEl>
                                          <p:spTgt spid="413702">
                                            <p:txEl>
                                              <p:pRg st="12" end="12"/>
                                            </p:txEl>
                                          </p:spTgt>
                                        </p:tgtEl>
                                        <p:attrNameLst>
                                          <p:attrName>ppt_x</p:attrName>
                                        </p:attrNameLst>
                                      </p:cBhvr>
                                      <p:tavLst>
                                        <p:tav tm="0">
                                          <p:val>
                                            <p:strVal val="#ppt_x"/>
                                          </p:val>
                                        </p:tav>
                                        <p:tav tm="100000">
                                          <p:val>
                                            <p:strVal val="#ppt_x"/>
                                          </p:val>
                                        </p:tav>
                                      </p:tavLst>
                                    </p:anim>
                                    <p:anim calcmode="lin" valueType="num">
                                      <p:cBhvr additive="base">
                                        <p:cTn id="96" dur="500" fill="hold"/>
                                        <p:tgtEl>
                                          <p:spTgt spid="413702">
                                            <p:txEl>
                                              <p:pRg st="12" end="12"/>
                                            </p:txEl>
                                          </p:spTgt>
                                        </p:tgtEl>
                                        <p:attrNameLst>
                                          <p:attrName>ppt_y</p:attrName>
                                        </p:attrNameLst>
                                      </p:cBhvr>
                                      <p:tavLst>
                                        <p:tav tm="0">
                                          <p:val>
                                            <p:strVal val="1+#ppt_h/2"/>
                                          </p:val>
                                        </p:tav>
                                        <p:tav tm="100000">
                                          <p:val>
                                            <p:strVal val="#ppt_y"/>
                                          </p:val>
                                        </p:tav>
                                      </p:tavLst>
                                    </p:anim>
                                  </p:childTnLst>
                                </p:cTn>
                              </p:par>
                            </p:childTnLst>
                          </p:cTn>
                        </p:par>
                      </p:childTnLst>
                    </p:cTn>
                  </p:par>
                  <p:par>
                    <p:cTn id="97" fill="hold" nodeType="clickPar">
                      <p:stCondLst>
                        <p:cond delay="indefinite"/>
                      </p:stCondLst>
                      <p:childTnLst>
                        <p:par>
                          <p:cTn id="98" fill="hold" nodeType="withGroup">
                            <p:stCondLst>
                              <p:cond delay="0"/>
                            </p:stCondLst>
                            <p:childTnLst>
                              <p:par>
                                <p:cTn id="99" presetID="2" presetClass="entr" presetSubtype="4" fill="hold" grpId="0" nodeType="clickEffect">
                                  <p:stCondLst>
                                    <p:cond delay="0"/>
                                  </p:stCondLst>
                                  <p:childTnLst>
                                    <p:set>
                                      <p:cBhvr>
                                        <p:cTn id="100" dur="1" fill="hold">
                                          <p:stCondLst>
                                            <p:cond delay="0"/>
                                          </p:stCondLst>
                                        </p:cTn>
                                        <p:tgtEl>
                                          <p:spTgt spid="413702">
                                            <p:txEl>
                                              <p:pRg st="13" end="13"/>
                                            </p:txEl>
                                          </p:spTgt>
                                        </p:tgtEl>
                                        <p:attrNameLst>
                                          <p:attrName>style.visibility</p:attrName>
                                        </p:attrNameLst>
                                      </p:cBhvr>
                                      <p:to>
                                        <p:strVal val="visible"/>
                                      </p:to>
                                    </p:set>
                                    <p:anim calcmode="lin" valueType="num">
                                      <p:cBhvr additive="base">
                                        <p:cTn id="101" dur="500" fill="hold"/>
                                        <p:tgtEl>
                                          <p:spTgt spid="413702">
                                            <p:txEl>
                                              <p:pRg st="13" end="13"/>
                                            </p:txEl>
                                          </p:spTgt>
                                        </p:tgtEl>
                                        <p:attrNameLst>
                                          <p:attrName>ppt_x</p:attrName>
                                        </p:attrNameLst>
                                      </p:cBhvr>
                                      <p:tavLst>
                                        <p:tav tm="0">
                                          <p:val>
                                            <p:strVal val="#ppt_x"/>
                                          </p:val>
                                        </p:tav>
                                        <p:tav tm="100000">
                                          <p:val>
                                            <p:strVal val="#ppt_x"/>
                                          </p:val>
                                        </p:tav>
                                      </p:tavLst>
                                    </p:anim>
                                    <p:anim calcmode="lin" valueType="num">
                                      <p:cBhvr additive="base">
                                        <p:cTn id="102" dur="500" fill="hold"/>
                                        <p:tgtEl>
                                          <p:spTgt spid="413702">
                                            <p:txEl>
                                              <p:pRg st="13" end="13"/>
                                            </p:txEl>
                                          </p:spTgt>
                                        </p:tgtEl>
                                        <p:attrNameLst>
                                          <p:attrName>ppt_y</p:attrName>
                                        </p:attrNameLst>
                                      </p:cBhvr>
                                      <p:tavLst>
                                        <p:tav tm="0">
                                          <p:val>
                                            <p:strVal val="1+#ppt_h/2"/>
                                          </p:val>
                                        </p:tav>
                                        <p:tav tm="100000">
                                          <p:val>
                                            <p:strVal val="#ppt_y"/>
                                          </p:val>
                                        </p:tav>
                                      </p:tavLst>
                                    </p:anim>
                                  </p:childTnLst>
                                </p:cTn>
                              </p:par>
                            </p:childTnLst>
                          </p:cTn>
                        </p:par>
                      </p:childTnLst>
                    </p:cTn>
                  </p:par>
                  <p:par>
                    <p:cTn id="103" fill="hold" nodeType="clickPar">
                      <p:stCondLst>
                        <p:cond delay="indefinite"/>
                      </p:stCondLst>
                      <p:childTnLst>
                        <p:par>
                          <p:cTn id="104" fill="hold" nodeType="withGroup">
                            <p:stCondLst>
                              <p:cond delay="0"/>
                            </p:stCondLst>
                            <p:childTnLst>
                              <p:par>
                                <p:cTn id="105" presetID="2" presetClass="entr" presetSubtype="4" fill="hold" grpId="0" nodeType="clickEffect">
                                  <p:stCondLst>
                                    <p:cond delay="0"/>
                                  </p:stCondLst>
                                  <p:childTnLst>
                                    <p:set>
                                      <p:cBhvr>
                                        <p:cTn id="106" dur="1" fill="hold">
                                          <p:stCondLst>
                                            <p:cond delay="0"/>
                                          </p:stCondLst>
                                        </p:cTn>
                                        <p:tgtEl>
                                          <p:spTgt spid="413702">
                                            <p:txEl>
                                              <p:pRg st="14" end="14"/>
                                            </p:txEl>
                                          </p:spTgt>
                                        </p:tgtEl>
                                        <p:attrNameLst>
                                          <p:attrName>style.visibility</p:attrName>
                                        </p:attrNameLst>
                                      </p:cBhvr>
                                      <p:to>
                                        <p:strVal val="visible"/>
                                      </p:to>
                                    </p:set>
                                    <p:anim calcmode="lin" valueType="num">
                                      <p:cBhvr additive="base">
                                        <p:cTn id="107" dur="500" fill="hold"/>
                                        <p:tgtEl>
                                          <p:spTgt spid="413702">
                                            <p:txEl>
                                              <p:pRg st="14" end="14"/>
                                            </p:txEl>
                                          </p:spTgt>
                                        </p:tgtEl>
                                        <p:attrNameLst>
                                          <p:attrName>ppt_x</p:attrName>
                                        </p:attrNameLst>
                                      </p:cBhvr>
                                      <p:tavLst>
                                        <p:tav tm="0">
                                          <p:val>
                                            <p:strVal val="#ppt_x"/>
                                          </p:val>
                                        </p:tav>
                                        <p:tav tm="100000">
                                          <p:val>
                                            <p:strVal val="#ppt_x"/>
                                          </p:val>
                                        </p:tav>
                                      </p:tavLst>
                                    </p:anim>
                                    <p:anim calcmode="lin" valueType="num">
                                      <p:cBhvr additive="base">
                                        <p:cTn id="108" dur="500" fill="hold"/>
                                        <p:tgtEl>
                                          <p:spTgt spid="413702">
                                            <p:txEl>
                                              <p:pRg st="14" end="14"/>
                                            </p:txEl>
                                          </p:spTgt>
                                        </p:tgtEl>
                                        <p:attrNameLst>
                                          <p:attrName>ppt_y</p:attrName>
                                        </p:attrNameLst>
                                      </p:cBhvr>
                                      <p:tavLst>
                                        <p:tav tm="0">
                                          <p:val>
                                            <p:strVal val="1+#ppt_h/2"/>
                                          </p:val>
                                        </p:tav>
                                        <p:tav tm="100000">
                                          <p:val>
                                            <p:strVal val="#ppt_y"/>
                                          </p:val>
                                        </p:tav>
                                      </p:tavLst>
                                    </p:anim>
                                  </p:childTnLst>
                                </p:cTn>
                              </p:par>
                            </p:childTnLst>
                          </p:cTn>
                        </p:par>
                      </p:childTnLst>
                    </p:cTn>
                  </p:par>
                  <p:par>
                    <p:cTn id="109" fill="hold" nodeType="clickPar">
                      <p:stCondLst>
                        <p:cond delay="indefinite"/>
                      </p:stCondLst>
                      <p:childTnLst>
                        <p:par>
                          <p:cTn id="110" fill="hold" nodeType="withGroup">
                            <p:stCondLst>
                              <p:cond delay="0"/>
                            </p:stCondLst>
                            <p:childTnLst>
                              <p:par>
                                <p:cTn id="111" presetID="2" presetClass="entr" presetSubtype="4" fill="hold" grpId="0" nodeType="clickEffect">
                                  <p:stCondLst>
                                    <p:cond delay="0"/>
                                  </p:stCondLst>
                                  <p:childTnLst>
                                    <p:set>
                                      <p:cBhvr>
                                        <p:cTn id="112" dur="1" fill="hold">
                                          <p:stCondLst>
                                            <p:cond delay="0"/>
                                          </p:stCondLst>
                                        </p:cTn>
                                        <p:tgtEl>
                                          <p:spTgt spid="413702">
                                            <p:txEl>
                                              <p:pRg st="15" end="15"/>
                                            </p:txEl>
                                          </p:spTgt>
                                        </p:tgtEl>
                                        <p:attrNameLst>
                                          <p:attrName>style.visibility</p:attrName>
                                        </p:attrNameLst>
                                      </p:cBhvr>
                                      <p:to>
                                        <p:strVal val="visible"/>
                                      </p:to>
                                    </p:set>
                                    <p:anim calcmode="lin" valueType="num">
                                      <p:cBhvr additive="base">
                                        <p:cTn id="113" dur="500" fill="hold"/>
                                        <p:tgtEl>
                                          <p:spTgt spid="413702">
                                            <p:txEl>
                                              <p:pRg st="15" end="15"/>
                                            </p:txEl>
                                          </p:spTgt>
                                        </p:tgtEl>
                                        <p:attrNameLst>
                                          <p:attrName>ppt_x</p:attrName>
                                        </p:attrNameLst>
                                      </p:cBhvr>
                                      <p:tavLst>
                                        <p:tav tm="0">
                                          <p:val>
                                            <p:strVal val="#ppt_x"/>
                                          </p:val>
                                        </p:tav>
                                        <p:tav tm="100000">
                                          <p:val>
                                            <p:strVal val="#ppt_x"/>
                                          </p:val>
                                        </p:tav>
                                      </p:tavLst>
                                    </p:anim>
                                    <p:anim calcmode="lin" valueType="num">
                                      <p:cBhvr additive="base">
                                        <p:cTn id="114" dur="500" fill="hold"/>
                                        <p:tgtEl>
                                          <p:spTgt spid="413702">
                                            <p:txEl>
                                              <p:pRg st="15" end="15"/>
                                            </p:txEl>
                                          </p:spTgt>
                                        </p:tgtEl>
                                        <p:attrNameLst>
                                          <p:attrName>ppt_y</p:attrName>
                                        </p:attrNameLst>
                                      </p:cBhvr>
                                      <p:tavLst>
                                        <p:tav tm="0">
                                          <p:val>
                                            <p:strVal val="1+#ppt_h/2"/>
                                          </p:val>
                                        </p:tav>
                                        <p:tav tm="100000">
                                          <p:val>
                                            <p:strVal val="#ppt_y"/>
                                          </p:val>
                                        </p:tav>
                                      </p:tavLst>
                                    </p:anim>
                                  </p:childTnLst>
                                </p:cTn>
                              </p:par>
                            </p:childTnLst>
                          </p:cTn>
                        </p:par>
                      </p:childTnLst>
                    </p:cTn>
                  </p:par>
                  <p:par>
                    <p:cTn id="115" fill="hold" nodeType="clickPar">
                      <p:stCondLst>
                        <p:cond delay="indefinite"/>
                      </p:stCondLst>
                      <p:childTnLst>
                        <p:par>
                          <p:cTn id="116" fill="hold" nodeType="withGroup">
                            <p:stCondLst>
                              <p:cond delay="0"/>
                            </p:stCondLst>
                            <p:childTnLst>
                              <p:par>
                                <p:cTn id="117" presetID="2" presetClass="entr" presetSubtype="4" fill="hold" grpId="0" nodeType="clickEffect">
                                  <p:stCondLst>
                                    <p:cond delay="0"/>
                                  </p:stCondLst>
                                  <p:childTnLst>
                                    <p:set>
                                      <p:cBhvr>
                                        <p:cTn id="118" dur="1" fill="hold">
                                          <p:stCondLst>
                                            <p:cond delay="0"/>
                                          </p:stCondLst>
                                        </p:cTn>
                                        <p:tgtEl>
                                          <p:spTgt spid="413702">
                                            <p:txEl>
                                              <p:pRg st="16" end="16"/>
                                            </p:txEl>
                                          </p:spTgt>
                                        </p:tgtEl>
                                        <p:attrNameLst>
                                          <p:attrName>style.visibility</p:attrName>
                                        </p:attrNameLst>
                                      </p:cBhvr>
                                      <p:to>
                                        <p:strVal val="visible"/>
                                      </p:to>
                                    </p:set>
                                    <p:anim calcmode="lin" valueType="num">
                                      <p:cBhvr additive="base">
                                        <p:cTn id="119" dur="500" fill="hold"/>
                                        <p:tgtEl>
                                          <p:spTgt spid="413702">
                                            <p:txEl>
                                              <p:pRg st="16" end="16"/>
                                            </p:txEl>
                                          </p:spTgt>
                                        </p:tgtEl>
                                        <p:attrNameLst>
                                          <p:attrName>ppt_x</p:attrName>
                                        </p:attrNameLst>
                                      </p:cBhvr>
                                      <p:tavLst>
                                        <p:tav tm="0">
                                          <p:val>
                                            <p:strVal val="#ppt_x"/>
                                          </p:val>
                                        </p:tav>
                                        <p:tav tm="100000">
                                          <p:val>
                                            <p:strVal val="#ppt_x"/>
                                          </p:val>
                                        </p:tav>
                                      </p:tavLst>
                                    </p:anim>
                                    <p:anim calcmode="lin" valueType="num">
                                      <p:cBhvr additive="base">
                                        <p:cTn id="120" dur="500" fill="hold"/>
                                        <p:tgtEl>
                                          <p:spTgt spid="413702">
                                            <p:txEl>
                                              <p:pRg st="16" end="16"/>
                                            </p:txEl>
                                          </p:spTgt>
                                        </p:tgtEl>
                                        <p:attrNameLst>
                                          <p:attrName>ppt_y</p:attrName>
                                        </p:attrNameLst>
                                      </p:cBhvr>
                                      <p:tavLst>
                                        <p:tav tm="0">
                                          <p:val>
                                            <p:strVal val="1+#ppt_h/2"/>
                                          </p:val>
                                        </p:tav>
                                        <p:tav tm="100000">
                                          <p:val>
                                            <p:strVal val="#ppt_y"/>
                                          </p:val>
                                        </p:tav>
                                      </p:tavLst>
                                    </p:anim>
                                  </p:childTnLst>
                                </p:cTn>
                              </p:par>
                            </p:childTnLst>
                          </p:cTn>
                        </p:par>
                      </p:childTnLst>
                    </p:cTn>
                  </p:par>
                  <p:par>
                    <p:cTn id="121" fill="hold" nodeType="clickPar">
                      <p:stCondLst>
                        <p:cond delay="indefinite"/>
                      </p:stCondLst>
                      <p:childTnLst>
                        <p:par>
                          <p:cTn id="122" fill="hold" nodeType="withGroup">
                            <p:stCondLst>
                              <p:cond delay="0"/>
                            </p:stCondLst>
                            <p:childTnLst>
                              <p:par>
                                <p:cTn id="123" presetID="2" presetClass="entr" presetSubtype="4" fill="hold" grpId="0" nodeType="clickEffect">
                                  <p:stCondLst>
                                    <p:cond delay="0"/>
                                  </p:stCondLst>
                                  <p:childTnLst>
                                    <p:set>
                                      <p:cBhvr>
                                        <p:cTn id="124" dur="1" fill="hold">
                                          <p:stCondLst>
                                            <p:cond delay="0"/>
                                          </p:stCondLst>
                                        </p:cTn>
                                        <p:tgtEl>
                                          <p:spTgt spid="413702">
                                            <p:txEl>
                                              <p:pRg st="17" end="17"/>
                                            </p:txEl>
                                          </p:spTgt>
                                        </p:tgtEl>
                                        <p:attrNameLst>
                                          <p:attrName>style.visibility</p:attrName>
                                        </p:attrNameLst>
                                      </p:cBhvr>
                                      <p:to>
                                        <p:strVal val="visible"/>
                                      </p:to>
                                    </p:set>
                                    <p:anim calcmode="lin" valueType="num">
                                      <p:cBhvr additive="base">
                                        <p:cTn id="125" dur="500" fill="hold"/>
                                        <p:tgtEl>
                                          <p:spTgt spid="413702">
                                            <p:txEl>
                                              <p:pRg st="17" end="17"/>
                                            </p:txEl>
                                          </p:spTgt>
                                        </p:tgtEl>
                                        <p:attrNameLst>
                                          <p:attrName>ppt_x</p:attrName>
                                        </p:attrNameLst>
                                      </p:cBhvr>
                                      <p:tavLst>
                                        <p:tav tm="0">
                                          <p:val>
                                            <p:strVal val="#ppt_x"/>
                                          </p:val>
                                        </p:tav>
                                        <p:tav tm="100000">
                                          <p:val>
                                            <p:strVal val="#ppt_x"/>
                                          </p:val>
                                        </p:tav>
                                      </p:tavLst>
                                    </p:anim>
                                    <p:anim calcmode="lin" valueType="num">
                                      <p:cBhvr additive="base">
                                        <p:cTn id="126" dur="500" fill="hold"/>
                                        <p:tgtEl>
                                          <p:spTgt spid="413702">
                                            <p:txEl>
                                              <p:pRg st="17" end="17"/>
                                            </p:txEl>
                                          </p:spTgt>
                                        </p:tgtEl>
                                        <p:attrNameLst>
                                          <p:attrName>ppt_y</p:attrName>
                                        </p:attrNameLst>
                                      </p:cBhvr>
                                      <p:tavLst>
                                        <p:tav tm="0">
                                          <p:val>
                                            <p:strVal val="1+#ppt_h/2"/>
                                          </p:val>
                                        </p:tav>
                                        <p:tav tm="100000">
                                          <p:val>
                                            <p:strVal val="#ppt_y"/>
                                          </p:val>
                                        </p:tav>
                                      </p:tavLst>
                                    </p:anim>
                                  </p:childTnLst>
                                </p:cTn>
                              </p:par>
                            </p:childTnLst>
                          </p:cTn>
                        </p:par>
                      </p:childTnLst>
                    </p:cTn>
                  </p:par>
                  <p:par>
                    <p:cTn id="127" fill="hold" nodeType="clickPar">
                      <p:stCondLst>
                        <p:cond delay="indefinite"/>
                      </p:stCondLst>
                      <p:childTnLst>
                        <p:par>
                          <p:cTn id="128" fill="hold" nodeType="withGroup">
                            <p:stCondLst>
                              <p:cond delay="0"/>
                            </p:stCondLst>
                            <p:childTnLst>
                              <p:par>
                                <p:cTn id="129" presetID="2" presetClass="entr" presetSubtype="4" fill="hold" grpId="0" nodeType="clickEffect">
                                  <p:stCondLst>
                                    <p:cond delay="0"/>
                                  </p:stCondLst>
                                  <p:childTnLst>
                                    <p:set>
                                      <p:cBhvr>
                                        <p:cTn id="130" dur="1" fill="hold">
                                          <p:stCondLst>
                                            <p:cond delay="0"/>
                                          </p:stCondLst>
                                        </p:cTn>
                                        <p:tgtEl>
                                          <p:spTgt spid="413702">
                                            <p:txEl>
                                              <p:pRg st="18" end="18"/>
                                            </p:txEl>
                                          </p:spTgt>
                                        </p:tgtEl>
                                        <p:attrNameLst>
                                          <p:attrName>style.visibility</p:attrName>
                                        </p:attrNameLst>
                                      </p:cBhvr>
                                      <p:to>
                                        <p:strVal val="visible"/>
                                      </p:to>
                                    </p:set>
                                    <p:anim calcmode="lin" valueType="num">
                                      <p:cBhvr additive="base">
                                        <p:cTn id="131" dur="500" fill="hold"/>
                                        <p:tgtEl>
                                          <p:spTgt spid="413702">
                                            <p:txEl>
                                              <p:pRg st="18" end="18"/>
                                            </p:txEl>
                                          </p:spTgt>
                                        </p:tgtEl>
                                        <p:attrNameLst>
                                          <p:attrName>ppt_x</p:attrName>
                                        </p:attrNameLst>
                                      </p:cBhvr>
                                      <p:tavLst>
                                        <p:tav tm="0">
                                          <p:val>
                                            <p:strVal val="#ppt_x"/>
                                          </p:val>
                                        </p:tav>
                                        <p:tav tm="100000">
                                          <p:val>
                                            <p:strVal val="#ppt_x"/>
                                          </p:val>
                                        </p:tav>
                                      </p:tavLst>
                                    </p:anim>
                                    <p:anim calcmode="lin" valueType="num">
                                      <p:cBhvr additive="base">
                                        <p:cTn id="132" dur="500" fill="hold"/>
                                        <p:tgtEl>
                                          <p:spTgt spid="413702">
                                            <p:txEl>
                                              <p:pRg st="18" end="18"/>
                                            </p:txEl>
                                          </p:spTgt>
                                        </p:tgtEl>
                                        <p:attrNameLst>
                                          <p:attrName>ppt_y</p:attrName>
                                        </p:attrNameLst>
                                      </p:cBhvr>
                                      <p:tavLst>
                                        <p:tav tm="0">
                                          <p:val>
                                            <p:strVal val="1+#ppt_h/2"/>
                                          </p:val>
                                        </p:tav>
                                        <p:tav tm="100000">
                                          <p:val>
                                            <p:strVal val="#ppt_y"/>
                                          </p:val>
                                        </p:tav>
                                      </p:tavLst>
                                    </p:anim>
                                  </p:childTnLst>
                                </p:cTn>
                              </p:par>
                            </p:childTnLst>
                          </p:cTn>
                        </p:par>
                      </p:childTnLst>
                    </p:cTn>
                  </p:par>
                  <p:par>
                    <p:cTn id="133" fill="hold" nodeType="clickPar">
                      <p:stCondLst>
                        <p:cond delay="indefinite"/>
                      </p:stCondLst>
                      <p:childTnLst>
                        <p:par>
                          <p:cTn id="134" fill="hold" nodeType="withGroup">
                            <p:stCondLst>
                              <p:cond delay="0"/>
                            </p:stCondLst>
                            <p:childTnLst>
                              <p:par>
                                <p:cTn id="135" presetID="2" presetClass="entr" presetSubtype="4" fill="hold" grpId="0" nodeType="clickEffect">
                                  <p:stCondLst>
                                    <p:cond delay="0"/>
                                  </p:stCondLst>
                                  <p:childTnLst>
                                    <p:set>
                                      <p:cBhvr>
                                        <p:cTn id="136" dur="1" fill="hold">
                                          <p:stCondLst>
                                            <p:cond delay="0"/>
                                          </p:stCondLst>
                                        </p:cTn>
                                        <p:tgtEl>
                                          <p:spTgt spid="413702">
                                            <p:txEl>
                                              <p:pRg st="19" end="19"/>
                                            </p:txEl>
                                          </p:spTgt>
                                        </p:tgtEl>
                                        <p:attrNameLst>
                                          <p:attrName>style.visibility</p:attrName>
                                        </p:attrNameLst>
                                      </p:cBhvr>
                                      <p:to>
                                        <p:strVal val="visible"/>
                                      </p:to>
                                    </p:set>
                                    <p:anim calcmode="lin" valueType="num">
                                      <p:cBhvr additive="base">
                                        <p:cTn id="137" dur="500" fill="hold"/>
                                        <p:tgtEl>
                                          <p:spTgt spid="413702">
                                            <p:txEl>
                                              <p:pRg st="19" end="19"/>
                                            </p:txEl>
                                          </p:spTgt>
                                        </p:tgtEl>
                                        <p:attrNameLst>
                                          <p:attrName>ppt_x</p:attrName>
                                        </p:attrNameLst>
                                      </p:cBhvr>
                                      <p:tavLst>
                                        <p:tav tm="0">
                                          <p:val>
                                            <p:strVal val="#ppt_x"/>
                                          </p:val>
                                        </p:tav>
                                        <p:tav tm="100000">
                                          <p:val>
                                            <p:strVal val="#ppt_x"/>
                                          </p:val>
                                        </p:tav>
                                      </p:tavLst>
                                    </p:anim>
                                    <p:anim calcmode="lin" valueType="num">
                                      <p:cBhvr additive="base">
                                        <p:cTn id="138" dur="500" fill="hold"/>
                                        <p:tgtEl>
                                          <p:spTgt spid="413702">
                                            <p:txEl>
                                              <p:pRg st="19" end="19"/>
                                            </p:txEl>
                                          </p:spTgt>
                                        </p:tgtEl>
                                        <p:attrNameLst>
                                          <p:attrName>ppt_y</p:attrName>
                                        </p:attrNameLst>
                                      </p:cBhvr>
                                      <p:tavLst>
                                        <p:tav tm="0">
                                          <p:val>
                                            <p:strVal val="1+#ppt_h/2"/>
                                          </p:val>
                                        </p:tav>
                                        <p:tav tm="100000">
                                          <p:val>
                                            <p:strVal val="#ppt_y"/>
                                          </p:val>
                                        </p:tav>
                                      </p:tavLst>
                                    </p:anim>
                                  </p:childTnLst>
                                </p:cTn>
                              </p:par>
                            </p:childTnLst>
                          </p:cTn>
                        </p:par>
                      </p:childTnLst>
                    </p:cTn>
                  </p:par>
                  <p:par>
                    <p:cTn id="139" fill="hold" nodeType="clickPar">
                      <p:stCondLst>
                        <p:cond delay="indefinite"/>
                      </p:stCondLst>
                      <p:childTnLst>
                        <p:par>
                          <p:cTn id="140" fill="hold" nodeType="withGroup">
                            <p:stCondLst>
                              <p:cond delay="0"/>
                            </p:stCondLst>
                            <p:childTnLst>
                              <p:par>
                                <p:cTn id="141" presetID="2" presetClass="entr" presetSubtype="4" fill="hold" grpId="0" nodeType="clickEffect">
                                  <p:stCondLst>
                                    <p:cond delay="0"/>
                                  </p:stCondLst>
                                  <p:childTnLst>
                                    <p:set>
                                      <p:cBhvr>
                                        <p:cTn id="142" dur="1" fill="hold">
                                          <p:stCondLst>
                                            <p:cond delay="0"/>
                                          </p:stCondLst>
                                        </p:cTn>
                                        <p:tgtEl>
                                          <p:spTgt spid="413702">
                                            <p:txEl>
                                              <p:pRg st="20" end="20"/>
                                            </p:txEl>
                                          </p:spTgt>
                                        </p:tgtEl>
                                        <p:attrNameLst>
                                          <p:attrName>style.visibility</p:attrName>
                                        </p:attrNameLst>
                                      </p:cBhvr>
                                      <p:to>
                                        <p:strVal val="visible"/>
                                      </p:to>
                                    </p:set>
                                    <p:anim calcmode="lin" valueType="num">
                                      <p:cBhvr additive="base">
                                        <p:cTn id="143" dur="500" fill="hold"/>
                                        <p:tgtEl>
                                          <p:spTgt spid="413702">
                                            <p:txEl>
                                              <p:pRg st="20" end="20"/>
                                            </p:txEl>
                                          </p:spTgt>
                                        </p:tgtEl>
                                        <p:attrNameLst>
                                          <p:attrName>ppt_x</p:attrName>
                                        </p:attrNameLst>
                                      </p:cBhvr>
                                      <p:tavLst>
                                        <p:tav tm="0">
                                          <p:val>
                                            <p:strVal val="#ppt_x"/>
                                          </p:val>
                                        </p:tav>
                                        <p:tav tm="100000">
                                          <p:val>
                                            <p:strVal val="#ppt_x"/>
                                          </p:val>
                                        </p:tav>
                                      </p:tavLst>
                                    </p:anim>
                                    <p:anim calcmode="lin" valueType="num">
                                      <p:cBhvr additive="base">
                                        <p:cTn id="144" dur="500" fill="hold"/>
                                        <p:tgtEl>
                                          <p:spTgt spid="413702">
                                            <p:txEl>
                                              <p:pRg st="20" end="20"/>
                                            </p:txEl>
                                          </p:spTgt>
                                        </p:tgtEl>
                                        <p:attrNameLst>
                                          <p:attrName>ppt_y</p:attrName>
                                        </p:attrNameLst>
                                      </p:cBhvr>
                                      <p:tavLst>
                                        <p:tav tm="0">
                                          <p:val>
                                            <p:strVal val="1+#ppt_h/2"/>
                                          </p:val>
                                        </p:tav>
                                        <p:tav tm="100000">
                                          <p:val>
                                            <p:strVal val="#ppt_y"/>
                                          </p:val>
                                        </p:tav>
                                      </p:tavLst>
                                    </p:anim>
                                  </p:childTnLst>
                                </p:cTn>
                              </p:par>
                            </p:childTnLst>
                          </p:cTn>
                        </p:par>
                      </p:childTnLst>
                    </p:cTn>
                  </p:par>
                  <p:par>
                    <p:cTn id="145" fill="hold" nodeType="clickPar">
                      <p:stCondLst>
                        <p:cond delay="indefinite"/>
                      </p:stCondLst>
                      <p:childTnLst>
                        <p:par>
                          <p:cTn id="146" fill="hold" nodeType="withGroup">
                            <p:stCondLst>
                              <p:cond delay="0"/>
                            </p:stCondLst>
                            <p:childTnLst>
                              <p:par>
                                <p:cTn id="147" presetID="2" presetClass="entr" presetSubtype="4" fill="hold" grpId="0" nodeType="clickEffect">
                                  <p:stCondLst>
                                    <p:cond delay="0"/>
                                  </p:stCondLst>
                                  <p:childTnLst>
                                    <p:set>
                                      <p:cBhvr>
                                        <p:cTn id="148" dur="1" fill="hold">
                                          <p:stCondLst>
                                            <p:cond delay="0"/>
                                          </p:stCondLst>
                                        </p:cTn>
                                        <p:tgtEl>
                                          <p:spTgt spid="413702">
                                            <p:txEl>
                                              <p:pRg st="21" end="21"/>
                                            </p:txEl>
                                          </p:spTgt>
                                        </p:tgtEl>
                                        <p:attrNameLst>
                                          <p:attrName>style.visibility</p:attrName>
                                        </p:attrNameLst>
                                      </p:cBhvr>
                                      <p:to>
                                        <p:strVal val="visible"/>
                                      </p:to>
                                    </p:set>
                                    <p:anim calcmode="lin" valueType="num">
                                      <p:cBhvr additive="base">
                                        <p:cTn id="149" dur="500" fill="hold"/>
                                        <p:tgtEl>
                                          <p:spTgt spid="413702">
                                            <p:txEl>
                                              <p:pRg st="21" end="21"/>
                                            </p:txEl>
                                          </p:spTgt>
                                        </p:tgtEl>
                                        <p:attrNameLst>
                                          <p:attrName>ppt_x</p:attrName>
                                        </p:attrNameLst>
                                      </p:cBhvr>
                                      <p:tavLst>
                                        <p:tav tm="0">
                                          <p:val>
                                            <p:strVal val="#ppt_x"/>
                                          </p:val>
                                        </p:tav>
                                        <p:tav tm="100000">
                                          <p:val>
                                            <p:strVal val="#ppt_x"/>
                                          </p:val>
                                        </p:tav>
                                      </p:tavLst>
                                    </p:anim>
                                    <p:anim calcmode="lin" valueType="num">
                                      <p:cBhvr additive="base">
                                        <p:cTn id="150" dur="500" fill="hold"/>
                                        <p:tgtEl>
                                          <p:spTgt spid="413702">
                                            <p:txEl>
                                              <p:pRg st="21" end="21"/>
                                            </p:txEl>
                                          </p:spTgt>
                                        </p:tgtEl>
                                        <p:attrNameLst>
                                          <p:attrName>ppt_y</p:attrName>
                                        </p:attrNameLst>
                                      </p:cBhvr>
                                      <p:tavLst>
                                        <p:tav tm="0">
                                          <p:val>
                                            <p:strVal val="1+#ppt_h/2"/>
                                          </p:val>
                                        </p:tav>
                                        <p:tav tm="100000">
                                          <p:val>
                                            <p:strVal val="#ppt_y"/>
                                          </p:val>
                                        </p:tav>
                                      </p:tavLst>
                                    </p:anim>
                                  </p:childTnLst>
                                </p:cTn>
                              </p:par>
                            </p:childTnLst>
                          </p:cTn>
                        </p:par>
                      </p:childTnLst>
                    </p:cTn>
                  </p:par>
                  <p:par>
                    <p:cTn id="151" fill="hold" nodeType="clickPar">
                      <p:stCondLst>
                        <p:cond delay="indefinite"/>
                      </p:stCondLst>
                      <p:childTnLst>
                        <p:par>
                          <p:cTn id="152" fill="hold" nodeType="withGroup">
                            <p:stCondLst>
                              <p:cond delay="0"/>
                            </p:stCondLst>
                            <p:childTnLst>
                              <p:par>
                                <p:cTn id="153" presetID="2" presetClass="entr" presetSubtype="4" fill="hold" grpId="0" nodeType="clickEffect">
                                  <p:stCondLst>
                                    <p:cond delay="0"/>
                                  </p:stCondLst>
                                  <p:childTnLst>
                                    <p:set>
                                      <p:cBhvr>
                                        <p:cTn id="154" dur="1" fill="hold">
                                          <p:stCondLst>
                                            <p:cond delay="0"/>
                                          </p:stCondLst>
                                        </p:cTn>
                                        <p:tgtEl>
                                          <p:spTgt spid="413702">
                                            <p:txEl>
                                              <p:pRg st="22" end="22"/>
                                            </p:txEl>
                                          </p:spTgt>
                                        </p:tgtEl>
                                        <p:attrNameLst>
                                          <p:attrName>style.visibility</p:attrName>
                                        </p:attrNameLst>
                                      </p:cBhvr>
                                      <p:to>
                                        <p:strVal val="visible"/>
                                      </p:to>
                                    </p:set>
                                    <p:anim calcmode="lin" valueType="num">
                                      <p:cBhvr additive="base">
                                        <p:cTn id="155" dur="500" fill="hold"/>
                                        <p:tgtEl>
                                          <p:spTgt spid="413702">
                                            <p:txEl>
                                              <p:pRg st="22" end="22"/>
                                            </p:txEl>
                                          </p:spTgt>
                                        </p:tgtEl>
                                        <p:attrNameLst>
                                          <p:attrName>ppt_x</p:attrName>
                                        </p:attrNameLst>
                                      </p:cBhvr>
                                      <p:tavLst>
                                        <p:tav tm="0">
                                          <p:val>
                                            <p:strVal val="#ppt_x"/>
                                          </p:val>
                                        </p:tav>
                                        <p:tav tm="100000">
                                          <p:val>
                                            <p:strVal val="#ppt_x"/>
                                          </p:val>
                                        </p:tav>
                                      </p:tavLst>
                                    </p:anim>
                                    <p:anim calcmode="lin" valueType="num">
                                      <p:cBhvr additive="base">
                                        <p:cTn id="156" dur="500" fill="hold"/>
                                        <p:tgtEl>
                                          <p:spTgt spid="413702">
                                            <p:txEl>
                                              <p:pRg st="22" end="22"/>
                                            </p:txEl>
                                          </p:spTgt>
                                        </p:tgtEl>
                                        <p:attrNameLst>
                                          <p:attrName>ppt_y</p:attrName>
                                        </p:attrNameLst>
                                      </p:cBhvr>
                                      <p:tavLst>
                                        <p:tav tm="0">
                                          <p:val>
                                            <p:strVal val="1+#ppt_h/2"/>
                                          </p:val>
                                        </p:tav>
                                        <p:tav tm="100000">
                                          <p:val>
                                            <p:strVal val="#ppt_y"/>
                                          </p:val>
                                        </p:tav>
                                      </p:tavLst>
                                    </p:anim>
                                  </p:childTnLst>
                                </p:cTn>
                              </p:par>
                            </p:childTnLst>
                          </p:cTn>
                        </p:par>
                      </p:childTnLst>
                    </p:cTn>
                  </p:par>
                  <p:par>
                    <p:cTn id="157" fill="hold" nodeType="clickPar">
                      <p:stCondLst>
                        <p:cond delay="indefinite"/>
                      </p:stCondLst>
                      <p:childTnLst>
                        <p:par>
                          <p:cTn id="158" fill="hold" nodeType="withGroup">
                            <p:stCondLst>
                              <p:cond delay="0"/>
                            </p:stCondLst>
                            <p:childTnLst>
                              <p:par>
                                <p:cTn id="159" presetID="2" presetClass="entr" presetSubtype="4" fill="hold" grpId="0" nodeType="clickEffect">
                                  <p:stCondLst>
                                    <p:cond delay="0"/>
                                  </p:stCondLst>
                                  <p:childTnLst>
                                    <p:set>
                                      <p:cBhvr>
                                        <p:cTn id="160" dur="1" fill="hold">
                                          <p:stCondLst>
                                            <p:cond delay="0"/>
                                          </p:stCondLst>
                                        </p:cTn>
                                        <p:tgtEl>
                                          <p:spTgt spid="413702">
                                            <p:txEl>
                                              <p:pRg st="23" end="23"/>
                                            </p:txEl>
                                          </p:spTgt>
                                        </p:tgtEl>
                                        <p:attrNameLst>
                                          <p:attrName>style.visibility</p:attrName>
                                        </p:attrNameLst>
                                      </p:cBhvr>
                                      <p:to>
                                        <p:strVal val="visible"/>
                                      </p:to>
                                    </p:set>
                                    <p:anim calcmode="lin" valueType="num">
                                      <p:cBhvr additive="base">
                                        <p:cTn id="161" dur="500" fill="hold"/>
                                        <p:tgtEl>
                                          <p:spTgt spid="413702">
                                            <p:txEl>
                                              <p:pRg st="23" end="23"/>
                                            </p:txEl>
                                          </p:spTgt>
                                        </p:tgtEl>
                                        <p:attrNameLst>
                                          <p:attrName>ppt_x</p:attrName>
                                        </p:attrNameLst>
                                      </p:cBhvr>
                                      <p:tavLst>
                                        <p:tav tm="0">
                                          <p:val>
                                            <p:strVal val="#ppt_x"/>
                                          </p:val>
                                        </p:tav>
                                        <p:tav tm="100000">
                                          <p:val>
                                            <p:strVal val="#ppt_x"/>
                                          </p:val>
                                        </p:tav>
                                      </p:tavLst>
                                    </p:anim>
                                    <p:anim calcmode="lin" valueType="num">
                                      <p:cBhvr additive="base">
                                        <p:cTn id="162" dur="500" fill="hold"/>
                                        <p:tgtEl>
                                          <p:spTgt spid="413702">
                                            <p:txEl>
                                              <p:pRg st="23" end="23"/>
                                            </p:txEl>
                                          </p:spTgt>
                                        </p:tgtEl>
                                        <p:attrNameLst>
                                          <p:attrName>ppt_y</p:attrName>
                                        </p:attrNameLst>
                                      </p:cBhvr>
                                      <p:tavLst>
                                        <p:tav tm="0">
                                          <p:val>
                                            <p:strVal val="1+#ppt_h/2"/>
                                          </p:val>
                                        </p:tav>
                                        <p:tav tm="100000">
                                          <p:val>
                                            <p:strVal val="#ppt_y"/>
                                          </p:val>
                                        </p:tav>
                                      </p:tavLst>
                                    </p:anim>
                                  </p:childTnLst>
                                </p:cTn>
                              </p:par>
                            </p:childTnLst>
                          </p:cTn>
                        </p:par>
                      </p:childTnLst>
                    </p:cTn>
                  </p:par>
                  <p:par>
                    <p:cTn id="163" fill="hold" nodeType="clickPar">
                      <p:stCondLst>
                        <p:cond delay="indefinite"/>
                      </p:stCondLst>
                      <p:childTnLst>
                        <p:par>
                          <p:cTn id="164" fill="hold" nodeType="withGroup">
                            <p:stCondLst>
                              <p:cond delay="0"/>
                            </p:stCondLst>
                            <p:childTnLst>
                              <p:par>
                                <p:cTn id="165" presetID="2" presetClass="entr" presetSubtype="4" fill="hold" grpId="0" nodeType="clickEffect">
                                  <p:stCondLst>
                                    <p:cond delay="0"/>
                                  </p:stCondLst>
                                  <p:childTnLst>
                                    <p:set>
                                      <p:cBhvr>
                                        <p:cTn id="166" dur="1" fill="hold">
                                          <p:stCondLst>
                                            <p:cond delay="0"/>
                                          </p:stCondLst>
                                        </p:cTn>
                                        <p:tgtEl>
                                          <p:spTgt spid="413702">
                                            <p:txEl>
                                              <p:pRg st="24" end="24"/>
                                            </p:txEl>
                                          </p:spTgt>
                                        </p:tgtEl>
                                        <p:attrNameLst>
                                          <p:attrName>style.visibility</p:attrName>
                                        </p:attrNameLst>
                                      </p:cBhvr>
                                      <p:to>
                                        <p:strVal val="visible"/>
                                      </p:to>
                                    </p:set>
                                    <p:anim calcmode="lin" valueType="num">
                                      <p:cBhvr additive="base">
                                        <p:cTn id="167" dur="500" fill="hold"/>
                                        <p:tgtEl>
                                          <p:spTgt spid="413702">
                                            <p:txEl>
                                              <p:pRg st="24" end="24"/>
                                            </p:txEl>
                                          </p:spTgt>
                                        </p:tgtEl>
                                        <p:attrNameLst>
                                          <p:attrName>ppt_x</p:attrName>
                                        </p:attrNameLst>
                                      </p:cBhvr>
                                      <p:tavLst>
                                        <p:tav tm="0">
                                          <p:val>
                                            <p:strVal val="#ppt_x"/>
                                          </p:val>
                                        </p:tav>
                                        <p:tav tm="100000">
                                          <p:val>
                                            <p:strVal val="#ppt_x"/>
                                          </p:val>
                                        </p:tav>
                                      </p:tavLst>
                                    </p:anim>
                                    <p:anim calcmode="lin" valueType="num">
                                      <p:cBhvr additive="base">
                                        <p:cTn id="168" dur="500" fill="hold"/>
                                        <p:tgtEl>
                                          <p:spTgt spid="413702">
                                            <p:txEl>
                                              <p:pRg st="24" end="24"/>
                                            </p:txEl>
                                          </p:spTgt>
                                        </p:tgtEl>
                                        <p:attrNameLst>
                                          <p:attrName>ppt_y</p:attrName>
                                        </p:attrNameLst>
                                      </p:cBhvr>
                                      <p:tavLst>
                                        <p:tav tm="0">
                                          <p:val>
                                            <p:strVal val="1+#ppt_h/2"/>
                                          </p:val>
                                        </p:tav>
                                        <p:tav tm="100000">
                                          <p:val>
                                            <p:strVal val="#ppt_y"/>
                                          </p:val>
                                        </p:tav>
                                      </p:tavLst>
                                    </p:anim>
                                  </p:childTnLst>
                                </p:cTn>
                              </p:par>
                            </p:childTnLst>
                          </p:cTn>
                        </p:par>
                      </p:childTnLst>
                    </p:cTn>
                  </p:par>
                  <p:par>
                    <p:cTn id="169" fill="hold" nodeType="clickPar">
                      <p:stCondLst>
                        <p:cond delay="indefinite"/>
                      </p:stCondLst>
                      <p:childTnLst>
                        <p:par>
                          <p:cTn id="170" fill="hold" nodeType="withGroup">
                            <p:stCondLst>
                              <p:cond delay="0"/>
                            </p:stCondLst>
                            <p:childTnLst>
                              <p:par>
                                <p:cTn id="171" presetID="2" presetClass="entr" presetSubtype="4" fill="hold" grpId="0" nodeType="clickEffect">
                                  <p:stCondLst>
                                    <p:cond delay="0"/>
                                  </p:stCondLst>
                                  <p:childTnLst>
                                    <p:set>
                                      <p:cBhvr>
                                        <p:cTn id="172" dur="1" fill="hold">
                                          <p:stCondLst>
                                            <p:cond delay="0"/>
                                          </p:stCondLst>
                                        </p:cTn>
                                        <p:tgtEl>
                                          <p:spTgt spid="413702">
                                            <p:txEl>
                                              <p:pRg st="25" end="25"/>
                                            </p:txEl>
                                          </p:spTgt>
                                        </p:tgtEl>
                                        <p:attrNameLst>
                                          <p:attrName>style.visibility</p:attrName>
                                        </p:attrNameLst>
                                      </p:cBhvr>
                                      <p:to>
                                        <p:strVal val="visible"/>
                                      </p:to>
                                    </p:set>
                                    <p:anim calcmode="lin" valueType="num">
                                      <p:cBhvr additive="base">
                                        <p:cTn id="173" dur="500" fill="hold"/>
                                        <p:tgtEl>
                                          <p:spTgt spid="413702">
                                            <p:txEl>
                                              <p:pRg st="25" end="25"/>
                                            </p:txEl>
                                          </p:spTgt>
                                        </p:tgtEl>
                                        <p:attrNameLst>
                                          <p:attrName>ppt_x</p:attrName>
                                        </p:attrNameLst>
                                      </p:cBhvr>
                                      <p:tavLst>
                                        <p:tav tm="0">
                                          <p:val>
                                            <p:strVal val="#ppt_x"/>
                                          </p:val>
                                        </p:tav>
                                        <p:tav tm="100000">
                                          <p:val>
                                            <p:strVal val="#ppt_x"/>
                                          </p:val>
                                        </p:tav>
                                      </p:tavLst>
                                    </p:anim>
                                    <p:anim calcmode="lin" valueType="num">
                                      <p:cBhvr additive="base">
                                        <p:cTn id="174" dur="500" fill="hold"/>
                                        <p:tgtEl>
                                          <p:spTgt spid="413702">
                                            <p:txEl>
                                              <p:pRg st="25" end="25"/>
                                            </p:txEl>
                                          </p:spTgt>
                                        </p:tgtEl>
                                        <p:attrNameLst>
                                          <p:attrName>ppt_y</p:attrName>
                                        </p:attrNameLst>
                                      </p:cBhvr>
                                      <p:tavLst>
                                        <p:tav tm="0">
                                          <p:val>
                                            <p:strVal val="1+#ppt_h/2"/>
                                          </p:val>
                                        </p:tav>
                                        <p:tav tm="100000">
                                          <p:val>
                                            <p:strVal val="#ppt_y"/>
                                          </p:val>
                                        </p:tav>
                                      </p:tavLst>
                                    </p:anim>
                                  </p:childTnLst>
                                </p:cTn>
                              </p:par>
                            </p:childTnLst>
                          </p:cTn>
                        </p:par>
                      </p:childTnLst>
                    </p:cTn>
                  </p:par>
                  <p:par>
                    <p:cTn id="175" fill="hold" nodeType="clickPar">
                      <p:stCondLst>
                        <p:cond delay="indefinite"/>
                      </p:stCondLst>
                      <p:childTnLst>
                        <p:par>
                          <p:cTn id="176" fill="hold" nodeType="withGroup">
                            <p:stCondLst>
                              <p:cond delay="0"/>
                            </p:stCondLst>
                            <p:childTnLst>
                              <p:par>
                                <p:cTn id="177" presetID="2" presetClass="entr" presetSubtype="4" fill="hold" grpId="0" nodeType="clickEffect">
                                  <p:stCondLst>
                                    <p:cond delay="0"/>
                                  </p:stCondLst>
                                  <p:childTnLst>
                                    <p:set>
                                      <p:cBhvr>
                                        <p:cTn id="178" dur="1" fill="hold">
                                          <p:stCondLst>
                                            <p:cond delay="0"/>
                                          </p:stCondLst>
                                        </p:cTn>
                                        <p:tgtEl>
                                          <p:spTgt spid="413702">
                                            <p:txEl>
                                              <p:pRg st="26" end="26"/>
                                            </p:txEl>
                                          </p:spTgt>
                                        </p:tgtEl>
                                        <p:attrNameLst>
                                          <p:attrName>style.visibility</p:attrName>
                                        </p:attrNameLst>
                                      </p:cBhvr>
                                      <p:to>
                                        <p:strVal val="visible"/>
                                      </p:to>
                                    </p:set>
                                    <p:anim calcmode="lin" valueType="num">
                                      <p:cBhvr additive="base">
                                        <p:cTn id="179" dur="500" fill="hold"/>
                                        <p:tgtEl>
                                          <p:spTgt spid="413702">
                                            <p:txEl>
                                              <p:pRg st="26" end="26"/>
                                            </p:txEl>
                                          </p:spTgt>
                                        </p:tgtEl>
                                        <p:attrNameLst>
                                          <p:attrName>ppt_x</p:attrName>
                                        </p:attrNameLst>
                                      </p:cBhvr>
                                      <p:tavLst>
                                        <p:tav tm="0">
                                          <p:val>
                                            <p:strVal val="#ppt_x"/>
                                          </p:val>
                                        </p:tav>
                                        <p:tav tm="100000">
                                          <p:val>
                                            <p:strVal val="#ppt_x"/>
                                          </p:val>
                                        </p:tav>
                                      </p:tavLst>
                                    </p:anim>
                                    <p:anim calcmode="lin" valueType="num">
                                      <p:cBhvr additive="base">
                                        <p:cTn id="180" dur="500" fill="hold"/>
                                        <p:tgtEl>
                                          <p:spTgt spid="413702">
                                            <p:txEl>
                                              <p:pRg st="26" end="2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3698" grpId="0" animBg="1" autoUpdateAnimBg="0"/>
      <p:bldP spid="413699" grpId="0" animBg="1" autoUpdateAnimBg="0"/>
      <p:bldP spid="413702" grpId="0" build="p" bldLvl="4"/>
      <p:bldP spid="413703" grpId="0" autoUpdateAnimBg="0"/>
    </p:bldLst>
  </p:timing>
</p:sld>
</file>

<file path=ppt/slides/slide11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01378"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11619"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EA053E26-3563-4072-A9F3-59CB922DEC0F}" type="slidenum">
              <a:rPr lang="de-DE" altLang="en-US" sz="900" smtClean="0">
                <a:solidFill>
                  <a:schemeClr val="accent2"/>
                </a:solidFill>
              </a:rPr>
              <a:pPr/>
              <a:t>115</a:t>
            </a:fld>
            <a:endParaRPr lang="de-DE" altLang="en-US" sz="1400" b="0" smtClean="0">
              <a:solidFill>
                <a:schemeClr val="tx1"/>
              </a:solidFill>
            </a:endParaRPr>
          </a:p>
        </p:txBody>
      </p:sp>
      <p:sp>
        <p:nvSpPr>
          <p:cNvPr id="320514"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2.2.3 Zielgrößen</a:t>
            </a:r>
          </a:p>
        </p:txBody>
      </p:sp>
      <p:sp>
        <p:nvSpPr>
          <p:cNvPr id="320518" name="Rectangle 6"/>
          <p:cNvSpPr>
            <a:spLocks noGrp="1" noChangeArrowheads="1"/>
          </p:cNvSpPr>
          <p:nvPr>
            <p:ph type="body" idx="1"/>
          </p:nvPr>
        </p:nvSpPr>
        <p:spPr>
          <a:xfrm>
            <a:off x="685800" y="1905000"/>
            <a:ext cx="7772400" cy="4114800"/>
          </a:xfrm>
        </p:spPr>
        <p:txBody>
          <a:bodyPr/>
          <a:lstStyle/>
          <a:p>
            <a:r>
              <a:rPr lang="de-DE" altLang="en-US" smtClean="0">
                <a:ea typeface="ＭＳ Ｐゴシック" pitchFamily="34" charset="-128"/>
              </a:rPr>
              <a:t>Die Definition des Endpunktes ist ein entscheidender Punkt für die Valididät einer Studie</a:t>
            </a:r>
          </a:p>
          <a:p>
            <a:r>
              <a:rPr lang="de-DE" altLang="en-US" smtClean="0">
                <a:ea typeface="ＭＳ Ｐゴシック" pitchFamily="34" charset="-128"/>
              </a:rPr>
              <a:t>Der Endpunkt sollte immer sehr kritisch unter die Lupe genommen werden, weil hier u.U. ein Sponsor klinisch nicht relevante Parameter wählen kann, die eine hochsignifikante Überlegenheit einer neuen Therapie vortäuschen</a:t>
            </a:r>
          </a:p>
          <a:p>
            <a:r>
              <a:rPr lang="de-DE" altLang="en-US" smtClean="0">
                <a:ea typeface="ＭＳ Ｐゴシック" pitchFamily="34" charset="-128"/>
              </a:rPr>
              <a:t>„König</a:t>
            </a:r>
            <a:r>
              <a:rPr lang="ja-JP" altLang="de-DE" smtClean="0">
                <a:ea typeface="ＭＳ Ｐゴシック" pitchFamily="34" charset="-128"/>
              </a:rPr>
              <a:t>“</a:t>
            </a:r>
            <a:r>
              <a:rPr lang="de-DE" altLang="ja-JP" smtClean="0">
                <a:ea typeface="ＭＳ Ｐゴシック" pitchFamily="34" charset="-128"/>
              </a:rPr>
              <a:t> der Endpunkte ist die Gesamtmortalität</a:t>
            </a:r>
          </a:p>
          <a:p>
            <a:pPr lvl="3"/>
            <a:r>
              <a:rPr lang="de-DE" altLang="en-US" smtClean="0">
                <a:ea typeface="ＭＳ Ｐゴシック" pitchFamily="34" charset="-128"/>
              </a:rPr>
              <a:t>In welchem Zeitraum (24h, 1 Woche, 30d, 1 Jahr....)?</a:t>
            </a:r>
          </a:p>
        </p:txBody>
      </p:sp>
      <p:sp>
        <p:nvSpPr>
          <p:cNvPr id="320515"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2.2.3.1 Endpunkt</a:t>
            </a:r>
          </a:p>
        </p:txBody>
      </p:sp>
      <p:sp>
        <p:nvSpPr>
          <p:cNvPr id="111623"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111624"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320514"/>
                                        </p:tgtEl>
                                        <p:attrNameLst>
                                          <p:attrName>style.visibility</p:attrName>
                                        </p:attrNameLst>
                                      </p:cBhvr>
                                      <p:to>
                                        <p:strVal val="visible"/>
                                      </p:to>
                                    </p:set>
                                    <p:anim calcmode="lin" valueType="num">
                                      <p:cBhvr additive="base">
                                        <p:cTn id="7" dur="500" fill="hold"/>
                                        <p:tgtEl>
                                          <p:spTgt spid="320514"/>
                                        </p:tgtEl>
                                        <p:attrNameLst>
                                          <p:attrName>ppt_x</p:attrName>
                                        </p:attrNameLst>
                                      </p:cBhvr>
                                      <p:tavLst>
                                        <p:tav tm="0">
                                          <p:val>
                                            <p:strVal val="#ppt_x"/>
                                          </p:val>
                                        </p:tav>
                                        <p:tav tm="100000">
                                          <p:val>
                                            <p:strVal val="#ppt_x"/>
                                          </p:val>
                                        </p:tav>
                                      </p:tavLst>
                                    </p:anim>
                                    <p:anim calcmode="lin" valueType="num">
                                      <p:cBhvr additive="base">
                                        <p:cTn id="8" dur="500" fill="hold"/>
                                        <p:tgtEl>
                                          <p:spTgt spid="320514"/>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320515"/>
                                        </p:tgtEl>
                                        <p:attrNameLst>
                                          <p:attrName>style.visibility</p:attrName>
                                        </p:attrNameLst>
                                      </p:cBhvr>
                                      <p:to>
                                        <p:strVal val="visible"/>
                                      </p:to>
                                    </p:set>
                                    <p:anim calcmode="lin" valueType="num">
                                      <p:cBhvr additive="base">
                                        <p:cTn id="12" dur="500" fill="hold"/>
                                        <p:tgtEl>
                                          <p:spTgt spid="320515"/>
                                        </p:tgtEl>
                                        <p:attrNameLst>
                                          <p:attrName>ppt_x</p:attrName>
                                        </p:attrNameLst>
                                      </p:cBhvr>
                                      <p:tavLst>
                                        <p:tav tm="0">
                                          <p:val>
                                            <p:strVal val="0-#ppt_w/2"/>
                                          </p:val>
                                        </p:tav>
                                        <p:tav tm="100000">
                                          <p:val>
                                            <p:strVal val="#ppt_x"/>
                                          </p:val>
                                        </p:tav>
                                      </p:tavLst>
                                    </p:anim>
                                    <p:anim calcmode="lin" valueType="num">
                                      <p:cBhvr additive="base">
                                        <p:cTn id="13" dur="500" fill="hold"/>
                                        <p:tgtEl>
                                          <p:spTgt spid="320515"/>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320518">
                                            <p:txEl>
                                              <p:pRg st="0" end="0"/>
                                            </p:txEl>
                                          </p:spTgt>
                                        </p:tgtEl>
                                        <p:attrNameLst>
                                          <p:attrName>style.visibility</p:attrName>
                                        </p:attrNameLst>
                                      </p:cBhvr>
                                      <p:to>
                                        <p:strVal val="visible"/>
                                      </p:to>
                                    </p:set>
                                    <p:anim calcmode="lin" valueType="num">
                                      <p:cBhvr additive="base">
                                        <p:cTn id="18" dur="500" fill="hold"/>
                                        <p:tgtEl>
                                          <p:spTgt spid="320518">
                                            <p:txEl>
                                              <p:pRg st="0" end="0"/>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32051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320518">
                                            <p:txEl>
                                              <p:pRg st="1" end="1"/>
                                            </p:txEl>
                                          </p:spTgt>
                                        </p:tgtEl>
                                        <p:attrNameLst>
                                          <p:attrName>style.visibility</p:attrName>
                                        </p:attrNameLst>
                                      </p:cBhvr>
                                      <p:to>
                                        <p:strVal val="visible"/>
                                      </p:to>
                                    </p:set>
                                    <p:anim calcmode="lin" valueType="num">
                                      <p:cBhvr additive="base">
                                        <p:cTn id="24" dur="500" fill="hold"/>
                                        <p:tgtEl>
                                          <p:spTgt spid="320518">
                                            <p:txEl>
                                              <p:pRg st="1" end="1"/>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32051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320518">
                                            <p:txEl>
                                              <p:pRg st="2" end="2"/>
                                            </p:txEl>
                                          </p:spTgt>
                                        </p:tgtEl>
                                        <p:attrNameLst>
                                          <p:attrName>style.visibility</p:attrName>
                                        </p:attrNameLst>
                                      </p:cBhvr>
                                      <p:to>
                                        <p:strVal val="visible"/>
                                      </p:to>
                                    </p:set>
                                    <p:anim calcmode="lin" valueType="num">
                                      <p:cBhvr additive="base">
                                        <p:cTn id="30" dur="500" fill="hold"/>
                                        <p:tgtEl>
                                          <p:spTgt spid="320518">
                                            <p:txEl>
                                              <p:pRg st="2" end="2"/>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32051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 presetClass="entr" presetSubtype="8" fill="hold" grpId="0" nodeType="clickEffect">
                                  <p:stCondLst>
                                    <p:cond delay="0"/>
                                  </p:stCondLst>
                                  <p:childTnLst>
                                    <p:set>
                                      <p:cBhvr>
                                        <p:cTn id="35" dur="1" fill="hold">
                                          <p:stCondLst>
                                            <p:cond delay="0"/>
                                          </p:stCondLst>
                                        </p:cTn>
                                        <p:tgtEl>
                                          <p:spTgt spid="320518">
                                            <p:txEl>
                                              <p:pRg st="3" end="3"/>
                                            </p:txEl>
                                          </p:spTgt>
                                        </p:tgtEl>
                                        <p:attrNameLst>
                                          <p:attrName>style.visibility</p:attrName>
                                        </p:attrNameLst>
                                      </p:cBhvr>
                                      <p:to>
                                        <p:strVal val="visible"/>
                                      </p:to>
                                    </p:set>
                                    <p:anim calcmode="lin" valueType="num">
                                      <p:cBhvr additive="base">
                                        <p:cTn id="36" dur="500" fill="hold"/>
                                        <p:tgtEl>
                                          <p:spTgt spid="320518">
                                            <p:txEl>
                                              <p:pRg st="3" end="3"/>
                                            </p:txEl>
                                          </p:spTgt>
                                        </p:tgtEl>
                                        <p:attrNameLst>
                                          <p:attrName>ppt_x</p:attrName>
                                        </p:attrNameLst>
                                      </p:cBhvr>
                                      <p:tavLst>
                                        <p:tav tm="0">
                                          <p:val>
                                            <p:strVal val="0-#ppt_w/2"/>
                                          </p:val>
                                        </p:tav>
                                        <p:tav tm="100000">
                                          <p:val>
                                            <p:strVal val="#ppt_x"/>
                                          </p:val>
                                        </p:tav>
                                      </p:tavLst>
                                    </p:anim>
                                    <p:anim calcmode="lin" valueType="num">
                                      <p:cBhvr additive="base">
                                        <p:cTn id="37" dur="500" fill="hold"/>
                                        <p:tgtEl>
                                          <p:spTgt spid="320518">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0514" grpId="0" animBg="1" autoUpdateAnimBg="0"/>
      <p:bldP spid="320518" grpId="0" build="p" bldLvl="5"/>
      <p:bldP spid="320515" grpId="0" animBg="1"/>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12643"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D4E4E3B8-FA60-43F5-98FB-8525818E46C5}" type="slidenum">
              <a:rPr lang="de-DE" altLang="en-US" sz="900" smtClean="0">
                <a:solidFill>
                  <a:schemeClr val="accent2"/>
                </a:solidFill>
              </a:rPr>
              <a:pPr/>
              <a:t>116</a:t>
            </a:fld>
            <a:endParaRPr lang="de-DE" altLang="en-US" sz="1400" b="0" smtClean="0">
              <a:solidFill>
                <a:schemeClr val="tx1"/>
              </a:solidFill>
            </a:endParaRPr>
          </a:p>
        </p:txBody>
      </p:sp>
      <p:sp>
        <p:nvSpPr>
          <p:cNvPr id="112644" name="Rectangle 2"/>
          <p:cNvSpPr>
            <a:spLocks noGrp="1" noChangeArrowheads="1"/>
          </p:cNvSpPr>
          <p:nvPr>
            <p:ph type="title"/>
          </p:nvPr>
        </p:nvSpPr>
        <p:spPr>
          <a:xfrm>
            <a:off x="685800" y="571500"/>
            <a:ext cx="7772400" cy="312738"/>
          </a:xfrm>
          <a:gradFill rotWithShape="1">
            <a:gsLst>
              <a:gs pos="0">
                <a:schemeClr val="bg1"/>
              </a:gs>
              <a:gs pos="100000">
                <a:srgbClr val="0066CC"/>
              </a:gs>
            </a:gsLst>
            <a:lin ang="5400000" scaled="1"/>
          </a:gradFill>
          <a:extLst>
            <a:ext uri="{91240B29-F687-4F45-9708-019B960494DF}">
              <a14:hiddenLine xmlns:a14="http://schemas.microsoft.com/office/drawing/2010/main" w="9525" cap="flat" cmpd="sng">
                <a:solidFill>
                  <a:srgbClr val="000000"/>
                </a:solidFill>
                <a:prstDash val="solid"/>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t"/>
          <a:lstStyle/>
          <a:p>
            <a:pPr marL="342900" indent="-342900">
              <a:lnSpc>
                <a:spcPct val="90000"/>
              </a:lnSpc>
              <a:spcBef>
                <a:spcPct val="50000"/>
              </a:spcBef>
              <a:buSzPct val="90000"/>
            </a:pPr>
            <a:r>
              <a:rPr lang="de-DE" altLang="en-US" sz="1600" smtClean="0">
                <a:solidFill>
                  <a:srgbClr val="000066"/>
                </a:solidFill>
                <a:effectLst/>
                <a:ea typeface="ＭＳ Ｐゴシック" pitchFamily="34" charset="-128"/>
              </a:rPr>
              <a:t>2.2.3.1 Endpunkt</a:t>
            </a:r>
          </a:p>
        </p:txBody>
      </p:sp>
      <p:sp>
        <p:nvSpPr>
          <p:cNvPr id="415747" name="Rectangle 3"/>
          <p:cNvSpPr>
            <a:spLocks noGrp="1" noChangeArrowheads="1"/>
          </p:cNvSpPr>
          <p:nvPr>
            <p:ph type="body" idx="1"/>
          </p:nvPr>
        </p:nvSpPr>
        <p:spPr>
          <a:xfrm>
            <a:off x="428625" y="1428750"/>
            <a:ext cx="8201025" cy="4794250"/>
          </a:xfrm>
        </p:spPr>
        <p:txBody>
          <a:bodyPr/>
          <a:lstStyle/>
          <a:p>
            <a:pPr>
              <a:lnSpc>
                <a:spcPct val="90000"/>
              </a:lnSpc>
            </a:pPr>
            <a:r>
              <a:rPr lang="de-DE" altLang="en-US" sz="2800" smtClean="0">
                <a:ea typeface="ＭＳ Ｐゴシック" pitchFamily="34" charset="-128"/>
              </a:rPr>
              <a:t>Besonders kritisch werden die Endpunkte in onkologischen Studien diskutiert</a:t>
            </a:r>
            <a:br>
              <a:rPr lang="de-DE" altLang="en-US" sz="2800" smtClean="0">
                <a:ea typeface="ＭＳ Ｐゴシック" pitchFamily="34" charset="-128"/>
              </a:rPr>
            </a:br>
            <a:endParaRPr lang="de-DE" altLang="en-US" sz="2800" smtClean="0">
              <a:ea typeface="ＭＳ Ｐゴシック" pitchFamily="34" charset="-128"/>
            </a:endParaRPr>
          </a:p>
          <a:p>
            <a:pPr lvl="3">
              <a:lnSpc>
                <a:spcPct val="90000"/>
              </a:lnSpc>
            </a:pPr>
            <a:r>
              <a:rPr lang="de-DE" altLang="en-US" sz="2000" smtClean="0">
                <a:ea typeface="ＭＳ Ｐゴシック" pitchFamily="34" charset="-128"/>
              </a:rPr>
              <a:t>Ansprechen  (kein Wachstum des Tumors mehr)?</a:t>
            </a:r>
          </a:p>
          <a:p>
            <a:pPr lvl="3">
              <a:lnSpc>
                <a:spcPct val="90000"/>
              </a:lnSpc>
            </a:pPr>
            <a:r>
              <a:rPr lang="de-DE" altLang="en-US" sz="2000" smtClean="0">
                <a:ea typeface="ＭＳ Ｐゴシック" pitchFamily="34" charset="-128"/>
              </a:rPr>
              <a:t>Totalremission ?</a:t>
            </a:r>
          </a:p>
          <a:p>
            <a:pPr lvl="3">
              <a:lnSpc>
                <a:spcPct val="90000"/>
              </a:lnSpc>
            </a:pPr>
            <a:r>
              <a:rPr lang="de-DE" altLang="en-US" sz="2000" smtClean="0">
                <a:ea typeface="ＭＳ Ｐゴシック" pitchFamily="34" charset="-128"/>
              </a:rPr>
              <a:t>Partialremission ?</a:t>
            </a:r>
          </a:p>
          <a:p>
            <a:pPr lvl="3">
              <a:lnSpc>
                <a:spcPct val="90000"/>
              </a:lnSpc>
            </a:pPr>
            <a:r>
              <a:rPr lang="de-DE" altLang="en-US" sz="2000" smtClean="0">
                <a:ea typeface="ＭＳ Ｐゴシック" pitchFamily="34" charset="-128"/>
              </a:rPr>
              <a:t>Gesamtüberleben ?</a:t>
            </a:r>
          </a:p>
          <a:p>
            <a:pPr lvl="3">
              <a:lnSpc>
                <a:spcPct val="90000"/>
              </a:lnSpc>
            </a:pPr>
            <a:r>
              <a:rPr lang="de-DE" altLang="en-US" sz="2000" smtClean="0">
                <a:ea typeface="ＭＳ Ｐゴシック" pitchFamily="34" charset="-128"/>
              </a:rPr>
              <a:t>Progressionsfreie Lebenszeit ?</a:t>
            </a:r>
          </a:p>
          <a:p>
            <a:pPr lvl="3">
              <a:lnSpc>
                <a:spcPct val="90000"/>
              </a:lnSpc>
            </a:pPr>
            <a:r>
              <a:rPr lang="de-DE" altLang="en-US" sz="2000" smtClean="0">
                <a:ea typeface="ＭＳ Ｐゴシック" pitchFamily="34" charset="-128"/>
              </a:rPr>
              <a:t>Lebensqualität ?</a:t>
            </a:r>
          </a:p>
          <a:p>
            <a:pPr lvl="3">
              <a:lnSpc>
                <a:spcPct val="90000"/>
              </a:lnSpc>
            </a:pPr>
            <a:r>
              <a:rPr lang="de-DE" altLang="en-US" sz="2000" smtClean="0">
                <a:ea typeface="ＭＳ Ｐゴシック" pitchFamily="34" charset="-128"/>
              </a:rPr>
              <a:t>Zeit bis zum Rezidiv ?</a:t>
            </a:r>
          </a:p>
          <a:p>
            <a:pPr lvl="3">
              <a:lnSpc>
                <a:spcPct val="90000"/>
              </a:lnSpc>
            </a:pPr>
            <a:r>
              <a:rPr lang="de-DE" altLang="en-US" sz="2000" smtClean="0">
                <a:ea typeface="ＭＳ Ｐゴシック" pitchFamily="34" charset="-128"/>
              </a:rPr>
              <a:t>Lebensqualität-gewichtetes Gesamtüberleben?</a:t>
            </a:r>
          </a:p>
          <a:p>
            <a:pPr lvl="3">
              <a:lnSpc>
                <a:spcPct val="90000"/>
              </a:lnSpc>
            </a:pPr>
            <a:endParaRPr lang="de-DE" altLang="en-US" sz="2400" smtClean="0">
              <a:ea typeface="ＭＳ Ｐゴシック" pitchFamily="34" charset="-128"/>
            </a:endParaRP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15747">
                                            <p:txEl>
                                              <p:pRg st="0" end="0"/>
                                            </p:txEl>
                                          </p:spTgt>
                                        </p:tgtEl>
                                        <p:attrNameLst>
                                          <p:attrName>style.visibility</p:attrName>
                                        </p:attrNameLst>
                                      </p:cBhvr>
                                      <p:to>
                                        <p:strVal val="visible"/>
                                      </p:to>
                                    </p:set>
                                    <p:anim calcmode="lin" valueType="num">
                                      <p:cBhvr additive="base">
                                        <p:cTn id="7" dur="500" fill="hold"/>
                                        <p:tgtEl>
                                          <p:spTgt spid="41574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1574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15747">
                                            <p:txEl>
                                              <p:pRg st="1" end="1"/>
                                            </p:txEl>
                                          </p:spTgt>
                                        </p:tgtEl>
                                        <p:attrNameLst>
                                          <p:attrName>style.visibility</p:attrName>
                                        </p:attrNameLst>
                                      </p:cBhvr>
                                      <p:to>
                                        <p:strVal val="visible"/>
                                      </p:to>
                                    </p:set>
                                    <p:anim calcmode="lin" valueType="num">
                                      <p:cBhvr additive="base">
                                        <p:cTn id="13" dur="500" fill="hold"/>
                                        <p:tgtEl>
                                          <p:spTgt spid="415747">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1574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15747">
                                            <p:txEl>
                                              <p:pRg st="2" end="2"/>
                                            </p:txEl>
                                          </p:spTgt>
                                        </p:tgtEl>
                                        <p:attrNameLst>
                                          <p:attrName>style.visibility</p:attrName>
                                        </p:attrNameLst>
                                      </p:cBhvr>
                                      <p:to>
                                        <p:strVal val="visible"/>
                                      </p:to>
                                    </p:set>
                                    <p:anim calcmode="lin" valueType="num">
                                      <p:cBhvr additive="base">
                                        <p:cTn id="19" dur="500" fill="hold"/>
                                        <p:tgtEl>
                                          <p:spTgt spid="415747">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1574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415747">
                                            <p:txEl>
                                              <p:pRg st="3" end="3"/>
                                            </p:txEl>
                                          </p:spTgt>
                                        </p:tgtEl>
                                        <p:attrNameLst>
                                          <p:attrName>style.visibility</p:attrName>
                                        </p:attrNameLst>
                                      </p:cBhvr>
                                      <p:to>
                                        <p:strVal val="visible"/>
                                      </p:to>
                                    </p:set>
                                    <p:anim calcmode="lin" valueType="num">
                                      <p:cBhvr additive="base">
                                        <p:cTn id="25" dur="500" fill="hold"/>
                                        <p:tgtEl>
                                          <p:spTgt spid="415747">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1574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415747">
                                            <p:txEl>
                                              <p:pRg st="4" end="4"/>
                                            </p:txEl>
                                          </p:spTgt>
                                        </p:tgtEl>
                                        <p:attrNameLst>
                                          <p:attrName>style.visibility</p:attrName>
                                        </p:attrNameLst>
                                      </p:cBhvr>
                                      <p:to>
                                        <p:strVal val="visible"/>
                                      </p:to>
                                    </p:set>
                                    <p:anim calcmode="lin" valueType="num">
                                      <p:cBhvr additive="base">
                                        <p:cTn id="31" dur="500" fill="hold"/>
                                        <p:tgtEl>
                                          <p:spTgt spid="415747">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415747">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415747">
                                            <p:txEl>
                                              <p:pRg st="5" end="5"/>
                                            </p:txEl>
                                          </p:spTgt>
                                        </p:tgtEl>
                                        <p:attrNameLst>
                                          <p:attrName>style.visibility</p:attrName>
                                        </p:attrNameLst>
                                      </p:cBhvr>
                                      <p:to>
                                        <p:strVal val="visible"/>
                                      </p:to>
                                    </p:set>
                                    <p:anim calcmode="lin" valueType="num">
                                      <p:cBhvr additive="base">
                                        <p:cTn id="37" dur="500" fill="hold"/>
                                        <p:tgtEl>
                                          <p:spTgt spid="415747">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415747">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415747">
                                            <p:txEl>
                                              <p:pRg st="6" end="6"/>
                                            </p:txEl>
                                          </p:spTgt>
                                        </p:tgtEl>
                                        <p:attrNameLst>
                                          <p:attrName>style.visibility</p:attrName>
                                        </p:attrNameLst>
                                      </p:cBhvr>
                                      <p:to>
                                        <p:strVal val="visible"/>
                                      </p:to>
                                    </p:set>
                                    <p:anim calcmode="lin" valueType="num">
                                      <p:cBhvr additive="base">
                                        <p:cTn id="43" dur="500" fill="hold"/>
                                        <p:tgtEl>
                                          <p:spTgt spid="415747">
                                            <p:txEl>
                                              <p:pRg st="6" end="6"/>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415747">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415747">
                                            <p:txEl>
                                              <p:pRg st="7" end="7"/>
                                            </p:txEl>
                                          </p:spTgt>
                                        </p:tgtEl>
                                        <p:attrNameLst>
                                          <p:attrName>style.visibility</p:attrName>
                                        </p:attrNameLst>
                                      </p:cBhvr>
                                      <p:to>
                                        <p:strVal val="visible"/>
                                      </p:to>
                                    </p:set>
                                    <p:anim calcmode="lin" valueType="num">
                                      <p:cBhvr additive="base">
                                        <p:cTn id="49" dur="500" fill="hold"/>
                                        <p:tgtEl>
                                          <p:spTgt spid="415747">
                                            <p:txEl>
                                              <p:pRg st="7" end="7"/>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415747">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415747">
                                            <p:txEl>
                                              <p:pRg st="8" end="8"/>
                                            </p:txEl>
                                          </p:spTgt>
                                        </p:tgtEl>
                                        <p:attrNameLst>
                                          <p:attrName>style.visibility</p:attrName>
                                        </p:attrNameLst>
                                      </p:cBhvr>
                                      <p:to>
                                        <p:strVal val="visible"/>
                                      </p:to>
                                    </p:set>
                                    <p:anim calcmode="lin" valueType="num">
                                      <p:cBhvr additive="base">
                                        <p:cTn id="55" dur="500" fill="hold"/>
                                        <p:tgtEl>
                                          <p:spTgt spid="415747">
                                            <p:txEl>
                                              <p:pRg st="8" end="8"/>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415747">
                                            <p:txEl>
                                              <p:pRg st="8" end="8"/>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5747" grpId="0" build="p" bldLvl="5"/>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13667"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D8043A8D-824F-4FF2-8631-26348B3C4D3C}" type="slidenum">
              <a:rPr lang="de-DE" altLang="en-US" sz="900" smtClean="0">
                <a:solidFill>
                  <a:schemeClr val="accent2"/>
                </a:solidFill>
              </a:rPr>
              <a:pPr/>
              <a:t>117</a:t>
            </a:fld>
            <a:endParaRPr lang="de-DE" altLang="en-US" sz="1400" b="0" smtClean="0">
              <a:solidFill>
                <a:schemeClr val="tx1"/>
              </a:solidFill>
            </a:endParaRPr>
          </a:p>
        </p:txBody>
      </p:sp>
      <p:sp>
        <p:nvSpPr>
          <p:cNvPr id="422914" name="Rectangle 2"/>
          <p:cNvSpPr>
            <a:spLocks noGrp="1" noChangeArrowheads="1"/>
          </p:cNvSpPr>
          <p:nvPr>
            <p:ph type="title"/>
          </p:nvPr>
        </p:nvSpPr>
        <p:spPr>
          <a:xfrm>
            <a:off x="685800" y="571500"/>
            <a:ext cx="7772400" cy="457200"/>
          </a:xfrm>
        </p:spPr>
        <p:txBody>
          <a:bodyPr/>
          <a:lstStyle/>
          <a:p>
            <a:pPr>
              <a:defRPr/>
            </a:pPr>
            <a:r>
              <a:rPr lang="de-DE" altLang="en-US" sz="2400" smtClean="0">
                <a:ea typeface="ＭＳ Ｐゴシック" pitchFamily="1" charset="-128"/>
              </a:rPr>
              <a:t>2.2.3.1 Endpunkt (Onkologie)</a:t>
            </a:r>
          </a:p>
        </p:txBody>
      </p:sp>
      <p:pic>
        <p:nvPicPr>
          <p:cNvPr id="193540" name="Picture 5" descr="Median_Rezidivfrei"/>
          <p:cNvPicPr>
            <a:picLocks noChangeAspect="1" noChangeArrowheads="1"/>
          </p:cNvPicPr>
          <p:nvPr/>
        </p:nvPicPr>
        <p:blipFill>
          <a:blip r:embed="rId2"/>
          <a:srcRect/>
          <a:stretch>
            <a:fillRect/>
          </a:stretch>
        </p:blipFill>
        <p:spPr bwMode="auto">
          <a:xfrm>
            <a:off x="684213" y="1196975"/>
            <a:ext cx="3816350" cy="358775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3541" name="Picture 6" descr="Median_Überleben"/>
          <p:cNvPicPr>
            <a:picLocks noChangeAspect="1" noChangeArrowheads="1"/>
          </p:cNvPicPr>
          <p:nvPr/>
        </p:nvPicPr>
        <p:blipFill>
          <a:blip r:embed="rId3"/>
          <a:srcRect/>
          <a:stretch>
            <a:fillRect/>
          </a:stretch>
        </p:blipFill>
        <p:spPr bwMode="auto">
          <a:xfrm>
            <a:off x="4572000" y="1196975"/>
            <a:ext cx="3960813" cy="3584575"/>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2919" name="Rectangle 7"/>
          <p:cNvSpPr>
            <a:spLocks noChangeArrowheads="1"/>
          </p:cNvSpPr>
          <p:nvPr/>
        </p:nvSpPr>
        <p:spPr bwMode="auto">
          <a:xfrm>
            <a:off x="250825" y="5949950"/>
            <a:ext cx="835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200"/>
              <a:t>Hurwitz H et al. Bevacizumab plus Irinotecan, Fluorouracil, and Leucovorin for Metastatic Colorectal Cancer N Engl J Med 2004;350:2335-2342</a:t>
            </a:r>
          </a:p>
        </p:txBody>
      </p:sp>
      <p:sp>
        <p:nvSpPr>
          <p:cNvPr id="113672" name="Text Box 8"/>
          <p:cNvSpPr txBox="1">
            <a:spLocks noChangeArrowheads="1"/>
          </p:cNvSpPr>
          <p:nvPr/>
        </p:nvSpPr>
        <p:spPr bwMode="auto">
          <a:xfrm>
            <a:off x="323850" y="5084763"/>
            <a:ext cx="82089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buClr>
                <a:srgbClr val="000066"/>
              </a:buClr>
            </a:pPr>
            <a:r>
              <a:rPr lang="de-DE" altLang="en-US" sz="1600"/>
              <a:t>a) Progressionsfreies Überleben (Median)       b) Median-Überleben</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afterEffect">
                                  <p:stCondLst>
                                    <p:cond delay="3000"/>
                                  </p:stCondLst>
                                  <p:childTnLst>
                                    <p:set>
                                      <p:cBhvr>
                                        <p:cTn id="6" dur="1" fill="hold">
                                          <p:stCondLst>
                                            <p:cond delay="0"/>
                                          </p:stCondLst>
                                        </p:cTn>
                                        <p:tgtEl>
                                          <p:spTgt spid="422919"/>
                                        </p:tgtEl>
                                        <p:attrNameLst>
                                          <p:attrName>style.visibility</p:attrName>
                                        </p:attrNameLst>
                                      </p:cBhvr>
                                      <p:to>
                                        <p:strVal val="visible"/>
                                      </p:to>
                                    </p:set>
                                    <p:anim calcmode="lin" valueType="num">
                                      <p:cBhvr additive="base">
                                        <p:cTn id="7" dur="500" fill="hold"/>
                                        <p:tgtEl>
                                          <p:spTgt spid="422919"/>
                                        </p:tgtEl>
                                        <p:attrNameLst>
                                          <p:attrName>ppt_x</p:attrName>
                                        </p:attrNameLst>
                                      </p:cBhvr>
                                      <p:tavLst>
                                        <p:tav tm="0">
                                          <p:val>
                                            <p:strVal val="#ppt_x"/>
                                          </p:val>
                                        </p:tav>
                                        <p:tav tm="100000">
                                          <p:val>
                                            <p:strVal val="#ppt_x"/>
                                          </p:val>
                                        </p:tav>
                                      </p:tavLst>
                                    </p:anim>
                                    <p:anim calcmode="lin" valueType="num">
                                      <p:cBhvr additive="base">
                                        <p:cTn id="8" dur="500" fill="hold"/>
                                        <p:tgtEl>
                                          <p:spTgt spid="4229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2919" grpId="0" autoUpdateAnimBg="0"/>
    </p:bldLst>
  </p:timing>
</p:sld>
</file>

<file path=ppt/slides/slide11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04450"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14691"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98DBCC7B-C071-4836-888B-14AB684AE9BA}" type="slidenum">
              <a:rPr lang="de-DE" altLang="en-US" sz="900" smtClean="0">
                <a:solidFill>
                  <a:schemeClr val="accent2"/>
                </a:solidFill>
              </a:rPr>
              <a:pPr/>
              <a:t>118</a:t>
            </a:fld>
            <a:endParaRPr lang="de-DE" altLang="en-US" sz="1400" b="0" smtClean="0">
              <a:solidFill>
                <a:schemeClr val="tx1"/>
              </a:solidFill>
            </a:endParaRPr>
          </a:p>
        </p:txBody>
      </p:sp>
      <p:sp>
        <p:nvSpPr>
          <p:cNvPr id="322562"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2.2.3 Zielgrößen</a:t>
            </a:r>
          </a:p>
        </p:txBody>
      </p:sp>
      <p:sp>
        <p:nvSpPr>
          <p:cNvPr id="322566" name="Rectangle 6"/>
          <p:cNvSpPr>
            <a:spLocks noGrp="1" noChangeArrowheads="1"/>
          </p:cNvSpPr>
          <p:nvPr>
            <p:ph type="body" idx="1"/>
          </p:nvPr>
        </p:nvSpPr>
        <p:spPr>
          <a:xfrm>
            <a:off x="685800" y="1962150"/>
            <a:ext cx="7772400" cy="3627438"/>
          </a:xfrm>
        </p:spPr>
        <p:txBody>
          <a:bodyPr/>
          <a:lstStyle/>
          <a:p>
            <a:pPr>
              <a:lnSpc>
                <a:spcPct val="90000"/>
              </a:lnSpc>
            </a:pPr>
            <a:r>
              <a:rPr lang="de-DE" altLang="en-US" dirty="0" smtClean="0">
                <a:ea typeface="ＭＳ Ｐゴシック" pitchFamily="34" charset="-128"/>
              </a:rPr>
              <a:t>Messung eines Biomarkers, das möglichst einen „harten</a:t>
            </a:r>
            <a:r>
              <a:rPr lang="ja-JP" altLang="de-DE" dirty="0" smtClean="0">
                <a:ea typeface="ＭＳ Ｐゴシック" pitchFamily="34" charset="-128"/>
              </a:rPr>
              <a:t>“</a:t>
            </a:r>
            <a:r>
              <a:rPr lang="de-DE" altLang="ja-JP" dirty="0" smtClean="0">
                <a:ea typeface="ＭＳ Ｐゴシック" pitchFamily="34" charset="-128"/>
              </a:rPr>
              <a:t> Endpunkt wie Mortalität vorhersagen kann</a:t>
            </a:r>
          </a:p>
          <a:p>
            <a:pPr>
              <a:lnSpc>
                <a:spcPct val="90000"/>
              </a:lnSpc>
            </a:pPr>
            <a:r>
              <a:rPr lang="de-DE" altLang="en-US" dirty="0" smtClean="0">
                <a:ea typeface="ＭＳ Ｐゴシック" pitchFamily="34" charset="-128"/>
              </a:rPr>
              <a:t>Beispiele:</a:t>
            </a:r>
          </a:p>
          <a:p>
            <a:pPr lvl="3">
              <a:lnSpc>
                <a:spcPct val="90000"/>
              </a:lnSpc>
            </a:pPr>
            <a:r>
              <a:rPr lang="de-DE" altLang="en-US" dirty="0" smtClean="0">
                <a:ea typeface="ＭＳ Ｐゴシック" pitchFamily="34" charset="-128"/>
              </a:rPr>
              <a:t>Hb1Ac, Glukose im Blut bei Diabetes</a:t>
            </a:r>
          </a:p>
          <a:p>
            <a:pPr lvl="3">
              <a:lnSpc>
                <a:spcPct val="90000"/>
              </a:lnSpc>
            </a:pPr>
            <a:r>
              <a:rPr lang="de-DE" altLang="en-US" dirty="0" smtClean="0">
                <a:ea typeface="ＭＳ Ｐゴシック" pitchFamily="34" charset="-128"/>
              </a:rPr>
              <a:t>Systolischer / Diastolischer Blutdruck bei Hypertonie</a:t>
            </a:r>
          </a:p>
          <a:p>
            <a:pPr lvl="3">
              <a:lnSpc>
                <a:spcPct val="90000"/>
              </a:lnSpc>
            </a:pPr>
            <a:r>
              <a:rPr lang="de-DE" altLang="en-US" dirty="0" smtClean="0">
                <a:ea typeface="ＭＳ Ｐゴシック" pitchFamily="34" charset="-128"/>
              </a:rPr>
              <a:t>LDL / HDL / GC bei </a:t>
            </a:r>
            <a:r>
              <a:rPr lang="de-DE" altLang="en-US" dirty="0" err="1" smtClean="0">
                <a:ea typeface="ＭＳ Ｐゴシック" pitchFamily="34" charset="-128"/>
              </a:rPr>
              <a:t>Hyperlipidämie</a:t>
            </a:r>
            <a:endParaRPr lang="de-DE" altLang="en-US" dirty="0" smtClean="0">
              <a:ea typeface="ＭＳ Ｐゴシック" pitchFamily="34" charset="-128"/>
            </a:endParaRPr>
          </a:p>
          <a:p>
            <a:pPr lvl="3">
              <a:lnSpc>
                <a:spcPct val="90000"/>
              </a:lnSpc>
            </a:pPr>
            <a:r>
              <a:rPr lang="de-DE" altLang="en-US" dirty="0" smtClean="0">
                <a:ea typeface="ＭＳ Ｐゴシック" pitchFamily="34" charset="-128"/>
              </a:rPr>
              <a:t>Viraler Last (CD4 Anzahl) bei HIV</a:t>
            </a:r>
          </a:p>
          <a:p>
            <a:pPr lvl="3">
              <a:lnSpc>
                <a:spcPct val="90000"/>
              </a:lnSpc>
            </a:pPr>
            <a:r>
              <a:rPr lang="de-DE" altLang="en-US" dirty="0" err="1" smtClean="0">
                <a:ea typeface="ＭＳ Ｐゴシック" pitchFamily="34" charset="-128"/>
              </a:rPr>
              <a:t>Gehestrecke</a:t>
            </a:r>
            <a:r>
              <a:rPr lang="de-DE" altLang="en-US" dirty="0" smtClean="0">
                <a:ea typeface="ＭＳ Ｐゴシック" pitchFamily="34" charset="-128"/>
              </a:rPr>
              <a:t> bei Durchblutungsstörungen</a:t>
            </a:r>
          </a:p>
          <a:p>
            <a:pPr lvl="3">
              <a:lnSpc>
                <a:spcPct val="90000"/>
              </a:lnSpc>
            </a:pPr>
            <a:r>
              <a:rPr lang="de-DE" altLang="en-US" dirty="0" smtClean="0">
                <a:ea typeface="ＭＳ Ｐゴシック" pitchFamily="34" charset="-128"/>
              </a:rPr>
              <a:t>Dicke der Intima</a:t>
            </a:r>
          </a:p>
          <a:p>
            <a:pPr>
              <a:lnSpc>
                <a:spcPct val="90000"/>
              </a:lnSpc>
              <a:buFontTx/>
              <a:buNone/>
            </a:pPr>
            <a:endParaRPr lang="de-DE" altLang="en-US" dirty="0" smtClean="0">
              <a:ea typeface="ＭＳ Ｐゴシック" pitchFamily="34" charset="-128"/>
            </a:endParaRPr>
          </a:p>
        </p:txBody>
      </p:sp>
      <p:sp>
        <p:nvSpPr>
          <p:cNvPr id="322563"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dirty="0" smtClean="0"/>
              <a:t>2.2.3.2 Surrogat-Endpunkt</a:t>
            </a:r>
          </a:p>
        </p:txBody>
      </p:sp>
      <p:sp>
        <p:nvSpPr>
          <p:cNvPr id="114695"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114696"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322567" name="Text Box 7"/>
          <p:cNvSpPr txBox="1">
            <a:spLocks noChangeArrowheads="1"/>
          </p:cNvSpPr>
          <p:nvPr/>
        </p:nvSpPr>
        <p:spPr bwMode="auto">
          <a:xfrm>
            <a:off x="914400" y="5805488"/>
            <a:ext cx="7239000" cy="579437"/>
          </a:xfrm>
          <a:prstGeom prst="rect">
            <a:avLst/>
          </a:prstGeom>
          <a:solidFill>
            <a:srgbClr val="FF0000"/>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lnSpc>
                <a:spcPct val="100000"/>
              </a:lnSpc>
              <a:buClr>
                <a:srgbClr val="000066"/>
              </a:buClr>
            </a:pPr>
            <a:r>
              <a:rPr lang="de-DE" altLang="en-US" sz="3200" dirty="0"/>
              <a:t>Klinische Relevanz?</a:t>
            </a:r>
          </a:p>
        </p:txBody>
      </p:sp>
      <p:graphicFrame>
        <p:nvGraphicFramePr>
          <p:cNvPr id="822272" name="Object 0"/>
          <p:cNvGraphicFramePr>
            <a:graphicFrameLocks noChangeAspect="1"/>
          </p:cNvGraphicFramePr>
          <p:nvPr>
            <p:extLst>
              <p:ext uri="{D42A27DB-BD31-4B8C-83A1-F6EECF244321}">
                <p14:modId xmlns:p14="http://schemas.microsoft.com/office/powerpoint/2010/main" val="1852446239"/>
              </p:ext>
            </p:extLst>
          </p:nvPr>
        </p:nvGraphicFramePr>
        <p:xfrm>
          <a:off x="6858000" y="5500688"/>
          <a:ext cx="944563" cy="865187"/>
        </p:xfrm>
        <a:graphic>
          <a:graphicData uri="http://schemas.openxmlformats.org/presentationml/2006/ole">
            <mc:AlternateContent xmlns:mc="http://schemas.openxmlformats.org/markup-compatibility/2006">
              <mc:Choice xmlns:v="urn:schemas-microsoft-com:vml" Requires="v">
                <p:oleObj spid="_x0000_s114778" name="Zeichnung" r:id="rId4" imgW="571680" imgH="523800" progId="WPDraw30.Drawing">
                  <p:embed/>
                </p:oleObj>
              </mc:Choice>
              <mc:Fallback>
                <p:oleObj name="Zeichnung" r:id="rId4" imgW="571680" imgH="523800" progId="WPDraw30.Drawing">
                  <p:embed/>
                  <p:pic>
                    <p:nvPicPr>
                      <p:cNvPr id="0" name="Object 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858000" y="5500688"/>
                        <a:ext cx="944563" cy="8651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322562"/>
                                        </p:tgtEl>
                                        <p:attrNameLst>
                                          <p:attrName>style.visibility</p:attrName>
                                        </p:attrNameLst>
                                      </p:cBhvr>
                                      <p:to>
                                        <p:strVal val="visible"/>
                                      </p:to>
                                    </p:set>
                                    <p:anim calcmode="lin" valueType="num">
                                      <p:cBhvr additive="base">
                                        <p:cTn id="7" dur="500" fill="hold"/>
                                        <p:tgtEl>
                                          <p:spTgt spid="322562"/>
                                        </p:tgtEl>
                                        <p:attrNameLst>
                                          <p:attrName>ppt_x</p:attrName>
                                        </p:attrNameLst>
                                      </p:cBhvr>
                                      <p:tavLst>
                                        <p:tav tm="0">
                                          <p:val>
                                            <p:strVal val="#ppt_x"/>
                                          </p:val>
                                        </p:tav>
                                        <p:tav tm="100000">
                                          <p:val>
                                            <p:strVal val="#ppt_x"/>
                                          </p:val>
                                        </p:tav>
                                      </p:tavLst>
                                    </p:anim>
                                    <p:anim calcmode="lin" valueType="num">
                                      <p:cBhvr additive="base">
                                        <p:cTn id="8" dur="500" fill="hold"/>
                                        <p:tgtEl>
                                          <p:spTgt spid="322562"/>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22566">
                                            <p:txEl>
                                              <p:pRg st="0" end="0"/>
                                            </p:txEl>
                                          </p:spTgt>
                                        </p:tgtEl>
                                        <p:attrNameLst>
                                          <p:attrName>style.visibility</p:attrName>
                                        </p:attrNameLst>
                                      </p:cBhvr>
                                      <p:to>
                                        <p:strVal val="visible"/>
                                      </p:to>
                                    </p:set>
                                    <p:anim calcmode="lin" valueType="num">
                                      <p:cBhvr additive="base">
                                        <p:cTn id="13" dur="500" fill="hold"/>
                                        <p:tgtEl>
                                          <p:spTgt spid="322566">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22566">
                                            <p:txEl>
                                              <p:pRg st="0" end="0"/>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322566">
                                            <p:txEl>
                                              <p:pRg st="0" end="0"/>
                                            </p:txEl>
                                          </p:spTgt>
                                        </p:tgtEl>
                                        <p:attrNameLst>
                                          <p:attrName>ppt_c</p:attrName>
                                        </p:attrNameLst>
                                      </p:cBhvr>
                                      <p:to>
                                        <a:schemeClr val="bg2"/>
                                      </p:to>
                                    </p:animClr>
                                  </p:sub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22566">
                                            <p:txEl>
                                              <p:pRg st="1" end="1"/>
                                            </p:txEl>
                                          </p:spTgt>
                                        </p:tgtEl>
                                        <p:attrNameLst>
                                          <p:attrName>style.visibility</p:attrName>
                                        </p:attrNameLst>
                                      </p:cBhvr>
                                      <p:to>
                                        <p:strVal val="visible"/>
                                      </p:to>
                                    </p:set>
                                    <p:anim calcmode="lin" valueType="num">
                                      <p:cBhvr additive="base">
                                        <p:cTn id="19" dur="500" fill="hold"/>
                                        <p:tgtEl>
                                          <p:spTgt spid="322566">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22566">
                                            <p:txEl>
                                              <p:pRg st="1" end="1"/>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322566">
                                            <p:txEl>
                                              <p:pRg st="1" end="1"/>
                                            </p:txEl>
                                          </p:spTgt>
                                        </p:tgtEl>
                                        <p:attrNameLst>
                                          <p:attrName>ppt_c</p:attrName>
                                        </p:attrNameLst>
                                      </p:cBhvr>
                                      <p:to>
                                        <a:schemeClr val="bg2"/>
                                      </p:to>
                                    </p:animClr>
                                  </p:sub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22566">
                                            <p:txEl>
                                              <p:pRg st="2" end="2"/>
                                            </p:txEl>
                                          </p:spTgt>
                                        </p:tgtEl>
                                        <p:attrNameLst>
                                          <p:attrName>style.visibility</p:attrName>
                                        </p:attrNameLst>
                                      </p:cBhvr>
                                      <p:to>
                                        <p:strVal val="visible"/>
                                      </p:to>
                                    </p:set>
                                    <p:anim calcmode="lin" valueType="num">
                                      <p:cBhvr additive="base">
                                        <p:cTn id="25" dur="500" fill="hold"/>
                                        <p:tgtEl>
                                          <p:spTgt spid="322566">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22566">
                                            <p:txEl>
                                              <p:pRg st="2" end="2"/>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322566">
                                            <p:txEl>
                                              <p:pRg st="2" end="2"/>
                                            </p:txEl>
                                          </p:spTgt>
                                        </p:tgtEl>
                                        <p:attrNameLst>
                                          <p:attrName>ppt_c</p:attrName>
                                        </p:attrNameLst>
                                      </p:cBhvr>
                                      <p:to>
                                        <a:schemeClr val="bg2"/>
                                      </p:to>
                                    </p:animClr>
                                  </p:sub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322566">
                                            <p:txEl>
                                              <p:pRg st="3" end="3"/>
                                            </p:txEl>
                                          </p:spTgt>
                                        </p:tgtEl>
                                        <p:attrNameLst>
                                          <p:attrName>style.visibility</p:attrName>
                                        </p:attrNameLst>
                                      </p:cBhvr>
                                      <p:to>
                                        <p:strVal val="visible"/>
                                      </p:to>
                                    </p:set>
                                    <p:anim calcmode="lin" valueType="num">
                                      <p:cBhvr additive="base">
                                        <p:cTn id="31" dur="500" fill="hold"/>
                                        <p:tgtEl>
                                          <p:spTgt spid="322566">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22566">
                                            <p:txEl>
                                              <p:pRg st="3" end="3"/>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322566">
                                            <p:txEl>
                                              <p:pRg st="3" end="3"/>
                                            </p:txEl>
                                          </p:spTgt>
                                        </p:tgtEl>
                                        <p:attrNameLst>
                                          <p:attrName>ppt_c</p:attrName>
                                        </p:attrNameLst>
                                      </p:cBhvr>
                                      <p:to>
                                        <a:schemeClr val="bg2"/>
                                      </p:to>
                                    </p:animClr>
                                  </p:sub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322566">
                                            <p:txEl>
                                              <p:pRg st="4" end="4"/>
                                            </p:txEl>
                                          </p:spTgt>
                                        </p:tgtEl>
                                        <p:attrNameLst>
                                          <p:attrName>style.visibility</p:attrName>
                                        </p:attrNameLst>
                                      </p:cBhvr>
                                      <p:to>
                                        <p:strVal val="visible"/>
                                      </p:to>
                                    </p:set>
                                    <p:anim calcmode="lin" valueType="num">
                                      <p:cBhvr additive="base">
                                        <p:cTn id="37" dur="500" fill="hold"/>
                                        <p:tgtEl>
                                          <p:spTgt spid="322566">
                                            <p:txEl>
                                              <p:pRg st="4" end="4"/>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322566">
                                            <p:txEl>
                                              <p:pRg st="4" end="4"/>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322566">
                                            <p:txEl>
                                              <p:pRg st="4" end="4"/>
                                            </p:txEl>
                                          </p:spTgt>
                                        </p:tgtEl>
                                        <p:attrNameLst>
                                          <p:attrName>ppt_c</p:attrName>
                                        </p:attrNameLst>
                                      </p:cBhvr>
                                      <p:to>
                                        <a:schemeClr val="bg2"/>
                                      </p:to>
                                    </p:animClr>
                                  </p:sub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322566">
                                            <p:txEl>
                                              <p:pRg st="5" end="5"/>
                                            </p:txEl>
                                          </p:spTgt>
                                        </p:tgtEl>
                                        <p:attrNameLst>
                                          <p:attrName>style.visibility</p:attrName>
                                        </p:attrNameLst>
                                      </p:cBhvr>
                                      <p:to>
                                        <p:strVal val="visible"/>
                                      </p:to>
                                    </p:set>
                                    <p:anim calcmode="lin" valueType="num">
                                      <p:cBhvr additive="base">
                                        <p:cTn id="43" dur="500" fill="hold"/>
                                        <p:tgtEl>
                                          <p:spTgt spid="322566">
                                            <p:txEl>
                                              <p:pRg st="5" end="5"/>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322566">
                                            <p:txEl>
                                              <p:pRg st="5" end="5"/>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322566">
                                            <p:txEl>
                                              <p:pRg st="5" end="5"/>
                                            </p:txEl>
                                          </p:spTgt>
                                        </p:tgtEl>
                                        <p:attrNameLst>
                                          <p:attrName>ppt_c</p:attrName>
                                        </p:attrNameLst>
                                      </p:cBhvr>
                                      <p:to>
                                        <a:schemeClr val="bg2"/>
                                      </p:to>
                                    </p:animClr>
                                  </p:sub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322566">
                                            <p:txEl>
                                              <p:pRg st="6" end="6"/>
                                            </p:txEl>
                                          </p:spTgt>
                                        </p:tgtEl>
                                        <p:attrNameLst>
                                          <p:attrName>style.visibility</p:attrName>
                                        </p:attrNameLst>
                                      </p:cBhvr>
                                      <p:to>
                                        <p:strVal val="visible"/>
                                      </p:to>
                                    </p:set>
                                    <p:anim calcmode="lin" valueType="num">
                                      <p:cBhvr additive="base">
                                        <p:cTn id="49" dur="500" fill="hold"/>
                                        <p:tgtEl>
                                          <p:spTgt spid="322566">
                                            <p:txEl>
                                              <p:pRg st="6" end="6"/>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322566">
                                            <p:txEl>
                                              <p:pRg st="6" end="6"/>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322566">
                                            <p:txEl>
                                              <p:pRg st="6" end="6"/>
                                            </p:txEl>
                                          </p:spTgt>
                                        </p:tgtEl>
                                        <p:attrNameLst>
                                          <p:attrName>ppt_c</p:attrName>
                                        </p:attrNameLst>
                                      </p:cBhvr>
                                      <p:to>
                                        <a:schemeClr val="bg2"/>
                                      </p:to>
                                    </p:animClr>
                                  </p:sub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322566">
                                            <p:txEl>
                                              <p:pRg st="7" end="7"/>
                                            </p:txEl>
                                          </p:spTgt>
                                        </p:tgtEl>
                                        <p:attrNameLst>
                                          <p:attrName>style.visibility</p:attrName>
                                        </p:attrNameLst>
                                      </p:cBhvr>
                                      <p:to>
                                        <p:strVal val="visible"/>
                                      </p:to>
                                    </p:set>
                                    <p:anim calcmode="lin" valueType="num">
                                      <p:cBhvr additive="base">
                                        <p:cTn id="55" dur="500" fill="hold"/>
                                        <p:tgtEl>
                                          <p:spTgt spid="322566">
                                            <p:txEl>
                                              <p:pRg st="7" end="7"/>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322566">
                                            <p:txEl>
                                              <p:pRg st="7" end="7"/>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322566">
                                            <p:txEl>
                                              <p:pRg st="7" end="7"/>
                                            </p:txEl>
                                          </p:spTgt>
                                        </p:tgtEl>
                                        <p:attrNameLst>
                                          <p:attrName>ppt_c</p:attrName>
                                        </p:attrNameLst>
                                      </p:cBhvr>
                                      <p:to>
                                        <a:schemeClr val="bg2"/>
                                      </p:to>
                                    </p:animClr>
                                  </p:subTnLst>
                                </p:cTn>
                              </p:par>
                            </p:childTnLst>
                          </p:cTn>
                        </p:par>
                        <p:par>
                          <p:cTn id="57" fill="hold" nodeType="afterGroup">
                            <p:stCondLst>
                              <p:cond delay="500"/>
                            </p:stCondLst>
                            <p:childTnLst>
                              <p:par>
                                <p:cTn id="58" presetID="2" presetClass="entr" presetSubtype="8" fill="hold" grpId="0" nodeType="afterEffect">
                                  <p:stCondLst>
                                    <p:cond delay="0"/>
                                  </p:stCondLst>
                                  <p:childTnLst>
                                    <p:set>
                                      <p:cBhvr>
                                        <p:cTn id="59" dur="1" fill="hold">
                                          <p:stCondLst>
                                            <p:cond delay="0"/>
                                          </p:stCondLst>
                                        </p:cTn>
                                        <p:tgtEl>
                                          <p:spTgt spid="322563"/>
                                        </p:tgtEl>
                                        <p:attrNameLst>
                                          <p:attrName>style.visibility</p:attrName>
                                        </p:attrNameLst>
                                      </p:cBhvr>
                                      <p:to>
                                        <p:strVal val="visible"/>
                                      </p:to>
                                    </p:set>
                                    <p:anim calcmode="lin" valueType="num">
                                      <p:cBhvr additive="base">
                                        <p:cTn id="60" dur="500" fill="hold"/>
                                        <p:tgtEl>
                                          <p:spTgt spid="322563"/>
                                        </p:tgtEl>
                                        <p:attrNameLst>
                                          <p:attrName>ppt_x</p:attrName>
                                        </p:attrNameLst>
                                      </p:cBhvr>
                                      <p:tavLst>
                                        <p:tav tm="0">
                                          <p:val>
                                            <p:strVal val="0-#ppt_w/2"/>
                                          </p:val>
                                        </p:tav>
                                        <p:tav tm="100000">
                                          <p:val>
                                            <p:strVal val="#ppt_x"/>
                                          </p:val>
                                        </p:tav>
                                      </p:tavLst>
                                    </p:anim>
                                    <p:anim calcmode="lin" valueType="num">
                                      <p:cBhvr additive="base">
                                        <p:cTn id="61" dur="500" fill="hold"/>
                                        <p:tgtEl>
                                          <p:spTgt spid="322563"/>
                                        </p:tgtEl>
                                        <p:attrNameLst>
                                          <p:attrName>ppt_y</p:attrName>
                                        </p:attrNameLst>
                                      </p:cBhvr>
                                      <p:tavLst>
                                        <p:tav tm="0">
                                          <p:val>
                                            <p:strVal val="#ppt_y"/>
                                          </p:val>
                                        </p:tav>
                                        <p:tav tm="100000">
                                          <p:val>
                                            <p:strVal val="#ppt_y"/>
                                          </p:val>
                                        </p:tav>
                                      </p:tavLst>
                                    </p:anim>
                                  </p:childTnLst>
                                </p:cTn>
                              </p:par>
                            </p:childTnLst>
                          </p:cTn>
                        </p:par>
                      </p:childTnLst>
                    </p:cTn>
                  </p:par>
                  <p:par>
                    <p:cTn id="62" fill="hold" nodeType="clickPar">
                      <p:stCondLst>
                        <p:cond delay="indefinite"/>
                      </p:stCondLst>
                      <p:childTnLst>
                        <p:par>
                          <p:cTn id="63" fill="hold" nodeType="withGroup">
                            <p:stCondLst>
                              <p:cond delay="0"/>
                            </p:stCondLst>
                            <p:childTnLst>
                              <p:par>
                                <p:cTn id="64" presetID="4" presetClass="entr" presetSubtype="32" fill="hold" grpId="0" nodeType="clickEffect">
                                  <p:stCondLst>
                                    <p:cond delay="0"/>
                                  </p:stCondLst>
                                  <p:childTnLst>
                                    <p:set>
                                      <p:cBhvr>
                                        <p:cTn id="65" dur="1" fill="hold">
                                          <p:stCondLst>
                                            <p:cond delay="0"/>
                                          </p:stCondLst>
                                        </p:cTn>
                                        <p:tgtEl>
                                          <p:spTgt spid="322567"/>
                                        </p:tgtEl>
                                        <p:attrNameLst>
                                          <p:attrName>style.visibility</p:attrName>
                                        </p:attrNameLst>
                                      </p:cBhvr>
                                      <p:to>
                                        <p:strVal val="visible"/>
                                      </p:to>
                                    </p:set>
                                    <p:animEffect transition="in" filter="box(out)">
                                      <p:cBhvr>
                                        <p:cTn id="66" dur="500"/>
                                        <p:tgtEl>
                                          <p:spTgt spid="322567"/>
                                        </p:tgtEl>
                                      </p:cBhvr>
                                    </p:animEffect>
                                  </p:childTnLst>
                                </p:cTn>
                              </p:par>
                            </p:childTnLst>
                          </p:cTn>
                        </p:par>
                        <p:par>
                          <p:cTn id="67" fill="hold" nodeType="afterGroup">
                            <p:stCondLst>
                              <p:cond delay="500"/>
                            </p:stCondLst>
                            <p:childTnLst>
                              <p:par>
                                <p:cTn id="68" presetID="4" presetClass="entr" presetSubtype="32" fill="hold" nodeType="afterEffect">
                                  <p:stCondLst>
                                    <p:cond delay="2000"/>
                                  </p:stCondLst>
                                  <p:childTnLst>
                                    <p:set>
                                      <p:cBhvr>
                                        <p:cTn id="69" dur="1" fill="hold">
                                          <p:stCondLst>
                                            <p:cond delay="0"/>
                                          </p:stCondLst>
                                        </p:cTn>
                                        <p:tgtEl>
                                          <p:spTgt spid="822272"/>
                                        </p:tgtEl>
                                        <p:attrNameLst>
                                          <p:attrName>style.visibility</p:attrName>
                                        </p:attrNameLst>
                                      </p:cBhvr>
                                      <p:to>
                                        <p:strVal val="visible"/>
                                      </p:to>
                                    </p:set>
                                    <p:animEffect transition="in" filter="box(out)">
                                      <p:cBhvr>
                                        <p:cTn id="70" dur="500"/>
                                        <p:tgtEl>
                                          <p:spTgt spid="8222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2562" grpId="0" animBg="1" autoUpdateAnimBg="0"/>
      <p:bldP spid="322566" grpId="0" build="p" bldLvl="5" autoUpdateAnimBg="0"/>
      <p:bldP spid="322563" grpId="0" animBg="1" autoUpdateAnimBg="0"/>
      <p:bldP spid="322567" grpId="0" animBg="1" autoUpdateAnimBg="0"/>
    </p:bldLst>
  </p:timing>
</p:sld>
</file>

<file path=ppt/slides/slide11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05474"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15715"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C353662A-EE1B-4CD3-B96C-1B2DD19182F1}" type="slidenum">
              <a:rPr lang="de-DE" altLang="en-US" sz="900" smtClean="0">
                <a:solidFill>
                  <a:schemeClr val="accent2"/>
                </a:solidFill>
              </a:rPr>
              <a:pPr/>
              <a:t>119</a:t>
            </a:fld>
            <a:endParaRPr lang="de-DE" altLang="en-US" sz="1400" b="0" smtClean="0">
              <a:solidFill>
                <a:schemeClr val="tx1"/>
              </a:solidFill>
            </a:endParaRPr>
          </a:p>
        </p:txBody>
      </p:sp>
      <p:sp>
        <p:nvSpPr>
          <p:cNvPr id="432130"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2.2.3 Zielgrößen</a:t>
            </a:r>
          </a:p>
        </p:txBody>
      </p:sp>
      <p:sp>
        <p:nvSpPr>
          <p:cNvPr id="432132" name="Text Box 4"/>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2.2.3.2 Surrogat-Endpunkt</a:t>
            </a:r>
          </a:p>
        </p:txBody>
      </p:sp>
      <p:sp>
        <p:nvSpPr>
          <p:cNvPr id="115718" name="Text Box 5"/>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115719" name="Text Box 6"/>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432139" name="Rectangle 11"/>
          <p:cNvSpPr>
            <a:spLocks noChangeArrowheads="1"/>
          </p:cNvSpPr>
          <p:nvPr/>
        </p:nvSpPr>
        <p:spPr bwMode="auto">
          <a:xfrm>
            <a:off x="790575" y="6021388"/>
            <a:ext cx="83534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sv-SE" altLang="en-US" sz="1200"/>
              <a:t>* JAMA Intern Med. 2013;173(8):664-671</a:t>
            </a:r>
            <a:endParaRPr lang="de-DE" altLang="en-US" sz="1200"/>
          </a:p>
        </p:txBody>
      </p:sp>
      <p:sp>
        <p:nvSpPr>
          <p:cNvPr id="115721" name="Textfeld 1"/>
          <p:cNvSpPr txBox="1">
            <a:spLocks noChangeArrowheads="1"/>
          </p:cNvSpPr>
          <p:nvPr/>
        </p:nvSpPr>
        <p:spPr bwMode="auto">
          <a:xfrm>
            <a:off x="971550" y="2060575"/>
            <a:ext cx="7489825" cy="160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buFont typeface="Arial" pitchFamily="34" charset="0"/>
              <a:buChar char="•"/>
            </a:pPr>
            <a:r>
              <a:rPr lang="de-DE" altLang="en-US"/>
              <a:t>Die Korrelation zwischen Surrogatparametern und harten Endpunkten ist nicht immer gegeben</a:t>
            </a:r>
          </a:p>
          <a:p>
            <a:pPr>
              <a:buFont typeface="Arial" pitchFamily="34" charset="0"/>
              <a:buChar char="•"/>
            </a:pPr>
            <a:r>
              <a:rPr lang="de-DE" altLang="en-US"/>
              <a:t>Publikationsbias* erhöht die Unsicherheit</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432139"/>
                                        </p:tgtEl>
                                        <p:attrNameLst>
                                          <p:attrName>style.visibility</p:attrName>
                                        </p:attrNameLst>
                                      </p:cBhvr>
                                      <p:to>
                                        <p:strVal val="visible"/>
                                      </p:to>
                                    </p:set>
                                    <p:anim calcmode="lin" valueType="num">
                                      <p:cBhvr additive="base">
                                        <p:cTn id="7" dur="500" fill="hold"/>
                                        <p:tgtEl>
                                          <p:spTgt spid="432139"/>
                                        </p:tgtEl>
                                        <p:attrNameLst>
                                          <p:attrName>ppt_x</p:attrName>
                                        </p:attrNameLst>
                                      </p:cBhvr>
                                      <p:tavLst>
                                        <p:tav tm="0">
                                          <p:val>
                                            <p:strVal val="#ppt_x"/>
                                          </p:val>
                                        </p:tav>
                                        <p:tav tm="100000">
                                          <p:val>
                                            <p:strVal val="#ppt_x"/>
                                          </p:val>
                                        </p:tav>
                                      </p:tavLst>
                                    </p:anim>
                                    <p:anim calcmode="lin" valueType="num">
                                      <p:cBhvr additive="base">
                                        <p:cTn id="8" dur="500" fill="hold"/>
                                        <p:tgtEl>
                                          <p:spTgt spid="43213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2139" grpId="0" autoUpdateAnimBg="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4339" name="Foliennummernplatzhalter 4"/>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5DA12FBB-F88F-4E7D-8C37-EC17DB1F02F3}" type="slidenum">
              <a:rPr lang="de-DE" altLang="en-US" sz="900" smtClean="0">
                <a:solidFill>
                  <a:schemeClr val="accent2"/>
                </a:solidFill>
              </a:rPr>
              <a:pPr/>
              <a:t>12</a:t>
            </a:fld>
            <a:endParaRPr lang="de-DE" altLang="en-US" sz="1400" b="0" smtClean="0">
              <a:solidFill>
                <a:schemeClr val="tx1"/>
              </a:solidFill>
            </a:endParaRPr>
          </a:p>
        </p:txBody>
      </p:sp>
      <p:pic>
        <p:nvPicPr>
          <p:cNvPr id="57346" name="Picture 2" descr="Alte Frau"/>
          <p:cNvPicPr>
            <a:picLocks noChangeAspect="1" noChangeArrowheads="1"/>
          </p:cNvPicPr>
          <p:nvPr/>
        </p:nvPicPr>
        <p:blipFill>
          <a:blip r:embed="rId3"/>
          <a:srcRect/>
          <a:stretch>
            <a:fillRect/>
          </a:stretch>
        </p:blipFill>
        <p:spPr bwMode="auto">
          <a:xfrm>
            <a:off x="4767263" y="836613"/>
            <a:ext cx="3671887" cy="5688012"/>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7347" name="Picture 3" descr="Junge Frau"/>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67263" y="862013"/>
            <a:ext cx="3654425" cy="5662612"/>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348" name="Rectangle 4"/>
          <p:cNvSpPr>
            <a:spLocks noGrp="1" noChangeArrowheads="1"/>
          </p:cNvSpPr>
          <p:nvPr>
            <p:ph type="title"/>
          </p:nvPr>
        </p:nvSpPr>
        <p:spPr>
          <a:xfrm>
            <a:off x="684213" y="98425"/>
            <a:ext cx="7772400" cy="701675"/>
          </a:xfrm>
        </p:spPr>
        <p:txBody>
          <a:bodyPr/>
          <a:lstStyle/>
          <a:p>
            <a:pPr>
              <a:defRPr/>
            </a:pPr>
            <a:r>
              <a:rPr lang="de-DE" altLang="en-US" sz="2000" smtClean="0">
                <a:ea typeface="ＭＳ Ｐゴシック" pitchFamily="1" charset="-128"/>
              </a:rPr>
              <a:t>Bedeutung der Pharmakoepidemiologie für die Therapie im Sinne des Patienten</a:t>
            </a:r>
          </a:p>
        </p:txBody>
      </p:sp>
      <p:pic>
        <p:nvPicPr>
          <p:cNvPr id="57349" name="Picture 5" descr="Alte junge Frau"/>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768850" y="823913"/>
            <a:ext cx="3670300" cy="5688012"/>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344" name="Text Box 6"/>
          <p:cNvSpPr txBox="1">
            <a:spLocks noChangeArrowheads="1"/>
          </p:cNvSpPr>
          <p:nvPr/>
        </p:nvSpPr>
        <p:spPr bwMode="auto">
          <a:xfrm>
            <a:off x="684213" y="1268413"/>
            <a:ext cx="3887787" cy="1122362"/>
          </a:xfrm>
          <a:prstGeom prst="rect">
            <a:avLst/>
          </a:prstGeom>
          <a:solidFill>
            <a:srgbClr val="C0C0C0"/>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en-US" altLang="en-US" dirty="0" err="1"/>
              <a:t>Junge</a:t>
            </a:r>
            <a:r>
              <a:rPr lang="en-US" altLang="en-US" dirty="0"/>
              <a:t> </a:t>
            </a:r>
            <a:r>
              <a:rPr lang="en-US" altLang="en-US" dirty="0" err="1"/>
              <a:t>oder</a:t>
            </a:r>
            <a:r>
              <a:rPr lang="en-US" altLang="en-US" dirty="0"/>
              <a:t> </a:t>
            </a:r>
            <a:r>
              <a:rPr lang="en-US" altLang="en-US" dirty="0" err="1"/>
              <a:t>alte</a:t>
            </a:r>
            <a:r>
              <a:rPr lang="en-US" altLang="en-US" dirty="0"/>
              <a:t> Frau?</a:t>
            </a:r>
          </a:p>
          <a:p>
            <a:r>
              <a:rPr lang="en-US" altLang="en-US" sz="2000" dirty="0"/>
              <a:t>Das Problem der </a:t>
            </a:r>
            <a:r>
              <a:rPr lang="en-US" altLang="en-US" sz="1800" dirty="0">
                <a:solidFill>
                  <a:schemeClr val="accent2"/>
                </a:solidFill>
              </a:rPr>
              <a:t>(</a:t>
            </a:r>
            <a:r>
              <a:rPr lang="en-US" altLang="en-US" sz="1800" dirty="0" err="1">
                <a:solidFill>
                  <a:schemeClr val="accent2"/>
                </a:solidFill>
              </a:rPr>
              <a:t>selektiven</a:t>
            </a:r>
            <a:r>
              <a:rPr lang="en-US" altLang="en-US" sz="1800" dirty="0">
                <a:solidFill>
                  <a:schemeClr val="accent2"/>
                </a:solidFill>
              </a:rPr>
              <a:t>)</a:t>
            </a:r>
            <a:r>
              <a:rPr lang="en-US" altLang="en-US" sz="2000" dirty="0"/>
              <a:t> </a:t>
            </a:r>
            <a:r>
              <a:rPr lang="en-US" altLang="en-US" sz="2000" dirty="0" err="1"/>
              <a:t>Wahrnehmung</a:t>
            </a:r>
            <a:endParaRPr lang="en-US" altLang="en-US" sz="2000" dirty="0"/>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xit" presetSubtype="32" fill="hold" nodeType="clickEffect">
                                  <p:stCondLst>
                                    <p:cond delay="0"/>
                                  </p:stCondLst>
                                  <p:childTnLst>
                                    <p:animEffect transition="out" filter="box(out)">
                                      <p:cBhvr>
                                        <p:cTn id="6" dur="500"/>
                                        <p:tgtEl>
                                          <p:spTgt spid="57349"/>
                                        </p:tgtEl>
                                      </p:cBhvr>
                                    </p:animEffect>
                                    <p:set>
                                      <p:cBhvr>
                                        <p:cTn id="7" dur="1" fill="hold">
                                          <p:stCondLst>
                                            <p:cond delay="499"/>
                                          </p:stCondLst>
                                        </p:cTn>
                                        <p:tgtEl>
                                          <p:spTgt spid="57349"/>
                                        </p:tgtEl>
                                        <p:attrNameLst>
                                          <p:attrName>style.visibility</p:attrName>
                                        </p:attrNameLst>
                                      </p:cBhvr>
                                      <p:to>
                                        <p:strVal val="hidden"/>
                                      </p:to>
                                    </p:se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57347"/>
                                        </p:tgtEl>
                                        <p:attrNameLst>
                                          <p:attrName>style.visibility</p:attrName>
                                        </p:attrNameLst>
                                      </p:cBhvr>
                                      <p:to>
                                        <p:strVal val="visible"/>
                                      </p:to>
                                    </p:set>
                                    <p:animEffect transition="in" filter="dissolve">
                                      <p:cBhvr>
                                        <p:cTn id="11" dur="500"/>
                                        <p:tgtEl>
                                          <p:spTgt spid="57347"/>
                                        </p:tgtEl>
                                      </p:cBhvr>
                                    </p:animEffect>
                                  </p:childTnLst>
                                  <p:subTnLst>
                                    <p:set>
                                      <p:cBhvr override="childStyle">
                                        <p:cTn dur="1" fill="hold" display="0" masterRel="nextClick" afterEffect="1"/>
                                        <p:tgtEl>
                                          <p:spTgt spid="57347"/>
                                        </p:tgtEl>
                                        <p:attrNameLst>
                                          <p:attrName>style.visibility</p:attrName>
                                        </p:attrNameLst>
                                      </p:cBhvr>
                                      <p:to>
                                        <p:strVal val="hidden"/>
                                      </p:to>
                                    </p:set>
                                  </p:sub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nodeType="clickEffect">
                                  <p:stCondLst>
                                    <p:cond delay="0"/>
                                  </p:stCondLst>
                                  <p:childTnLst>
                                    <p:set>
                                      <p:cBhvr>
                                        <p:cTn id="15" dur="1" fill="hold">
                                          <p:stCondLst>
                                            <p:cond delay="0"/>
                                          </p:stCondLst>
                                        </p:cTn>
                                        <p:tgtEl>
                                          <p:spTgt spid="57346"/>
                                        </p:tgtEl>
                                        <p:attrNameLst>
                                          <p:attrName>style.visibility</p:attrName>
                                        </p:attrNameLst>
                                      </p:cBhvr>
                                      <p:to>
                                        <p:strVal val="visible"/>
                                      </p:to>
                                    </p:set>
                                    <p:animEffect transition="in" filter="dissolve">
                                      <p:cBhvr>
                                        <p:cTn id="16" dur="500"/>
                                        <p:tgtEl>
                                          <p:spTgt spid="573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05474"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16739"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BF1CDE74-17A2-4792-82B2-6B391A6FF81B}" type="slidenum">
              <a:rPr lang="de-DE" altLang="en-US" sz="900" smtClean="0">
                <a:solidFill>
                  <a:schemeClr val="accent2"/>
                </a:solidFill>
              </a:rPr>
              <a:pPr/>
              <a:t>120</a:t>
            </a:fld>
            <a:endParaRPr lang="de-DE" altLang="en-US" sz="1400" b="0" smtClean="0">
              <a:solidFill>
                <a:schemeClr val="tx1"/>
              </a:solidFill>
            </a:endParaRPr>
          </a:p>
        </p:txBody>
      </p:sp>
      <p:sp>
        <p:nvSpPr>
          <p:cNvPr id="432130"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2.2.3 Zielgrößen</a:t>
            </a:r>
          </a:p>
        </p:txBody>
      </p:sp>
      <p:sp>
        <p:nvSpPr>
          <p:cNvPr id="432132" name="Text Box 4"/>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2.2.3.2 Surrogat-Endpunkt</a:t>
            </a:r>
          </a:p>
        </p:txBody>
      </p:sp>
      <p:sp>
        <p:nvSpPr>
          <p:cNvPr id="116742" name="Text Box 5"/>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116743" name="Text Box 6"/>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pic>
        <p:nvPicPr>
          <p:cNvPr id="196615" name="Picture 10" descr="Kolonkarzinom"/>
          <p:cNvPicPr>
            <a:picLocks noChangeAspect="1" noChangeArrowheads="1"/>
          </p:cNvPicPr>
          <p:nvPr/>
        </p:nvPicPr>
        <p:blipFill>
          <a:blip r:embed="rId3"/>
          <a:srcRect/>
          <a:stretch>
            <a:fillRect/>
          </a:stretch>
        </p:blipFill>
        <p:spPr bwMode="auto">
          <a:xfrm>
            <a:off x="1692275" y="1557338"/>
            <a:ext cx="5976938" cy="446405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2139" name="Rectangle 11"/>
          <p:cNvSpPr>
            <a:spLocks noChangeArrowheads="1"/>
          </p:cNvSpPr>
          <p:nvPr/>
        </p:nvSpPr>
        <p:spPr bwMode="auto">
          <a:xfrm>
            <a:off x="790575" y="6021388"/>
            <a:ext cx="835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200" dirty="0" err="1">
                <a:solidFill>
                  <a:schemeClr val="tx1"/>
                </a:solidFill>
              </a:rPr>
              <a:t>Buyse</a:t>
            </a:r>
            <a:r>
              <a:rPr lang="de-DE" altLang="en-US" sz="1200" dirty="0">
                <a:solidFill>
                  <a:schemeClr val="tx1"/>
                </a:solidFill>
              </a:rPr>
              <a:t> M et al. Relation </a:t>
            </a:r>
            <a:r>
              <a:rPr lang="de-DE" altLang="en-US" sz="1200" dirty="0" err="1">
                <a:solidFill>
                  <a:schemeClr val="tx1"/>
                </a:solidFill>
              </a:rPr>
              <a:t>between</a:t>
            </a:r>
            <a:r>
              <a:rPr lang="de-DE" altLang="en-US" sz="1200" dirty="0">
                <a:solidFill>
                  <a:schemeClr val="tx1"/>
                </a:solidFill>
              </a:rPr>
              <a:t> </a:t>
            </a:r>
            <a:r>
              <a:rPr lang="de-DE" altLang="en-US" sz="1200" dirty="0" err="1">
                <a:solidFill>
                  <a:schemeClr val="tx1"/>
                </a:solidFill>
              </a:rPr>
              <a:t>tumour</a:t>
            </a:r>
            <a:r>
              <a:rPr lang="de-DE" altLang="en-US" sz="1200" dirty="0">
                <a:solidFill>
                  <a:schemeClr val="tx1"/>
                </a:solidFill>
              </a:rPr>
              <a:t> </a:t>
            </a:r>
            <a:r>
              <a:rPr lang="de-DE" altLang="en-US" sz="1200" dirty="0" err="1">
                <a:solidFill>
                  <a:schemeClr val="tx1"/>
                </a:solidFill>
              </a:rPr>
              <a:t>response</a:t>
            </a:r>
            <a:r>
              <a:rPr lang="de-DE" altLang="en-US" sz="1200" dirty="0">
                <a:solidFill>
                  <a:schemeClr val="tx1"/>
                </a:solidFill>
              </a:rPr>
              <a:t> </a:t>
            </a:r>
            <a:r>
              <a:rPr lang="de-DE" altLang="en-US" sz="1200" dirty="0" err="1">
                <a:solidFill>
                  <a:schemeClr val="tx1"/>
                </a:solidFill>
              </a:rPr>
              <a:t>to</a:t>
            </a:r>
            <a:r>
              <a:rPr lang="de-DE" altLang="en-US" sz="1200" dirty="0">
                <a:solidFill>
                  <a:schemeClr val="tx1"/>
                </a:solidFill>
              </a:rPr>
              <a:t> </a:t>
            </a:r>
            <a:r>
              <a:rPr lang="de-DE" altLang="en-US" sz="1200" dirty="0" err="1">
                <a:solidFill>
                  <a:schemeClr val="tx1"/>
                </a:solidFill>
              </a:rPr>
              <a:t>first</a:t>
            </a:r>
            <a:r>
              <a:rPr lang="de-DE" altLang="en-US" sz="1200" dirty="0">
                <a:solidFill>
                  <a:schemeClr val="tx1"/>
                </a:solidFill>
              </a:rPr>
              <a:t> </a:t>
            </a:r>
            <a:r>
              <a:rPr lang="de-DE" altLang="en-US" sz="1200" dirty="0" err="1">
                <a:solidFill>
                  <a:schemeClr val="tx1"/>
                </a:solidFill>
              </a:rPr>
              <a:t>line</a:t>
            </a:r>
            <a:r>
              <a:rPr lang="de-DE" altLang="en-US" sz="1200" dirty="0">
                <a:solidFill>
                  <a:schemeClr val="tx1"/>
                </a:solidFill>
              </a:rPr>
              <a:t> </a:t>
            </a:r>
            <a:r>
              <a:rPr lang="de-DE" altLang="en-US" sz="1200" dirty="0" err="1">
                <a:solidFill>
                  <a:schemeClr val="tx1"/>
                </a:solidFill>
              </a:rPr>
              <a:t>chemotherapy</a:t>
            </a:r>
            <a:r>
              <a:rPr lang="de-DE" altLang="en-US" sz="1200" dirty="0">
                <a:solidFill>
                  <a:schemeClr val="tx1"/>
                </a:solidFill>
              </a:rPr>
              <a:t> </a:t>
            </a:r>
            <a:r>
              <a:rPr lang="de-DE" altLang="en-US" sz="1200" dirty="0" err="1">
                <a:solidFill>
                  <a:schemeClr val="tx1"/>
                </a:solidFill>
              </a:rPr>
              <a:t>and</a:t>
            </a:r>
            <a:r>
              <a:rPr lang="de-DE" altLang="en-US" sz="1200" dirty="0">
                <a:solidFill>
                  <a:schemeClr val="tx1"/>
                </a:solidFill>
              </a:rPr>
              <a:t> </a:t>
            </a:r>
            <a:r>
              <a:rPr lang="de-DE" altLang="en-US" sz="1200" dirty="0" err="1">
                <a:solidFill>
                  <a:schemeClr val="tx1"/>
                </a:solidFill>
              </a:rPr>
              <a:t>survival</a:t>
            </a:r>
            <a:r>
              <a:rPr lang="de-DE" altLang="en-US" sz="1200" dirty="0">
                <a:solidFill>
                  <a:schemeClr val="tx1"/>
                </a:solidFill>
              </a:rPr>
              <a:t> in </a:t>
            </a:r>
            <a:r>
              <a:rPr lang="de-DE" altLang="en-US" sz="1200" dirty="0" err="1">
                <a:solidFill>
                  <a:schemeClr val="tx1"/>
                </a:solidFill>
              </a:rPr>
              <a:t>advanced</a:t>
            </a:r>
            <a:r>
              <a:rPr lang="de-DE" altLang="en-US" sz="1200" dirty="0">
                <a:solidFill>
                  <a:schemeClr val="tx1"/>
                </a:solidFill>
              </a:rPr>
              <a:t> </a:t>
            </a:r>
            <a:r>
              <a:rPr lang="de-DE" altLang="en-US" sz="1200" dirty="0" err="1">
                <a:solidFill>
                  <a:schemeClr val="tx1"/>
                </a:solidFill>
              </a:rPr>
              <a:t>colorectal</a:t>
            </a:r>
            <a:r>
              <a:rPr lang="de-DE" altLang="en-US" sz="1200" dirty="0">
                <a:solidFill>
                  <a:schemeClr val="tx1"/>
                </a:solidFill>
              </a:rPr>
              <a:t> </a:t>
            </a:r>
            <a:r>
              <a:rPr lang="de-DE" altLang="en-US" sz="1200" dirty="0" err="1">
                <a:solidFill>
                  <a:schemeClr val="tx1"/>
                </a:solidFill>
              </a:rPr>
              <a:t>cancer</a:t>
            </a:r>
            <a:r>
              <a:rPr lang="de-DE" altLang="en-US" sz="1200" dirty="0">
                <a:solidFill>
                  <a:schemeClr val="tx1"/>
                </a:solidFill>
              </a:rPr>
              <a:t>: a </a:t>
            </a:r>
            <a:r>
              <a:rPr lang="de-DE" altLang="en-US" sz="1200" dirty="0" err="1">
                <a:solidFill>
                  <a:schemeClr val="tx1"/>
                </a:solidFill>
              </a:rPr>
              <a:t>meta</a:t>
            </a:r>
            <a:r>
              <a:rPr lang="de-DE" altLang="en-US" sz="1200" dirty="0">
                <a:solidFill>
                  <a:schemeClr val="tx1"/>
                </a:solidFill>
              </a:rPr>
              <a:t> </a:t>
            </a:r>
            <a:r>
              <a:rPr lang="de-DE" altLang="en-US" sz="1200" dirty="0" err="1">
                <a:solidFill>
                  <a:schemeClr val="tx1"/>
                </a:solidFill>
              </a:rPr>
              <a:t>analysis</a:t>
            </a:r>
            <a:r>
              <a:rPr lang="de-DE" altLang="en-US" sz="1200" dirty="0">
                <a:solidFill>
                  <a:schemeClr val="tx1"/>
                </a:solidFill>
              </a:rPr>
              <a:t> Lancet  2000;356:373-378</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432139"/>
                                        </p:tgtEl>
                                        <p:attrNameLst>
                                          <p:attrName>style.visibility</p:attrName>
                                        </p:attrNameLst>
                                      </p:cBhvr>
                                      <p:to>
                                        <p:strVal val="visible"/>
                                      </p:to>
                                    </p:set>
                                    <p:anim calcmode="lin" valueType="num">
                                      <p:cBhvr additive="base">
                                        <p:cTn id="7" dur="500" fill="hold"/>
                                        <p:tgtEl>
                                          <p:spTgt spid="432139"/>
                                        </p:tgtEl>
                                        <p:attrNameLst>
                                          <p:attrName>ppt_x</p:attrName>
                                        </p:attrNameLst>
                                      </p:cBhvr>
                                      <p:tavLst>
                                        <p:tav tm="0">
                                          <p:val>
                                            <p:strVal val="#ppt_x"/>
                                          </p:val>
                                        </p:tav>
                                        <p:tav tm="100000">
                                          <p:val>
                                            <p:strVal val="#ppt_x"/>
                                          </p:val>
                                        </p:tav>
                                      </p:tavLst>
                                    </p:anim>
                                    <p:anim calcmode="lin" valueType="num">
                                      <p:cBhvr additive="base">
                                        <p:cTn id="8" dur="500" fill="hold"/>
                                        <p:tgtEl>
                                          <p:spTgt spid="43213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2139" grpId="0" autoUpdateAnimBg="0"/>
    </p:bldLst>
  </p:timing>
</p:sld>
</file>

<file path=ppt/slides/slide12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06498"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17763"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5DCF26A7-116E-44AF-BFED-AB82A33B8BA1}" type="slidenum">
              <a:rPr lang="de-DE" altLang="en-US" sz="900" smtClean="0">
                <a:solidFill>
                  <a:schemeClr val="accent2"/>
                </a:solidFill>
              </a:rPr>
              <a:pPr/>
              <a:t>121</a:t>
            </a:fld>
            <a:endParaRPr lang="de-DE" altLang="en-US" sz="1400" b="0" smtClean="0">
              <a:solidFill>
                <a:schemeClr val="tx1"/>
              </a:solidFill>
            </a:endParaRPr>
          </a:p>
        </p:txBody>
      </p:sp>
      <p:sp>
        <p:nvSpPr>
          <p:cNvPr id="765954"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2.2.3 Zielgrößen</a:t>
            </a:r>
          </a:p>
        </p:txBody>
      </p:sp>
      <p:sp>
        <p:nvSpPr>
          <p:cNvPr id="765955"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2.2.3.2 Surrogat-Endpunkt</a:t>
            </a:r>
          </a:p>
        </p:txBody>
      </p:sp>
      <p:sp>
        <p:nvSpPr>
          <p:cNvPr id="117766"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117767" name="Rectangle 7"/>
          <p:cNvSpPr>
            <a:spLocks noChangeArrowheads="1"/>
          </p:cNvSpPr>
          <p:nvPr/>
        </p:nvSpPr>
        <p:spPr bwMode="auto">
          <a:xfrm>
            <a:off x="611188" y="5445125"/>
            <a:ext cx="8353425" cy="639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200"/>
              <a:t>Johnson KR</a:t>
            </a:r>
            <a:r>
              <a:rPr lang="de-DE" altLang="en-US"/>
              <a:t> </a:t>
            </a:r>
            <a:r>
              <a:rPr lang="de-DE" altLang="en-US" sz="1200"/>
              <a:t>et al. Response rate or time to progression as predictors of survival in trials of metastatic colorectal cancer or non-small-cell lung cancer: a meta-analysis Lancet Oncol 2006;7:741-746</a:t>
            </a:r>
          </a:p>
        </p:txBody>
      </p:sp>
      <p:pic>
        <p:nvPicPr>
          <p:cNvPr id="198663" name="Picture 8"/>
          <p:cNvPicPr>
            <a:picLocks noChangeAspect="1" noChangeArrowheads="1"/>
          </p:cNvPicPr>
          <p:nvPr/>
        </p:nvPicPr>
        <p:blipFill>
          <a:blip r:embed="rId3"/>
          <a:srcRect/>
          <a:stretch>
            <a:fillRect/>
          </a:stretch>
        </p:blipFill>
        <p:spPr bwMode="auto">
          <a:xfrm>
            <a:off x="611188" y="1844675"/>
            <a:ext cx="7920037" cy="336550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zoom/>
  </p:transition>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18787"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E0F82D17-F30B-4ECC-9703-66CFCB2C0380}" type="slidenum">
              <a:rPr lang="de-DE" altLang="en-US" sz="900" smtClean="0">
                <a:solidFill>
                  <a:schemeClr val="accent2"/>
                </a:solidFill>
              </a:rPr>
              <a:pPr/>
              <a:t>122</a:t>
            </a:fld>
            <a:endParaRPr lang="de-DE" altLang="en-US" sz="1400" b="0" smtClean="0">
              <a:solidFill>
                <a:schemeClr val="tx1"/>
              </a:solidFill>
            </a:endParaRPr>
          </a:p>
        </p:txBody>
      </p:sp>
      <p:sp>
        <p:nvSpPr>
          <p:cNvPr id="762882"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2.2.3 Zielgrößen</a:t>
            </a:r>
          </a:p>
        </p:txBody>
      </p:sp>
      <p:pic>
        <p:nvPicPr>
          <p:cNvPr id="200708" name="Picture 3"/>
          <p:cNvPicPr>
            <a:picLocks noChangeAspect="1" noChangeArrowheads="1"/>
          </p:cNvPicPr>
          <p:nvPr/>
        </p:nvPicPr>
        <p:blipFill>
          <a:blip r:embed="rId2"/>
          <a:srcRect/>
          <a:stretch>
            <a:fillRect/>
          </a:stretch>
        </p:blipFill>
        <p:spPr bwMode="auto">
          <a:xfrm>
            <a:off x="161925" y="1844675"/>
            <a:ext cx="8821738" cy="329406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8790" name="Text Box 4"/>
          <p:cNvSpPr txBox="1">
            <a:spLocks noChangeArrowheads="1"/>
          </p:cNvSpPr>
          <p:nvPr/>
        </p:nvSpPr>
        <p:spPr bwMode="auto">
          <a:xfrm>
            <a:off x="395288" y="5734050"/>
            <a:ext cx="36004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eaLnBrk="1" hangingPunct="1">
              <a:lnSpc>
                <a:spcPct val="100000"/>
              </a:lnSpc>
              <a:buSzTx/>
            </a:pPr>
            <a:r>
              <a:rPr lang="de-DE" altLang="en-US" sz="1400" b="0">
                <a:solidFill>
                  <a:schemeClr val="tx1"/>
                </a:solidFill>
              </a:rPr>
              <a:t>*Lancet 2005;365:82-93</a:t>
            </a:r>
          </a:p>
        </p:txBody>
      </p:sp>
      <p:sp>
        <p:nvSpPr>
          <p:cNvPr id="762885" name="Text Box 5"/>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2.2.3.2 Surrogat-Endpunkt</a:t>
            </a:r>
          </a:p>
        </p:txBody>
      </p:sp>
    </p:spTree>
  </p:cSld>
  <p:clrMapOvr>
    <a:masterClrMapping/>
  </p:clrMapOvr>
  <p:transition>
    <p:zoom/>
  </p:transition>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08546"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19811"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B971EBDC-6088-4184-8C89-89E207F33DA4}" type="slidenum">
              <a:rPr lang="de-DE" altLang="en-US" sz="900" smtClean="0">
                <a:solidFill>
                  <a:schemeClr val="accent2"/>
                </a:solidFill>
              </a:rPr>
              <a:pPr/>
              <a:t>123</a:t>
            </a:fld>
            <a:endParaRPr lang="de-DE" altLang="en-US" sz="1400" b="0" smtClean="0">
              <a:solidFill>
                <a:schemeClr val="tx1"/>
              </a:solidFill>
            </a:endParaRPr>
          </a:p>
        </p:txBody>
      </p:sp>
      <p:sp>
        <p:nvSpPr>
          <p:cNvPr id="324610" name="Rectangle 2"/>
          <p:cNvSpPr>
            <a:spLocks noGrp="1" noChangeArrowheads="1"/>
          </p:cNvSpPr>
          <p:nvPr>
            <p:ph type="title"/>
          </p:nvPr>
        </p:nvSpPr>
        <p:spPr>
          <a:xfrm>
            <a:off x="684213" y="333375"/>
            <a:ext cx="7772400" cy="519113"/>
          </a:xfrm>
        </p:spPr>
        <p:txBody>
          <a:bodyPr/>
          <a:lstStyle/>
          <a:p>
            <a:pPr>
              <a:defRPr/>
            </a:pPr>
            <a:r>
              <a:rPr lang="de-DE" altLang="en-US" smtClean="0">
                <a:ea typeface="ＭＳ Ｐゴシック" pitchFamily="1" charset="-128"/>
              </a:rPr>
              <a:t>2.2.3 Zielgrößen</a:t>
            </a:r>
          </a:p>
        </p:txBody>
      </p:sp>
      <p:sp>
        <p:nvSpPr>
          <p:cNvPr id="119813" name="Rectangle 6"/>
          <p:cNvSpPr>
            <a:spLocks noGrp="1" noChangeArrowheads="1"/>
          </p:cNvSpPr>
          <p:nvPr>
            <p:ph type="body" idx="1"/>
          </p:nvPr>
        </p:nvSpPr>
        <p:spPr>
          <a:xfrm>
            <a:off x="684213" y="1341438"/>
            <a:ext cx="7772400" cy="4114800"/>
          </a:xfrm>
        </p:spPr>
        <p:txBody>
          <a:bodyPr/>
          <a:lstStyle/>
          <a:p>
            <a:pPr>
              <a:lnSpc>
                <a:spcPct val="90000"/>
              </a:lnSpc>
            </a:pPr>
            <a:r>
              <a:rPr lang="de-DE" altLang="en-US" smtClean="0">
                <a:ea typeface="ＭＳ Ｐゴシック" pitchFamily="34" charset="-128"/>
              </a:rPr>
              <a:t>z.B. „Mortalität, Herzinfarkt, Schlaganfall</a:t>
            </a:r>
            <a:r>
              <a:rPr lang="ja-JP" altLang="de-DE" smtClean="0">
                <a:ea typeface="ＭＳ Ｐゴシック" pitchFamily="34" charset="-128"/>
              </a:rPr>
              <a:t>“</a:t>
            </a:r>
            <a:endParaRPr lang="de-DE" altLang="ja-JP" smtClean="0">
              <a:ea typeface="ＭＳ Ｐゴシック" pitchFamily="34" charset="-128"/>
            </a:endParaRPr>
          </a:p>
          <a:p>
            <a:pPr>
              <a:lnSpc>
                <a:spcPct val="90000"/>
              </a:lnSpc>
            </a:pPr>
            <a:r>
              <a:rPr lang="de-DE" altLang="en-US" smtClean="0">
                <a:ea typeface="ＭＳ Ｐゴシック" pitchFamily="34" charset="-128"/>
              </a:rPr>
              <a:t>Erhöht die Anzahl der Ereignisse und erlaubt so die Feststellung eines Unterschiedes bei einer relativ kleinen Anzahl von Patienten </a:t>
            </a:r>
          </a:p>
          <a:p>
            <a:pPr>
              <a:lnSpc>
                <a:spcPct val="90000"/>
              </a:lnSpc>
            </a:pPr>
            <a:r>
              <a:rPr lang="de-DE" altLang="en-US" smtClean="0">
                <a:ea typeface="ＭＳ Ｐゴシック" pitchFamily="34" charset="-128"/>
              </a:rPr>
              <a:t>Verbreitet besonders bei kardiovaskulären und onkologischen Studien</a:t>
            </a:r>
          </a:p>
          <a:p>
            <a:pPr>
              <a:lnSpc>
                <a:spcPct val="90000"/>
              </a:lnSpc>
            </a:pPr>
            <a:r>
              <a:rPr lang="de-DE" altLang="en-US" smtClean="0">
                <a:ea typeface="ＭＳ Ｐゴシック" pitchFamily="34" charset="-128"/>
              </a:rPr>
              <a:t>Interpretation ist nicht unproblematisch, besonders wenn ein Teil des CE durch den Arzt festgelegt wird </a:t>
            </a:r>
            <a:r>
              <a:rPr lang="de-DE" altLang="en-US" sz="2000" smtClean="0">
                <a:ea typeface="ＭＳ Ｐゴシック" pitchFamily="34" charset="-128"/>
              </a:rPr>
              <a:t>(z.B. Rehospitalisierung)*</a:t>
            </a:r>
          </a:p>
          <a:p>
            <a:pPr>
              <a:lnSpc>
                <a:spcPct val="90000"/>
              </a:lnSpc>
            </a:pPr>
            <a:r>
              <a:rPr lang="de-DE" altLang="en-US" sz="2000" smtClean="0">
                <a:ea typeface="ＭＳ Ｐゴシック" pitchFamily="34" charset="-128"/>
              </a:rPr>
              <a:t>Bedeutung? </a:t>
            </a:r>
            <a:r>
              <a:rPr lang="de-DE" altLang="en-US" sz="1800" smtClean="0">
                <a:ea typeface="ＭＳ Ｐゴシック" pitchFamily="34" charset="-128"/>
              </a:rPr>
              <a:t>(z.B. bei onkologischen Studien „Krankheitsfreies Überleben</a:t>
            </a:r>
            <a:r>
              <a:rPr lang="ja-JP" altLang="de-DE" sz="1800" smtClean="0">
                <a:ea typeface="ＭＳ Ｐゴシック" pitchFamily="34" charset="-128"/>
              </a:rPr>
              <a:t>“</a:t>
            </a:r>
            <a:r>
              <a:rPr lang="de-DE" altLang="ja-JP" sz="1800" smtClean="0">
                <a:ea typeface="ＭＳ Ｐゴシック" pitchFamily="34" charset="-128"/>
              </a:rPr>
              <a:t>. Strahlung bei kleinen Brusttumoren reduziert z.B. die Tumoren, erhöht aber die Mortalität)</a:t>
            </a:r>
            <a:endParaRPr lang="de-DE" altLang="en-US" sz="1800" smtClean="0">
              <a:ea typeface="ＭＳ Ｐゴシック" pitchFamily="34" charset="-128"/>
            </a:endParaRPr>
          </a:p>
        </p:txBody>
      </p:sp>
      <p:sp>
        <p:nvSpPr>
          <p:cNvPr id="324611" name="Text Box 3"/>
          <p:cNvSpPr txBox="1">
            <a:spLocks noChangeArrowheads="1"/>
          </p:cNvSpPr>
          <p:nvPr/>
        </p:nvSpPr>
        <p:spPr bwMode="auto">
          <a:xfrm>
            <a:off x="684213" y="836613"/>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marL="342900" indent="-342900" algn="ctr">
              <a:defRPr sz="2400" b="1">
                <a:solidFill>
                  <a:srgbClr val="000066"/>
                </a:solidFill>
                <a:latin typeface="Arial" pitchFamily="34" charset="0"/>
              </a:defRPr>
            </a:lvl1pPr>
            <a:lvl2pPr marL="342900" indent="-342900" algn="ctr">
              <a:defRPr sz="2400" b="1">
                <a:solidFill>
                  <a:srgbClr val="000066"/>
                </a:solidFill>
                <a:latin typeface="Arial" pitchFamily="34" charset="0"/>
              </a:defRPr>
            </a:lvl2pPr>
            <a:lvl3pPr marL="342900" indent="-342900" algn="ctr">
              <a:defRPr sz="2400" b="1">
                <a:solidFill>
                  <a:srgbClr val="000066"/>
                </a:solidFill>
                <a:latin typeface="Arial" pitchFamily="34" charset="0"/>
              </a:defRPr>
            </a:lvl3pPr>
            <a:lvl4pPr marL="342900" indent="-342900" algn="ctr">
              <a:defRPr sz="2400" b="1">
                <a:solidFill>
                  <a:srgbClr val="000066"/>
                </a:solidFill>
                <a:latin typeface="Arial" pitchFamily="34" charset="0"/>
              </a:defRPr>
            </a:lvl4pPr>
            <a:lvl5pPr marL="342900" indent="-342900" algn="ctr">
              <a:defRPr sz="2400" b="1">
                <a:solidFill>
                  <a:srgbClr val="000066"/>
                </a:solidFill>
                <a:latin typeface="Arial" pitchFamily="34" charset="0"/>
              </a:defRPr>
            </a:lvl5pPr>
            <a:lvl6pPr marL="8001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6pPr>
            <a:lvl7pPr marL="12573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7pPr>
            <a:lvl8pPr marL="17145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8pPr>
            <a:lvl9pPr marL="21717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9pPr>
          </a:lstStyle>
          <a:p>
            <a:pPr>
              <a:defRPr/>
            </a:pPr>
            <a:r>
              <a:rPr lang="de-DE" sz="1600" smtClean="0">
                <a:ea typeface="+mn-ea"/>
              </a:rPr>
              <a:t>2.2.3.3 Composite-Endpunkt (</a:t>
            </a:r>
            <a:r>
              <a:rPr lang="de-DE" sz="1600" smtClean="0">
                <a:solidFill>
                  <a:srgbClr val="CC0000"/>
                </a:solidFill>
                <a:effectLst>
                  <a:outerShdw blurRad="38100" dist="38100" dir="2700000" algn="tl">
                    <a:srgbClr val="C0C0C0"/>
                  </a:outerShdw>
                </a:effectLst>
                <a:ea typeface="+mn-ea"/>
              </a:rPr>
              <a:t>CE</a:t>
            </a:r>
            <a:r>
              <a:rPr lang="de-DE" sz="1600" smtClean="0">
                <a:ea typeface="+mn-ea"/>
              </a:rPr>
              <a:t>)</a:t>
            </a:r>
          </a:p>
        </p:txBody>
      </p:sp>
      <p:sp>
        <p:nvSpPr>
          <p:cNvPr id="119815"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119816"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119817" name="Rectangle 7"/>
          <p:cNvSpPr>
            <a:spLocks noChangeArrowheads="1"/>
          </p:cNvSpPr>
          <p:nvPr/>
        </p:nvSpPr>
        <p:spPr bwMode="auto">
          <a:xfrm>
            <a:off x="468313" y="5805488"/>
            <a:ext cx="83534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000"/>
              <a:t>Ferreira-González I. at al. Problems with use of composite en points in cardiovascular trials: systematic review of randomised controlled trials. BMJ  2007;doi&lt;.10.1136/bmj.39136.682083.AE</a:t>
            </a:r>
          </a:p>
        </p:txBody>
      </p:sp>
      <p:sp>
        <p:nvSpPr>
          <p:cNvPr id="119818" name="Rectangle 8"/>
          <p:cNvSpPr>
            <a:spLocks noChangeArrowheads="1"/>
          </p:cNvSpPr>
          <p:nvPr/>
        </p:nvSpPr>
        <p:spPr bwMode="auto">
          <a:xfrm>
            <a:off x="468313" y="6237288"/>
            <a:ext cx="83534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000"/>
              <a:t>Freemantle N et al. Composite Outcomes in Randomized Trials. JAMA  2003;289:2554-2559</a:t>
            </a:r>
          </a:p>
        </p:txBody>
      </p:sp>
    </p:spTree>
  </p:cSld>
  <p:clrMapOvr>
    <a:masterClrMapping/>
  </p:clrMapOvr>
  <p:transition>
    <p:zoom/>
  </p:transition>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09570"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20835"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ED201A80-1760-4E2D-9949-1EEE2130829B}" type="slidenum">
              <a:rPr lang="de-DE" altLang="en-US" sz="900" smtClean="0">
                <a:solidFill>
                  <a:schemeClr val="accent2"/>
                </a:solidFill>
              </a:rPr>
              <a:pPr/>
              <a:t>124</a:t>
            </a:fld>
            <a:endParaRPr lang="de-DE" altLang="en-US" sz="1400" b="0" smtClean="0">
              <a:solidFill>
                <a:schemeClr val="tx1"/>
              </a:solidFill>
            </a:endParaRPr>
          </a:p>
        </p:txBody>
      </p:sp>
      <p:sp>
        <p:nvSpPr>
          <p:cNvPr id="436226"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2.2.3 Zielgrößen</a:t>
            </a:r>
          </a:p>
        </p:txBody>
      </p:sp>
      <p:sp>
        <p:nvSpPr>
          <p:cNvPr id="436228" name="Text Box 4"/>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2.2.3.3 Composite-Endpunkt. Ein theoretisches Beispiel</a:t>
            </a:r>
          </a:p>
        </p:txBody>
      </p:sp>
      <p:sp>
        <p:nvSpPr>
          <p:cNvPr id="120838" name="Text Box 6"/>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graphicFrame>
        <p:nvGraphicFramePr>
          <p:cNvPr id="436314" name="Group 90"/>
          <p:cNvGraphicFramePr>
            <a:graphicFrameLocks noGrp="1"/>
          </p:cNvGraphicFramePr>
          <p:nvPr>
            <p:extLst>
              <p:ext uri="{D42A27DB-BD31-4B8C-83A1-F6EECF244321}">
                <p14:modId xmlns:p14="http://schemas.microsoft.com/office/powerpoint/2010/main" val="4249109653"/>
              </p:ext>
            </p:extLst>
          </p:nvPr>
        </p:nvGraphicFramePr>
        <p:xfrm>
          <a:off x="611188" y="2133600"/>
          <a:ext cx="8064500" cy="2506664"/>
        </p:xfrm>
        <a:graphic>
          <a:graphicData uri="http://schemas.openxmlformats.org/drawingml/2006/table">
            <a:tbl>
              <a:tblPr>
                <a:effectLst>
                  <a:outerShdw blurRad="50800" dist="38100" dir="2700000" algn="tl" rotWithShape="0">
                    <a:prstClr val="black">
                      <a:alpha val="40000"/>
                    </a:prstClr>
                  </a:outerShdw>
                </a:effectLst>
              </a:tblPr>
              <a:tblGrid>
                <a:gridCol w="2789237">
                  <a:extLst>
                    <a:ext uri="{9D8B030D-6E8A-4147-A177-3AD203B41FA5}">
                      <a16:colId xmlns="" xmlns:a16="http://schemas.microsoft.com/office/drawing/2014/main" val="20000"/>
                    </a:ext>
                  </a:extLst>
                </a:gridCol>
                <a:gridCol w="2178050">
                  <a:extLst>
                    <a:ext uri="{9D8B030D-6E8A-4147-A177-3AD203B41FA5}">
                      <a16:colId xmlns="" xmlns:a16="http://schemas.microsoft.com/office/drawing/2014/main" val="20001"/>
                    </a:ext>
                  </a:extLst>
                </a:gridCol>
                <a:gridCol w="2160588">
                  <a:extLst>
                    <a:ext uri="{9D8B030D-6E8A-4147-A177-3AD203B41FA5}">
                      <a16:colId xmlns="" xmlns:a16="http://schemas.microsoft.com/office/drawing/2014/main" val="20002"/>
                    </a:ext>
                  </a:extLst>
                </a:gridCol>
                <a:gridCol w="936625">
                  <a:extLst>
                    <a:ext uri="{9D8B030D-6E8A-4147-A177-3AD203B41FA5}">
                      <a16:colId xmlns="" xmlns:a16="http://schemas.microsoft.com/office/drawing/2014/main" val="20003"/>
                    </a:ext>
                  </a:extLst>
                </a:gridCol>
              </a:tblGrid>
              <a:tr h="433418">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dirty="0" smtClean="0">
                          <a:ln>
                            <a:noFill/>
                          </a:ln>
                          <a:solidFill>
                            <a:srgbClr val="000066"/>
                          </a:solidFill>
                          <a:effectLst/>
                          <a:latin typeface="Arial" pitchFamily="34" charset="0"/>
                          <a:ea typeface="ＭＳ Ｐゴシック" pitchFamily="1" charset="-128"/>
                        </a:rPr>
                        <a:t>Endpunkt</a:t>
                      </a:r>
                    </a:p>
                  </a:txBody>
                  <a:tcPr marT="45747" marB="4574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rPr>
                        <a:t>Intervention</a:t>
                      </a:r>
                    </a:p>
                  </a:txBody>
                  <a:tcPr marT="45747" marB="4574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rPr>
                        <a:t>Kontrolle</a:t>
                      </a:r>
                    </a:p>
                  </a:txBody>
                  <a:tcPr marT="45747" marB="4574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endParaRPr kumimoji="0" lang="en-US" altLang="en-US" sz="2000" b="1" i="0" u="none" strike="noStrike" cap="none" normalizeH="0" baseline="0" smtClean="0">
                        <a:ln>
                          <a:noFill/>
                        </a:ln>
                        <a:solidFill>
                          <a:srgbClr val="000066"/>
                        </a:solidFill>
                        <a:effectLst/>
                        <a:latin typeface="Arial" pitchFamily="34" charset="0"/>
                        <a:ea typeface="ＭＳ Ｐゴシック" pitchFamily="1" charset="-128"/>
                      </a:endParaRPr>
                    </a:p>
                  </a:txBody>
                  <a:tcPr marT="45747" marB="4574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0"/>
                  </a:ext>
                </a:extLst>
              </a:tr>
              <a:tr h="518244">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rPr>
                        <a:t>Tod</a:t>
                      </a:r>
                    </a:p>
                  </a:txBody>
                  <a:tcPr marT="45747" marB="4574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0" i="0" u="none" strike="noStrike" cap="none" normalizeH="0" baseline="0" smtClean="0">
                          <a:ln>
                            <a:noFill/>
                          </a:ln>
                          <a:solidFill>
                            <a:srgbClr val="000066"/>
                          </a:solidFill>
                          <a:effectLst/>
                          <a:latin typeface="Arial" pitchFamily="34" charset="0"/>
                          <a:ea typeface="ＭＳ Ｐゴシック" pitchFamily="1" charset="-128"/>
                        </a:rPr>
                        <a:t>10</a:t>
                      </a:r>
                    </a:p>
                  </a:txBody>
                  <a:tcPr marT="45747" marB="4574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0" i="0" u="none" strike="noStrike" cap="none" normalizeH="0" baseline="0" smtClean="0">
                          <a:ln>
                            <a:noFill/>
                          </a:ln>
                          <a:solidFill>
                            <a:srgbClr val="000066"/>
                          </a:solidFill>
                          <a:effectLst/>
                          <a:latin typeface="Arial" pitchFamily="34" charset="0"/>
                          <a:ea typeface="ＭＳ Ｐゴシック" pitchFamily="1" charset="-128"/>
                        </a:rPr>
                        <a:t>5</a:t>
                      </a:r>
                    </a:p>
                  </a:txBody>
                  <a:tcPr marT="45747" marB="4574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800" b="1" i="0" u="none" strike="noStrike" cap="none" normalizeH="0" baseline="0" dirty="0" smtClean="0">
                          <a:ln>
                            <a:noFill/>
                          </a:ln>
                          <a:solidFill>
                            <a:srgbClr val="FF0000"/>
                          </a:solidFill>
                          <a:effectLst/>
                          <a:latin typeface="Arial" pitchFamily="34" charset="0"/>
                          <a:ea typeface="ＭＳ Ｐゴシック" pitchFamily="1" charset="-128"/>
                          <a:sym typeface="Wingdings" pitchFamily="2" charset="2"/>
                        </a:rPr>
                        <a:t></a:t>
                      </a:r>
                    </a:p>
                  </a:txBody>
                  <a:tcPr marT="45747" marB="4574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1"/>
                  </a:ext>
                </a:extLst>
              </a:tr>
              <a:tr h="518244">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rPr>
                        <a:t>Herzinfarkt</a:t>
                      </a:r>
                    </a:p>
                  </a:txBody>
                  <a:tcPr marT="45747" marB="4574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0" i="0" u="none" strike="noStrike" cap="none" normalizeH="0" baseline="0" smtClean="0">
                          <a:ln>
                            <a:noFill/>
                          </a:ln>
                          <a:solidFill>
                            <a:srgbClr val="000066"/>
                          </a:solidFill>
                          <a:effectLst/>
                          <a:latin typeface="Arial" pitchFamily="34" charset="0"/>
                          <a:ea typeface="ＭＳ Ｐゴシック" pitchFamily="1" charset="-128"/>
                        </a:rPr>
                        <a:t>105</a:t>
                      </a:r>
                    </a:p>
                  </a:txBody>
                  <a:tcPr marT="45747" marB="4574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0" i="0" u="none" strike="noStrike" cap="none" normalizeH="0" baseline="0" smtClean="0">
                          <a:ln>
                            <a:noFill/>
                          </a:ln>
                          <a:solidFill>
                            <a:srgbClr val="000066"/>
                          </a:solidFill>
                          <a:effectLst/>
                          <a:latin typeface="Arial" pitchFamily="34" charset="0"/>
                          <a:ea typeface="ＭＳ Ｐゴシック" pitchFamily="1" charset="-128"/>
                        </a:rPr>
                        <a:t>90</a:t>
                      </a:r>
                    </a:p>
                  </a:txBody>
                  <a:tcPr marT="45747" marB="4574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800" b="1" i="0" u="none" strike="noStrike" cap="none" normalizeH="0" baseline="0" smtClean="0">
                          <a:ln>
                            <a:noFill/>
                          </a:ln>
                          <a:solidFill>
                            <a:srgbClr val="FF0000"/>
                          </a:solidFill>
                          <a:effectLst/>
                          <a:latin typeface="Arial" pitchFamily="34" charset="0"/>
                          <a:ea typeface="ＭＳ Ｐゴシック" pitchFamily="1" charset="-128"/>
                          <a:sym typeface="Wingdings" pitchFamily="2" charset="2"/>
                        </a:rPr>
                        <a:t></a:t>
                      </a:r>
                    </a:p>
                  </a:txBody>
                  <a:tcPr marT="45747" marB="4574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2"/>
                  </a:ext>
                </a:extLst>
              </a:tr>
              <a:tr h="457280">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rPr>
                        <a:t>Jucken an der Nase</a:t>
                      </a:r>
                    </a:p>
                  </a:txBody>
                  <a:tcPr marT="45747" marB="4574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0" i="0" u="none" strike="noStrike" cap="none" normalizeH="0" baseline="0" smtClean="0">
                          <a:ln>
                            <a:noFill/>
                          </a:ln>
                          <a:solidFill>
                            <a:srgbClr val="000066"/>
                          </a:solidFill>
                          <a:effectLst/>
                          <a:latin typeface="Arial" pitchFamily="34" charset="0"/>
                          <a:ea typeface="ＭＳ Ｐゴシック" pitchFamily="1" charset="-128"/>
                        </a:rPr>
                        <a:t>400</a:t>
                      </a:r>
                    </a:p>
                  </a:txBody>
                  <a:tcPr marT="45747" marB="4574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0" i="0" u="none" strike="noStrike" cap="none" normalizeH="0" baseline="0" smtClean="0">
                          <a:ln>
                            <a:noFill/>
                          </a:ln>
                          <a:solidFill>
                            <a:srgbClr val="000066"/>
                          </a:solidFill>
                          <a:effectLst/>
                          <a:latin typeface="Arial" pitchFamily="34" charset="0"/>
                          <a:ea typeface="ＭＳ Ｐゴシック" pitchFamily="1" charset="-128"/>
                        </a:rPr>
                        <a:t>500</a:t>
                      </a:r>
                    </a:p>
                  </a:txBody>
                  <a:tcPr marT="45747" marB="4574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400" b="1" i="0" u="none" strike="noStrike" cap="none" normalizeH="0" baseline="0" smtClean="0">
                          <a:ln>
                            <a:noFill/>
                          </a:ln>
                          <a:solidFill>
                            <a:srgbClr val="000066"/>
                          </a:solidFill>
                          <a:effectLst/>
                          <a:latin typeface="Arial" pitchFamily="34" charset="0"/>
                          <a:ea typeface="ＭＳ Ｐゴシック" pitchFamily="1" charset="-128"/>
                          <a:sym typeface="Wingdings" pitchFamily="2" charset="2"/>
                        </a:rPr>
                        <a:t></a:t>
                      </a:r>
                    </a:p>
                  </a:txBody>
                  <a:tcPr marT="45747" marB="4574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3"/>
                  </a:ext>
                </a:extLst>
              </a:tr>
              <a:tr h="579478">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dirty="0" smtClean="0">
                          <a:ln>
                            <a:noFill/>
                          </a:ln>
                          <a:solidFill>
                            <a:srgbClr val="000066"/>
                          </a:solidFill>
                          <a:effectLst/>
                          <a:latin typeface="Arial" pitchFamily="34" charset="0"/>
                          <a:ea typeface="ＭＳ Ｐゴシック" pitchFamily="1" charset="-128"/>
                        </a:rPr>
                        <a:t>Composite </a:t>
                      </a:r>
                      <a:r>
                        <a:rPr kumimoji="0" lang="de-DE" altLang="en-US" sz="2000" b="1" i="0" u="none" strike="noStrike" cap="none" normalizeH="0" baseline="0" dirty="0" err="1" smtClean="0">
                          <a:ln>
                            <a:noFill/>
                          </a:ln>
                          <a:solidFill>
                            <a:srgbClr val="000066"/>
                          </a:solidFill>
                          <a:effectLst/>
                          <a:latin typeface="Arial" pitchFamily="34" charset="0"/>
                          <a:ea typeface="ＭＳ Ｐゴシック" pitchFamily="1" charset="-128"/>
                        </a:rPr>
                        <a:t>endpoint</a:t>
                      </a:r>
                      <a:endParaRPr kumimoji="0" lang="de-DE" altLang="en-US" sz="2000" b="1" i="0" u="none" strike="noStrike" cap="none" normalizeH="0" baseline="0" dirty="0" smtClean="0">
                        <a:ln>
                          <a:noFill/>
                        </a:ln>
                        <a:solidFill>
                          <a:srgbClr val="000066"/>
                        </a:solidFill>
                        <a:effectLst/>
                        <a:latin typeface="Arial" pitchFamily="34" charset="0"/>
                        <a:ea typeface="ＭＳ Ｐゴシック" pitchFamily="1" charset="-128"/>
                      </a:endParaRPr>
                    </a:p>
                  </a:txBody>
                  <a:tcPr marT="45747" marB="4574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400" b="1" i="0" u="none" strike="noStrike" cap="none" normalizeH="0" baseline="0" smtClean="0">
                          <a:ln>
                            <a:noFill/>
                          </a:ln>
                          <a:solidFill>
                            <a:srgbClr val="000066"/>
                          </a:solidFill>
                          <a:effectLst/>
                          <a:latin typeface="Arial" pitchFamily="34" charset="0"/>
                          <a:ea typeface="ＭＳ Ｐゴシック" pitchFamily="1" charset="-128"/>
                        </a:rPr>
                        <a:t>515</a:t>
                      </a:r>
                    </a:p>
                  </a:txBody>
                  <a:tcPr marT="45747" marB="4574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400" b="1" i="0" u="none" strike="noStrike" cap="none" normalizeH="0" baseline="0" smtClean="0">
                          <a:ln>
                            <a:noFill/>
                          </a:ln>
                          <a:solidFill>
                            <a:srgbClr val="000066"/>
                          </a:solidFill>
                          <a:effectLst/>
                          <a:latin typeface="Arial" pitchFamily="34" charset="0"/>
                          <a:ea typeface="ＭＳ Ｐゴシック" pitchFamily="1" charset="-128"/>
                        </a:rPr>
                        <a:t>595</a:t>
                      </a:r>
                    </a:p>
                  </a:txBody>
                  <a:tcPr marT="45747" marB="45747"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3200" b="1" i="0" u="none" strike="noStrike" cap="none" normalizeH="0" baseline="0" dirty="0" smtClean="0">
                          <a:ln>
                            <a:noFill/>
                          </a:ln>
                          <a:solidFill>
                            <a:schemeClr val="bg1"/>
                          </a:solidFill>
                          <a:effectLst/>
                          <a:latin typeface="Arial" pitchFamily="34" charset="0"/>
                          <a:ea typeface="ＭＳ Ｐゴシック" pitchFamily="1" charset="-128"/>
                          <a:sym typeface="Wingdings" pitchFamily="2" charset="2"/>
                        </a:rPr>
                        <a:t></a:t>
                      </a:r>
                    </a:p>
                  </a:txBody>
                  <a:tcPr marT="45747" marB="4574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FF00"/>
                    </a:solidFill>
                  </a:tcPr>
                </a:tc>
                <a:extLst>
                  <a:ext uri="{0D108BD9-81ED-4DB2-BD59-A6C34878D82A}">
                    <a16:rowId xmlns="" xmlns:a16="http://schemas.microsoft.com/office/drawing/2014/main" val="10004"/>
                  </a:ext>
                </a:extLst>
              </a:tr>
            </a:tbl>
          </a:graphicData>
        </a:graphic>
      </p:graphicFrame>
    </p:spTree>
  </p:cSld>
  <p:clrMapOvr>
    <a:masterClrMapping/>
  </p:clrMapOvr>
  <p:transition>
    <p:zoom/>
  </p:transition>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10594"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34818" name="Rectangle 2"/>
          <p:cNvSpPr>
            <a:spLocks noGrp="1" noChangeArrowheads="1"/>
          </p:cNvSpPr>
          <p:nvPr>
            <p:ph type="title" idx="4294967295"/>
          </p:nvPr>
        </p:nvSpPr>
        <p:spPr>
          <a:xfrm>
            <a:off x="685800" y="762000"/>
            <a:ext cx="7772400" cy="334963"/>
          </a:xfrm>
        </p:spPr>
        <p:txBody>
          <a:bodyPr/>
          <a:lstStyle/>
          <a:p>
            <a:pPr>
              <a:defRPr/>
            </a:pPr>
            <a:r>
              <a:rPr lang="de-DE" altLang="en-US" smtClean="0">
                <a:ea typeface="ＭＳ Ｐゴシック" pitchFamily="1" charset="-128"/>
              </a:rPr>
              <a:t>Ein wahres Beispiel !</a:t>
            </a:r>
          </a:p>
        </p:txBody>
      </p:sp>
      <p:sp>
        <p:nvSpPr>
          <p:cNvPr id="121860" name="Text Box 3"/>
          <p:cNvSpPr txBox="1">
            <a:spLocks noChangeArrowheads="1"/>
          </p:cNvSpPr>
          <p:nvPr/>
        </p:nvSpPr>
        <p:spPr bwMode="auto">
          <a:xfrm>
            <a:off x="7575550" y="2686050"/>
            <a:ext cx="184150"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sp>
        <p:nvSpPr>
          <p:cNvPr id="121861" name="Rectangle 43"/>
          <p:cNvSpPr>
            <a:spLocks noChangeArrowheads="1"/>
          </p:cNvSpPr>
          <p:nvPr/>
        </p:nvSpPr>
        <p:spPr bwMode="auto">
          <a:xfrm>
            <a:off x="457200" y="1295400"/>
            <a:ext cx="83788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en-US" altLang="en-US" sz="1400">
                <a:solidFill>
                  <a:srgbClr val="000000"/>
                </a:solidFill>
                <a:cs typeface="Times New Roman" pitchFamily="18" charset="0"/>
              </a:rPr>
              <a:t>Table 1 Results from the TIME trial of invasive versus medical treatment for angina'</a:t>
            </a:r>
            <a:endParaRPr lang="de-DE" altLang="en-US" sz="1400"/>
          </a:p>
        </p:txBody>
      </p:sp>
      <p:grpSp>
        <p:nvGrpSpPr>
          <p:cNvPr id="114694" name="Group 171"/>
          <p:cNvGrpSpPr>
            <a:grpSpLocks/>
          </p:cNvGrpSpPr>
          <p:nvPr/>
        </p:nvGrpSpPr>
        <p:grpSpPr bwMode="auto">
          <a:xfrm>
            <a:off x="674688" y="1667482"/>
            <a:ext cx="7426325" cy="3514725"/>
            <a:chOff x="-3" y="477"/>
            <a:chExt cx="4678" cy="2214"/>
          </a:xfrm>
          <a:effectLst>
            <a:outerShdw blurRad="50800" dist="38100" dir="2700000" algn="tl" rotWithShape="0">
              <a:prstClr val="black">
                <a:alpha val="40000"/>
              </a:prstClr>
            </a:outerShdw>
          </a:effectLst>
        </p:grpSpPr>
        <p:grpSp>
          <p:nvGrpSpPr>
            <p:cNvPr id="114698" name="Group 169"/>
            <p:cNvGrpSpPr>
              <a:grpSpLocks/>
            </p:cNvGrpSpPr>
            <p:nvPr/>
          </p:nvGrpSpPr>
          <p:grpSpPr bwMode="auto">
            <a:xfrm>
              <a:off x="0" y="480"/>
              <a:ext cx="4672" cy="2208"/>
              <a:chOff x="0" y="480"/>
              <a:chExt cx="4672" cy="2208"/>
            </a:xfrm>
          </p:grpSpPr>
          <p:grpSp>
            <p:nvGrpSpPr>
              <p:cNvPr id="114700" name="Group 72"/>
              <p:cNvGrpSpPr>
                <a:grpSpLocks/>
              </p:cNvGrpSpPr>
              <p:nvPr/>
            </p:nvGrpSpPr>
            <p:grpSpPr bwMode="auto">
              <a:xfrm>
                <a:off x="0" y="480"/>
                <a:ext cx="991" cy="480"/>
                <a:chOff x="0" y="480"/>
                <a:chExt cx="991" cy="480"/>
              </a:xfrm>
            </p:grpSpPr>
            <p:sp>
              <p:nvSpPr>
                <p:cNvPr id="114821" name="Rectangle 71"/>
                <p:cNvSpPr>
                  <a:spLocks noChangeArrowheads="1"/>
                </p:cNvSpPr>
                <p:nvPr/>
              </p:nvSpPr>
              <p:spPr bwMode="auto">
                <a:xfrm>
                  <a:off x="0" y="480"/>
                  <a:ext cx="991" cy="48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endParaRPr lang="en-GB" altLang="de-DE" smtClean="0"/>
                </a:p>
              </p:txBody>
            </p:sp>
            <p:grpSp>
              <p:nvGrpSpPr>
                <p:cNvPr id="114822" name="Group 70"/>
                <p:cNvGrpSpPr>
                  <a:grpSpLocks/>
                </p:cNvGrpSpPr>
                <p:nvPr/>
              </p:nvGrpSpPr>
              <p:grpSpPr bwMode="auto">
                <a:xfrm>
                  <a:off x="0" y="480"/>
                  <a:ext cx="991" cy="480"/>
                  <a:chOff x="0" y="480"/>
                  <a:chExt cx="991" cy="480"/>
                </a:xfrm>
              </p:grpSpPr>
              <p:sp>
                <p:nvSpPr>
                  <p:cNvPr id="114823" name="Rectangle 44"/>
                  <p:cNvSpPr>
                    <a:spLocks noChangeArrowheads="1"/>
                  </p:cNvSpPr>
                  <p:nvPr/>
                </p:nvSpPr>
                <p:spPr bwMode="auto">
                  <a:xfrm>
                    <a:off x="28" y="480"/>
                    <a:ext cx="935" cy="48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r>
                      <a:rPr lang="en-US" altLang="de-DE" sz="1000" smtClean="0">
                        <a:solidFill>
                          <a:srgbClr val="000000"/>
                        </a:solidFill>
                        <a:cs typeface="Times New Roman" pitchFamily="18" charset="0"/>
                      </a:rPr>
                      <a:t>End point</a:t>
                    </a:r>
                    <a:endParaRPr lang="de-DE" altLang="de-DE" sz="1000" smtClean="0">
                      <a:cs typeface="Times New Roman" pitchFamily="18" charset="0"/>
                    </a:endParaRPr>
                  </a:p>
                  <a:p>
                    <a:pPr algn="ctr">
                      <a:defRPr/>
                    </a:pPr>
                    <a:endParaRPr lang="de-DE" altLang="de-DE" smtClean="0"/>
                  </a:p>
                </p:txBody>
              </p:sp>
              <p:sp>
                <p:nvSpPr>
                  <p:cNvPr id="114824" name="Rectangle 69"/>
                  <p:cNvSpPr>
                    <a:spLocks noChangeArrowheads="1"/>
                  </p:cNvSpPr>
                  <p:nvPr/>
                </p:nvSpPr>
                <p:spPr bwMode="auto">
                  <a:xfrm>
                    <a:off x="0" y="480"/>
                    <a:ext cx="991" cy="480"/>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endParaRPr lang="en-GB" altLang="de-DE" smtClean="0"/>
                  </a:p>
                </p:txBody>
              </p:sp>
            </p:grpSp>
          </p:grpSp>
          <p:grpSp>
            <p:nvGrpSpPr>
              <p:cNvPr id="114701" name="Group 76"/>
              <p:cNvGrpSpPr>
                <a:grpSpLocks/>
              </p:cNvGrpSpPr>
              <p:nvPr/>
            </p:nvGrpSpPr>
            <p:grpSpPr bwMode="auto">
              <a:xfrm>
                <a:off x="991" y="480"/>
                <a:ext cx="850" cy="480"/>
                <a:chOff x="991" y="480"/>
                <a:chExt cx="850" cy="480"/>
              </a:xfrm>
            </p:grpSpPr>
            <p:sp>
              <p:nvSpPr>
                <p:cNvPr id="114817" name="Rectangle 75"/>
                <p:cNvSpPr>
                  <a:spLocks noChangeArrowheads="1"/>
                </p:cNvSpPr>
                <p:nvPr/>
              </p:nvSpPr>
              <p:spPr bwMode="auto">
                <a:xfrm>
                  <a:off x="991" y="480"/>
                  <a:ext cx="850" cy="48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endParaRPr lang="en-GB" altLang="de-DE" smtClean="0"/>
                </a:p>
              </p:txBody>
            </p:sp>
            <p:grpSp>
              <p:nvGrpSpPr>
                <p:cNvPr id="114818" name="Group 74"/>
                <p:cNvGrpSpPr>
                  <a:grpSpLocks/>
                </p:cNvGrpSpPr>
                <p:nvPr/>
              </p:nvGrpSpPr>
              <p:grpSpPr bwMode="auto">
                <a:xfrm>
                  <a:off x="991" y="480"/>
                  <a:ext cx="850" cy="480"/>
                  <a:chOff x="991" y="480"/>
                  <a:chExt cx="850" cy="480"/>
                </a:xfrm>
              </p:grpSpPr>
              <p:sp>
                <p:nvSpPr>
                  <p:cNvPr id="114819" name="Rectangle 45"/>
                  <p:cNvSpPr>
                    <a:spLocks noChangeArrowheads="1"/>
                  </p:cNvSpPr>
                  <p:nvPr/>
                </p:nvSpPr>
                <p:spPr bwMode="auto">
                  <a:xfrm>
                    <a:off x="1019" y="480"/>
                    <a:ext cx="794" cy="48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r>
                      <a:rPr lang="en-US" altLang="de-DE" sz="1000" smtClean="0">
                        <a:solidFill>
                          <a:srgbClr val="000000"/>
                        </a:solidFill>
                        <a:cs typeface="Times New Roman" pitchFamily="18" charset="0"/>
                      </a:rPr>
                      <a:t>Invasive (n=153)</a:t>
                    </a:r>
                    <a:endParaRPr lang="de-DE" altLang="de-DE" sz="1000" smtClean="0">
                      <a:cs typeface="Times New Roman" pitchFamily="18" charset="0"/>
                    </a:endParaRPr>
                  </a:p>
                  <a:p>
                    <a:pPr algn="ctr">
                      <a:defRPr/>
                    </a:pPr>
                    <a:endParaRPr lang="de-DE" altLang="de-DE" smtClean="0"/>
                  </a:p>
                </p:txBody>
              </p:sp>
              <p:sp>
                <p:nvSpPr>
                  <p:cNvPr id="114820" name="Rectangle 73"/>
                  <p:cNvSpPr>
                    <a:spLocks noChangeArrowheads="1"/>
                  </p:cNvSpPr>
                  <p:nvPr/>
                </p:nvSpPr>
                <p:spPr bwMode="auto">
                  <a:xfrm>
                    <a:off x="991" y="480"/>
                    <a:ext cx="850" cy="480"/>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endParaRPr lang="en-GB" altLang="de-DE" smtClean="0"/>
                  </a:p>
                </p:txBody>
              </p:sp>
            </p:grpSp>
          </p:grpSp>
          <p:grpSp>
            <p:nvGrpSpPr>
              <p:cNvPr id="114702" name="Group 80"/>
              <p:cNvGrpSpPr>
                <a:grpSpLocks/>
              </p:cNvGrpSpPr>
              <p:nvPr/>
            </p:nvGrpSpPr>
            <p:grpSpPr bwMode="auto">
              <a:xfrm>
                <a:off x="1841" y="480"/>
                <a:ext cx="793" cy="480"/>
                <a:chOff x="1841" y="480"/>
                <a:chExt cx="793" cy="480"/>
              </a:xfrm>
            </p:grpSpPr>
            <p:sp>
              <p:nvSpPr>
                <p:cNvPr id="114813" name="Rectangle 79"/>
                <p:cNvSpPr>
                  <a:spLocks noChangeArrowheads="1"/>
                </p:cNvSpPr>
                <p:nvPr/>
              </p:nvSpPr>
              <p:spPr bwMode="auto">
                <a:xfrm>
                  <a:off x="1841" y="480"/>
                  <a:ext cx="793" cy="48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endParaRPr lang="en-GB" altLang="de-DE" smtClean="0"/>
                </a:p>
              </p:txBody>
            </p:sp>
            <p:grpSp>
              <p:nvGrpSpPr>
                <p:cNvPr id="114814" name="Group 78"/>
                <p:cNvGrpSpPr>
                  <a:grpSpLocks/>
                </p:cNvGrpSpPr>
                <p:nvPr/>
              </p:nvGrpSpPr>
              <p:grpSpPr bwMode="auto">
                <a:xfrm>
                  <a:off x="1841" y="480"/>
                  <a:ext cx="793" cy="480"/>
                  <a:chOff x="1841" y="480"/>
                  <a:chExt cx="793" cy="480"/>
                </a:xfrm>
              </p:grpSpPr>
              <p:sp>
                <p:nvSpPr>
                  <p:cNvPr id="114815" name="Rectangle 46"/>
                  <p:cNvSpPr>
                    <a:spLocks noChangeArrowheads="1"/>
                  </p:cNvSpPr>
                  <p:nvPr/>
                </p:nvSpPr>
                <p:spPr bwMode="auto">
                  <a:xfrm>
                    <a:off x="1869" y="480"/>
                    <a:ext cx="737" cy="48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r>
                      <a:rPr lang="en-US" altLang="de-DE" sz="1000" smtClean="0">
                        <a:solidFill>
                          <a:srgbClr val="000000"/>
                        </a:solidFill>
                        <a:cs typeface="Times New Roman" pitchFamily="18" charset="0"/>
                      </a:rPr>
                      <a:t>Medical (n=148)</a:t>
                    </a:r>
                    <a:endParaRPr lang="de-DE" altLang="de-DE" sz="1000" smtClean="0">
                      <a:cs typeface="Times New Roman" pitchFamily="18" charset="0"/>
                    </a:endParaRPr>
                  </a:p>
                  <a:p>
                    <a:pPr algn="ctr">
                      <a:defRPr/>
                    </a:pPr>
                    <a:endParaRPr lang="de-DE" altLang="de-DE" smtClean="0"/>
                  </a:p>
                </p:txBody>
              </p:sp>
              <p:sp>
                <p:nvSpPr>
                  <p:cNvPr id="114816" name="Rectangle 77"/>
                  <p:cNvSpPr>
                    <a:spLocks noChangeArrowheads="1"/>
                  </p:cNvSpPr>
                  <p:nvPr/>
                </p:nvSpPr>
                <p:spPr bwMode="auto">
                  <a:xfrm>
                    <a:off x="1841" y="480"/>
                    <a:ext cx="793" cy="480"/>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endParaRPr lang="en-GB" altLang="de-DE" smtClean="0"/>
                  </a:p>
                </p:txBody>
              </p:sp>
            </p:grpSp>
          </p:grpSp>
          <p:grpSp>
            <p:nvGrpSpPr>
              <p:cNvPr id="114703" name="Group 84"/>
              <p:cNvGrpSpPr>
                <a:grpSpLocks/>
              </p:cNvGrpSpPr>
              <p:nvPr/>
            </p:nvGrpSpPr>
            <p:grpSpPr bwMode="auto">
              <a:xfrm>
                <a:off x="2634" y="480"/>
                <a:ext cx="1133" cy="480"/>
                <a:chOff x="2634" y="480"/>
                <a:chExt cx="1133" cy="480"/>
              </a:xfrm>
            </p:grpSpPr>
            <p:sp>
              <p:nvSpPr>
                <p:cNvPr id="114809" name="Rectangle 83"/>
                <p:cNvSpPr>
                  <a:spLocks noChangeArrowheads="1"/>
                </p:cNvSpPr>
                <p:nvPr/>
              </p:nvSpPr>
              <p:spPr bwMode="auto">
                <a:xfrm>
                  <a:off x="2634" y="480"/>
                  <a:ext cx="1133" cy="48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endParaRPr lang="en-GB" altLang="de-DE" smtClean="0"/>
                </a:p>
              </p:txBody>
            </p:sp>
            <p:grpSp>
              <p:nvGrpSpPr>
                <p:cNvPr id="114810" name="Group 82"/>
                <p:cNvGrpSpPr>
                  <a:grpSpLocks/>
                </p:cNvGrpSpPr>
                <p:nvPr/>
              </p:nvGrpSpPr>
              <p:grpSpPr bwMode="auto">
                <a:xfrm>
                  <a:off x="2634" y="480"/>
                  <a:ext cx="1133" cy="480"/>
                  <a:chOff x="2634" y="480"/>
                  <a:chExt cx="1133" cy="480"/>
                </a:xfrm>
              </p:grpSpPr>
              <p:sp>
                <p:nvSpPr>
                  <p:cNvPr id="114811" name="Rectangle 47"/>
                  <p:cNvSpPr>
                    <a:spLocks noChangeArrowheads="1"/>
                  </p:cNvSpPr>
                  <p:nvPr/>
                </p:nvSpPr>
                <p:spPr bwMode="auto">
                  <a:xfrm>
                    <a:off x="2662" y="480"/>
                    <a:ext cx="1077" cy="48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r>
                      <a:rPr lang="en-US" altLang="de-DE" sz="1000" smtClean="0">
                        <a:solidFill>
                          <a:srgbClr val="000000"/>
                        </a:solidFill>
                        <a:cs typeface="Times New Roman" pitchFamily="18" charset="0"/>
                      </a:rPr>
                      <a:t>% Risk difference </a:t>
                    </a:r>
                  </a:p>
                  <a:p>
                    <a:pPr algn="ctr">
                      <a:defRPr/>
                    </a:pPr>
                    <a:r>
                      <a:rPr lang="en-US" altLang="de-DE" sz="1000" smtClean="0">
                        <a:solidFill>
                          <a:srgbClr val="000000"/>
                        </a:solidFill>
                        <a:cs typeface="Times New Roman" pitchFamily="18" charset="0"/>
                      </a:rPr>
                      <a:t>(95% Cl)</a:t>
                    </a:r>
                    <a:endParaRPr lang="de-DE" altLang="de-DE" sz="1000" smtClean="0">
                      <a:cs typeface="Times New Roman" pitchFamily="18" charset="0"/>
                    </a:endParaRPr>
                  </a:p>
                  <a:p>
                    <a:pPr algn="ctr">
                      <a:defRPr/>
                    </a:pPr>
                    <a:endParaRPr lang="de-DE" altLang="de-DE" smtClean="0"/>
                  </a:p>
                </p:txBody>
              </p:sp>
              <p:sp>
                <p:nvSpPr>
                  <p:cNvPr id="114812" name="Rectangle 81"/>
                  <p:cNvSpPr>
                    <a:spLocks noChangeArrowheads="1"/>
                  </p:cNvSpPr>
                  <p:nvPr/>
                </p:nvSpPr>
                <p:spPr bwMode="auto">
                  <a:xfrm>
                    <a:off x="2634" y="480"/>
                    <a:ext cx="1133" cy="480"/>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endParaRPr lang="en-GB" altLang="de-DE" smtClean="0"/>
                  </a:p>
                </p:txBody>
              </p:sp>
            </p:grpSp>
          </p:grpSp>
          <p:grpSp>
            <p:nvGrpSpPr>
              <p:cNvPr id="114704" name="Group 88"/>
              <p:cNvGrpSpPr>
                <a:grpSpLocks/>
              </p:cNvGrpSpPr>
              <p:nvPr/>
            </p:nvGrpSpPr>
            <p:grpSpPr bwMode="auto">
              <a:xfrm>
                <a:off x="3767" y="480"/>
                <a:ext cx="905" cy="480"/>
                <a:chOff x="3767" y="480"/>
                <a:chExt cx="905" cy="480"/>
              </a:xfrm>
            </p:grpSpPr>
            <p:sp>
              <p:nvSpPr>
                <p:cNvPr id="114805" name="Rectangle 87"/>
                <p:cNvSpPr>
                  <a:spLocks noChangeArrowheads="1"/>
                </p:cNvSpPr>
                <p:nvPr/>
              </p:nvSpPr>
              <p:spPr bwMode="auto">
                <a:xfrm>
                  <a:off x="3767" y="480"/>
                  <a:ext cx="905" cy="48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endParaRPr lang="en-GB" altLang="de-DE" smtClean="0"/>
                </a:p>
              </p:txBody>
            </p:sp>
            <p:grpSp>
              <p:nvGrpSpPr>
                <p:cNvPr id="114806" name="Group 86"/>
                <p:cNvGrpSpPr>
                  <a:grpSpLocks/>
                </p:cNvGrpSpPr>
                <p:nvPr/>
              </p:nvGrpSpPr>
              <p:grpSpPr bwMode="auto">
                <a:xfrm>
                  <a:off x="3767" y="480"/>
                  <a:ext cx="905" cy="480"/>
                  <a:chOff x="3767" y="480"/>
                  <a:chExt cx="905" cy="480"/>
                </a:xfrm>
              </p:grpSpPr>
              <p:sp>
                <p:nvSpPr>
                  <p:cNvPr id="114807" name="Rectangle 48"/>
                  <p:cNvSpPr>
                    <a:spLocks noChangeArrowheads="1"/>
                  </p:cNvSpPr>
                  <p:nvPr/>
                </p:nvSpPr>
                <p:spPr bwMode="auto">
                  <a:xfrm>
                    <a:off x="3795" y="480"/>
                    <a:ext cx="849" cy="48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r>
                      <a:rPr lang="en-US" altLang="de-DE" sz="1000" smtClean="0">
                        <a:solidFill>
                          <a:srgbClr val="000000"/>
                        </a:solidFill>
                        <a:cs typeface="Times New Roman" pitchFamily="18" charset="0"/>
                      </a:rPr>
                      <a:t>Hazard ratio </a:t>
                    </a:r>
                  </a:p>
                  <a:p>
                    <a:pPr algn="ctr">
                      <a:defRPr/>
                    </a:pPr>
                    <a:r>
                      <a:rPr lang="en-US" altLang="de-DE" sz="1000" smtClean="0">
                        <a:solidFill>
                          <a:srgbClr val="000000"/>
                        </a:solidFill>
                        <a:cs typeface="Times New Roman" pitchFamily="18" charset="0"/>
                      </a:rPr>
                      <a:t>(95% Cl)</a:t>
                    </a:r>
                    <a:endParaRPr lang="de-DE" altLang="de-DE" sz="1000" smtClean="0">
                      <a:cs typeface="Times New Roman" pitchFamily="18" charset="0"/>
                    </a:endParaRPr>
                  </a:p>
                  <a:p>
                    <a:pPr algn="ctr">
                      <a:defRPr/>
                    </a:pPr>
                    <a:endParaRPr lang="de-DE" altLang="de-DE" smtClean="0"/>
                  </a:p>
                </p:txBody>
              </p:sp>
              <p:sp>
                <p:nvSpPr>
                  <p:cNvPr id="114808" name="Rectangle 85"/>
                  <p:cNvSpPr>
                    <a:spLocks noChangeArrowheads="1"/>
                  </p:cNvSpPr>
                  <p:nvPr/>
                </p:nvSpPr>
                <p:spPr bwMode="auto">
                  <a:xfrm>
                    <a:off x="3767" y="480"/>
                    <a:ext cx="905" cy="480"/>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endParaRPr lang="en-GB" altLang="de-DE" smtClean="0"/>
                  </a:p>
                </p:txBody>
              </p:sp>
            </p:grpSp>
          </p:grpSp>
          <p:grpSp>
            <p:nvGrpSpPr>
              <p:cNvPr id="114705" name="Group 92"/>
              <p:cNvGrpSpPr>
                <a:grpSpLocks/>
              </p:cNvGrpSpPr>
              <p:nvPr/>
            </p:nvGrpSpPr>
            <p:grpSpPr bwMode="auto">
              <a:xfrm>
                <a:off x="0" y="960"/>
                <a:ext cx="991" cy="384"/>
                <a:chOff x="0" y="960"/>
                <a:chExt cx="991" cy="384"/>
              </a:xfrm>
            </p:grpSpPr>
            <p:sp>
              <p:nvSpPr>
                <p:cNvPr id="114801" name="Rectangle 91"/>
                <p:cNvSpPr>
                  <a:spLocks noChangeArrowheads="1"/>
                </p:cNvSpPr>
                <p:nvPr/>
              </p:nvSpPr>
              <p:spPr bwMode="auto">
                <a:xfrm>
                  <a:off x="0" y="960"/>
                  <a:ext cx="991" cy="38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endParaRPr lang="en-GB" altLang="de-DE" smtClean="0"/>
                </a:p>
              </p:txBody>
            </p:sp>
            <p:grpSp>
              <p:nvGrpSpPr>
                <p:cNvPr id="114802" name="Group 90"/>
                <p:cNvGrpSpPr>
                  <a:grpSpLocks/>
                </p:cNvGrpSpPr>
                <p:nvPr/>
              </p:nvGrpSpPr>
              <p:grpSpPr bwMode="auto">
                <a:xfrm>
                  <a:off x="0" y="960"/>
                  <a:ext cx="991" cy="384"/>
                  <a:chOff x="0" y="960"/>
                  <a:chExt cx="991" cy="384"/>
                </a:xfrm>
              </p:grpSpPr>
              <p:sp>
                <p:nvSpPr>
                  <p:cNvPr id="114803" name="Rectangle 49"/>
                  <p:cNvSpPr>
                    <a:spLocks noChangeArrowheads="1"/>
                  </p:cNvSpPr>
                  <p:nvPr/>
                </p:nvSpPr>
                <p:spPr bwMode="auto">
                  <a:xfrm>
                    <a:off x="28" y="960"/>
                    <a:ext cx="935" cy="38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r>
                      <a:rPr lang="en-US" altLang="de-DE" sz="1600" smtClean="0">
                        <a:solidFill>
                          <a:srgbClr val="000000"/>
                        </a:solidFill>
                        <a:cs typeface="Times New Roman" pitchFamily="18" charset="0"/>
                      </a:rPr>
                      <a:t>Composite end point*</a:t>
                    </a:r>
                    <a:endParaRPr lang="de-DE" altLang="de-DE" sz="1600" smtClean="0">
                      <a:cs typeface="Times New Roman" pitchFamily="18" charset="0"/>
                    </a:endParaRPr>
                  </a:p>
                  <a:p>
                    <a:pPr algn="ctr">
                      <a:defRPr/>
                    </a:pPr>
                    <a:endParaRPr lang="de-DE" altLang="de-DE" sz="1600" smtClean="0"/>
                  </a:p>
                </p:txBody>
              </p:sp>
              <p:sp>
                <p:nvSpPr>
                  <p:cNvPr id="114804" name="Rectangle 89"/>
                  <p:cNvSpPr>
                    <a:spLocks noChangeArrowheads="1"/>
                  </p:cNvSpPr>
                  <p:nvPr/>
                </p:nvSpPr>
                <p:spPr bwMode="auto">
                  <a:xfrm>
                    <a:off x="0" y="960"/>
                    <a:ext cx="991" cy="384"/>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endParaRPr lang="en-GB" altLang="de-DE" smtClean="0"/>
                  </a:p>
                </p:txBody>
              </p:sp>
            </p:grpSp>
          </p:grpSp>
          <p:grpSp>
            <p:nvGrpSpPr>
              <p:cNvPr id="114706" name="Group 96"/>
              <p:cNvGrpSpPr>
                <a:grpSpLocks/>
              </p:cNvGrpSpPr>
              <p:nvPr/>
            </p:nvGrpSpPr>
            <p:grpSpPr bwMode="auto">
              <a:xfrm>
                <a:off x="991" y="960"/>
                <a:ext cx="850" cy="384"/>
                <a:chOff x="991" y="960"/>
                <a:chExt cx="850" cy="384"/>
              </a:xfrm>
            </p:grpSpPr>
            <p:sp>
              <p:nvSpPr>
                <p:cNvPr id="114797" name="Rectangle 95"/>
                <p:cNvSpPr>
                  <a:spLocks noChangeArrowheads="1"/>
                </p:cNvSpPr>
                <p:nvPr/>
              </p:nvSpPr>
              <p:spPr bwMode="auto">
                <a:xfrm>
                  <a:off x="991" y="960"/>
                  <a:ext cx="850" cy="38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endParaRPr lang="en-GB" altLang="de-DE" smtClean="0"/>
                </a:p>
              </p:txBody>
            </p:sp>
            <p:grpSp>
              <p:nvGrpSpPr>
                <p:cNvPr id="114798" name="Group 94"/>
                <p:cNvGrpSpPr>
                  <a:grpSpLocks/>
                </p:cNvGrpSpPr>
                <p:nvPr/>
              </p:nvGrpSpPr>
              <p:grpSpPr bwMode="auto">
                <a:xfrm>
                  <a:off x="991" y="960"/>
                  <a:ext cx="850" cy="384"/>
                  <a:chOff x="991" y="960"/>
                  <a:chExt cx="850" cy="384"/>
                </a:xfrm>
              </p:grpSpPr>
              <p:sp>
                <p:nvSpPr>
                  <p:cNvPr id="114799" name="Rectangle 50"/>
                  <p:cNvSpPr>
                    <a:spLocks noChangeArrowheads="1"/>
                  </p:cNvSpPr>
                  <p:nvPr/>
                </p:nvSpPr>
                <p:spPr bwMode="auto">
                  <a:xfrm>
                    <a:off x="1019" y="960"/>
                    <a:ext cx="794" cy="38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r>
                      <a:rPr lang="en-US" altLang="de-DE" sz="1600" smtClean="0">
                        <a:solidFill>
                          <a:srgbClr val="000000"/>
                        </a:solidFill>
                        <a:cs typeface="Times New Roman" pitchFamily="18" charset="0"/>
                      </a:rPr>
                      <a:t>39 (25.5%)</a:t>
                    </a:r>
                    <a:endParaRPr lang="de-DE" altLang="de-DE" sz="1600" smtClean="0">
                      <a:cs typeface="Times New Roman" pitchFamily="18" charset="0"/>
                    </a:endParaRPr>
                  </a:p>
                  <a:p>
                    <a:pPr algn="ctr">
                      <a:defRPr/>
                    </a:pPr>
                    <a:endParaRPr lang="de-DE" altLang="de-DE" smtClean="0"/>
                  </a:p>
                </p:txBody>
              </p:sp>
              <p:sp>
                <p:nvSpPr>
                  <p:cNvPr id="114800" name="Rectangle 93"/>
                  <p:cNvSpPr>
                    <a:spLocks noChangeArrowheads="1"/>
                  </p:cNvSpPr>
                  <p:nvPr/>
                </p:nvSpPr>
                <p:spPr bwMode="auto">
                  <a:xfrm>
                    <a:off x="991" y="960"/>
                    <a:ext cx="850" cy="384"/>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endParaRPr lang="en-GB" altLang="de-DE" smtClean="0"/>
                  </a:p>
                </p:txBody>
              </p:sp>
            </p:grpSp>
          </p:grpSp>
          <p:grpSp>
            <p:nvGrpSpPr>
              <p:cNvPr id="114707" name="Group 100"/>
              <p:cNvGrpSpPr>
                <a:grpSpLocks/>
              </p:cNvGrpSpPr>
              <p:nvPr/>
            </p:nvGrpSpPr>
            <p:grpSpPr bwMode="auto">
              <a:xfrm>
                <a:off x="1841" y="960"/>
                <a:ext cx="793" cy="384"/>
                <a:chOff x="1841" y="960"/>
                <a:chExt cx="793" cy="384"/>
              </a:xfrm>
            </p:grpSpPr>
            <p:sp>
              <p:nvSpPr>
                <p:cNvPr id="114793" name="Rectangle 99"/>
                <p:cNvSpPr>
                  <a:spLocks noChangeArrowheads="1"/>
                </p:cNvSpPr>
                <p:nvPr/>
              </p:nvSpPr>
              <p:spPr bwMode="auto">
                <a:xfrm>
                  <a:off x="1841" y="960"/>
                  <a:ext cx="793" cy="38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endParaRPr lang="en-GB" altLang="de-DE" smtClean="0"/>
                </a:p>
              </p:txBody>
            </p:sp>
            <p:grpSp>
              <p:nvGrpSpPr>
                <p:cNvPr id="114794" name="Group 98"/>
                <p:cNvGrpSpPr>
                  <a:grpSpLocks/>
                </p:cNvGrpSpPr>
                <p:nvPr/>
              </p:nvGrpSpPr>
              <p:grpSpPr bwMode="auto">
                <a:xfrm>
                  <a:off x="1841" y="960"/>
                  <a:ext cx="793" cy="384"/>
                  <a:chOff x="1841" y="960"/>
                  <a:chExt cx="793" cy="384"/>
                </a:xfrm>
              </p:grpSpPr>
              <p:sp>
                <p:nvSpPr>
                  <p:cNvPr id="114795" name="Rectangle 51"/>
                  <p:cNvSpPr>
                    <a:spLocks noChangeArrowheads="1"/>
                  </p:cNvSpPr>
                  <p:nvPr/>
                </p:nvSpPr>
                <p:spPr bwMode="auto">
                  <a:xfrm>
                    <a:off x="1869" y="960"/>
                    <a:ext cx="737" cy="38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r>
                      <a:rPr lang="en-US" altLang="de-DE" sz="1600" smtClean="0">
                        <a:solidFill>
                          <a:srgbClr val="000000"/>
                        </a:solidFill>
                        <a:cs typeface="Times New Roman" pitchFamily="18" charset="0"/>
                      </a:rPr>
                      <a:t>95 (64.2%)</a:t>
                    </a:r>
                    <a:r>
                      <a:rPr lang="en-US" altLang="de-DE" sz="1000" smtClean="0">
                        <a:solidFill>
                          <a:srgbClr val="000000"/>
                        </a:solidFill>
                        <a:cs typeface="Times New Roman" pitchFamily="18" charset="0"/>
                      </a:rPr>
                      <a:t>       </a:t>
                    </a:r>
                    <a:endParaRPr lang="de-DE" altLang="de-DE" sz="1000" smtClean="0">
                      <a:cs typeface="Times New Roman" pitchFamily="18" charset="0"/>
                    </a:endParaRPr>
                  </a:p>
                  <a:p>
                    <a:pPr algn="ctr">
                      <a:defRPr/>
                    </a:pPr>
                    <a:endParaRPr lang="de-DE" altLang="de-DE" smtClean="0"/>
                  </a:p>
                </p:txBody>
              </p:sp>
              <p:sp>
                <p:nvSpPr>
                  <p:cNvPr id="114796" name="Rectangle 97"/>
                  <p:cNvSpPr>
                    <a:spLocks noChangeArrowheads="1"/>
                  </p:cNvSpPr>
                  <p:nvPr/>
                </p:nvSpPr>
                <p:spPr bwMode="auto">
                  <a:xfrm>
                    <a:off x="1841" y="960"/>
                    <a:ext cx="793" cy="384"/>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endParaRPr lang="en-GB" altLang="de-DE" smtClean="0"/>
                  </a:p>
                </p:txBody>
              </p:sp>
            </p:grpSp>
          </p:grpSp>
          <p:grpSp>
            <p:nvGrpSpPr>
              <p:cNvPr id="114708" name="Group 104"/>
              <p:cNvGrpSpPr>
                <a:grpSpLocks/>
              </p:cNvGrpSpPr>
              <p:nvPr/>
            </p:nvGrpSpPr>
            <p:grpSpPr bwMode="auto">
              <a:xfrm>
                <a:off x="2634" y="960"/>
                <a:ext cx="1133" cy="384"/>
                <a:chOff x="2634" y="960"/>
                <a:chExt cx="1133" cy="384"/>
              </a:xfrm>
            </p:grpSpPr>
            <p:sp>
              <p:nvSpPr>
                <p:cNvPr id="114789" name="Rectangle 103"/>
                <p:cNvSpPr>
                  <a:spLocks noChangeArrowheads="1"/>
                </p:cNvSpPr>
                <p:nvPr/>
              </p:nvSpPr>
              <p:spPr bwMode="auto">
                <a:xfrm>
                  <a:off x="2634" y="960"/>
                  <a:ext cx="1133" cy="38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endParaRPr lang="en-GB" altLang="de-DE" smtClean="0"/>
                </a:p>
              </p:txBody>
            </p:sp>
            <p:grpSp>
              <p:nvGrpSpPr>
                <p:cNvPr id="114790" name="Group 102"/>
                <p:cNvGrpSpPr>
                  <a:grpSpLocks/>
                </p:cNvGrpSpPr>
                <p:nvPr/>
              </p:nvGrpSpPr>
              <p:grpSpPr bwMode="auto">
                <a:xfrm>
                  <a:off x="2634" y="960"/>
                  <a:ext cx="1133" cy="384"/>
                  <a:chOff x="2634" y="960"/>
                  <a:chExt cx="1133" cy="384"/>
                </a:xfrm>
              </p:grpSpPr>
              <p:sp>
                <p:nvSpPr>
                  <p:cNvPr id="114791" name="Rectangle 52"/>
                  <p:cNvSpPr>
                    <a:spLocks noChangeArrowheads="1"/>
                  </p:cNvSpPr>
                  <p:nvPr/>
                </p:nvSpPr>
                <p:spPr bwMode="auto">
                  <a:xfrm>
                    <a:off x="2662" y="960"/>
                    <a:ext cx="1077" cy="38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r>
                      <a:rPr lang="en-US" altLang="de-DE" sz="1000" smtClean="0">
                        <a:solidFill>
                          <a:srgbClr val="000000"/>
                        </a:solidFill>
                        <a:cs typeface="Times New Roman" pitchFamily="18" charset="0"/>
                      </a:rPr>
                      <a:t>38.7 (27.9% to 48.5%)</a:t>
                    </a:r>
                    <a:endParaRPr lang="de-DE" altLang="de-DE" sz="1000" smtClean="0">
                      <a:cs typeface="Times New Roman" pitchFamily="18" charset="0"/>
                    </a:endParaRPr>
                  </a:p>
                  <a:p>
                    <a:pPr algn="ctr">
                      <a:defRPr/>
                    </a:pPr>
                    <a:endParaRPr lang="de-DE" altLang="de-DE" smtClean="0"/>
                  </a:p>
                </p:txBody>
              </p:sp>
              <p:sp>
                <p:nvSpPr>
                  <p:cNvPr id="114792" name="Rectangle 101"/>
                  <p:cNvSpPr>
                    <a:spLocks noChangeArrowheads="1"/>
                  </p:cNvSpPr>
                  <p:nvPr/>
                </p:nvSpPr>
                <p:spPr bwMode="auto">
                  <a:xfrm>
                    <a:off x="2634" y="960"/>
                    <a:ext cx="1133" cy="384"/>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endParaRPr lang="en-GB" altLang="de-DE" smtClean="0"/>
                  </a:p>
                </p:txBody>
              </p:sp>
            </p:grpSp>
          </p:grpSp>
          <p:grpSp>
            <p:nvGrpSpPr>
              <p:cNvPr id="114709" name="Group 108"/>
              <p:cNvGrpSpPr>
                <a:grpSpLocks/>
              </p:cNvGrpSpPr>
              <p:nvPr/>
            </p:nvGrpSpPr>
            <p:grpSpPr bwMode="auto">
              <a:xfrm>
                <a:off x="3767" y="960"/>
                <a:ext cx="905" cy="384"/>
                <a:chOff x="3767" y="960"/>
                <a:chExt cx="905" cy="384"/>
              </a:xfrm>
            </p:grpSpPr>
            <p:sp>
              <p:nvSpPr>
                <p:cNvPr id="114785" name="Rectangle 107"/>
                <p:cNvSpPr>
                  <a:spLocks noChangeArrowheads="1"/>
                </p:cNvSpPr>
                <p:nvPr/>
              </p:nvSpPr>
              <p:spPr bwMode="auto">
                <a:xfrm>
                  <a:off x="3767" y="960"/>
                  <a:ext cx="905" cy="38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endParaRPr lang="en-GB" altLang="de-DE" smtClean="0"/>
                </a:p>
              </p:txBody>
            </p:sp>
            <p:grpSp>
              <p:nvGrpSpPr>
                <p:cNvPr id="114786" name="Group 106"/>
                <p:cNvGrpSpPr>
                  <a:grpSpLocks/>
                </p:cNvGrpSpPr>
                <p:nvPr/>
              </p:nvGrpSpPr>
              <p:grpSpPr bwMode="auto">
                <a:xfrm>
                  <a:off x="3767" y="960"/>
                  <a:ext cx="905" cy="384"/>
                  <a:chOff x="3767" y="960"/>
                  <a:chExt cx="905" cy="384"/>
                </a:xfrm>
              </p:grpSpPr>
              <p:sp>
                <p:nvSpPr>
                  <p:cNvPr id="114787" name="Rectangle 53"/>
                  <p:cNvSpPr>
                    <a:spLocks noChangeArrowheads="1"/>
                  </p:cNvSpPr>
                  <p:nvPr/>
                </p:nvSpPr>
                <p:spPr bwMode="auto">
                  <a:xfrm>
                    <a:off x="3795" y="960"/>
                    <a:ext cx="849" cy="38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r>
                      <a:rPr lang="en-US" altLang="de-DE" sz="1000" smtClean="0">
                        <a:solidFill>
                          <a:srgbClr val="000000"/>
                        </a:solidFill>
                        <a:cs typeface="Times New Roman" pitchFamily="18" charset="0"/>
                      </a:rPr>
                      <a:t>0.31 (0.21 to 0.45)</a:t>
                    </a:r>
                    <a:endParaRPr lang="de-DE" altLang="de-DE" sz="1000" smtClean="0">
                      <a:cs typeface="Times New Roman" pitchFamily="18" charset="0"/>
                    </a:endParaRPr>
                  </a:p>
                  <a:p>
                    <a:pPr algn="ctr">
                      <a:defRPr/>
                    </a:pPr>
                    <a:endParaRPr lang="de-DE" altLang="de-DE" smtClean="0"/>
                  </a:p>
                </p:txBody>
              </p:sp>
              <p:sp>
                <p:nvSpPr>
                  <p:cNvPr id="114788" name="Rectangle 105"/>
                  <p:cNvSpPr>
                    <a:spLocks noChangeArrowheads="1"/>
                  </p:cNvSpPr>
                  <p:nvPr/>
                </p:nvSpPr>
                <p:spPr bwMode="auto">
                  <a:xfrm>
                    <a:off x="3767" y="960"/>
                    <a:ext cx="905" cy="384"/>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endParaRPr lang="en-GB" altLang="de-DE" smtClean="0"/>
                  </a:p>
                </p:txBody>
              </p:sp>
            </p:grpSp>
          </p:grpSp>
          <p:grpSp>
            <p:nvGrpSpPr>
              <p:cNvPr id="114710" name="Group 112"/>
              <p:cNvGrpSpPr>
                <a:grpSpLocks/>
              </p:cNvGrpSpPr>
              <p:nvPr/>
            </p:nvGrpSpPr>
            <p:grpSpPr bwMode="auto">
              <a:xfrm>
                <a:off x="0" y="1344"/>
                <a:ext cx="991" cy="384"/>
                <a:chOff x="0" y="1344"/>
                <a:chExt cx="991" cy="384"/>
              </a:xfrm>
            </p:grpSpPr>
            <p:sp>
              <p:nvSpPr>
                <p:cNvPr id="114781" name="Rectangle 111"/>
                <p:cNvSpPr>
                  <a:spLocks noChangeArrowheads="1"/>
                </p:cNvSpPr>
                <p:nvPr/>
              </p:nvSpPr>
              <p:spPr bwMode="auto">
                <a:xfrm>
                  <a:off x="0" y="1344"/>
                  <a:ext cx="991" cy="38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endParaRPr lang="en-GB" altLang="de-DE" smtClean="0"/>
                </a:p>
              </p:txBody>
            </p:sp>
            <p:grpSp>
              <p:nvGrpSpPr>
                <p:cNvPr id="114782" name="Group 110"/>
                <p:cNvGrpSpPr>
                  <a:grpSpLocks/>
                </p:cNvGrpSpPr>
                <p:nvPr/>
              </p:nvGrpSpPr>
              <p:grpSpPr bwMode="auto">
                <a:xfrm>
                  <a:off x="0" y="1344"/>
                  <a:ext cx="991" cy="384"/>
                  <a:chOff x="0" y="1344"/>
                  <a:chExt cx="991" cy="384"/>
                </a:xfrm>
              </p:grpSpPr>
              <p:sp>
                <p:nvSpPr>
                  <p:cNvPr id="114783" name="Rectangle 54"/>
                  <p:cNvSpPr>
                    <a:spLocks noChangeArrowheads="1"/>
                  </p:cNvSpPr>
                  <p:nvPr/>
                </p:nvSpPr>
                <p:spPr bwMode="auto">
                  <a:xfrm>
                    <a:off x="28" y="1344"/>
                    <a:ext cx="935" cy="38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r>
                      <a:rPr lang="en-US" altLang="de-DE" sz="1600" smtClean="0">
                        <a:solidFill>
                          <a:srgbClr val="000000"/>
                        </a:solidFill>
                        <a:cs typeface="Times New Roman" pitchFamily="18" charset="0"/>
                      </a:rPr>
                      <a:t>Death</a:t>
                    </a:r>
                    <a:endParaRPr lang="de-DE" altLang="de-DE" sz="1600" smtClean="0">
                      <a:cs typeface="Times New Roman" pitchFamily="18" charset="0"/>
                    </a:endParaRPr>
                  </a:p>
                  <a:p>
                    <a:pPr algn="ctr">
                      <a:defRPr/>
                    </a:pPr>
                    <a:endParaRPr lang="de-DE" altLang="de-DE" smtClean="0"/>
                  </a:p>
                </p:txBody>
              </p:sp>
              <p:sp>
                <p:nvSpPr>
                  <p:cNvPr id="114784" name="Rectangle 109"/>
                  <p:cNvSpPr>
                    <a:spLocks noChangeArrowheads="1"/>
                  </p:cNvSpPr>
                  <p:nvPr/>
                </p:nvSpPr>
                <p:spPr bwMode="auto">
                  <a:xfrm>
                    <a:off x="0" y="1344"/>
                    <a:ext cx="991" cy="384"/>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endParaRPr lang="en-GB" altLang="de-DE" smtClean="0"/>
                  </a:p>
                </p:txBody>
              </p:sp>
            </p:grpSp>
          </p:grpSp>
          <p:grpSp>
            <p:nvGrpSpPr>
              <p:cNvPr id="114711" name="Group 116"/>
              <p:cNvGrpSpPr>
                <a:grpSpLocks/>
              </p:cNvGrpSpPr>
              <p:nvPr/>
            </p:nvGrpSpPr>
            <p:grpSpPr bwMode="auto">
              <a:xfrm>
                <a:off x="991" y="1344"/>
                <a:ext cx="850" cy="384"/>
                <a:chOff x="991" y="1344"/>
                <a:chExt cx="850" cy="384"/>
              </a:xfrm>
            </p:grpSpPr>
            <p:sp>
              <p:nvSpPr>
                <p:cNvPr id="114777" name="Rectangle 115"/>
                <p:cNvSpPr>
                  <a:spLocks noChangeArrowheads="1"/>
                </p:cNvSpPr>
                <p:nvPr/>
              </p:nvSpPr>
              <p:spPr bwMode="auto">
                <a:xfrm>
                  <a:off x="991" y="1344"/>
                  <a:ext cx="850" cy="38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endParaRPr lang="en-GB" altLang="de-DE" smtClean="0"/>
                </a:p>
              </p:txBody>
            </p:sp>
            <p:grpSp>
              <p:nvGrpSpPr>
                <p:cNvPr id="114778" name="Group 114"/>
                <p:cNvGrpSpPr>
                  <a:grpSpLocks/>
                </p:cNvGrpSpPr>
                <p:nvPr/>
              </p:nvGrpSpPr>
              <p:grpSpPr bwMode="auto">
                <a:xfrm>
                  <a:off x="991" y="1344"/>
                  <a:ext cx="850" cy="384"/>
                  <a:chOff x="991" y="1344"/>
                  <a:chExt cx="850" cy="384"/>
                </a:xfrm>
              </p:grpSpPr>
              <p:sp>
                <p:nvSpPr>
                  <p:cNvPr id="114779" name="Rectangle 55"/>
                  <p:cNvSpPr>
                    <a:spLocks noChangeArrowheads="1"/>
                  </p:cNvSpPr>
                  <p:nvPr/>
                </p:nvSpPr>
                <p:spPr bwMode="auto">
                  <a:xfrm>
                    <a:off x="1019" y="1344"/>
                    <a:ext cx="794" cy="38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r>
                      <a:rPr lang="en-US" altLang="de-DE" sz="1600" smtClean="0">
                        <a:solidFill>
                          <a:srgbClr val="000000"/>
                        </a:solidFill>
                        <a:cs typeface="Times New Roman" pitchFamily="18" charset="0"/>
                      </a:rPr>
                      <a:t>17</a:t>
                    </a:r>
                    <a:endParaRPr lang="de-DE" altLang="de-DE" sz="1600" smtClean="0">
                      <a:cs typeface="Times New Roman" pitchFamily="18" charset="0"/>
                    </a:endParaRPr>
                  </a:p>
                  <a:p>
                    <a:pPr algn="ctr">
                      <a:defRPr/>
                    </a:pPr>
                    <a:endParaRPr lang="de-DE" altLang="de-DE" smtClean="0"/>
                  </a:p>
                </p:txBody>
              </p:sp>
              <p:sp>
                <p:nvSpPr>
                  <p:cNvPr id="114780" name="Rectangle 113"/>
                  <p:cNvSpPr>
                    <a:spLocks noChangeArrowheads="1"/>
                  </p:cNvSpPr>
                  <p:nvPr/>
                </p:nvSpPr>
                <p:spPr bwMode="auto">
                  <a:xfrm>
                    <a:off x="991" y="1344"/>
                    <a:ext cx="850" cy="384"/>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endParaRPr lang="en-GB" altLang="de-DE" smtClean="0"/>
                  </a:p>
                </p:txBody>
              </p:sp>
            </p:grpSp>
          </p:grpSp>
          <p:grpSp>
            <p:nvGrpSpPr>
              <p:cNvPr id="114712" name="Group 120"/>
              <p:cNvGrpSpPr>
                <a:grpSpLocks/>
              </p:cNvGrpSpPr>
              <p:nvPr/>
            </p:nvGrpSpPr>
            <p:grpSpPr bwMode="auto">
              <a:xfrm>
                <a:off x="1841" y="1344"/>
                <a:ext cx="793" cy="384"/>
                <a:chOff x="1841" y="1344"/>
                <a:chExt cx="793" cy="384"/>
              </a:xfrm>
            </p:grpSpPr>
            <p:sp>
              <p:nvSpPr>
                <p:cNvPr id="114773" name="Rectangle 119"/>
                <p:cNvSpPr>
                  <a:spLocks noChangeArrowheads="1"/>
                </p:cNvSpPr>
                <p:nvPr/>
              </p:nvSpPr>
              <p:spPr bwMode="auto">
                <a:xfrm>
                  <a:off x="1841" y="1344"/>
                  <a:ext cx="793" cy="38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endParaRPr lang="en-GB" altLang="de-DE" smtClean="0"/>
                </a:p>
              </p:txBody>
            </p:sp>
            <p:grpSp>
              <p:nvGrpSpPr>
                <p:cNvPr id="114774" name="Group 118"/>
                <p:cNvGrpSpPr>
                  <a:grpSpLocks/>
                </p:cNvGrpSpPr>
                <p:nvPr/>
              </p:nvGrpSpPr>
              <p:grpSpPr bwMode="auto">
                <a:xfrm>
                  <a:off x="1841" y="1344"/>
                  <a:ext cx="793" cy="384"/>
                  <a:chOff x="1841" y="1344"/>
                  <a:chExt cx="793" cy="384"/>
                </a:xfrm>
              </p:grpSpPr>
              <p:sp>
                <p:nvSpPr>
                  <p:cNvPr id="114775" name="Rectangle 56"/>
                  <p:cNvSpPr>
                    <a:spLocks noChangeArrowheads="1"/>
                  </p:cNvSpPr>
                  <p:nvPr/>
                </p:nvSpPr>
                <p:spPr bwMode="auto">
                  <a:xfrm>
                    <a:off x="1869" y="1344"/>
                    <a:ext cx="737" cy="38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r>
                      <a:rPr lang="en-US" altLang="de-DE" sz="1600" dirty="0" smtClean="0">
                        <a:solidFill>
                          <a:srgbClr val="000000"/>
                        </a:solidFill>
                        <a:cs typeface="Times New Roman" pitchFamily="18" charset="0"/>
                      </a:rPr>
                      <a:t>12</a:t>
                    </a:r>
                    <a:endParaRPr lang="de-DE" altLang="de-DE" sz="1600" dirty="0" smtClean="0">
                      <a:cs typeface="Times New Roman" pitchFamily="18" charset="0"/>
                    </a:endParaRPr>
                  </a:p>
                  <a:p>
                    <a:pPr algn="ctr">
                      <a:defRPr/>
                    </a:pPr>
                    <a:endParaRPr lang="de-DE" altLang="de-DE" dirty="0" smtClean="0"/>
                  </a:p>
                </p:txBody>
              </p:sp>
              <p:sp>
                <p:nvSpPr>
                  <p:cNvPr id="114776" name="Rectangle 117"/>
                  <p:cNvSpPr>
                    <a:spLocks noChangeArrowheads="1"/>
                  </p:cNvSpPr>
                  <p:nvPr/>
                </p:nvSpPr>
                <p:spPr bwMode="auto">
                  <a:xfrm>
                    <a:off x="1841" y="1344"/>
                    <a:ext cx="793" cy="384"/>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endParaRPr lang="en-GB" altLang="de-DE" smtClean="0"/>
                  </a:p>
                </p:txBody>
              </p:sp>
            </p:grpSp>
          </p:grpSp>
          <p:grpSp>
            <p:nvGrpSpPr>
              <p:cNvPr id="114713" name="Group 124"/>
              <p:cNvGrpSpPr>
                <a:grpSpLocks/>
              </p:cNvGrpSpPr>
              <p:nvPr/>
            </p:nvGrpSpPr>
            <p:grpSpPr bwMode="auto">
              <a:xfrm>
                <a:off x="2634" y="1344"/>
                <a:ext cx="1133" cy="384"/>
                <a:chOff x="2634" y="1344"/>
                <a:chExt cx="1133" cy="384"/>
              </a:xfrm>
            </p:grpSpPr>
            <p:sp>
              <p:nvSpPr>
                <p:cNvPr id="114769" name="Rectangle 123"/>
                <p:cNvSpPr>
                  <a:spLocks noChangeArrowheads="1"/>
                </p:cNvSpPr>
                <p:nvPr/>
              </p:nvSpPr>
              <p:spPr bwMode="auto">
                <a:xfrm>
                  <a:off x="2634" y="1344"/>
                  <a:ext cx="1133" cy="38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endParaRPr lang="en-GB" altLang="de-DE" smtClean="0"/>
                </a:p>
              </p:txBody>
            </p:sp>
            <p:grpSp>
              <p:nvGrpSpPr>
                <p:cNvPr id="114770" name="Group 122"/>
                <p:cNvGrpSpPr>
                  <a:grpSpLocks/>
                </p:cNvGrpSpPr>
                <p:nvPr/>
              </p:nvGrpSpPr>
              <p:grpSpPr bwMode="auto">
                <a:xfrm>
                  <a:off x="2634" y="1344"/>
                  <a:ext cx="1133" cy="384"/>
                  <a:chOff x="2634" y="1344"/>
                  <a:chExt cx="1133" cy="384"/>
                </a:xfrm>
              </p:grpSpPr>
              <p:sp>
                <p:nvSpPr>
                  <p:cNvPr id="114771" name="Rectangle 57"/>
                  <p:cNvSpPr>
                    <a:spLocks noChangeArrowheads="1"/>
                  </p:cNvSpPr>
                  <p:nvPr/>
                </p:nvSpPr>
                <p:spPr bwMode="auto">
                  <a:xfrm>
                    <a:off x="2662" y="1344"/>
                    <a:ext cx="1077" cy="38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r>
                      <a:rPr lang="en-US" altLang="de-DE" sz="1000" smtClean="0">
                        <a:solidFill>
                          <a:srgbClr val="000000"/>
                        </a:solidFill>
                        <a:cs typeface="Times New Roman" pitchFamily="18" charset="0"/>
                      </a:rPr>
                      <a:t>-3.0% (-9.9% to 3.8%)</a:t>
                    </a:r>
                    <a:endParaRPr lang="de-DE" altLang="de-DE" sz="1000" smtClean="0">
                      <a:cs typeface="Times New Roman" pitchFamily="18" charset="0"/>
                    </a:endParaRPr>
                  </a:p>
                  <a:p>
                    <a:pPr algn="ctr">
                      <a:defRPr/>
                    </a:pPr>
                    <a:endParaRPr lang="de-DE" altLang="de-DE" smtClean="0"/>
                  </a:p>
                </p:txBody>
              </p:sp>
              <p:sp>
                <p:nvSpPr>
                  <p:cNvPr id="114772" name="Rectangle 121"/>
                  <p:cNvSpPr>
                    <a:spLocks noChangeArrowheads="1"/>
                  </p:cNvSpPr>
                  <p:nvPr/>
                </p:nvSpPr>
                <p:spPr bwMode="auto">
                  <a:xfrm>
                    <a:off x="2634" y="1344"/>
                    <a:ext cx="1133" cy="384"/>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endParaRPr lang="en-GB" altLang="de-DE" smtClean="0"/>
                  </a:p>
                </p:txBody>
              </p:sp>
            </p:grpSp>
          </p:grpSp>
          <p:grpSp>
            <p:nvGrpSpPr>
              <p:cNvPr id="114714" name="Group 128"/>
              <p:cNvGrpSpPr>
                <a:grpSpLocks/>
              </p:cNvGrpSpPr>
              <p:nvPr/>
            </p:nvGrpSpPr>
            <p:grpSpPr bwMode="auto">
              <a:xfrm>
                <a:off x="3767" y="1344"/>
                <a:ext cx="905" cy="384"/>
                <a:chOff x="3767" y="1344"/>
                <a:chExt cx="905" cy="384"/>
              </a:xfrm>
            </p:grpSpPr>
            <p:sp>
              <p:nvSpPr>
                <p:cNvPr id="114765" name="Rectangle 127"/>
                <p:cNvSpPr>
                  <a:spLocks noChangeArrowheads="1"/>
                </p:cNvSpPr>
                <p:nvPr/>
              </p:nvSpPr>
              <p:spPr bwMode="auto">
                <a:xfrm>
                  <a:off x="3767" y="1344"/>
                  <a:ext cx="905" cy="38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endParaRPr lang="en-GB" altLang="de-DE" smtClean="0"/>
                </a:p>
              </p:txBody>
            </p:sp>
            <p:grpSp>
              <p:nvGrpSpPr>
                <p:cNvPr id="114766" name="Group 126"/>
                <p:cNvGrpSpPr>
                  <a:grpSpLocks/>
                </p:cNvGrpSpPr>
                <p:nvPr/>
              </p:nvGrpSpPr>
              <p:grpSpPr bwMode="auto">
                <a:xfrm>
                  <a:off x="3767" y="1344"/>
                  <a:ext cx="905" cy="384"/>
                  <a:chOff x="3767" y="1344"/>
                  <a:chExt cx="905" cy="384"/>
                </a:xfrm>
              </p:grpSpPr>
              <p:sp>
                <p:nvSpPr>
                  <p:cNvPr id="114767" name="Rectangle 58"/>
                  <p:cNvSpPr>
                    <a:spLocks noChangeArrowheads="1"/>
                  </p:cNvSpPr>
                  <p:nvPr/>
                </p:nvSpPr>
                <p:spPr bwMode="auto">
                  <a:xfrm>
                    <a:off x="3795" y="1344"/>
                    <a:ext cx="849" cy="38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r>
                      <a:rPr lang="en-US" altLang="de-DE" sz="1000" smtClean="0">
                        <a:solidFill>
                          <a:srgbClr val="000000"/>
                        </a:solidFill>
                        <a:cs typeface="Times New Roman" pitchFamily="18" charset="0"/>
                      </a:rPr>
                      <a:t>1.51 (072 to 3.16)</a:t>
                    </a:r>
                    <a:endParaRPr lang="de-DE" altLang="de-DE" sz="1000" smtClean="0">
                      <a:cs typeface="Times New Roman" pitchFamily="18" charset="0"/>
                    </a:endParaRPr>
                  </a:p>
                  <a:p>
                    <a:pPr algn="ctr">
                      <a:defRPr/>
                    </a:pPr>
                    <a:endParaRPr lang="de-DE" altLang="de-DE" smtClean="0"/>
                  </a:p>
                </p:txBody>
              </p:sp>
              <p:sp>
                <p:nvSpPr>
                  <p:cNvPr id="114768" name="Rectangle 125"/>
                  <p:cNvSpPr>
                    <a:spLocks noChangeArrowheads="1"/>
                  </p:cNvSpPr>
                  <p:nvPr/>
                </p:nvSpPr>
                <p:spPr bwMode="auto">
                  <a:xfrm>
                    <a:off x="3767" y="1344"/>
                    <a:ext cx="905" cy="384"/>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endParaRPr lang="en-GB" altLang="de-DE" smtClean="0"/>
                  </a:p>
                </p:txBody>
              </p:sp>
            </p:grpSp>
          </p:grpSp>
          <p:grpSp>
            <p:nvGrpSpPr>
              <p:cNvPr id="114715" name="Group 132"/>
              <p:cNvGrpSpPr>
                <a:grpSpLocks/>
              </p:cNvGrpSpPr>
              <p:nvPr/>
            </p:nvGrpSpPr>
            <p:grpSpPr bwMode="auto">
              <a:xfrm>
                <a:off x="0" y="1728"/>
                <a:ext cx="991" cy="480"/>
                <a:chOff x="0" y="1728"/>
                <a:chExt cx="991" cy="480"/>
              </a:xfrm>
            </p:grpSpPr>
            <p:sp>
              <p:nvSpPr>
                <p:cNvPr id="114761" name="Rectangle 131"/>
                <p:cNvSpPr>
                  <a:spLocks noChangeArrowheads="1"/>
                </p:cNvSpPr>
                <p:nvPr/>
              </p:nvSpPr>
              <p:spPr bwMode="auto">
                <a:xfrm>
                  <a:off x="0" y="1728"/>
                  <a:ext cx="991" cy="48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endParaRPr lang="en-GB" altLang="de-DE" smtClean="0"/>
                </a:p>
              </p:txBody>
            </p:sp>
            <p:grpSp>
              <p:nvGrpSpPr>
                <p:cNvPr id="114762" name="Group 130"/>
                <p:cNvGrpSpPr>
                  <a:grpSpLocks/>
                </p:cNvGrpSpPr>
                <p:nvPr/>
              </p:nvGrpSpPr>
              <p:grpSpPr bwMode="auto">
                <a:xfrm>
                  <a:off x="0" y="1728"/>
                  <a:ext cx="991" cy="480"/>
                  <a:chOff x="0" y="1728"/>
                  <a:chExt cx="991" cy="480"/>
                </a:xfrm>
              </p:grpSpPr>
              <p:sp>
                <p:nvSpPr>
                  <p:cNvPr id="114763" name="Rectangle 59"/>
                  <p:cNvSpPr>
                    <a:spLocks noChangeArrowheads="1"/>
                  </p:cNvSpPr>
                  <p:nvPr/>
                </p:nvSpPr>
                <p:spPr bwMode="auto">
                  <a:xfrm>
                    <a:off x="28" y="1728"/>
                    <a:ext cx="935" cy="48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r>
                      <a:rPr lang="en-US" altLang="de-DE" sz="1600" smtClean="0">
                        <a:solidFill>
                          <a:srgbClr val="000000"/>
                        </a:solidFill>
                        <a:cs typeface="Times New Roman" pitchFamily="18" charset="0"/>
                      </a:rPr>
                      <a:t>Non-fatal myocardial infarction</a:t>
                    </a:r>
                    <a:endParaRPr lang="de-DE" altLang="de-DE" sz="1600" smtClean="0">
                      <a:cs typeface="Times New Roman" pitchFamily="18" charset="0"/>
                    </a:endParaRPr>
                  </a:p>
                  <a:p>
                    <a:pPr algn="ctr">
                      <a:defRPr/>
                    </a:pPr>
                    <a:endParaRPr lang="de-DE" altLang="de-DE" sz="1600" smtClean="0"/>
                  </a:p>
                </p:txBody>
              </p:sp>
              <p:sp>
                <p:nvSpPr>
                  <p:cNvPr id="114764" name="Rectangle 129"/>
                  <p:cNvSpPr>
                    <a:spLocks noChangeArrowheads="1"/>
                  </p:cNvSpPr>
                  <p:nvPr/>
                </p:nvSpPr>
                <p:spPr bwMode="auto">
                  <a:xfrm>
                    <a:off x="0" y="1728"/>
                    <a:ext cx="991" cy="480"/>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endParaRPr lang="en-GB" altLang="de-DE" smtClean="0"/>
                  </a:p>
                </p:txBody>
              </p:sp>
            </p:grpSp>
          </p:grpSp>
          <p:grpSp>
            <p:nvGrpSpPr>
              <p:cNvPr id="114716" name="Group 136"/>
              <p:cNvGrpSpPr>
                <a:grpSpLocks/>
              </p:cNvGrpSpPr>
              <p:nvPr/>
            </p:nvGrpSpPr>
            <p:grpSpPr bwMode="auto">
              <a:xfrm>
                <a:off x="991" y="1728"/>
                <a:ext cx="850" cy="480"/>
                <a:chOff x="991" y="1728"/>
                <a:chExt cx="850" cy="480"/>
              </a:xfrm>
            </p:grpSpPr>
            <p:sp>
              <p:nvSpPr>
                <p:cNvPr id="114757" name="Rectangle 135"/>
                <p:cNvSpPr>
                  <a:spLocks noChangeArrowheads="1"/>
                </p:cNvSpPr>
                <p:nvPr/>
              </p:nvSpPr>
              <p:spPr bwMode="auto">
                <a:xfrm>
                  <a:off x="991" y="1728"/>
                  <a:ext cx="850" cy="48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endParaRPr lang="en-GB" altLang="de-DE" smtClean="0"/>
                </a:p>
              </p:txBody>
            </p:sp>
            <p:grpSp>
              <p:nvGrpSpPr>
                <p:cNvPr id="114758" name="Group 134"/>
                <p:cNvGrpSpPr>
                  <a:grpSpLocks/>
                </p:cNvGrpSpPr>
                <p:nvPr/>
              </p:nvGrpSpPr>
              <p:grpSpPr bwMode="auto">
                <a:xfrm>
                  <a:off x="991" y="1728"/>
                  <a:ext cx="850" cy="480"/>
                  <a:chOff x="991" y="1728"/>
                  <a:chExt cx="850" cy="480"/>
                </a:xfrm>
              </p:grpSpPr>
              <p:sp>
                <p:nvSpPr>
                  <p:cNvPr id="114759" name="Rectangle 60"/>
                  <p:cNvSpPr>
                    <a:spLocks noChangeArrowheads="1"/>
                  </p:cNvSpPr>
                  <p:nvPr/>
                </p:nvSpPr>
                <p:spPr bwMode="auto">
                  <a:xfrm>
                    <a:off x="1019" y="1728"/>
                    <a:ext cx="794" cy="48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r>
                      <a:rPr lang="en-US" altLang="de-DE" sz="1600" smtClean="0">
                        <a:solidFill>
                          <a:srgbClr val="000000"/>
                        </a:solidFill>
                        <a:cs typeface="Times New Roman" pitchFamily="18" charset="0"/>
                      </a:rPr>
                      <a:t>14 </a:t>
                    </a:r>
                    <a:endParaRPr lang="de-DE" altLang="de-DE" sz="1600" smtClean="0">
                      <a:cs typeface="Times New Roman" pitchFamily="18" charset="0"/>
                    </a:endParaRPr>
                  </a:p>
                  <a:p>
                    <a:pPr algn="ctr">
                      <a:defRPr/>
                    </a:pPr>
                    <a:endParaRPr lang="de-DE" altLang="de-DE" sz="1600" smtClean="0"/>
                  </a:p>
                </p:txBody>
              </p:sp>
              <p:sp>
                <p:nvSpPr>
                  <p:cNvPr id="114760" name="Rectangle 133"/>
                  <p:cNvSpPr>
                    <a:spLocks noChangeArrowheads="1"/>
                  </p:cNvSpPr>
                  <p:nvPr/>
                </p:nvSpPr>
                <p:spPr bwMode="auto">
                  <a:xfrm>
                    <a:off x="991" y="1728"/>
                    <a:ext cx="850" cy="480"/>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endParaRPr lang="en-GB" altLang="de-DE" smtClean="0"/>
                  </a:p>
                </p:txBody>
              </p:sp>
            </p:grpSp>
          </p:grpSp>
          <p:grpSp>
            <p:nvGrpSpPr>
              <p:cNvPr id="114717" name="Group 140"/>
              <p:cNvGrpSpPr>
                <a:grpSpLocks/>
              </p:cNvGrpSpPr>
              <p:nvPr/>
            </p:nvGrpSpPr>
            <p:grpSpPr bwMode="auto">
              <a:xfrm>
                <a:off x="1841" y="1728"/>
                <a:ext cx="793" cy="480"/>
                <a:chOff x="1841" y="1728"/>
                <a:chExt cx="793" cy="480"/>
              </a:xfrm>
            </p:grpSpPr>
            <p:sp>
              <p:nvSpPr>
                <p:cNvPr id="114753" name="Rectangle 139"/>
                <p:cNvSpPr>
                  <a:spLocks noChangeArrowheads="1"/>
                </p:cNvSpPr>
                <p:nvPr/>
              </p:nvSpPr>
              <p:spPr bwMode="auto">
                <a:xfrm>
                  <a:off x="1841" y="1728"/>
                  <a:ext cx="793" cy="48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endParaRPr lang="en-GB" altLang="de-DE" smtClean="0"/>
                </a:p>
              </p:txBody>
            </p:sp>
            <p:grpSp>
              <p:nvGrpSpPr>
                <p:cNvPr id="114754" name="Group 138"/>
                <p:cNvGrpSpPr>
                  <a:grpSpLocks/>
                </p:cNvGrpSpPr>
                <p:nvPr/>
              </p:nvGrpSpPr>
              <p:grpSpPr bwMode="auto">
                <a:xfrm>
                  <a:off x="1841" y="1728"/>
                  <a:ext cx="793" cy="480"/>
                  <a:chOff x="1841" y="1728"/>
                  <a:chExt cx="793" cy="480"/>
                </a:xfrm>
              </p:grpSpPr>
              <p:sp>
                <p:nvSpPr>
                  <p:cNvPr id="114755" name="Rectangle 61"/>
                  <p:cNvSpPr>
                    <a:spLocks noChangeArrowheads="1"/>
                  </p:cNvSpPr>
                  <p:nvPr/>
                </p:nvSpPr>
                <p:spPr bwMode="auto">
                  <a:xfrm>
                    <a:off x="1869" y="1728"/>
                    <a:ext cx="737" cy="48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r>
                      <a:rPr lang="en-US" altLang="de-DE" sz="1600" smtClean="0">
                        <a:solidFill>
                          <a:srgbClr val="000000"/>
                        </a:solidFill>
                        <a:cs typeface="Times New Roman" pitchFamily="18" charset="0"/>
                      </a:rPr>
                      <a:t>20</a:t>
                    </a:r>
                    <a:endParaRPr lang="de-DE" altLang="de-DE" sz="1600" smtClean="0">
                      <a:cs typeface="Times New Roman" pitchFamily="18" charset="0"/>
                    </a:endParaRPr>
                  </a:p>
                  <a:p>
                    <a:pPr algn="ctr">
                      <a:defRPr/>
                    </a:pPr>
                    <a:endParaRPr lang="de-DE" altLang="de-DE" smtClean="0"/>
                  </a:p>
                </p:txBody>
              </p:sp>
              <p:sp>
                <p:nvSpPr>
                  <p:cNvPr id="114756" name="Rectangle 137"/>
                  <p:cNvSpPr>
                    <a:spLocks noChangeArrowheads="1"/>
                  </p:cNvSpPr>
                  <p:nvPr/>
                </p:nvSpPr>
                <p:spPr bwMode="auto">
                  <a:xfrm>
                    <a:off x="1841" y="1728"/>
                    <a:ext cx="793" cy="480"/>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endParaRPr lang="en-GB" altLang="de-DE" smtClean="0"/>
                  </a:p>
                </p:txBody>
              </p:sp>
            </p:grpSp>
          </p:grpSp>
          <p:grpSp>
            <p:nvGrpSpPr>
              <p:cNvPr id="114718" name="Group 144"/>
              <p:cNvGrpSpPr>
                <a:grpSpLocks/>
              </p:cNvGrpSpPr>
              <p:nvPr/>
            </p:nvGrpSpPr>
            <p:grpSpPr bwMode="auto">
              <a:xfrm>
                <a:off x="2634" y="1728"/>
                <a:ext cx="1133" cy="480"/>
                <a:chOff x="2634" y="1728"/>
                <a:chExt cx="1133" cy="480"/>
              </a:xfrm>
            </p:grpSpPr>
            <p:sp>
              <p:nvSpPr>
                <p:cNvPr id="114749" name="Rectangle 143"/>
                <p:cNvSpPr>
                  <a:spLocks noChangeArrowheads="1"/>
                </p:cNvSpPr>
                <p:nvPr/>
              </p:nvSpPr>
              <p:spPr bwMode="auto">
                <a:xfrm>
                  <a:off x="2634" y="1728"/>
                  <a:ext cx="1133" cy="48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endParaRPr lang="en-GB" altLang="de-DE" smtClean="0"/>
                </a:p>
              </p:txBody>
            </p:sp>
            <p:grpSp>
              <p:nvGrpSpPr>
                <p:cNvPr id="114750" name="Group 142"/>
                <p:cNvGrpSpPr>
                  <a:grpSpLocks/>
                </p:cNvGrpSpPr>
                <p:nvPr/>
              </p:nvGrpSpPr>
              <p:grpSpPr bwMode="auto">
                <a:xfrm>
                  <a:off x="2634" y="1728"/>
                  <a:ext cx="1133" cy="480"/>
                  <a:chOff x="2634" y="1728"/>
                  <a:chExt cx="1133" cy="480"/>
                </a:xfrm>
              </p:grpSpPr>
              <p:sp>
                <p:nvSpPr>
                  <p:cNvPr id="114751" name="Rectangle 62"/>
                  <p:cNvSpPr>
                    <a:spLocks noChangeArrowheads="1"/>
                  </p:cNvSpPr>
                  <p:nvPr/>
                </p:nvSpPr>
                <p:spPr bwMode="auto">
                  <a:xfrm>
                    <a:off x="2662" y="1728"/>
                    <a:ext cx="1077" cy="48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r>
                      <a:rPr lang="de-DE" altLang="de-DE" sz="1000" smtClean="0">
                        <a:cs typeface="Times New Roman" pitchFamily="18" charset="0"/>
                      </a:rPr>
                      <a:t> </a:t>
                    </a:r>
                  </a:p>
                  <a:p>
                    <a:pPr algn="ctr">
                      <a:defRPr/>
                    </a:pPr>
                    <a:endParaRPr lang="de-DE" altLang="de-DE" smtClean="0"/>
                  </a:p>
                </p:txBody>
              </p:sp>
              <p:sp>
                <p:nvSpPr>
                  <p:cNvPr id="114752" name="Rectangle 141"/>
                  <p:cNvSpPr>
                    <a:spLocks noChangeArrowheads="1"/>
                  </p:cNvSpPr>
                  <p:nvPr/>
                </p:nvSpPr>
                <p:spPr bwMode="auto">
                  <a:xfrm>
                    <a:off x="2634" y="1728"/>
                    <a:ext cx="1133" cy="480"/>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endParaRPr lang="en-GB" altLang="de-DE" smtClean="0"/>
                  </a:p>
                </p:txBody>
              </p:sp>
            </p:grpSp>
          </p:grpSp>
          <p:grpSp>
            <p:nvGrpSpPr>
              <p:cNvPr id="114719" name="Group 148"/>
              <p:cNvGrpSpPr>
                <a:grpSpLocks/>
              </p:cNvGrpSpPr>
              <p:nvPr/>
            </p:nvGrpSpPr>
            <p:grpSpPr bwMode="auto">
              <a:xfrm>
                <a:off x="3767" y="1728"/>
                <a:ext cx="905" cy="480"/>
                <a:chOff x="3767" y="1728"/>
                <a:chExt cx="905" cy="480"/>
              </a:xfrm>
            </p:grpSpPr>
            <p:sp>
              <p:nvSpPr>
                <p:cNvPr id="114745" name="Rectangle 147"/>
                <p:cNvSpPr>
                  <a:spLocks noChangeArrowheads="1"/>
                </p:cNvSpPr>
                <p:nvPr/>
              </p:nvSpPr>
              <p:spPr bwMode="auto">
                <a:xfrm>
                  <a:off x="3767" y="1728"/>
                  <a:ext cx="905" cy="48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endParaRPr lang="en-GB" altLang="de-DE" smtClean="0"/>
                </a:p>
              </p:txBody>
            </p:sp>
            <p:grpSp>
              <p:nvGrpSpPr>
                <p:cNvPr id="114746" name="Group 146"/>
                <p:cNvGrpSpPr>
                  <a:grpSpLocks/>
                </p:cNvGrpSpPr>
                <p:nvPr/>
              </p:nvGrpSpPr>
              <p:grpSpPr bwMode="auto">
                <a:xfrm>
                  <a:off x="3767" y="1728"/>
                  <a:ext cx="905" cy="480"/>
                  <a:chOff x="3767" y="1728"/>
                  <a:chExt cx="905" cy="480"/>
                </a:xfrm>
              </p:grpSpPr>
              <p:sp>
                <p:nvSpPr>
                  <p:cNvPr id="114747" name="Rectangle 63"/>
                  <p:cNvSpPr>
                    <a:spLocks noChangeArrowheads="1"/>
                  </p:cNvSpPr>
                  <p:nvPr/>
                </p:nvSpPr>
                <p:spPr bwMode="auto">
                  <a:xfrm>
                    <a:off x="3795" y="1728"/>
                    <a:ext cx="849" cy="48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r>
                      <a:rPr lang="en-US" altLang="de-DE" sz="1000" smtClean="0">
                        <a:solidFill>
                          <a:srgbClr val="000000"/>
                        </a:solidFill>
                        <a:cs typeface="Times New Roman" pitchFamily="18" charset="0"/>
                      </a:rPr>
                      <a:t>0.75 (0.36 to 1.55)</a:t>
                    </a:r>
                    <a:endParaRPr lang="de-DE" altLang="de-DE" sz="1000" smtClean="0">
                      <a:cs typeface="Times New Roman" pitchFamily="18" charset="0"/>
                    </a:endParaRPr>
                  </a:p>
                  <a:p>
                    <a:pPr algn="ctr">
                      <a:defRPr/>
                    </a:pPr>
                    <a:endParaRPr lang="de-DE" altLang="de-DE" smtClean="0"/>
                  </a:p>
                </p:txBody>
              </p:sp>
              <p:sp>
                <p:nvSpPr>
                  <p:cNvPr id="114748" name="Rectangle 145"/>
                  <p:cNvSpPr>
                    <a:spLocks noChangeArrowheads="1"/>
                  </p:cNvSpPr>
                  <p:nvPr/>
                </p:nvSpPr>
                <p:spPr bwMode="auto">
                  <a:xfrm>
                    <a:off x="3767" y="1728"/>
                    <a:ext cx="905" cy="480"/>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endParaRPr lang="en-GB" altLang="de-DE" smtClean="0"/>
                  </a:p>
                </p:txBody>
              </p:sp>
            </p:grpSp>
          </p:grpSp>
          <p:grpSp>
            <p:nvGrpSpPr>
              <p:cNvPr id="114720" name="Group 152"/>
              <p:cNvGrpSpPr>
                <a:grpSpLocks/>
              </p:cNvGrpSpPr>
              <p:nvPr/>
            </p:nvGrpSpPr>
            <p:grpSpPr bwMode="auto">
              <a:xfrm>
                <a:off x="0" y="2208"/>
                <a:ext cx="991" cy="480"/>
                <a:chOff x="0" y="2208"/>
                <a:chExt cx="991" cy="480"/>
              </a:xfrm>
            </p:grpSpPr>
            <p:sp>
              <p:nvSpPr>
                <p:cNvPr id="114741" name="Rectangle 151"/>
                <p:cNvSpPr>
                  <a:spLocks noChangeArrowheads="1"/>
                </p:cNvSpPr>
                <p:nvPr/>
              </p:nvSpPr>
              <p:spPr bwMode="auto">
                <a:xfrm>
                  <a:off x="0" y="2208"/>
                  <a:ext cx="991" cy="48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endParaRPr lang="en-GB" altLang="de-DE" smtClean="0"/>
                </a:p>
              </p:txBody>
            </p:sp>
            <p:grpSp>
              <p:nvGrpSpPr>
                <p:cNvPr id="114742" name="Group 150"/>
                <p:cNvGrpSpPr>
                  <a:grpSpLocks/>
                </p:cNvGrpSpPr>
                <p:nvPr/>
              </p:nvGrpSpPr>
              <p:grpSpPr bwMode="auto">
                <a:xfrm>
                  <a:off x="0" y="2208"/>
                  <a:ext cx="991" cy="480"/>
                  <a:chOff x="0" y="2208"/>
                  <a:chExt cx="991" cy="480"/>
                </a:xfrm>
              </p:grpSpPr>
              <p:sp>
                <p:nvSpPr>
                  <p:cNvPr id="114743" name="Rectangle 64"/>
                  <p:cNvSpPr>
                    <a:spLocks noChangeArrowheads="1"/>
                  </p:cNvSpPr>
                  <p:nvPr/>
                </p:nvSpPr>
                <p:spPr bwMode="auto">
                  <a:xfrm>
                    <a:off x="28" y="2208"/>
                    <a:ext cx="935" cy="48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r>
                      <a:rPr lang="en-US" altLang="de-DE" sz="1400" smtClean="0">
                        <a:solidFill>
                          <a:srgbClr val="000000"/>
                        </a:solidFill>
                        <a:cs typeface="Times New Roman" pitchFamily="18" charset="0"/>
                      </a:rPr>
                      <a:t>Admission for acute coronary syndrome</a:t>
                    </a:r>
                    <a:endParaRPr lang="de-DE" altLang="de-DE" sz="1400" smtClean="0">
                      <a:cs typeface="Times New Roman" pitchFamily="18" charset="0"/>
                    </a:endParaRPr>
                  </a:p>
                  <a:p>
                    <a:pPr algn="ctr">
                      <a:defRPr/>
                    </a:pPr>
                    <a:endParaRPr lang="de-DE" altLang="de-DE" smtClean="0"/>
                  </a:p>
                </p:txBody>
              </p:sp>
              <p:sp>
                <p:nvSpPr>
                  <p:cNvPr id="114744" name="Rectangle 149"/>
                  <p:cNvSpPr>
                    <a:spLocks noChangeArrowheads="1"/>
                  </p:cNvSpPr>
                  <p:nvPr/>
                </p:nvSpPr>
                <p:spPr bwMode="auto">
                  <a:xfrm>
                    <a:off x="0" y="2208"/>
                    <a:ext cx="991" cy="480"/>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endParaRPr lang="en-GB" altLang="de-DE" smtClean="0"/>
                  </a:p>
                </p:txBody>
              </p:sp>
            </p:grpSp>
          </p:grpSp>
          <p:grpSp>
            <p:nvGrpSpPr>
              <p:cNvPr id="114721" name="Group 156"/>
              <p:cNvGrpSpPr>
                <a:grpSpLocks/>
              </p:cNvGrpSpPr>
              <p:nvPr/>
            </p:nvGrpSpPr>
            <p:grpSpPr bwMode="auto">
              <a:xfrm>
                <a:off x="991" y="2208"/>
                <a:ext cx="850" cy="480"/>
                <a:chOff x="991" y="2208"/>
                <a:chExt cx="850" cy="480"/>
              </a:xfrm>
            </p:grpSpPr>
            <p:sp>
              <p:nvSpPr>
                <p:cNvPr id="114737" name="Rectangle 155"/>
                <p:cNvSpPr>
                  <a:spLocks noChangeArrowheads="1"/>
                </p:cNvSpPr>
                <p:nvPr/>
              </p:nvSpPr>
              <p:spPr bwMode="auto">
                <a:xfrm>
                  <a:off x="991" y="2208"/>
                  <a:ext cx="850" cy="48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endParaRPr lang="en-GB" altLang="de-DE" smtClean="0"/>
                </a:p>
              </p:txBody>
            </p:sp>
            <p:grpSp>
              <p:nvGrpSpPr>
                <p:cNvPr id="114738" name="Group 154"/>
                <p:cNvGrpSpPr>
                  <a:grpSpLocks/>
                </p:cNvGrpSpPr>
                <p:nvPr/>
              </p:nvGrpSpPr>
              <p:grpSpPr bwMode="auto">
                <a:xfrm>
                  <a:off x="991" y="2208"/>
                  <a:ext cx="850" cy="480"/>
                  <a:chOff x="991" y="2208"/>
                  <a:chExt cx="850" cy="480"/>
                </a:xfrm>
              </p:grpSpPr>
              <p:sp>
                <p:nvSpPr>
                  <p:cNvPr id="114739" name="Rectangle 65"/>
                  <p:cNvSpPr>
                    <a:spLocks noChangeArrowheads="1"/>
                  </p:cNvSpPr>
                  <p:nvPr/>
                </p:nvSpPr>
                <p:spPr bwMode="auto">
                  <a:xfrm>
                    <a:off x="1019" y="2208"/>
                    <a:ext cx="794" cy="48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r>
                      <a:rPr lang="en-US" altLang="de-DE" sz="1600" smtClean="0">
                        <a:solidFill>
                          <a:srgbClr val="000000"/>
                        </a:solidFill>
                        <a:cs typeface="Times New Roman" pitchFamily="18" charset="0"/>
                      </a:rPr>
                      <a:t>28</a:t>
                    </a:r>
                    <a:endParaRPr lang="de-DE" altLang="de-DE" sz="1600" smtClean="0">
                      <a:cs typeface="Times New Roman" pitchFamily="18" charset="0"/>
                    </a:endParaRPr>
                  </a:p>
                  <a:p>
                    <a:pPr algn="ctr">
                      <a:defRPr/>
                    </a:pPr>
                    <a:endParaRPr lang="de-DE" altLang="de-DE" sz="1600" smtClean="0"/>
                  </a:p>
                </p:txBody>
              </p:sp>
              <p:sp>
                <p:nvSpPr>
                  <p:cNvPr id="114740" name="Rectangle 153"/>
                  <p:cNvSpPr>
                    <a:spLocks noChangeArrowheads="1"/>
                  </p:cNvSpPr>
                  <p:nvPr/>
                </p:nvSpPr>
                <p:spPr bwMode="auto">
                  <a:xfrm>
                    <a:off x="991" y="2208"/>
                    <a:ext cx="850" cy="480"/>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endParaRPr lang="en-GB" altLang="de-DE" smtClean="0"/>
                  </a:p>
                </p:txBody>
              </p:sp>
            </p:grpSp>
          </p:grpSp>
          <p:grpSp>
            <p:nvGrpSpPr>
              <p:cNvPr id="114722" name="Group 160"/>
              <p:cNvGrpSpPr>
                <a:grpSpLocks/>
              </p:cNvGrpSpPr>
              <p:nvPr/>
            </p:nvGrpSpPr>
            <p:grpSpPr bwMode="auto">
              <a:xfrm>
                <a:off x="1841" y="2208"/>
                <a:ext cx="793" cy="480"/>
                <a:chOff x="1841" y="2208"/>
                <a:chExt cx="793" cy="480"/>
              </a:xfrm>
            </p:grpSpPr>
            <p:sp>
              <p:nvSpPr>
                <p:cNvPr id="114733" name="Rectangle 159"/>
                <p:cNvSpPr>
                  <a:spLocks noChangeArrowheads="1"/>
                </p:cNvSpPr>
                <p:nvPr/>
              </p:nvSpPr>
              <p:spPr bwMode="auto">
                <a:xfrm>
                  <a:off x="1841" y="2208"/>
                  <a:ext cx="793" cy="48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endParaRPr lang="en-GB" altLang="de-DE" smtClean="0"/>
                </a:p>
              </p:txBody>
            </p:sp>
            <p:grpSp>
              <p:nvGrpSpPr>
                <p:cNvPr id="114734" name="Group 158"/>
                <p:cNvGrpSpPr>
                  <a:grpSpLocks/>
                </p:cNvGrpSpPr>
                <p:nvPr/>
              </p:nvGrpSpPr>
              <p:grpSpPr bwMode="auto">
                <a:xfrm>
                  <a:off x="1841" y="2208"/>
                  <a:ext cx="793" cy="480"/>
                  <a:chOff x="1841" y="2208"/>
                  <a:chExt cx="793" cy="480"/>
                </a:xfrm>
              </p:grpSpPr>
              <p:sp>
                <p:nvSpPr>
                  <p:cNvPr id="114735" name="Rectangle 66"/>
                  <p:cNvSpPr>
                    <a:spLocks noChangeArrowheads="1"/>
                  </p:cNvSpPr>
                  <p:nvPr/>
                </p:nvSpPr>
                <p:spPr bwMode="auto">
                  <a:xfrm>
                    <a:off x="1869" y="2208"/>
                    <a:ext cx="737" cy="48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r>
                      <a:rPr lang="en-US" altLang="de-DE" sz="1600" smtClean="0">
                        <a:solidFill>
                          <a:srgbClr val="000000"/>
                        </a:solidFill>
                        <a:cs typeface="Times New Roman" pitchFamily="18" charset="0"/>
                      </a:rPr>
                      <a:t>106</a:t>
                    </a:r>
                    <a:endParaRPr lang="de-DE" altLang="de-DE" sz="1600" smtClean="0">
                      <a:cs typeface="Times New Roman" pitchFamily="18" charset="0"/>
                    </a:endParaRPr>
                  </a:p>
                  <a:p>
                    <a:pPr algn="ctr">
                      <a:defRPr/>
                    </a:pPr>
                    <a:endParaRPr lang="de-DE" altLang="de-DE" sz="1600" smtClean="0"/>
                  </a:p>
                </p:txBody>
              </p:sp>
              <p:sp>
                <p:nvSpPr>
                  <p:cNvPr id="114736" name="Rectangle 157"/>
                  <p:cNvSpPr>
                    <a:spLocks noChangeArrowheads="1"/>
                  </p:cNvSpPr>
                  <p:nvPr/>
                </p:nvSpPr>
                <p:spPr bwMode="auto">
                  <a:xfrm>
                    <a:off x="1841" y="2208"/>
                    <a:ext cx="793" cy="480"/>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endParaRPr lang="en-GB" altLang="de-DE" smtClean="0"/>
                  </a:p>
                </p:txBody>
              </p:sp>
            </p:grpSp>
          </p:grpSp>
          <p:grpSp>
            <p:nvGrpSpPr>
              <p:cNvPr id="114723" name="Group 164"/>
              <p:cNvGrpSpPr>
                <a:grpSpLocks/>
              </p:cNvGrpSpPr>
              <p:nvPr/>
            </p:nvGrpSpPr>
            <p:grpSpPr bwMode="auto">
              <a:xfrm>
                <a:off x="2634" y="2208"/>
                <a:ext cx="1133" cy="480"/>
                <a:chOff x="2634" y="2208"/>
                <a:chExt cx="1133" cy="480"/>
              </a:xfrm>
            </p:grpSpPr>
            <p:sp>
              <p:nvSpPr>
                <p:cNvPr id="114729" name="Rectangle 163"/>
                <p:cNvSpPr>
                  <a:spLocks noChangeArrowheads="1"/>
                </p:cNvSpPr>
                <p:nvPr/>
              </p:nvSpPr>
              <p:spPr bwMode="auto">
                <a:xfrm>
                  <a:off x="2634" y="2208"/>
                  <a:ext cx="1133" cy="48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endParaRPr lang="en-GB" altLang="de-DE" smtClean="0"/>
                </a:p>
              </p:txBody>
            </p:sp>
            <p:grpSp>
              <p:nvGrpSpPr>
                <p:cNvPr id="114730" name="Group 162"/>
                <p:cNvGrpSpPr>
                  <a:grpSpLocks/>
                </p:cNvGrpSpPr>
                <p:nvPr/>
              </p:nvGrpSpPr>
              <p:grpSpPr bwMode="auto">
                <a:xfrm>
                  <a:off x="2634" y="2208"/>
                  <a:ext cx="1133" cy="480"/>
                  <a:chOff x="2634" y="2208"/>
                  <a:chExt cx="1133" cy="480"/>
                </a:xfrm>
              </p:grpSpPr>
              <p:sp>
                <p:nvSpPr>
                  <p:cNvPr id="114731" name="Rectangle 67"/>
                  <p:cNvSpPr>
                    <a:spLocks noChangeArrowheads="1"/>
                  </p:cNvSpPr>
                  <p:nvPr/>
                </p:nvSpPr>
                <p:spPr bwMode="auto">
                  <a:xfrm>
                    <a:off x="2662" y="2208"/>
                    <a:ext cx="1077" cy="48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r>
                      <a:rPr lang="de-DE" altLang="de-DE" sz="1000" smtClean="0">
                        <a:cs typeface="Times New Roman" pitchFamily="18" charset="0"/>
                      </a:rPr>
                      <a:t> </a:t>
                    </a:r>
                  </a:p>
                  <a:p>
                    <a:pPr algn="ctr">
                      <a:defRPr/>
                    </a:pPr>
                    <a:endParaRPr lang="de-DE" altLang="de-DE" smtClean="0"/>
                  </a:p>
                </p:txBody>
              </p:sp>
              <p:sp>
                <p:nvSpPr>
                  <p:cNvPr id="114732" name="Rectangle 161"/>
                  <p:cNvSpPr>
                    <a:spLocks noChangeArrowheads="1"/>
                  </p:cNvSpPr>
                  <p:nvPr/>
                </p:nvSpPr>
                <p:spPr bwMode="auto">
                  <a:xfrm>
                    <a:off x="2634" y="2208"/>
                    <a:ext cx="1133" cy="480"/>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endParaRPr lang="en-GB" altLang="de-DE" smtClean="0"/>
                  </a:p>
                </p:txBody>
              </p:sp>
            </p:grpSp>
          </p:grpSp>
          <p:grpSp>
            <p:nvGrpSpPr>
              <p:cNvPr id="114724" name="Group 168"/>
              <p:cNvGrpSpPr>
                <a:grpSpLocks/>
              </p:cNvGrpSpPr>
              <p:nvPr/>
            </p:nvGrpSpPr>
            <p:grpSpPr bwMode="auto">
              <a:xfrm>
                <a:off x="3767" y="2208"/>
                <a:ext cx="905" cy="480"/>
                <a:chOff x="3767" y="2208"/>
                <a:chExt cx="905" cy="480"/>
              </a:xfrm>
            </p:grpSpPr>
            <p:sp>
              <p:nvSpPr>
                <p:cNvPr id="114725" name="Rectangle 167"/>
                <p:cNvSpPr>
                  <a:spLocks noChangeArrowheads="1"/>
                </p:cNvSpPr>
                <p:nvPr/>
              </p:nvSpPr>
              <p:spPr bwMode="auto">
                <a:xfrm>
                  <a:off x="3767" y="2208"/>
                  <a:ext cx="905" cy="48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endParaRPr lang="en-GB" altLang="de-DE" smtClean="0"/>
                </a:p>
              </p:txBody>
            </p:sp>
            <p:grpSp>
              <p:nvGrpSpPr>
                <p:cNvPr id="114726" name="Group 166"/>
                <p:cNvGrpSpPr>
                  <a:grpSpLocks/>
                </p:cNvGrpSpPr>
                <p:nvPr/>
              </p:nvGrpSpPr>
              <p:grpSpPr bwMode="auto">
                <a:xfrm>
                  <a:off x="3767" y="2208"/>
                  <a:ext cx="905" cy="480"/>
                  <a:chOff x="3767" y="2208"/>
                  <a:chExt cx="905" cy="480"/>
                </a:xfrm>
              </p:grpSpPr>
              <p:sp>
                <p:nvSpPr>
                  <p:cNvPr id="114727" name="Rectangle 68"/>
                  <p:cNvSpPr>
                    <a:spLocks noChangeArrowheads="1"/>
                  </p:cNvSpPr>
                  <p:nvPr/>
                </p:nvSpPr>
                <p:spPr bwMode="auto">
                  <a:xfrm>
                    <a:off x="3795" y="2208"/>
                    <a:ext cx="849" cy="48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r>
                      <a:rPr lang="en-US" altLang="de-DE" sz="1000" smtClean="0">
                        <a:solidFill>
                          <a:srgbClr val="000000"/>
                        </a:solidFill>
                        <a:cs typeface="Times New Roman" pitchFamily="18" charset="0"/>
                      </a:rPr>
                      <a:t>0.19 (0.12 to 0.30)</a:t>
                    </a:r>
                    <a:endParaRPr lang="de-DE" altLang="de-DE" sz="1000" smtClean="0">
                      <a:cs typeface="Times New Roman" pitchFamily="18" charset="0"/>
                    </a:endParaRPr>
                  </a:p>
                  <a:p>
                    <a:pPr algn="ctr">
                      <a:defRPr/>
                    </a:pPr>
                    <a:endParaRPr lang="de-DE" altLang="de-DE" smtClean="0"/>
                  </a:p>
                </p:txBody>
              </p:sp>
              <p:sp>
                <p:nvSpPr>
                  <p:cNvPr id="114728" name="Rectangle 165"/>
                  <p:cNvSpPr>
                    <a:spLocks noChangeArrowheads="1"/>
                  </p:cNvSpPr>
                  <p:nvPr/>
                </p:nvSpPr>
                <p:spPr bwMode="auto">
                  <a:xfrm>
                    <a:off x="3767" y="2208"/>
                    <a:ext cx="905" cy="480"/>
                  </a:xfrm>
                  <a:prstGeom prst="rect">
                    <a:avLst/>
                  </a:prstGeom>
                  <a:noFill/>
                  <a:ln w="7">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endParaRPr lang="en-GB" altLang="de-DE" smtClean="0"/>
                  </a:p>
                </p:txBody>
              </p:sp>
            </p:grpSp>
          </p:grpSp>
        </p:grpSp>
        <p:sp>
          <p:nvSpPr>
            <p:cNvPr id="114699" name="Rectangle 170"/>
            <p:cNvSpPr>
              <a:spLocks noChangeArrowheads="1"/>
            </p:cNvSpPr>
            <p:nvPr/>
          </p:nvSpPr>
          <p:spPr bwMode="auto">
            <a:xfrm>
              <a:off x="-3" y="477"/>
              <a:ext cx="4678" cy="2214"/>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a:lstStyle>
              <a:lvl1pPr>
                <a:defRPr sz="2400" b="1">
                  <a:solidFill>
                    <a:srgbClr val="000066"/>
                  </a:solidFill>
                  <a:latin typeface="Arial" pitchFamily="34" charset="0"/>
                  <a:ea typeface="ＭＳ Ｐゴシック" charset="-128"/>
                  <a:cs typeface="ＭＳ Ｐゴシック" charset="-128"/>
                </a:defRPr>
              </a:lvl1pPr>
              <a:lvl2pPr marL="742950" indent="-285750">
                <a:defRPr sz="2400" b="1">
                  <a:solidFill>
                    <a:srgbClr val="000066"/>
                  </a:solidFill>
                  <a:latin typeface="Arial" pitchFamily="34" charset="0"/>
                  <a:ea typeface="ＭＳ Ｐゴシック" charset="-128"/>
                  <a:cs typeface="ＭＳ Ｐゴシック" charset="-128"/>
                </a:defRPr>
              </a:lvl2pPr>
              <a:lvl3pPr marL="1143000" indent="-228600">
                <a:defRPr sz="2400" b="1">
                  <a:solidFill>
                    <a:srgbClr val="000066"/>
                  </a:solidFill>
                  <a:latin typeface="Arial" pitchFamily="34" charset="0"/>
                  <a:ea typeface="ＭＳ Ｐゴシック" charset="-128"/>
                  <a:cs typeface="ＭＳ Ｐゴシック" charset="-128"/>
                </a:defRPr>
              </a:lvl3pPr>
              <a:lvl4pPr marL="1600200" indent="-228600">
                <a:defRPr sz="2400" b="1">
                  <a:solidFill>
                    <a:srgbClr val="000066"/>
                  </a:solidFill>
                  <a:latin typeface="Arial" pitchFamily="34" charset="0"/>
                  <a:ea typeface="ＭＳ Ｐゴシック" charset="-128"/>
                  <a:cs typeface="ＭＳ Ｐゴシック" charset="-128"/>
                </a:defRPr>
              </a:lvl4pPr>
              <a:lvl5pPr marL="2057400" indent="-228600">
                <a:defRPr sz="2400" b="1">
                  <a:solidFill>
                    <a:srgbClr val="000066"/>
                  </a:solidFill>
                  <a:latin typeface="Arial" pitchFamily="34" charset="0"/>
                  <a:ea typeface="ＭＳ Ｐゴシック" charset="-128"/>
                  <a:cs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cs typeface="ＭＳ Ｐゴシック" charset="-128"/>
                </a:defRPr>
              </a:lvl9pPr>
            </a:lstStyle>
            <a:p>
              <a:pPr algn="ctr">
                <a:defRPr/>
              </a:pPr>
              <a:endParaRPr lang="en-GB" altLang="de-DE" smtClean="0"/>
            </a:p>
          </p:txBody>
        </p:sp>
      </p:grpSp>
      <p:sp>
        <p:nvSpPr>
          <p:cNvPr id="121863" name="Rectangle 172"/>
          <p:cNvSpPr>
            <a:spLocks noChangeArrowheads="1"/>
          </p:cNvSpPr>
          <p:nvPr/>
        </p:nvSpPr>
        <p:spPr bwMode="auto">
          <a:xfrm>
            <a:off x="0" y="5334000"/>
            <a:ext cx="9144000" cy="638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en-US" altLang="en-US" sz="900">
                <a:solidFill>
                  <a:srgbClr val="000000"/>
                </a:solidFill>
                <a:latin typeface="Times New Roman" pitchFamily="18" charset="0"/>
                <a:cs typeface="Times New Roman" pitchFamily="18" charset="0"/>
              </a:rPr>
              <a:t> </a:t>
            </a:r>
            <a:r>
              <a:rPr lang="en-US" altLang="en-US" sz="900">
                <a:solidFill>
                  <a:srgbClr val="000000"/>
                </a:solidFill>
                <a:cs typeface="Times New Roman" pitchFamily="18" charset="0"/>
              </a:rPr>
              <a:t>*Mortality, non-fatal myocardial infarction. and hospital admission for acute coronary syndrome .The authors report number of events rather than patients</a:t>
            </a:r>
            <a:endParaRPr lang="de-DE" altLang="en-US" sz="1000">
              <a:cs typeface="Times New Roman" pitchFamily="18" charset="0"/>
            </a:endParaRPr>
          </a:p>
          <a:p>
            <a:pPr algn="ctr"/>
            <a:r>
              <a:rPr lang="en-US" altLang="en-US" sz="900">
                <a:solidFill>
                  <a:srgbClr val="000000"/>
                </a:solidFill>
                <a:cs typeface="Times New Roman" pitchFamily="18" charset="0"/>
              </a:rPr>
              <a:t> </a:t>
            </a:r>
            <a:endParaRPr lang="de-DE" altLang="en-US" sz="1000">
              <a:cs typeface="Times New Roman" pitchFamily="18" charset="0"/>
            </a:endParaRPr>
          </a:p>
          <a:p>
            <a:pPr algn="ctr"/>
            <a:r>
              <a:rPr lang="en-US" altLang="en-US" sz="900">
                <a:solidFill>
                  <a:srgbClr val="000000"/>
                </a:solidFill>
                <a:cs typeface="Times New Roman" pitchFamily="18" charset="0"/>
              </a:rPr>
              <a:t> </a:t>
            </a:r>
            <a:endParaRPr lang="de-DE" altLang="en-US" sz="1000">
              <a:cs typeface="Times New Roman" pitchFamily="18" charset="0"/>
            </a:endParaRPr>
          </a:p>
          <a:p>
            <a:pPr algn="ctr"/>
            <a:r>
              <a:rPr lang="en-US" altLang="en-US" sz="900">
                <a:solidFill>
                  <a:srgbClr val="000000"/>
                </a:solidFill>
                <a:cs typeface="Times New Roman" pitchFamily="18" charset="0"/>
              </a:rPr>
              <a:t>BMJ VOLUME 330    12 MARCH  2005    bmj com</a:t>
            </a:r>
            <a:endParaRPr lang="de-DE" altLang="en-US"/>
          </a:p>
        </p:txBody>
      </p:sp>
      <p:sp>
        <p:nvSpPr>
          <p:cNvPr id="121864" name="Foliennummernplatzhalter 136"/>
          <p:cNvSpPr txBox="1">
            <a:spLocks noGrp="1"/>
          </p:cNvSpPr>
          <p:nvPr/>
        </p:nvSpPr>
        <p:spPr bwMode="auto">
          <a:xfrm>
            <a:off x="8101013" y="6524625"/>
            <a:ext cx="4572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r">
              <a:lnSpc>
                <a:spcPct val="100000"/>
              </a:lnSpc>
              <a:spcBef>
                <a:spcPct val="0"/>
              </a:spcBef>
              <a:buSzTx/>
            </a:pPr>
            <a:fld id="{97B75BC2-30B4-4D6C-A59E-F4BAD64633ED}" type="slidenum">
              <a:rPr lang="de-DE" altLang="en-US" sz="900">
                <a:solidFill>
                  <a:schemeClr val="accent2"/>
                </a:solidFill>
              </a:rPr>
              <a:pPr algn="r">
                <a:lnSpc>
                  <a:spcPct val="100000"/>
                </a:lnSpc>
                <a:spcBef>
                  <a:spcPct val="0"/>
                </a:spcBef>
                <a:buSzTx/>
              </a:pPr>
              <a:t>125</a:t>
            </a:fld>
            <a:endParaRPr lang="de-DE" altLang="en-US" sz="1400" b="0">
              <a:solidFill>
                <a:schemeClr val="tx1"/>
              </a:solidFill>
            </a:endParaRPr>
          </a:p>
        </p:txBody>
      </p:sp>
      <p:sp>
        <p:nvSpPr>
          <p:cNvPr id="121865" name="Foliennummernplatzhalter 1"/>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AC3E1EB1-ABCE-4A52-975C-17B462969BA3}" type="slidenum">
              <a:rPr lang="de-DE" altLang="en-US" sz="900" smtClean="0">
                <a:solidFill>
                  <a:schemeClr val="accent2"/>
                </a:solidFill>
              </a:rPr>
              <a:pPr/>
              <a:t>125</a:t>
            </a:fld>
            <a:endParaRPr lang="de-DE" altLang="en-US" sz="1400" b="0" smtClean="0">
              <a:solidFill>
                <a:schemeClr val="tx1"/>
              </a:solidFill>
            </a:endParaRPr>
          </a:p>
        </p:txBody>
      </p:sp>
    </p:spTree>
  </p:cSld>
  <p:clrMapOvr>
    <a:masterClrMapping/>
  </p:clrMapOvr>
  <p:transition>
    <p:zoom/>
  </p:transition>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11618"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22883"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F775C398-E7F8-4811-AF27-E49000BD11CE}" type="slidenum">
              <a:rPr lang="de-DE" altLang="en-US" sz="900" smtClean="0">
                <a:solidFill>
                  <a:schemeClr val="accent2"/>
                </a:solidFill>
              </a:rPr>
              <a:pPr/>
              <a:t>126</a:t>
            </a:fld>
            <a:endParaRPr lang="de-DE" altLang="en-US" sz="1400" b="0" smtClean="0">
              <a:solidFill>
                <a:schemeClr val="tx1"/>
              </a:solidFill>
            </a:endParaRPr>
          </a:p>
        </p:txBody>
      </p:sp>
      <p:sp>
        <p:nvSpPr>
          <p:cNvPr id="555012" name="Text Box 4"/>
          <p:cNvSpPr txBox="1">
            <a:spLocks noChangeArrowheads="1"/>
          </p:cNvSpPr>
          <p:nvPr/>
        </p:nvSpPr>
        <p:spPr bwMode="auto">
          <a:xfrm>
            <a:off x="611188" y="476250"/>
            <a:ext cx="7777162" cy="312738"/>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2.2.3.3 Composite-Endpunkt, Beispiele</a:t>
            </a:r>
          </a:p>
        </p:txBody>
      </p:sp>
      <p:sp>
        <p:nvSpPr>
          <p:cNvPr id="122885" name="Text Box 5"/>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122886" name="Text Box 6"/>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122887" name="Rectangle 7"/>
          <p:cNvSpPr>
            <a:spLocks noChangeArrowheads="1"/>
          </p:cNvSpPr>
          <p:nvPr/>
        </p:nvSpPr>
        <p:spPr bwMode="auto">
          <a:xfrm>
            <a:off x="468313" y="5876925"/>
            <a:ext cx="83534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200"/>
              <a:t>N Engl J Med 2000;342:469-474</a:t>
            </a:r>
          </a:p>
        </p:txBody>
      </p:sp>
      <p:pic>
        <p:nvPicPr>
          <p:cNvPr id="122888" name="Picture 12" descr="Composite_Beispiel"/>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03800" y="981075"/>
            <a:ext cx="3598863" cy="547370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55019" name="Picture 1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0825" y="2492375"/>
            <a:ext cx="8201025" cy="1233488"/>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55017" name="Picture 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79388" y="3933825"/>
            <a:ext cx="8604250" cy="81756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55018" name="Picture 1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50825" y="1052513"/>
            <a:ext cx="8893175" cy="1006475"/>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nodeType="clickEffect">
                                  <p:stCondLst>
                                    <p:cond delay="0"/>
                                  </p:stCondLst>
                                  <p:childTnLst>
                                    <p:set>
                                      <p:cBhvr>
                                        <p:cTn id="6" dur="1" fill="hold">
                                          <p:stCondLst>
                                            <p:cond delay="0"/>
                                          </p:stCondLst>
                                        </p:cTn>
                                        <p:tgtEl>
                                          <p:spTgt spid="555018"/>
                                        </p:tgtEl>
                                        <p:attrNameLst>
                                          <p:attrName>style.visibility</p:attrName>
                                        </p:attrNameLst>
                                      </p:cBhvr>
                                      <p:to>
                                        <p:strVal val="visible"/>
                                      </p:to>
                                    </p:set>
                                    <p:animEffect transition="in" filter="fade">
                                      <p:cBhvr>
                                        <p:cTn id="7" dur="770" decel="100000"/>
                                        <p:tgtEl>
                                          <p:spTgt spid="555018"/>
                                        </p:tgtEl>
                                      </p:cBhvr>
                                    </p:animEffect>
                                    <p:animScale>
                                      <p:cBhvr>
                                        <p:cTn id="8" dur="770" decel="100000"/>
                                        <p:tgtEl>
                                          <p:spTgt spid="555018"/>
                                        </p:tgtEl>
                                      </p:cBhvr>
                                      <p:from x="10000" y="10000"/>
                                      <p:to x="200000" y="450000"/>
                                    </p:animScale>
                                    <p:animScale>
                                      <p:cBhvr>
                                        <p:cTn id="9" dur="1230" accel="100000" fill="hold">
                                          <p:stCondLst>
                                            <p:cond delay="770"/>
                                          </p:stCondLst>
                                        </p:cTn>
                                        <p:tgtEl>
                                          <p:spTgt spid="555018"/>
                                        </p:tgtEl>
                                      </p:cBhvr>
                                      <p:from x="200000" y="450000"/>
                                      <p:to x="100000" y="100000"/>
                                    </p:animScale>
                                    <p:set>
                                      <p:cBhvr>
                                        <p:cTn id="10" dur="770" fill="hold"/>
                                        <p:tgtEl>
                                          <p:spTgt spid="555018"/>
                                        </p:tgtEl>
                                        <p:attrNameLst>
                                          <p:attrName>ppt_x</p:attrName>
                                        </p:attrNameLst>
                                      </p:cBhvr>
                                      <p:to>
                                        <p:strVal val="(0.5)"/>
                                      </p:to>
                                    </p:set>
                                    <p:anim from="(0.5)" to="(#ppt_x)" calcmode="lin" valueType="num">
                                      <p:cBhvr>
                                        <p:cTn id="11" dur="1230" accel="100000" fill="hold">
                                          <p:stCondLst>
                                            <p:cond delay="770"/>
                                          </p:stCondLst>
                                        </p:cTn>
                                        <p:tgtEl>
                                          <p:spTgt spid="555018"/>
                                        </p:tgtEl>
                                        <p:attrNameLst>
                                          <p:attrName>ppt_x</p:attrName>
                                        </p:attrNameLst>
                                      </p:cBhvr>
                                    </p:anim>
                                    <p:set>
                                      <p:cBhvr>
                                        <p:cTn id="12" dur="770" fill="hold"/>
                                        <p:tgtEl>
                                          <p:spTgt spid="555018"/>
                                        </p:tgtEl>
                                        <p:attrNameLst>
                                          <p:attrName>ppt_y</p:attrName>
                                        </p:attrNameLst>
                                      </p:cBhvr>
                                      <p:to>
                                        <p:strVal val="(#ppt_y+0.4)"/>
                                      </p:to>
                                    </p:set>
                                    <p:anim from="(#ppt_y+0.4)" to="(#ppt_y)" calcmode="lin" valueType="num">
                                      <p:cBhvr>
                                        <p:cTn id="13" dur="1230" accel="100000" fill="hold">
                                          <p:stCondLst>
                                            <p:cond delay="770"/>
                                          </p:stCondLst>
                                        </p:cTn>
                                        <p:tgtEl>
                                          <p:spTgt spid="555018"/>
                                        </p:tgtEl>
                                        <p:attrNameLst>
                                          <p:attrName>ppt_y</p:attrName>
                                        </p:attrNameLst>
                                      </p:cBhvr>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51" presetClass="entr" presetSubtype="0" fill="hold" nodeType="clickEffect">
                                  <p:stCondLst>
                                    <p:cond delay="0"/>
                                  </p:stCondLst>
                                  <p:childTnLst>
                                    <p:set>
                                      <p:cBhvr>
                                        <p:cTn id="17" dur="1" fill="hold">
                                          <p:stCondLst>
                                            <p:cond delay="0"/>
                                          </p:stCondLst>
                                        </p:cTn>
                                        <p:tgtEl>
                                          <p:spTgt spid="555019"/>
                                        </p:tgtEl>
                                        <p:attrNameLst>
                                          <p:attrName>style.visibility</p:attrName>
                                        </p:attrNameLst>
                                      </p:cBhvr>
                                      <p:to>
                                        <p:strVal val="visible"/>
                                      </p:to>
                                    </p:set>
                                    <p:animEffect transition="in" filter="fade">
                                      <p:cBhvr>
                                        <p:cTn id="18" dur="770" decel="100000"/>
                                        <p:tgtEl>
                                          <p:spTgt spid="555019"/>
                                        </p:tgtEl>
                                      </p:cBhvr>
                                    </p:animEffect>
                                    <p:animScale>
                                      <p:cBhvr>
                                        <p:cTn id="19" dur="770" decel="100000"/>
                                        <p:tgtEl>
                                          <p:spTgt spid="555019"/>
                                        </p:tgtEl>
                                      </p:cBhvr>
                                      <p:from x="10000" y="10000"/>
                                      <p:to x="200000" y="450000"/>
                                    </p:animScale>
                                    <p:animScale>
                                      <p:cBhvr>
                                        <p:cTn id="20" dur="1230" accel="100000" fill="hold">
                                          <p:stCondLst>
                                            <p:cond delay="770"/>
                                          </p:stCondLst>
                                        </p:cTn>
                                        <p:tgtEl>
                                          <p:spTgt spid="555019"/>
                                        </p:tgtEl>
                                      </p:cBhvr>
                                      <p:from x="200000" y="450000"/>
                                      <p:to x="100000" y="100000"/>
                                    </p:animScale>
                                    <p:set>
                                      <p:cBhvr>
                                        <p:cTn id="21" dur="770" fill="hold"/>
                                        <p:tgtEl>
                                          <p:spTgt spid="555019"/>
                                        </p:tgtEl>
                                        <p:attrNameLst>
                                          <p:attrName>ppt_x</p:attrName>
                                        </p:attrNameLst>
                                      </p:cBhvr>
                                      <p:to>
                                        <p:strVal val="(0.5)"/>
                                      </p:to>
                                    </p:set>
                                    <p:anim from="(0.5)" to="(#ppt_x)" calcmode="lin" valueType="num">
                                      <p:cBhvr>
                                        <p:cTn id="22" dur="1230" accel="100000" fill="hold">
                                          <p:stCondLst>
                                            <p:cond delay="770"/>
                                          </p:stCondLst>
                                        </p:cTn>
                                        <p:tgtEl>
                                          <p:spTgt spid="555019"/>
                                        </p:tgtEl>
                                        <p:attrNameLst>
                                          <p:attrName>ppt_x</p:attrName>
                                        </p:attrNameLst>
                                      </p:cBhvr>
                                    </p:anim>
                                    <p:set>
                                      <p:cBhvr>
                                        <p:cTn id="23" dur="770" fill="hold"/>
                                        <p:tgtEl>
                                          <p:spTgt spid="555019"/>
                                        </p:tgtEl>
                                        <p:attrNameLst>
                                          <p:attrName>ppt_y</p:attrName>
                                        </p:attrNameLst>
                                      </p:cBhvr>
                                      <p:to>
                                        <p:strVal val="(#ppt_y+0.4)"/>
                                      </p:to>
                                    </p:set>
                                    <p:anim from="(#ppt_y+0.4)" to="(#ppt_y)" calcmode="lin" valueType="num">
                                      <p:cBhvr>
                                        <p:cTn id="24" dur="1230" accel="100000" fill="hold">
                                          <p:stCondLst>
                                            <p:cond delay="770"/>
                                          </p:stCondLst>
                                        </p:cTn>
                                        <p:tgtEl>
                                          <p:spTgt spid="555019"/>
                                        </p:tgtEl>
                                        <p:attrNameLst>
                                          <p:attrName>ppt_y</p:attrName>
                                        </p:attrNameLst>
                                      </p:cBhvr>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51" presetClass="entr" presetSubtype="0" fill="hold" nodeType="clickEffect">
                                  <p:stCondLst>
                                    <p:cond delay="0"/>
                                  </p:stCondLst>
                                  <p:childTnLst>
                                    <p:set>
                                      <p:cBhvr>
                                        <p:cTn id="28" dur="1" fill="hold">
                                          <p:stCondLst>
                                            <p:cond delay="0"/>
                                          </p:stCondLst>
                                        </p:cTn>
                                        <p:tgtEl>
                                          <p:spTgt spid="555017"/>
                                        </p:tgtEl>
                                        <p:attrNameLst>
                                          <p:attrName>style.visibility</p:attrName>
                                        </p:attrNameLst>
                                      </p:cBhvr>
                                      <p:to>
                                        <p:strVal val="visible"/>
                                      </p:to>
                                    </p:set>
                                    <p:animEffect transition="in" filter="fade">
                                      <p:cBhvr>
                                        <p:cTn id="29" dur="770" decel="100000"/>
                                        <p:tgtEl>
                                          <p:spTgt spid="555017"/>
                                        </p:tgtEl>
                                      </p:cBhvr>
                                    </p:animEffect>
                                    <p:animScale>
                                      <p:cBhvr>
                                        <p:cTn id="30" dur="770" decel="100000"/>
                                        <p:tgtEl>
                                          <p:spTgt spid="555017"/>
                                        </p:tgtEl>
                                      </p:cBhvr>
                                      <p:from x="10000" y="10000"/>
                                      <p:to x="200000" y="450000"/>
                                    </p:animScale>
                                    <p:animScale>
                                      <p:cBhvr>
                                        <p:cTn id="31" dur="1230" accel="100000" fill="hold">
                                          <p:stCondLst>
                                            <p:cond delay="770"/>
                                          </p:stCondLst>
                                        </p:cTn>
                                        <p:tgtEl>
                                          <p:spTgt spid="555017"/>
                                        </p:tgtEl>
                                      </p:cBhvr>
                                      <p:from x="200000" y="450000"/>
                                      <p:to x="100000" y="100000"/>
                                    </p:animScale>
                                    <p:set>
                                      <p:cBhvr>
                                        <p:cTn id="32" dur="770" fill="hold"/>
                                        <p:tgtEl>
                                          <p:spTgt spid="555017"/>
                                        </p:tgtEl>
                                        <p:attrNameLst>
                                          <p:attrName>ppt_x</p:attrName>
                                        </p:attrNameLst>
                                      </p:cBhvr>
                                      <p:to>
                                        <p:strVal val="(0.5)"/>
                                      </p:to>
                                    </p:set>
                                    <p:anim from="(0.5)" to="(#ppt_x)" calcmode="lin" valueType="num">
                                      <p:cBhvr>
                                        <p:cTn id="33" dur="1230" accel="100000" fill="hold">
                                          <p:stCondLst>
                                            <p:cond delay="770"/>
                                          </p:stCondLst>
                                        </p:cTn>
                                        <p:tgtEl>
                                          <p:spTgt spid="555017"/>
                                        </p:tgtEl>
                                        <p:attrNameLst>
                                          <p:attrName>ppt_x</p:attrName>
                                        </p:attrNameLst>
                                      </p:cBhvr>
                                    </p:anim>
                                    <p:set>
                                      <p:cBhvr>
                                        <p:cTn id="34" dur="770" fill="hold"/>
                                        <p:tgtEl>
                                          <p:spTgt spid="555017"/>
                                        </p:tgtEl>
                                        <p:attrNameLst>
                                          <p:attrName>ppt_y</p:attrName>
                                        </p:attrNameLst>
                                      </p:cBhvr>
                                      <p:to>
                                        <p:strVal val="(#ppt_y+0.4)"/>
                                      </p:to>
                                    </p:set>
                                    <p:anim from="(#ppt_y+0.4)" to="(#ppt_y)" calcmode="lin" valueType="num">
                                      <p:cBhvr>
                                        <p:cTn id="35" dur="1230" accel="100000" fill="hold">
                                          <p:stCondLst>
                                            <p:cond delay="770"/>
                                          </p:stCondLst>
                                        </p:cTn>
                                        <p:tgtEl>
                                          <p:spTgt spid="555017"/>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12642"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23907" name="Foliennummernplatzhalter 5"/>
          <p:cNvSpPr txBox="1">
            <a:spLocks noGrp="1"/>
          </p:cNvSpPr>
          <p:nvPr/>
        </p:nvSpPr>
        <p:spPr bwMode="auto">
          <a:xfrm>
            <a:off x="8101013" y="6524625"/>
            <a:ext cx="4572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r">
              <a:lnSpc>
                <a:spcPct val="100000"/>
              </a:lnSpc>
              <a:spcBef>
                <a:spcPct val="0"/>
              </a:spcBef>
              <a:buSzTx/>
            </a:pPr>
            <a:fld id="{E24CE084-9A28-409F-9D15-74B2AA8E89B5}" type="slidenum">
              <a:rPr lang="de-DE" altLang="en-US" sz="900">
                <a:solidFill>
                  <a:schemeClr val="accent2"/>
                </a:solidFill>
              </a:rPr>
              <a:pPr algn="r">
                <a:lnSpc>
                  <a:spcPct val="100000"/>
                </a:lnSpc>
                <a:spcBef>
                  <a:spcPct val="0"/>
                </a:spcBef>
                <a:buSzTx/>
              </a:pPr>
              <a:t>127</a:t>
            </a:fld>
            <a:endParaRPr lang="de-DE" altLang="en-US" sz="1400" b="0">
              <a:solidFill>
                <a:schemeClr val="tx1"/>
              </a:solidFill>
            </a:endParaRPr>
          </a:p>
        </p:txBody>
      </p:sp>
      <p:sp>
        <p:nvSpPr>
          <p:cNvPr id="555012" name="Text Box 4"/>
          <p:cNvSpPr txBox="1">
            <a:spLocks noChangeArrowheads="1"/>
          </p:cNvSpPr>
          <p:nvPr/>
        </p:nvSpPr>
        <p:spPr bwMode="auto">
          <a:xfrm>
            <a:off x="611188" y="404813"/>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2.2.3.3 Composite-Endpunkt, Beispiele</a:t>
            </a:r>
          </a:p>
        </p:txBody>
      </p:sp>
      <p:sp>
        <p:nvSpPr>
          <p:cNvPr id="123909" name="Text Box 5"/>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123910" name="Text Box 6"/>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123911" name="Rectangle 7"/>
          <p:cNvSpPr>
            <a:spLocks noChangeArrowheads="1"/>
          </p:cNvSpPr>
          <p:nvPr/>
        </p:nvSpPr>
        <p:spPr bwMode="auto">
          <a:xfrm>
            <a:off x="468313" y="5876925"/>
            <a:ext cx="83534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200"/>
              <a:t>*Lancet 2009;374:695-703</a:t>
            </a:r>
          </a:p>
        </p:txBody>
      </p:sp>
      <p:sp>
        <p:nvSpPr>
          <p:cNvPr id="112648" name="Text Box 12"/>
          <p:cNvSpPr txBox="1">
            <a:spLocks noChangeArrowheads="1"/>
          </p:cNvSpPr>
          <p:nvPr/>
        </p:nvSpPr>
        <p:spPr bwMode="auto">
          <a:xfrm>
            <a:off x="827088" y="1052513"/>
            <a:ext cx="7345362" cy="420687"/>
          </a:xfrm>
          <a:prstGeom prst="rect">
            <a:avLst/>
          </a:prstGeom>
          <a:noFill/>
          <a:ln>
            <a:noFill/>
          </a:ln>
          <a:effectLst/>
          <a:extLst>
            <a:ext uri="{909E8E84-426E-40DD-AFC4-6F175D3DCCD1}">
              <a14:hiddenFill xmlns:a14="http://schemas.microsoft.com/office/drawing/2010/main">
                <a:solidFill>
                  <a:schemeClr val="fo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mtClean="0"/>
              <a:t>Roflumilast in symptomatic COPD*</a:t>
            </a:r>
          </a:p>
        </p:txBody>
      </p:sp>
      <p:sp>
        <p:nvSpPr>
          <p:cNvPr id="510989" name="Text Box 13"/>
          <p:cNvSpPr txBox="1">
            <a:spLocks noChangeArrowheads="1"/>
          </p:cNvSpPr>
          <p:nvPr/>
        </p:nvSpPr>
        <p:spPr bwMode="auto">
          <a:xfrm>
            <a:off x="900113" y="1773238"/>
            <a:ext cx="7345362" cy="1406525"/>
          </a:xfrm>
          <a:prstGeom prst="rect">
            <a:avLst/>
          </a:prstGeom>
          <a:noFill/>
          <a:ln>
            <a:noFill/>
          </a:ln>
          <a:effectLst/>
          <a:extLst>
            <a:ext uri="{909E8E84-426E-40DD-AFC4-6F175D3DCCD1}">
              <a14:hiddenFill xmlns:a14="http://schemas.microsoft.com/office/drawing/2010/main">
                <a:solidFill>
                  <a:schemeClr val="fo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mtClean="0">
                <a:solidFill>
                  <a:schemeClr val="accent2"/>
                </a:solidFill>
                <a:effectLst>
                  <a:outerShdw blurRad="38100" dist="38100" dir="2700000" algn="tl">
                    <a:srgbClr val="000000"/>
                  </a:outerShdw>
                </a:effectLst>
              </a:rPr>
              <a:t>Abstract:</a:t>
            </a:r>
            <a:r>
              <a:rPr lang="de-DE" altLang="en-US" smtClean="0">
                <a:solidFill>
                  <a:schemeClr val="tx1"/>
                </a:solidFill>
              </a:rPr>
              <a:t> The rate of exacerbations that were moderate or severe per patient per year was 1·14 with roflumilast and 1·37 with placebo (reduction 17% [95% CI 8—25], p&lt;0·0003) </a:t>
            </a:r>
          </a:p>
        </p:txBody>
      </p:sp>
      <p:sp>
        <p:nvSpPr>
          <p:cNvPr id="510990" name="Text Box 14"/>
          <p:cNvSpPr txBox="1">
            <a:spLocks noChangeArrowheads="1"/>
          </p:cNvSpPr>
          <p:nvPr/>
        </p:nvSpPr>
        <p:spPr bwMode="auto">
          <a:xfrm>
            <a:off x="179388" y="4076700"/>
            <a:ext cx="8785225" cy="1443038"/>
          </a:xfrm>
          <a:prstGeom prst="rect">
            <a:avLst/>
          </a:prstGeom>
          <a:noFill/>
          <a:ln>
            <a:noFill/>
          </a:ln>
          <a:effectLst/>
          <a:extLst>
            <a:ext uri="{909E8E84-426E-40DD-AFC4-6F175D3DCCD1}">
              <a14:hiddenFill xmlns:a14="http://schemas.microsoft.com/office/drawing/2010/main">
                <a:solidFill>
                  <a:schemeClr val="fo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lgn="ctr">
              <a:defRPr sz="2400" b="1">
                <a:solidFill>
                  <a:srgbClr val="000066"/>
                </a:solidFill>
                <a:latin typeface="Arial" pitchFamily="34" charset="0"/>
              </a:defRPr>
            </a:lvl1pPr>
            <a:lvl2pPr algn="ctr">
              <a:defRPr sz="2400" b="1">
                <a:solidFill>
                  <a:srgbClr val="000066"/>
                </a:solidFill>
                <a:latin typeface="Arial" pitchFamily="34" charset="0"/>
              </a:defRPr>
            </a:lvl2pPr>
            <a:lvl3pPr algn="ctr">
              <a:defRPr sz="2400" b="1">
                <a:solidFill>
                  <a:srgbClr val="000066"/>
                </a:solidFill>
                <a:latin typeface="Arial" pitchFamily="34" charset="0"/>
              </a:defRPr>
            </a:lvl3pPr>
            <a:lvl4pPr algn="ctr">
              <a:defRPr sz="2400" b="1">
                <a:solidFill>
                  <a:srgbClr val="000066"/>
                </a:solidFill>
                <a:latin typeface="Arial" pitchFamily="34" charset="0"/>
              </a:defRPr>
            </a:lvl4pPr>
            <a:lvl5pPr algn="ctr">
              <a:defRPr sz="2400" b="1">
                <a:solidFill>
                  <a:srgbClr val="000066"/>
                </a:solidFill>
                <a:latin typeface="Arial" pitchFamily="34" charset="0"/>
              </a:defRPr>
            </a:lvl5pPr>
            <a:lvl6pPr algn="ctr" eaLnBrk="0" fontAlgn="base" hangingPunct="0">
              <a:lnSpc>
                <a:spcPct val="90000"/>
              </a:lnSpc>
              <a:spcBef>
                <a:spcPct val="50000"/>
              </a:spcBef>
              <a:spcAft>
                <a:spcPct val="0"/>
              </a:spcAft>
              <a:buSzPct val="90000"/>
              <a:defRPr sz="2400" b="1">
                <a:solidFill>
                  <a:srgbClr val="000066"/>
                </a:solidFill>
                <a:latin typeface="Arial" pitchFamily="34" charset="0"/>
              </a:defRPr>
            </a:lvl6pPr>
            <a:lvl7pPr algn="ctr" eaLnBrk="0" fontAlgn="base" hangingPunct="0">
              <a:lnSpc>
                <a:spcPct val="90000"/>
              </a:lnSpc>
              <a:spcBef>
                <a:spcPct val="50000"/>
              </a:spcBef>
              <a:spcAft>
                <a:spcPct val="0"/>
              </a:spcAft>
              <a:buSzPct val="90000"/>
              <a:defRPr sz="2400" b="1">
                <a:solidFill>
                  <a:srgbClr val="000066"/>
                </a:solidFill>
                <a:latin typeface="Arial" pitchFamily="34" charset="0"/>
              </a:defRPr>
            </a:lvl7pPr>
            <a:lvl8pPr algn="ctr" eaLnBrk="0" fontAlgn="base" hangingPunct="0">
              <a:lnSpc>
                <a:spcPct val="90000"/>
              </a:lnSpc>
              <a:spcBef>
                <a:spcPct val="50000"/>
              </a:spcBef>
              <a:spcAft>
                <a:spcPct val="0"/>
              </a:spcAft>
              <a:buSzPct val="90000"/>
              <a:defRPr sz="2400" b="1">
                <a:solidFill>
                  <a:srgbClr val="000066"/>
                </a:solidFill>
                <a:latin typeface="Arial" pitchFamily="34" charset="0"/>
              </a:defRPr>
            </a:lvl8pPr>
            <a:lvl9pPr algn="ctr" eaLnBrk="0" fontAlgn="base" hangingPunct="0">
              <a:lnSpc>
                <a:spcPct val="90000"/>
              </a:lnSpc>
              <a:spcBef>
                <a:spcPct val="50000"/>
              </a:spcBef>
              <a:spcAft>
                <a:spcPct val="0"/>
              </a:spcAft>
              <a:buSzPct val="90000"/>
              <a:defRPr sz="2400" b="1">
                <a:solidFill>
                  <a:srgbClr val="000066"/>
                </a:solidFill>
                <a:latin typeface="Arial" pitchFamily="34" charset="0"/>
              </a:defRPr>
            </a:lvl9pPr>
          </a:lstStyle>
          <a:p>
            <a:pPr algn="l">
              <a:defRPr/>
            </a:pPr>
            <a:r>
              <a:rPr lang="de-DE" smtClean="0">
                <a:solidFill>
                  <a:schemeClr val="accent2"/>
                </a:solidFill>
                <a:effectLst>
                  <a:outerShdw blurRad="38100" dist="38100" dir="2700000" algn="tl">
                    <a:srgbClr val="000000"/>
                  </a:outerShdw>
                </a:effectLst>
                <a:ea typeface="+mn-ea"/>
              </a:rPr>
              <a:t>Daten:</a:t>
            </a:r>
            <a:r>
              <a:rPr lang="de-DE" smtClean="0">
                <a:solidFill>
                  <a:schemeClr val="tx1"/>
                </a:solidFill>
                <a:ea typeface="+mn-ea"/>
              </a:rPr>
              <a:t> 	Moderate or severe 	1,14/1,37 p=0,0003</a:t>
            </a:r>
          </a:p>
          <a:p>
            <a:pPr algn="l">
              <a:defRPr/>
            </a:pPr>
            <a:r>
              <a:rPr lang="de-DE" smtClean="0">
                <a:solidFill>
                  <a:schemeClr val="tx1"/>
                </a:solidFill>
                <a:ea typeface="+mn-ea"/>
              </a:rPr>
              <a:t>			Moderate			0,99/1,19 p=0,0007</a:t>
            </a:r>
          </a:p>
          <a:p>
            <a:pPr algn="l">
              <a:defRPr/>
            </a:pPr>
            <a:r>
              <a:rPr lang="de-DE" smtClean="0">
                <a:solidFill>
                  <a:schemeClr val="tx1"/>
                </a:solidFill>
                <a:ea typeface="+mn-ea"/>
              </a:rPr>
              <a:t>			Severe			0,12/0,15 p=0,1334	</a:t>
            </a:r>
          </a:p>
        </p:txBody>
      </p:sp>
      <p:sp>
        <p:nvSpPr>
          <p:cNvPr id="123915" name="Foliennummernplatzhalter 1"/>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8209DC44-680C-4C17-8AB0-8C5DF8CE3A37}" type="slidenum">
              <a:rPr lang="de-DE" altLang="en-US" sz="900" smtClean="0">
                <a:solidFill>
                  <a:schemeClr val="accent2"/>
                </a:solidFill>
              </a:rPr>
              <a:pPr/>
              <a:t>127</a:t>
            </a:fld>
            <a:endParaRPr lang="de-DE" altLang="en-US" sz="1400" b="0" smtClean="0">
              <a:solidFill>
                <a:schemeClr val="tx1"/>
              </a:solidFill>
            </a:endParaRPr>
          </a:p>
        </p:txBody>
      </p:sp>
    </p:spTree>
  </p:cSld>
  <p:clrMapOvr>
    <a:masterClrMapping/>
  </p:clrMapOvr>
  <p:transition>
    <p:zoom/>
  </p:transition>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Foliennummernplatzhalter 1"/>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F953EDBF-32B6-4802-8015-8580BE38B814}" type="slidenum">
              <a:rPr lang="de-DE" altLang="en-US" sz="900" smtClean="0">
                <a:solidFill>
                  <a:schemeClr val="accent2"/>
                </a:solidFill>
              </a:rPr>
              <a:pPr/>
              <a:t>128</a:t>
            </a:fld>
            <a:endParaRPr lang="de-DE" altLang="en-US" sz="1400" b="0" smtClean="0">
              <a:solidFill>
                <a:schemeClr val="tx1"/>
              </a:solidFill>
            </a:endParaRPr>
          </a:p>
        </p:txBody>
      </p:sp>
      <p:sp>
        <p:nvSpPr>
          <p:cNvPr id="119811" name="Fußzeilenplatzhalter 2"/>
          <p:cNvSpPr>
            <a:spLocks noGrp="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pic>
        <p:nvPicPr>
          <p:cNvPr id="119812" name="Picture 1"/>
          <p:cNvPicPr>
            <a:picLocks noChangeAspect="1" noChangeArrowheads="1"/>
          </p:cNvPicPr>
          <p:nvPr/>
        </p:nvPicPr>
        <p:blipFill>
          <a:blip r:embed="rId2"/>
          <a:srcRect/>
          <a:stretch>
            <a:fillRect/>
          </a:stretch>
        </p:blipFill>
        <p:spPr bwMode="auto">
          <a:xfrm>
            <a:off x="6413500" y="6138863"/>
            <a:ext cx="2609850" cy="4016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5" name="Picture 2"/>
          <p:cNvPicPr>
            <a:picLocks noChangeAspect="1" noChangeArrowheads="1"/>
          </p:cNvPicPr>
          <p:nvPr/>
        </p:nvPicPr>
        <p:blipFill>
          <a:blip r:embed="rId3"/>
          <a:srcRect/>
          <a:stretch>
            <a:fillRect/>
          </a:stretch>
        </p:blipFill>
        <p:spPr bwMode="auto">
          <a:xfrm>
            <a:off x="1763713" y="836613"/>
            <a:ext cx="5348287" cy="5095875"/>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Lst>
        </p:spPr>
      </p:pic>
      <p:sp>
        <p:nvSpPr>
          <p:cNvPr id="6" name="AutoShape 3"/>
          <p:cNvSpPr>
            <a:spLocks noChangeArrowheads="1"/>
          </p:cNvSpPr>
          <p:nvPr/>
        </p:nvSpPr>
        <p:spPr bwMode="auto">
          <a:xfrm>
            <a:off x="301625" y="74613"/>
            <a:ext cx="8863013" cy="658812"/>
          </a:xfrm>
          <a:custGeom>
            <a:avLst/>
            <a:gdLst>
              <a:gd name="T0" fmla="*/ 8863013 w 21600"/>
              <a:gd name="T1" fmla="*/ 329406 h 21600"/>
              <a:gd name="T2" fmla="*/ 4431507 w 21600"/>
              <a:gd name="T3" fmla="*/ 658812 h 21600"/>
              <a:gd name="T4" fmla="*/ 0 w 21600"/>
              <a:gd name="T5" fmla="*/ 329406 h 21600"/>
              <a:gd name="T6" fmla="*/ 4431507 w 21600"/>
              <a:gd name="T7" fmla="*/ 0 h 21600"/>
              <a:gd name="T8" fmla="*/ 0 60000 65536"/>
              <a:gd name="T9" fmla="*/ 5898240 60000 65536"/>
              <a:gd name="T10" fmla="*/ 11796480 60000 65536"/>
              <a:gd name="T11" fmla="*/ 1769472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0" y="21600"/>
                </a:lnTo>
                <a:lnTo>
                  <a:pt x="21600" y="21600"/>
                </a:lnTo>
                <a:lnTo>
                  <a:pt x="21600" y="0"/>
                </a:lnTo>
                <a:lnTo>
                  <a:pt x="0" y="0"/>
                </a:lnTo>
                <a:close/>
              </a:path>
            </a:pathLst>
          </a:cu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p>
            <a:pPr marL="342900" indent="-342900" algn="ctr">
              <a:defRPr/>
            </a:pPr>
            <a:r>
              <a:rPr lang="en-US" sz="1600">
                <a:latin typeface="Arial" charset="0"/>
                <a:ea typeface="ＭＳ Ｐゴシック" charset="0"/>
                <a:cs typeface="ＭＳ Ｐゴシック" charset="0"/>
              </a:rPr>
              <a:t>Zeit bis zur Publikation sortiert nach Endpunkten </a:t>
            </a:r>
          </a:p>
          <a:p>
            <a:pPr marL="342900" indent="-342900" algn="ctr">
              <a:defRPr/>
            </a:pPr>
            <a:r>
              <a:rPr lang="en-US" sz="1600">
                <a:latin typeface="Arial" charset="0"/>
                <a:ea typeface="ＭＳ Ｐゴシック" charset="0"/>
                <a:cs typeface="ＭＳ Ｐゴシック" charset="0"/>
              </a:rPr>
              <a:t>Studien des National Heart, Lung, and Blood Institute (NHLBI)</a:t>
            </a:r>
          </a:p>
        </p:txBody>
      </p:sp>
      <p:sp>
        <p:nvSpPr>
          <p:cNvPr id="119815" name="Rectangle 4"/>
          <p:cNvSpPr>
            <a:spLocks noChangeArrowheads="1"/>
          </p:cNvSpPr>
          <p:nvPr/>
        </p:nvSpPr>
        <p:spPr bwMode="auto">
          <a:xfrm>
            <a:off x="1671638" y="6211888"/>
            <a:ext cx="4953000" cy="3619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0" tIns="13607" rIns="0" bIns="0" anchor="ctr"/>
          <a:lstStyle/>
          <a:p>
            <a:pPr defTabSz="457200">
              <a:lnSpc>
                <a:spcPct val="93000"/>
              </a:lnSpc>
              <a:spcBef>
                <a:spcPct val="0"/>
              </a:spcBef>
              <a:buClr>
                <a:srgbClr val="000000"/>
              </a:buClr>
              <a:buSzPct val="100000"/>
              <a:buFont typeface="Times New Roman" charset="0"/>
              <a:buNone/>
              <a:tabLst>
                <a:tab pos="723900" algn="l"/>
                <a:tab pos="1447800" algn="l"/>
                <a:tab pos="2171700" algn="l"/>
                <a:tab pos="2895600" algn="l"/>
                <a:tab pos="3619500" algn="l"/>
                <a:tab pos="4343400" algn="l"/>
              </a:tabLst>
              <a:defRPr/>
            </a:pPr>
            <a:r>
              <a:rPr lang="en-US" sz="1200">
                <a:solidFill>
                  <a:srgbClr val="FFFFFF"/>
                </a:solidFill>
                <a:latin typeface="Arial" charset="0"/>
                <a:ea typeface="ＭＳ Ｐゴシック" charset="0"/>
                <a:cs typeface="Arial Unicode MS" charset="0"/>
              </a:rPr>
              <a:t>Gordon D et al. N Engl J Med 2013;369:1926-1934.</a:t>
            </a:r>
          </a:p>
        </p:txBody>
      </p:sp>
    </p:spTree>
  </p:cSld>
  <p:clrMapOvr>
    <a:masterClrMapping/>
  </p:clrMapOvr>
  <p:transition>
    <p:zoom/>
  </p:transition>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13666"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25955"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A4A6FBAB-5B2A-4947-B37A-CBF58896CF74}" type="slidenum">
              <a:rPr lang="de-DE" altLang="en-US" sz="900" smtClean="0">
                <a:solidFill>
                  <a:schemeClr val="accent2"/>
                </a:solidFill>
              </a:rPr>
              <a:pPr/>
              <a:t>129</a:t>
            </a:fld>
            <a:endParaRPr lang="de-DE" altLang="en-US" sz="1400" b="0" smtClean="0">
              <a:solidFill>
                <a:schemeClr val="tx1"/>
              </a:solidFill>
            </a:endParaRPr>
          </a:p>
        </p:txBody>
      </p:sp>
      <p:sp>
        <p:nvSpPr>
          <p:cNvPr id="438274"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2.2.3 Zielgrößen</a:t>
            </a:r>
          </a:p>
        </p:txBody>
      </p:sp>
      <p:sp>
        <p:nvSpPr>
          <p:cNvPr id="125957" name="Rectangle 3"/>
          <p:cNvSpPr>
            <a:spLocks noGrp="1" noChangeArrowheads="1"/>
          </p:cNvSpPr>
          <p:nvPr>
            <p:ph type="body" idx="1"/>
          </p:nvPr>
        </p:nvSpPr>
        <p:spPr>
          <a:xfrm>
            <a:off x="684213" y="1773238"/>
            <a:ext cx="7772400" cy="4114800"/>
          </a:xfrm>
        </p:spPr>
        <p:txBody>
          <a:bodyPr/>
          <a:lstStyle/>
          <a:p>
            <a:pPr>
              <a:lnSpc>
                <a:spcPct val="90000"/>
              </a:lnSpc>
            </a:pPr>
            <a:r>
              <a:rPr lang="de-DE" altLang="en-US" sz="2000" smtClean="0">
                <a:ea typeface="ＭＳ Ｐゴシック" pitchFamily="34" charset="-128"/>
              </a:rPr>
              <a:t>In 36% der Studien ist nur der CE, nicht aber die Mortalität signifikant erniedrigt*</a:t>
            </a:r>
          </a:p>
          <a:p>
            <a:pPr>
              <a:lnSpc>
                <a:spcPct val="90000"/>
              </a:lnSpc>
            </a:pPr>
            <a:r>
              <a:rPr lang="de-DE" altLang="en-US" sz="2000" smtClean="0">
                <a:ea typeface="ＭＳ Ｐゴシック" pitchFamily="34" charset="-128"/>
              </a:rPr>
              <a:t>Nur in 11% der Studien sind beide signifikant erniedrigt*</a:t>
            </a:r>
          </a:p>
          <a:p>
            <a:pPr>
              <a:lnSpc>
                <a:spcPct val="90000"/>
              </a:lnSpc>
            </a:pPr>
            <a:r>
              <a:rPr lang="de-DE" altLang="en-US" sz="2000" smtClean="0">
                <a:ea typeface="ＭＳ Ｐゴシック" pitchFamily="34" charset="-128"/>
              </a:rPr>
              <a:t>Nur in 23% der Studien alle Endpunkte relevant***</a:t>
            </a:r>
          </a:p>
          <a:p>
            <a:pPr>
              <a:lnSpc>
                <a:spcPct val="90000"/>
              </a:lnSpc>
            </a:pPr>
            <a:r>
              <a:rPr lang="de-DE" altLang="en-US" sz="2000" smtClean="0">
                <a:ea typeface="ＭＳ Ｐゴシック" pitchFamily="34" charset="-128"/>
              </a:rPr>
              <a:t>Tendenz zu mehr positiven Ergebnissen wenn Komponenten mindestens z.T. von den Klinikern bestimmt werden können </a:t>
            </a:r>
            <a:br>
              <a:rPr lang="de-DE" altLang="en-US" sz="2000" smtClean="0">
                <a:ea typeface="ＭＳ Ｐゴシック" pitchFamily="34" charset="-128"/>
              </a:rPr>
            </a:br>
            <a:r>
              <a:rPr lang="de-DE" altLang="en-US" sz="1800" smtClean="0">
                <a:ea typeface="ＭＳ Ｐゴシック" pitchFamily="34" charset="-128"/>
              </a:rPr>
              <a:t>(z.B. Revaskularisation, Rehospitalisierung)*</a:t>
            </a:r>
          </a:p>
          <a:p>
            <a:pPr>
              <a:lnSpc>
                <a:spcPct val="90000"/>
              </a:lnSpc>
            </a:pPr>
            <a:r>
              <a:rPr lang="de-DE" altLang="en-US" sz="2000" smtClean="0">
                <a:ea typeface="ＭＳ Ｐゴシック" pitchFamily="34" charset="-128"/>
              </a:rPr>
              <a:t>In 70% der Studien sind die Komponenten nicht gleichwertig </a:t>
            </a:r>
            <a:r>
              <a:rPr lang="de-DE" altLang="en-US" sz="1800" smtClean="0">
                <a:ea typeface="ＭＳ Ｐゴシック" pitchFamily="34" charset="-128"/>
              </a:rPr>
              <a:t>(z.B. Tod / Hospitalisierung)**</a:t>
            </a:r>
          </a:p>
          <a:p>
            <a:pPr>
              <a:lnSpc>
                <a:spcPct val="90000"/>
              </a:lnSpc>
            </a:pPr>
            <a:r>
              <a:rPr lang="de-DE" altLang="en-US" sz="2000" smtClean="0">
                <a:ea typeface="ＭＳ Ｐゴシック" pitchFamily="34" charset="-128"/>
              </a:rPr>
              <a:t>Bei Signifikanten CE wird in 69% der Studien fälschlicherweise im Abstract suggeriert, dass dies auch für die Hauptkomponent gelte**</a:t>
            </a:r>
          </a:p>
          <a:p>
            <a:pPr>
              <a:lnSpc>
                <a:spcPct val="90000"/>
              </a:lnSpc>
            </a:pPr>
            <a:endParaRPr lang="de-DE" altLang="en-US" sz="2000" smtClean="0">
              <a:ea typeface="ＭＳ Ｐゴシック" pitchFamily="34" charset="-128"/>
            </a:endParaRPr>
          </a:p>
        </p:txBody>
      </p:sp>
      <p:sp>
        <p:nvSpPr>
          <p:cNvPr id="438276" name="Text Box 4"/>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2.2.3.3 Composite-Endpunkt (CE) </a:t>
            </a:r>
          </a:p>
        </p:txBody>
      </p:sp>
      <p:sp>
        <p:nvSpPr>
          <p:cNvPr id="125959" name="Text Box 6"/>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438279" name="Rectangle 7"/>
          <p:cNvSpPr>
            <a:spLocks noChangeArrowheads="1"/>
          </p:cNvSpPr>
          <p:nvPr/>
        </p:nvSpPr>
        <p:spPr bwMode="auto">
          <a:xfrm>
            <a:off x="0" y="5876925"/>
            <a:ext cx="91440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000"/>
              <a:t>*    Freemantle N et al. Composite Outcomes in Randomized Trials. JAMA  2003;289:2554-2559</a:t>
            </a:r>
          </a:p>
          <a:p>
            <a:pPr>
              <a:lnSpc>
                <a:spcPct val="100000"/>
              </a:lnSpc>
              <a:spcBef>
                <a:spcPct val="0"/>
              </a:spcBef>
              <a:buSzTx/>
            </a:pPr>
            <a:r>
              <a:rPr lang="de-DE" altLang="en-US" sz="1000"/>
              <a:t>**  Cordoba G et al. Definition,reporting, and interpretation of composite outcomes in clinical trials:a systematic revue. BMJ 2010;341:c3920</a:t>
            </a:r>
          </a:p>
          <a:p>
            <a:pPr>
              <a:lnSpc>
                <a:spcPct val="100000"/>
              </a:lnSpc>
              <a:spcBef>
                <a:spcPct val="0"/>
              </a:spcBef>
              <a:buSzTx/>
            </a:pPr>
            <a:r>
              <a:rPr lang="de-DE" altLang="en-US" sz="1000"/>
              <a:t>*** Rahimi K et al. Outcome selction and role of patient reported outcomes in contemporany cardiovascular trials BMJ 2010;341:c5707</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438279"/>
                                        </p:tgtEl>
                                        <p:attrNameLst>
                                          <p:attrName>style.visibility</p:attrName>
                                        </p:attrNameLst>
                                      </p:cBhvr>
                                      <p:to>
                                        <p:strVal val="visible"/>
                                      </p:to>
                                    </p:set>
                                    <p:anim calcmode="lin" valueType="num">
                                      <p:cBhvr additive="base">
                                        <p:cTn id="7" dur="500" fill="hold"/>
                                        <p:tgtEl>
                                          <p:spTgt spid="438279"/>
                                        </p:tgtEl>
                                        <p:attrNameLst>
                                          <p:attrName>ppt_x</p:attrName>
                                        </p:attrNameLst>
                                      </p:cBhvr>
                                      <p:tavLst>
                                        <p:tav tm="0">
                                          <p:val>
                                            <p:strVal val="#ppt_x"/>
                                          </p:val>
                                        </p:tav>
                                        <p:tav tm="100000">
                                          <p:val>
                                            <p:strVal val="#ppt_x"/>
                                          </p:val>
                                        </p:tav>
                                      </p:tavLst>
                                    </p:anim>
                                    <p:anim calcmode="lin" valueType="num">
                                      <p:cBhvr additive="base">
                                        <p:cTn id="8" dur="500" fill="hold"/>
                                        <p:tgtEl>
                                          <p:spTgt spid="43827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8279" grpId="0" autoUpdateAnimBg="0"/>
    </p:bldLst>
  </p:timing>
</p:sld>
</file>

<file path=ppt/slides/slide1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7410"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dirty="0" err="1" smtClean="0">
                <a:solidFill>
                  <a:schemeClr val="tx1"/>
                </a:solidFill>
              </a:rPr>
              <a:t>Pharmakoepidemiologie</a:t>
            </a:r>
            <a:r>
              <a:rPr lang="de-DE" altLang="en-US" sz="1000" b="0" dirty="0" smtClean="0">
                <a:solidFill>
                  <a:schemeClr val="tx1"/>
                </a:solidFill>
              </a:rPr>
              <a:t> und </a:t>
            </a:r>
            <a:r>
              <a:rPr lang="de-DE" altLang="en-US" sz="1000" b="0" dirty="0" err="1" smtClean="0">
                <a:solidFill>
                  <a:schemeClr val="tx1"/>
                </a:solidFill>
              </a:rPr>
              <a:t>Pharmakoökonomie</a:t>
            </a:r>
            <a:r>
              <a:rPr lang="de-DE" altLang="en-US" sz="1000" b="0" dirty="0" smtClean="0">
                <a:solidFill>
                  <a:schemeClr val="tx1"/>
                </a:solidFill>
              </a:rPr>
              <a:t> © Dr. Roberto Frontini WS 2017/18 Stand 16.10.2017</a:t>
            </a:r>
          </a:p>
        </p:txBody>
      </p:sp>
      <p:sp>
        <p:nvSpPr>
          <p:cNvPr id="15363"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5368779F-CE38-4356-82BC-F2BE8036618B}" type="slidenum">
              <a:rPr lang="de-DE" altLang="en-US" sz="900" smtClean="0">
                <a:solidFill>
                  <a:schemeClr val="accent2"/>
                </a:solidFill>
              </a:rPr>
              <a:pPr/>
              <a:t>13</a:t>
            </a:fld>
            <a:endParaRPr lang="de-DE" altLang="en-US" sz="1400" b="0" smtClean="0">
              <a:solidFill>
                <a:schemeClr val="tx1"/>
              </a:solidFill>
            </a:endParaRPr>
          </a:p>
        </p:txBody>
      </p:sp>
      <p:sp>
        <p:nvSpPr>
          <p:cNvPr id="799748" name="Rectangle 4"/>
          <p:cNvSpPr>
            <a:spLocks noGrp="1" noChangeArrowheads="1"/>
          </p:cNvSpPr>
          <p:nvPr>
            <p:ph type="title"/>
          </p:nvPr>
        </p:nvSpPr>
        <p:spPr>
          <a:xfrm>
            <a:off x="685800" y="601663"/>
            <a:ext cx="7772400" cy="396875"/>
          </a:xfrm>
        </p:spPr>
        <p:txBody>
          <a:bodyPr/>
          <a:lstStyle/>
          <a:p>
            <a:pPr>
              <a:defRPr/>
            </a:pPr>
            <a:r>
              <a:rPr lang="de-DE" altLang="en-US" sz="2000" smtClean="0">
                <a:ea typeface="ＭＳ Ｐゴシック" pitchFamily="1" charset="-128"/>
              </a:rPr>
              <a:t>Das Problem der Wahrnehmung</a:t>
            </a:r>
          </a:p>
        </p:txBody>
      </p:sp>
      <p:pic>
        <p:nvPicPr>
          <p:cNvPr id="15365" name="Picture 7" descr="ABC121314"/>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a:xfrm>
            <a:off x="1763713" y="1484313"/>
            <a:ext cx="4535487" cy="4257675"/>
          </a:xfrm>
          <a:prstGeom prst="rect">
            <a:avLst/>
          </a:prstGeom>
          <a:ln>
            <a:noFill/>
          </a:ln>
          <a:effectLst>
            <a:outerShdw blurRad="292100" dist="139700" dir="2700000" algn="tl" rotWithShape="0">
              <a:srgbClr val="333333">
                <a:alpha val="65000"/>
              </a:srgbClr>
            </a:outerShdw>
          </a:effectLst>
        </p:spPr>
      </p:pic>
      <p:sp>
        <p:nvSpPr>
          <p:cNvPr id="799753" name="Rectangle 9"/>
          <p:cNvSpPr>
            <a:spLocks noChangeArrowheads="1"/>
          </p:cNvSpPr>
          <p:nvPr/>
        </p:nvSpPr>
        <p:spPr bwMode="auto">
          <a:xfrm>
            <a:off x="3348038" y="1773238"/>
            <a:ext cx="1728787" cy="12954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sp>
        <p:nvSpPr>
          <p:cNvPr id="799754" name="Rectangle 10"/>
          <p:cNvSpPr>
            <a:spLocks noChangeArrowheads="1"/>
          </p:cNvSpPr>
          <p:nvPr/>
        </p:nvSpPr>
        <p:spPr bwMode="auto">
          <a:xfrm>
            <a:off x="3276600" y="4292600"/>
            <a:ext cx="1728788" cy="12954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sp>
        <p:nvSpPr>
          <p:cNvPr id="799755" name="Rectangle 11"/>
          <p:cNvSpPr>
            <a:spLocks noChangeArrowheads="1"/>
          </p:cNvSpPr>
          <p:nvPr/>
        </p:nvSpPr>
        <p:spPr bwMode="auto">
          <a:xfrm>
            <a:off x="1835150" y="3068638"/>
            <a:ext cx="1728788" cy="12954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sp>
        <p:nvSpPr>
          <p:cNvPr id="799756" name="Rectangle 12"/>
          <p:cNvSpPr>
            <a:spLocks noChangeArrowheads="1"/>
          </p:cNvSpPr>
          <p:nvPr/>
        </p:nvSpPr>
        <p:spPr bwMode="auto">
          <a:xfrm>
            <a:off x="4787900" y="3068638"/>
            <a:ext cx="1439863" cy="12954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sp>
        <p:nvSpPr>
          <p:cNvPr id="799757" name="Rectangle 13"/>
          <p:cNvSpPr>
            <a:spLocks noChangeArrowheads="1"/>
          </p:cNvSpPr>
          <p:nvPr/>
        </p:nvSpPr>
        <p:spPr bwMode="auto">
          <a:xfrm>
            <a:off x="900113" y="6021388"/>
            <a:ext cx="4806124" cy="276999"/>
          </a:xfrm>
          <a:prstGeom prst="rect">
            <a:avLst/>
          </a:prstGeom>
          <a:noFill/>
          <a:ln w="9525">
            <a:noFill/>
            <a:miter lim="800000"/>
            <a:headEnd/>
            <a:tailEnd/>
          </a:ln>
          <a:effectLst/>
        </p:spPr>
        <p:txBody>
          <a:bodyPr wrap="none">
            <a:spAutoFit/>
          </a:bodyPr>
          <a:lstStyle/>
          <a:p>
            <a:pPr>
              <a:lnSpc>
                <a:spcPct val="100000"/>
              </a:lnSpc>
              <a:spcBef>
                <a:spcPct val="0"/>
              </a:spcBef>
              <a:buSzTx/>
              <a:defRPr/>
            </a:pPr>
            <a:r>
              <a:rPr lang="de-DE" sz="1200" dirty="0">
                <a:latin typeface="+mj-lt"/>
                <a:ea typeface="+mn-ea"/>
              </a:rPr>
              <a:t>Quelle:  Thomas </a:t>
            </a:r>
            <a:r>
              <a:rPr lang="de-DE" sz="1200" dirty="0" err="1">
                <a:latin typeface="+mj-lt"/>
                <a:ea typeface="+mn-ea"/>
              </a:rPr>
              <a:t>Ditzinger</a:t>
            </a:r>
            <a:r>
              <a:rPr lang="de-DE" sz="1200" dirty="0">
                <a:latin typeface="+mj-lt"/>
                <a:ea typeface="+mn-ea"/>
              </a:rPr>
              <a:t> Illusionen des Sehens. </a:t>
            </a:r>
            <a:r>
              <a:rPr lang="de-DE" sz="1200" dirty="0" err="1">
                <a:latin typeface="+mj-lt"/>
                <a:ea typeface="+mn-ea"/>
              </a:rPr>
              <a:t>Elsevier</a:t>
            </a:r>
            <a:r>
              <a:rPr lang="de-DE" sz="1200" dirty="0">
                <a:latin typeface="+mj-lt"/>
                <a:ea typeface="+mn-ea"/>
              </a:rPr>
              <a:t> 2006</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xit" presetSubtype="4" fill="hold" grpId="0" nodeType="clickEffect">
                                  <p:stCondLst>
                                    <p:cond delay="0"/>
                                  </p:stCondLst>
                                  <p:childTnLst>
                                    <p:anim calcmode="lin" valueType="num">
                                      <p:cBhvr additive="base">
                                        <p:cTn id="6" dur="500"/>
                                        <p:tgtEl>
                                          <p:spTgt spid="799753"/>
                                        </p:tgtEl>
                                        <p:attrNameLst>
                                          <p:attrName>ppt_x</p:attrName>
                                        </p:attrNameLst>
                                      </p:cBhvr>
                                      <p:tavLst>
                                        <p:tav tm="0">
                                          <p:val>
                                            <p:strVal val="ppt_x"/>
                                          </p:val>
                                        </p:tav>
                                        <p:tav tm="100000">
                                          <p:val>
                                            <p:strVal val="ppt_x"/>
                                          </p:val>
                                        </p:tav>
                                      </p:tavLst>
                                    </p:anim>
                                    <p:anim calcmode="lin" valueType="num">
                                      <p:cBhvr additive="base">
                                        <p:cTn id="7" dur="500"/>
                                        <p:tgtEl>
                                          <p:spTgt spid="799753"/>
                                        </p:tgtEl>
                                        <p:attrNameLst>
                                          <p:attrName>ppt_y</p:attrName>
                                        </p:attrNameLst>
                                      </p:cBhvr>
                                      <p:tavLst>
                                        <p:tav tm="0">
                                          <p:val>
                                            <p:strVal val="ppt_y"/>
                                          </p:val>
                                        </p:tav>
                                        <p:tav tm="100000">
                                          <p:val>
                                            <p:strVal val="1+ppt_h/2"/>
                                          </p:val>
                                        </p:tav>
                                      </p:tavLst>
                                    </p:anim>
                                    <p:set>
                                      <p:cBhvr>
                                        <p:cTn id="8" dur="1" fill="hold">
                                          <p:stCondLst>
                                            <p:cond delay="499"/>
                                          </p:stCondLst>
                                        </p:cTn>
                                        <p:tgtEl>
                                          <p:spTgt spid="799753"/>
                                        </p:tgtEl>
                                        <p:attrNameLst>
                                          <p:attrName>style.visibility</p:attrName>
                                        </p:attrNameLst>
                                      </p:cBhvr>
                                      <p:to>
                                        <p:strVal val="hidden"/>
                                      </p:to>
                                    </p:set>
                                  </p:childTnLst>
                                </p:cTn>
                              </p:par>
                              <p:par>
                                <p:cTn id="9" presetID="2" presetClass="exit" presetSubtype="4" fill="hold" grpId="0" nodeType="withEffect">
                                  <p:stCondLst>
                                    <p:cond delay="0"/>
                                  </p:stCondLst>
                                  <p:childTnLst>
                                    <p:anim calcmode="lin" valueType="num">
                                      <p:cBhvr additive="base">
                                        <p:cTn id="10" dur="500"/>
                                        <p:tgtEl>
                                          <p:spTgt spid="799754"/>
                                        </p:tgtEl>
                                        <p:attrNameLst>
                                          <p:attrName>ppt_x</p:attrName>
                                        </p:attrNameLst>
                                      </p:cBhvr>
                                      <p:tavLst>
                                        <p:tav tm="0">
                                          <p:val>
                                            <p:strVal val="ppt_x"/>
                                          </p:val>
                                        </p:tav>
                                        <p:tav tm="100000">
                                          <p:val>
                                            <p:strVal val="ppt_x"/>
                                          </p:val>
                                        </p:tav>
                                      </p:tavLst>
                                    </p:anim>
                                    <p:anim calcmode="lin" valueType="num">
                                      <p:cBhvr additive="base">
                                        <p:cTn id="11" dur="500"/>
                                        <p:tgtEl>
                                          <p:spTgt spid="799754"/>
                                        </p:tgtEl>
                                        <p:attrNameLst>
                                          <p:attrName>ppt_y</p:attrName>
                                        </p:attrNameLst>
                                      </p:cBhvr>
                                      <p:tavLst>
                                        <p:tav tm="0">
                                          <p:val>
                                            <p:strVal val="ppt_y"/>
                                          </p:val>
                                        </p:tav>
                                        <p:tav tm="100000">
                                          <p:val>
                                            <p:strVal val="1+ppt_h/2"/>
                                          </p:val>
                                        </p:tav>
                                      </p:tavLst>
                                    </p:anim>
                                    <p:set>
                                      <p:cBhvr>
                                        <p:cTn id="12" dur="1" fill="hold">
                                          <p:stCondLst>
                                            <p:cond delay="499"/>
                                          </p:stCondLst>
                                        </p:cTn>
                                        <p:tgtEl>
                                          <p:spTgt spid="799754"/>
                                        </p:tgtEl>
                                        <p:attrNameLst>
                                          <p:attrName>style.visibility</p:attrName>
                                        </p:attrNameLst>
                                      </p:cBhvr>
                                      <p:to>
                                        <p:strVal val="hidden"/>
                                      </p:to>
                                    </p:set>
                                  </p:childTnLst>
                                </p:cTn>
                              </p:par>
                              <p:par>
                                <p:cTn id="13" presetID="2" presetClass="entr" presetSubtype="4" fill="hold" grpId="0" nodeType="withEffect">
                                  <p:stCondLst>
                                    <p:cond delay="0"/>
                                  </p:stCondLst>
                                  <p:childTnLst>
                                    <p:set>
                                      <p:cBhvr>
                                        <p:cTn id="14" dur="1" fill="hold">
                                          <p:stCondLst>
                                            <p:cond delay="0"/>
                                          </p:stCondLst>
                                        </p:cTn>
                                        <p:tgtEl>
                                          <p:spTgt spid="799755"/>
                                        </p:tgtEl>
                                        <p:attrNameLst>
                                          <p:attrName>style.visibility</p:attrName>
                                        </p:attrNameLst>
                                      </p:cBhvr>
                                      <p:to>
                                        <p:strVal val="visible"/>
                                      </p:to>
                                    </p:set>
                                    <p:anim calcmode="lin" valueType="num">
                                      <p:cBhvr additive="base">
                                        <p:cTn id="15" dur="500" fill="hold"/>
                                        <p:tgtEl>
                                          <p:spTgt spid="799755"/>
                                        </p:tgtEl>
                                        <p:attrNameLst>
                                          <p:attrName>ppt_x</p:attrName>
                                        </p:attrNameLst>
                                      </p:cBhvr>
                                      <p:tavLst>
                                        <p:tav tm="0">
                                          <p:val>
                                            <p:strVal val="#ppt_x"/>
                                          </p:val>
                                        </p:tav>
                                        <p:tav tm="100000">
                                          <p:val>
                                            <p:strVal val="#ppt_x"/>
                                          </p:val>
                                        </p:tav>
                                      </p:tavLst>
                                    </p:anim>
                                    <p:anim calcmode="lin" valueType="num">
                                      <p:cBhvr additive="base">
                                        <p:cTn id="16" dur="500" fill="hold"/>
                                        <p:tgtEl>
                                          <p:spTgt spid="799755"/>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799756"/>
                                        </p:tgtEl>
                                        <p:attrNameLst>
                                          <p:attrName>style.visibility</p:attrName>
                                        </p:attrNameLst>
                                      </p:cBhvr>
                                      <p:to>
                                        <p:strVal val="visible"/>
                                      </p:to>
                                    </p:set>
                                    <p:anim calcmode="lin" valueType="num">
                                      <p:cBhvr additive="base">
                                        <p:cTn id="19" dur="500" fill="hold"/>
                                        <p:tgtEl>
                                          <p:spTgt spid="799756"/>
                                        </p:tgtEl>
                                        <p:attrNameLst>
                                          <p:attrName>ppt_x</p:attrName>
                                        </p:attrNameLst>
                                      </p:cBhvr>
                                      <p:tavLst>
                                        <p:tav tm="0">
                                          <p:val>
                                            <p:strVal val="#ppt_x"/>
                                          </p:val>
                                        </p:tav>
                                        <p:tav tm="100000">
                                          <p:val>
                                            <p:strVal val="#ppt_x"/>
                                          </p:val>
                                        </p:tav>
                                      </p:tavLst>
                                    </p:anim>
                                    <p:anim calcmode="lin" valueType="num">
                                      <p:cBhvr additive="base">
                                        <p:cTn id="20" dur="500" fill="hold"/>
                                        <p:tgtEl>
                                          <p:spTgt spid="799756"/>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xit" presetSubtype="4" fill="hold" grpId="1" nodeType="clickEffect">
                                  <p:stCondLst>
                                    <p:cond delay="0"/>
                                  </p:stCondLst>
                                  <p:childTnLst>
                                    <p:anim calcmode="lin" valueType="num">
                                      <p:cBhvr additive="base">
                                        <p:cTn id="24" dur="500"/>
                                        <p:tgtEl>
                                          <p:spTgt spid="799755"/>
                                        </p:tgtEl>
                                        <p:attrNameLst>
                                          <p:attrName>ppt_x</p:attrName>
                                        </p:attrNameLst>
                                      </p:cBhvr>
                                      <p:tavLst>
                                        <p:tav tm="0">
                                          <p:val>
                                            <p:strVal val="ppt_x"/>
                                          </p:val>
                                        </p:tav>
                                        <p:tav tm="100000">
                                          <p:val>
                                            <p:strVal val="ppt_x"/>
                                          </p:val>
                                        </p:tav>
                                      </p:tavLst>
                                    </p:anim>
                                    <p:anim calcmode="lin" valueType="num">
                                      <p:cBhvr additive="base">
                                        <p:cTn id="25" dur="500"/>
                                        <p:tgtEl>
                                          <p:spTgt spid="799755"/>
                                        </p:tgtEl>
                                        <p:attrNameLst>
                                          <p:attrName>ppt_y</p:attrName>
                                        </p:attrNameLst>
                                      </p:cBhvr>
                                      <p:tavLst>
                                        <p:tav tm="0">
                                          <p:val>
                                            <p:strVal val="ppt_y"/>
                                          </p:val>
                                        </p:tav>
                                        <p:tav tm="100000">
                                          <p:val>
                                            <p:strVal val="1+ppt_h/2"/>
                                          </p:val>
                                        </p:tav>
                                      </p:tavLst>
                                    </p:anim>
                                    <p:set>
                                      <p:cBhvr>
                                        <p:cTn id="26" dur="1" fill="hold">
                                          <p:stCondLst>
                                            <p:cond delay="499"/>
                                          </p:stCondLst>
                                        </p:cTn>
                                        <p:tgtEl>
                                          <p:spTgt spid="799755"/>
                                        </p:tgtEl>
                                        <p:attrNameLst>
                                          <p:attrName>style.visibility</p:attrName>
                                        </p:attrNameLst>
                                      </p:cBhvr>
                                      <p:to>
                                        <p:strVal val="hidden"/>
                                      </p:to>
                                    </p:set>
                                  </p:childTnLst>
                                </p:cTn>
                              </p:par>
                              <p:par>
                                <p:cTn id="27" presetID="2" presetClass="exit" presetSubtype="4" fill="hold" grpId="1" nodeType="withEffect">
                                  <p:stCondLst>
                                    <p:cond delay="0"/>
                                  </p:stCondLst>
                                  <p:childTnLst>
                                    <p:anim calcmode="lin" valueType="num">
                                      <p:cBhvr additive="base">
                                        <p:cTn id="28" dur="500"/>
                                        <p:tgtEl>
                                          <p:spTgt spid="799756"/>
                                        </p:tgtEl>
                                        <p:attrNameLst>
                                          <p:attrName>ppt_x</p:attrName>
                                        </p:attrNameLst>
                                      </p:cBhvr>
                                      <p:tavLst>
                                        <p:tav tm="0">
                                          <p:val>
                                            <p:strVal val="ppt_x"/>
                                          </p:val>
                                        </p:tav>
                                        <p:tav tm="100000">
                                          <p:val>
                                            <p:strVal val="ppt_x"/>
                                          </p:val>
                                        </p:tav>
                                      </p:tavLst>
                                    </p:anim>
                                    <p:anim calcmode="lin" valueType="num">
                                      <p:cBhvr additive="base">
                                        <p:cTn id="29" dur="500"/>
                                        <p:tgtEl>
                                          <p:spTgt spid="799756"/>
                                        </p:tgtEl>
                                        <p:attrNameLst>
                                          <p:attrName>ppt_y</p:attrName>
                                        </p:attrNameLst>
                                      </p:cBhvr>
                                      <p:tavLst>
                                        <p:tav tm="0">
                                          <p:val>
                                            <p:strVal val="ppt_y"/>
                                          </p:val>
                                        </p:tav>
                                        <p:tav tm="100000">
                                          <p:val>
                                            <p:strVal val="1+ppt_h/2"/>
                                          </p:val>
                                        </p:tav>
                                      </p:tavLst>
                                    </p:anim>
                                    <p:set>
                                      <p:cBhvr>
                                        <p:cTn id="30" dur="1" fill="hold">
                                          <p:stCondLst>
                                            <p:cond delay="499"/>
                                          </p:stCondLst>
                                        </p:cTn>
                                        <p:tgtEl>
                                          <p:spTgt spid="79975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9753" grpId="0" animBg="1"/>
      <p:bldP spid="799754" grpId="0" animBg="1"/>
      <p:bldP spid="799755" grpId="0" animBg="1"/>
      <p:bldP spid="799755" grpId="1" animBg="1"/>
      <p:bldP spid="799756" grpId="0" animBg="1"/>
      <p:bldP spid="799756" grpId="1" animBg="1"/>
    </p:bldLst>
  </p:timing>
</p:sld>
</file>

<file path=ppt/slides/slide13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14690"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26979"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F31CC8F5-77C2-44C1-AECF-D1497CE494C1}" type="slidenum">
              <a:rPr lang="de-DE" altLang="en-US" sz="900" smtClean="0">
                <a:solidFill>
                  <a:schemeClr val="accent2"/>
                </a:solidFill>
              </a:rPr>
              <a:pPr/>
              <a:t>130</a:t>
            </a:fld>
            <a:endParaRPr lang="de-DE" altLang="en-US" sz="1400" b="0" smtClean="0">
              <a:solidFill>
                <a:schemeClr val="tx1"/>
              </a:solidFill>
            </a:endParaRPr>
          </a:p>
        </p:txBody>
      </p:sp>
      <p:sp>
        <p:nvSpPr>
          <p:cNvPr id="440322"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2.2.3 Zielgrößen</a:t>
            </a:r>
          </a:p>
        </p:txBody>
      </p:sp>
      <p:sp>
        <p:nvSpPr>
          <p:cNvPr id="126981" name="Rectangle 3"/>
          <p:cNvSpPr>
            <a:spLocks noGrp="1" noChangeArrowheads="1"/>
          </p:cNvSpPr>
          <p:nvPr>
            <p:ph type="body" idx="1"/>
          </p:nvPr>
        </p:nvSpPr>
        <p:spPr>
          <a:xfrm>
            <a:off x="684213" y="1773238"/>
            <a:ext cx="7772400" cy="4114800"/>
          </a:xfrm>
        </p:spPr>
        <p:txBody>
          <a:bodyPr/>
          <a:lstStyle/>
          <a:p>
            <a:r>
              <a:rPr lang="de-DE" altLang="en-US" smtClean="0">
                <a:ea typeface="ＭＳ Ｐゴシック" pitchFamily="34" charset="-128"/>
              </a:rPr>
              <a:t>Die Interpretation des CE sollte immer als ganzes gesehen werden</a:t>
            </a:r>
          </a:p>
          <a:p>
            <a:r>
              <a:rPr lang="de-DE" altLang="en-US" smtClean="0">
                <a:ea typeface="ＭＳ Ｐゴシック" pitchFamily="34" charset="-128"/>
              </a:rPr>
              <a:t>Die Komponenten des CE sollten immer als sekundäre Endpunkte erfasst werden</a:t>
            </a:r>
          </a:p>
          <a:p>
            <a:r>
              <a:rPr lang="de-DE" altLang="en-US" smtClean="0">
                <a:ea typeface="ＭＳ Ｐゴシック" pitchFamily="34" charset="-128"/>
              </a:rPr>
              <a:t>Die Interpretation sollte den Eindruck vermeiden, dass ein positiver Effekt auf allen Komponenten des CE zu übertragen sei</a:t>
            </a:r>
          </a:p>
          <a:p>
            <a:r>
              <a:rPr lang="de-DE" altLang="en-US" smtClean="0">
                <a:ea typeface="ＭＳ Ｐゴシック" pitchFamily="34" charset="-128"/>
              </a:rPr>
              <a:t>Die Komponenten sollten in Metaanalysen verifiziert werden</a:t>
            </a:r>
          </a:p>
          <a:p>
            <a:endParaRPr lang="de-DE" altLang="en-US" smtClean="0">
              <a:ea typeface="ＭＳ Ｐゴシック" pitchFamily="34" charset="-128"/>
            </a:endParaRPr>
          </a:p>
        </p:txBody>
      </p:sp>
      <p:sp>
        <p:nvSpPr>
          <p:cNvPr id="440324" name="Text Box 4"/>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2.2.3.3 Composite-Endpunkt (CE) *</a:t>
            </a:r>
          </a:p>
        </p:txBody>
      </p:sp>
      <p:sp>
        <p:nvSpPr>
          <p:cNvPr id="126983" name="Text Box 5"/>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126984" name="Text Box 6"/>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126985" name="Rectangle 7"/>
          <p:cNvSpPr>
            <a:spLocks noChangeArrowheads="1"/>
          </p:cNvSpPr>
          <p:nvPr/>
        </p:nvSpPr>
        <p:spPr bwMode="auto">
          <a:xfrm>
            <a:off x="468313" y="5876925"/>
            <a:ext cx="83534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200"/>
              <a:t>Freemantle N et al. Composite Outcomes in Randomized Trials. KAMA  2003;289:2554-2559</a:t>
            </a:r>
          </a:p>
        </p:txBody>
      </p:sp>
    </p:spTree>
  </p:cSld>
  <p:clrMapOvr>
    <a:masterClrMapping/>
  </p:clrMapOvr>
  <p:transition>
    <p:zoom/>
  </p:transition>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15714"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endParaRPr lang="de-DE" altLang="en-US" sz="1000" b="0" dirty="0" smtClean="0">
              <a:solidFill>
                <a:schemeClr val="tx1"/>
              </a:solidFill>
            </a:endParaRPr>
          </a:p>
        </p:txBody>
      </p:sp>
      <p:sp>
        <p:nvSpPr>
          <p:cNvPr id="128003" name="Foliennummernplatzhalter 6"/>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2B2D4DBA-F411-4675-A006-E03607D4CAEB}" type="slidenum">
              <a:rPr lang="de-DE" altLang="en-US" sz="900" smtClean="0">
                <a:solidFill>
                  <a:schemeClr val="accent2"/>
                </a:solidFill>
              </a:rPr>
              <a:pPr/>
              <a:t>131</a:t>
            </a:fld>
            <a:endParaRPr lang="de-DE" altLang="en-US" sz="1400" b="0" smtClean="0">
              <a:solidFill>
                <a:schemeClr val="tx1"/>
              </a:solidFill>
            </a:endParaRPr>
          </a:p>
        </p:txBody>
      </p:sp>
      <p:sp>
        <p:nvSpPr>
          <p:cNvPr id="326658" name="Rectangle 2"/>
          <p:cNvSpPr>
            <a:spLocks noGrp="1" noChangeArrowheads="1"/>
          </p:cNvSpPr>
          <p:nvPr>
            <p:ph type="title"/>
          </p:nvPr>
        </p:nvSpPr>
        <p:spPr>
          <a:xfrm>
            <a:off x="685800" y="539750"/>
            <a:ext cx="7772400" cy="519113"/>
          </a:xfrm>
        </p:spPr>
        <p:txBody>
          <a:bodyPr/>
          <a:lstStyle/>
          <a:p>
            <a:pPr>
              <a:defRPr/>
            </a:pPr>
            <a:r>
              <a:rPr lang="de-DE" altLang="en-US" dirty="0" smtClean="0">
                <a:ea typeface="ＭＳ Ｐゴシック" pitchFamily="1" charset="-128"/>
              </a:rPr>
              <a:t>2.2.4 Studientypen</a:t>
            </a:r>
          </a:p>
        </p:txBody>
      </p:sp>
      <p:sp>
        <p:nvSpPr>
          <p:cNvPr id="128005" name="Text Box 3"/>
          <p:cNvSpPr txBox="1">
            <a:spLocks noChangeArrowheads="1"/>
          </p:cNvSpPr>
          <p:nvPr/>
        </p:nvSpPr>
        <p:spPr bwMode="auto">
          <a:xfrm>
            <a:off x="685800" y="1143000"/>
            <a:ext cx="7777163"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128006"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128007"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326663" name="Text Box 7"/>
          <p:cNvSpPr txBox="1">
            <a:spLocks noChangeArrowheads="1"/>
          </p:cNvSpPr>
          <p:nvPr/>
        </p:nvSpPr>
        <p:spPr bwMode="auto">
          <a:xfrm>
            <a:off x="762000" y="2514600"/>
            <a:ext cx="7772400" cy="327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buClr>
                <a:srgbClr val="000066"/>
              </a:buClr>
            </a:pPr>
            <a:r>
              <a:rPr lang="de-DE" altLang="en-US" sz="1600" dirty="0">
                <a:solidFill>
                  <a:schemeClr val="tx1"/>
                </a:solidFill>
              </a:rPr>
              <a:t>...allerdings ist ein solches Resultat nur </a:t>
            </a:r>
            <a:r>
              <a:rPr lang="de-DE" altLang="en-US" sz="1600" dirty="0" err="1">
                <a:solidFill>
                  <a:schemeClr val="tx1"/>
                </a:solidFill>
              </a:rPr>
              <a:t>Möglich,wenn</a:t>
            </a:r>
            <a:r>
              <a:rPr lang="de-DE" altLang="en-US" sz="1600" dirty="0">
                <a:solidFill>
                  <a:schemeClr val="tx1"/>
                </a:solidFill>
              </a:rPr>
              <a:t> man über ein </a:t>
            </a:r>
            <a:r>
              <a:rPr lang="de-DE" altLang="en-US" sz="1600" dirty="0" err="1">
                <a:solidFill>
                  <a:schemeClr val="tx1"/>
                </a:solidFill>
              </a:rPr>
              <a:t>gleichmässiges</a:t>
            </a:r>
            <a:r>
              <a:rPr lang="de-DE" altLang="en-US" sz="1600" dirty="0">
                <a:solidFill>
                  <a:schemeClr val="tx1"/>
                </a:solidFill>
              </a:rPr>
              <a:t> Durchschnittsmaterial von </a:t>
            </a:r>
            <a:r>
              <a:rPr lang="de-DE" altLang="en-US" sz="1600" dirty="0" err="1">
                <a:solidFill>
                  <a:schemeClr val="tx1"/>
                </a:solidFill>
              </a:rPr>
              <a:t>Thieren</a:t>
            </a:r>
            <a:r>
              <a:rPr lang="de-DE" altLang="en-US" sz="1600" dirty="0">
                <a:solidFill>
                  <a:schemeClr val="tx1"/>
                </a:solidFill>
              </a:rPr>
              <a:t> verfügt. Ist man dagegen nicht in der Lage, sich </a:t>
            </a:r>
            <a:r>
              <a:rPr lang="de-DE" altLang="en-US" sz="1600" dirty="0" err="1">
                <a:solidFill>
                  <a:schemeClr val="tx1"/>
                </a:solidFill>
              </a:rPr>
              <a:t>Thiere</a:t>
            </a:r>
            <a:r>
              <a:rPr lang="de-DE" altLang="en-US" sz="1600" dirty="0">
                <a:solidFill>
                  <a:schemeClr val="tx1"/>
                </a:solidFill>
              </a:rPr>
              <a:t> auswählen zu können, so beeinflusst die Individualität der Mäuse das Resultat erheblichsten Weise. So sind z.B. gewisse Varietäten der Mäuse, besonders solche, die sich durch einen schlechten Ernährungszustand </a:t>
            </a:r>
            <a:r>
              <a:rPr lang="de-DE" altLang="en-US" sz="1600" dirty="0" err="1">
                <a:solidFill>
                  <a:schemeClr val="tx1"/>
                </a:solidFill>
              </a:rPr>
              <a:t>charakterisiren</a:t>
            </a:r>
            <a:r>
              <a:rPr lang="de-DE" altLang="en-US" sz="1600" dirty="0">
                <a:solidFill>
                  <a:schemeClr val="tx1"/>
                </a:solidFill>
              </a:rPr>
              <a:t>, zumal kleine </a:t>
            </a:r>
            <a:r>
              <a:rPr lang="de-DE" altLang="en-US" sz="1600" dirty="0" err="1">
                <a:solidFill>
                  <a:schemeClr val="tx1"/>
                </a:solidFill>
              </a:rPr>
              <a:t>Thiere</a:t>
            </a:r>
            <a:r>
              <a:rPr lang="de-DE" altLang="en-US" sz="1600" dirty="0">
                <a:solidFill>
                  <a:schemeClr val="tx1"/>
                </a:solidFill>
              </a:rPr>
              <a:t>, sehr empfindlich gegen Tetanus, </a:t>
            </a:r>
            <a:r>
              <a:rPr lang="de-DE" altLang="en-US" sz="1600" dirty="0" smtClean="0">
                <a:solidFill>
                  <a:schemeClr val="tx1"/>
                </a:solidFill>
              </a:rPr>
              <a:t>während </a:t>
            </a:r>
            <a:r>
              <a:rPr lang="de-DE" altLang="en-US" sz="1600" dirty="0">
                <a:solidFill>
                  <a:schemeClr val="tx1"/>
                </a:solidFill>
              </a:rPr>
              <a:t>manche Rassen, die sich durch </a:t>
            </a:r>
            <a:r>
              <a:rPr lang="de-DE" altLang="en-US" sz="1600" dirty="0" err="1">
                <a:solidFill>
                  <a:schemeClr val="tx1"/>
                </a:solidFill>
              </a:rPr>
              <a:t>ausserordentliche</a:t>
            </a:r>
            <a:r>
              <a:rPr lang="de-DE" altLang="en-US" sz="1600" dirty="0">
                <a:solidFill>
                  <a:schemeClr val="tx1"/>
                </a:solidFill>
              </a:rPr>
              <a:t> Wildheit, kräftigen Körperbau und stark hervorquellende Augen auszeichnen (sogen. Springer) bis doppelt so resistent gegen Tetanus sein können. Ist man durch </a:t>
            </a:r>
            <a:r>
              <a:rPr lang="de-DE" altLang="en-US" sz="1600" dirty="0" err="1">
                <a:solidFill>
                  <a:schemeClr val="tx1"/>
                </a:solidFill>
              </a:rPr>
              <a:t>Thiermangel</a:t>
            </a:r>
            <a:r>
              <a:rPr lang="de-DE" altLang="en-US" sz="1600" dirty="0">
                <a:solidFill>
                  <a:schemeClr val="tx1"/>
                </a:solidFill>
              </a:rPr>
              <a:t> gezwungen, derartig </a:t>
            </a:r>
            <a:r>
              <a:rPr lang="de-DE" altLang="en-US" sz="1600" dirty="0" err="1">
                <a:solidFill>
                  <a:schemeClr val="tx1"/>
                </a:solidFill>
              </a:rPr>
              <a:t>ungleichmässiges</a:t>
            </a:r>
            <a:r>
              <a:rPr lang="de-DE" altLang="en-US" sz="1600" dirty="0">
                <a:solidFill>
                  <a:schemeClr val="tx1"/>
                </a:solidFill>
              </a:rPr>
              <a:t> Material zu den </a:t>
            </a:r>
            <a:r>
              <a:rPr lang="de-DE" altLang="en-US" sz="1600" dirty="0" err="1">
                <a:solidFill>
                  <a:schemeClr val="tx1"/>
                </a:solidFill>
              </a:rPr>
              <a:t>Versuchreihen</a:t>
            </a:r>
            <a:r>
              <a:rPr lang="de-DE" altLang="en-US" sz="1600" dirty="0">
                <a:solidFill>
                  <a:schemeClr val="tx1"/>
                </a:solidFill>
              </a:rPr>
              <a:t> heranzuziehen, so gelingt es niemals, wie wir es während drei Wochen erfahren haben, übereinstimmende </a:t>
            </a:r>
            <a:r>
              <a:rPr lang="de-DE" altLang="en-US" sz="1600" dirty="0" err="1">
                <a:solidFill>
                  <a:schemeClr val="tx1"/>
                </a:solidFill>
              </a:rPr>
              <a:t>Werthe</a:t>
            </a:r>
            <a:r>
              <a:rPr lang="de-DE" altLang="en-US" sz="1600" dirty="0">
                <a:solidFill>
                  <a:schemeClr val="tx1"/>
                </a:solidFill>
              </a:rPr>
              <a:t> zu erhalten</a:t>
            </a:r>
          </a:p>
        </p:txBody>
      </p:sp>
      <p:sp>
        <p:nvSpPr>
          <p:cNvPr id="128009" name="Text Box 8"/>
          <p:cNvSpPr txBox="1">
            <a:spLocks noChangeArrowheads="1"/>
          </p:cNvSpPr>
          <p:nvPr/>
        </p:nvSpPr>
        <p:spPr bwMode="auto">
          <a:xfrm>
            <a:off x="762000" y="1295400"/>
            <a:ext cx="7620000"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buClr>
                <a:srgbClr val="000066"/>
              </a:buClr>
            </a:pPr>
            <a:r>
              <a:rPr lang="de-DE" altLang="en-US"/>
              <a:t>Das Grundproblem einer Studie mit biologischem Material wurde bereits 1893 von P. Ehrlich beschrieben*</a:t>
            </a:r>
          </a:p>
        </p:txBody>
      </p:sp>
      <p:sp>
        <p:nvSpPr>
          <p:cNvPr id="128010" name="Rectangle 9"/>
          <p:cNvSpPr>
            <a:spLocks noChangeArrowheads="1"/>
          </p:cNvSpPr>
          <p:nvPr/>
        </p:nvSpPr>
        <p:spPr bwMode="auto">
          <a:xfrm>
            <a:off x="762000" y="6019800"/>
            <a:ext cx="76247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200"/>
              <a:t>* L.Brieger und P. Ehrlich. Beiträge zur Kenntnis der Milch immunisirten Thiere. Z.Hyg.InfektKr., 1893: 48-55</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26663"/>
                                        </p:tgtEl>
                                        <p:attrNameLst>
                                          <p:attrName>style.visibility</p:attrName>
                                        </p:attrNameLst>
                                      </p:cBhvr>
                                      <p:to>
                                        <p:strVal val="visible"/>
                                      </p:to>
                                    </p:set>
                                    <p:anim calcmode="lin" valueType="num">
                                      <p:cBhvr additive="base">
                                        <p:cTn id="7" dur="500" fill="hold"/>
                                        <p:tgtEl>
                                          <p:spTgt spid="326663"/>
                                        </p:tgtEl>
                                        <p:attrNameLst>
                                          <p:attrName>ppt_x</p:attrName>
                                        </p:attrNameLst>
                                      </p:cBhvr>
                                      <p:tavLst>
                                        <p:tav tm="0">
                                          <p:val>
                                            <p:strVal val="0-#ppt_w/2"/>
                                          </p:val>
                                        </p:tav>
                                        <p:tav tm="100000">
                                          <p:val>
                                            <p:strVal val="#ppt_x"/>
                                          </p:val>
                                        </p:tav>
                                      </p:tavLst>
                                    </p:anim>
                                    <p:anim calcmode="lin" valueType="num">
                                      <p:cBhvr additive="base">
                                        <p:cTn id="8" dur="500" fill="hold"/>
                                        <p:tgtEl>
                                          <p:spTgt spid="32666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6663" grpId="0" autoUpdateAnimBg="0"/>
    </p:bldLst>
  </p:timing>
</p:sld>
</file>

<file path=ppt/slides/slide13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16738"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29027" name="Foliennummernplatzhalter 6"/>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30391F69-29F7-4D72-ACBF-17C91BA1BC9D}" type="slidenum">
              <a:rPr lang="de-DE" altLang="en-US" sz="900" smtClean="0">
                <a:solidFill>
                  <a:schemeClr val="accent2"/>
                </a:solidFill>
              </a:rPr>
              <a:pPr/>
              <a:t>132</a:t>
            </a:fld>
            <a:endParaRPr lang="de-DE" altLang="en-US" sz="1400" b="0" smtClean="0">
              <a:solidFill>
                <a:schemeClr val="tx1"/>
              </a:solidFill>
            </a:endParaRPr>
          </a:p>
        </p:txBody>
      </p:sp>
      <p:sp>
        <p:nvSpPr>
          <p:cNvPr id="428034" name="Rectangle 2"/>
          <p:cNvSpPr>
            <a:spLocks noGrp="1" noChangeArrowheads="1"/>
          </p:cNvSpPr>
          <p:nvPr>
            <p:ph type="title"/>
          </p:nvPr>
        </p:nvSpPr>
        <p:spPr>
          <a:xfrm>
            <a:off x="685800" y="539750"/>
            <a:ext cx="7772400" cy="519113"/>
          </a:xfrm>
        </p:spPr>
        <p:txBody>
          <a:bodyPr/>
          <a:lstStyle/>
          <a:p>
            <a:pPr>
              <a:defRPr/>
            </a:pPr>
            <a:r>
              <a:rPr lang="de-DE" altLang="en-US" dirty="0" smtClean="0">
                <a:ea typeface="ＭＳ Ｐゴシック" pitchFamily="1" charset="-128"/>
              </a:rPr>
              <a:t>2.2.4 Studientypen</a:t>
            </a:r>
          </a:p>
        </p:txBody>
      </p:sp>
      <p:sp>
        <p:nvSpPr>
          <p:cNvPr id="129029" name="Text Box 3"/>
          <p:cNvSpPr txBox="1">
            <a:spLocks noChangeArrowheads="1"/>
          </p:cNvSpPr>
          <p:nvPr/>
        </p:nvSpPr>
        <p:spPr bwMode="auto">
          <a:xfrm>
            <a:off x="685800" y="1143000"/>
            <a:ext cx="7777163"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129030"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129031"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129032" name="Rectangle 8"/>
          <p:cNvSpPr>
            <a:spLocks noChangeArrowheads="1"/>
          </p:cNvSpPr>
          <p:nvPr/>
        </p:nvSpPr>
        <p:spPr bwMode="auto">
          <a:xfrm>
            <a:off x="762000" y="6019800"/>
            <a:ext cx="76247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200"/>
              <a:t>* Lancet 2002;359:57-61</a:t>
            </a:r>
          </a:p>
        </p:txBody>
      </p:sp>
      <p:pic>
        <p:nvPicPr>
          <p:cNvPr id="218120" name="Picture 9" descr="Studienarten"/>
          <p:cNvPicPr>
            <a:picLocks noChangeAspect="1" noChangeArrowheads="1"/>
          </p:cNvPicPr>
          <p:nvPr/>
        </p:nvPicPr>
        <p:blipFill>
          <a:blip r:embed="rId3"/>
          <a:srcRect/>
          <a:stretch>
            <a:fillRect/>
          </a:stretch>
        </p:blipFill>
        <p:spPr bwMode="auto">
          <a:xfrm>
            <a:off x="3635375" y="1125538"/>
            <a:ext cx="4065588" cy="532765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zoom/>
  </p:transition>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17762"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30051"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66D44CBF-8B65-45F6-94CE-957D393ADFD1}" type="slidenum">
              <a:rPr lang="de-DE" altLang="en-US" sz="900" smtClean="0">
                <a:solidFill>
                  <a:schemeClr val="accent2"/>
                </a:solidFill>
              </a:rPr>
              <a:pPr/>
              <a:t>133</a:t>
            </a:fld>
            <a:endParaRPr lang="de-DE" altLang="en-US" sz="1400" b="0" smtClean="0">
              <a:solidFill>
                <a:schemeClr val="tx1"/>
              </a:solidFill>
            </a:endParaRPr>
          </a:p>
        </p:txBody>
      </p:sp>
      <p:sp>
        <p:nvSpPr>
          <p:cNvPr id="442370"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2.2.4 Studientypen</a:t>
            </a:r>
          </a:p>
        </p:txBody>
      </p:sp>
      <p:sp>
        <p:nvSpPr>
          <p:cNvPr id="442376" name="Rectangle 8"/>
          <p:cNvSpPr>
            <a:spLocks noGrp="1" noChangeArrowheads="1"/>
          </p:cNvSpPr>
          <p:nvPr>
            <p:ph type="body" idx="1"/>
          </p:nvPr>
        </p:nvSpPr>
        <p:spPr>
          <a:xfrm>
            <a:off x="755650" y="1196975"/>
            <a:ext cx="7772400" cy="4968875"/>
          </a:xfrm>
        </p:spPr>
        <p:txBody>
          <a:bodyPr/>
          <a:lstStyle/>
          <a:p>
            <a:r>
              <a:rPr lang="de-DE" altLang="en-US" smtClean="0">
                <a:ea typeface="ＭＳ Ｐゴシック" pitchFamily="34" charset="-128"/>
              </a:rPr>
              <a:t>Beobachtungsstudien können seltene Ereignisse  entdecken, die in experimentellen nicht auftreten</a:t>
            </a:r>
          </a:p>
          <a:p>
            <a:r>
              <a:rPr lang="de-DE" altLang="en-US" smtClean="0">
                <a:ea typeface="ＭＳ Ｐゴシック" pitchFamily="34" charset="-128"/>
              </a:rPr>
              <a:t>Ergebnisse von Beobachtungsstudien stehen nicht immer in Korrelation mit Ergebnissen aus experimentellen Studien</a:t>
            </a:r>
          </a:p>
          <a:p>
            <a:pPr lvl="3"/>
            <a:r>
              <a:rPr lang="de-DE" altLang="en-US" b="1" smtClean="0">
                <a:ea typeface="ＭＳ Ｐゴシック" pitchFamily="34" charset="-128"/>
              </a:rPr>
              <a:t>Hormonersatztherapie und Herzinfarkt (protektiv in der Beobachtungsstudie, schädlich in der experimentellen)</a:t>
            </a:r>
          </a:p>
          <a:p>
            <a:pPr lvl="3"/>
            <a:r>
              <a:rPr lang="de-DE" altLang="en-US" b="1" smtClean="0">
                <a:ea typeface="ＭＳ Ｐゴシック" pitchFamily="34" charset="-128"/>
              </a:rPr>
              <a:t>ß-Caroten und Lungenkrebs w.o.</a:t>
            </a:r>
          </a:p>
          <a:p>
            <a:pPr lvl="3"/>
            <a:r>
              <a:rPr lang="de-DE" altLang="en-US" b="1" smtClean="0">
                <a:ea typeface="ＭＳ Ｐゴシック" pitchFamily="34" charset="-128"/>
              </a:rPr>
              <a:t>Vitamin E in der Prophylaxe der KHK und Krebs</a:t>
            </a:r>
          </a:p>
          <a:p>
            <a:pPr lvl="3"/>
            <a:r>
              <a:rPr lang="de-DE" altLang="en-US" b="1" smtClean="0">
                <a:ea typeface="ＭＳ Ｐゴシック" pitchFamily="34" charset="-128"/>
              </a:rPr>
              <a:t>Statine zur Prophylaxe der VAP  (Beatmungspneumonie)</a:t>
            </a:r>
          </a:p>
          <a:p>
            <a:r>
              <a:rPr lang="de-DE" altLang="en-US" smtClean="0">
                <a:ea typeface="ＭＳ Ｐゴシック" pitchFamily="34" charset="-128"/>
              </a:rPr>
              <a:t>Cave: Korrelation ist nicht Kausalität</a:t>
            </a:r>
          </a:p>
          <a:p>
            <a:pPr lvl="3"/>
            <a:r>
              <a:rPr lang="de-DE" altLang="en-US" b="1" smtClean="0">
                <a:ea typeface="ＭＳ Ｐゴシック" pitchFamily="34" charset="-128"/>
              </a:rPr>
              <a:t>z.B. Korrelation zwischen der Anzahl der Storche und der Geburten in Schweden </a:t>
            </a:r>
            <a:r>
              <a:rPr lang="de-DE" altLang="en-US" b="1" smtClean="0">
                <a:ea typeface="ＭＳ Ｐゴシック" pitchFamily="34" charset="-128"/>
                <a:sym typeface="Symbol" pitchFamily="18" charset="2"/>
              </a:rPr>
              <a:t></a:t>
            </a:r>
            <a:r>
              <a:rPr lang="de-DE" altLang="en-US" smtClean="0">
                <a:ea typeface="ＭＳ Ｐゴシック" pitchFamily="34" charset="-128"/>
                <a:sym typeface="Symbol" pitchFamily="18" charset="2"/>
              </a:rPr>
              <a:t> </a:t>
            </a:r>
            <a:r>
              <a:rPr lang="de-DE" altLang="en-US" sz="2000" b="1" smtClean="0">
                <a:ea typeface="ＭＳ Ｐゴシック" pitchFamily="34" charset="-128"/>
                <a:sym typeface="Symbol" pitchFamily="18" charset="2"/>
              </a:rPr>
              <a:t>confounder</a:t>
            </a:r>
          </a:p>
          <a:p>
            <a:r>
              <a:rPr lang="de-DE" altLang="en-US" smtClean="0">
                <a:ea typeface="ＭＳ Ｐゴシック" pitchFamily="34" charset="-128"/>
                <a:sym typeface="Symbol" pitchFamily="18" charset="2"/>
              </a:rPr>
              <a:t>Beobachtungsstudien sind sehr wichtig für die Aufstellung von Hypothesen</a:t>
            </a:r>
          </a:p>
        </p:txBody>
      </p:sp>
      <p:sp>
        <p:nvSpPr>
          <p:cNvPr id="442371" name="Text Box 3"/>
          <p:cNvSpPr txBox="1">
            <a:spLocks noChangeArrowheads="1"/>
          </p:cNvSpPr>
          <p:nvPr/>
        </p:nvSpPr>
        <p:spPr bwMode="auto">
          <a:xfrm>
            <a:off x="685800" y="1143000"/>
            <a:ext cx="7777163"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130055"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130056"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442370">
                                            <p:txEl>
                                              <p:charRg st="4294967295" end="4294967295"/>
                                            </p:txEl>
                                          </p:spTgt>
                                        </p:tgtEl>
                                        <p:attrNameLst>
                                          <p:attrName>style.visibility</p:attrName>
                                        </p:attrNameLst>
                                      </p:cBhvr>
                                      <p:to>
                                        <p:strVal val="visible"/>
                                      </p:to>
                                    </p:set>
                                    <p:anim calcmode="lin" valueType="num">
                                      <p:cBhvr additive="base">
                                        <p:cTn id="7" dur="500" fill="hold"/>
                                        <p:tgtEl>
                                          <p:spTgt spid="442370">
                                            <p:txEl>
                                              <p:charRg st="4294967295" end="4294967295"/>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42370">
                                            <p:txEl>
                                              <p:charRg st="4294967295" end="4294967295"/>
                                            </p:txEl>
                                          </p:spTgt>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nodePh="1">
                                  <p:stCondLst>
                                    <p:cond delay="0"/>
                                  </p:stCondLst>
                                  <p:endCondLst>
                                    <p:cond evt="begin" delay="0">
                                      <p:tn val="10"/>
                                    </p:cond>
                                  </p:endCondLst>
                                  <p:childTnLst>
                                    <p:set>
                                      <p:cBhvr>
                                        <p:cTn id="11" dur="1" fill="hold">
                                          <p:stCondLst>
                                            <p:cond delay="0"/>
                                          </p:stCondLst>
                                        </p:cTn>
                                        <p:tgtEl>
                                          <p:spTgt spid="442371"/>
                                        </p:tgtEl>
                                        <p:attrNameLst>
                                          <p:attrName>style.visibility</p:attrName>
                                        </p:attrNameLst>
                                      </p:cBhvr>
                                      <p:to>
                                        <p:strVal val="visible"/>
                                      </p:to>
                                    </p:set>
                                    <p:anim calcmode="lin" valueType="num">
                                      <p:cBhvr additive="base">
                                        <p:cTn id="12" dur="500" fill="hold"/>
                                        <p:tgtEl>
                                          <p:spTgt spid="442371"/>
                                        </p:tgtEl>
                                        <p:attrNameLst>
                                          <p:attrName>ppt_x</p:attrName>
                                        </p:attrNameLst>
                                      </p:cBhvr>
                                      <p:tavLst>
                                        <p:tav tm="0">
                                          <p:val>
                                            <p:strVal val="0-#ppt_w/2"/>
                                          </p:val>
                                        </p:tav>
                                        <p:tav tm="100000">
                                          <p:val>
                                            <p:strVal val="#ppt_x"/>
                                          </p:val>
                                        </p:tav>
                                      </p:tavLst>
                                    </p:anim>
                                    <p:anim calcmode="lin" valueType="num">
                                      <p:cBhvr additive="base">
                                        <p:cTn id="13" dur="500" fill="hold"/>
                                        <p:tgtEl>
                                          <p:spTgt spid="442371"/>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442376">
                                            <p:txEl>
                                              <p:pRg st="0" end="0"/>
                                            </p:txEl>
                                          </p:spTgt>
                                        </p:tgtEl>
                                        <p:attrNameLst>
                                          <p:attrName>style.visibility</p:attrName>
                                        </p:attrNameLst>
                                      </p:cBhvr>
                                      <p:to>
                                        <p:strVal val="visible"/>
                                      </p:to>
                                    </p:set>
                                    <p:anim calcmode="lin" valueType="num">
                                      <p:cBhvr additive="base">
                                        <p:cTn id="18" dur="500" fill="hold"/>
                                        <p:tgtEl>
                                          <p:spTgt spid="442376">
                                            <p:txEl>
                                              <p:pRg st="0" end="0"/>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44237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442376">
                                            <p:txEl>
                                              <p:pRg st="1" end="1"/>
                                            </p:txEl>
                                          </p:spTgt>
                                        </p:tgtEl>
                                        <p:attrNameLst>
                                          <p:attrName>style.visibility</p:attrName>
                                        </p:attrNameLst>
                                      </p:cBhvr>
                                      <p:to>
                                        <p:strVal val="visible"/>
                                      </p:to>
                                    </p:set>
                                    <p:anim calcmode="lin" valueType="num">
                                      <p:cBhvr additive="base">
                                        <p:cTn id="24" dur="500" fill="hold"/>
                                        <p:tgtEl>
                                          <p:spTgt spid="442376">
                                            <p:txEl>
                                              <p:pRg st="1" end="1"/>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44237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442376">
                                            <p:txEl>
                                              <p:pRg st="2" end="2"/>
                                            </p:txEl>
                                          </p:spTgt>
                                        </p:tgtEl>
                                        <p:attrNameLst>
                                          <p:attrName>style.visibility</p:attrName>
                                        </p:attrNameLst>
                                      </p:cBhvr>
                                      <p:to>
                                        <p:strVal val="visible"/>
                                      </p:to>
                                    </p:set>
                                    <p:anim calcmode="lin" valueType="num">
                                      <p:cBhvr additive="base">
                                        <p:cTn id="30" dur="500" fill="hold"/>
                                        <p:tgtEl>
                                          <p:spTgt spid="442376">
                                            <p:txEl>
                                              <p:pRg st="2" end="2"/>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44237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 presetClass="entr" presetSubtype="8" fill="hold" grpId="0" nodeType="clickEffect">
                                  <p:stCondLst>
                                    <p:cond delay="0"/>
                                  </p:stCondLst>
                                  <p:childTnLst>
                                    <p:set>
                                      <p:cBhvr>
                                        <p:cTn id="35" dur="1" fill="hold">
                                          <p:stCondLst>
                                            <p:cond delay="0"/>
                                          </p:stCondLst>
                                        </p:cTn>
                                        <p:tgtEl>
                                          <p:spTgt spid="442376">
                                            <p:txEl>
                                              <p:pRg st="3" end="3"/>
                                            </p:txEl>
                                          </p:spTgt>
                                        </p:tgtEl>
                                        <p:attrNameLst>
                                          <p:attrName>style.visibility</p:attrName>
                                        </p:attrNameLst>
                                      </p:cBhvr>
                                      <p:to>
                                        <p:strVal val="visible"/>
                                      </p:to>
                                    </p:set>
                                    <p:anim calcmode="lin" valueType="num">
                                      <p:cBhvr additive="base">
                                        <p:cTn id="36" dur="500" fill="hold"/>
                                        <p:tgtEl>
                                          <p:spTgt spid="442376">
                                            <p:txEl>
                                              <p:pRg st="3" end="3"/>
                                            </p:txEl>
                                          </p:spTgt>
                                        </p:tgtEl>
                                        <p:attrNameLst>
                                          <p:attrName>ppt_x</p:attrName>
                                        </p:attrNameLst>
                                      </p:cBhvr>
                                      <p:tavLst>
                                        <p:tav tm="0">
                                          <p:val>
                                            <p:strVal val="0-#ppt_w/2"/>
                                          </p:val>
                                        </p:tav>
                                        <p:tav tm="100000">
                                          <p:val>
                                            <p:strVal val="#ppt_x"/>
                                          </p:val>
                                        </p:tav>
                                      </p:tavLst>
                                    </p:anim>
                                    <p:anim calcmode="lin" valueType="num">
                                      <p:cBhvr additive="base">
                                        <p:cTn id="37" dur="500" fill="hold"/>
                                        <p:tgtEl>
                                          <p:spTgt spid="442376">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8" fill="hold" grpId="0" nodeType="clickEffect">
                                  <p:stCondLst>
                                    <p:cond delay="0"/>
                                  </p:stCondLst>
                                  <p:childTnLst>
                                    <p:set>
                                      <p:cBhvr>
                                        <p:cTn id="41" dur="1" fill="hold">
                                          <p:stCondLst>
                                            <p:cond delay="0"/>
                                          </p:stCondLst>
                                        </p:cTn>
                                        <p:tgtEl>
                                          <p:spTgt spid="442376">
                                            <p:txEl>
                                              <p:pRg st="4" end="4"/>
                                            </p:txEl>
                                          </p:spTgt>
                                        </p:tgtEl>
                                        <p:attrNameLst>
                                          <p:attrName>style.visibility</p:attrName>
                                        </p:attrNameLst>
                                      </p:cBhvr>
                                      <p:to>
                                        <p:strVal val="visible"/>
                                      </p:to>
                                    </p:set>
                                    <p:anim calcmode="lin" valueType="num">
                                      <p:cBhvr additive="base">
                                        <p:cTn id="42" dur="500" fill="hold"/>
                                        <p:tgtEl>
                                          <p:spTgt spid="442376">
                                            <p:txEl>
                                              <p:pRg st="4" end="4"/>
                                            </p:txEl>
                                          </p:spTgt>
                                        </p:tgtEl>
                                        <p:attrNameLst>
                                          <p:attrName>ppt_x</p:attrName>
                                        </p:attrNameLst>
                                      </p:cBhvr>
                                      <p:tavLst>
                                        <p:tav tm="0">
                                          <p:val>
                                            <p:strVal val="0-#ppt_w/2"/>
                                          </p:val>
                                        </p:tav>
                                        <p:tav tm="100000">
                                          <p:val>
                                            <p:strVal val="#ppt_x"/>
                                          </p:val>
                                        </p:tav>
                                      </p:tavLst>
                                    </p:anim>
                                    <p:anim calcmode="lin" valueType="num">
                                      <p:cBhvr additive="base">
                                        <p:cTn id="43" dur="500" fill="hold"/>
                                        <p:tgtEl>
                                          <p:spTgt spid="442376">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8" fill="hold" grpId="0" nodeType="clickEffect">
                                  <p:stCondLst>
                                    <p:cond delay="0"/>
                                  </p:stCondLst>
                                  <p:childTnLst>
                                    <p:set>
                                      <p:cBhvr>
                                        <p:cTn id="47" dur="1" fill="hold">
                                          <p:stCondLst>
                                            <p:cond delay="0"/>
                                          </p:stCondLst>
                                        </p:cTn>
                                        <p:tgtEl>
                                          <p:spTgt spid="442376">
                                            <p:txEl>
                                              <p:pRg st="5" end="5"/>
                                            </p:txEl>
                                          </p:spTgt>
                                        </p:tgtEl>
                                        <p:attrNameLst>
                                          <p:attrName>style.visibility</p:attrName>
                                        </p:attrNameLst>
                                      </p:cBhvr>
                                      <p:to>
                                        <p:strVal val="visible"/>
                                      </p:to>
                                    </p:set>
                                    <p:anim calcmode="lin" valueType="num">
                                      <p:cBhvr additive="base">
                                        <p:cTn id="48" dur="500" fill="hold"/>
                                        <p:tgtEl>
                                          <p:spTgt spid="442376">
                                            <p:txEl>
                                              <p:pRg st="5" end="5"/>
                                            </p:txEl>
                                          </p:spTgt>
                                        </p:tgtEl>
                                        <p:attrNameLst>
                                          <p:attrName>ppt_x</p:attrName>
                                        </p:attrNameLst>
                                      </p:cBhvr>
                                      <p:tavLst>
                                        <p:tav tm="0">
                                          <p:val>
                                            <p:strVal val="0-#ppt_w/2"/>
                                          </p:val>
                                        </p:tav>
                                        <p:tav tm="100000">
                                          <p:val>
                                            <p:strVal val="#ppt_x"/>
                                          </p:val>
                                        </p:tav>
                                      </p:tavLst>
                                    </p:anim>
                                    <p:anim calcmode="lin" valueType="num">
                                      <p:cBhvr additive="base">
                                        <p:cTn id="49" dur="500" fill="hold"/>
                                        <p:tgtEl>
                                          <p:spTgt spid="442376">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2" presetClass="entr" presetSubtype="8" fill="hold" grpId="0" nodeType="clickEffect">
                                  <p:stCondLst>
                                    <p:cond delay="0"/>
                                  </p:stCondLst>
                                  <p:childTnLst>
                                    <p:set>
                                      <p:cBhvr>
                                        <p:cTn id="53" dur="1" fill="hold">
                                          <p:stCondLst>
                                            <p:cond delay="0"/>
                                          </p:stCondLst>
                                        </p:cTn>
                                        <p:tgtEl>
                                          <p:spTgt spid="442376">
                                            <p:txEl>
                                              <p:pRg st="6" end="6"/>
                                            </p:txEl>
                                          </p:spTgt>
                                        </p:tgtEl>
                                        <p:attrNameLst>
                                          <p:attrName>style.visibility</p:attrName>
                                        </p:attrNameLst>
                                      </p:cBhvr>
                                      <p:to>
                                        <p:strVal val="visible"/>
                                      </p:to>
                                    </p:set>
                                    <p:anim calcmode="lin" valueType="num">
                                      <p:cBhvr additive="base">
                                        <p:cTn id="54" dur="500" fill="hold"/>
                                        <p:tgtEl>
                                          <p:spTgt spid="442376">
                                            <p:txEl>
                                              <p:pRg st="6" end="6"/>
                                            </p:txEl>
                                          </p:spTgt>
                                        </p:tgtEl>
                                        <p:attrNameLst>
                                          <p:attrName>ppt_x</p:attrName>
                                        </p:attrNameLst>
                                      </p:cBhvr>
                                      <p:tavLst>
                                        <p:tav tm="0">
                                          <p:val>
                                            <p:strVal val="0-#ppt_w/2"/>
                                          </p:val>
                                        </p:tav>
                                        <p:tav tm="100000">
                                          <p:val>
                                            <p:strVal val="#ppt_x"/>
                                          </p:val>
                                        </p:tav>
                                      </p:tavLst>
                                    </p:anim>
                                    <p:anim calcmode="lin" valueType="num">
                                      <p:cBhvr additive="base">
                                        <p:cTn id="55" dur="500" fill="hold"/>
                                        <p:tgtEl>
                                          <p:spTgt spid="442376">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56" fill="hold" nodeType="clickPar">
                      <p:stCondLst>
                        <p:cond delay="indefinite"/>
                      </p:stCondLst>
                      <p:childTnLst>
                        <p:par>
                          <p:cTn id="57" fill="hold" nodeType="withGroup">
                            <p:stCondLst>
                              <p:cond delay="0"/>
                            </p:stCondLst>
                            <p:childTnLst>
                              <p:par>
                                <p:cTn id="58" presetID="2" presetClass="entr" presetSubtype="8" fill="hold" grpId="0" nodeType="clickEffect">
                                  <p:stCondLst>
                                    <p:cond delay="0"/>
                                  </p:stCondLst>
                                  <p:childTnLst>
                                    <p:set>
                                      <p:cBhvr>
                                        <p:cTn id="59" dur="1" fill="hold">
                                          <p:stCondLst>
                                            <p:cond delay="0"/>
                                          </p:stCondLst>
                                        </p:cTn>
                                        <p:tgtEl>
                                          <p:spTgt spid="442376">
                                            <p:txEl>
                                              <p:pRg st="7" end="7"/>
                                            </p:txEl>
                                          </p:spTgt>
                                        </p:tgtEl>
                                        <p:attrNameLst>
                                          <p:attrName>style.visibility</p:attrName>
                                        </p:attrNameLst>
                                      </p:cBhvr>
                                      <p:to>
                                        <p:strVal val="visible"/>
                                      </p:to>
                                    </p:set>
                                    <p:anim calcmode="lin" valueType="num">
                                      <p:cBhvr additive="base">
                                        <p:cTn id="60" dur="500" fill="hold"/>
                                        <p:tgtEl>
                                          <p:spTgt spid="442376">
                                            <p:txEl>
                                              <p:pRg st="7" end="7"/>
                                            </p:txEl>
                                          </p:spTgt>
                                        </p:tgtEl>
                                        <p:attrNameLst>
                                          <p:attrName>ppt_x</p:attrName>
                                        </p:attrNameLst>
                                      </p:cBhvr>
                                      <p:tavLst>
                                        <p:tav tm="0">
                                          <p:val>
                                            <p:strVal val="0-#ppt_w/2"/>
                                          </p:val>
                                        </p:tav>
                                        <p:tav tm="100000">
                                          <p:val>
                                            <p:strVal val="#ppt_x"/>
                                          </p:val>
                                        </p:tav>
                                      </p:tavLst>
                                    </p:anim>
                                    <p:anim calcmode="lin" valueType="num">
                                      <p:cBhvr additive="base">
                                        <p:cTn id="61" dur="500" fill="hold"/>
                                        <p:tgtEl>
                                          <p:spTgt spid="442376">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62" fill="hold" nodeType="clickPar">
                      <p:stCondLst>
                        <p:cond delay="indefinite"/>
                      </p:stCondLst>
                      <p:childTnLst>
                        <p:par>
                          <p:cTn id="63" fill="hold" nodeType="withGroup">
                            <p:stCondLst>
                              <p:cond delay="0"/>
                            </p:stCondLst>
                            <p:childTnLst>
                              <p:par>
                                <p:cTn id="64" presetID="2" presetClass="entr" presetSubtype="8" fill="hold" grpId="0" nodeType="clickEffect">
                                  <p:stCondLst>
                                    <p:cond delay="0"/>
                                  </p:stCondLst>
                                  <p:childTnLst>
                                    <p:set>
                                      <p:cBhvr>
                                        <p:cTn id="65" dur="1" fill="hold">
                                          <p:stCondLst>
                                            <p:cond delay="0"/>
                                          </p:stCondLst>
                                        </p:cTn>
                                        <p:tgtEl>
                                          <p:spTgt spid="442376">
                                            <p:txEl>
                                              <p:pRg st="8" end="8"/>
                                            </p:txEl>
                                          </p:spTgt>
                                        </p:tgtEl>
                                        <p:attrNameLst>
                                          <p:attrName>style.visibility</p:attrName>
                                        </p:attrNameLst>
                                      </p:cBhvr>
                                      <p:to>
                                        <p:strVal val="visible"/>
                                      </p:to>
                                    </p:set>
                                    <p:anim calcmode="lin" valueType="num">
                                      <p:cBhvr additive="base">
                                        <p:cTn id="66" dur="500" fill="hold"/>
                                        <p:tgtEl>
                                          <p:spTgt spid="442376">
                                            <p:txEl>
                                              <p:pRg st="8" end="8"/>
                                            </p:txEl>
                                          </p:spTgt>
                                        </p:tgtEl>
                                        <p:attrNameLst>
                                          <p:attrName>ppt_x</p:attrName>
                                        </p:attrNameLst>
                                      </p:cBhvr>
                                      <p:tavLst>
                                        <p:tav tm="0">
                                          <p:val>
                                            <p:strVal val="0-#ppt_w/2"/>
                                          </p:val>
                                        </p:tav>
                                        <p:tav tm="100000">
                                          <p:val>
                                            <p:strVal val="#ppt_x"/>
                                          </p:val>
                                        </p:tav>
                                      </p:tavLst>
                                    </p:anim>
                                    <p:anim calcmode="lin" valueType="num">
                                      <p:cBhvr additive="base">
                                        <p:cTn id="67" dur="500" fill="hold"/>
                                        <p:tgtEl>
                                          <p:spTgt spid="442376">
                                            <p:txEl>
                                              <p:pRg st="8" end="8"/>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2370" grpId="0" autoUpdateAnimBg="0"/>
      <p:bldP spid="442376" grpId="0" build="p" bldLvl="5"/>
      <p:bldP spid="442371" grpId="0" autoUpdateAnimBg="0"/>
    </p:bldLst>
  </p:timing>
</p:sld>
</file>

<file path=ppt/slides/slide13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18786"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31075"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BC18E95B-E274-4BD9-8441-D1BB0CB6AC9D}" type="slidenum">
              <a:rPr lang="de-DE" altLang="en-US" sz="900" smtClean="0">
                <a:solidFill>
                  <a:schemeClr val="accent2"/>
                </a:solidFill>
              </a:rPr>
              <a:pPr/>
              <a:t>134</a:t>
            </a:fld>
            <a:endParaRPr lang="de-DE" altLang="en-US" sz="1400" b="0" smtClean="0">
              <a:solidFill>
                <a:schemeClr val="tx1"/>
              </a:solidFill>
            </a:endParaRPr>
          </a:p>
        </p:txBody>
      </p:sp>
      <p:sp>
        <p:nvSpPr>
          <p:cNvPr id="663554"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2.2.4 Studientypen</a:t>
            </a:r>
          </a:p>
        </p:txBody>
      </p:sp>
      <p:sp>
        <p:nvSpPr>
          <p:cNvPr id="663555" name="Rectangle 3"/>
          <p:cNvSpPr>
            <a:spLocks noGrp="1" noChangeArrowheads="1"/>
          </p:cNvSpPr>
          <p:nvPr>
            <p:ph type="body" idx="1"/>
          </p:nvPr>
        </p:nvSpPr>
        <p:spPr>
          <a:xfrm>
            <a:off x="755650" y="1844675"/>
            <a:ext cx="7772400" cy="4114800"/>
          </a:xfrm>
        </p:spPr>
        <p:txBody>
          <a:bodyPr/>
          <a:lstStyle/>
          <a:p>
            <a:r>
              <a:rPr lang="de-DE" altLang="en-US" smtClean="0">
                <a:ea typeface="ＭＳ Ｐゴシック" pitchFamily="34" charset="-128"/>
              </a:rPr>
              <a:t>Stärke des Zusammenhanges (RR&gt;2)</a:t>
            </a:r>
          </a:p>
          <a:p>
            <a:r>
              <a:rPr lang="de-DE" altLang="en-US" smtClean="0">
                <a:ea typeface="ＭＳ Ｐゴシック" pitchFamily="34" charset="-128"/>
              </a:rPr>
              <a:t>Konsistenz der Ergebnisse</a:t>
            </a:r>
          </a:p>
          <a:p>
            <a:r>
              <a:rPr lang="de-DE" altLang="en-US" smtClean="0">
                <a:ea typeface="ＭＳ Ｐゴシック" pitchFamily="34" charset="-128"/>
              </a:rPr>
              <a:t>Spezifizität des untersuchten Faktors</a:t>
            </a:r>
          </a:p>
          <a:p>
            <a:r>
              <a:rPr lang="de-DE" altLang="en-US" smtClean="0">
                <a:ea typeface="ＭＳ Ｐゴシック" pitchFamily="34" charset="-128"/>
              </a:rPr>
              <a:t>Zeitlicher Ablauf</a:t>
            </a:r>
          </a:p>
          <a:p>
            <a:r>
              <a:rPr lang="de-DE" altLang="en-US" smtClean="0">
                <a:ea typeface="ＭＳ Ｐゴシック" pitchFamily="34" charset="-128"/>
              </a:rPr>
              <a:t>Dosis-Wirkungs-Zusammenhang</a:t>
            </a:r>
          </a:p>
          <a:p>
            <a:r>
              <a:rPr lang="de-DE" altLang="en-US" smtClean="0">
                <a:ea typeface="ＭＳ Ｐゴシック" pitchFamily="34" charset="-128"/>
              </a:rPr>
              <a:t>Biologische Plausibilität</a:t>
            </a:r>
          </a:p>
          <a:p>
            <a:r>
              <a:rPr lang="de-DE" altLang="en-US" smtClean="0">
                <a:ea typeface="ＭＳ Ｐゴシック" pitchFamily="34" charset="-128"/>
              </a:rPr>
              <a:t>Kohärenz mit Forschungsstand</a:t>
            </a:r>
          </a:p>
          <a:p>
            <a:r>
              <a:rPr lang="de-DE" altLang="en-US" smtClean="0">
                <a:ea typeface="ＭＳ Ｐゴシック" pitchFamily="34" charset="-128"/>
              </a:rPr>
              <a:t>Bestätigung durch Experiment</a:t>
            </a:r>
          </a:p>
          <a:p>
            <a:r>
              <a:rPr lang="de-DE" altLang="en-US" smtClean="0">
                <a:ea typeface="ＭＳ Ｐゴシック" pitchFamily="34" charset="-128"/>
              </a:rPr>
              <a:t>Analogieschluss</a:t>
            </a:r>
            <a:endParaRPr lang="de-DE" altLang="en-US" smtClean="0">
              <a:ea typeface="ＭＳ Ｐゴシック" pitchFamily="34" charset="-128"/>
              <a:sym typeface="Symbol" pitchFamily="18" charset="2"/>
            </a:endParaRPr>
          </a:p>
        </p:txBody>
      </p:sp>
      <p:sp>
        <p:nvSpPr>
          <p:cNvPr id="663556" name="Text Box 4"/>
          <p:cNvSpPr txBox="1">
            <a:spLocks noChangeArrowheads="1"/>
          </p:cNvSpPr>
          <p:nvPr/>
        </p:nvSpPr>
        <p:spPr bwMode="auto">
          <a:xfrm>
            <a:off x="685800" y="1143000"/>
            <a:ext cx="7777163"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131079" name="Text Box 5"/>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131080" name="Text Box 6"/>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663559" name="Text Box 7"/>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lgn="ctr">
              <a:defRPr/>
            </a:pPr>
            <a:r>
              <a:rPr lang="de-DE" altLang="en-US" sz="1600" smtClean="0"/>
              <a:t>Bradford Hill Kriterien für die Kausalität einer Korrelation</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663554">
                                            <p:txEl>
                                              <p:charRg st="4294967295" end="4294967295"/>
                                            </p:txEl>
                                          </p:spTgt>
                                        </p:tgtEl>
                                        <p:attrNameLst>
                                          <p:attrName>style.visibility</p:attrName>
                                        </p:attrNameLst>
                                      </p:cBhvr>
                                      <p:to>
                                        <p:strVal val="visible"/>
                                      </p:to>
                                    </p:set>
                                    <p:anim calcmode="lin" valueType="num">
                                      <p:cBhvr additive="base">
                                        <p:cTn id="7" dur="500" fill="hold"/>
                                        <p:tgtEl>
                                          <p:spTgt spid="663554">
                                            <p:txEl>
                                              <p:charRg st="4294967295" end="4294967295"/>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63554">
                                            <p:txEl>
                                              <p:charRg st="4294967295" end="4294967295"/>
                                            </p:txEl>
                                          </p:spTgt>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nodePh="1">
                                  <p:stCondLst>
                                    <p:cond delay="0"/>
                                  </p:stCondLst>
                                  <p:endCondLst>
                                    <p:cond evt="begin" delay="0">
                                      <p:tn val="10"/>
                                    </p:cond>
                                  </p:endCondLst>
                                  <p:childTnLst>
                                    <p:set>
                                      <p:cBhvr>
                                        <p:cTn id="11" dur="1" fill="hold">
                                          <p:stCondLst>
                                            <p:cond delay="0"/>
                                          </p:stCondLst>
                                        </p:cTn>
                                        <p:tgtEl>
                                          <p:spTgt spid="663556"/>
                                        </p:tgtEl>
                                        <p:attrNameLst>
                                          <p:attrName>style.visibility</p:attrName>
                                        </p:attrNameLst>
                                      </p:cBhvr>
                                      <p:to>
                                        <p:strVal val="visible"/>
                                      </p:to>
                                    </p:set>
                                    <p:anim calcmode="lin" valueType="num">
                                      <p:cBhvr additive="base">
                                        <p:cTn id="12" dur="500" fill="hold"/>
                                        <p:tgtEl>
                                          <p:spTgt spid="663556"/>
                                        </p:tgtEl>
                                        <p:attrNameLst>
                                          <p:attrName>ppt_x</p:attrName>
                                        </p:attrNameLst>
                                      </p:cBhvr>
                                      <p:tavLst>
                                        <p:tav tm="0">
                                          <p:val>
                                            <p:strVal val="0-#ppt_w/2"/>
                                          </p:val>
                                        </p:tav>
                                        <p:tav tm="100000">
                                          <p:val>
                                            <p:strVal val="#ppt_x"/>
                                          </p:val>
                                        </p:tav>
                                      </p:tavLst>
                                    </p:anim>
                                    <p:anim calcmode="lin" valueType="num">
                                      <p:cBhvr additive="base">
                                        <p:cTn id="13" dur="500" fill="hold"/>
                                        <p:tgtEl>
                                          <p:spTgt spid="663556"/>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663555">
                                            <p:txEl>
                                              <p:pRg st="0" end="0"/>
                                            </p:txEl>
                                          </p:spTgt>
                                        </p:tgtEl>
                                        <p:attrNameLst>
                                          <p:attrName>style.visibility</p:attrName>
                                        </p:attrNameLst>
                                      </p:cBhvr>
                                      <p:to>
                                        <p:strVal val="visible"/>
                                      </p:to>
                                    </p:set>
                                    <p:anim calcmode="lin" valueType="num">
                                      <p:cBhvr additive="base">
                                        <p:cTn id="18" dur="500" fill="hold"/>
                                        <p:tgtEl>
                                          <p:spTgt spid="663555">
                                            <p:txEl>
                                              <p:pRg st="0" end="0"/>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66355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663555">
                                            <p:txEl>
                                              <p:pRg st="1" end="1"/>
                                            </p:txEl>
                                          </p:spTgt>
                                        </p:tgtEl>
                                        <p:attrNameLst>
                                          <p:attrName>style.visibility</p:attrName>
                                        </p:attrNameLst>
                                      </p:cBhvr>
                                      <p:to>
                                        <p:strVal val="visible"/>
                                      </p:to>
                                    </p:set>
                                    <p:anim calcmode="lin" valueType="num">
                                      <p:cBhvr additive="base">
                                        <p:cTn id="24" dur="500" fill="hold"/>
                                        <p:tgtEl>
                                          <p:spTgt spid="663555">
                                            <p:txEl>
                                              <p:pRg st="1" end="1"/>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66355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663555">
                                            <p:txEl>
                                              <p:pRg st="2" end="2"/>
                                            </p:txEl>
                                          </p:spTgt>
                                        </p:tgtEl>
                                        <p:attrNameLst>
                                          <p:attrName>style.visibility</p:attrName>
                                        </p:attrNameLst>
                                      </p:cBhvr>
                                      <p:to>
                                        <p:strVal val="visible"/>
                                      </p:to>
                                    </p:set>
                                    <p:anim calcmode="lin" valueType="num">
                                      <p:cBhvr additive="base">
                                        <p:cTn id="30" dur="500" fill="hold"/>
                                        <p:tgtEl>
                                          <p:spTgt spid="663555">
                                            <p:txEl>
                                              <p:pRg st="2" end="2"/>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66355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 presetClass="entr" presetSubtype="8" fill="hold" grpId="0" nodeType="clickEffect">
                                  <p:stCondLst>
                                    <p:cond delay="0"/>
                                  </p:stCondLst>
                                  <p:childTnLst>
                                    <p:set>
                                      <p:cBhvr>
                                        <p:cTn id="35" dur="1" fill="hold">
                                          <p:stCondLst>
                                            <p:cond delay="0"/>
                                          </p:stCondLst>
                                        </p:cTn>
                                        <p:tgtEl>
                                          <p:spTgt spid="663555">
                                            <p:txEl>
                                              <p:pRg st="3" end="3"/>
                                            </p:txEl>
                                          </p:spTgt>
                                        </p:tgtEl>
                                        <p:attrNameLst>
                                          <p:attrName>style.visibility</p:attrName>
                                        </p:attrNameLst>
                                      </p:cBhvr>
                                      <p:to>
                                        <p:strVal val="visible"/>
                                      </p:to>
                                    </p:set>
                                    <p:anim calcmode="lin" valueType="num">
                                      <p:cBhvr additive="base">
                                        <p:cTn id="36" dur="500" fill="hold"/>
                                        <p:tgtEl>
                                          <p:spTgt spid="663555">
                                            <p:txEl>
                                              <p:pRg st="3" end="3"/>
                                            </p:txEl>
                                          </p:spTgt>
                                        </p:tgtEl>
                                        <p:attrNameLst>
                                          <p:attrName>ppt_x</p:attrName>
                                        </p:attrNameLst>
                                      </p:cBhvr>
                                      <p:tavLst>
                                        <p:tav tm="0">
                                          <p:val>
                                            <p:strVal val="0-#ppt_w/2"/>
                                          </p:val>
                                        </p:tav>
                                        <p:tav tm="100000">
                                          <p:val>
                                            <p:strVal val="#ppt_x"/>
                                          </p:val>
                                        </p:tav>
                                      </p:tavLst>
                                    </p:anim>
                                    <p:anim calcmode="lin" valueType="num">
                                      <p:cBhvr additive="base">
                                        <p:cTn id="37" dur="500" fill="hold"/>
                                        <p:tgtEl>
                                          <p:spTgt spid="663555">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8" fill="hold" grpId="0" nodeType="clickEffect">
                                  <p:stCondLst>
                                    <p:cond delay="0"/>
                                  </p:stCondLst>
                                  <p:childTnLst>
                                    <p:set>
                                      <p:cBhvr>
                                        <p:cTn id="41" dur="1" fill="hold">
                                          <p:stCondLst>
                                            <p:cond delay="0"/>
                                          </p:stCondLst>
                                        </p:cTn>
                                        <p:tgtEl>
                                          <p:spTgt spid="663555">
                                            <p:txEl>
                                              <p:pRg st="4" end="4"/>
                                            </p:txEl>
                                          </p:spTgt>
                                        </p:tgtEl>
                                        <p:attrNameLst>
                                          <p:attrName>style.visibility</p:attrName>
                                        </p:attrNameLst>
                                      </p:cBhvr>
                                      <p:to>
                                        <p:strVal val="visible"/>
                                      </p:to>
                                    </p:set>
                                    <p:anim calcmode="lin" valueType="num">
                                      <p:cBhvr additive="base">
                                        <p:cTn id="42" dur="500" fill="hold"/>
                                        <p:tgtEl>
                                          <p:spTgt spid="663555">
                                            <p:txEl>
                                              <p:pRg st="4" end="4"/>
                                            </p:txEl>
                                          </p:spTgt>
                                        </p:tgtEl>
                                        <p:attrNameLst>
                                          <p:attrName>ppt_x</p:attrName>
                                        </p:attrNameLst>
                                      </p:cBhvr>
                                      <p:tavLst>
                                        <p:tav tm="0">
                                          <p:val>
                                            <p:strVal val="0-#ppt_w/2"/>
                                          </p:val>
                                        </p:tav>
                                        <p:tav tm="100000">
                                          <p:val>
                                            <p:strVal val="#ppt_x"/>
                                          </p:val>
                                        </p:tav>
                                      </p:tavLst>
                                    </p:anim>
                                    <p:anim calcmode="lin" valueType="num">
                                      <p:cBhvr additive="base">
                                        <p:cTn id="43" dur="500" fill="hold"/>
                                        <p:tgtEl>
                                          <p:spTgt spid="663555">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8" fill="hold" grpId="0" nodeType="clickEffect">
                                  <p:stCondLst>
                                    <p:cond delay="0"/>
                                  </p:stCondLst>
                                  <p:childTnLst>
                                    <p:set>
                                      <p:cBhvr>
                                        <p:cTn id="47" dur="1" fill="hold">
                                          <p:stCondLst>
                                            <p:cond delay="0"/>
                                          </p:stCondLst>
                                        </p:cTn>
                                        <p:tgtEl>
                                          <p:spTgt spid="663555">
                                            <p:txEl>
                                              <p:pRg st="5" end="5"/>
                                            </p:txEl>
                                          </p:spTgt>
                                        </p:tgtEl>
                                        <p:attrNameLst>
                                          <p:attrName>style.visibility</p:attrName>
                                        </p:attrNameLst>
                                      </p:cBhvr>
                                      <p:to>
                                        <p:strVal val="visible"/>
                                      </p:to>
                                    </p:set>
                                    <p:anim calcmode="lin" valueType="num">
                                      <p:cBhvr additive="base">
                                        <p:cTn id="48" dur="500" fill="hold"/>
                                        <p:tgtEl>
                                          <p:spTgt spid="663555">
                                            <p:txEl>
                                              <p:pRg st="5" end="5"/>
                                            </p:txEl>
                                          </p:spTgt>
                                        </p:tgtEl>
                                        <p:attrNameLst>
                                          <p:attrName>ppt_x</p:attrName>
                                        </p:attrNameLst>
                                      </p:cBhvr>
                                      <p:tavLst>
                                        <p:tav tm="0">
                                          <p:val>
                                            <p:strVal val="0-#ppt_w/2"/>
                                          </p:val>
                                        </p:tav>
                                        <p:tav tm="100000">
                                          <p:val>
                                            <p:strVal val="#ppt_x"/>
                                          </p:val>
                                        </p:tav>
                                      </p:tavLst>
                                    </p:anim>
                                    <p:anim calcmode="lin" valueType="num">
                                      <p:cBhvr additive="base">
                                        <p:cTn id="49" dur="500" fill="hold"/>
                                        <p:tgtEl>
                                          <p:spTgt spid="663555">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2" presetClass="entr" presetSubtype="8" fill="hold" grpId="0" nodeType="clickEffect">
                                  <p:stCondLst>
                                    <p:cond delay="0"/>
                                  </p:stCondLst>
                                  <p:childTnLst>
                                    <p:set>
                                      <p:cBhvr>
                                        <p:cTn id="53" dur="1" fill="hold">
                                          <p:stCondLst>
                                            <p:cond delay="0"/>
                                          </p:stCondLst>
                                        </p:cTn>
                                        <p:tgtEl>
                                          <p:spTgt spid="663555">
                                            <p:txEl>
                                              <p:pRg st="6" end="6"/>
                                            </p:txEl>
                                          </p:spTgt>
                                        </p:tgtEl>
                                        <p:attrNameLst>
                                          <p:attrName>style.visibility</p:attrName>
                                        </p:attrNameLst>
                                      </p:cBhvr>
                                      <p:to>
                                        <p:strVal val="visible"/>
                                      </p:to>
                                    </p:set>
                                    <p:anim calcmode="lin" valueType="num">
                                      <p:cBhvr additive="base">
                                        <p:cTn id="54" dur="500" fill="hold"/>
                                        <p:tgtEl>
                                          <p:spTgt spid="663555">
                                            <p:txEl>
                                              <p:pRg st="6" end="6"/>
                                            </p:txEl>
                                          </p:spTgt>
                                        </p:tgtEl>
                                        <p:attrNameLst>
                                          <p:attrName>ppt_x</p:attrName>
                                        </p:attrNameLst>
                                      </p:cBhvr>
                                      <p:tavLst>
                                        <p:tav tm="0">
                                          <p:val>
                                            <p:strVal val="0-#ppt_w/2"/>
                                          </p:val>
                                        </p:tav>
                                        <p:tav tm="100000">
                                          <p:val>
                                            <p:strVal val="#ppt_x"/>
                                          </p:val>
                                        </p:tav>
                                      </p:tavLst>
                                    </p:anim>
                                    <p:anim calcmode="lin" valueType="num">
                                      <p:cBhvr additive="base">
                                        <p:cTn id="55" dur="500" fill="hold"/>
                                        <p:tgtEl>
                                          <p:spTgt spid="663555">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56" fill="hold" nodeType="clickPar">
                      <p:stCondLst>
                        <p:cond delay="indefinite"/>
                      </p:stCondLst>
                      <p:childTnLst>
                        <p:par>
                          <p:cTn id="57" fill="hold" nodeType="withGroup">
                            <p:stCondLst>
                              <p:cond delay="0"/>
                            </p:stCondLst>
                            <p:childTnLst>
                              <p:par>
                                <p:cTn id="58" presetID="2" presetClass="entr" presetSubtype="8" fill="hold" grpId="0" nodeType="clickEffect">
                                  <p:stCondLst>
                                    <p:cond delay="0"/>
                                  </p:stCondLst>
                                  <p:childTnLst>
                                    <p:set>
                                      <p:cBhvr>
                                        <p:cTn id="59" dur="1" fill="hold">
                                          <p:stCondLst>
                                            <p:cond delay="0"/>
                                          </p:stCondLst>
                                        </p:cTn>
                                        <p:tgtEl>
                                          <p:spTgt spid="663555">
                                            <p:txEl>
                                              <p:pRg st="7" end="7"/>
                                            </p:txEl>
                                          </p:spTgt>
                                        </p:tgtEl>
                                        <p:attrNameLst>
                                          <p:attrName>style.visibility</p:attrName>
                                        </p:attrNameLst>
                                      </p:cBhvr>
                                      <p:to>
                                        <p:strVal val="visible"/>
                                      </p:to>
                                    </p:set>
                                    <p:anim calcmode="lin" valueType="num">
                                      <p:cBhvr additive="base">
                                        <p:cTn id="60" dur="500" fill="hold"/>
                                        <p:tgtEl>
                                          <p:spTgt spid="663555">
                                            <p:txEl>
                                              <p:pRg st="7" end="7"/>
                                            </p:txEl>
                                          </p:spTgt>
                                        </p:tgtEl>
                                        <p:attrNameLst>
                                          <p:attrName>ppt_x</p:attrName>
                                        </p:attrNameLst>
                                      </p:cBhvr>
                                      <p:tavLst>
                                        <p:tav tm="0">
                                          <p:val>
                                            <p:strVal val="0-#ppt_w/2"/>
                                          </p:val>
                                        </p:tav>
                                        <p:tav tm="100000">
                                          <p:val>
                                            <p:strVal val="#ppt_x"/>
                                          </p:val>
                                        </p:tav>
                                      </p:tavLst>
                                    </p:anim>
                                    <p:anim calcmode="lin" valueType="num">
                                      <p:cBhvr additive="base">
                                        <p:cTn id="61" dur="500" fill="hold"/>
                                        <p:tgtEl>
                                          <p:spTgt spid="663555">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62" fill="hold" nodeType="clickPar">
                      <p:stCondLst>
                        <p:cond delay="indefinite"/>
                      </p:stCondLst>
                      <p:childTnLst>
                        <p:par>
                          <p:cTn id="63" fill="hold" nodeType="withGroup">
                            <p:stCondLst>
                              <p:cond delay="0"/>
                            </p:stCondLst>
                            <p:childTnLst>
                              <p:par>
                                <p:cTn id="64" presetID="2" presetClass="entr" presetSubtype="8" fill="hold" grpId="0" nodeType="clickEffect">
                                  <p:stCondLst>
                                    <p:cond delay="0"/>
                                  </p:stCondLst>
                                  <p:childTnLst>
                                    <p:set>
                                      <p:cBhvr>
                                        <p:cTn id="65" dur="1" fill="hold">
                                          <p:stCondLst>
                                            <p:cond delay="0"/>
                                          </p:stCondLst>
                                        </p:cTn>
                                        <p:tgtEl>
                                          <p:spTgt spid="663555">
                                            <p:txEl>
                                              <p:pRg st="8" end="8"/>
                                            </p:txEl>
                                          </p:spTgt>
                                        </p:tgtEl>
                                        <p:attrNameLst>
                                          <p:attrName>style.visibility</p:attrName>
                                        </p:attrNameLst>
                                      </p:cBhvr>
                                      <p:to>
                                        <p:strVal val="visible"/>
                                      </p:to>
                                    </p:set>
                                    <p:anim calcmode="lin" valueType="num">
                                      <p:cBhvr additive="base">
                                        <p:cTn id="66" dur="500" fill="hold"/>
                                        <p:tgtEl>
                                          <p:spTgt spid="663555">
                                            <p:txEl>
                                              <p:pRg st="8" end="8"/>
                                            </p:txEl>
                                          </p:spTgt>
                                        </p:tgtEl>
                                        <p:attrNameLst>
                                          <p:attrName>ppt_x</p:attrName>
                                        </p:attrNameLst>
                                      </p:cBhvr>
                                      <p:tavLst>
                                        <p:tav tm="0">
                                          <p:val>
                                            <p:strVal val="0-#ppt_w/2"/>
                                          </p:val>
                                        </p:tav>
                                        <p:tav tm="100000">
                                          <p:val>
                                            <p:strVal val="#ppt_x"/>
                                          </p:val>
                                        </p:tav>
                                      </p:tavLst>
                                    </p:anim>
                                    <p:anim calcmode="lin" valueType="num">
                                      <p:cBhvr additive="base">
                                        <p:cTn id="67" dur="500" fill="hold"/>
                                        <p:tgtEl>
                                          <p:spTgt spid="663555">
                                            <p:txEl>
                                              <p:pRg st="8" end="8"/>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3554" grpId="0" autoUpdateAnimBg="0"/>
      <p:bldP spid="663555" grpId="0" build="p" bldLvl="5"/>
      <p:bldP spid="663556" grpId="0" autoUpdateAnimBg="0"/>
    </p:bldLst>
  </p:timing>
</p:sld>
</file>

<file path=ppt/slides/slide13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19810"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32099" name="Foliennummernplatzhalter 6"/>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36B34B41-3C8C-410D-9BA8-6A4CB47B6F02}" type="slidenum">
              <a:rPr lang="de-DE" altLang="en-US" sz="900" smtClean="0">
                <a:solidFill>
                  <a:schemeClr val="accent2"/>
                </a:solidFill>
              </a:rPr>
              <a:pPr/>
              <a:t>135</a:t>
            </a:fld>
            <a:endParaRPr lang="de-DE" altLang="en-US" sz="1400" b="0" smtClean="0">
              <a:solidFill>
                <a:schemeClr val="tx1"/>
              </a:solidFill>
            </a:endParaRPr>
          </a:p>
        </p:txBody>
      </p:sp>
      <p:sp>
        <p:nvSpPr>
          <p:cNvPr id="430082" name="Rectangle 2"/>
          <p:cNvSpPr>
            <a:spLocks noGrp="1" noChangeArrowheads="1"/>
          </p:cNvSpPr>
          <p:nvPr>
            <p:ph type="title"/>
          </p:nvPr>
        </p:nvSpPr>
        <p:spPr>
          <a:xfrm>
            <a:off x="685800" y="539750"/>
            <a:ext cx="7772400" cy="519113"/>
          </a:xfrm>
        </p:spPr>
        <p:txBody>
          <a:bodyPr/>
          <a:lstStyle/>
          <a:p>
            <a:pPr>
              <a:defRPr/>
            </a:pPr>
            <a:r>
              <a:rPr lang="de-DE" altLang="en-US" dirty="0" smtClean="0">
                <a:ea typeface="ＭＳ Ｐゴシック" pitchFamily="1" charset="-128"/>
              </a:rPr>
              <a:t>2.2.4 Studientypen</a:t>
            </a:r>
          </a:p>
        </p:txBody>
      </p:sp>
      <p:sp>
        <p:nvSpPr>
          <p:cNvPr id="132101" name="Text Box 3"/>
          <p:cNvSpPr txBox="1">
            <a:spLocks noChangeArrowheads="1"/>
          </p:cNvSpPr>
          <p:nvPr/>
        </p:nvSpPr>
        <p:spPr bwMode="auto">
          <a:xfrm>
            <a:off x="685800" y="1143000"/>
            <a:ext cx="7777163"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132102"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132103"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132104" name="Rectangle 8"/>
          <p:cNvSpPr>
            <a:spLocks noChangeArrowheads="1"/>
          </p:cNvSpPr>
          <p:nvPr/>
        </p:nvSpPr>
        <p:spPr bwMode="auto">
          <a:xfrm>
            <a:off x="762000" y="6019800"/>
            <a:ext cx="76247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400" dirty="0">
                <a:solidFill>
                  <a:schemeClr val="tx1"/>
                </a:solidFill>
              </a:rPr>
              <a:t>* </a:t>
            </a:r>
            <a:r>
              <a:rPr lang="de-DE" altLang="en-US" sz="1400" dirty="0" err="1">
                <a:solidFill>
                  <a:schemeClr val="tx1"/>
                </a:solidFill>
              </a:rPr>
              <a:t>Ioannidis</a:t>
            </a:r>
            <a:r>
              <a:rPr lang="de-DE" altLang="en-US" sz="1400" dirty="0">
                <a:solidFill>
                  <a:schemeClr val="tx1"/>
                </a:solidFill>
              </a:rPr>
              <a:t> JPA et al. JAMA 2001;286:821-830</a:t>
            </a:r>
          </a:p>
        </p:txBody>
      </p:sp>
      <p:pic>
        <p:nvPicPr>
          <p:cNvPr id="224264" name="Picture 10" descr="Beobachtung_Random"/>
          <p:cNvPicPr>
            <a:picLocks noChangeAspect="1" noChangeArrowheads="1"/>
          </p:cNvPicPr>
          <p:nvPr/>
        </p:nvPicPr>
        <p:blipFill>
          <a:blip r:embed="rId3"/>
          <a:srcRect/>
          <a:stretch>
            <a:fillRect/>
          </a:stretch>
        </p:blipFill>
        <p:spPr bwMode="auto">
          <a:xfrm>
            <a:off x="323850" y="1125538"/>
            <a:ext cx="8569325" cy="4668837"/>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092" name="Oval 12"/>
          <p:cNvSpPr>
            <a:spLocks noChangeArrowheads="1"/>
          </p:cNvSpPr>
          <p:nvPr/>
        </p:nvSpPr>
        <p:spPr bwMode="auto">
          <a:xfrm>
            <a:off x="3995738" y="3068638"/>
            <a:ext cx="647700" cy="1368425"/>
          </a:xfrm>
          <a:prstGeom prst="ellipse">
            <a:avLst/>
          </a:prstGeom>
          <a:solidFill>
            <a:srgbClr val="000066">
              <a:alpha val="0"/>
            </a:srgbClr>
          </a:solidFill>
          <a:ln w="25400">
            <a:solidFill>
              <a:srgbClr val="FF0000"/>
            </a:solidFill>
            <a:round/>
            <a:headEnd/>
            <a:tailEnd/>
          </a:ln>
          <a:effectLst>
            <a:outerShdw blurRad="50800" dist="38100" dir="2700000" algn="tl" rotWithShape="0">
              <a:prstClr val="black">
                <a:alpha val="40000"/>
              </a:prstClr>
            </a:outerShdw>
          </a:effectLst>
        </p:spPr>
        <p:txBody>
          <a:bodyPr wrap="none" anchor="ctr"/>
          <a:lstStyle/>
          <a:p>
            <a:pPr algn="ctr">
              <a:defRPr/>
            </a:pPr>
            <a:endParaRPr lang="it-IT">
              <a:ea typeface="ＭＳ Ｐゴシック" charset="-128"/>
            </a:endParaRPr>
          </a:p>
        </p:txBody>
      </p:sp>
      <p:sp>
        <p:nvSpPr>
          <p:cNvPr id="430093" name="Oval 13"/>
          <p:cNvSpPr>
            <a:spLocks noChangeArrowheads="1"/>
          </p:cNvSpPr>
          <p:nvPr/>
        </p:nvSpPr>
        <p:spPr bwMode="auto">
          <a:xfrm>
            <a:off x="6084888" y="3213100"/>
            <a:ext cx="215900" cy="1728788"/>
          </a:xfrm>
          <a:prstGeom prst="ellipse">
            <a:avLst/>
          </a:prstGeom>
          <a:solidFill>
            <a:srgbClr val="000066">
              <a:alpha val="0"/>
            </a:srgbClr>
          </a:solidFill>
          <a:ln w="25400">
            <a:solidFill>
              <a:srgbClr val="FF0000"/>
            </a:solidFill>
            <a:round/>
            <a:headEnd/>
            <a:tailEnd/>
          </a:ln>
          <a:effectLst>
            <a:outerShdw blurRad="50800" dist="38100" dir="2700000" algn="tl" rotWithShape="0">
              <a:prstClr val="black">
                <a:alpha val="40000"/>
              </a:prstClr>
            </a:outerShdw>
          </a:effectLst>
        </p:spPr>
        <p:txBody>
          <a:bodyPr wrap="none" anchor="ctr"/>
          <a:lstStyle/>
          <a:p>
            <a:pPr algn="ctr">
              <a:defRPr/>
            </a:pPr>
            <a:endParaRPr lang="it-IT">
              <a:ea typeface="ＭＳ Ｐゴシック" charset="-128"/>
            </a:endParaRP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430092"/>
                                        </p:tgtEl>
                                        <p:attrNameLst>
                                          <p:attrName>style.visibility</p:attrName>
                                        </p:attrNameLst>
                                      </p:cBhvr>
                                      <p:to>
                                        <p:strVal val="visible"/>
                                      </p:to>
                                    </p:set>
                                    <p:animEffect transition="in" filter="fade">
                                      <p:cBhvr>
                                        <p:cTn id="7" dur="385" decel="100000"/>
                                        <p:tgtEl>
                                          <p:spTgt spid="430092"/>
                                        </p:tgtEl>
                                      </p:cBhvr>
                                    </p:animEffect>
                                    <p:animScale>
                                      <p:cBhvr>
                                        <p:cTn id="8" dur="385" decel="100000"/>
                                        <p:tgtEl>
                                          <p:spTgt spid="430092"/>
                                        </p:tgtEl>
                                      </p:cBhvr>
                                      <p:from x="10000" y="10000"/>
                                      <p:to x="200000" y="450000"/>
                                    </p:animScale>
                                    <p:animScale>
                                      <p:cBhvr>
                                        <p:cTn id="9" dur="615" accel="100000" fill="hold">
                                          <p:stCondLst>
                                            <p:cond delay="385"/>
                                          </p:stCondLst>
                                        </p:cTn>
                                        <p:tgtEl>
                                          <p:spTgt spid="430092"/>
                                        </p:tgtEl>
                                      </p:cBhvr>
                                      <p:from x="200000" y="450000"/>
                                      <p:to x="100000" y="100000"/>
                                    </p:animScale>
                                    <p:set>
                                      <p:cBhvr>
                                        <p:cTn id="10" dur="385" fill="hold"/>
                                        <p:tgtEl>
                                          <p:spTgt spid="430092"/>
                                        </p:tgtEl>
                                        <p:attrNameLst>
                                          <p:attrName>ppt_x</p:attrName>
                                        </p:attrNameLst>
                                      </p:cBhvr>
                                      <p:to>
                                        <p:strVal val="(0.5)"/>
                                      </p:to>
                                    </p:set>
                                    <p:anim from="(0.5)" to="(#ppt_x)" calcmode="lin" valueType="num">
                                      <p:cBhvr>
                                        <p:cTn id="11" dur="615" accel="100000" fill="hold">
                                          <p:stCondLst>
                                            <p:cond delay="385"/>
                                          </p:stCondLst>
                                        </p:cTn>
                                        <p:tgtEl>
                                          <p:spTgt spid="430092"/>
                                        </p:tgtEl>
                                        <p:attrNameLst>
                                          <p:attrName>ppt_x</p:attrName>
                                        </p:attrNameLst>
                                      </p:cBhvr>
                                    </p:anim>
                                    <p:set>
                                      <p:cBhvr>
                                        <p:cTn id="12" dur="385" fill="hold"/>
                                        <p:tgtEl>
                                          <p:spTgt spid="430092"/>
                                        </p:tgtEl>
                                        <p:attrNameLst>
                                          <p:attrName>ppt_y</p:attrName>
                                        </p:attrNameLst>
                                      </p:cBhvr>
                                      <p:to>
                                        <p:strVal val="(#ppt_y+0.4)"/>
                                      </p:to>
                                    </p:set>
                                    <p:anim from="(#ppt_y+0.4)" to="(#ppt_y)" calcmode="lin" valueType="num">
                                      <p:cBhvr>
                                        <p:cTn id="13" dur="615" accel="100000" fill="hold">
                                          <p:stCondLst>
                                            <p:cond delay="385"/>
                                          </p:stCondLst>
                                        </p:cTn>
                                        <p:tgtEl>
                                          <p:spTgt spid="430092"/>
                                        </p:tgtEl>
                                        <p:attrNameLst>
                                          <p:attrName>ppt_y</p:attrName>
                                        </p:attrNameLst>
                                      </p:cBhvr>
                                    </p:anim>
                                  </p:childTnLst>
                                </p:cTn>
                              </p:par>
                              <p:par>
                                <p:cTn id="14" presetID="51" presetClass="entr" presetSubtype="0" fill="hold" grpId="0" nodeType="withEffect">
                                  <p:stCondLst>
                                    <p:cond delay="0"/>
                                  </p:stCondLst>
                                  <p:childTnLst>
                                    <p:set>
                                      <p:cBhvr>
                                        <p:cTn id="15" dur="1" fill="hold">
                                          <p:stCondLst>
                                            <p:cond delay="0"/>
                                          </p:stCondLst>
                                        </p:cTn>
                                        <p:tgtEl>
                                          <p:spTgt spid="430093"/>
                                        </p:tgtEl>
                                        <p:attrNameLst>
                                          <p:attrName>style.visibility</p:attrName>
                                        </p:attrNameLst>
                                      </p:cBhvr>
                                      <p:to>
                                        <p:strVal val="visible"/>
                                      </p:to>
                                    </p:set>
                                    <p:animEffect transition="in" filter="fade">
                                      <p:cBhvr>
                                        <p:cTn id="16" dur="385" decel="100000"/>
                                        <p:tgtEl>
                                          <p:spTgt spid="430093"/>
                                        </p:tgtEl>
                                      </p:cBhvr>
                                    </p:animEffect>
                                    <p:animScale>
                                      <p:cBhvr>
                                        <p:cTn id="17" dur="385" decel="100000"/>
                                        <p:tgtEl>
                                          <p:spTgt spid="430093"/>
                                        </p:tgtEl>
                                      </p:cBhvr>
                                      <p:from x="10000" y="10000"/>
                                      <p:to x="200000" y="450000"/>
                                    </p:animScale>
                                    <p:animScale>
                                      <p:cBhvr>
                                        <p:cTn id="18" dur="615" accel="100000" fill="hold">
                                          <p:stCondLst>
                                            <p:cond delay="385"/>
                                          </p:stCondLst>
                                        </p:cTn>
                                        <p:tgtEl>
                                          <p:spTgt spid="430093"/>
                                        </p:tgtEl>
                                      </p:cBhvr>
                                      <p:from x="200000" y="450000"/>
                                      <p:to x="100000" y="100000"/>
                                    </p:animScale>
                                    <p:set>
                                      <p:cBhvr>
                                        <p:cTn id="19" dur="385" fill="hold"/>
                                        <p:tgtEl>
                                          <p:spTgt spid="430093"/>
                                        </p:tgtEl>
                                        <p:attrNameLst>
                                          <p:attrName>ppt_x</p:attrName>
                                        </p:attrNameLst>
                                      </p:cBhvr>
                                      <p:to>
                                        <p:strVal val="(0.5)"/>
                                      </p:to>
                                    </p:set>
                                    <p:anim from="(0.5)" to="(#ppt_x)" calcmode="lin" valueType="num">
                                      <p:cBhvr>
                                        <p:cTn id="20" dur="615" accel="100000" fill="hold">
                                          <p:stCondLst>
                                            <p:cond delay="385"/>
                                          </p:stCondLst>
                                        </p:cTn>
                                        <p:tgtEl>
                                          <p:spTgt spid="430093"/>
                                        </p:tgtEl>
                                        <p:attrNameLst>
                                          <p:attrName>ppt_x</p:attrName>
                                        </p:attrNameLst>
                                      </p:cBhvr>
                                    </p:anim>
                                    <p:set>
                                      <p:cBhvr>
                                        <p:cTn id="21" dur="385" fill="hold"/>
                                        <p:tgtEl>
                                          <p:spTgt spid="430093"/>
                                        </p:tgtEl>
                                        <p:attrNameLst>
                                          <p:attrName>ppt_y</p:attrName>
                                        </p:attrNameLst>
                                      </p:cBhvr>
                                      <p:to>
                                        <p:strVal val="(#ppt_y+0.4)"/>
                                      </p:to>
                                    </p:set>
                                    <p:anim from="(#ppt_y+0.4)" to="(#ppt_y)" calcmode="lin" valueType="num">
                                      <p:cBhvr>
                                        <p:cTn id="22" dur="615" accel="100000" fill="hold">
                                          <p:stCondLst>
                                            <p:cond delay="385"/>
                                          </p:stCondLst>
                                        </p:cTn>
                                        <p:tgtEl>
                                          <p:spTgt spid="430093"/>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092" grpId="0" animBg="1"/>
      <p:bldP spid="430093" grpId="0" animBg="1"/>
    </p:bldLst>
  </p:timing>
</p:sld>
</file>

<file path=ppt/slides/slide13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20834"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33123"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8CA668AC-1CCE-48CA-9211-5168CBD665E7}" type="slidenum">
              <a:rPr lang="de-DE" altLang="en-US" sz="900" smtClean="0">
                <a:solidFill>
                  <a:schemeClr val="accent2"/>
                </a:solidFill>
              </a:rPr>
              <a:pPr/>
              <a:t>136</a:t>
            </a:fld>
            <a:endParaRPr lang="de-DE" altLang="en-US" sz="1400" b="0" smtClean="0">
              <a:solidFill>
                <a:schemeClr val="tx1"/>
              </a:solidFill>
            </a:endParaRPr>
          </a:p>
        </p:txBody>
      </p:sp>
      <p:sp>
        <p:nvSpPr>
          <p:cNvPr id="334850"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2.2.4 Studientypen</a:t>
            </a:r>
          </a:p>
        </p:txBody>
      </p:sp>
      <p:sp>
        <p:nvSpPr>
          <p:cNvPr id="334855" name="Rectangle 7"/>
          <p:cNvSpPr>
            <a:spLocks noGrp="1" noChangeArrowheads="1"/>
          </p:cNvSpPr>
          <p:nvPr>
            <p:ph type="body" idx="1"/>
          </p:nvPr>
        </p:nvSpPr>
        <p:spPr>
          <a:xfrm>
            <a:off x="684213" y="1916113"/>
            <a:ext cx="7772400" cy="3168650"/>
          </a:xfrm>
        </p:spPr>
        <p:txBody>
          <a:bodyPr/>
          <a:lstStyle/>
          <a:p>
            <a:r>
              <a:rPr lang="de-DE" altLang="en-US" sz="3200" smtClean="0">
                <a:ea typeface="ＭＳ Ｐゴシック" pitchFamily="34" charset="-128"/>
              </a:rPr>
              <a:t>Case Report (Fallbericht)</a:t>
            </a:r>
          </a:p>
          <a:p>
            <a:pPr lvl="3"/>
            <a:r>
              <a:rPr lang="de-DE" altLang="en-US" sz="2000" smtClean="0">
                <a:ea typeface="ＭＳ Ｐゴシック" pitchFamily="34" charset="-128"/>
              </a:rPr>
              <a:t>Kann sehr lehrreich sein, ist aber kein Beweis für die Wirksamkeit einer Therapie </a:t>
            </a:r>
          </a:p>
          <a:p>
            <a:pPr lvl="3"/>
            <a:r>
              <a:rPr lang="de-DE" altLang="en-US" sz="2000" smtClean="0">
                <a:ea typeface="ＭＳ Ｐゴシック" pitchFamily="34" charset="-128"/>
              </a:rPr>
              <a:t>z.B. Serien in „The New England Journal of Medicine „ oder in „The Lancet</a:t>
            </a:r>
            <a:r>
              <a:rPr lang="ja-JP" altLang="de-DE" sz="2000" smtClean="0">
                <a:ea typeface="ＭＳ Ｐゴシック" pitchFamily="34" charset="-128"/>
              </a:rPr>
              <a:t>“</a:t>
            </a:r>
            <a:endParaRPr lang="de-DE" altLang="ja-JP" sz="2000" smtClean="0">
              <a:ea typeface="ＭＳ Ｐゴシック" pitchFamily="34" charset="-128"/>
            </a:endParaRPr>
          </a:p>
          <a:p>
            <a:r>
              <a:rPr lang="de-DE" altLang="en-US" sz="3200" smtClean="0">
                <a:ea typeface="ＭＳ Ｐゴシック" pitchFamily="34" charset="-128"/>
              </a:rPr>
              <a:t>Case-Series Report (Fallserien)</a:t>
            </a:r>
          </a:p>
          <a:p>
            <a:pPr lvl="3"/>
            <a:r>
              <a:rPr lang="de-DE" altLang="en-US" sz="2000" smtClean="0">
                <a:ea typeface="ＭＳ Ｐゴシック" pitchFamily="34" charset="-128"/>
              </a:rPr>
              <a:t>Wie Fallbericht, nur mehrere ähnliche Fälle</a:t>
            </a:r>
          </a:p>
        </p:txBody>
      </p:sp>
      <p:sp>
        <p:nvSpPr>
          <p:cNvPr id="334851"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2.2.4.1 Deskriptive Studien</a:t>
            </a:r>
          </a:p>
        </p:txBody>
      </p:sp>
      <p:sp>
        <p:nvSpPr>
          <p:cNvPr id="133127"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133128"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334850"/>
                                        </p:tgtEl>
                                        <p:attrNameLst>
                                          <p:attrName>style.visibility</p:attrName>
                                        </p:attrNameLst>
                                      </p:cBhvr>
                                      <p:to>
                                        <p:strVal val="visible"/>
                                      </p:to>
                                    </p:set>
                                    <p:anim calcmode="lin" valueType="num">
                                      <p:cBhvr additive="base">
                                        <p:cTn id="7" dur="500" fill="hold"/>
                                        <p:tgtEl>
                                          <p:spTgt spid="334850"/>
                                        </p:tgtEl>
                                        <p:attrNameLst>
                                          <p:attrName>ppt_x</p:attrName>
                                        </p:attrNameLst>
                                      </p:cBhvr>
                                      <p:tavLst>
                                        <p:tav tm="0">
                                          <p:val>
                                            <p:strVal val="#ppt_x"/>
                                          </p:val>
                                        </p:tav>
                                        <p:tav tm="100000">
                                          <p:val>
                                            <p:strVal val="#ppt_x"/>
                                          </p:val>
                                        </p:tav>
                                      </p:tavLst>
                                    </p:anim>
                                    <p:anim calcmode="lin" valueType="num">
                                      <p:cBhvr additive="base">
                                        <p:cTn id="8" dur="500" fill="hold"/>
                                        <p:tgtEl>
                                          <p:spTgt spid="334850"/>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334851"/>
                                        </p:tgtEl>
                                        <p:attrNameLst>
                                          <p:attrName>style.visibility</p:attrName>
                                        </p:attrNameLst>
                                      </p:cBhvr>
                                      <p:to>
                                        <p:strVal val="visible"/>
                                      </p:to>
                                    </p:set>
                                    <p:anim calcmode="lin" valueType="num">
                                      <p:cBhvr additive="base">
                                        <p:cTn id="12" dur="500" fill="hold"/>
                                        <p:tgtEl>
                                          <p:spTgt spid="334851"/>
                                        </p:tgtEl>
                                        <p:attrNameLst>
                                          <p:attrName>ppt_x</p:attrName>
                                        </p:attrNameLst>
                                      </p:cBhvr>
                                      <p:tavLst>
                                        <p:tav tm="0">
                                          <p:val>
                                            <p:strVal val="0-#ppt_w/2"/>
                                          </p:val>
                                        </p:tav>
                                        <p:tav tm="100000">
                                          <p:val>
                                            <p:strVal val="#ppt_x"/>
                                          </p:val>
                                        </p:tav>
                                      </p:tavLst>
                                    </p:anim>
                                    <p:anim calcmode="lin" valueType="num">
                                      <p:cBhvr additive="base">
                                        <p:cTn id="13" dur="500" fill="hold"/>
                                        <p:tgtEl>
                                          <p:spTgt spid="334851"/>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334855">
                                            <p:txEl>
                                              <p:pRg st="0" end="0"/>
                                            </p:txEl>
                                          </p:spTgt>
                                        </p:tgtEl>
                                        <p:attrNameLst>
                                          <p:attrName>style.visibility</p:attrName>
                                        </p:attrNameLst>
                                      </p:cBhvr>
                                      <p:to>
                                        <p:strVal val="visible"/>
                                      </p:to>
                                    </p:set>
                                    <p:anim calcmode="lin" valueType="num">
                                      <p:cBhvr additive="base">
                                        <p:cTn id="18" dur="500" fill="hold"/>
                                        <p:tgtEl>
                                          <p:spTgt spid="334855">
                                            <p:txEl>
                                              <p:pRg st="0" end="0"/>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33485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334855">
                                            <p:txEl>
                                              <p:pRg st="1" end="1"/>
                                            </p:txEl>
                                          </p:spTgt>
                                        </p:tgtEl>
                                        <p:attrNameLst>
                                          <p:attrName>style.visibility</p:attrName>
                                        </p:attrNameLst>
                                      </p:cBhvr>
                                      <p:to>
                                        <p:strVal val="visible"/>
                                      </p:to>
                                    </p:set>
                                    <p:anim calcmode="lin" valueType="num">
                                      <p:cBhvr additive="base">
                                        <p:cTn id="24" dur="500" fill="hold"/>
                                        <p:tgtEl>
                                          <p:spTgt spid="334855">
                                            <p:txEl>
                                              <p:pRg st="1" end="1"/>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33485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334855">
                                            <p:txEl>
                                              <p:pRg st="2" end="2"/>
                                            </p:txEl>
                                          </p:spTgt>
                                        </p:tgtEl>
                                        <p:attrNameLst>
                                          <p:attrName>style.visibility</p:attrName>
                                        </p:attrNameLst>
                                      </p:cBhvr>
                                      <p:to>
                                        <p:strVal val="visible"/>
                                      </p:to>
                                    </p:set>
                                    <p:anim calcmode="lin" valueType="num">
                                      <p:cBhvr additive="base">
                                        <p:cTn id="30" dur="500" fill="hold"/>
                                        <p:tgtEl>
                                          <p:spTgt spid="334855">
                                            <p:txEl>
                                              <p:pRg st="2" end="2"/>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33485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 presetClass="entr" presetSubtype="8" fill="hold" grpId="0" nodeType="clickEffect">
                                  <p:stCondLst>
                                    <p:cond delay="0"/>
                                  </p:stCondLst>
                                  <p:childTnLst>
                                    <p:set>
                                      <p:cBhvr>
                                        <p:cTn id="35" dur="1" fill="hold">
                                          <p:stCondLst>
                                            <p:cond delay="0"/>
                                          </p:stCondLst>
                                        </p:cTn>
                                        <p:tgtEl>
                                          <p:spTgt spid="334855">
                                            <p:txEl>
                                              <p:pRg st="3" end="3"/>
                                            </p:txEl>
                                          </p:spTgt>
                                        </p:tgtEl>
                                        <p:attrNameLst>
                                          <p:attrName>style.visibility</p:attrName>
                                        </p:attrNameLst>
                                      </p:cBhvr>
                                      <p:to>
                                        <p:strVal val="visible"/>
                                      </p:to>
                                    </p:set>
                                    <p:anim calcmode="lin" valueType="num">
                                      <p:cBhvr additive="base">
                                        <p:cTn id="36" dur="500" fill="hold"/>
                                        <p:tgtEl>
                                          <p:spTgt spid="334855">
                                            <p:txEl>
                                              <p:pRg st="3" end="3"/>
                                            </p:txEl>
                                          </p:spTgt>
                                        </p:tgtEl>
                                        <p:attrNameLst>
                                          <p:attrName>ppt_x</p:attrName>
                                        </p:attrNameLst>
                                      </p:cBhvr>
                                      <p:tavLst>
                                        <p:tav tm="0">
                                          <p:val>
                                            <p:strVal val="0-#ppt_w/2"/>
                                          </p:val>
                                        </p:tav>
                                        <p:tav tm="100000">
                                          <p:val>
                                            <p:strVal val="#ppt_x"/>
                                          </p:val>
                                        </p:tav>
                                      </p:tavLst>
                                    </p:anim>
                                    <p:anim calcmode="lin" valueType="num">
                                      <p:cBhvr additive="base">
                                        <p:cTn id="37" dur="500" fill="hold"/>
                                        <p:tgtEl>
                                          <p:spTgt spid="334855">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8" fill="hold" grpId="0" nodeType="clickEffect">
                                  <p:stCondLst>
                                    <p:cond delay="0"/>
                                  </p:stCondLst>
                                  <p:childTnLst>
                                    <p:set>
                                      <p:cBhvr>
                                        <p:cTn id="41" dur="1" fill="hold">
                                          <p:stCondLst>
                                            <p:cond delay="0"/>
                                          </p:stCondLst>
                                        </p:cTn>
                                        <p:tgtEl>
                                          <p:spTgt spid="334855">
                                            <p:txEl>
                                              <p:pRg st="4" end="4"/>
                                            </p:txEl>
                                          </p:spTgt>
                                        </p:tgtEl>
                                        <p:attrNameLst>
                                          <p:attrName>style.visibility</p:attrName>
                                        </p:attrNameLst>
                                      </p:cBhvr>
                                      <p:to>
                                        <p:strVal val="visible"/>
                                      </p:to>
                                    </p:set>
                                    <p:anim calcmode="lin" valueType="num">
                                      <p:cBhvr additive="base">
                                        <p:cTn id="42" dur="500" fill="hold"/>
                                        <p:tgtEl>
                                          <p:spTgt spid="334855">
                                            <p:txEl>
                                              <p:pRg st="4" end="4"/>
                                            </p:txEl>
                                          </p:spTgt>
                                        </p:tgtEl>
                                        <p:attrNameLst>
                                          <p:attrName>ppt_x</p:attrName>
                                        </p:attrNameLst>
                                      </p:cBhvr>
                                      <p:tavLst>
                                        <p:tav tm="0">
                                          <p:val>
                                            <p:strVal val="0-#ppt_w/2"/>
                                          </p:val>
                                        </p:tav>
                                        <p:tav tm="100000">
                                          <p:val>
                                            <p:strVal val="#ppt_x"/>
                                          </p:val>
                                        </p:tav>
                                      </p:tavLst>
                                    </p:anim>
                                    <p:anim calcmode="lin" valueType="num">
                                      <p:cBhvr additive="base">
                                        <p:cTn id="43" dur="500" fill="hold"/>
                                        <p:tgtEl>
                                          <p:spTgt spid="334855">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4850" grpId="0" animBg="1" autoUpdateAnimBg="0"/>
      <p:bldP spid="334855" grpId="0" build="p" bldLvl="5"/>
      <p:bldP spid="334851" grpId="0" animBg="1"/>
    </p:bldLst>
  </p:timing>
</p:sld>
</file>

<file path=ppt/slides/slide13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21858"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34147"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0FB78DB8-32F0-42D6-AF82-91174D04C875}" type="slidenum">
              <a:rPr lang="de-DE" altLang="en-US" sz="900" smtClean="0">
                <a:solidFill>
                  <a:schemeClr val="accent2"/>
                </a:solidFill>
              </a:rPr>
              <a:pPr/>
              <a:t>137</a:t>
            </a:fld>
            <a:endParaRPr lang="de-DE" altLang="en-US" sz="1400" b="0" smtClean="0">
              <a:solidFill>
                <a:schemeClr val="tx1"/>
              </a:solidFill>
            </a:endParaRPr>
          </a:p>
        </p:txBody>
      </p:sp>
      <p:sp>
        <p:nvSpPr>
          <p:cNvPr id="667650"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2.2.4 Studientypen</a:t>
            </a:r>
          </a:p>
        </p:txBody>
      </p:sp>
      <p:sp>
        <p:nvSpPr>
          <p:cNvPr id="667651" name="Rectangle 3"/>
          <p:cNvSpPr>
            <a:spLocks noGrp="1" noChangeArrowheads="1"/>
          </p:cNvSpPr>
          <p:nvPr>
            <p:ph type="body" idx="1"/>
          </p:nvPr>
        </p:nvSpPr>
        <p:spPr>
          <a:xfrm>
            <a:off x="250825" y="1628775"/>
            <a:ext cx="8713788" cy="4114800"/>
          </a:xfrm>
        </p:spPr>
        <p:txBody>
          <a:bodyPr/>
          <a:lstStyle/>
          <a:p>
            <a:pPr>
              <a:lnSpc>
                <a:spcPct val="90000"/>
              </a:lnSpc>
            </a:pPr>
            <a:r>
              <a:rPr lang="de-DE" altLang="en-US" smtClean="0">
                <a:ea typeface="ＭＳ Ｐゴシック" pitchFamily="34" charset="-128"/>
              </a:rPr>
              <a:t>Drug utilization studies</a:t>
            </a:r>
          </a:p>
          <a:p>
            <a:pPr lvl="3">
              <a:lnSpc>
                <a:spcPct val="90000"/>
              </a:lnSpc>
            </a:pPr>
            <a:r>
              <a:rPr lang="de-DE" altLang="en-US" sz="1800" b="1" smtClean="0">
                <a:ea typeface="ＭＳ Ｐゴシック" pitchFamily="34" charset="-128"/>
              </a:rPr>
              <a:t>Untersuchen die Verwendung von Medikamenten </a:t>
            </a:r>
            <a:br>
              <a:rPr lang="de-DE" altLang="en-US" sz="1800" b="1" smtClean="0">
                <a:ea typeface="ＭＳ Ｐゴシック" pitchFamily="34" charset="-128"/>
              </a:rPr>
            </a:br>
            <a:r>
              <a:rPr lang="de-DE" altLang="en-US" sz="1800" b="1" smtClean="0">
                <a:ea typeface="ＭＳ Ｐゴシック" pitchFamily="34" charset="-128"/>
              </a:rPr>
              <a:t>(von wem, in welchem Kontext)</a:t>
            </a:r>
          </a:p>
          <a:p>
            <a:pPr lvl="3">
              <a:lnSpc>
                <a:spcPct val="90000"/>
              </a:lnSpc>
            </a:pPr>
            <a:r>
              <a:rPr lang="de-DE" altLang="en-US" sz="1800" b="1" smtClean="0">
                <a:ea typeface="ＭＳ Ｐゴシック" pitchFamily="34" charset="-128"/>
              </a:rPr>
              <a:t>Können </a:t>
            </a:r>
            <a:r>
              <a:rPr lang="de-DE" altLang="en-US" sz="1800" b="1" smtClean="0">
                <a:solidFill>
                  <a:srgbClr val="FF0000"/>
                </a:solidFill>
                <a:ea typeface="ＭＳ Ｐゴシック" pitchFamily="34" charset="-128"/>
              </a:rPr>
              <a:t>retrospektiv</a:t>
            </a:r>
            <a:r>
              <a:rPr lang="de-DE" altLang="en-US" sz="1800" b="1" smtClean="0">
                <a:ea typeface="ＭＳ Ｐゴシック" pitchFamily="34" charset="-128"/>
              </a:rPr>
              <a:t> (</a:t>
            </a:r>
            <a:r>
              <a:rPr lang="de-DE" altLang="en-US" sz="2000" b="1" smtClean="0">
                <a:ea typeface="ＭＳ Ｐゴシック" pitchFamily="34" charset="-128"/>
              </a:rPr>
              <a:t>Drug utilization reviews</a:t>
            </a:r>
            <a:r>
              <a:rPr lang="de-DE" altLang="en-US" sz="1800" b="1" smtClean="0">
                <a:ea typeface="ＭＳ Ｐゴシック" pitchFamily="34" charset="-128"/>
              </a:rPr>
              <a:t>), wie auch </a:t>
            </a:r>
            <a:r>
              <a:rPr lang="de-DE" altLang="en-US" sz="1800" b="1" smtClean="0">
                <a:solidFill>
                  <a:srgbClr val="FF0000"/>
                </a:solidFill>
                <a:ea typeface="ＭＳ Ｐゴシック" pitchFamily="34" charset="-128"/>
              </a:rPr>
              <a:t>prospektiviv</a:t>
            </a:r>
            <a:r>
              <a:rPr lang="de-DE" altLang="en-US" sz="1800" b="1" smtClean="0">
                <a:ea typeface="ＭＳ Ｐゴシック" pitchFamily="34" charset="-128"/>
              </a:rPr>
              <a:t>  sein (</a:t>
            </a:r>
            <a:r>
              <a:rPr lang="de-DE" altLang="en-US" sz="2000" b="1" smtClean="0">
                <a:ea typeface="ＭＳ Ｐゴシック" pitchFamily="34" charset="-128"/>
              </a:rPr>
              <a:t>Drug use evaluation</a:t>
            </a:r>
            <a:r>
              <a:rPr lang="de-DE" altLang="en-US" sz="1800" b="1" smtClean="0">
                <a:ea typeface="ＭＳ Ｐゴシック" pitchFamily="34" charset="-128"/>
              </a:rPr>
              <a:t>)</a:t>
            </a:r>
          </a:p>
          <a:p>
            <a:pPr lvl="3">
              <a:lnSpc>
                <a:spcPct val="90000"/>
              </a:lnSpc>
            </a:pPr>
            <a:r>
              <a:rPr lang="de-DE" altLang="en-US" sz="1800" b="1" smtClean="0">
                <a:ea typeface="ＭＳ Ｐゴシック" pitchFamily="34" charset="-128"/>
              </a:rPr>
              <a:t>Die Klassifikation der Medikamente basiert auf das </a:t>
            </a:r>
            <a:r>
              <a:rPr lang="de-DE" altLang="en-US" sz="1800" b="1" smtClean="0">
                <a:solidFill>
                  <a:srgbClr val="FF0000"/>
                </a:solidFill>
                <a:ea typeface="ＭＳ Ｐゴシック" pitchFamily="34" charset="-128"/>
              </a:rPr>
              <a:t>ATC</a:t>
            </a:r>
            <a:r>
              <a:rPr lang="de-DE" altLang="en-US" sz="1800" b="1" smtClean="0">
                <a:ea typeface="ＭＳ Ｐゴシック" pitchFamily="34" charset="-128"/>
              </a:rPr>
              <a:t>-Code (</a:t>
            </a:r>
            <a:r>
              <a:rPr lang="de-DE" altLang="en-US" sz="1800" b="1" u="sng" smtClean="0">
                <a:solidFill>
                  <a:srgbClr val="FF0000"/>
                </a:solidFill>
                <a:ea typeface="ＭＳ Ｐゴシック" pitchFamily="34" charset="-128"/>
              </a:rPr>
              <a:t>A</a:t>
            </a:r>
            <a:r>
              <a:rPr lang="de-DE" altLang="en-US" sz="1800" b="1" smtClean="0">
                <a:ea typeface="ＭＳ Ｐゴシック" pitchFamily="34" charset="-128"/>
              </a:rPr>
              <a:t>natomical-</a:t>
            </a:r>
            <a:r>
              <a:rPr lang="de-DE" altLang="en-US" sz="1800" b="1" u="sng" smtClean="0">
                <a:solidFill>
                  <a:srgbClr val="FF0000"/>
                </a:solidFill>
                <a:ea typeface="ＭＳ Ｐゴシック" pitchFamily="34" charset="-128"/>
              </a:rPr>
              <a:t>T</a:t>
            </a:r>
            <a:r>
              <a:rPr lang="de-DE" altLang="en-US" sz="1800" b="1" smtClean="0">
                <a:ea typeface="ＭＳ Ｐゴシック" pitchFamily="34" charset="-128"/>
              </a:rPr>
              <a:t>herapeutic</a:t>
            </a:r>
            <a:r>
              <a:rPr lang="de-DE" altLang="en-US" sz="1800" b="1" smtClean="0">
                <a:solidFill>
                  <a:srgbClr val="FF0000"/>
                </a:solidFill>
                <a:ea typeface="ＭＳ Ｐゴシック" pitchFamily="34" charset="-128"/>
              </a:rPr>
              <a:t> </a:t>
            </a:r>
            <a:r>
              <a:rPr lang="de-DE" altLang="en-US" sz="1800" b="1" u="sng" smtClean="0">
                <a:solidFill>
                  <a:srgbClr val="FF0000"/>
                </a:solidFill>
                <a:ea typeface="ＭＳ Ｐゴシック" pitchFamily="34" charset="-128"/>
              </a:rPr>
              <a:t>C</a:t>
            </a:r>
            <a:r>
              <a:rPr lang="de-DE" altLang="en-US" sz="1800" b="1" smtClean="0">
                <a:ea typeface="ＭＳ Ｐゴシック" pitchFamily="34" charset="-128"/>
              </a:rPr>
              <a:t>hemical Classification) der </a:t>
            </a:r>
            <a:r>
              <a:rPr lang="de-DE" altLang="en-US" sz="1800" b="1" smtClean="0">
                <a:solidFill>
                  <a:srgbClr val="FF0000"/>
                </a:solidFill>
                <a:ea typeface="ＭＳ Ｐゴシック" pitchFamily="34" charset="-128"/>
              </a:rPr>
              <a:t>WHO</a:t>
            </a:r>
          </a:p>
          <a:p>
            <a:pPr lvl="3">
              <a:lnSpc>
                <a:spcPct val="90000"/>
              </a:lnSpc>
            </a:pPr>
            <a:r>
              <a:rPr lang="de-DE" altLang="en-US" sz="1800" b="1" smtClean="0">
                <a:solidFill>
                  <a:srgbClr val="FF0000"/>
                </a:solidFill>
                <a:ea typeface="ＭＳ Ｐゴシック" pitchFamily="34" charset="-128"/>
                <a:sym typeface="Wingdings" pitchFamily="2" charset="2"/>
              </a:rPr>
              <a:t></a:t>
            </a:r>
            <a:r>
              <a:rPr lang="de-DE" altLang="en-US" sz="1800" b="1" smtClean="0">
                <a:ea typeface="ＭＳ Ｐゴシック" pitchFamily="34" charset="-128"/>
                <a:sym typeface="Wingdings" pitchFamily="2" charset="2"/>
              </a:rPr>
              <a:t> </a:t>
            </a:r>
            <a:r>
              <a:rPr lang="de-DE" altLang="en-US" sz="1800" b="1" smtClean="0">
                <a:ea typeface="ＭＳ Ｐゴシック" pitchFamily="34" charset="-128"/>
              </a:rPr>
              <a:t>Es gibt mehrere „ATC</a:t>
            </a:r>
            <a:r>
              <a:rPr lang="ja-JP" altLang="de-DE" sz="1800" b="1" smtClean="0">
                <a:ea typeface="ＭＳ Ｐゴシック" pitchFamily="34" charset="-128"/>
              </a:rPr>
              <a:t>“</a:t>
            </a:r>
            <a:r>
              <a:rPr lang="de-DE" altLang="ja-JP" sz="1800" b="1" smtClean="0">
                <a:ea typeface="ＭＳ Ｐゴシック" pitchFamily="34" charset="-128"/>
              </a:rPr>
              <a:t>-Codes !</a:t>
            </a:r>
          </a:p>
          <a:p>
            <a:pPr lvl="4">
              <a:lnSpc>
                <a:spcPct val="90000"/>
              </a:lnSpc>
            </a:pPr>
            <a:r>
              <a:rPr lang="de-DE" altLang="en-US" sz="1800" b="1" smtClean="0">
                <a:ea typeface="ＭＳ Ｐゴシック" pitchFamily="34" charset="-128"/>
              </a:rPr>
              <a:t>AT-Klassifikation der </a:t>
            </a:r>
            <a:r>
              <a:rPr lang="de-DE" altLang="en-US" sz="1800" b="1" u="sng" smtClean="0">
                <a:solidFill>
                  <a:srgbClr val="FF0000"/>
                </a:solidFill>
                <a:ea typeface="ＭＳ Ｐゴシック" pitchFamily="34" charset="-128"/>
              </a:rPr>
              <a:t>E</a:t>
            </a:r>
            <a:r>
              <a:rPr lang="de-DE" altLang="en-US" sz="1800" b="1" smtClean="0">
                <a:ea typeface="ＭＳ Ｐゴシック" pitchFamily="34" charset="-128"/>
              </a:rPr>
              <a:t>uropean </a:t>
            </a:r>
            <a:r>
              <a:rPr lang="de-DE" altLang="en-US" sz="1800" b="1" u="sng" smtClean="0">
                <a:solidFill>
                  <a:srgbClr val="FF0000"/>
                </a:solidFill>
                <a:ea typeface="ＭＳ Ｐゴシック" pitchFamily="34" charset="-128"/>
              </a:rPr>
              <a:t>Ph</a:t>
            </a:r>
            <a:r>
              <a:rPr lang="de-DE" altLang="en-US" sz="1800" b="1" smtClean="0">
                <a:ea typeface="ＭＳ Ｐゴシック" pitchFamily="34" charset="-128"/>
              </a:rPr>
              <a:t>armaceutical </a:t>
            </a:r>
            <a:r>
              <a:rPr lang="de-DE" altLang="en-US" sz="1800" b="1" u="sng" smtClean="0">
                <a:solidFill>
                  <a:srgbClr val="FF0000"/>
                </a:solidFill>
                <a:ea typeface="ＭＳ Ｐゴシック" pitchFamily="34" charset="-128"/>
              </a:rPr>
              <a:t>M</a:t>
            </a:r>
            <a:r>
              <a:rPr lang="de-DE" altLang="en-US" sz="1800" b="1" smtClean="0">
                <a:ea typeface="ＭＳ Ｐゴシック" pitchFamily="34" charset="-128"/>
              </a:rPr>
              <a:t>arket </a:t>
            </a:r>
            <a:r>
              <a:rPr lang="de-DE" altLang="en-US" sz="1800" b="1" u="sng" smtClean="0">
                <a:solidFill>
                  <a:srgbClr val="FF0000"/>
                </a:solidFill>
                <a:ea typeface="ＭＳ Ｐゴシック" pitchFamily="34" charset="-128"/>
              </a:rPr>
              <a:t>R</a:t>
            </a:r>
            <a:r>
              <a:rPr lang="de-DE" altLang="en-US" sz="1800" b="1" smtClean="0">
                <a:ea typeface="ＭＳ Ｐゴシック" pitchFamily="34" charset="-128"/>
              </a:rPr>
              <a:t>esearch </a:t>
            </a:r>
            <a:r>
              <a:rPr lang="de-DE" altLang="en-US" sz="1800" b="1" u="sng" smtClean="0">
                <a:solidFill>
                  <a:srgbClr val="FF0000"/>
                </a:solidFill>
                <a:ea typeface="ＭＳ Ｐゴシック" pitchFamily="34" charset="-128"/>
              </a:rPr>
              <a:t>A</a:t>
            </a:r>
            <a:r>
              <a:rPr lang="de-DE" altLang="en-US" sz="1800" b="1" smtClean="0">
                <a:ea typeface="ＭＳ Ｐゴシック" pitchFamily="34" charset="-128"/>
              </a:rPr>
              <a:t>ssociation (APhMRA) (IMS-Daten)</a:t>
            </a:r>
          </a:p>
          <a:p>
            <a:pPr lvl="4">
              <a:lnSpc>
                <a:spcPct val="90000"/>
              </a:lnSpc>
            </a:pPr>
            <a:r>
              <a:rPr lang="de-DE" altLang="en-US" sz="1800" b="1" smtClean="0">
                <a:ea typeface="ＭＳ Ｐゴシック" pitchFamily="34" charset="-128"/>
              </a:rPr>
              <a:t>ATC-Klassifikation nach Schwabe („Arzneimittelreport</a:t>
            </a:r>
            <a:r>
              <a:rPr lang="ja-JP" altLang="de-DE" sz="1800" b="1" smtClean="0">
                <a:ea typeface="ＭＳ Ｐゴシック" pitchFamily="34" charset="-128"/>
              </a:rPr>
              <a:t>“</a:t>
            </a:r>
            <a:r>
              <a:rPr lang="de-DE" altLang="ja-JP" sz="1800" b="1" smtClean="0">
                <a:ea typeface="ＭＳ Ｐゴシック" pitchFamily="34" charset="-128"/>
              </a:rPr>
              <a:t>)</a:t>
            </a:r>
          </a:p>
          <a:p>
            <a:pPr lvl="4">
              <a:lnSpc>
                <a:spcPct val="90000"/>
              </a:lnSpc>
            </a:pPr>
            <a:r>
              <a:rPr lang="de-DE" altLang="en-US" sz="1800" b="1" smtClean="0">
                <a:ea typeface="ＭＳ Ｐゴシック" pitchFamily="34" charset="-128"/>
              </a:rPr>
              <a:t>ATC-Klassifikation der ABDA</a:t>
            </a:r>
          </a:p>
          <a:p>
            <a:pPr lvl="3">
              <a:lnSpc>
                <a:spcPct val="90000"/>
              </a:lnSpc>
            </a:pPr>
            <a:r>
              <a:rPr lang="de-DE" altLang="en-US" sz="1800" b="1" smtClean="0">
                <a:ea typeface="ＭＳ Ｐゴシック" pitchFamily="34" charset="-128"/>
              </a:rPr>
              <a:t>Als Einheit wird die DDD (</a:t>
            </a:r>
            <a:r>
              <a:rPr lang="de-DE" altLang="en-US" sz="1800" b="1" u="sng" smtClean="0">
                <a:solidFill>
                  <a:srgbClr val="FF0000"/>
                </a:solidFill>
                <a:ea typeface="ＭＳ Ｐゴシック" pitchFamily="34" charset="-128"/>
              </a:rPr>
              <a:t>D</a:t>
            </a:r>
            <a:r>
              <a:rPr lang="de-DE" altLang="en-US" sz="1800" b="1" smtClean="0">
                <a:ea typeface="ＭＳ Ｐゴシック" pitchFamily="34" charset="-128"/>
              </a:rPr>
              <a:t>aily </a:t>
            </a:r>
            <a:r>
              <a:rPr lang="de-DE" altLang="en-US" sz="1800" b="1" u="sng" smtClean="0">
                <a:solidFill>
                  <a:srgbClr val="FF0000"/>
                </a:solidFill>
                <a:ea typeface="ＭＳ Ｐゴシック" pitchFamily="34" charset="-128"/>
              </a:rPr>
              <a:t>D</a:t>
            </a:r>
            <a:r>
              <a:rPr lang="de-DE" altLang="en-US" sz="1800" b="1" smtClean="0">
                <a:ea typeface="ＭＳ Ｐゴシック" pitchFamily="34" charset="-128"/>
              </a:rPr>
              <a:t>efined </a:t>
            </a:r>
            <a:r>
              <a:rPr lang="de-DE" altLang="en-US" sz="1800" b="1" u="sng" smtClean="0">
                <a:solidFill>
                  <a:srgbClr val="FF0000"/>
                </a:solidFill>
                <a:ea typeface="ＭＳ Ｐゴシック" pitchFamily="34" charset="-128"/>
              </a:rPr>
              <a:t>D</a:t>
            </a:r>
            <a:r>
              <a:rPr lang="de-DE" altLang="en-US" sz="1800" b="1" smtClean="0">
                <a:ea typeface="ＭＳ Ｐゴシック" pitchFamily="34" charset="-128"/>
              </a:rPr>
              <a:t>ose) benutzt</a:t>
            </a:r>
            <a:br>
              <a:rPr lang="de-DE" altLang="en-US" sz="1800" b="1" smtClean="0">
                <a:ea typeface="ＭＳ Ｐゴシック" pitchFamily="34" charset="-128"/>
              </a:rPr>
            </a:br>
            <a:r>
              <a:rPr lang="de-DE" altLang="en-US" sz="1800" b="1" smtClean="0">
                <a:ea typeface="ＭＳ Ｐゴシック" pitchFamily="34" charset="-128"/>
              </a:rPr>
              <a:t>(</a:t>
            </a:r>
            <a:r>
              <a:rPr lang="de-DE" altLang="en-US" b="1" smtClean="0">
                <a:ea typeface="ＭＳ Ｐゴシック" pitchFamily="34" charset="-128"/>
              </a:rPr>
              <a:t>s. für beide </a:t>
            </a:r>
            <a:r>
              <a:rPr lang="de-DE" altLang="en-US" sz="1800" b="1" u="sng" smtClean="0">
                <a:solidFill>
                  <a:schemeClr val="accent2"/>
                </a:solidFill>
                <a:ea typeface="ＭＳ Ｐゴシック" pitchFamily="34" charset="-128"/>
              </a:rPr>
              <a:t>http://www.whocc.no/ </a:t>
            </a:r>
            <a:r>
              <a:rPr lang="de-DE" altLang="en-US" b="1" smtClean="0">
                <a:ea typeface="ＭＳ Ｐゴシック" pitchFamily="34" charset="-128"/>
              </a:rPr>
              <a:t>)</a:t>
            </a:r>
          </a:p>
          <a:p>
            <a:pPr lvl="3">
              <a:lnSpc>
                <a:spcPct val="90000"/>
              </a:lnSpc>
            </a:pPr>
            <a:r>
              <a:rPr lang="de-DE" altLang="en-US" sz="1800" b="1" smtClean="0">
                <a:solidFill>
                  <a:srgbClr val="FF0000"/>
                </a:solidFill>
                <a:ea typeface="ＭＳ Ｐゴシック" pitchFamily="34" charset="-128"/>
                <a:sym typeface="Wingdings" pitchFamily="2" charset="2"/>
              </a:rPr>
              <a:t></a:t>
            </a:r>
            <a:r>
              <a:rPr lang="de-DE" altLang="en-US" b="1" smtClean="0">
                <a:ea typeface="ＭＳ Ｐゴシック" pitchFamily="34" charset="-128"/>
              </a:rPr>
              <a:t> Auch die DDD sind unterschiedlich definiert !</a:t>
            </a:r>
            <a:br>
              <a:rPr lang="de-DE" altLang="en-US" b="1" smtClean="0">
                <a:ea typeface="ＭＳ Ｐゴシック" pitchFamily="34" charset="-128"/>
              </a:rPr>
            </a:br>
            <a:r>
              <a:rPr lang="de-DE" altLang="en-US" b="1" smtClean="0">
                <a:ea typeface="ＭＳ Ｐゴシック" pitchFamily="34" charset="-128"/>
              </a:rPr>
              <a:t>(z.B. Diazepam international 10mg, Deutschland 5mg)</a:t>
            </a:r>
            <a:endParaRPr lang="de-DE" altLang="en-US" sz="1800" b="1" u="sng" smtClean="0">
              <a:solidFill>
                <a:schemeClr val="accent2"/>
              </a:solidFill>
              <a:ea typeface="ＭＳ Ｐゴシック" pitchFamily="34" charset="-128"/>
            </a:endParaRPr>
          </a:p>
          <a:p>
            <a:pPr>
              <a:lnSpc>
                <a:spcPct val="90000"/>
              </a:lnSpc>
            </a:pPr>
            <a:endParaRPr lang="de-DE" altLang="en-US" sz="2800" smtClean="0">
              <a:ea typeface="ＭＳ Ｐゴシック" pitchFamily="34" charset="-128"/>
            </a:endParaRPr>
          </a:p>
        </p:txBody>
      </p:sp>
      <p:sp>
        <p:nvSpPr>
          <p:cNvPr id="667652" name="Text Box 4"/>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2.2.4.1 Deskriptive Studien</a:t>
            </a:r>
          </a:p>
        </p:txBody>
      </p:sp>
      <p:sp>
        <p:nvSpPr>
          <p:cNvPr id="134151" name="Text Box 5"/>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134152" name="Text Box 6"/>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667650"/>
                                        </p:tgtEl>
                                        <p:attrNameLst>
                                          <p:attrName>style.visibility</p:attrName>
                                        </p:attrNameLst>
                                      </p:cBhvr>
                                      <p:to>
                                        <p:strVal val="visible"/>
                                      </p:to>
                                    </p:set>
                                    <p:anim calcmode="lin" valueType="num">
                                      <p:cBhvr additive="base">
                                        <p:cTn id="7" dur="500" fill="hold"/>
                                        <p:tgtEl>
                                          <p:spTgt spid="667650"/>
                                        </p:tgtEl>
                                        <p:attrNameLst>
                                          <p:attrName>ppt_x</p:attrName>
                                        </p:attrNameLst>
                                      </p:cBhvr>
                                      <p:tavLst>
                                        <p:tav tm="0">
                                          <p:val>
                                            <p:strVal val="#ppt_x"/>
                                          </p:val>
                                        </p:tav>
                                        <p:tav tm="100000">
                                          <p:val>
                                            <p:strVal val="#ppt_x"/>
                                          </p:val>
                                        </p:tav>
                                      </p:tavLst>
                                    </p:anim>
                                    <p:anim calcmode="lin" valueType="num">
                                      <p:cBhvr additive="base">
                                        <p:cTn id="8" dur="500" fill="hold"/>
                                        <p:tgtEl>
                                          <p:spTgt spid="667650"/>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667652"/>
                                        </p:tgtEl>
                                        <p:attrNameLst>
                                          <p:attrName>style.visibility</p:attrName>
                                        </p:attrNameLst>
                                      </p:cBhvr>
                                      <p:to>
                                        <p:strVal val="visible"/>
                                      </p:to>
                                    </p:set>
                                    <p:anim calcmode="lin" valueType="num">
                                      <p:cBhvr additive="base">
                                        <p:cTn id="12" dur="500" fill="hold"/>
                                        <p:tgtEl>
                                          <p:spTgt spid="667652"/>
                                        </p:tgtEl>
                                        <p:attrNameLst>
                                          <p:attrName>ppt_x</p:attrName>
                                        </p:attrNameLst>
                                      </p:cBhvr>
                                      <p:tavLst>
                                        <p:tav tm="0">
                                          <p:val>
                                            <p:strVal val="0-#ppt_w/2"/>
                                          </p:val>
                                        </p:tav>
                                        <p:tav tm="100000">
                                          <p:val>
                                            <p:strVal val="#ppt_x"/>
                                          </p:val>
                                        </p:tav>
                                      </p:tavLst>
                                    </p:anim>
                                    <p:anim calcmode="lin" valueType="num">
                                      <p:cBhvr additive="base">
                                        <p:cTn id="13" dur="500" fill="hold"/>
                                        <p:tgtEl>
                                          <p:spTgt spid="667652"/>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667651">
                                            <p:txEl>
                                              <p:pRg st="0" end="0"/>
                                            </p:txEl>
                                          </p:spTgt>
                                        </p:tgtEl>
                                        <p:attrNameLst>
                                          <p:attrName>style.visibility</p:attrName>
                                        </p:attrNameLst>
                                      </p:cBhvr>
                                      <p:to>
                                        <p:strVal val="visible"/>
                                      </p:to>
                                    </p:set>
                                    <p:anim calcmode="lin" valueType="num">
                                      <p:cBhvr additive="base">
                                        <p:cTn id="18" dur="500" fill="hold"/>
                                        <p:tgtEl>
                                          <p:spTgt spid="667651">
                                            <p:txEl>
                                              <p:pRg st="0" end="0"/>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66765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667651">
                                            <p:txEl>
                                              <p:pRg st="1" end="1"/>
                                            </p:txEl>
                                          </p:spTgt>
                                        </p:tgtEl>
                                        <p:attrNameLst>
                                          <p:attrName>style.visibility</p:attrName>
                                        </p:attrNameLst>
                                      </p:cBhvr>
                                      <p:to>
                                        <p:strVal val="visible"/>
                                      </p:to>
                                    </p:set>
                                    <p:anim calcmode="lin" valueType="num">
                                      <p:cBhvr additive="base">
                                        <p:cTn id="24" dur="500" fill="hold"/>
                                        <p:tgtEl>
                                          <p:spTgt spid="667651">
                                            <p:txEl>
                                              <p:pRg st="1" end="1"/>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66765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667651">
                                            <p:txEl>
                                              <p:pRg st="2" end="2"/>
                                            </p:txEl>
                                          </p:spTgt>
                                        </p:tgtEl>
                                        <p:attrNameLst>
                                          <p:attrName>style.visibility</p:attrName>
                                        </p:attrNameLst>
                                      </p:cBhvr>
                                      <p:to>
                                        <p:strVal val="visible"/>
                                      </p:to>
                                    </p:set>
                                    <p:anim calcmode="lin" valueType="num">
                                      <p:cBhvr additive="base">
                                        <p:cTn id="30" dur="500" fill="hold"/>
                                        <p:tgtEl>
                                          <p:spTgt spid="667651">
                                            <p:txEl>
                                              <p:pRg st="2" end="2"/>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667651">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 presetClass="entr" presetSubtype="8" fill="hold" grpId="0" nodeType="clickEffect">
                                  <p:stCondLst>
                                    <p:cond delay="0"/>
                                  </p:stCondLst>
                                  <p:childTnLst>
                                    <p:set>
                                      <p:cBhvr>
                                        <p:cTn id="35" dur="1" fill="hold">
                                          <p:stCondLst>
                                            <p:cond delay="0"/>
                                          </p:stCondLst>
                                        </p:cTn>
                                        <p:tgtEl>
                                          <p:spTgt spid="667651">
                                            <p:txEl>
                                              <p:pRg st="3" end="3"/>
                                            </p:txEl>
                                          </p:spTgt>
                                        </p:tgtEl>
                                        <p:attrNameLst>
                                          <p:attrName>style.visibility</p:attrName>
                                        </p:attrNameLst>
                                      </p:cBhvr>
                                      <p:to>
                                        <p:strVal val="visible"/>
                                      </p:to>
                                    </p:set>
                                    <p:anim calcmode="lin" valueType="num">
                                      <p:cBhvr additive="base">
                                        <p:cTn id="36" dur="500" fill="hold"/>
                                        <p:tgtEl>
                                          <p:spTgt spid="667651">
                                            <p:txEl>
                                              <p:pRg st="3" end="3"/>
                                            </p:txEl>
                                          </p:spTgt>
                                        </p:tgtEl>
                                        <p:attrNameLst>
                                          <p:attrName>ppt_x</p:attrName>
                                        </p:attrNameLst>
                                      </p:cBhvr>
                                      <p:tavLst>
                                        <p:tav tm="0">
                                          <p:val>
                                            <p:strVal val="0-#ppt_w/2"/>
                                          </p:val>
                                        </p:tav>
                                        <p:tav tm="100000">
                                          <p:val>
                                            <p:strVal val="#ppt_x"/>
                                          </p:val>
                                        </p:tav>
                                      </p:tavLst>
                                    </p:anim>
                                    <p:anim calcmode="lin" valueType="num">
                                      <p:cBhvr additive="base">
                                        <p:cTn id="37" dur="500" fill="hold"/>
                                        <p:tgtEl>
                                          <p:spTgt spid="667651">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8" fill="hold" grpId="0" nodeType="clickEffect">
                                  <p:stCondLst>
                                    <p:cond delay="0"/>
                                  </p:stCondLst>
                                  <p:childTnLst>
                                    <p:set>
                                      <p:cBhvr>
                                        <p:cTn id="41" dur="1" fill="hold">
                                          <p:stCondLst>
                                            <p:cond delay="0"/>
                                          </p:stCondLst>
                                        </p:cTn>
                                        <p:tgtEl>
                                          <p:spTgt spid="667651">
                                            <p:txEl>
                                              <p:pRg st="4" end="4"/>
                                            </p:txEl>
                                          </p:spTgt>
                                        </p:tgtEl>
                                        <p:attrNameLst>
                                          <p:attrName>style.visibility</p:attrName>
                                        </p:attrNameLst>
                                      </p:cBhvr>
                                      <p:to>
                                        <p:strVal val="visible"/>
                                      </p:to>
                                    </p:set>
                                    <p:anim calcmode="lin" valueType="num">
                                      <p:cBhvr additive="base">
                                        <p:cTn id="42" dur="500" fill="hold"/>
                                        <p:tgtEl>
                                          <p:spTgt spid="667651">
                                            <p:txEl>
                                              <p:pRg st="4" end="4"/>
                                            </p:txEl>
                                          </p:spTgt>
                                        </p:tgtEl>
                                        <p:attrNameLst>
                                          <p:attrName>ppt_x</p:attrName>
                                        </p:attrNameLst>
                                      </p:cBhvr>
                                      <p:tavLst>
                                        <p:tav tm="0">
                                          <p:val>
                                            <p:strVal val="0-#ppt_w/2"/>
                                          </p:val>
                                        </p:tav>
                                        <p:tav tm="100000">
                                          <p:val>
                                            <p:strVal val="#ppt_x"/>
                                          </p:val>
                                        </p:tav>
                                      </p:tavLst>
                                    </p:anim>
                                    <p:anim calcmode="lin" valueType="num">
                                      <p:cBhvr additive="base">
                                        <p:cTn id="43" dur="500" fill="hold"/>
                                        <p:tgtEl>
                                          <p:spTgt spid="667651">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8" fill="hold" grpId="0" nodeType="clickEffect">
                                  <p:stCondLst>
                                    <p:cond delay="0"/>
                                  </p:stCondLst>
                                  <p:childTnLst>
                                    <p:set>
                                      <p:cBhvr>
                                        <p:cTn id="47" dur="1" fill="hold">
                                          <p:stCondLst>
                                            <p:cond delay="0"/>
                                          </p:stCondLst>
                                        </p:cTn>
                                        <p:tgtEl>
                                          <p:spTgt spid="667651">
                                            <p:txEl>
                                              <p:pRg st="5" end="5"/>
                                            </p:txEl>
                                          </p:spTgt>
                                        </p:tgtEl>
                                        <p:attrNameLst>
                                          <p:attrName>style.visibility</p:attrName>
                                        </p:attrNameLst>
                                      </p:cBhvr>
                                      <p:to>
                                        <p:strVal val="visible"/>
                                      </p:to>
                                    </p:set>
                                    <p:anim calcmode="lin" valueType="num">
                                      <p:cBhvr additive="base">
                                        <p:cTn id="48" dur="500" fill="hold"/>
                                        <p:tgtEl>
                                          <p:spTgt spid="667651">
                                            <p:txEl>
                                              <p:pRg st="5" end="5"/>
                                            </p:txEl>
                                          </p:spTgt>
                                        </p:tgtEl>
                                        <p:attrNameLst>
                                          <p:attrName>ppt_x</p:attrName>
                                        </p:attrNameLst>
                                      </p:cBhvr>
                                      <p:tavLst>
                                        <p:tav tm="0">
                                          <p:val>
                                            <p:strVal val="0-#ppt_w/2"/>
                                          </p:val>
                                        </p:tav>
                                        <p:tav tm="100000">
                                          <p:val>
                                            <p:strVal val="#ppt_x"/>
                                          </p:val>
                                        </p:tav>
                                      </p:tavLst>
                                    </p:anim>
                                    <p:anim calcmode="lin" valueType="num">
                                      <p:cBhvr additive="base">
                                        <p:cTn id="49" dur="500" fill="hold"/>
                                        <p:tgtEl>
                                          <p:spTgt spid="667651">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2" presetClass="entr" presetSubtype="8" fill="hold" grpId="0" nodeType="clickEffect">
                                  <p:stCondLst>
                                    <p:cond delay="0"/>
                                  </p:stCondLst>
                                  <p:childTnLst>
                                    <p:set>
                                      <p:cBhvr>
                                        <p:cTn id="53" dur="1" fill="hold">
                                          <p:stCondLst>
                                            <p:cond delay="0"/>
                                          </p:stCondLst>
                                        </p:cTn>
                                        <p:tgtEl>
                                          <p:spTgt spid="667651">
                                            <p:txEl>
                                              <p:pRg st="6" end="6"/>
                                            </p:txEl>
                                          </p:spTgt>
                                        </p:tgtEl>
                                        <p:attrNameLst>
                                          <p:attrName>style.visibility</p:attrName>
                                        </p:attrNameLst>
                                      </p:cBhvr>
                                      <p:to>
                                        <p:strVal val="visible"/>
                                      </p:to>
                                    </p:set>
                                    <p:anim calcmode="lin" valueType="num">
                                      <p:cBhvr additive="base">
                                        <p:cTn id="54" dur="500" fill="hold"/>
                                        <p:tgtEl>
                                          <p:spTgt spid="667651">
                                            <p:txEl>
                                              <p:pRg st="6" end="6"/>
                                            </p:txEl>
                                          </p:spTgt>
                                        </p:tgtEl>
                                        <p:attrNameLst>
                                          <p:attrName>ppt_x</p:attrName>
                                        </p:attrNameLst>
                                      </p:cBhvr>
                                      <p:tavLst>
                                        <p:tav tm="0">
                                          <p:val>
                                            <p:strVal val="0-#ppt_w/2"/>
                                          </p:val>
                                        </p:tav>
                                        <p:tav tm="100000">
                                          <p:val>
                                            <p:strVal val="#ppt_x"/>
                                          </p:val>
                                        </p:tav>
                                      </p:tavLst>
                                    </p:anim>
                                    <p:anim calcmode="lin" valueType="num">
                                      <p:cBhvr additive="base">
                                        <p:cTn id="55" dur="500" fill="hold"/>
                                        <p:tgtEl>
                                          <p:spTgt spid="667651">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56" fill="hold" nodeType="clickPar">
                      <p:stCondLst>
                        <p:cond delay="indefinite"/>
                      </p:stCondLst>
                      <p:childTnLst>
                        <p:par>
                          <p:cTn id="57" fill="hold" nodeType="withGroup">
                            <p:stCondLst>
                              <p:cond delay="0"/>
                            </p:stCondLst>
                            <p:childTnLst>
                              <p:par>
                                <p:cTn id="58" presetID="2" presetClass="entr" presetSubtype="8" fill="hold" grpId="0" nodeType="clickEffect">
                                  <p:stCondLst>
                                    <p:cond delay="0"/>
                                  </p:stCondLst>
                                  <p:childTnLst>
                                    <p:set>
                                      <p:cBhvr>
                                        <p:cTn id="59" dur="1" fill="hold">
                                          <p:stCondLst>
                                            <p:cond delay="0"/>
                                          </p:stCondLst>
                                        </p:cTn>
                                        <p:tgtEl>
                                          <p:spTgt spid="667651">
                                            <p:txEl>
                                              <p:pRg st="7" end="7"/>
                                            </p:txEl>
                                          </p:spTgt>
                                        </p:tgtEl>
                                        <p:attrNameLst>
                                          <p:attrName>style.visibility</p:attrName>
                                        </p:attrNameLst>
                                      </p:cBhvr>
                                      <p:to>
                                        <p:strVal val="visible"/>
                                      </p:to>
                                    </p:set>
                                    <p:anim calcmode="lin" valueType="num">
                                      <p:cBhvr additive="base">
                                        <p:cTn id="60" dur="500" fill="hold"/>
                                        <p:tgtEl>
                                          <p:spTgt spid="667651">
                                            <p:txEl>
                                              <p:pRg st="7" end="7"/>
                                            </p:txEl>
                                          </p:spTgt>
                                        </p:tgtEl>
                                        <p:attrNameLst>
                                          <p:attrName>ppt_x</p:attrName>
                                        </p:attrNameLst>
                                      </p:cBhvr>
                                      <p:tavLst>
                                        <p:tav tm="0">
                                          <p:val>
                                            <p:strVal val="0-#ppt_w/2"/>
                                          </p:val>
                                        </p:tav>
                                        <p:tav tm="100000">
                                          <p:val>
                                            <p:strVal val="#ppt_x"/>
                                          </p:val>
                                        </p:tav>
                                      </p:tavLst>
                                    </p:anim>
                                    <p:anim calcmode="lin" valueType="num">
                                      <p:cBhvr additive="base">
                                        <p:cTn id="61" dur="500" fill="hold"/>
                                        <p:tgtEl>
                                          <p:spTgt spid="667651">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62" fill="hold" nodeType="clickPar">
                      <p:stCondLst>
                        <p:cond delay="indefinite"/>
                      </p:stCondLst>
                      <p:childTnLst>
                        <p:par>
                          <p:cTn id="63" fill="hold" nodeType="withGroup">
                            <p:stCondLst>
                              <p:cond delay="0"/>
                            </p:stCondLst>
                            <p:childTnLst>
                              <p:par>
                                <p:cTn id="64" presetID="2" presetClass="entr" presetSubtype="8" fill="hold" grpId="0" nodeType="clickEffect">
                                  <p:stCondLst>
                                    <p:cond delay="0"/>
                                  </p:stCondLst>
                                  <p:childTnLst>
                                    <p:set>
                                      <p:cBhvr>
                                        <p:cTn id="65" dur="1" fill="hold">
                                          <p:stCondLst>
                                            <p:cond delay="0"/>
                                          </p:stCondLst>
                                        </p:cTn>
                                        <p:tgtEl>
                                          <p:spTgt spid="667651">
                                            <p:txEl>
                                              <p:pRg st="8" end="8"/>
                                            </p:txEl>
                                          </p:spTgt>
                                        </p:tgtEl>
                                        <p:attrNameLst>
                                          <p:attrName>style.visibility</p:attrName>
                                        </p:attrNameLst>
                                      </p:cBhvr>
                                      <p:to>
                                        <p:strVal val="visible"/>
                                      </p:to>
                                    </p:set>
                                    <p:anim calcmode="lin" valueType="num">
                                      <p:cBhvr additive="base">
                                        <p:cTn id="66" dur="500" fill="hold"/>
                                        <p:tgtEl>
                                          <p:spTgt spid="667651">
                                            <p:txEl>
                                              <p:pRg st="8" end="8"/>
                                            </p:txEl>
                                          </p:spTgt>
                                        </p:tgtEl>
                                        <p:attrNameLst>
                                          <p:attrName>ppt_x</p:attrName>
                                        </p:attrNameLst>
                                      </p:cBhvr>
                                      <p:tavLst>
                                        <p:tav tm="0">
                                          <p:val>
                                            <p:strVal val="0-#ppt_w/2"/>
                                          </p:val>
                                        </p:tav>
                                        <p:tav tm="100000">
                                          <p:val>
                                            <p:strVal val="#ppt_x"/>
                                          </p:val>
                                        </p:tav>
                                      </p:tavLst>
                                    </p:anim>
                                    <p:anim calcmode="lin" valueType="num">
                                      <p:cBhvr additive="base">
                                        <p:cTn id="67" dur="500" fill="hold"/>
                                        <p:tgtEl>
                                          <p:spTgt spid="667651">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68" fill="hold" nodeType="clickPar">
                      <p:stCondLst>
                        <p:cond delay="indefinite"/>
                      </p:stCondLst>
                      <p:childTnLst>
                        <p:par>
                          <p:cTn id="69" fill="hold" nodeType="withGroup">
                            <p:stCondLst>
                              <p:cond delay="0"/>
                            </p:stCondLst>
                            <p:childTnLst>
                              <p:par>
                                <p:cTn id="70" presetID="2" presetClass="entr" presetSubtype="8" fill="hold" grpId="0" nodeType="clickEffect">
                                  <p:stCondLst>
                                    <p:cond delay="0"/>
                                  </p:stCondLst>
                                  <p:childTnLst>
                                    <p:set>
                                      <p:cBhvr>
                                        <p:cTn id="71" dur="1" fill="hold">
                                          <p:stCondLst>
                                            <p:cond delay="0"/>
                                          </p:stCondLst>
                                        </p:cTn>
                                        <p:tgtEl>
                                          <p:spTgt spid="667651">
                                            <p:txEl>
                                              <p:pRg st="9" end="9"/>
                                            </p:txEl>
                                          </p:spTgt>
                                        </p:tgtEl>
                                        <p:attrNameLst>
                                          <p:attrName>style.visibility</p:attrName>
                                        </p:attrNameLst>
                                      </p:cBhvr>
                                      <p:to>
                                        <p:strVal val="visible"/>
                                      </p:to>
                                    </p:set>
                                    <p:anim calcmode="lin" valueType="num">
                                      <p:cBhvr additive="base">
                                        <p:cTn id="72" dur="500" fill="hold"/>
                                        <p:tgtEl>
                                          <p:spTgt spid="667651">
                                            <p:txEl>
                                              <p:pRg st="9" end="9"/>
                                            </p:txEl>
                                          </p:spTgt>
                                        </p:tgtEl>
                                        <p:attrNameLst>
                                          <p:attrName>ppt_x</p:attrName>
                                        </p:attrNameLst>
                                      </p:cBhvr>
                                      <p:tavLst>
                                        <p:tav tm="0">
                                          <p:val>
                                            <p:strVal val="0-#ppt_w/2"/>
                                          </p:val>
                                        </p:tav>
                                        <p:tav tm="100000">
                                          <p:val>
                                            <p:strVal val="#ppt_x"/>
                                          </p:val>
                                        </p:tav>
                                      </p:tavLst>
                                    </p:anim>
                                    <p:anim calcmode="lin" valueType="num">
                                      <p:cBhvr additive="base">
                                        <p:cTn id="73" dur="500" fill="hold"/>
                                        <p:tgtEl>
                                          <p:spTgt spid="667651">
                                            <p:txEl>
                                              <p:pRg st="9" end="9"/>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7650" grpId="0" animBg="1" autoUpdateAnimBg="0"/>
      <p:bldP spid="667651" grpId="0" build="p" bldLvl="5"/>
      <p:bldP spid="667652" grpId="0" animBg="1"/>
    </p:bldLst>
  </p:timing>
</p:sld>
</file>

<file path=ppt/slides/slide13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22882"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35171"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77CA020F-D111-48F4-9B16-85449313246F}" type="slidenum">
              <a:rPr lang="de-DE" altLang="en-US" sz="900" smtClean="0">
                <a:solidFill>
                  <a:schemeClr val="accent2"/>
                </a:solidFill>
              </a:rPr>
              <a:pPr/>
              <a:t>138</a:t>
            </a:fld>
            <a:endParaRPr lang="de-DE" altLang="en-US" sz="1400" b="0" smtClean="0">
              <a:solidFill>
                <a:schemeClr val="tx1"/>
              </a:solidFill>
            </a:endParaRPr>
          </a:p>
        </p:txBody>
      </p:sp>
      <p:sp>
        <p:nvSpPr>
          <p:cNvPr id="452610"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2.2.4 Studientypen</a:t>
            </a:r>
          </a:p>
        </p:txBody>
      </p:sp>
      <p:sp>
        <p:nvSpPr>
          <p:cNvPr id="452611" name="Rectangle 3"/>
          <p:cNvSpPr>
            <a:spLocks noGrp="1" noChangeArrowheads="1"/>
          </p:cNvSpPr>
          <p:nvPr>
            <p:ph type="body" idx="1"/>
          </p:nvPr>
        </p:nvSpPr>
        <p:spPr>
          <a:xfrm>
            <a:off x="684213" y="1844675"/>
            <a:ext cx="7772400" cy="4114800"/>
          </a:xfrm>
        </p:spPr>
        <p:txBody>
          <a:bodyPr/>
          <a:lstStyle/>
          <a:p>
            <a:r>
              <a:rPr lang="de-DE" altLang="en-US" smtClean="0">
                <a:ea typeface="ＭＳ Ｐゴシック" pitchFamily="34" charset="-128"/>
              </a:rPr>
              <a:t>Deskriptive Studien können </a:t>
            </a:r>
            <a:r>
              <a:rPr lang="de-DE" altLang="en-US" u="sng" smtClean="0">
                <a:ea typeface="ＭＳ Ｐゴシック" pitchFamily="34" charset="-128"/>
              </a:rPr>
              <a:t>nicht</a:t>
            </a:r>
            <a:r>
              <a:rPr lang="de-DE" altLang="en-US" smtClean="0">
                <a:ea typeface="ＭＳ Ｐゴシック" pitchFamily="34" charset="-128"/>
              </a:rPr>
              <a:t> als Beweis für eine Effektivität gelten</a:t>
            </a:r>
          </a:p>
          <a:p>
            <a:r>
              <a:rPr lang="de-DE" altLang="en-US" smtClean="0">
                <a:ea typeface="ＭＳ Ｐゴシック" pitchFamily="34" charset="-128"/>
              </a:rPr>
              <a:t>Sie sind oft mangelhaft in der Qualität*</a:t>
            </a:r>
          </a:p>
          <a:p>
            <a:r>
              <a:rPr lang="de-DE" altLang="en-US" smtClean="0">
                <a:ea typeface="ＭＳ Ｐゴシック" pitchFamily="34" charset="-128"/>
              </a:rPr>
              <a:t>Sie sind sehr wichtig für die </a:t>
            </a:r>
            <a:r>
              <a:rPr lang="de-DE" altLang="en-US" smtClean="0">
                <a:solidFill>
                  <a:srgbClr val="FF0000"/>
                </a:solidFill>
                <a:ea typeface="ＭＳ Ｐゴシック" pitchFamily="34" charset="-128"/>
              </a:rPr>
              <a:t>Generierung einer Hypothese</a:t>
            </a:r>
            <a:r>
              <a:rPr lang="de-DE" altLang="en-US" smtClean="0">
                <a:ea typeface="ＭＳ Ｐゴシック" pitchFamily="34" charset="-128"/>
              </a:rPr>
              <a:t>, die in einer experimentellen Studie überprüft werden muss</a:t>
            </a:r>
            <a:endParaRPr lang="de-DE" altLang="en-US" smtClean="0">
              <a:solidFill>
                <a:srgbClr val="FF0000"/>
              </a:solidFill>
              <a:ea typeface="ＭＳ Ｐゴシック" pitchFamily="34" charset="-128"/>
            </a:endParaRPr>
          </a:p>
          <a:p>
            <a:r>
              <a:rPr lang="de-DE" altLang="en-US" smtClean="0">
                <a:ea typeface="ＭＳ Ｐゴシック" pitchFamily="34" charset="-128"/>
              </a:rPr>
              <a:t>In Form von Anwendungsbeobachtungen sind zur Enteckung seltener unerwünschten Arzneimittelwirkungen wichtig (</a:t>
            </a:r>
            <a:r>
              <a:rPr lang="de-DE" altLang="en-US" smtClean="0">
                <a:solidFill>
                  <a:srgbClr val="FF0000"/>
                </a:solidFill>
                <a:ea typeface="ＭＳ Ｐゴシック" pitchFamily="34" charset="-128"/>
              </a:rPr>
              <a:t>Pharmakovigilanz</a:t>
            </a:r>
            <a:r>
              <a:rPr lang="de-DE" altLang="en-US" smtClean="0">
                <a:ea typeface="ＭＳ Ｐゴシック" pitchFamily="34" charset="-128"/>
              </a:rPr>
              <a:t>)</a:t>
            </a:r>
          </a:p>
        </p:txBody>
      </p:sp>
      <p:sp>
        <p:nvSpPr>
          <p:cNvPr id="452612" name="Text Box 4"/>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2.2.4.1 Deskriptive Studien</a:t>
            </a:r>
          </a:p>
        </p:txBody>
      </p:sp>
      <p:sp>
        <p:nvSpPr>
          <p:cNvPr id="135175" name="Text Box 5"/>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135176" name="Text Box 6"/>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452616" name="Rectangle 8"/>
          <p:cNvSpPr>
            <a:spLocks noChangeArrowheads="1"/>
          </p:cNvSpPr>
          <p:nvPr/>
        </p:nvSpPr>
        <p:spPr bwMode="auto">
          <a:xfrm>
            <a:off x="762000" y="6019800"/>
            <a:ext cx="76247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400"/>
              <a:t>* Pocock SJ et al. BMJ,doi:10.1136/bmj.38250.571088.55 (6 October 2004)</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452610"/>
                                        </p:tgtEl>
                                        <p:attrNameLst>
                                          <p:attrName>style.visibility</p:attrName>
                                        </p:attrNameLst>
                                      </p:cBhvr>
                                      <p:to>
                                        <p:strVal val="visible"/>
                                      </p:to>
                                    </p:set>
                                    <p:anim calcmode="lin" valueType="num">
                                      <p:cBhvr additive="base">
                                        <p:cTn id="7" dur="500" fill="hold"/>
                                        <p:tgtEl>
                                          <p:spTgt spid="452610"/>
                                        </p:tgtEl>
                                        <p:attrNameLst>
                                          <p:attrName>ppt_x</p:attrName>
                                        </p:attrNameLst>
                                      </p:cBhvr>
                                      <p:tavLst>
                                        <p:tav tm="0">
                                          <p:val>
                                            <p:strVal val="#ppt_x"/>
                                          </p:val>
                                        </p:tav>
                                        <p:tav tm="100000">
                                          <p:val>
                                            <p:strVal val="#ppt_x"/>
                                          </p:val>
                                        </p:tav>
                                      </p:tavLst>
                                    </p:anim>
                                    <p:anim calcmode="lin" valueType="num">
                                      <p:cBhvr additive="base">
                                        <p:cTn id="8" dur="500" fill="hold"/>
                                        <p:tgtEl>
                                          <p:spTgt spid="452610"/>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452612"/>
                                        </p:tgtEl>
                                        <p:attrNameLst>
                                          <p:attrName>style.visibility</p:attrName>
                                        </p:attrNameLst>
                                      </p:cBhvr>
                                      <p:to>
                                        <p:strVal val="visible"/>
                                      </p:to>
                                    </p:set>
                                    <p:anim calcmode="lin" valueType="num">
                                      <p:cBhvr additive="base">
                                        <p:cTn id="12" dur="500" fill="hold"/>
                                        <p:tgtEl>
                                          <p:spTgt spid="452612"/>
                                        </p:tgtEl>
                                        <p:attrNameLst>
                                          <p:attrName>ppt_x</p:attrName>
                                        </p:attrNameLst>
                                      </p:cBhvr>
                                      <p:tavLst>
                                        <p:tav tm="0">
                                          <p:val>
                                            <p:strVal val="0-#ppt_w/2"/>
                                          </p:val>
                                        </p:tav>
                                        <p:tav tm="100000">
                                          <p:val>
                                            <p:strVal val="#ppt_x"/>
                                          </p:val>
                                        </p:tav>
                                      </p:tavLst>
                                    </p:anim>
                                    <p:anim calcmode="lin" valueType="num">
                                      <p:cBhvr additive="base">
                                        <p:cTn id="13" dur="500" fill="hold"/>
                                        <p:tgtEl>
                                          <p:spTgt spid="452612"/>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452611">
                                            <p:txEl>
                                              <p:pRg st="0" end="0"/>
                                            </p:txEl>
                                          </p:spTgt>
                                        </p:tgtEl>
                                        <p:attrNameLst>
                                          <p:attrName>style.visibility</p:attrName>
                                        </p:attrNameLst>
                                      </p:cBhvr>
                                      <p:to>
                                        <p:strVal val="visible"/>
                                      </p:to>
                                    </p:set>
                                    <p:anim calcmode="lin" valueType="num">
                                      <p:cBhvr additive="base">
                                        <p:cTn id="18" dur="500" fill="hold"/>
                                        <p:tgtEl>
                                          <p:spTgt spid="452611">
                                            <p:txEl>
                                              <p:pRg st="0" end="0"/>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45261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452611">
                                            <p:txEl>
                                              <p:pRg st="1" end="1"/>
                                            </p:txEl>
                                          </p:spTgt>
                                        </p:tgtEl>
                                        <p:attrNameLst>
                                          <p:attrName>style.visibility</p:attrName>
                                        </p:attrNameLst>
                                      </p:cBhvr>
                                      <p:to>
                                        <p:strVal val="visible"/>
                                      </p:to>
                                    </p:set>
                                    <p:anim calcmode="lin" valueType="num">
                                      <p:cBhvr additive="base">
                                        <p:cTn id="24" dur="500" fill="hold"/>
                                        <p:tgtEl>
                                          <p:spTgt spid="452611">
                                            <p:txEl>
                                              <p:pRg st="1" end="1"/>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45261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452611">
                                            <p:txEl>
                                              <p:pRg st="2" end="2"/>
                                            </p:txEl>
                                          </p:spTgt>
                                        </p:tgtEl>
                                        <p:attrNameLst>
                                          <p:attrName>style.visibility</p:attrName>
                                        </p:attrNameLst>
                                      </p:cBhvr>
                                      <p:to>
                                        <p:strVal val="visible"/>
                                      </p:to>
                                    </p:set>
                                    <p:anim calcmode="lin" valueType="num">
                                      <p:cBhvr additive="base">
                                        <p:cTn id="30" dur="500" fill="hold"/>
                                        <p:tgtEl>
                                          <p:spTgt spid="452611">
                                            <p:txEl>
                                              <p:pRg st="2" end="2"/>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452611">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 presetClass="entr" presetSubtype="8" fill="hold" grpId="0" nodeType="clickEffect">
                                  <p:stCondLst>
                                    <p:cond delay="0"/>
                                  </p:stCondLst>
                                  <p:childTnLst>
                                    <p:set>
                                      <p:cBhvr>
                                        <p:cTn id="35" dur="1" fill="hold">
                                          <p:stCondLst>
                                            <p:cond delay="0"/>
                                          </p:stCondLst>
                                        </p:cTn>
                                        <p:tgtEl>
                                          <p:spTgt spid="452611">
                                            <p:txEl>
                                              <p:pRg st="3" end="3"/>
                                            </p:txEl>
                                          </p:spTgt>
                                        </p:tgtEl>
                                        <p:attrNameLst>
                                          <p:attrName>style.visibility</p:attrName>
                                        </p:attrNameLst>
                                      </p:cBhvr>
                                      <p:to>
                                        <p:strVal val="visible"/>
                                      </p:to>
                                    </p:set>
                                    <p:anim calcmode="lin" valueType="num">
                                      <p:cBhvr additive="base">
                                        <p:cTn id="36" dur="500" fill="hold"/>
                                        <p:tgtEl>
                                          <p:spTgt spid="452611">
                                            <p:txEl>
                                              <p:pRg st="3" end="3"/>
                                            </p:txEl>
                                          </p:spTgt>
                                        </p:tgtEl>
                                        <p:attrNameLst>
                                          <p:attrName>ppt_x</p:attrName>
                                        </p:attrNameLst>
                                      </p:cBhvr>
                                      <p:tavLst>
                                        <p:tav tm="0">
                                          <p:val>
                                            <p:strVal val="0-#ppt_w/2"/>
                                          </p:val>
                                        </p:tav>
                                        <p:tav tm="100000">
                                          <p:val>
                                            <p:strVal val="#ppt_x"/>
                                          </p:val>
                                        </p:tav>
                                      </p:tavLst>
                                    </p:anim>
                                    <p:anim calcmode="lin" valueType="num">
                                      <p:cBhvr additive="base">
                                        <p:cTn id="37" dur="500" fill="hold"/>
                                        <p:tgtEl>
                                          <p:spTgt spid="452611">
                                            <p:txEl>
                                              <p:pRg st="3" end="3"/>
                                            </p:txEl>
                                          </p:spTgt>
                                        </p:tgtEl>
                                        <p:attrNameLst>
                                          <p:attrName>ppt_y</p:attrName>
                                        </p:attrNameLst>
                                      </p:cBhvr>
                                      <p:tavLst>
                                        <p:tav tm="0">
                                          <p:val>
                                            <p:strVal val="#ppt_y"/>
                                          </p:val>
                                        </p:tav>
                                        <p:tav tm="100000">
                                          <p:val>
                                            <p:strVal val="#ppt_y"/>
                                          </p:val>
                                        </p:tav>
                                      </p:tavLst>
                                    </p:anim>
                                  </p:childTnLst>
                                </p:cTn>
                              </p:par>
                            </p:childTnLst>
                          </p:cTn>
                        </p:par>
                        <p:par>
                          <p:cTn id="38" fill="hold" nodeType="afterGroup">
                            <p:stCondLst>
                              <p:cond delay="500"/>
                            </p:stCondLst>
                            <p:childTnLst>
                              <p:par>
                                <p:cTn id="39" presetID="2" presetClass="entr" presetSubtype="4" fill="hold" grpId="0" nodeType="afterEffect">
                                  <p:stCondLst>
                                    <p:cond delay="0"/>
                                  </p:stCondLst>
                                  <p:childTnLst>
                                    <p:set>
                                      <p:cBhvr>
                                        <p:cTn id="40" dur="1" fill="hold">
                                          <p:stCondLst>
                                            <p:cond delay="0"/>
                                          </p:stCondLst>
                                        </p:cTn>
                                        <p:tgtEl>
                                          <p:spTgt spid="452616"/>
                                        </p:tgtEl>
                                        <p:attrNameLst>
                                          <p:attrName>style.visibility</p:attrName>
                                        </p:attrNameLst>
                                      </p:cBhvr>
                                      <p:to>
                                        <p:strVal val="visible"/>
                                      </p:to>
                                    </p:set>
                                    <p:anim calcmode="lin" valueType="num">
                                      <p:cBhvr additive="base">
                                        <p:cTn id="41" dur="500" fill="hold"/>
                                        <p:tgtEl>
                                          <p:spTgt spid="452616"/>
                                        </p:tgtEl>
                                        <p:attrNameLst>
                                          <p:attrName>ppt_x</p:attrName>
                                        </p:attrNameLst>
                                      </p:cBhvr>
                                      <p:tavLst>
                                        <p:tav tm="0">
                                          <p:val>
                                            <p:strVal val="#ppt_x"/>
                                          </p:val>
                                        </p:tav>
                                        <p:tav tm="100000">
                                          <p:val>
                                            <p:strVal val="#ppt_x"/>
                                          </p:val>
                                        </p:tav>
                                      </p:tavLst>
                                    </p:anim>
                                    <p:anim calcmode="lin" valueType="num">
                                      <p:cBhvr additive="base">
                                        <p:cTn id="42" dur="500" fill="hold"/>
                                        <p:tgtEl>
                                          <p:spTgt spid="4526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2610" grpId="0" animBg="1" autoUpdateAnimBg="0"/>
      <p:bldP spid="452611" grpId="0" build="p" bldLvl="5"/>
      <p:bldP spid="452612" grpId="0" animBg="1"/>
      <p:bldP spid="452616" grpId="0" autoUpdateAnimBg="0"/>
    </p:bldLst>
  </p:timing>
</p:sld>
</file>

<file path=ppt/slides/slide13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23906"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36195"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0FF0E82C-9E8E-46C8-9806-AF2876D0C99A}" type="slidenum">
              <a:rPr lang="de-DE" altLang="en-US" sz="900" smtClean="0">
                <a:solidFill>
                  <a:schemeClr val="accent2"/>
                </a:solidFill>
              </a:rPr>
              <a:pPr/>
              <a:t>139</a:t>
            </a:fld>
            <a:endParaRPr lang="de-DE" altLang="en-US" sz="1400" b="0" smtClean="0">
              <a:solidFill>
                <a:schemeClr val="tx1"/>
              </a:solidFill>
            </a:endParaRPr>
          </a:p>
        </p:txBody>
      </p:sp>
      <p:sp>
        <p:nvSpPr>
          <p:cNvPr id="586754"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2.2.4 Studientypen</a:t>
            </a:r>
          </a:p>
        </p:txBody>
      </p:sp>
      <p:sp>
        <p:nvSpPr>
          <p:cNvPr id="586756" name="Text Box 4"/>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2.2.4.1 Deskriptive Studien</a:t>
            </a:r>
          </a:p>
        </p:txBody>
      </p:sp>
      <p:sp>
        <p:nvSpPr>
          <p:cNvPr id="136198" name="Text Box 5"/>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136199" name="Text Box 6"/>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pic>
        <p:nvPicPr>
          <p:cNvPr id="232455" name="Picture 8" descr="Observation_Correlation"/>
          <p:cNvPicPr>
            <a:picLocks noChangeAspect="1" noChangeArrowheads="1"/>
          </p:cNvPicPr>
          <p:nvPr/>
        </p:nvPicPr>
        <p:blipFill>
          <a:blip r:embed="rId3"/>
          <a:srcRect/>
          <a:stretch>
            <a:fillRect/>
          </a:stretch>
        </p:blipFill>
        <p:spPr bwMode="auto">
          <a:xfrm>
            <a:off x="1331913" y="1627188"/>
            <a:ext cx="6553200" cy="4757737"/>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zoom/>
  </p:transition>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8434"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6387"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77515D4E-74F9-43BF-815F-710B8621B81D}" type="slidenum">
              <a:rPr lang="de-DE" altLang="en-US" sz="900" smtClean="0">
                <a:solidFill>
                  <a:schemeClr val="accent2"/>
                </a:solidFill>
              </a:rPr>
              <a:pPr/>
              <a:t>14</a:t>
            </a:fld>
            <a:endParaRPr lang="de-DE" altLang="en-US" sz="1400" b="0" smtClean="0">
              <a:solidFill>
                <a:schemeClr val="tx1"/>
              </a:solidFill>
            </a:endParaRPr>
          </a:p>
        </p:txBody>
      </p:sp>
      <p:pic>
        <p:nvPicPr>
          <p:cNvPr id="16388" name="Picture 14" descr="HellDunkel"/>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a:xfrm>
            <a:off x="1042988" y="1125538"/>
            <a:ext cx="6551612" cy="4864100"/>
          </a:xfrm>
          <a:prstGeom prst="rect">
            <a:avLst/>
          </a:prstGeom>
          <a:ln>
            <a:noFill/>
          </a:ln>
          <a:effectLst>
            <a:outerShdw blurRad="292100" dist="139700" dir="2700000" algn="tl" rotWithShape="0">
              <a:srgbClr val="333333">
                <a:alpha val="65000"/>
              </a:srgbClr>
            </a:outerShdw>
          </a:effectLst>
        </p:spPr>
      </p:pic>
      <p:sp>
        <p:nvSpPr>
          <p:cNvPr id="802818" name="Rectangle 2"/>
          <p:cNvSpPr>
            <a:spLocks noGrp="1" noChangeArrowheads="1"/>
          </p:cNvSpPr>
          <p:nvPr>
            <p:ph type="title"/>
          </p:nvPr>
        </p:nvSpPr>
        <p:spPr>
          <a:xfrm>
            <a:off x="685800" y="449263"/>
            <a:ext cx="7772400" cy="701675"/>
          </a:xfrm>
        </p:spPr>
        <p:txBody>
          <a:bodyPr/>
          <a:lstStyle/>
          <a:p>
            <a:pPr>
              <a:defRPr/>
            </a:pPr>
            <a:r>
              <a:rPr lang="de-DE" altLang="en-US" sz="2000" smtClean="0">
                <a:ea typeface="ＭＳ Ｐゴシック" pitchFamily="1" charset="-128"/>
              </a:rPr>
              <a:t>Das Problem der Wahrnehmung </a:t>
            </a:r>
            <a:br>
              <a:rPr lang="de-DE" altLang="en-US" sz="2000" smtClean="0">
                <a:ea typeface="ＭＳ Ｐゴシック" pitchFamily="1" charset="-128"/>
              </a:rPr>
            </a:br>
            <a:r>
              <a:rPr lang="de-DE" altLang="en-US" sz="2000" smtClean="0">
                <a:ea typeface="ＭＳ Ｐゴシック" pitchFamily="1" charset="-128"/>
              </a:rPr>
              <a:t>Die Craik-Cornsweet-O</a:t>
            </a:r>
            <a:r>
              <a:rPr lang="ja-JP" altLang="de-DE" sz="2000" smtClean="0">
                <a:ea typeface="ＭＳ Ｐゴシック" pitchFamily="1" charset="-128"/>
              </a:rPr>
              <a:t>‘</a:t>
            </a:r>
            <a:r>
              <a:rPr lang="de-DE" altLang="ja-JP" sz="2000" smtClean="0">
                <a:ea typeface="ＭＳ Ｐゴシック" pitchFamily="1" charset="-128"/>
              </a:rPr>
              <a:t>Brien-Täuschung</a:t>
            </a:r>
            <a:endParaRPr lang="de-DE" altLang="en-US" sz="2000" smtClean="0">
              <a:ea typeface="ＭＳ Ｐゴシック" pitchFamily="1" charset="-128"/>
            </a:endParaRPr>
          </a:p>
        </p:txBody>
      </p:sp>
      <p:sp>
        <p:nvSpPr>
          <p:cNvPr id="802824" name="Rectangle 8"/>
          <p:cNvSpPr>
            <a:spLocks noChangeArrowheads="1"/>
          </p:cNvSpPr>
          <p:nvPr/>
        </p:nvSpPr>
        <p:spPr bwMode="auto">
          <a:xfrm>
            <a:off x="900113" y="6021388"/>
            <a:ext cx="4938712" cy="274637"/>
          </a:xfrm>
          <a:prstGeom prst="rect">
            <a:avLst/>
          </a:prstGeom>
          <a:noFill/>
          <a:ln w="9525">
            <a:noFill/>
            <a:miter lim="800000"/>
            <a:headEnd/>
            <a:tailEnd/>
          </a:ln>
          <a:effectLst/>
        </p:spPr>
        <p:txBody>
          <a:bodyPr wrap="none">
            <a:spAutoFit/>
          </a:bodyPr>
          <a:lstStyle/>
          <a:p>
            <a:pPr>
              <a:lnSpc>
                <a:spcPct val="100000"/>
              </a:lnSpc>
              <a:spcBef>
                <a:spcPct val="0"/>
              </a:spcBef>
              <a:buSzTx/>
              <a:defRPr/>
            </a:pPr>
            <a:r>
              <a:rPr lang="de-DE" sz="1200" dirty="0">
                <a:latin typeface="+mj-lt"/>
                <a:ea typeface="+mn-ea"/>
              </a:rPr>
              <a:t>Quelle:  Thomas </a:t>
            </a:r>
            <a:r>
              <a:rPr lang="de-DE" sz="1200" dirty="0" err="1">
                <a:latin typeface="+mj-lt"/>
                <a:ea typeface="+mn-ea"/>
              </a:rPr>
              <a:t>Ditzinger</a:t>
            </a:r>
            <a:r>
              <a:rPr lang="de-DE" sz="1200" dirty="0">
                <a:latin typeface="+mj-lt"/>
                <a:ea typeface="+mn-ea"/>
              </a:rPr>
              <a:t> Illusionen des Sehens. </a:t>
            </a:r>
            <a:r>
              <a:rPr lang="de-DE" sz="1200" dirty="0" err="1">
                <a:latin typeface="+mj-lt"/>
                <a:ea typeface="+mn-ea"/>
              </a:rPr>
              <a:t>Elsevier</a:t>
            </a:r>
            <a:r>
              <a:rPr lang="de-DE" sz="1200" dirty="0">
                <a:latin typeface="+mj-lt"/>
                <a:ea typeface="+mn-ea"/>
              </a:rPr>
              <a:t> 2006</a:t>
            </a:r>
          </a:p>
        </p:txBody>
      </p:sp>
      <p:sp>
        <p:nvSpPr>
          <p:cNvPr id="802828" name="Rectangle 12"/>
          <p:cNvSpPr>
            <a:spLocks noChangeArrowheads="1"/>
          </p:cNvSpPr>
          <p:nvPr/>
        </p:nvSpPr>
        <p:spPr bwMode="auto">
          <a:xfrm>
            <a:off x="3995738" y="1125538"/>
            <a:ext cx="792162" cy="4895850"/>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802828"/>
                                        </p:tgtEl>
                                        <p:attrNameLst>
                                          <p:attrName>style.visibility</p:attrName>
                                        </p:attrNameLst>
                                      </p:cBhvr>
                                      <p:to>
                                        <p:strVal val="visible"/>
                                      </p:to>
                                    </p:set>
                                    <p:animEffect transition="in" filter="diamond(in)">
                                      <p:cBhvr>
                                        <p:cTn id="7" dur="2000"/>
                                        <p:tgtEl>
                                          <p:spTgt spid="80282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xit" presetSubtype="10" fill="hold" grpId="1" nodeType="clickEffect">
                                  <p:stCondLst>
                                    <p:cond delay="0"/>
                                  </p:stCondLst>
                                  <p:childTnLst>
                                    <p:animEffect transition="out" filter="checkerboard(across)">
                                      <p:cBhvr>
                                        <p:cTn id="11" dur="500"/>
                                        <p:tgtEl>
                                          <p:spTgt spid="802828"/>
                                        </p:tgtEl>
                                      </p:cBhvr>
                                    </p:animEffect>
                                    <p:set>
                                      <p:cBhvr>
                                        <p:cTn id="12" dur="1" fill="hold">
                                          <p:stCondLst>
                                            <p:cond delay="499"/>
                                          </p:stCondLst>
                                        </p:cTn>
                                        <p:tgtEl>
                                          <p:spTgt spid="80282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2828" grpId="0" animBg="1"/>
      <p:bldP spid="802828" grpId="1" animBg="1"/>
    </p:bldLst>
  </p:timing>
</p:sld>
</file>

<file path=ppt/slides/slide14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24930"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37219" name="Foliennummernplatzhalter 6"/>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C584AF75-6F34-4485-8F50-F3581F8D1187}" type="slidenum">
              <a:rPr lang="de-DE" altLang="en-US" sz="900" smtClean="0">
                <a:solidFill>
                  <a:schemeClr val="accent2"/>
                </a:solidFill>
              </a:rPr>
              <a:pPr/>
              <a:t>140</a:t>
            </a:fld>
            <a:endParaRPr lang="de-DE" altLang="en-US" sz="1400" b="0" smtClean="0">
              <a:solidFill>
                <a:schemeClr val="tx1"/>
              </a:solidFill>
            </a:endParaRPr>
          </a:p>
        </p:txBody>
      </p:sp>
      <p:sp>
        <p:nvSpPr>
          <p:cNvPr id="418818"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2.2.4 Studientypen</a:t>
            </a:r>
          </a:p>
        </p:txBody>
      </p:sp>
      <p:sp>
        <p:nvSpPr>
          <p:cNvPr id="418819"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2.2.4.2 Fallkontrollstudie</a:t>
            </a:r>
          </a:p>
        </p:txBody>
      </p:sp>
      <p:sp>
        <p:nvSpPr>
          <p:cNvPr id="137222"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137223"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pic>
        <p:nvPicPr>
          <p:cNvPr id="234503" name="Picture 7" descr="Case_Control"/>
          <p:cNvPicPr>
            <a:picLocks noChangeAspect="1" noChangeArrowheads="1"/>
          </p:cNvPicPr>
          <p:nvPr/>
        </p:nvPicPr>
        <p:blipFill>
          <a:blip r:embed="rId3"/>
          <a:srcRect/>
          <a:stretch>
            <a:fillRect/>
          </a:stretch>
        </p:blipFill>
        <p:spPr bwMode="auto">
          <a:xfrm>
            <a:off x="827088" y="1557338"/>
            <a:ext cx="7561262" cy="4605337"/>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8824" name="Oval 8"/>
          <p:cNvSpPr>
            <a:spLocks noChangeArrowheads="1"/>
          </p:cNvSpPr>
          <p:nvPr/>
        </p:nvSpPr>
        <p:spPr bwMode="auto">
          <a:xfrm>
            <a:off x="1692275" y="2060575"/>
            <a:ext cx="503238" cy="431800"/>
          </a:xfrm>
          <a:prstGeom prst="ellipse">
            <a:avLst/>
          </a:prstGeom>
          <a:solidFill>
            <a:srgbClr val="000066">
              <a:alpha val="0"/>
            </a:srgbClr>
          </a:solidFill>
          <a:ln w="25400">
            <a:solidFill>
              <a:srgbClr val="FF0000"/>
            </a:solidFill>
            <a:round/>
            <a:headEnd/>
            <a:tailEnd/>
          </a:ln>
          <a:effectLst>
            <a:outerShdw blurRad="50800" dist="38100" dir="2700000" algn="tl" rotWithShape="0">
              <a:prstClr val="black">
                <a:alpha val="40000"/>
              </a:prstClr>
            </a:outerShdw>
          </a:effectLst>
        </p:spPr>
        <p:txBody>
          <a:bodyPr wrap="none" anchor="ctr"/>
          <a:lstStyle/>
          <a:p>
            <a:pPr algn="ctr">
              <a:defRPr/>
            </a:pPr>
            <a:endParaRPr lang="it-IT">
              <a:ea typeface="ＭＳ Ｐゴシック" charset="-128"/>
            </a:endParaRPr>
          </a:p>
        </p:txBody>
      </p:sp>
      <p:sp>
        <p:nvSpPr>
          <p:cNvPr id="418825" name="Oval 9"/>
          <p:cNvSpPr>
            <a:spLocks noChangeArrowheads="1"/>
          </p:cNvSpPr>
          <p:nvPr/>
        </p:nvSpPr>
        <p:spPr bwMode="auto">
          <a:xfrm>
            <a:off x="4859338" y="2060575"/>
            <a:ext cx="720725" cy="431800"/>
          </a:xfrm>
          <a:prstGeom prst="ellipse">
            <a:avLst/>
          </a:prstGeom>
          <a:solidFill>
            <a:srgbClr val="000066">
              <a:alpha val="0"/>
            </a:srgbClr>
          </a:solidFill>
          <a:ln w="25400">
            <a:solidFill>
              <a:srgbClr val="FF0000"/>
            </a:solidFill>
            <a:round/>
            <a:headEnd/>
            <a:tailEnd/>
          </a:ln>
          <a:effectLst>
            <a:outerShdw blurRad="50800" dist="38100" dir="2700000" algn="tl" rotWithShape="0">
              <a:prstClr val="black">
                <a:alpha val="40000"/>
              </a:prstClr>
            </a:outerShdw>
          </a:effectLst>
        </p:spPr>
        <p:txBody>
          <a:bodyPr wrap="none" anchor="ctr"/>
          <a:lstStyle/>
          <a:p>
            <a:pPr algn="ctr">
              <a:defRPr/>
            </a:pPr>
            <a:endParaRPr lang="it-IT">
              <a:ea typeface="ＭＳ Ｐゴシック" charset="-128"/>
            </a:endParaRPr>
          </a:p>
        </p:txBody>
      </p:sp>
      <p:sp>
        <p:nvSpPr>
          <p:cNvPr id="418826" name="AutoShape 10"/>
          <p:cNvSpPr>
            <a:spLocks noChangeArrowheads="1"/>
          </p:cNvSpPr>
          <p:nvPr/>
        </p:nvSpPr>
        <p:spPr bwMode="auto">
          <a:xfrm>
            <a:off x="1476375" y="3573463"/>
            <a:ext cx="6219825" cy="609600"/>
          </a:xfrm>
          <a:prstGeom prst="leftArrow">
            <a:avLst>
              <a:gd name="adj1" fmla="val 50000"/>
              <a:gd name="adj2" fmla="val 255078"/>
            </a:avLst>
          </a:prstGeom>
          <a:solidFill>
            <a:srgbClr val="FF0000"/>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lnSpc>
                <a:spcPct val="100000"/>
              </a:lnSpc>
              <a:spcBef>
                <a:spcPct val="20000"/>
              </a:spcBef>
              <a:buClr>
                <a:srgbClr val="000066"/>
              </a:buClr>
              <a:defRPr/>
            </a:pPr>
            <a:r>
              <a:rPr lang="de-DE">
                <a:ea typeface="ＭＳ Ｐゴシック" charset="-128"/>
              </a:rPr>
              <a:t>Beobachtung</a:t>
            </a:r>
          </a:p>
        </p:txBody>
      </p:sp>
      <p:sp>
        <p:nvSpPr>
          <p:cNvPr id="418827" name="Rectangle 11"/>
          <p:cNvSpPr>
            <a:spLocks noChangeArrowheads="1"/>
          </p:cNvSpPr>
          <p:nvPr/>
        </p:nvSpPr>
        <p:spPr bwMode="auto">
          <a:xfrm>
            <a:off x="755650" y="6165850"/>
            <a:ext cx="7624763" cy="304800"/>
          </a:xfrm>
          <a:prstGeom prst="rect">
            <a:avLst/>
          </a:prstGeom>
          <a:noFill/>
          <a:ln w="9525">
            <a:noFill/>
            <a:miter lim="800000"/>
            <a:headEnd/>
            <a:tailEnd/>
          </a:ln>
          <a:effectLst/>
        </p:spPr>
        <p:txBody>
          <a:bodyPr>
            <a:spAutoFit/>
          </a:bodyPr>
          <a:lstStyle/>
          <a:p>
            <a:pPr>
              <a:lnSpc>
                <a:spcPct val="100000"/>
              </a:lnSpc>
              <a:spcBef>
                <a:spcPct val="0"/>
              </a:spcBef>
              <a:buSzTx/>
              <a:defRPr/>
            </a:pPr>
            <a:r>
              <a:rPr lang="de-DE" sz="1400" dirty="0">
                <a:latin typeface="+mj-lt"/>
                <a:ea typeface="+mn-ea"/>
              </a:rPr>
              <a:t>* Schulz KF, Grimes DA. Lancet 2002;359:431-434</a:t>
            </a:r>
          </a:p>
        </p:txBody>
      </p:sp>
      <p:sp>
        <p:nvSpPr>
          <p:cNvPr id="418828" name="Oval 12"/>
          <p:cNvSpPr>
            <a:spLocks noChangeArrowheads="1"/>
          </p:cNvSpPr>
          <p:nvPr/>
        </p:nvSpPr>
        <p:spPr bwMode="auto">
          <a:xfrm>
            <a:off x="2339975" y="2060575"/>
            <a:ext cx="647700" cy="431800"/>
          </a:xfrm>
          <a:prstGeom prst="ellipse">
            <a:avLst/>
          </a:prstGeom>
          <a:solidFill>
            <a:srgbClr val="000066">
              <a:alpha val="0"/>
            </a:srgbClr>
          </a:solidFill>
          <a:ln w="25400">
            <a:solidFill>
              <a:srgbClr val="FF0000"/>
            </a:solidFill>
            <a:round/>
            <a:headEnd/>
            <a:tailEnd/>
          </a:ln>
          <a:effectLst>
            <a:outerShdw blurRad="50800" dist="38100" dir="2700000" algn="tl" rotWithShape="0">
              <a:prstClr val="black">
                <a:alpha val="40000"/>
              </a:prstClr>
            </a:outerShdw>
          </a:effectLst>
        </p:spPr>
        <p:txBody>
          <a:bodyPr wrap="none" anchor="ctr"/>
          <a:lstStyle/>
          <a:p>
            <a:pPr algn="ctr">
              <a:defRPr/>
            </a:pPr>
            <a:endParaRPr lang="it-IT">
              <a:ea typeface="ＭＳ Ｐゴシック" charset="-128"/>
            </a:endParaRPr>
          </a:p>
        </p:txBody>
      </p:sp>
      <p:sp>
        <p:nvSpPr>
          <p:cNvPr id="418829" name="AutoShape 13"/>
          <p:cNvSpPr>
            <a:spLocks noChangeArrowheads="1"/>
          </p:cNvSpPr>
          <p:nvPr/>
        </p:nvSpPr>
        <p:spPr bwMode="auto">
          <a:xfrm rot="5400000">
            <a:off x="1643062" y="3044826"/>
            <a:ext cx="4105275" cy="141605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00"/>
          </a:solidFill>
          <a:ln w="9525">
            <a:solidFill>
              <a:schemeClr val="tx1"/>
            </a:solidFill>
            <a:miter lim="800000"/>
            <a:headEnd/>
            <a:tailEnd/>
          </a:ln>
          <a:effectLst>
            <a:outerShdw blurRad="50800" dist="38100" dir="2700000" algn="tl" rotWithShape="0">
              <a:prstClr val="black">
                <a:alpha val="40000"/>
              </a:prstClr>
            </a:outerShdw>
          </a:effectLst>
        </p:spPr>
        <p:txBody>
          <a:bodyPr anchor="ctr">
            <a:spAutoFit/>
          </a:bodyPr>
          <a:lstStyle/>
          <a:p>
            <a:pPr marL="342900" indent="-342900" algn="ctr">
              <a:defRPr/>
            </a:pPr>
            <a:r>
              <a:rPr lang="de-DE" dirty="0">
                <a:ea typeface="ＭＳ Ｐゴシック" charset="-128"/>
              </a:rPr>
              <a:t>Cross-</a:t>
            </a:r>
            <a:r>
              <a:rPr lang="de-DE" dirty="0" err="1">
                <a:ea typeface="ＭＳ Ｐゴシック" charset="-128"/>
              </a:rPr>
              <a:t>sectional</a:t>
            </a:r>
            <a:r>
              <a:rPr lang="de-DE" dirty="0">
                <a:ea typeface="ＭＳ Ｐゴシック" charset="-128"/>
              </a:rPr>
              <a:t> (</a:t>
            </a:r>
            <a:r>
              <a:rPr lang="de-DE" dirty="0" err="1">
                <a:ea typeface="ＭＳ Ｐゴシック" charset="-128"/>
              </a:rPr>
              <a:t>Prevalence</a:t>
            </a:r>
            <a:r>
              <a:rPr lang="de-DE" dirty="0">
                <a:ea typeface="ＭＳ Ｐゴシック" charset="-128"/>
              </a:rPr>
              <a:t>)</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418825"/>
                                        </p:tgtEl>
                                        <p:attrNameLst>
                                          <p:attrName>style.visibility</p:attrName>
                                        </p:attrNameLst>
                                      </p:cBhvr>
                                      <p:to>
                                        <p:strVal val="visible"/>
                                      </p:to>
                                    </p:set>
                                    <p:animEffect transition="in" filter="fade">
                                      <p:cBhvr>
                                        <p:cTn id="7" dur="385" decel="100000"/>
                                        <p:tgtEl>
                                          <p:spTgt spid="418825"/>
                                        </p:tgtEl>
                                      </p:cBhvr>
                                    </p:animEffect>
                                    <p:animScale>
                                      <p:cBhvr>
                                        <p:cTn id="8" dur="385" decel="100000"/>
                                        <p:tgtEl>
                                          <p:spTgt spid="418825"/>
                                        </p:tgtEl>
                                      </p:cBhvr>
                                      <p:from x="10000" y="10000"/>
                                      <p:to x="200000" y="450000"/>
                                    </p:animScale>
                                    <p:animScale>
                                      <p:cBhvr>
                                        <p:cTn id="9" dur="615" accel="100000" fill="hold">
                                          <p:stCondLst>
                                            <p:cond delay="385"/>
                                          </p:stCondLst>
                                        </p:cTn>
                                        <p:tgtEl>
                                          <p:spTgt spid="418825"/>
                                        </p:tgtEl>
                                      </p:cBhvr>
                                      <p:from x="200000" y="450000"/>
                                      <p:to x="100000" y="100000"/>
                                    </p:animScale>
                                    <p:set>
                                      <p:cBhvr>
                                        <p:cTn id="10" dur="385" fill="hold"/>
                                        <p:tgtEl>
                                          <p:spTgt spid="418825"/>
                                        </p:tgtEl>
                                        <p:attrNameLst>
                                          <p:attrName>ppt_x</p:attrName>
                                        </p:attrNameLst>
                                      </p:cBhvr>
                                      <p:to>
                                        <p:strVal val="(0.5)"/>
                                      </p:to>
                                    </p:set>
                                    <p:anim from="(0.5)" to="(#ppt_x)" calcmode="lin" valueType="num">
                                      <p:cBhvr>
                                        <p:cTn id="11" dur="615" accel="100000" fill="hold">
                                          <p:stCondLst>
                                            <p:cond delay="385"/>
                                          </p:stCondLst>
                                        </p:cTn>
                                        <p:tgtEl>
                                          <p:spTgt spid="418825"/>
                                        </p:tgtEl>
                                        <p:attrNameLst>
                                          <p:attrName>ppt_x</p:attrName>
                                        </p:attrNameLst>
                                      </p:cBhvr>
                                    </p:anim>
                                    <p:set>
                                      <p:cBhvr>
                                        <p:cTn id="12" dur="385" fill="hold"/>
                                        <p:tgtEl>
                                          <p:spTgt spid="418825"/>
                                        </p:tgtEl>
                                        <p:attrNameLst>
                                          <p:attrName>ppt_y</p:attrName>
                                        </p:attrNameLst>
                                      </p:cBhvr>
                                      <p:to>
                                        <p:strVal val="(#ppt_y+0.4)"/>
                                      </p:to>
                                    </p:set>
                                    <p:anim from="(#ppt_y+0.4)" to="(#ppt_y)" calcmode="lin" valueType="num">
                                      <p:cBhvr>
                                        <p:cTn id="13" dur="615" accel="100000" fill="hold">
                                          <p:stCondLst>
                                            <p:cond delay="385"/>
                                          </p:stCondLst>
                                        </p:cTn>
                                        <p:tgtEl>
                                          <p:spTgt spid="418825"/>
                                        </p:tgtEl>
                                        <p:attrNameLst>
                                          <p:attrName>ppt_y</p:attrName>
                                        </p:attrNameLst>
                                      </p:cBhvr>
                                    </p:anim>
                                  </p:childTnLst>
                                </p:cTn>
                              </p:par>
                              <p:par>
                                <p:cTn id="14" presetID="51" presetClass="entr" presetSubtype="0" fill="hold" grpId="0" nodeType="withEffect">
                                  <p:stCondLst>
                                    <p:cond delay="0"/>
                                  </p:stCondLst>
                                  <p:childTnLst>
                                    <p:set>
                                      <p:cBhvr>
                                        <p:cTn id="15" dur="1" fill="hold">
                                          <p:stCondLst>
                                            <p:cond delay="0"/>
                                          </p:stCondLst>
                                        </p:cTn>
                                        <p:tgtEl>
                                          <p:spTgt spid="418824"/>
                                        </p:tgtEl>
                                        <p:attrNameLst>
                                          <p:attrName>style.visibility</p:attrName>
                                        </p:attrNameLst>
                                      </p:cBhvr>
                                      <p:to>
                                        <p:strVal val="visible"/>
                                      </p:to>
                                    </p:set>
                                    <p:animEffect transition="in" filter="fade">
                                      <p:cBhvr>
                                        <p:cTn id="16" dur="770" decel="100000"/>
                                        <p:tgtEl>
                                          <p:spTgt spid="418824"/>
                                        </p:tgtEl>
                                      </p:cBhvr>
                                    </p:animEffect>
                                    <p:animScale>
                                      <p:cBhvr>
                                        <p:cTn id="17" dur="770" decel="100000"/>
                                        <p:tgtEl>
                                          <p:spTgt spid="418824"/>
                                        </p:tgtEl>
                                      </p:cBhvr>
                                      <p:from x="10000" y="10000"/>
                                      <p:to x="200000" y="450000"/>
                                    </p:animScale>
                                    <p:animScale>
                                      <p:cBhvr>
                                        <p:cTn id="18" dur="1230" accel="100000" fill="hold">
                                          <p:stCondLst>
                                            <p:cond delay="770"/>
                                          </p:stCondLst>
                                        </p:cTn>
                                        <p:tgtEl>
                                          <p:spTgt spid="418824"/>
                                        </p:tgtEl>
                                      </p:cBhvr>
                                      <p:from x="200000" y="450000"/>
                                      <p:to x="100000" y="100000"/>
                                    </p:animScale>
                                    <p:set>
                                      <p:cBhvr>
                                        <p:cTn id="19" dur="770" fill="hold"/>
                                        <p:tgtEl>
                                          <p:spTgt spid="418824"/>
                                        </p:tgtEl>
                                        <p:attrNameLst>
                                          <p:attrName>ppt_x</p:attrName>
                                        </p:attrNameLst>
                                      </p:cBhvr>
                                      <p:to>
                                        <p:strVal val="(0.5)"/>
                                      </p:to>
                                    </p:set>
                                    <p:anim from="(0.5)" to="(#ppt_x)" calcmode="lin" valueType="num">
                                      <p:cBhvr>
                                        <p:cTn id="20" dur="1230" accel="100000" fill="hold">
                                          <p:stCondLst>
                                            <p:cond delay="770"/>
                                          </p:stCondLst>
                                        </p:cTn>
                                        <p:tgtEl>
                                          <p:spTgt spid="418824"/>
                                        </p:tgtEl>
                                        <p:attrNameLst>
                                          <p:attrName>ppt_x</p:attrName>
                                        </p:attrNameLst>
                                      </p:cBhvr>
                                    </p:anim>
                                    <p:set>
                                      <p:cBhvr>
                                        <p:cTn id="21" dur="770" fill="hold"/>
                                        <p:tgtEl>
                                          <p:spTgt spid="418824"/>
                                        </p:tgtEl>
                                        <p:attrNameLst>
                                          <p:attrName>ppt_y</p:attrName>
                                        </p:attrNameLst>
                                      </p:cBhvr>
                                      <p:to>
                                        <p:strVal val="(#ppt_y+0.4)"/>
                                      </p:to>
                                    </p:set>
                                    <p:anim from="(#ppt_y+0.4)" to="(#ppt_y)" calcmode="lin" valueType="num">
                                      <p:cBhvr>
                                        <p:cTn id="22" dur="1230" accel="100000" fill="hold">
                                          <p:stCondLst>
                                            <p:cond delay="770"/>
                                          </p:stCondLst>
                                        </p:cTn>
                                        <p:tgtEl>
                                          <p:spTgt spid="418824"/>
                                        </p:tgtEl>
                                        <p:attrNameLst>
                                          <p:attrName>ppt_y</p:attrName>
                                        </p:attrNameLst>
                                      </p:cBhvr>
                                    </p:anim>
                                  </p:childTnLst>
                                </p:cTn>
                              </p:par>
                            </p:childTnLst>
                          </p:cTn>
                        </p:par>
                        <p:par>
                          <p:cTn id="23" fill="hold" nodeType="afterGroup">
                            <p:stCondLst>
                              <p:cond delay="2000"/>
                            </p:stCondLst>
                            <p:childTnLst>
                              <p:par>
                                <p:cTn id="24" presetID="8" presetClass="emph" presetSubtype="0" repeatCount="indefinite" grpId="1" nodeType="afterEffect">
                                  <p:stCondLst>
                                    <p:cond delay="0"/>
                                  </p:stCondLst>
                                  <p:endCondLst>
                                    <p:cond evt="onNext" delay="0">
                                      <p:tgtEl>
                                        <p:sldTgt/>
                                      </p:tgtEl>
                                    </p:cond>
                                  </p:endCondLst>
                                  <p:childTnLst>
                                    <p:animRot by="21600000">
                                      <p:cBhvr>
                                        <p:cTn id="25" dur="2000" fill="hold"/>
                                        <p:tgtEl>
                                          <p:spTgt spid="418824"/>
                                        </p:tgtEl>
                                        <p:attrNameLst>
                                          <p:attrName>r</p:attrName>
                                        </p:attrNameLst>
                                      </p:cBhvr>
                                    </p:animRot>
                                  </p:childTnLst>
                                  <p:subTnLst>
                                    <p:animClr clrSpc="rgb" dir="cw">
                                      <p:cBhvr override="childStyle">
                                        <p:cTn dur="1" fill="hold" display="0" masterRel="nextClick" afterEffect="1"/>
                                        <p:tgtEl>
                                          <p:spTgt spid="418824"/>
                                        </p:tgtEl>
                                        <p:attrNameLst>
                                          <p:attrName>ppt_c</p:attrName>
                                        </p:attrNameLst>
                                      </p:cBhvr>
                                      <p:to>
                                        <a:srgbClr val="00FF00"/>
                                      </p:to>
                                    </p:animClr>
                                  </p:subTnLst>
                                </p:cTn>
                              </p:par>
                            </p:childTnLst>
                          </p:cTn>
                        </p:par>
                        <p:par>
                          <p:cTn id="26" fill="hold" nodeType="afterGroup">
                            <p:stCondLst>
                              <p:cond delay="4000"/>
                            </p:stCondLst>
                            <p:childTnLst>
                              <p:par>
                                <p:cTn id="27" presetID="2" presetClass="entr" presetSubtype="2" fill="hold" grpId="0" nodeType="afterEffect">
                                  <p:stCondLst>
                                    <p:cond delay="0"/>
                                  </p:stCondLst>
                                  <p:childTnLst>
                                    <p:set>
                                      <p:cBhvr>
                                        <p:cTn id="28" dur="1" fill="hold">
                                          <p:stCondLst>
                                            <p:cond delay="0"/>
                                          </p:stCondLst>
                                        </p:cTn>
                                        <p:tgtEl>
                                          <p:spTgt spid="418826"/>
                                        </p:tgtEl>
                                        <p:attrNameLst>
                                          <p:attrName>style.visibility</p:attrName>
                                        </p:attrNameLst>
                                      </p:cBhvr>
                                      <p:to>
                                        <p:strVal val="visible"/>
                                      </p:to>
                                    </p:set>
                                    <p:anim calcmode="lin" valueType="num">
                                      <p:cBhvr additive="base">
                                        <p:cTn id="29" dur="500" fill="hold"/>
                                        <p:tgtEl>
                                          <p:spTgt spid="418826"/>
                                        </p:tgtEl>
                                        <p:attrNameLst>
                                          <p:attrName>ppt_x</p:attrName>
                                        </p:attrNameLst>
                                      </p:cBhvr>
                                      <p:tavLst>
                                        <p:tav tm="0">
                                          <p:val>
                                            <p:strVal val="1+#ppt_w/2"/>
                                          </p:val>
                                        </p:tav>
                                        <p:tav tm="100000">
                                          <p:val>
                                            <p:strVal val="#ppt_x"/>
                                          </p:val>
                                        </p:tav>
                                      </p:tavLst>
                                    </p:anim>
                                    <p:anim calcmode="lin" valueType="num">
                                      <p:cBhvr additive="base">
                                        <p:cTn id="30" dur="500" fill="hold"/>
                                        <p:tgtEl>
                                          <p:spTgt spid="418826"/>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418826"/>
                                        </p:tgtEl>
                                        <p:attrNameLst>
                                          <p:attrName>style.visibility</p:attrName>
                                        </p:attrNameLst>
                                      </p:cBhvr>
                                      <p:to>
                                        <p:strVal val="hidden"/>
                                      </p:to>
                                    </p:set>
                                  </p:subTnLst>
                                </p:cTn>
                              </p:par>
                            </p:childTnLst>
                          </p:cTn>
                        </p:par>
                      </p:childTnLst>
                    </p:cTn>
                  </p:par>
                  <p:par>
                    <p:cTn id="31" fill="hold" nodeType="clickPar">
                      <p:stCondLst>
                        <p:cond delay="indefinite"/>
                      </p:stCondLst>
                      <p:childTnLst>
                        <p:par>
                          <p:cTn id="32" fill="hold" nodeType="withGroup">
                            <p:stCondLst>
                              <p:cond delay="0"/>
                            </p:stCondLst>
                            <p:childTnLst>
                              <p:par>
                                <p:cTn id="33" presetID="51" presetClass="entr" presetSubtype="0" fill="hold" grpId="0" nodeType="clickEffect">
                                  <p:stCondLst>
                                    <p:cond delay="0"/>
                                  </p:stCondLst>
                                  <p:childTnLst>
                                    <p:set>
                                      <p:cBhvr>
                                        <p:cTn id="34" dur="1" fill="hold">
                                          <p:stCondLst>
                                            <p:cond delay="0"/>
                                          </p:stCondLst>
                                        </p:cTn>
                                        <p:tgtEl>
                                          <p:spTgt spid="418828"/>
                                        </p:tgtEl>
                                        <p:attrNameLst>
                                          <p:attrName>style.visibility</p:attrName>
                                        </p:attrNameLst>
                                      </p:cBhvr>
                                      <p:to>
                                        <p:strVal val="visible"/>
                                      </p:to>
                                    </p:set>
                                    <p:animEffect transition="in" filter="fade">
                                      <p:cBhvr>
                                        <p:cTn id="35" dur="385" decel="100000"/>
                                        <p:tgtEl>
                                          <p:spTgt spid="418828"/>
                                        </p:tgtEl>
                                      </p:cBhvr>
                                    </p:animEffect>
                                    <p:animScale>
                                      <p:cBhvr>
                                        <p:cTn id="36" dur="385" decel="100000"/>
                                        <p:tgtEl>
                                          <p:spTgt spid="418828"/>
                                        </p:tgtEl>
                                      </p:cBhvr>
                                      <p:from x="10000" y="10000"/>
                                      <p:to x="200000" y="450000"/>
                                    </p:animScale>
                                    <p:animScale>
                                      <p:cBhvr>
                                        <p:cTn id="37" dur="615" accel="100000" fill="hold">
                                          <p:stCondLst>
                                            <p:cond delay="385"/>
                                          </p:stCondLst>
                                        </p:cTn>
                                        <p:tgtEl>
                                          <p:spTgt spid="418828"/>
                                        </p:tgtEl>
                                      </p:cBhvr>
                                      <p:from x="200000" y="450000"/>
                                      <p:to x="100000" y="100000"/>
                                    </p:animScale>
                                    <p:set>
                                      <p:cBhvr>
                                        <p:cTn id="38" dur="385" fill="hold"/>
                                        <p:tgtEl>
                                          <p:spTgt spid="418828"/>
                                        </p:tgtEl>
                                        <p:attrNameLst>
                                          <p:attrName>ppt_x</p:attrName>
                                        </p:attrNameLst>
                                      </p:cBhvr>
                                      <p:to>
                                        <p:strVal val="(0.5)"/>
                                      </p:to>
                                    </p:set>
                                    <p:anim from="(0.5)" to="(#ppt_x)" calcmode="lin" valueType="num">
                                      <p:cBhvr>
                                        <p:cTn id="39" dur="615" accel="100000" fill="hold">
                                          <p:stCondLst>
                                            <p:cond delay="385"/>
                                          </p:stCondLst>
                                        </p:cTn>
                                        <p:tgtEl>
                                          <p:spTgt spid="418828"/>
                                        </p:tgtEl>
                                        <p:attrNameLst>
                                          <p:attrName>ppt_x</p:attrName>
                                        </p:attrNameLst>
                                      </p:cBhvr>
                                    </p:anim>
                                    <p:set>
                                      <p:cBhvr>
                                        <p:cTn id="40" dur="385" fill="hold"/>
                                        <p:tgtEl>
                                          <p:spTgt spid="418828"/>
                                        </p:tgtEl>
                                        <p:attrNameLst>
                                          <p:attrName>ppt_y</p:attrName>
                                        </p:attrNameLst>
                                      </p:cBhvr>
                                      <p:to>
                                        <p:strVal val="(#ppt_y+0.4)"/>
                                      </p:to>
                                    </p:set>
                                    <p:anim from="(#ppt_y+0.4)" to="(#ppt_y)" calcmode="lin" valueType="num">
                                      <p:cBhvr>
                                        <p:cTn id="41" dur="615" accel="100000" fill="hold">
                                          <p:stCondLst>
                                            <p:cond delay="385"/>
                                          </p:stCondLst>
                                        </p:cTn>
                                        <p:tgtEl>
                                          <p:spTgt spid="418828"/>
                                        </p:tgtEl>
                                        <p:attrNameLst>
                                          <p:attrName>ppt_y</p:attrName>
                                        </p:attrNameLst>
                                      </p:cBhvr>
                                    </p:anim>
                                  </p:childTnLst>
                                </p:cTn>
                              </p:par>
                            </p:childTnLst>
                          </p:cTn>
                        </p:par>
                        <p:par>
                          <p:cTn id="42" fill="hold" nodeType="afterGroup">
                            <p:stCondLst>
                              <p:cond delay="1000"/>
                            </p:stCondLst>
                            <p:childTnLst>
                              <p:par>
                                <p:cTn id="43" presetID="2" presetClass="entr" presetSubtype="1" fill="hold" grpId="0" nodeType="afterEffect">
                                  <p:stCondLst>
                                    <p:cond delay="0"/>
                                  </p:stCondLst>
                                  <p:childTnLst>
                                    <p:set>
                                      <p:cBhvr>
                                        <p:cTn id="44" dur="1" fill="hold">
                                          <p:stCondLst>
                                            <p:cond delay="0"/>
                                          </p:stCondLst>
                                        </p:cTn>
                                        <p:tgtEl>
                                          <p:spTgt spid="418829"/>
                                        </p:tgtEl>
                                        <p:attrNameLst>
                                          <p:attrName>style.visibility</p:attrName>
                                        </p:attrNameLst>
                                      </p:cBhvr>
                                      <p:to>
                                        <p:strVal val="visible"/>
                                      </p:to>
                                    </p:set>
                                    <p:anim calcmode="lin" valueType="num">
                                      <p:cBhvr additive="base">
                                        <p:cTn id="45" dur="500" fill="hold"/>
                                        <p:tgtEl>
                                          <p:spTgt spid="418829"/>
                                        </p:tgtEl>
                                        <p:attrNameLst>
                                          <p:attrName>ppt_x</p:attrName>
                                        </p:attrNameLst>
                                      </p:cBhvr>
                                      <p:tavLst>
                                        <p:tav tm="0">
                                          <p:val>
                                            <p:strVal val="#ppt_x"/>
                                          </p:val>
                                        </p:tav>
                                        <p:tav tm="100000">
                                          <p:val>
                                            <p:strVal val="#ppt_x"/>
                                          </p:val>
                                        </p:tav>
                                      </p:tavLst>
                                    </p:anim>
                                    <p:anim calcmode="lin" valueType="num">
                                      <p:cBhvr additive="base">
                                        <p:cTn id="46" dur="500" fill="hold"/>
                                        <p:tgtEl>
                                          <p:spTgt spid="418829"/>
                                        </p:tgtEl>
                                        <p:attrNameLst>
                                          <p:attrName>ppt_y</p:attrName>
                                        </p:attrNameLst>
                                      </p:cBhvr>
                                      <p:tavLst>
                                        <p:tav tm="0">
                                          <p:val>
                                            <p:strVal val="0-#ppt_h/2"/>
                                          </p:val>
                                        </p:tav>
                                        <p:tav tm="100000">
                                          <p:val>
                                            <p:strVal val="#ppt_y"/>
                                          </p:val>
                                        </p:tav>
                                      </p:tavLst>
                                    </p:anim>
                                  </p:childTnLst>
                                </p:cTn>
                              </p:par>
                              <p:par>
                                <p:cTn id="47" presetID="8" presetClass="emph" presetSubtype="0" fill="hold" grpId="1" nodeType="withEffect">
                                  <p:stCondLst>
                                    <p:cond delay="0"/>
                                  </p:stCondLst>
                                  <p:childTnLst>
                                    <p:animRot by="21600000">
                                      <p:cBhvr>
                                        <p:cTn id="48" dur="2000" fill="hold"/>
                                        <p:tgtEl>
                                          <p:spTgt spid="418828"/>
                                        </p:tgtEl>
                                        <p:attrNameLst>
                                          <p:attrName>r</p:attrName>
                                        </p:attrNameLst>
                                      </p:cBhvr>
                                    </p:animRot>
                                  </p:childTnLst>
                                </p:cTn>
                              </p:par>
                            </p:childTnLst>
                          </p:cTn>
                        </p:par>
                        <p:par>
                          <p:cTn id="49" fill="hold" nodeType="afterGroup">
                            <p:stCondLst>
                              <p:cond delay="3000"/>
                            </p:stCondLst>
                            <p:childTnLst>
                              <p:par>
                                <p:cTn id="50" presetID="8" presetClass="emph" presetSubtype="0" repeatCount="indefinite" fill="hold" grpId="2" nodeType="afterEffect">
                                  <p:stCondLst>
                                    <p:cond delay="0"/>
                                  </p:stCondLst>
                                  <p:childTnLst>
                                    <p:animRot by="21600000">
                                      <p:cBhvr>
                                        <p:cTn id="51" dur="2000" fill="hold"/>
                                        <p:tgtEl>
                                          <p:spTgt spid="418828"/>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8824" grpId="0" animBg="1"/>
      <p:bldP spid="418824" grpId="1" animBg="1"/>
      <p:bldP spid="418825" grpId="0" animBg="1"/>
      <p:bldP spid="418826" grpId="0" animBg="1" autoUpdateAnimBg="0"/>
      <p:bldP spid="418828" grpId="0" animBg="1"/>
      <p:bldP spid="418828" grpId="1" animBg="1"/>
      <p:bldP spid="418828" grpId="2" animBg="1"/>
      <p:bldP spid="418829" grpId="0" animBg="1"/>
    </p:bldLst>
  </p:timing>
</p:sld>
</file>

<file path=ppt/slides/slide14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25954"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38243" name="Foliennummernplatzhalter 6"/>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1788125C-5619-4D10-96A7-AF461945EB6A}" type="slidenum">
              <a:rPr lang="de-DE" altLang="en-US" sz="900" smtClean="0">
                <a:solidFill>
                  <a:schemeClr val="accent2"/>
                </a:solidFill>
              </a:rPr>
              <a:pPr/>
              <a:t>141</a:t>
            </a:fld>
            <a:endParaRPr lang="de-DE" altLang="en-US" sz="1400" b="0" smtClean="0">
              <a:solidFill>
                <a:schemeClr val="tx1"/>
              </a:solidFill>
            </a:endParaRPr>
          </a:p>
        </p:txBody>
      </p:sp>
      <p:sp>
        <p:nvSpPr>
          <p:cNvPr id="454658"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2.2.4 Studientypen</a:t>
            </a:r>
          </a:p>
        </p:txBody>
      </p:sp>
      <p:sp>
        <p:nvSpPr>
          <p:cNvPr id="138245" name="Rectangle 3"/>
          <p:cNvSpPr>
            <a:spLocks noGrp="1" noChangeArrowheads="1"/>
          </p:cNvSpPr>
          <p:nvPr>
            <p:ph type="body" sz="half" idx="1"/>
          </p:nvPr>
        </p:nvSpPr>
        <p:spPr>
          <a:xfrm>
            <a:off x="468313" y="1773238"/>
            <a:ext cx="3810000" cy="1582737"/>
          </a:xfrm>
        </p:spPr>
        <p:txBody>
          <a:bodyPr/>
          <a:lstStyle/>
          <a:p>
            <a:r>
              <a:rPr lang="de-DE" altLang="en-US" sz="2000" smtClean="0">
                <a:ea typeface="ＭＳ Ｐゴシック" pitchFamily="34" charset="-128"/>
              </a:rPr>
              <a:t>Beispiele</a:t>
            </a:r>
            <a:endParaRPr lang="de-DE" altLang="en-US" sz="2000" smtClean="0">
              <a:solidFill>
                <a:srgbClr val="FF0000"/>
              </a:solidFill>
              <a:ea typeface="ＭＳ Ｐゴシック" pitchFamily="34" charset="-128"/>
            </a:endParaRPr>
          </a:p>
        </p:txBody>
      </p:sp>
      <p:sp>
        <p:nvSpPr>
          <p:cNvPr id="454660" name="Text Box 4"/>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2.2.4.2 Fallkontrollstudie</a:t>
            </a:r>
          </a:p>
        </p:txBody>
      </p:sp>
      <p:sp>
        <p:nvSpPr>
          <p:cNvPr id="138247"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pic>
        <p:nvPicPr>
          <p:cNvPr id="236551" name="Picture 6" descr="Case_Control_Beispiele"/>
          <p:cNvPicPr>
            <a:picLocks noChangeAspect="1" noChangeArrowheads="1"/>
          </p:cNvPicPr>
          <p:nvPr/>
        </p:nvPicPr>
        <p:blipFill>
          <a:blip r:embed="rId3"/>
          <a:srcRect/>
          <a:stretch>
            <a:fillRect/>
          </a:stretch>
        </p:blipFill>
        <p:spPr bwMode="auto">
          <a:xfrm>
            <a:off x="4932363" y="1557338"/>
            <a:ext cx="3513137" cy="4608512"/>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8249" name="Rectangle 7"/>
          <p:cNvSpPr>
            <a:spLocks noChangeArrowheads="1"/>
          </p:cNvSpPr>
          <p:nvPr/>
        </p:nvSpPr>
        <p:spPr bwMode="auto">
          <a:xfrm>
            <a:off x="755650" y="6165850"/>
            <a:ext cx="76247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400"/>
              <a:t>* Schulz KF, Grimes DA. Lancet 2002;359:431-434</a:t>
            </a:r>
          </a:p>
        </p:txBody>
      </p:sp>
      <p:sp>
        <p:nvSpPr>
          <p:cNvPr id="454676" name="Oval 20"/>
          <p:cNvSpPr>
            <a:spLocks noChangeArrowheads="1"/>
          </p:cNvSpPr>
          <p:nvPr/>
        </p:nvSpPr>
        <p:spPr bwMode="auto">
          <a:xfrm>
            <a:off x="4643438" y="5516563"/>
            <a:ext cx="3024187" cy="360362"/>
          </a:xfrm>
          <a:prstGeom prst="ellipse">
            <a:avLst/>
          </a:prstGeom>
          <a:solidFill>
            <a:srgbClr val="000066">
              <a:alpha val="0"/>
            </a:srgbClr>
          </a:solidFill>
          <a:ln w="25400">
            <a:solidFill>
              <a:srgbClr val="FF0000"/>
            </a:solidFill>
            <a:round/>
            <a:headEnd/>
            <a:tailEnd/>
          </a:ln>
          <a:effectLst>
            <a:outerShdw blurRad="50800" dist="38100" dir="2700000" algn="tl" rotWithShape="0">
              <a:prstClr val="black">
                <a:alpha val="40000"/>
              </a:prstClr>
            </a:outerShdw>
          </a:effectLst>
        </p:spPr>
        <p:txBody>
          <a:bodyPr wrap="none" anchor="ctr"/>
          <a:lstStyle/>
          <a:p>
            <a:pPr algn="ctr">
              <a:defRPr/>
            </a:pPr>
            <a:endParaRPr lang="it-IT">
              <a:ea typeface="ＭＳ Ｐゴシック" charset="-128"/>
            </a:endParaRPr>
          </a:p>
        </p:txBody>
      </p:sp>
      <p:sp>
        <p:nvSpPr>
          <p:cNvPr id="454677" name="Oval 21"/>
          <p:cNvSpPr>
            <a:spLocks noChangeArrowheads="1"/>
          </p:cNvSpPr>
          <p:nvPr/>
        </p:nvSpPr>
        <p:spPr bwMode="auto">
          <a:xfrm>
            <a:off x="4859338" y="4437063"/>
            <a:ext cx="3024187" cy="144462"/>
          </a:xfrm>
          <a:prstGeom prst="ellipse">
            <a:avLst/>
          </a:prstGeom>
          <a:solidFill>
            <a:srgbClr val="000066">
              <a:alpha val="0"/>
            </a:srgbClr>
          </a:solidFill>
          <a:ln w="25400">
            <a:solidFill>
              <a:srgbClr val="FF0000"/>
            </a:solidFill>
            <a:round/>
            <a:headEnd/>
            <a:tailEnd/>
          </a:ln>
          <a:effectLst>
            <a:outerShdw blurRad="50800" dist="38100" dir="2700000" algn="tl" rotWithShape="0">
              <a:prstClr val="black">
                <a:alpha val="40000"/>
              </a:prstClr>
            </a:outerShdw>
          </a:effectLst>
        </p:spPr>
        <p:txBody>
          <a:bodyPr wrap="none" anchor="ctr"/>
          <a:lstStyle/>
          <a:p>
            <a:pPr algn="ctr">
              <a:defRPr/>
            </a:pPr>
            <a:endParaRPr lang="it-IT">
              <a:ea typeface="ＭＳ Ｐゴシック" charset="-128"/>
            </a:endParaRPr>
          </a:p>
        </p:txBody>
      </p:sp>
      <p:sp>
        <p:nvSpPr>
          <p:cNvPr id="454678" name="Oval 22"/>
          <p:cNvSpPr>
            <a:spLocks noChangeArrowheads="1"/>
          </p:cNvSpPr>
          <p:nvPr/>
        </p:nvSpPr>
        <p:spPr bwMode="auto">
          <a:xfrm>
            <a:off x="5003800" y="2852738"/>
            <a:ext cx="3097213" cy="215900"/>
          </a:xfrm>
          <a:prstGeom prst="ellipse">
            <a:avLst/>
          </a:prstGeom>
          <a:solidFill>
            <a:srgbClr val="000066">
              <a:alpha val="0"/>
            </a:srgbClr>
          </a:solidFill>
          <a:ln w="25400">
            <a:solidFill>
              <a:srgbClr val="FF0000"/>
            </a:solidFill>
            <a:round/>
            <a:headEnd/>
            <a:tailEnd/>
          </a:ln>
          <a:effectLst>
            <a:outerShdw blurRad="50800" dist="38100" dir="2700000" algn="tl" rotWithShape="0">
              <a:prstClr val="black">
                <a:alpha val="40000"/>
              </a:prstClr>
            </a:outerShdw>
          </a:effectLst>
        </p:spPr>
        <p:txBody>
          <a:bodyPr wrap="none" anchor="ctr"/>
          <a:lstStyle/>
          <a:p>
            <a:pPr algn="ctr">
              <a:defRPr/>
            </a:pPr>
            <a:endParaRPr lang="it-IT">
              <a:ea typeface="ＭＳ Ｐゴシック" charset="-128"/>
            </a:endParaRP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454676"/>
                                        </p:tgtEl>
                                        <p:attrNameLst>
                                          <p:attrName>style.visibility</p:attrName>
                                        </p:attrNameLst>
                                      </p:cBhvr>
                                      <p:to>
                                        <p:strVal val="visible"/>
                                      </p:to>
                                    </p:set>
                                    <p:animEffect transition="in" filter="fade">
                                      <p:cBhvr>
                                        <p:cTn id="7" dur="192" decel="100000"/>
                                        <p:tgtEl>
                                          <p:spTgt spid="454676"/>
                                        </p:tgtEl>
                                      </p:cBhvr>
                                    </p:animEffect>
                                    <p:animScale>
                                      <p:cBhvr>
                                        <p:cTn id="8" dur="192" decel="100000"/>
                                        <p:tgtEl>
                                          <p:spTgt spid="454676"/>
                                        </p:tgtEl>
                                      </p:cBhvr>
                                      <p:from x="10000" y="10000"/>
                                      <p:to x="200000" y="450000"/>
                                    </p:animScale>
                                    <p:animScale>
                                      <p:cBhvr>
                                        <p:cTn id="9" dur="308" accel="100000" fill="hold">
                                          <p:stCondLst>
                                            <p:cond delay="192"/>
                                          </p:stCondLst>
                                        </p:cTn>
                                        <p:tgtEl>
                                          <p:spTgt spid="454676"/>
                                        </p:tgtEl>
                                      </p:cBhvr>
                                      <p:from x="200000" y="450000"/>
                                      <p:to x="100000" y="100000"/>
                                    </p:animScale>
                                    <p:set>
                                      <p:cBhvr>
                                        <p:cTn id="10" dur="192" fill="hold"/>
                                        <p:tgtEl>
                                          <p:spTgt spid="454676"/>
                                        </p:tgtEl>
                                        <p:attrNameLst>
                                          <p:attrName>ppt_x</p:attrName>
                                        </p:attrNameLst>
                                      </p:cBhvr>
                                      <p:to>
                                        <p:strVal val="(0.5)"/>
                                      </p:to>
                                    </p:set>
                                    <p:anim from="(0.5)" to="(#ppt_x)" calcmode="lin" valueType="num">
                                      <p:cBhvr>
                                        <p:cTn id="11" dur="308" accel="100000" fill="hold">
                                          <p:stCondLst>
                                            <p:cond delay="192"/>
                                          </p:stCondLst>
                                        </p:cTn>
                                        <p:tgtEl>
                                          <p:spTgt spid="454676"/>
                                        </p:tgtEl>
                                        <p:attrNameLst>
                                          <p:attrName>ppt_x</p:attrName>
                                        </p:attrNameLst>
                                      </p:cBhvr>
                                    </p:anim>
                                    <p:set>
                                      <p:cBhvr>
                                        <p:cTn id="12" dur="192" fill="hold"/>
                                        <p:tgtEl>
                                          <p:spTgt spid="454676"/>
                                        </p:tgtEl>
                                        <p:attrNameLst>
                                          <p:attrName>ppt_y</p:attrName>
                                        </p:attrNameLst>
                                      </p:cBhvr>
                                      <p:to>
                                        <p:strVal val="(#ppt_y+0.4)"/>
                                      </p:to>
                                    </p:set>
                                    <p:anim from="(#ppt_y+0.4)" to="(#ppt_y)" calcmode="lin" valueType="num">
                                      <p:cBhvr>
                                        <p:cTn id="13" dur="308" accel="100000" fill="hold">
                                          <p:stCondLst>
                                            <p:cond delay="192"/>
                                          </p:stCondLst>
                                        </p:cTn>
                                        <p:tgtEl>
                                          <p:spTgt spid="454676"/>
                                        </p:tgtEl>
                                        <p:attrNameLst>
                                          <p:attrName>ppt_y</p:attrName>
                                        </p:attrNameLst>
                                      </p:cBhvr>
                                    </p:anim>
                                  </p:childTnLst>
                                </p:cTn>
                              </p:par>
                              <p:par>
                                <p:cTn id="14" presetID="8" presetClass="emph" presetSubtype="0" fill="hold" grpId="1" nodeType="withEffect">
                                  <p:stCondLst>
                                    <p:cond delay="0"/>
                                  </p:stCondLst>
                                  <p:childTnLst>
                                    <p:animRot by="21600000">
                                      <p:cBhvr>
                                        <p:cTn id="15" dur="2000" fill="hold"/>
                                        <p:tgtEl>
                                          <p:spTgt spid="454676"/>
                                        </p:tgtEl>
                                        <p:attrNameLst>
                                          <p:attrName>r</p:attrName>
                                        </p:attrNameLst>
                                      </p:cBhvr>
                                    </p:animRot>
                                  </p:childTnLst>
                                  <p:subTnLst>
                                    <p:animClr clrSpc="rgb" dir="cw">
                                      <p:cBhvr override="childStyle">
                                        <p:cTn dur="1" fill="hold" display="0" masterRel="nextClick" afterEffect="1"/>
                                        <p:tgtEl>
                                          <p:spTgt spid="454676"/>
                                        </p:tgtEl>
                                        <p:attrNameLst>
                                          <p:attrName>ppt_c</p:attrName>
                                        </p:attrNameLst>
                                      </p:cBhvr>
                                      <p:to>
                                        <a:srgbClr val="00FF00"/>
                                      </p:to>
                                    </p:animClr>
                                  </p:subTnLst>
                                </p:cTn>
                              </p:par>
                            </p:childTnLst>
                          </p:cTn>
                        </p:par>
                      </p:childTnLst>
                    </p:cTn>
                  </p:par>
                  <p:par>
                    <p:cTn id="16" fill="hold" nodeType="clickPar">
                      <p:stCondLst>
                        <p:cond delay="indefinite"/>
                      </p:stCondLst>
                      <p:childTnLst>
                        <p:par>
                          <p:cTn id="17" fill="hold" nodeType="withGroup">
                            <p:stCondLst>
                              <p:cond delay="0"/>
                            </p:stCondLst>
                            <p:childTnLst>
                              <p:par>
                                <p:cTn id="18" presetID="51" presetClass="entr" presetSubtype="0" fill="hold" grpId="0" nodeType="clickEffect">
                                  <p:stCondLst>
                                    <p:cond delay="0"/>
                                  </p:stCondLst>
                                  <p:childTnLst>
                                    <p:set>
                                      <p:cBhvr>
                                        <p:cTn id="19" dur="1" fill="hold">
                                          <p:stCondLst>
                                            <p:cond delay="0"/>
                                          </p:stCondLst>
                                        </p:cTn>
                                        <p:tgtEl>
                                          <p:spTgt spid="454677"/>
                                        </p:tgtEl>
                                        <p:attrNameLst>
                                          <p:attrName>style.visibility</p:attrName>
                                        </p:attrNameLst>
                                      </p:cBhvr>
                                      <p:to>
                                        <p:strVal val="visible"/>
                                      </p:to>
                                    </p:set>
                                    <p:animEffect transition="in" filter="fade">
                                      <p:cBhvr>
                                        <p:cTn id="20" dur="192" decel="100000"/>
                                        <p:tgtEl>
                                          <p:spTgt spid="454677"/>
                                        </p:tgtEl>
                                      </p:cBhvr>
                                    </p:animEffect>
                                    <p:animScale>
                                      <p:cBhvr>
                                        <p:cTn id="21" dur="192" decel="100000"/>
                                        <p:tgtEl>
                                          <p:spTgt spid="454677"/>
                                        </p:tgtEl>
                                      </p:cBhvr>
                                      <p:from x="10000" y="10000"/>
                                      <p:to x="200000" y="450000"/>
                                    </p:animScale>
                                    <p:animScale>
                                      <p:cBhvr>
                                        <p:cTn id="22" dur="308" accel="100000" fill="hold">
                                          <p:stCondLst>
                                            <p:cond delay="192"/>
                                          </p:stCondLst>
                                        </p:cTn>
                                        <p:tgtEl>
                                          <p:spTgt spid="454677"/>
                                        </p:tgtEl>
                                      </p:cBhvr>
                                      <p:from x="200000" y="450000"/>
                                      <p:to x="100000" y="100000"/>
                                    </p:animScale>
                                    <p:set>
                                      <p:cBhvr>
                                        <p:cTn id="23" dur="192" fill="hold"/>
                                        <p:tgtEl>
                                          <p:spTgt spid="454677"/>
                                        </p:tgtEl>
                                        <p:attrNameLst>
                                          <p:attrName>ppt_x</p:attrName>
                                        </p:attrNameLst>
                                      </p:cBhvr>
                                      <p:to>
                                        <p:strVal val="(0.5)"/>
                                      </p:to>
                                    </p:set>
                                    <p:anim from="(0.5)" to="(#ppt_x)" calcmode="lin" valueType="num">
                                      <p:cBhvr>
                                        <p:cTn id="24" dur="308" accel="100000" fill="hold">
                                          <p:stCondLst>
                                            <p:cond delay="192"/>
                                          </p:stCondLst>
                                        </p:cTn>
                                        <p:tgtEl>
                                          <p:spTgt spid="454677"/>
                                        </p:tgtEl>
                                        <p:attrNameLst>
                                          <p:attrName>ppt_x</p:attrName>
                                        </p:attrNameLst>
                                      </p:cBhvr>
                                    </p:anim>
                                    <p:set>
                                      <p:cBhvr>
                                        <p:cTn id="25" dur="192" fill="hold"/>
                                        <p:tgtEl>
                                          <p:spTgt spid="454677"/>
                                        </p:tgtEl>
                                        <p:attrNameLst>
                                          <p:attrName>ppt_y</p:attrName>
                                        </p:attrNameLst>
                                      </p:cBhvr>
                                      <p:to>
                                        <p:strVal val="(#ppt_y+0.4)"/>
                                      </p:to>
                                    </p:set>
                                    <p:anim from="(#ppt_y+0.4)" to="(#ppt_y)" calcmode="lin" valueType="num">
                                      <p:cBhvr>
                                        <p:cTn id="26" dur="308" accel="100000" fill="hold">
                                          <p:stCondLst>
                                            <p:cond delay="192"/>
                                          </p:stCondLst>
                                        </p:cTn>
                                        <p:tgtEl>
                                          <p:spTgt spid="454677"/>
                                        </p:tgtEl>
                                        <p:attrNameLst>
                                          <p:attrName>ppt_y</p:attrName>
                                        </p:attrNameLst>
                                      </p:cBhvr>
                                    </p:anim>
                                  </p:childTnLst>
                                </p:cTn>
                              </p:par>
                              <p:par>
                                <p:cTn id="27" presetID="8" presetClass="emph" presetSubtype="0" fill="hold" grpId="1" nodeType="withEffect">
                                  <p:stCondLst>
                                    <p:cond delay="0"/>
                                  </p:stCondLst>
                                  <p:childTnLst>
                                    <p:animRot by="21600000">
                                      <p:cBhvr>
                                        <p:cTn id="28" dur="2000" fill="hold"/>
                                        <p:tgtEl>
                                          <p:spTgt spid="454677"/>
                                        </p:tgtEl>
                                        <p:attrNameLst>
                                          <p:attrName>r</p:attrName>
                                        </p:attrNameLst>
                                      </p:cBhvr>
                                    </p:animRot>
                                  </p:childTnLst>
                                  <p:subTnLst>
                                    <p:animClr clrSpc="rgb" dir="cw">
                                      <p:cBhvr override="childStyle">
                                        <p:cTn dur="1" fill="hold" display="0" masterRel="nextClick" afterEffect="1"/>
                                        <p:tgtEl>
                                          <p:spTgt spid="454677"/>
                                        </p:tgtEl>
                                        <p:attrNameLst>
                                          <p:attrName>ppt_c</p:attrName>
                                        </p:attrNameLst>
                                      </p:cBhvr>
                                      <p:to>
                                        <a:srgbClr val="00FF00"/>
                                      </p:to>
                                    </p:animClr>
                                  </p:subTnLst>
                                </p:cTn>
                              </p:par>
                            </p:childTnLst>
                          </p:cTn>
                        </p:par>
                      </p:childTnLst>
                    </p:cTn>
                  </p:par>
                  <p:par>
                    <p:cTn id="29" fill="hold" nodeType="clickPar">
                      <p:stCondLst>
                        <p:cond delay="indefinite"/>
                      </p:stCondLst>
                      <p:childTnLst>
                        <p:par>
                          <p:cTn id="30" fill="hold" nodeType="withGroup">
                            <p:stCondLst>
                              <p:cond delay="0"/>
                            </p:stCondLst>
                            <p:childTnLst>
                              <p:par>
                                <p:cTn id="31" presetID="51" presetClass="entr" presetSubtype="0" fill="hold" grpId="0" nodeType="clickEffect">
                                  <p:stCondLst>
                                    <p:cond delay="0"/>
                                  </p:stCondLst>
                                  <p:childTnLst>
                                    <p:set>
                                      <p:cBhvr>
                                        <p:cTn id="32" dur="1" fill="hold">
                                          <p:stCondLst>
                                            <p:cond delay="0"/>
                                          </p:stCondLst>
                                        </p:cTn>
                                        <p:tgtEl>
                                          <p:spTgt spid="454678"/>
                                        </p:tgtEl>
                                        <p:attrNameLst>
                                          <p:attrName>style.visibility</p:attrName>
                                        </p:attrNameLst>
                                      </p:cBhvr>
                                      <p:to>
                                        <p:strVal val="visible"/>
                                      </p:to>
                                    </p:set>
                                    <p:animEffect transition="in" filter="fade">
                                      <p:cBhvr>
                                        <p:cTn id="33" dur="192" decel="100000"/>
                                        <p:tgtEl>
                                          <p:spTgt spid="454678"/>
                                        </p:tgtEl>
                                      </p:cBhvr>
                                    </p:animEffect>
                                    <p:animScale>
                                      <p:cBhvr>
                                        <p:cTn id="34" dur="192" decel="100000"/>
                                        <p:tgtEl>
                                          <p:spTgt spid="454678"/>
                                        </p:tgtEl>
                                      </p:cBhvr>
                                      <p:from x="10000" y="10000"/>
                                      <p:to x="200000" y="450000"/>
                                    </p:animScale>
                                    <p:animScale>
                                      <p:cBhvr>
                                        <p:cTn id="35" dur="308" accel="100000" fill="hold">
                                          <p:stCondLst>
                                            <p:cond delay="192"/>
                                          </p:stCondLst>
                                        </p:cTn>
                                        <p:tgtEl>
                                          <p:spTgt spid="454678"/>
                                        </p:tgtEl>
                                      </p:cBhvr>
                                      <p:from x="200000" y="450000"/>
                                      <p:to x="100000" y="100000"/>
                                    </p:animScale>
                                    <p:set>
                                      <p:cBhvr>
                                        <p:cTn id="36" dur="192" fill="hold"/>
                                        <p:tgtEl>
                                          <p:spTgt spid="454678"/>
                                        </p:tgtEl>
                                        <p:attrNameLst>
                                          <p:attrName>ppt_x</p:attrName>
                                        </p:attrNameLst>
                                      </p:cBhvr>
                                      <p:to>
                                        <p:strVal val="(0.5)"/>
                                      </p:to>
                                    </p:set>
                                    <p:anim from="(0.5)" to="(#ppt_x)" calcmode="lin" valueType="num">
                                      <p:cBhvr>
                                        <p:cTn id="37" dur="308" accel="100000" fill="hold">
                                          <p:stCondLst>
                                            <p:cond delay="192"/>
                                          </p:stCondLst>
                                        </p:cTn>
                                        <p:tgtEl>
                                          <p:spTgt spid="454678"/>
                                        </p:tgtEl>
                                        <p:attrNameLst>
                                          <p:attrName>ppt_x</p:attrName>
                                        </p:attrNameLst>
                                      </p:cBhvr>
                                    </p:anim>
                                    <p:set>
                                      <p:cBhvr>
                                        <p:cTn id="38" dur="192" fill="hold"/>
                                        <p:tgtEl>
                                          <p:spTgt spid="454678"/>
                                        </p:tgtEl>
                                        <p:attrNameLst>
                                          <p:attrName>ppt_y</p:attrName>
                                        </p:attrNameLst>
                                      </p:cBhvr>
                                      <p:to>
                                        <p:strVal val="(#ppt_y+0.4)"/>
                                      </p:to>
                                    </p:set>
                                    <p:anim from="(#ppt_y+0.4)" to="(#ppt_y)" calcmode="lin" valueType="num">
                                      <p:cBhvr>
                                        <p:cTn id="39" dur="308" accel="100000" fill="hold">
                                          <p:stCondLst>
                                            <p:cond delay="192"/>
                                          </p:stCondLst>
                                        </p:cTn>
                                        <p:tgtEl>
                                          <p:spTgt spid="454678"/>
                                        </p:tgtEl>
                                        <p:attrNameLst>
                                          <p:attrName>ppt_y</p:attrName>
                                        </p:attrNameLst>
                                      </p:cBhvr>
                                    </p:anim>
                                  </p:childTnLst>
                                </p:cTn>
                              </p:par>
                              <p:par>
                                <p:cTn id="40" presetID="8" presetClass="emph" presetSubtype="0" fill="hold" grpId="1" nodeType="withEffect">
                                  <p:stCondLst>
                                    <p:cond delay="0"/>
                                  </p:stCondLst>
                                  <p:childTnLst>
                                    <p:animRot by="21600000">
                                      <p:cBhvr>
                                        <p:cTn id="41" dur="2000" fill="hold"/>
                                        <p:tgtEl>
                                          <p:spTgt spid="454678"/>
                                        </p:tgtEl>
                                        <p:attrNameLst>
                                          <p:attrName>r</p:attrName>
                                        </p:attrNameLst>
                                      </p:cBhvr>
                                    </p:animRot>
                                  </p:childTnLst>
                                  <p:subTnLst>
                                    <p:animClr clrSpc="rgb" dir="cw">
                                      <p:cBhvr override="childStyle">
                                        <p:cTn dur="1" fill="hold" display="0" masterRel="nextClick" afterEffect="1"/>
                                        <p:tgtEl>
                                          <p:spTgt spid="454678"/>
                                        </p:tgtEl>
                                        <p:attrNameLst>
                                          <p:attrName>ppt_c</p:attrName>
                                        </p:attrNameLst>
                                      </p:cBhvr>
                                      <p:to>
                                        <a:srgbClr val="00FF00"/>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4676" grpId="0" animBg="1"/>
      <p:bldP spid="454676" grpId="1" animBg="1"/>
      <p:bldP spid="454677" grpId="0" animBg="1"/>
      <p:bldP spid="454677" grpId="1" animBg="1"/>
      <p:bldP spid="454678" grpId="0" animBg="1"/>
      <p:bldP spid="454678" grpId="1" animBg="1"/>
    </p:bldLst>
  </p:timing>
</p:sld>
</file>

<file path=ppt/slides/slide14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26978"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39267" name="Foliennummernplatzhalter 6"/>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BD261335-A38F-465A-9504-9B38EE8DBAB7}" type="slidenum">
              <a:rPr lang="de-DE" altLang="en-US" sz="900" smtClean="0">
                <a:solidFill>
                  <a:schemeClr val="accent2"/>
                </a:solidFill>
              </a:rPr>
              <a:pPr/>
              <a:t>142</a:t>
            </a:fld>
            <a:endParaRPr lang="de-DE" altLang="en-US" sz="1400" b="0" smtClean="0">
              <a:solidFill>
                <a:schemeClr val="tx1"/>
              </a:solidFill>
            </a:endParaRPr>
          </a:p>
        </p:txBody>
      </p:sp>
      <p:sp>
        <p:nvSpPr>
          <p:cNvPr id="445442" name="Rectangle 2"/>
          <p:cNvSpPr>
            <a:spLocks noGrp="1" noChangeArrowheads="1"/>
          </p:cNvSpPr>
          <p:nvPr>
            <p:ph type="title"/>
          </p:nvPr>
        </p:nvSpPr>
        <p:spPr>
          <a:xfrm>
            <a:off x="685800" y="188913"/>
            <a:ext cx="7772400" cy="519112"/>
          </a:xfrm>
        </p:spPr>
        <p:txBody>
          <a:bodyPr/>
          <a:lstStyle/>
          <a:p>
            <a:pPr>
              <a:defRPr/>
            </a:pPr>
            <a:r>
              <a:rPr lang="de-DE" altLang="en-US" smtClean="0">
                <a:ea typeface="ＭＳ Ｐゴシック" pitchFamily="1" charset="-128"/>
              </a:rPr>
              <a:t>2.2.4 Studientypen</a:t>
            </a:r>
          </a:p>
        </p:txBody>
      </p:sp>
      <p:sp>
        <p:nvSpPr>
          <p:cNvPr id="445447" name="Rectangle 7"/>
          <p:cNvSpPr>
            <a:spLocks noGrp="1" noChangeArrowheads="1"/>
          </p:cNvSpPr>
          <p:nvPr>
            <p:ph type="body" sz="half" idx="1"/>
          </p:nvPr>
        </p:nvSpPr>
        <p:spPr>
          <a:xfrm>
            <a:off x="395288" y="1484313"/>
            <a:ext cx="4392612" cy="4897437"/>
          </a:xfrm>
        </p:spPr>
        <p:txBody>
          <a:bodyPr/>
          <a:lstStyle/>
          <a:p>
            <a:r>
              <a:rPr lang="de-DE" altLang="en-US" sz="2000" smtClean="0">
                <a:ea typeface="ＭＳ Ｐゴシック" pitchFamily="34" charset="-128"/>
              </a:rPr>
              <a:t>Die Endpunkte werden als </a:t>
            </a:r>
            <a:r>
              <a:rPr lang="de-DE" altLang="en-US" sz="2000" smtClean="0">
                <a:solidFill>
                  <a:srgbClr val="FF0000"/>
                </a:solidFill>
                <a:ea typeface="ＭＳ Ｐゴシック" pitchFamily="34" charset="-128"/>
              </a:rPr>
              <a:t>Oddsratio (OR) </a:t>
            </a:r>
            <a:br>
              <a:rPr lang="de-DE" altLang="en-US" sz="2000" smtClean="0">
                <a:solidFill>
                  <a:srgbClr val="FF0000"/>
                </a:solidFill>
                <a:ea typeface="ＭＳ Ｐゴシック" pitchFamily="34" charset="-128"/>
              </a:rPr>
            </a:br>
            <a:r>
              <a:rPr lang="de-DE" altLang="en-US" sz="1400" smtClean="0">
                <a:solidFill>
                  <a:schemeClr val="tx1"/>
                </a:solidFill>
                <a:ea typeface="ＭＳ Ｐゴシック" pitchFamily="34" charset="-128"/>
              </a:rPr>
              <a:t>(auch</a:t>
            </a:r>
            <a:r>
              <a:rPr lang="de-DE" altLang="en-US" sz="1400" smtClean="0">
                <a:solidFill>
                  <a:srgbClr val="FF0000"/>
                </a:solidFill>
                <a:ea typeface="ＭＳ Ｐゴシック" pitchFamily="34" charset="-128"/>
              </a:rPr>
              <a:t> Hazard-ratio </a:t>
            </a:r>
            <a:r>
              <a:rPr lang="de-DE" altLang="en-US" sz="1400" smtClean="0">
                <a:solidFill>
                  <a:schemeClr val="tx1"/>
                </a:solidFill>
                <a:ea typeface="ＭＳ Ｐゴシック" pitchFamily="34" charset="-128"/>
              </a:rPr>
              <a:t>genannt)</a:t>
            </a:r>
            <a:br>
              <a:rPr lang="de-DE" altLang="en-US" sz="1400" smtClean="0">
                <a:solidFill>
                  <a:schemeClr val="tx1"/>
                </a:solidFill>
                <a:ea typeface="ＭＳ Ｐゴシック" pitchFamily="34" charset="-128"/>
              </a:rPr>
            </a:br>
            <a:r>
              <a:rPr lang="de-DE" altLang="en-US" sz="2000" smtClean="0">
                <a:ea typeface="ＭＳ Ｐゴシック" pitchFamily="34" charset="-128"/>
              </a:rPr>
              <a:t>(Verhältnis der Chancen) dargestellt</a:t>
            </a:r>
            <a:endParaRPr lang="de-DE" altLang="en-US" sz="2000" smtClean="0">
              <a:solidFill>
                <a:srgbClr val="FF0000"/>
              </a:solidFill>
              <a:ea typeface="ＭＳ Ｐゴシック" pitchFamily="34" charset="-128"/>
            </a:endParaRPr>
          </a:p>
        </p:txBody>
      </p:sp>
      <p:sp>
        <p:nvSpPr>
          <p:cNvPr id="445453" name="Rectangle 13"/>
          <p:cNvSpPr>
            <a:spLocks noGrp="1" noChangeArrowheads="1"/>
          </p:cNvSpPr>
          <p:nvPr>
            <p:ph type="body" sz="half" idx="2"/>
          </p:nvPr>
        </p:nvSpPr>
        <p:spPr/>
        <p:txBody>
          <a:bodyPr/>
          <a:lstStyle/>
          <a:p>
            <a:r>
              <a:rPr lang="de-DE" altLang="en-US" sz="3200" smtClean="0">
                <a:ea typeface="ＭＳ Ｐゴシック" pitchFamily="34" charset="-128"/>
              </a:rPr>
              <a:t>Oddsratio &lt;1</a:t>
            </a:r>
          </a:p>
          <a:p>
            <a:pPr lvl="3"/>
            <a:r>
              <a:rPr lang="de-DE" altLang="en-US" sz="2000" smtClean="0">
                <a:ea typeface="ＭＳ Ｐゴシック" pitchFamily="34" charset="-128"/>
              </a:rPr>
              <a:t>Exposition protektiv</a:t>
            </a:r>
          </a:p>
          <a:p>
            <a:r>
              <a:rPr lang="de-DE" altLang="en-US" sz="3200" smtClean="0">
                <a:ea typeface="ＭＳ Ｐゴシック" pitchFamily="34" charset="-128"/>
              </a:rPr>
              <a:t>Oddsratio &gt;1</a:t>
            </a:r>
          </a:p>
          <a:p>
            <a:pPr lvl="3"/>
            <a:r>
              <a:rPr lang="de-DE" altLang="en-US" sz="2000" smtClean="0">
                <a:ea typeface="ＭＳ Ｐゴシック" pitchFamily="34" charset="-128"/>
              </a:rPr>
              <a:t>Exposition schädigend</a:t>
            </a:r>
          </a:p>
        </p:txBody>
      </p:sp>
      <p:sp>
        <p:nvSpPr>
          <p:cNvPr id="445443" name="Text Box 3"/>
          <p:cNvSpPr txBox="1">
            <a:spLocks noChangeArrowheads="1"/>
          </p:cNvSpPr>
          <p:nvPr/>
        </p:nvSpPr>
        <p:spPr bwMode="auto">
          <a:xfrm>
            <a:off x="684213" y="765175"/>
            <a:ext cx="7777162" cy="312738"/>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2.2.4.2 Fallkontrollstudie</a:t>
            </a:r>
          </a:p>
        </p:txBody>
      </p:sp>
      <p:sp>
        <p:nvSpPr>
          <p:cNvPr id="139272"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graphicFrame>
        <p:nvGraphicFramePr>
          <p:cNvPr id="445451" name="Object 11"/>
          <p:cNvGraphicFramePr>
            <a:graphicFrameLocks noGrp="1" noChangeAspect="1"/>
          </p:cNvGraphicFramePr>
          <p:nvPr>
            <p:ph sz="half" idx="4294967295"/>
          </p:nvPr>
        </p:nvGraphicFramePr>
        <p:xfrm>
          <a:off x="906463" y="3108325"/>
          <a:ext cx="3209925" cy="1277938"/>
        </p:xfrm>
        <a:graphic>
          <a:graphicData uri="http://schemas.openxmlformats.org/presentationml/2006/ole">
            <mc:AlternateContent xmlns:mc="http://schemas.openxmlformats.org/markup-compatibility/2006">
              <mc:Choice xmlns:v="urn:schemas-microsoft-com:vml" Requires="v">
                <p:oleObj spid="_x0000_s139429" name="Dokument" r:id="rId4" imgW="7543800" imgH="2997200" progId="Word.Document.8">
                  <p:embed/>
                </p:oleObj>
              </mc:Choice>
              <mc:Fallback>
                <p:oleObj name="Dokument" r:id="rId4" imgW="7543800" imgH="2997200" progId="Word.Document.8">
                  <p:embed/>
                  <p:pic>
                    <p:nvPicPr>
                      <p:cNvPr id="0" name="Object 1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06463" y="3108325"/>
                        <a:ext cx="3209925" cy="12779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45452" name="Object 12"/>
          <p:cNvGraphicFramePr>
            <a:graphicFrameLocks noChangeAspect="1"/>
          </p:cNvGraphicFramePr>
          <p:nvPr/>
        </p:nvGraphicFramePr>
        <p:xfrm>
          <a:off x="468313" y="5013325"/>
          <a:ext cx="4175125" cy="512763"/>
        </p:xfrm>
        <a:graphic>
          <a:graphicData uri="http://schemas.openxmlformats.org/presentationml/2006/ole">
            <mc:AlternateContent xmlns:mc="http://schemas.openxmlformats.org/markup-compatibility/2006">
              <mc:Choice xmlns:v="urn:schemas-microsoft-com:vml" Requires="v">
                <p:oleObj spid="_x0000_s139430" name="Equation" r:id="rId6" imgW="1371600" imgH="228600" progId="Equation.COEE2">
                  <p:embed/>
                </p:oleObj>
              </mc:Choice>
              <mc:Fallback>
                <p:oleObj name="Equation" r:id="rId6" imgW="1371600" imgH="228600" progId="Equation.COEE2">
                  <p:embed/>
                  <p:pic>
                    <p:nvPicPr>
                      <p:cNvPr id="0" name="Object 1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68313" y="5013325"/>
                        <a:ext cx="4175125" cy="512763"/>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445442"/>
                                        </p:tgtEl>
                                        <p:attrNameLst>
                                          <p:attrName>style.visibility</p:attrName>
                                        </p:attrNameLst>
                                      </p:cBhvr>
                                      <p:to>
                                        <p:strVal val="visible"/>
                                      </p:to>
                                    </p:set>
                                    <p:anim calcmode="lin" valueType="num">
                                      <p:cBhvr additive="base">
                                        <p:cTn id="7" dur="500" fill="hold"/>
                                        <p:tgtEl>
                                          <p:spTgt spid="445442"/>
                                        </p:tgtEl>
                                        <p:attrNameLst>
                                          <p:attrName>ppt_x</p:attrName>
                                        </p:attrNameLst>
                                      </p:cBhvr>
                                      <p:tavLst>
                                        <p:tav tm="0">
                                          <p:val>
                                            <p:strVal val="#ppt_x"/>
                                          </p:val>
                                        </p:tav>
                                        <p:tav tm="100000">
                                          <p:val>
                                            <p:strVal val="#ppt_x"/>
                                          </p:val>
                                        </p:tav>
                                      </p:tavLst>
                                    </p:anim>
                                    <p:anim calcmode="lin" valueType="num">
                                      <p:cBhvr additive="base">
                                        <p:cTn id="8" dur="500" fill="hold"/>
                                        <p:tgtEl>
                                          <p:spTgt spid="445442"/>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445443"/>
                                        </p:tgtEl>
                                        <p:attrNameLst>
                                          <p:attrName>style.visibility</p:attrName>
                                        </p:attrNameLst>
                                      </p:cBhvr>
                                      <p:to>
                                        <p:strVal val="visible"/>
                                      </p:to>
                                    </p:set>
                                    <p:anim calcmode="lin" valueType="num">
                                      <p:cBhvr additive="base">
                                        <p:cTn id="12" dur="500" fill="hold"/>
                                        <p:tgtEl>
                                          <p:spTgt spid="445443"/>
                                        </p:tgtEl>
                                        <p:attrNameLst>
                                          <p:attrName>ppt_x</p:attrName>
                                        </p:attrNameLst>
                                      </p:cBhvr>
                                      <p:tavLst>
                                        <p:tav tm="0">
                                          <p:val>
                                            <p:strVal val="0-#ppt_w/2"/>
                                          </p:val>
                                        </p:tav>
                                        <p:tav tm="100000">
                                          <p:val>
                                            <p:strVal val="#ppt_x"/>
                                          </p:val>
                                        </p:tav>
                                      </p:tavLst>
                                    </p:anim>
                                    <p:anim calcmode="lin" valueType="num">
                                      <p:cBhvr additive="base">
                                        <p:cTn id="13" dur="500" fill="hold"/>
                                        <p:tgtEl>
                                          <p:spTgt spid="445443"/>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445447">
                                            <p:txEl>
                                              <p:pRg st="0" end="0"/>
                                            </p:txEl>
                                          </p:spTgt>
                                        </p:tgtEl>
                                        <p:attrNameLst>
                                          <p:attrName>style.visibility</p:attrName>
                                        </p:attrNameLst>
                                      </p:cBhvr>
                                      <p:to>
                                        <p:strVal val="visible"/>
                                      </p:to>
                                    </p:set>
                                    <p:anim calcmode="lin" valueType="num">
                                      <p:cBhvr additive="base">
                                        <p:cTn id="18" dur="500" fill="hold"/>
                                        <p:tgtEl>
                                          <p:spTgt spid="445447">
                                            <p:txEl>
                                              <p:pRg st="0" end="0"/>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44544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3" presetClass="entr" presetSubtype="10" fill="hold" nodeType="clickEffect">
                                  <p:stCondLst>
                                    <p:cond delay="0"/>
                                  </p:stCondLst>
                                  <p:childTnLst>
                                    <p:set>
                                      <p:cBhvr>
                                        <p:cTn id="23" dur="1" fill="hold">
                                          <p:stCondLst>
                                            <p:cond delay="0"/>
                                          </p:stCondLst>
                                        </p:cTn>
                                        <p:tgtEl>
                                          <p:spTgt spid="445451"/>
                                        </p:tgtEl>
                                        <p:attrNameLst>
                                          <p:attrName>style.visibility</p:attrName>
                                        </p:attrNameLst>
                                      </p:cBhvr>
                                      <p:to>
                                        <p:strVal val="visible"/>
                                      </p:to>
                                    </p:set>
                                    <p:animEffect transition="in" filter="blinds(horizontal)">
                                      <p:cBhvr>
                                        <p:cTn id="24" dur="500"/>
                                        <p:tgtEl>
                                          <p:spTgt spid="445451"/>
                                        </p:tgtEl>
                                      </p:cBhvr>
                                    </p:animEffect>
                                  </p:childTnLst>
                                </p:cTn>
                              </p:par>
                              <p:par>
                                <p:cTn id="25" presetID="4" presetClass="entr" presetSubtype="32" fill="hold" nodeType="withEffect">
                                  <p:stCondLst>
                                    <p:cond delay="0"/>
                                  </p:stCondLst>
                                  <p:childTnLst>
                                    <p:set>
                                      <p:cBhvr>
                                        <p:cTn id="26" dur="1" fill="hold">
                                          <p:stCondLst>
                                            <p:cond delay="0"/>
                                          </p:stCondLst>
                                        </p:cTn>
                                        <p:tgtEl>
                                          <p:spTgt spid="445452"/>
                                        </p:tgtEl>
                                        <p:attrNameLst>
                                          <p:attrName>style.visibility</p:attrName>
                                        </p:attrNameLst>
                                      </p:cBhvr>
                                      <p:to>
                                        <p:strVal val="visible"/>
                                      </p:to>
                                    </p:set>
                                    <p:animEffect transition="in" filter="box(out)">
                                      <p:cBhvr>
                                        <p:cTn id="27" dur="500"/>
                                        <p:tgtEl>
                                          <p:spTgt spid="44545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 presetClass="entr" presetSubtype="4" fill="hold" grpId="0" nodeType="clickEffect">
                                  <p:stCondLst>
                                    <p:cond delay="0"/>
                                  </p:stCondLst>
                                  <p:childTnLst>
                                    <p:set>
                                      <p:cBhvr>
                                        <p:cTn id="31" dur="1" fill="hold">
                                          <p:stCondLst>
                                            <p:cond delay="0"/>
                                          </p:stCondLst>
                                        </p:cTn>
                                        <p:tgtEl>
                                          <p:spTgt spid="445453">
                                            <p:txEl>
                                              <p:pRg st="0" end="0"/>
                                            </p:txEl>
                                          </p:spTgt>
                                        </p:tgtEl>
                                        <p:attrNameLst>
                                          <p:attrName>style.visibility</p:attrName>
                                        </p:attrNameLst>
                                      </p:cBhvr>
                                      <p:to>
                                        <p:strVal val="visible"/>
                                      </p:to>
                                    </p:set>
                                    <p:anim calcmode="lin" valueType="num">
                                      <p:cBhvr additive="base">
                                        <p:cTn id="32" dur="500" fill="hold"/>
                                        <p:tgtEl>
                                          <p:spTgt spid="445453">
                                            <p:txEl>
                                              <p:pRg st="0" end="0"/>
                                            </p:txEl>
                                          </p:spTgt>
                                        </p:tgtEl>
                                        <p:attrNameLst>
                                          <p:attrName>ppt_x</p:attrName>
                                        </p:attrNameLst>
                                      </p:cBhvr>
                                      <p:tavLst>
                                        <p:tav tm="0">
                                          <p:val>
                                            <p:strVal val="#ppt_x"/>
                                          </p:val>
                                        </p:tav>
                                        <p:tav tm="100000">
                                          <p:val>
                                            <p:strVal val="#ppt_x"/>
                                          </p:val>
                                        </p:tav>
                                      </p:tavLst>
                                    </p:anim>
                                    <p:anim calcmode="lin" valueType="num">
                                      <p:cBhvr additive="base">
                                        <p:cTn id="33" dur="500" fill="hold"/>
                                        <p:tgtEl>
                                          <p:spTgt spid="445453">
                                            <p:txEl>
                                              <p:pRg st="0" end="0"/>
                                            </p:txEl>
                                          </p:spTgt>
                                        </p:tgtEl>
                                        <p:attrNameLst>
                                          <p:attrName>ppt_y</p:attrName>
                                        </p:attrNameLst>
                                      </p:cBhvr>
                                      <p:tavLst>
                                        <p:tav tm="0">
                                          <p:val>
                                            <p:strVal val="1+#ppt_h/2"/>
                                          </p:val>
                                        </p:tav>
                                        <p:tav tm="100000">
                                          <p:val>
                                            <p:strVal val="#ppt_y"/>
                                          </p:val>
                                        </p:tav>
                                      </p:tavLst>
                                    </p:anim>
                                  </p:childTnLst>
                                </p:cTn>
                              </p:par>
                              <p:par>
                                <p:cTn id="34" presetID="2" presetClass="entr" presetSubtype="4" fill="hold" grpId="0" nodeType="withEffect">
                                  <p:stCondLst>
                                    <p:cond delay="0"/>
                                  </p:stCondLst>
                                  <p:childTnLst>
                                    <p:set>
                                      <p:cBhvr>
                                        <p:cTn id="35" dur="1" fill="hold">
                                          <p:stCondLst>
                                            <p:cond delay="0"/>
                                          </p:stCondLst>
                                        </p:cTn>
                                        <p:tgtEl>
                                          <p:spTgt spid="445453">
                                            <p:txEl>
                                              <p:pRg st="1" end="1"/>
                                            </p:txEl>
                                          </p:spTgt>
                                        </p:tgtEl>
                                        <p:attrNameLst>
                                          <p:attrName>style.visibility</p:attrName>
                                        </p:attrNameLst>
                                      </p:cBhvr>
                                      <p:to>
                                        <p:strVal val="visible"/>
                                      </p:to>
                                    </p:set>
                                    <p:anim calcmode="lin" valueType="num">
                                      <p:cBhvr additive="base">
                                        <p:cTn id="36" dur="500" fill="hold"/>
                                        <p:tgtEl>
                                          <p:spTgt spid="445453">
                                            <p:txEl>
                                              <p:pRg st="1" end="1"/>
                                            </p:txEl>
                                          </p:spTgt>
                                        </p:tgtEl>
                                        <p:attrNameLst>
                                          <p:attrName>ppt_x</p:attrName>
                                        </p:attrNameLst>
                                      </p:cBhvr>
                                      <p:tavLst>
                                        <p:tav tm="0">
                                          <p:val>
                                            <p:strVal val="#ppt_x"/>
                                          </p:val>
                                        </p:tav>
                                        <p:tav tm="100000">
                                          <p:val>
                                            <p:strVal val="#ppt_x"/>
                                          </p:val>
                                        </p:tav>
                                      </p:tavLst>
                                    </p:anim>
                                    <p:anim calcmode="lin" valueType="num">
                                      <p:cBhvr additive="base">
                                        <p:cTn id="37" dur="500" fill="hold"/>
                                        <p:tgtEl>
                                          <p:spTgt spid="44545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4" fill="hold" grpId="0" nodeType="clickEffect">
                                  <p:stCondLst>
                                    <p:cond delay="0"/>
                                  </p:stCondLst>
                                  <p:childTnLst>
                                    <p:set>
                                      <p:cBhvr>
                                        <p:cTn id="41" dur="1" fill="hold">
                                          <p:stCondLst>
                                            <p:cond delay="0"/>
                                          </p:stCondLst>
                                        </p:cTn>
                                        <p:tgtEl>
                                          <p:spTgt spid="445453">
                                            <p:txEl>
                                              <p:pRg st="2" end="2"/>
                                            </p:txEl>
                                          </p:spTgt>
                                        </p:tgtEl>
                                        <p:attrNameLst>
                                          <p:attrName>style.visibility</p:attrName>
                                        </p:attrNameLst>
                                      </p:cBhvr>
                                      <p:to>
                                        <p:strVal val="visible"/>
                                      </p:to>
                                    </p:set>
                                    <p:anim calcmode="lin" valueType="num">
                                      <p:cBhvr additive="base">
                                        <p:cTn id="42" dur="500" fill="hold"/>
                                        <p:tgtEl>
                                          <p:spTgt spid="445453">
                                            <p:txEl>
                                              <p:pRg st="2" end="2"/>
                                            </p:txEl>
                                          </p:spTgt>
                                        </p:tgtEl>
                                        <p:attrNameLst>
                                          <p:attrName>ppt_x</p:attrName>
                                        </p:attrNameLst>
                                      </p:cBhvr>
                                      <p:tavLst>
                                        <p:tav tm="0">
                                          <p:val>
                                            <p:strVal val="#ppt_x"/>
                                          </p:val>
                                        </p:tav>
                                        <p:tav tm="100000">
                                          <p:val>
                                            <p:strVal val="#ppt_x"/>
                                          </p:val>
                                        </p:tav>
                                      </p:tavLst>
                                    </p:anim>
                                    <p:anim calcmode="lin" valueType="num">
                                      <p:cBhvr additive="base">
                                        <p:cTn id="43" dur="500" fill="hold"/>
                                        <p:tgtEl>
                                          <p:spTgt spid="445453">
                                            <p:txEl>
                                              <p:pRg st="2" end="2"/>
                                            </p:txEl>
                                          </p:spTgt>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445453">
                                            <p:txEl>
                                              <p:pRg st="3" end="3"/>
                                            </p:txEl>
                                          </p:spTgt>
                                        </p:tgtEl>
                                        <p:attrNameLst>
                                          <p:attrName>style.visibility</p:attrName>
                                        </p:attrNameLst>
                                      </p:cBhvr>
                                      <p:to>
                                        <p:strVal val="visible"/>
                                      </p:to>
                                    </p:set>
                                    <p:anim calcmode="lin" valueType="num">
                                      <p:cBhvr additive="base">
                                        <p:cTn id="46" dur="500" fill="hold"/>
                                        <p:tgtEl>
                                          <p:spTgt spid="445453">
                                            <p:txEl>
                                              <p:pRg st="3" end="3"/>
                                            </p:txEl>
                                          </p:spTgt>
                                        </p:tgtEl>
                                        <p:attrNameLst>
                                          <p:attrName>ppt_x</p:attrName>
                                        </p:attrNameLst>
                                      </p:cBhvr>
                                      <p:tavLst>
                                        <p:tav tm="0">
                                          <p:val>
                                            <p:strVal val="#ppt_x"/>
                                          </p:val>
                                        </p:tav>
                                        <p:tav tm="100000">
                                          <p:val>
                                            <p:strVal val="#ppt_x"/>
                                          </p:val>
                                        </p:tav>
                                      </p:tavLst>
                                    </p:anim>
                                    <p:anim calcmode="lin" valueType="num">
                                      <p:cBhvr additive="base">
                                        <p:cTn id="47" dur="500" fill="hold"/>
                                        <p:tgtEl>
                                          <p:spTgt spid="445453">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5442" grpId="0" animBg="1" autoUpdateAnimBg="0"/>
      <p:bldP spid="445447" grpId="0" build="p"/>
      <p:bldP spid="445453" grpId="0" build="p"/>
      <p:bldP spid="445443" grpId="0" animBg="1" autoUpdateAnimBg="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536578" name="Text Box 2"/>
          <p:cNvSpPr txBox="1">
            <a:spLocks noChangeArrowheads="1"/>
          </p:cNvSpPr>
          <p:nvPr/>
        </p:nvSpPr>
        <p:spPr bwMode="auto">
          <a:xfrm>
            <a:off x="325438" y="381000"/>
            <a:ext cx="8493125" cy="4159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FFFFF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lgn="ctr" defTabSz="414338">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pitchFamily="34" charset="0"/>
              </a:defRPr>
            </a:lvl1pPr>
            <a:lvl2pPr marL="392113" indent="-196850" algn="ctr" defTabSz="414338">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pitchFamily="34" charset="0"/>
              </a:defRPr>
            </a:lvl2pPr>
            <a:lvl3pPr marL="587375" indent="-195263" algn="ctr" defTabSz="414338">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pitchFamily="34" charset="0"/>
              </a:defRPr>
            </a:lvl3pPr>
            <a:lvl4pPr marL="782638" indent="-195263" algn="ctr" defTabSz="414338">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pitchFamily="34" charset="0"/>
              </a:defRPr>
            </a:lvl4pPr>
            <a:lvl5pPr marL="979488" indent="-196850" algn="ctr" defTabSz="414338">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pitchFamily="34" charset="0"/>
              </a:defRPr>
            </a:lvl5pPr>
            <a:lvl6pPr marL="1436688" indent="-196850" algn="ctr"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pitchFamily="34" charset="0"/>
              </a:defRPr>
            </a:lvl6pPr>
            <a:lvl7pPr marL="1893888" indent="-196850" algn="ctr"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pitchFamily="34" charset="0"/>
              </a:defRPr>
            </a:lvl7pPr>
            <a:lvl8pPr marL="2351088" indent="-196850" algn="ctr"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pitchFamily="34" charset="0"/>
              </a:defRPr>
            </a:lvl8pPr>
            <a:lvl9pPr marL="2808288" indent="-196850" algn="ctr"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pitchFamily="34" charset="0"/>
              </a:defRPr>
            </a:lvl9pPr>
          </a:lstStyle>
          <a:p>
            <a:pPr eaLnBrk="1">
              <a:lnSpc>
                <a:spcPct val="93000"/>
              </a:lnSpc>
              <a:spcBef>
                <a:spcPct val="0"/>
              </a:spcBef>
              <a:buClr>
                <a:srgbClr val="000000"/>
              </a:buClr>
              <a:buSzPct val="45000"/>
              <a:buFont typeface="Wingdings" pitchFamily="2" charset="2"/>
              <a:buNone/>
              <a:defRPr/>
            </a:pPr>
            <a:r>
              <a:rPr lang="en-GB" sz="1500" smtClean="0">
                <a:solidFill>
                  <a:srgbClr val="000000"/>
                </a:solidFill>
                <a:ea typeface="+mn-ea"/>
              </a:rPr>
              <a:t>Interpreting the results of a trial with </a:t>
            </a:r>
            <a:r>
              <a:rPr lang="en-GB" sz="1500" smtClean="0">
                <a:solidFill>
                  <a:srgbClr val="FF0000"/>
                </a:solidFill>
                <a:effectLst>
                  <a:outerShdw blurRad="38100" dist="38100" dir="2700000" algn="tl">
                    <a:srgbClr val="000000"/>
                  </a:outerShdw>
                </a:effectLst>
                <a:ea typeface="+mn-ea"/>
              </a:rPr>
              <a:t>hazard ratio 0.83</a:t>
            </a:r>
            <a:r>
              <a:rPr lang="en-GB" sz="1500" smtClean="0">
                <a:solidFill>
                  <a:srgbClr val="000000"/>
                </a:solidFill>
                <a:ea typeface="+mn-ea"/>
              </a:rPr>
              <a:t> and 95% confidence interval 0.65 to 1.05.</a:t>
            </a:r>
          </a:p>
        </p:txBody>
      </p:sp>
      <p:pic>
        <p:nvPicPr>
          <p:cNvPr id="128004" name="Picture 3"/>
          <p:cNvPicPr>
            <a:picLocks noChangeAspect="1" noChangeArrowheads="1"/>
          </p:cNvPicPr>
          <p:nvPr/>
        </p:nvPicPr>
        <p:blipFill>
          <a:blip r:embed="rId3"/>
          <a:srcRect/>
          <a:stretch>
            <a:fillRect/>
          </a:stretch>
        </p:blipFill>
        <p:spPr bwMode="auto">
          <a:xfrm>
            <a:off x="7935913" y="6205538"/>
            <a:ext cx="815975" cy="52228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FFFFFF"/>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pic>
      <p:pic>
        <p:nvPicPr>
          <p:cNvPr id="128005" name="Picture 4"/>
          <p:cNvPicPr>
            <a:picLocks noChangeAspect="1" noChangeArrowheads="1"/>
          </p:cNvPicPr>
          <p:nvPr/>
        </p:nvPicPr>
        <p:blipFill>
          <a:blip r:embed="rId4"/>
          <a:srcRect/>
          <a:stretch>
            <a:fillRect/>
          </a:stretch>
        </p:blipFill>
        <p:spPr bwMode="auto">
          <a:xfrm>
            <a:off x="2427288" y="979488"/>
            <a:ext cx="4294187" cy="4892675"/>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FFFFFF"/>
                </a:solidFill>
                <a:round/>
                <a:headEnd/>
                <a:tailEnd/>
              </a14:hiddenLine>
            </a:ext>
          </a:extLst>
        </p:spPr>
      </p:pic>
      <p:sp>
        <p:nvSpPr>
          <p:cNvPr id="128006" name="Text Box 5"/>
          <p:cNvSpPr txBox="1">
            <a:spLocks noChangeArrowheads="1"/>
          </p:cNvSpPr>
          <p:nvPr/>
        </p:nvSpPr>
        <p:spPr bwMode="auto">
          <a:xfrm>
            <a:off x="2427288" y="6005513"/>
            <a:ext cx="3919537" cy="2317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FFFFFF"/>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lvl1pPr defTabSz="414338">
              <a:tabLst>
                <a:tab pos="657225" algn="l"/>
                <a:tab pos="1312863" algn="l"/>
                <a:tab pos="1970088" algn="l"/>
                <a:tab pos="2627313" algn="l"/>
                <a:tab pos="3282950" algn="l"/>
              </a:tabLst>
              <a:defRPr sz="2400" b="1">
                <a:solidFill>
                  <a:srgbClr val="000066"/>
                </a:solidFill>
                <a:latin typeface="Arial" charset="0"/>
                <a:ea typeface="ＭＳ Ｐゴシック" charset="0"/>
              </a:defRPr>
            </a:lvl1pPr>
            <a:lvl2pPr marL="742950" indent="-285750" defTabSz="414338">
              <a:tabLst>
                <a:tab pos="657225" algn="l"/>
                <a:tab pos="1312863" algn="l"/>
                <a:tab pos="1970088" algn="l"/>
                <a:tab pos="2627313" algn="l"/>
                <a:tab pos="3282950" algn="l"/>
              </a:tabLst>
              <a:defRPr sz="2400" b="1">
                <a:solidFill>
                  <a:srgbClr val="000066"/>
                </a:solidFill>
                <a:latin typeface="Arial" charset="0"/>
                <a:ea typeface="ＭＳ Ｐゴシック" charset="0"/>
              </a:defRPr>
            </a:lvl2pPr>
            <a:lvl3pPr marL="1143000" indent="-228600" defTabSz="414338">
              <a:tabLst>
                <a:tab pos="657225" algn="l"/>
                <a:tab pos="1312863" algn="l"/>
                <a:tab pos="1970088" algn="l"/>
                <a:tab pos="2627313" algn="l"/>
                <a:tab pos="3282950" algn="l"/>
              </a:tabLst>
              <a:defRPr sz="2400" b="1">
                <a:solidFill>
                  <a:srgbClr val="000066"/>
                </a:solidFill>
                <a:latin typeface="Arial" charset="0"/>
                <a:ea typeface="ＭＳ Ｐゴシック" charset="0"/>
              </a:defRPr>
            </a:lvl3pPr>
            <a:lvl4pPr marL="1600200" indent="-228600" defTabSz="414338">
              <a:tabLst>
                <a:tab pos="657225" algn="l"/>
                <a:tab pos="1312863" algn="l"/>
                <a:tab pos="1970088" algn="l"/>
                <a:tab pos="2627313" algn="l"/>
                <a:tab pos="3282950" algn="l"/>
              </a:tabLst>
              <a:defRPr sz="2400" b="1">
                <a:solidFill>
                  <a:srgbClr val="000066"/>
                </a:solidFill>
                <a:latin typeface="Arial" charset="0"/>
                <a:ea typeface="ＭＳ Ｐゴシック" charset="0"/>
              </a:defRPr>
            </a:lvl4pPr>
            <a:lvl5pPr marL="2057400" indent="-228600" defTabSz="414338">
              <a:tabLst>
                <a:tab pos="657225" algn="l"/>
                <a:tab pos="1312863" algn="l"/>
                <a:tab pos="1970088" algn="l"/>
                <a:tab pos="2627313" algn="l"/>
                <a:tab pos="3282950" algn="l"/>
              </a:tabLst>
              <a:defRPr sz="2400" b="1">
                <a:solidFill>
                  <a:srgbClr val="000066"/>
                </a:solidFill>
                <a:latin typeface="Arial" charset="0"/>
                <a:ea typeface="ＭＳ Ｐゴシック" charset="0"/>
              </a:defRPr>
            </a:lvl5pPr>
            <a:lvl6pPr marL="25146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Lst>
              <a:defRPr sz="2400" b="1">
                <a:solidFill>
                  <a:srgbClr val="000066"/>
                </a:solidFill>
                <a:latin typeface="Arial" charset="0"/>
                <a:ea typeface="ＭＳ Ｐゴシック" charset="0"/>
              </a:defRPr>
            </a:lvl6pPr>
            <a:lvl7pPr marL="29718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Lst>
              <a:defRPr sz="2400" b="1">
                <a:solidFill>
                  <a:srgbClr val="000066"/>
                </a:solidFill>
                <a:latin typeface="Arial" charset="0"/>
                <a:ea typeface="ＭＳ Ｐゴシック" charset="0"/>
              </a:defRPr>
            </a:lvl7pPr>
            <a:lvl8pPr marL="34290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Lst>
              <a:defRPr sz="2400" b="1">
                <a:solidFill>
                  <a:srgbClr val="000066"/>
                </a:solidFill>
                <a:latin typeface="Arial" charset="0"/>
                <a:ea typeface="ＭＳ Ｐゴシック" charset="0"/>
              </a:defRPr>
            </a:lvl8pPr>
            <a:lvl9pPr marL="38862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Lst>
              <a:defRPr sz="2400" b="1">
                <a:solidFill>
                  <a:srgbClr val="000066"/>
                </a:solidFill>
                <a:latin typeface="Arial" charset="0"/>
                <a:ea typeface="ＭＳ Ｐゴシック" charset="0"/>
              </a:defRPr>
            </a:lvl9pPr>
          </a:lstStyle>
          <a:p>
            <a:pPr eaLnBrk="1">
              <a:lnSpc>
                <a:spcPct val="93000"/>
              </a:lnSpc>
              <a:spcBef>
                <a:spcPct val="0"/>
              </a:spcBef>
              <a:buClr>
                <a:srgbClr val="000000"/>
              </a:buClr>
              <a:buSzPct val="45000"/>
              <a:buFont typeface="Wingdings" charset="0"/>
              <a:buNone/>
              <a:defRPr/>
            </a:pPr>
            <a:r>
              <a:rPr lang="en-GB" sz="1100" dirty="0" err="1" smtClean="0">
                <a:solidFill>
                  <a:schemeClr val="tx1"/>
                </a:solidFill>
              </a:rPr>
              <a:t>Hackshaw</a:t>
            </a:r>
            <a:r>
              <a:rPr lang="en-GB" sz="1100" dirty="0" smtClean="0">
                <a:solidFill>
                  <a:schemeClr val="tx1"/>
                </a:solidFill>
              </a:rPr>
              <a:t> A , Kirkwood A BMJ 2011;343:bmj.d3340</a:t>
            </a:r>
          </a:p>
        </p:txBody>
      </p:sp>
      <p:sp>
        <p:nvSpPr>
          <p:cNvPr id="128007" name="Text Box 6"/>
          <p:cNvSpPr txBox="1">
            <a:spLocks noChangeArrowheads="1"/>
          </p:cNvSpPr>
          <p:nvPr/>
        </p:nvSpPr>
        <p:spPr bwMode="auto">
          <a:xfrm>
            <a:off x="5076825" y="6237288"/>
            <a:ext cx="2743200" cy="1397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lvl1pPr marL="77788" indent="-77788" defTabSz="414338">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1pPr>
            <a:lvl2pPr marL="742950" indent="-285750" defTabSz="414338">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2pPr>
            <a:lvl3pPr marL="1143000" indent="-228600" defTabSz="414338">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3pPr>
            <a:lvl4pPr marL="1600200" indent="-228600" defTabSz="414338">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4pPr>
            <a:lvl5pPr marL="2057400" indent="-228600" defTabSz="414338">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5pPr>
            <a:lvl6pPr marL="25146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6pPr>
            <a:lvl7pPr marL="29718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7pPr>
            <a:lvl8pPr marL="34290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8pPr>
            <a:lvl9pPr marL="38862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9pPr>
          </a:lstStyle>
          <a:p>
            <a:pPr eaLnBrk="1">
              <a:lnSpc>
                <a:spcPct val="93000"/>
              </a:lnSpc>
              <a:spcBef>
                <a:spcPct val="0"/>
              </a:spcBef>
              <a:buClr>
                <a:srgbClr val="000000"/>
              </a:buClr>
              <a:buSzPct val="45000"/>
              <a:buFont typeface="Wingdings" pitchFamily="2" charset="2"/>
              <a:buNone/>
              <a:defRPr/>
            </a:pPr>
            <a:r>
              <a:rPr lang="en-GB" altLang="en-US" sz="900" b="0" smtClean="0">
                <a:solidFill>
                  <a:srgbClr val="000000"/>
                </a:solidFill>
              </a:rPr>
              <a:t>©2011 by British Medical Journal Publishing Group</a:t>
            </a:r>
          </a:p>
        </p:txBody>
      </p:sp>
      <p:sp>
        <p:nvSpPr>
          <p:cNvPr id="140296" name="Foliennummernplatzhalter 1"/>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80B95BBB-AA0D-47C1-9D16-230E6F59DF89}" type="slidenum">
              <a:rPr lang="de-DE" altLang="en-US" sz="900" smtClean="0">
                <a:solidFill>
                  <a:schemeClr val="accent2"/>
                </a:solidFill>
              </a:rPr>
              <a:pPr/>
              <a:t>143</a:t>
            </a:fld>
            <a:endParaRPr lang="de-DE" altLang="en-US" sz="1400" b="0" smtClean="0">
              <a:solidFill>
                <a:schemeClr val="tx1"/>
              </a:solidFill>
            </a:endParaRPr>
          </a:p>
        </p:txBody>
      </p:sp>
    </p:spTree>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29026"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41315" name="Foliennummernplatzhalter 6"/>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804A55E2-9B6F-42EA-A891-36A4DB2AEFA3}" type="slidenum">
              <a:rPr lang="de-DE" altLang="en-US" sz="900" smtClean="0">
                <a:solidFill>
                  <a:schemeClr val="accent2"/>
                </a:solidFill>
              </a:rPr>
              <a:pPr/>
              <a:t>144</a:t>
            </a:fld>
            <a:endParaRPr lang="de-DE" altLang="en-US" sz="1400" b="0" smtClean="0">
              <a:solidFill>
                <a:schemeClr val="tx1"/>
              </a:solidFill>
            </a:endParaRPr>
          </a:p>
        </p:txBody>
      </p:sp>
      <p:sp>
        <p:nvSpPr>
          <p:cNvPr id="449538"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2.2.4 Studientypen</a:t>
            </a:r>
          </a:p>
        </p:txBody>
      </p:sp>
      <p:sp>
        <p:nvSpPr>
          <p:cNvPr id="449539" name="Rectangle 3"/>
          <p:cNvSpPr>
            <a:spLocks noGrp="1" noChangeArrowheads="1"/>
          </p:cNvSpPr>
          <p:nvPr>
            <p:ph type="body" sz="half" idx="1"/>
          </p:nvPr>
        </p:nvSpPr>
        <p:spPr>
          <a:xfrm>
            <a:off x="684213" y="2166938"/>
            <a:ext cx="7416800" cy="4286250"/>
          </a:xfrm>
        </p:spPr>
        <p:txBody>
          <a:bodyPr/>
          <a:lstStyle/>
          <a:p>
            <a:pPr>
              <a:lnSpc>
                <a:spcPct val="80000"/>
              </a:lnSpc>
            </a:pPr>
            <a:r>
              <a:rPr lang="de-DE" altLang="en-US" sz="2800" smtClean="0">
                <a:ea typeface="ＭＳ Ｐゴシック" pitchFamily="34" charset="-128"/>
              </a:rPr>
              <a:t>Sinnvoll bei geringen Inzidenzen (&lt;5%) und lange Latenzzeiten (z.B. Krebs)</a:t>
            </a:r>
          </a:p>
          <a:p>
            <a:pPr>
              <a:lnSpc>
                <a:spcPct val="80000"/>
              </a:lnSpc>
            </a:pPr>
            <a:r>
              <a:rPr lang="de-DE" altLang="en-US" sz="2800" smtClean="0">
                <a:ea typeface="ＭＳ Ｐゴシック" pitchFamily="34" charset="-128"/>
              </a:rPr>
              <a:t>Braucht wenig Zeit und Geld</a:t>
            </a:r>
          </a:p>
          <a:p>
            <a:pPr>
              <a:lnSpc>
                <a:spcPct val="80000"/>
              </a:lnSpc>
            </a:pPr>
            <a:r>
              <a:rPr lang="de-DE" altLang="en-US" sz="2800" smtClean="0">
                <a:ea typeface="ＭＳ Ｐゴシック" pitchFamily="34" charset="-128"/>
              </a:rPr>
              <a:t>Problematisch ist die Kontrollgruppe. Diese sollte sein:</a:t>
            </a:r>
          </a:p>
          <a:p>
            <a:pPr lvl="3">
              <a:lnSpc>
                <a:spcPct val="80000"/>
              </a:lnSpc>
            </a:pPr>
            <a:r>
              <a:rPr lang="de-DE" altLang="en-US" sz="1800" smtClean="0">
                <a:ea typeface="ＭＳ Ｐゴシック" pitchFamily="34" charset="-128"/>
              </a:rPr>
              <a:t>Frei von der untersuchten Krankheit</a:t>
            </a:r>
          </a:p>
          <a:p>
            <a:pPr lvl="3">
              <a:lnSpc>
                <a:spcPct val="80000"/>
              </a:lnSpc>
            </a:pPr>
            <a:r>
              <a:rPr lang="de-DE" altLang="en-US" sz="1800" smtClean="0">
                <a:ea typeface="ＭＳ Ｐゴシック" pitchFamily="34" charset="-128"/>
              </a:rPr>
              <a:t>Repräsentativ für die untersuchte Population</a:t>
            </a:r>
          </a:p>
          <a:p>
            <a:pPr lvl="3">
              <a:lnSpc>
                <a:spcPct val="80000"/>
              </a:lnSpc>
            </a:pPr>
            <a:r>
              <a:rPr lang="de-DE" altLang="en-US" sz="1800" smtClean="0">
                <a:ea typeface="ＭＳ Ｐゴシック" pitchFamily="34" charset="-128"/>
              </a:rPr>
              <a:t>Unhabhängig von der untersuchten Exposition</a:t>
            </a:r>
          </a:p>
        </p:txBody>
      </p:sp>
      <p:sp>
        <p:nvSpPr>
          <p:cNvPr id="449540" name="Text Box 4"/>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2.2.4.2 Fallkontrollstudie</a:t>
            </a:r>
          </a:p>
        </p:txBody>
      </p:sp>
      <p:sp>
        <p:nvSpPr>
          <p:cNvPr id="141319" name="Text Box 5"/>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141320" name="Text Box 6"/>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449545" name="Rectangle 9"/>
          <p:cNvSpPr>
            <a:spLocks noChangeArrowheads="1"/>
          </p:cNvSpPr>
          <p:nvPr/>
        </p:nvSpPr>
        <p:spPr bwMode="auto">
          <a:xfrm>
            <a:off x="755650" y="6165850"/>
            <a:ext cx="76247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400"/>
              <a:t>* Schulz KF, Grimes DA. Lancet 2002;359:431-434</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449538"/>
                                        </p:tgtEl>
                                        <p:attrNameLst>
                                          <p:attrName>style.visibility</p:attrName>
                                        </p:attrNameLst>
                                      </p:cBhvr>
                                      <p:to>
                                        <p:strVal val="visible"/>
                                      </p:to>
                                    </p:set>
                                    <p:anim calcmode="lin" valueType="num">
                                      <p:cBhvr additive="base">
                                        <p:cTn id="7" dur="500" fill="hold"/>
                                        <p:tgtEl>
                                          <p:spTgt spid="449538"/>
                                        </p:tgtEl>
                                        <p:attrNameLst>
                                          <p:attrName>ppt_x</p:attrName>
                                        </p:attrNameLst>
                                      </p:cBhvr>
                                      <p:tavLst>
                                        <p:tav tm="0">
                                          <p:val>
                                            <p:strVal val="#ppt_x"/>
                                          </p:val>
                                        </p:tav>
                                        <p:tav tm="100000">
                                          <p:val>
                                            <p:strVal val="#ppt_x"/>
                                          </p:val>
                                        </p:tav>
                                      </p:tavLst>
                                    </p:anim>
                                    <p:anim calcmode="lin" valueType="num">
                                      <p:cBhvr additive="base">
                                        <p:cTn id="8" dur="500" fill="hold"/>
                                        <p:tgtEl>
                                          <p:spTgt spid="449538"/>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449540"/>
                                        </p:tgtEl>
                                        <p:attrNameLst>
                                          <p:attrName>style.visibility</p:attrName>
                                        </p:attrNameLst>
                                      </p:cBhvr>
                                      <p:to>
                                        <p:strVal val="visible"/>
                                      </p:to>
                                    </p:set>
                                    <p:anim calcmode="lin" valueType="num">
                                      <p:cBhvr additive="base">
                                        <p:cTn id="12" dur="500" fill="hold"/>
                                        <p:tgtEl>
                                          <p:spTgt spid="449540"/>
                                        </p:tgtEl>
                                        <p:attrNameLst>
                                          <p:attrName>ppt_x</p:attrName>
                                        </p:attrNameLst>
                                      </p:cBhvr>
                                      <p:tavLst>
                                        <p:tav tm="0">
                                          <p:val>
                                            <p:strVal val="0-#ppt_w/2"/>
                                          </p:val>
                                        </p:tav>
                                        <p:tav tm="100000">
                                          <p:val>
                                            <p:strVal val="#ppt_x"/>
                                          </p:val>
                                        </p:tav>
                                      </p:tavLst>
                                    </p:anim>
                                    <p:anim calcmode="lin" valueType="num">
                                      <p:cBhvr additive="base">
                                        <p:cTn id="13" dur="500" fill="hold"/>
                                        <p:tgtEl>
                                          <p:spTgt spid="449540"/>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449545"/>
                                        </p:tgtEl>
                                        <p:attrNameLst>
                                          <p:attrName>style.visibility</p:attrName>
                                        </p:attrNameLst>
                                      </p:cBhvr>
                                      <p:to>
                                        <p:strVal val="visible"/>
                                      </p:to>
                                    </p:set>
                                    <p:anim calcmode="lin" valueType="num">
                                      <p:cBhvr additive="base">
                                        <p:cTn id="17" dur="500" fill="hold"/>
                                        <p:tgtEl>
                                          <p:spTgt spid="449545"/>
                                        </p:tgtEl>
                                        <p:attrNameLst>
                                          <p:attrName>ppt_x</p:attrName>
                                        </p:attrNameLst>
                                      </p:cBhvr>
                                      <p:tavLst>
                                        <p:tav tm="0">
                                          <p:val>
                                            <p:strVal val="#ppt_x"/>
                                          </p:val>
                                        </p:tav>
                                        <p:tav tm="100000">
                                          <p:val>
                                            <p:strVal val="#ppt_x"/>
                                          </p:val>
                                        </p:tav>
                                      </p:tavLst>
                                    </p:anim>
                                    <p:anim calcmode="lin" valueType="num">
                                      <p:cBhvr additive="base">
                                        <p:cTn id="18" dur="500" fill="hold"/>
                                        <p:tgtEl>
                                          <p:spTgt spid="449545"/>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449539">
                                            <p:txEl>
                                              <p:pRg st="0" end="0"/>
                                            </p:txEl>
                                          </p:spTgt>
                                        </p:tgtEl>
                                        <p:attrNameLst>
                                          <p:attrName>style.visibility</p:attrName>
                                        </p:attrNameLst>
                                      </p:cBhvr>
                                      <p:to>
                                        <p:strVal val="visible"/>
                                      </p:to>
                                    </p:set>
                                    <p:anim calcmode="lin" valueType="num">
                                      <p:cBhvr additive="base">
                                        <p:cTn id="23" dur="500" fill="hold"/>
                                        <p:tgtEl>
                                          <p:spTgt spid="449539">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44953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449539">
                                            <p:txEl>
                                              <p:pRg st="1" end="1"/>
                                            </p:txEl>
                                          </p:spTgt>
                                        </p:tgtEl>
                                        <p:attrNameLst>
                                          <p:attrName>style.visibility</p:attrName>
                                        </p:attrNameLst>
                                      </p:cBhvr>
                                      <p:to>
                                        <p:strVal val="visible"/>
                                      </p:to>
                                    </p:set>
                                    <p:anim calcmode="lin" valueType="num">
                                      <p:cBhvr additive="base">
                                        <p:cTn id="29" dur="500" fill="hold"/>
                                        <p:tgtEl>
                                          <p:spTgt spid="449539">
                                            <p:txEl>
                                              <p:pRg st="1" end="1"/>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44953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449539">
                                            <p:txEl>
                                              <p:pRg st="2" end="2"/>
                                            </p:txEl>
                                          </p:spTgt>
                                        </p:tgtEl>
                                        <p:attrNameLst>
                                          <p:attrName>style.visibility</p:attrName>
                                        </p:attrNameLst>
                                      </p:cBhvr>
                                      <p:to>
                                        <p:strVal val="visible"/>
                                      </p:to>
                                    </p:set>
                                    <p:anim calcmode="lin" valueType="num">
                                      <p:cBhvr additive="base">
                                        <p:cTn id="35" dur="500" fill="hold"/>
                                        <p:tgtEl>
                                          <p:spTgt spid="449539">
                                            <p:txEl>
                                              <p:pRg st="2" end="2"/>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44953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449539">
                                            <p:txEl>
                                              <p:pRg st="3" end="3"/>
                                            </p:txEl>
                                          </p:spTgt>
                                        </p:tgtEl>
                                        <p:attrNameLst>
                                          <p:attrName>style.visibility</p:attrName>
                                        </p:attrNameLst>
                                      </p:cBhvr>
                                      <p:to>
                                        <p:strVal val="visible"/>
                                      </p:to>
                                    </p:set>
                                    <p:anim calcmode="lin" valueType="num">
                                      <p:cBhvr additive="base">
                                        <p:cTn id="41" dur="500" fill="hold"/>
                                        <p:tgtEl>
                                          <p:spTgt spid="449539">
                                            <p:txEl>
                                              <p:pRg st="3" end="3"/>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44953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8" fill="hold" grpId="0" nodeType="clickEffect">
                                  <p:stCondLst>
                                    <p:cond delay="0"/>
                                  </p:stCondLst>
                                  <p:childTnLst>
                                    <p:set>
                                      <p:cBhvr>
                                        <p:cTn id="46" dur="1" fill="hold">
                                          <p:stCondLst>
                                            <p:cond delay="0"/>
                                          </p:stCondLst>
                                        </p:cTn>
                                        <p:tgtEl>
                                          <p:spTgt spid="449539">
                                            <p:txEl>
                                              <p:pRg st="4" end="4"/>
                                            </p:txEl>
                                          </p:spTgt>
                                        </p:tgtEl>
                                        <p:attrNameLst>
                                          <p:attrName>style.visibility</p:attrName>
                                        </p:attrNameLst>
                                      </p:cBhvr>
                                      <p:to>
                                        <p:strVal val="visible"/>
                                      </p:to>
                                    </p:set>
                                    <p:anim calcmode="lin" valueType="num">
                                      <p:cBhvr additive="base">
                                        <p:cTn id="47" dur="500" fill="hold"/>
                                        <p:tgtEl>
                                          <p:spTgt spid="449539">
                                            <p:txEl>
                                              <p:pRg st="4" end="4"/>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449539">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8" fill="hold" grpId="0" nodeType="clickEffect">
                                  <p:stCondLst>
                                    <p:cond delay="0"/>
                                  </p:stCondLst>
                                  <p:childTnLst>
                                    <p:set>
                                      <p:cBhvr>
                                        <p:cTn id="52" dur="1" fill="hold">
                                          <p:stCondLst>
                                            <p:cond delay="0"/>
                                          </p:stCondLst>
                                        </p:cTn>
                                        <p:tgtEl>
                                          <p:spTgt spid="449539">
                                            <p:txEl>
                                              <p:pRg st="5" end="5"/>
                                            </p:txEl>
                                          </p:spTgt>
                                        </p:tgtEl>
                                        <p:attrNameLst>
                                          <p:attrName>style.visibility</p:attrName>
                                        </p:attrNameLst>
                                      </p:cBhvr>
                                      <p:to>
                                        <p:strVal val="visible"/>
                                      </p:to>
                                    </p:set>
                                    <p:anim calcmode="lin" valueType="num">
                                      <p:cBhvr additive="base">
                                        <p:cTn id="53" dur="500" fill="hold"/>
                                        <p:tgtEl>
                                          <p:spTgt spid="449539">
                                            <p:txEl>
                                              <p:pRg st="5" end="5"/>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449539">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538" grpId="0" animBg="1" autoUpdateAnimBg="0"/>
      <p:bldP spid="449539" grpId="0" build="p" bldLvl="5"/>
      <p:bldP spid="449540" grpId="0" animBg="1" autoUpdateAnimBg="0"/>
      <p:bldP spid="449545" grpId="0" autoUpdateAnimBg="0"/>
    </p:bldLst>
  </p:timing>
</p:sld>
</file>

<file path=ppt/slides/slide14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0050"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42339" name="Foliennummernplatzhalter 6"/>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09500A5E-8134-414F-9BBD-1BCB3E6A6797}" type="slidenum">
              <a:rPr lang="de-DE" altLang="en-US" sz="900" smtClean="0">
                <a:solidFill>
                  <a:schemeClr val="accent2"/>
                </a:solidFill>
              </a:rPr>
              <a:pPr/>
              <a:t>145</a:t>
            </a:fld>
            <a:endParaRPr lang="de-DE" altLang="en-US" sz="1400" b="0" smtClean="0">
              <a:solidFill>
                <a:schemeClr val="tx1"/>
              </a:solidFill>
            </a:endParaRPr>
          </a:p>
        </p:txBody>
      </p:sp>
      <p:sp>
        <p:nvSpPr>
          <p:cNvPr id="459778"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2.2.4 Studientypen</a:t>
            </a:r>
          </a:p>
        </p:txBody>
      </p:sp>
      <p:sp>
        <p:nvSpPr>
          <p:cNvPr id="459779" name="Rectangle 3"/>
          <p:cNvSpPr>
            <a:spLocks noGrp="1" noChangeArrowheads="1"/>
          </p:cNvSpPr>
          <p:nvPr>
            <p:ph type="body" sz="half" idx="1"/>
          </p:nvPr>
        </p:nvSpPr>
        <p:spPr>
          <a:xfrm>
            <a:off x="684213" y="1484313"/>
            <a:ext cx="7416800" cy="4286250"/>
          </a:xfrm>
        </p:spPr>
        <p:txBody>
          <a:bodyPr/>
          <a:lstStyle/>
          <a:p>
            <a:r>
              <a:rPr lang="de-DE" altLang="en-US" sz="2800" smtClean="0">
                <a:ea typeface="ＭＳ Ｐゴシック" pitchFamily="34" charset="-128"/>
              </a:rPr>
              <a:t>Inzidenz von Brustkrebs bei der Verwendung von oralen Kontrazeptiva</a:t>
            </a:r>
          </a:p>
          <a:p>
            <a:r>
              <a:rPr lang="de-DE" altLang="en-US" sz="2800" u="sng" smtClean="0">
                <a:solidFill>
                  <a:srgbClr val="FF0000"/>
                </a:solidFill>
                <a:ea typeface="ＭＳ Ｐゴシック" pitchFamily="34" charset="-128"/>
              </a:rPr>
              <a:t>Fallgruppe</a:t>
            </a:r>
            <a:r>
              <a:rPr lang="de-DE" altLang="en-US" sz="2800" smtClean="0">
                <a:ea typeface="ＭＳ Ｐゴシック" pitchFamily="34" charset="-128"/>
              </a:rPr>
              <a:t>: Alle registrierte Fälle von Brustkrebs in Frauen zwischen 20 und 54 Jahre in einer bestimmten Region</a:t>
            </a:r>
          </a:p>
          <a:p>
            <a:r>
              <a:rPr lang="de-DE" altLang="en-US" sz="2800" u="sng" smtClean="0">
                <a:solidFill>
                  <a:srgbClr val="FF0000"/>
                </a:solidFill>
                <a:ea typeface="ＭＳ Ｐゴシック" pitchFamily="34" charset="-128"/>
              </a:rPr>
              <a:t>Kontrollgruppe</a:t>
            </a:r>
            <a:r>
              <a:rPr lang="de-DE" altLang="en-US" sz="2800" smtClean="0">
                <a:ea typeface="ＭＳ Ｐゴシック" pitchFamily="34" charset="-128"/>
              </a:rPr>
              <a:t>: Zufallauswahl von Frauen in der gleichen Altersgruppe und Region, die keinen Brustkrebs haben</a:t>
            </a:r>
          </a:p>
        </p:txBody>
      </p:sp>
      <p:sp>
        <p:nvSpPr>
          <p:cNvPr id="459780" name="Text Box 4"/>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2.2.4.2 Fallkontrollstudie (Beispiel)*</a:t>
            </a:r>
          </a:p>
        </p:txBody>
      </p:sp>
      <p:sp>
        <p:nvSpPr>
          <p:cNvPr id="142343" name="Text Box 5"/>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142344" name="Text Box 6"/>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459783" name="Rectangle 7"/>
          <p:cNvSpPr>
            <a:spLocks noChangeArrowheads="1"/>
          </p:cNvSpPr>
          <p:nvPr/>
        </p:nvSpPr>
        <p:spPr bwMode="auto">
          <a:xfrm>
            <a:off x="755650" y="5949950"/>
            <a:ext cx="76247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400"/>
              <a:t>* Stades BV et al. . Lancet 1985; 2(8462)</a:t>
            </a:r>
            <a:r>
              <a:rPr lang="de-DE" altLang="en-US"/>
              <a:t> </a:t>
            </a:r>
            <a:r>
              <a:rPr lang="de-DE" altLang="en-US" sz="1400"/>
              <a:t>:970-73</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459778"/>
                                        </p:tgtEl>
                                        <p:attrNameLst>
                                          <p:attrName>style.visibility</p:attrName>
                                        </p:attrNameLst>
                                      </p:cBhvr>
                                      <p:to>
                                        <p:strVal val="visible"/>
                                      </p:to>
                                    </p:set>
                                    <p:anim calcmode="lin" valueType="num">
                                      <p:cBhvr additive="base">
                                        <p:cTn id="7" dur="500" fill="hold"/>
                                        <p:tgtEl>
                                          <p:spTgt spid="459778"/>
                                        </p:tgtEl>
                                        <p:attrNameLst>
                                          <p:attrName>ppt_x</p:attrName>
                                        </p:attrNameLst>
                                      </p:cBhvr>
                                      <p:tavLst>
                                        <p:tav tm="0">
                                          <p:val>
                                            <p:strVal val="#ppt_x"/>
                                          </p:val>
                                        </p:tav>
                                        <p:tav tm="100000">
                                          <p:val>
                                            <p:strVal val="#ppt_x"/>
                                          </p:val>
                                        </p:tav>
                                      </p:tavLst>
                                    </p:anim>
                                    <p:anim calcmode="lin" valueType="num">
                                      <p:cBhvr additive="base">
                                        <p:cTn id="8" dur="500" fill="hold"/>
                                        <p:tgtEl>
                                          <p:spTgt spid="459778"/>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459780"/>
                                        </p:tgtEl>
                                        <p:attrNameLst>
                                          <p:attrName>style.visibility</p:attrName>
                                        </p:attrNameLst>
                                      </p:cBhvr>
                                      <p:to>
                                        <p:strVal val="visible"/>
                                      </p:to>
                                    </p:set>
                                    <p:anim calcmode="lin" valueType="num">
                                      <p:cBhvr additive="base">
                                        <p:cTn id="12" dur="500" fill="hold"/>
                                        <p:tgtEl>
                                          <p:spTgt spid="459780"/>
                                        </p:tgtEl>
                                        <p:attrNameLst>
                                          <p:attrName>ppt_x</p:attrName>
                                        </p:attrNameLst>
                                      </p:cBhvr>
                                      <p:tavLst>
                                        <p:tav tm="0">
                                          <p:val>
                                            <p:strVal val="0-#ppt_w/2"/>
                                          </p:val>
                                        </p:tav>
                                        <p:tav tm="100000">
                                          <p:val>
                                            <p:strVal val="#ppt_x"/>
                                          </p:val>
                                        </p:tav>
                                      </p:tavLst>
                                    </p:anim>
                                    <p:anim calcmode="lin" valueType="num">
                                      <p:cBhvr additive="base">
                                        <p:cTn id="13" dur="500" fill="hold"/>
                                        <p:tgtEl>
                                          <p:spTgt spid="459780"/>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459783"/>
                                        </p:tgtEl>
                                        <p:attrNameLst>
                                          <p:attrName>style.visibility</p:attrName>
                                        </p:attrNameLst>
                                      </p:cBhvr>
                                      <p:to>
                                        <p:strVal val="visible"/>
                                      </p:to>
                                    </p:set>
                                    <p:anim calcmode="lin" valueType="num">
                                      <p:cBhvr additive="base">
                                        <p:cTn id="17" dur="500" fill="hold"/>
                                        <p:tgtEl>
                                          <p:spTgt spid="459783"/>
                                        </p:tgtEl>
                                        <p:attrNameLst>
                                          <p:attrName>ppt_x</p:attrName>
                                        </p:attrNameLst>
                                      </p:cBhvr>
                                      <p:tavLst>
                                        <p:tav tm="0">
                                          <p:val>
                                            <p:strVal val="#ppt_x"/>
                                          </p:val>
                                        </p:tav>
                                        <p:tav tm="100000">
                                          <p:val>
                                            <p:strVal val="#ppt_x"/>
                                          </p:val>
                                        </p:tav>
                                      </p:tavLst>
                                    </p:anim>
                                    <p:anim calcmode="lin" valueType="num">
                                      <p:cBhvr additive="base">
                                        <p:cTn id="18" dur="500" fill="hold"/>
                                        <p:tgtEl>
                                          <p:spTgt spid="459783"/>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459779">
                                            <p:txEl>
                                              <p:pRg st="0" end="0"/>
                                            </p:txEl>
                                          </p:spTgt>
                                        </p:tgtEl>
                                        <p:attrNameLst>
                                          <p:attrName>style.visibility</p:attrName>
                                        </p:attrNameLst>
                                      </p:cBhvr>
                                      <p:to>
                                        <p:strVal val="visible"/>
                                      </p:to>
                                    </p:set>
                                    <p:anim calcmode="lin" valueType="num">
                                      <p:cBhvr additive="base">
                                        <p:cTn id="23" dur="500" fill="hold"/>
                                        <p:tgtEl>
                                          <p:spTgt spid="459779">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45977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459779">
                                            <p:txEl>
                                              <p:pRg st="1" end="1"/>
                                            </p:txEl>
                                          </p:spTgt>
                                        </p:tgtEl>
                                        <p:attrNameLst>
                                          <p:attrName>style.visibility</p:attrName>
                                        </p:attrNameLst>
                                      </p:cBhvr>
                                      <p:to>
                                        <p:strVal val="visible"/>
                                      </p:to>
                                    </p:set>
                                    <p:anim calcmode="lin" valueType="num">
                                      <p:cBhvr additive="base">
                                        <p:cTn id="29" dur="500" fill="hold"/>
                                        <p:tgtEl>
                                          <p:spTgt spid="459779">
                                            <p:txEl>
                                              <p:pRg st="1" end="1"/>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45977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459779">
                                            <p:txEl>
                                              <p:pRg st="2" end="2"/>
                                            </p:txEl>
                                          </p:spTgt>
                                        </p:tgtEl>
                                        <p:attrNameLst>
                                          <p:attrName>style.visibility</p:attrName>
                                        </p:attrNameLst>
                                      </p:cBhvr>
                                      <p:to>
                                        <p:strVal val="visible"/>
                                      </p:to>
                                    </p:set>
                                    <p:anim calcmode="lin" valueType="num">
                                      <p:cBhvr additive="base">
                                        <p:cTn id="35" dur="500" fill="hold"/>
                                        <p:tgtEl>
                                          <p:spTgt spid="459779">
                                            <p:txEl>
                                              <p:pRg st="2" end="2"/>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459779">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9778" grpId="0" animBg="1" autoUpdateAnimBg="0"/>
      <p:bldP spid="459779" grpId="0" build="p" bldLvl="5"/>
      <p:bldP spid="459780" grpId="0" animBg="1" autoUpdateAnimBg="0"/>
      <p:bldP spid="459783" grpId="0" autoUpdateAnimBg="0"/>
    </p:bldLst>
  </p:timing>
</p:sld>
</file>

<file path=ppt/slides/slide14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1074"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43363" name="Foliennummernplatzhalter 6"/>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556DD8C1-8F40-401F-9990-E48984A8DAB9}" type="slidenum">
              <a:rPr lang="de-DE" altLang="en-US" sz="900" smtClean="0">
                <a:solidFill>
                  <a:schemeClr val="accent2"/>
                </a:solidFill>
              </a:rPr>
              <a:pPr/>
              <a:t>146</a:t>
            </a:fld>
            <a:endParaRPr lang="de-DE" altLang="en-US" sz="1400" b="0" smtClean="0">
              <a:solidFill>
                <a:schemeClr val="tx1"/>
              </a:solidFill>
            </a:endParaRPr>
          </a:p>
        </p:txBody>
      </p:sp>
      <p:sp>
        <p:nvSpPr>
          <p:cNvPr id="457730" name="Rectangle 1026"/>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2.2.4 Studientypen</a:t>
            </a:r>
          </a:p>
        </p:txBody>
      </p:sp>
      <p:sp>
        <p:nvSpPr>
          <p:cNvPr id="457731" name="Rectangle 1027"/>
          <p:cNvSpPr>
            <a:spLocks noGrp="1" noChangeArrowheads="1"/>
          </p:cNvSpPr>
          <p:nvPr>
            <p:ph type="body" sz="half" idx="1"/>
          </p:nvPr>
        </p:nvSpPr>
        <p:spPr>
          <a:xfrm>
            <a:off x="395288" y="1773238"/>
            <a:ext cx="8569325" cy="1439862"/>
          </a:xfrm>
        </p:spPr>
        <p:txBody>
          <a:bodyPr/>
          <a:lstStyle/>
          <a:p>
            <a:pPr>
              <a:lnSpc>
                <a:spcPct val="80000"/>
              </a:lnSpc>
            </a:pPr>
            <a:r>
              <a:rPr lang="de-DE" altLang="en-US" smtClean="0">
                <a:ea typeface="ＭＳ Ｐゴシック" pitchFamily="34" charset="-128"/>
              </a:rPr>
              <a:t>Erinnerungsbias !</a:t>
            </a:r>
          </a:p>
          <a:p>
            <a:pPr>
              <a:lnSpc>
                <a:spcPct val="80000"/>
              </a:lnSpc>
            </a:pPr>
            <a:r>
              <a:rPr lang="de-DE" altLang="en-US" smtClean="0">
                <a:ea typeface="ＭＳ Ｐゴシック" pitchFamily="34" charset="-128"/>
              </a:rPr>
              <a:t>Kontrollgruppe-Bias</a:t>
            </a:r>
            <a:br>
              <a:rPr lang="de-DE" altLang="en-US" smtClean="0">
                <a:ea typeface="ＭＳ Ｐゴシック" pitchFamily="34" charset="-128"/>
              </a:rPr>
            </a:br>
            <a:r>
              <a:rPr lang="de-DE" altLang="en-US" smtClean="0">
                <a:ea typeface="ＭＳ Ｐゴシック" pitchFamily="34" charset="-128"/>
              </a:rPr>
              <a:t/>
            </a:r>
            <a:br>
              <a:rPr lang="de-DE" altLang="en-US" smtClean="0">
                <a:ea typeface="ＭＳ Ｐゴシック" pitchFamily="34" charset="-128"/>
              </a:rPr>
            </a:br>
            <a:r>
              <a:rPr lang="de-DE" altLang="en-US" sz="1800" smtClean="0">
                <a:ea typeface="ＭＳ Ｐゴシック" pitchFamily="34" charset="-128"/>
              </a:rPr>
              <a:t>(Beispiel „Risiko des Kolorektalen Karzinom bei Einnahme von NSAR</a:t>
            </a:r>
            <a:r>
              <a:rPr lang="ja-JP" altLang="de-DE" sz="1800" smtClean="0">
                <a:ea typeface="ＭＳ Ｐゴシック" pitchFamily="34" charset="-128"/>
              </a:rPr>
              <a:t>“</a:t>
            </a:r>
            <a:r>
              <a:rPr lang="de-DE" altLang="ja-JP" sz="1800" smtClean="0">
                <a:ea typeface="ＭＳ Ｐゴシック" pitchFamily="34" charset="-128"/>
              </a:rPr>
              <a:t>)</a:t>
            </a:r>
            <a:endParaRPr lang="de-DE" altLang="en-US" sz="1800" smtClean="0">
              <a:ea typeface="ＭＳ Ｐゴシック" pitchFamily="34" charset="-128"/>
            </a:endParaRPr>
          </a:p>
        </p:txBody>
      </p:sp>
      <p:sp>
        <p:nvSpPr>
          <p:cNvPr id="457732" name="Text Box 1028"/>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2.2.4.2 Fallkontrollstudie</a:t>
            </a:r>
          </a:p>
        </p:txBody>
      </p:sp>
      <p:sp>
        <p:nvSpPr>
          <p:cNvPr id="143367" name="Text Box 1029"/>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143368" name="Text Box 1030"/>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pic>
        <p:nvPicPr>
          <p:cNvPr id="457735" name="Picture 1031" descr="Case_Control_Bias"/>
          <p:cNvPicPr>
            <a:picLocks noChangeAspect="1" noChangeArrowheads="1"/>
          </p:cNvPicPr>
          <p:nvPr/>
        </p:nvPicPr>
        <p:blipFill>
          <a:blip r:embed="rId3"/>
          <a:srcRect/>
          <a:stretch>
            <a:fillRect/>
          </a:stretch>
        </p:blipFill>
        <p:spPr bwMode="auto">
          <a:xfrm>
            <a:off x="827088" y="3644900"/>
            <a:ext cx="7777162" cy="1893888"/>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7736" name="Rectangle 1032"/>
          <p:cNvSpPr>
            <a:spLocks noChangeArrowheads="1"/>
          </p:cNvSpPr>
          <p:nvPr/>
        </p:nvSpPr>
        <p:spPr bwMode="auto">
          <a:xfrm>
            <a:off x="755650" y="6165850"/>
            <a:ext cx="76247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400" dirty="0">
                <a:solidFill>
                  <a:schemeClr val="tx1"/>
                </a:solidFill>
              </a:rPr>
              <a:t>* Schulz KF, Grimes DA. Lancet 2002;359:431-434</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457730"/>
                                        </p:tgtEl>
                                        <p:attrNameLst>
                                          <p:attrName>style.visibility</p:attrName>
                                        </p:attrNameLst>
                                      </p:cBhvr>
                                      <p:to>
                                        <p:strVal val="visible"/>
                                      </p:to>
                                    </p:set>
                                    <p:anim calcmode="lin" valueType="num">
                                      <p:cBhvr additive="base">
                                        <p:cTn id="7" dur="500" fill="hold"/>
                                        <p:tgtEl>
                                          <p:spTgt spid="457730"/>
                                        </p:tgtEl>
                                        <p:attrNameLst>
                                          <p:attrName>ppt_x</p:attrName>
                                        </p:attrNameLst>
                                      </p:cBhvr>
                                      <p:tavLst>
                                        <p:tav tm="0">
                                          <p:val>
                                            <p:strVal val="#ppt_x"/>
                                          </p:val>
                                        </p:tav>
                                        <p:tav tm="100000">
                                          <p:val>
                                            <p:strVal val="#ppt_x"/>
                                          </p:val>
                                        </p:tav>
                                      </p:tavLst>
                                    </p:anim>
                                    <p:anim calcmode="lin" valueType="num">
                                      <p:cBhvr additive="base">
                                        <p:cTn id="8" dur="500" fill="hold"/>
                                        <p:tgtEl>
                                          <p:spTgt spid="457730"/>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457732"/>
                                        </p:tgtEl>
                                        <p:attrNameLst>
                                          <p:attrName>style.visibility</p:attrName>
                                        </p:attrNameLst>
                                      </p:cBhvr>
                                      <p:to>
                                        <p:strVal val="visible"/>
                                      </p:to>
                                    </p:set>
                                    <p:anim calcmode="lin" valueType="num">
                                      <p:cBhvr additive="base">
                                        <p:cTn id="12" dur="500" fill="hold"/>
                                        <p:tgtEl>
                                          <p:spTgt spid="457732"/>
                                        </p:tgtEl>
                                        <p:attrNameLst>
                                          <p:attrName>ppt_x</p:attrName>
                                        </p:attrNameLst>
                                      </p:cBhvr>
                                      <p:tavLst>
                                        <p:tav tm="0">
                                          <p:val>
                                            <p:strVal val="0-#ppt_w/2"/>
                                          </p:val>
                                        </p:tav>
                                        <p:tav tm="100000">
                                          <p:val>
                                            <p:strVal val="#ppt_x"/>
                                          </p:val>
                                        </p:tav>
                                      </p:tavLst>
                                    </p:anim>
                                    <p:anim calcmode="lin" valueType="num">
                                      <p:cBhvr additive="base">
                                        <p:cTn id="13" dur="500" fill="hold"/>
                                        <p:tgtEl>
                                          <p:spTgt spid="457732"/>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457736"/>
                                        </p:tgtEl>
                                        <p:attrNameLst>
                                          <p:attrName>style.visibility</p:attrName>
                                        </p:attrNameLst>
                                      </p:cBhvr>
                                      <p:to>
                                        <p:strVal val="visible"/>
                                      </p:to>
                                    </p:set>
                                    <p:anim calcmode="lin" valueType="num">
                                      <p:cBhvr additive="base">
                                        <p:cTn id="17" dur="500" fill="hold"/>
                                        <p:tgtEl>
                                          <p:spTgt spid="457736"/>
                                        </p:tgtEl>
                                        <p:attrNameLst>
                                          <p:attrName>ppt_x</p:attrName>
                                        </p:attrNameLst>
                                      </p:cBhvr>
                                      <p:tavLst>
                                        <p:tav tm="0">
                                          <p:val>
                                            <p:strVal val="#ppt_x"/>
                                          </p:val>
                                        </p:tav>
                                        <p:tav tm="100000">
                                          <p:val>
                                            <p:strVal val="#ppt_x"/>
                                          </p:val>
                                        </p:tav>
                                      </p:tavLst>
                                    </p:anim>
                                    <p:anim calcmode="lin" valueType="num">
                                      <p:cBhvr additive="base">
                                        <p:cTn id="18" dur="500" fill="hold"/>
                                        <p:tgtEl>
                                          <p:spTgt spid="457736"/>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457731">
                                            <p:txEl>
                                              <p:pRg st="0" end="0"/>
                                            </p:txEl>
                                          </p:spTgt>
                                        </p:tgtEl>
                                        <p:attrNameLst>
                                          <p:attrName>style.visibility</p:attrName>
                                        </p:attrNameLst>
                                      </p:cBhvr>
                                      <p:to>
                                        <p:strVal val="visible"/>
                                      </p:to>
                                    </p:set>
                                    <p:anim calcmode="lin" valueType="num">
                                      <p:cBhvr additive="base">
                                        <p:cTn id="23" dur="500" fill="hold"/>
                                        <p:tgtEl>
                                          <p:spTgt spid="457731">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45773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457731">
                                            <p:txEl>
                                              <p:pRg st="1" end="1"/>
                                            </p:txEl>
                                          </p:spTgt>
                                        </p:tgtEl>
                                        <p:attrNameLst>
                                          <p:attrName>style.visibility</p:attrName>
                                        </p:attrNameLst>
                                      </p:cBhvr>
                                      <p:to>
                                        <p:strVal val="visible"/>
                                      </p:to>
                                    </p:set>
                                    <p:anim calcmode="lin" valueType="num">
                                      <p:cBhvr additive="base">
                                        <p:cTn id="29" dur="500" fill="hold"/>
                                        <p:tgtEl>
                                          <p:spTgt spid="457731">
                                            <p:txEl>
                                              <p:pRg st="1" end="1"/>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457731">
                                            <p:txEl>
                                              <p:pRg st="1" end="1"/>
                                            </p:txEl>
                                          </p:spTgt>
                                        </p:tgtEl>
                                        <p:attrNameLst>
                                          <p:attrName>ppt_y</p:attrName>
                                        </p:attrNameLst>
                                      </p:cBhvr>
                                      <p:tavLst>
                                        <p:tav tm="0">
                                          <p:val>
                                            <p:strVal val="#ppt_y"/>
                                          </p:val>
                                        </p:tav>
                                        <p:tav tm="100000">
                                          <p:val>
                                            <p:strVal val="#ppt_y"/>
                                          </p:val>
                                        </p:tav>
                                      </p:tavLst>
                                    </p:anim>
                                  </p:childTnLst>
                                </p:cTn>
                              </p:par>
                            </p:childTnLst>
                          </p:cTn>
                        </p:par>
                        <p:par>
                          <p:cTn id="31" fill="hold" nodeType="afterGroup">
                            <p:stCondLst>
                              <p:cond delay="500"/>
                            </p:stCondLst>
                            <p:childTnLst>
                              <p:par>
                                <p:cTn id="32" presetID="9" presetClass="entr" presetSubtype="0" fill="hold" nodeType="afterEffect">
                                  <p:stCondLst>
                                    <p:cond delay="0"/>
                                  </p:stCondLst>
                                  <p:childTnLst>
                                    <p:set>
                                      <p:cBhvr>
                                        <p:cTn id="33" dur="1" fill="hold">
                                          <p:stCondLst>
                                            <p:cond delay="0"/>
                                          </p:stCondLst>
                                        </p:cTn>
                                        <p:tgtEl>
                                          <p:spTgt spid="457735"/>
                                        </p:tgtEl>
                                        <p:attrNameLst>
                                          <p:attrName>style.visibility</p:attrName>
                                        </p:attrNameLst>
                                      </p:cBhvr>
                                      <p:to>
                                        <p:strVal val="visible"/>
                                      </p:to>
                                    </p:set>
                                    <p:animEffect transition="in" filter="dissolve">
                                      <p:cBhvr>
                                        <p:cTn id="34" dur="500"/>
                                        <p:tgtEl>
                                          <p:spTgt spid="4577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7730" grpId="0" animBg="1" autoUpdateAnimBg="0"/>
      <p:bldP spid="457731" grpId="0" build="p"/>
      <p:bldP spid="457732" grpId="0" animBg="1" autoUpdateAnimBg="0"/>
      <p:bldP spid="457736" grpId="0" autoUpdateAnimBg="0"/>
    </p:bldLst>
  </p:timing>
</p:sld>
</file>

<file path=ppt/slides/slide14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2098"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44387" name="Foliennummernplatzhalter 6"/>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5AFB4058-5157-48ED-BC0E-F16FF1AFA2A6}" type="slidenum">
              <a:rPr lang="de-DE" altLang="en-US" sz="900" smtClean="0">
                <a:solidFill>
                  <a:schemeClr val="accent2"/>
                </a:solidFill>
              </a:rPr>
              <a:pPr/>
              <a:t>147</a:t>
            </a:fld>
            <a:endParaRPr lang="de-DE" altLang="en-US" sz="1400" b="0" smtClean="0">
              <a:solidFill>
                <a:schemeClr val="tx1"/>
              </a:solidFill>
            </a:endParaRPr>
          </a:p>
        </p:txBody>
      </p:sp>
      <p:sp>
        <p:nvSpPr>
          <p:cNvPr id="461826" name="Rectangle 1026"/>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2.2.4 Studientypen</a:t>
            </a:r>
          </a:p>
        </p:txBody>
      </p:sp>
      <p:sp>
        <p:nvSpPr>
          <p:cNvPr id="461827" name="Rectangle 1027"/>
          <p:cNvSpPr>
            <a:spLocks noGrp="1" noChangeArrowheads="1"/>
          </p:cNvSpPr>
          <p:nvPr>
            <p:ph type="body" sz="half" idx="1"/>
          </p:nvPr>
        </p:nvSpPr>
        <p:spPr>
          <a:xfrm>
            <a:off x="395288" y="2205038"/>
            <a:ext cx="8280400" cy="1439862"/>
          </a:xfrm>
        </p:spPr>
        <p:txBody>
          <a:bodyPr/>
          <a:lstStyle/>
          <a:p>
            <a:pPr>
              <a:lnSpc>
                <a:spcPct val="80000"/>
              </a:lnSpc>
            </a:pPr>
            <a:r>
              <a:rPr lang="de-DE" altLang="en-US" smtClean="0">
                <a:ea typeface="ＭＳ Ｐゴシック" pitchFamily="34" charset="-128"/>
              </a:rPr>
              <a:t>Ei oder Henne? Ein Beispiel*</a:t>
            </a:r>
          </a:p>
          <a:p>
            <a:pPr>
              <a:lnSpc>
                <a:spcPct val="80000"/>
              </a:lnSpc>
            </a:pPr>
            <a:r>
              <a:rPr lang="de-DE" altLang="en-US" u="sng" smtClean="0">
                <a:solidFill>
                  <a:srgbClr val="FF0000"/>
                </a:solidFill>
                <a:ea typeface="ＭＳ Ｐゴシック" pitchFamily="34" charset="-128"/>
              </a:rPr>
              <a:t>Feststellung</a:t>
            </a:r>
            <a:r>
              <a:rPr lang="de-DE" altLang="en-US" smtClean="0">
                <a:ea typeface="ＭＳ Ｐゴシック" pitchFamily="34" charset="-128"/>
              </a:rPr>
              <a:t>: In einer Studie hatten Patienten mit Schmerzen mehr Angstzustände und Depression als die Kontrolle</a:t>
            </a:r>
          </a:p>
          <a:p>
            <a:pPr>
              <a:lnSpc>
                <a:spcPct val="80000"/>
              </a:lnSpc>
            </a:pPr>
            <a:r>
              <a:rPr lang="de-DE" altLang="en-US" u="sng" smtClean="0">
                <a:solidFill>
                  <a:srgbClr val="FF0000"/>
                </a:solidFill>
                <a:ea typeface="ＭＳ Ｐゴシック" pitchFamily="34" charset="-128"/>
              </a:rPr>
              <a:t>Interpretation</a:t>
            </a:r>
            <a:r>
              <a:rPr lang="de-DE" altLang="en-US" smtClean="0">
                <a:ea typeface="ＭＳ Ｐゴシック" pitchFamily="34" charset="-128"/>
              </a:rPr>
              <a:t>: War die psychische Krankheit die Ursache der Schmerzen oder verursachen Schmerzen Angst und Depression?</a:t>
            </a:r>
          </a:p>
          <a:p>
            <a:pPr>
              <a:lnSpc>
                <a:spcPct val="80000"/>
              </a:lnSpc>
              <a:buFontTx/>
              <a:buNone/>
            </a:pPr>
            <a:endParaRPr lang="de-DE" altLang="en-US" sz="1800" smtClean="0">
              <a:ea typeface="ＭＳ Ｐゴシック" pitchFamily="34" charset="-128"/>
            </a:endParaRPr>
          </a:p>
        </p:txBody>
      </p:sp>
      <p:sp>
        <p:nvSpPr>
          <p:cNvPr id="461828" name="Text Box 1028"/>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2.2.4.2 Fallkontrollstudie</a:t>
            </a:r>
          </a:p>
        </p:txBody>
      </p:sp>
      <p:sp>
        <p:nvSpPr>
          <p:cNvPr id="144391" name="Text Box 1029"/>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144392" name="Text Box 1030"/>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461832" name="Rectangle 1032"/>
          <p:cNvSpPr>
            <a:spLocks noChangeArrowheads="1"/>
          </p:cNvSpPr>
          <p:nvPr/>
        </p:nvSpPr>
        <p:spPr bwMode="auto">
          <a:xfrm>
            <a:off x="755650" y="6165850"/>
            <a:ext cx="7624763" cy="304800"/>
          </a:xfrm>
          <a:prstGeom prst="rect">
            <a:avLst/>
          </a:prstGeom>
          <a:noFill/>
          <a:ln w="9525">
            <a:noFill/>
            <a:miter lim="800000"/>
            <a:headEnd/>
            <a:tailEnd/>
          </a:ln>
          <a:effectLst/>
        </p:spPr>
        <p:txBody>
          <a:bodyPr>
            <a:spAutoFit/>
          </a:bodyPr>
          <a:lstStyle/>
          <a:p>
            <a:pPr>
              <a:lnSpc>
                <a:spcPct val="100000"/>
              </a:lnSpc>
              <a:spcBef>
                <a:spcPct val="0"/>
              </a:spcBef>
              <a:buSzTx/>
              <a:defRPr/>
            </a:pPr>
            <a:r>
              <a:rPr lang="de-DE" sz="1400" dirty="0">
                <a:solidFill>
                  <a:schemeClr val="tx1"/>
                </a:solidFill>
                <a:latin typeface="+mj-lt"/>
                <a:ea typeface="+mn-ea"/>
              </a:rPr>
              <a:t>* Benjamin S et al. </a:t>
            </a:r>
            <a:r>
              <a:rPr lang="de-DE" sz="1400" dirty="0" err="1">
                <a:solidFill>
                  <a:schemeClr val="tx1"/>
                </a:solidFill>
                <a:latin typeface="+mj-lt"/>
                <a:ea typeface="+mn-ea"/>
              </a:rPr>
              <a:t>Arthtitis</a:t>
            </a:r>
            <a:r>
              <a:rPr lang="de-DE" sz="1400" dirty="0">
                <a:solidFill>
                  <a:schemeClr val="tx1"/>
                </a:solidFill>
                <a:latin typeface="+mj-lt"/>
                <a:ea typeface="+mn-ea"/>
              </a:rPr>
              <a:t> </a:t>
            </a:r>
            <a:r>
              <a:rPr lang="de-DE" sz="1400" dirty="0" err="1">
                <a:solidFill>
                  <a:schemeClr val="tx1"/>
                </a:solidFill>
                <a:latin typeface="+mj-lt"/>
                <a:ea typeface="+mn-ea"/>
              </a:rPr>
              <a:t>Rheum</a:t>
            </a:r>
            <a:r>
              <a:rPr lang="de-DE" sz="1400" dirty="0">
                <a:solidFill>
                  <a:schemeClr val="tx1"/>
                </a:solidFill>
                <a:latin typeface="+mj-lt"/>
                <a:ea typeface="+mn-ea"/>
              </a:rPr>
              <a:t> 2000;43:561-67</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461826"/>
                                        </p:tgtEl>
                                        <p:attrNameLst>
                                          <p:attrName>style.visibility</p:attrName>
                                        </p:attrNameLst>
                                      </p:cBhvr>
                                      <p:to>
                                        <p:strVal val="visible"/>
                                      </p:to>
                                    </p:set>
                                    <p:anim calcmode="lin" valueType="num">
                                      <p:cBhvr additive="base">
                                        <p:cTn id="7" dur="500" fill="hold"/>
                                        <p:tgtEl>
                                          <p:spTgt spid="461826"/>
                                        </p:tgtEl>
                                        <p:attrNameLst>
                                          <p:attrName>ppt_x</p:attrName>
                                        </p:attrNameLst>
                                      </p:cBhvr>
                                      <p:tavLst>
                                        <p:tav tm="0">
                                          <p:val>
                                            <p:strVal val="#ppt_x"/>
                                          </p:val>
                                        </p:tav>
                                        <p:tav tm="100000">
                                          <p:val>
                                            <p:strVal val="#ppt_x"/>
                                          </p:val>
                                        </p:tav>
                                      </p:tavLst>
                                    </p:anim>
                                    <p:anim calcmode="lin" valueType="num">
                                      <p:cBhvr additive="base">
                                        <p:cTn id="8" dur="500" fill="hold"/>
                                        <p:tgtEl>
                                          <p:spTgt spid="461826"/>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461828"/>
                                        </p:tgtEl>
                                        <p:attrNameLst>
                                          <p:attrName>style.visibility</p:attrName>
                                        </p:attrNameLst>
                                      </p:cBhvr>
                                      <p:to>
                                        <p:strVal val="visible"/>
                                      </p:to>
                                    </p:set>
                                    <p:anim calcmode="lin" valueType="num">
                                      <p:cBhvr additive="base">
                                        <p:cTn id="12" dur="500" fill="hold"/>
                                        <p:tgtEl>
                                          <p:spTgt spid="461828"/>
                                        </p:tgtEl>
                                        <p:attrNameLst>
                                          <p:attrName>ppt_x</p:attrName>
                                        </p:attrNameLst>
                                      </p:cBhvr>
                                      <p:tavLst>
                                        <p:tav tm="0">
                                          <p:val>
                                            <p:strVal val="0-#ppt_w/2"/>
                                          </p:val>
                                        </p:tav>
                                        <p:tav tm="100000">
                                          <p:val>
                                            <p:strVal val="#ppt_x"/>
                                          </p:val>
                                        </p:tav>
                                      </p:tavLst>
                                    </p:anim>
                                    <p:anim calcmode="lin" valueType="num">
                                      <p:cBhvr additive="base">
                                        <p:cTn id="13" dur="500" fill="hold"/>
                                        <p:tgtEl>
                                          <p:spTgt spid="461828"/>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461832"/>
                                        </p:tgtEl>
                                        <p:attrNameLst>
                                          <p:attrName>style.visibility</p:attrName>
                                        </p:attrNameLst>
                                      </p:cBhvr>
                                      <p:to>
                                        <p:strVal val="visible"/>
                                      </p:to>
                                    </p:set>
                                    <p:anim calcmode="lin" valueType="num">
                                      <p:cBhvr additive="base">
                                        <p:cTn id="17" dur="500" fill="hold"/>
                                        <p:tgtEl>
                                          <p:spTgt spid="461832"/>
                                        </p:tgtEl>
                                        <p:attrNameLst>
                                          <p:attrName>ppt_x</p:attrName>
                                        </p:attrNameLst>
                                      </p:cBhvr>
                                      <p:tavLst>
                                        <p:tav tm="0">
                                          <p:val>
                                            <p:strVal val="#ppt_x"/>
                                          </p:val>
                                        </p:tav>
                                        <p:tav tm="100000">
                                          <p:val>
                                            <p:strVal val="#ppt_x"/>
                                          </p:val>
                                        </p:tav>
                                      </p:tavLst>
                                    </p:anim>
                                    <p:anim calcmode="lin" valueType="num">
                                      <p:cBhvr additive="base">
                                        <p:cTn id="18" dur="500" fill="hold"/>
                                        <p:tgtEl>
                                          <p:spTgt spid="461832"/>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461827">
                                            <p:txEl>
                                              <p:pRg st="0" end="0"/>
                                            </p:txEl>
                                          </p:spTgt>
                                        </p:tgtEl>
                                        <p:attrNameLst>
                                          <p:attrName>style.visibility</p:attrName>
                                        </p:attrNameLst>
                                      </p:cBhvr>
                                      <p:to>
                                        <p:strVal val="visible"/>
                                      </p:to>
                                    </p:set>
                                    <p:anim calcmode="lin" valueType="num">
                                      <p:cBhvr additive="base">
                                        <p:cTn id="23" dur="500" fill="hold"/>
                                        <p:tgtEl>
                                          <p:spTgt spid="461827">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46182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461827">
                                            <p:txEl>
                                              <p:pRg st="1" end="1"/>
                                            </p:txEl>
                                          </p:spTgt>
                                        </p:tgtEl>
                                        <p:attrNameLst>
                                          <p:attrName>style.visibility</p:attrName>
                                        </p:attrNameLst>
                                      </p:cBhvr>
                                      <p:to>
                                        <p:strVal val="visible"/>
                                      </p:to>
                                    </p:set>
                                    <p:anim calcmode="lin" valueType="num">
                                      <p:cBhvr additive="base">
                                        <p:cTn id="29" dur="500" fill="hold"/>
                                        <p:tgtEl>
                                          <p:spTgt spid="461827">
                                            <p:txEl>
                                              <p:pRg st="1" end="1"/>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46182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461827">
                                            <p:txEl>
                                              <p:pRg st="2" end="2"/>
                                            </p:txEl>
                                          </p:spTgt>
                                        </p:tgtEl>
                                        <p:attrNameLst>
                                          <p:attrName>style.visibility</p:attrName>
                                        </p:attrNameLst>
                                      </p:cBhvr>
                                      <p:to>
                                        <p:strVal val="visible"/>
                                      </p:to>
                                    </p:set>
                                    <p:anim calcmode="lin" valueType="num">
                                      <p:cBhvr additive="base">
                                        <p:cTn id="35" dur="500" fill="hold"/>
                                        <p:tgtEl>
                                          <p:spTgt spid="461827">
                                            <p:txEl>
                                              <p:pRg st="2" end="2"/>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461827">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1826" grpId="0" animBg="1" autoUpdateAnimBg="0"/>
      <p:bldP spid="461827" grpId="0" build="p"/>
      <p:bldP spid="461828" grpId="0" animBg="1" autoUpdateAnimBg="0"/>
      <p:bldP spid="461832" grpId="0" autoUpdateAnimBg="0"/>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539750" y="292100"/>
            <a:ext cx="7772400" cy="460375"/>
          </a:xfrm>
        </p:spPr>
        <p:txBody>
          <a:bodyPr/>
          <a:lstStyle/>
          <a:p>
            <a:pPr>
              <a:defRPr/>
            </a:pPr>
            <a:r>
              <a:rPr lang="de-DE" altLang="en-US" sz="2400" smtClean="0">
                <a:ea typeface="ＭＳ Ｐゴシック" pitchFamily="1" charset="-128"/>
              </a:rPr>
              <a:t>Beispiel</a:t>
            </a:r>
          </a:p>
        </p:txBody>
      </p:sp>
      <p:sp>
        <p:nvSpPr>
          <p:cNvPr id="145411" name="Foliennummernplatzhalt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F593F83D-1131-4241-AC33-577A7303062C}" type="slidenum">
              <a:rPr lang="de-DE" altLang="en-US" sz="900" smtClean="0">
                <a:solidFill>
                  <a:schemeClr val="accent2"/>
                </a:solidFill>
              </a:rPr>
              <a:pPr/>
              <a:t>148</a:t>
            </a:fld>
            <a:endParaRPr lang="de-DE" altLang="en-US" sz="1400" b="0" smtClean="0">
              <a:solidFill>
                <a:schemeClr val="tx1"/>
              </a:solidFill>
            </a:endParaRPr>
          </a:p>
        </p:txBody>
      </p:sp>
      <p:sp>
        <p:nvSpPr>
          <p:cNvPr id="137220" name="Fußzeilenplatzhalter 3"/>
          <p:cNvSpPr>
            <a:spLocks noGrp="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pic>
        <p:nvPicPr>
          <p:cNvPr id="536582" name="Picture 6"/>
          <p:cNvPicPr>
            <a:picLocks noChangeAspect="1" noChangeArrowheads="1"/>
          </p:cNvPicPr>
          <p:nvPr/>
        </p:nvPicPr>
        <p:blipFill>
          <a:blip r:embed="rId2"/>
          <a:srcRect/>
          <a:stretch>
            <a:fillRect/>
          </a:stretch>
        </p:blipFill>
        <p:spPr bwMode="auto">
          <a:xfrm>
            <a:off x="395288" y="908050"/>
            <a:ext cx="6096000" cy="2219325"/>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gradFill rotWithShape="1">
                  <a:gsLst>
                    <a:gs pos="0">
                      <a:schemeClr val="bg1"/>
                    </a:gs>
                    <a:gs pos="100000">
                      <a:srgbClr val="0066CC"/>
                    </a:gs>
                  </a:gsLst>
                  <a:lin ang="5400000" scaled="1"/>
                </a:gradFill>
              </a14:hiddenFill>
            </a:ext>
            <a:ext uri="{91240B29-F687-4F45-9708-019B960494DF}">
              <a14:hiddenLine xmlns:a14="http://schemas.microsoft.com/office/drawing/2010/main" w="9525">
                <a:solidFill>
                  <a:srgbClr val="000000"/>
                </a:solidFill>
                <a:miter lim="800000"/>
                <a:headEnd/>
                <a:tailEnd/>
              </a14:hiddenLine>
            </a:ext>
          </a:extLst>
        </p:spPr>
      </p:pic>
      <p:sp>
        <p:nvSpPr>
          <p:cNvPr id="145414" name="Rechteck 6"/>
          <p:cNvSpPr>
            <a:spLocks noChangeArrowheads="1"/>
          </p:cNvSpPr>
          <p:nvPr/>
        </p:nvSpPr>
        <p:spPr bwMode="auto">
          <a:xfrm>
            <a:off x="379413" y="3213100"/>
            <a:ext cx="8585200" cy="868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en-US" altLang="en-US" sz="1400"/>
              <a:t>Participants  We identified 38 765 VTE cases diagnosed from January 1, 2005, through December 31, 2011, and 387 650 population controls included through risk-set sampling and matched by birth year and sex. The VTE diagnosis date for the case was the index date for cases and matched controls.</a:t>
            </a:r>
          </a:p>
        </p:txBody>
      </p:sp>
      <p:pic>
        <p:nvPicPr>
          <p:cNvPr id="8" name="Grafik 7"/>
          <p:cNvPicPr>
            <a:picLocks noChangeAspect="1"/>
          </p:cNvPicPr>
          <p:nvPr/>
        </p:nvPicPr>
        <p:blipFill>
          <a:blip r:embed="rId3"/>
          <a:srcRect/>
          <a:stretch>
            <a:fillRect/>
          </a:stretch>
        </p:blipFill>
        <p:spPr bwMode="auto">
          <a:xfrm>
            <a:off x="3708400" y="3862388"/>
            <a:ext cx="3743325" cy="2673350"/>
          </a:xfrm>
          <a:prstGeom prst="rect">
            <a:avLst/>
          </a:prstGeom>
          <a:noFill/>
          <a:ln>
            <a:noFill/>
          </a:ln>
          <a:effectLst>
            <a:outerShdw blurRad="292100" dist="139700" dir="2700000" algn="tl" rotWithShape="0">
              <a:srgbClr val="333333">
                <a:alpha val="6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zoom/>
  </p:transition>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3122"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46435" name="Foliennummernplatzhalter 6"/>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D17252E5-1EA6-4704-83E8-CA7EB6D23BFF}" type="slidenum">
              <a:rPr lang="de-DE" altLang="en-US" sz="900" smtClean="0">
                <a:solidFill>
                  <a:schemeClr val="accent2"/>
                </a:solidFill>
              </a:rPr>
              <a:pPr/>
              <a:t>149</a:t>
            </a:fld>
            <a:endParaRPr lang="de-DE" altLang="en-US" sz="1400" b="0" smtClean="0">
              <a:solidFill>
                <a:schemeClr val="tx1"/>
              </a:solidFill>
            </a:endParaRPr>
          </a:p>
        </p:txBody>
      </p:sp>
      <p:sp>
        <p:nvSpPr>
          <p:cNvPr id="465922"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2.2.4 Studientypen</a:t>
            </a:r>
          </a:p>
        </p:txBody>
      </p:sp>
      <p:sp>
        <p:nvSpPr>
          <p:cNvPr id="465923" name="Rectangle 3"/>
          <p:cNvSpPr>
            <a:spLocks noGrp="1" noChangeArrowheads="1"/>
          </p:cNvSpPr>
          <p:nvPr>
            <p:ph type="body" sz="half" idx="1"/>
          </p:nvPr>
        </p:nvSpPr>
        <p:spPr>
          <a:xfrm>
            <a:off x="395288" y="1700213"/>
            <a:ext cx="8280400" cy="576262"/>
          </a:xfrm>
        </p:spPr>
        <p:txBody>
          <a:bodyPr/>
          <a:lstStyle/>
          <a:p>
            <a:pPr>
              <a:lnSpc>
                <a:spcPct val="80000"/>
              </a:lnSpc>
              <a:buFontTx/>
              <a:buNone/>
            </a:pPr>
            <a:r>
              <a:rPr lang="de-DE" altLang="en-US" sz="1800" smtClean="0">
                <a:ea typeface="ＭＳ Ｐゴシック" pitchFamily="34" charset="-128"/>
              </a:rPr>
              <a:t>Wird z.B. angewendet, wenn eine Untersuchung besonders teuer oder aufwendig ist </a:t>
            </a:r>
          </a:p>
        </p:txBody>
      </p:sp>
      <p:sp>
        <p:nvSpPr>
          <p:cNvPr id="465924" name="Text Box 4"/>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2.2.4.2 Spezialfall: nested case-control study</a:t>
            </a:r>
          </a:p>
        </p:txBody>
      </p:sp>
      <p:sp>
        <p:nvSpPr>
          <p:cNvPr id="146439" name="Text Box 5"/>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146440" name="Text Box 6"/>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465928" name="AutoShape 8"/>
          <p:cNvSpPr>
            <a:spLocks noChangeArrowheads="1"/>
          </p:cNvSpPr>
          <p:nvPr/>
        </p:nvSpPr>
        <p:spPr bwMode="auto">
          <a:xfrm rot="5400000">
            <a:off x="-1015206" y="3412331"/>
            <a:ext cx="4105275" cy="1833563"/>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FF00"/>
          </a:solidFill>
          <a:ln w="9525">
            <a:solidFill>
              <a:schemeClr val="tx1"/>
            </a:solidFill>
            <a:miter lim="800000"/>
            <a:headEnd/>
            <a:tailEnd/>
          </a:ln>
          <a:effectLst>
            <a:outerShdw blurRad="50800" dist="38100" dir="2700000" algn="tl" rotWithShape="0">
              <a:prstClr val="black">
                <a:alpha val="40000"/>
              </a:prstClr>
            </a:outerShdw>
          </a:effectLst>
        </p:spPr>
        <p:txBody>
          <a:bodyPr anchor="ctr">
            <a:spAutoFit/>
          </a:bodyPr>
          <a:lstStyle/>
          <a:p>
            <a:pPr marL="342900" indent="-342900">
              <a:defRPr/>
            </a:pPr>
            <a:r>
              <a:rPr lang="de-DE" sz="2000" dirty="0">
                <a:ea typeface="ＭＳ Ｐゴシック" charset="-128"/>
              </a:rPr>
              <a:t>Sammlung einer Blutprobe bei allen Probanden</a:t>
            </a:r>
          </a:p>
        </p:txBody>
      </p:sp>
      <p:sp>
        <p:nvSpPr>
          <p:cNvPr id="465930" name="AutoShape 10"/>
          <p:cNvSpPr>
            <a:spLocks noChangeArrowheads="1"/>
          </p:cNvSpPr>
          <p:nvPr/>
        </p:nvSpPr>
        <p:spPr bwMode="auto">
          <a:xfrm>
            <a:off x="1898650" y="2643188"/>
            <a:ext cx="6985000" cy="936625"/>
          </a:xfrm>
          <a:custGeom>
            <a:avLst/>
            <a:gdLst>
              <a:gd name="T0" fmla="*/ 2147483647 w 21600"/>
              <a:gd name="T1" fmla="*/ 0 h 21600"/>
              <a:gd name="T2" fmla="*/ 2147483647 w 21600"/>
              <a:gd name="T3" fmla="*/ 2147483647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17694720 60000 65536"/>
              <a:gd name="T13" fmla="*/ 11796480 60000 65536"/>
              <a:gd name="T14" fmla="*/ 11796480 60000 65536"/>
              <a:gd name="T15" fmla="*/ 5898240 60000 65536"/>
              <a:gd name="T16" fmla="*/ 0 60000 65536"/>
              <a:gd name="T17" fmla="*/ 0 60000 65536"/>
              <a:gd name="T18" fmla="*/ 0 w 21600"/>
              <a:gd name="T19" fmla="*/ 19448 h 21600"/>
              <a:gd name="T20" fmla="*/ 18671 w 21600"/>
              <a:gd name="T21" fmla="*/ 21600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7741" y="0"/>
                </a:moveTo>
                <a:lnTo>
                  <a:pt x="13882" y="13875"/>
                </a:lnTo>
                <a:lnTo>
                  <a:pt x="16811" y="13875"/>
                </a:lnTo>
                <a:lnTo>
                  <a:pt x="16811" y="19448"/>
                </a:lnTo>
                <a:lnTo>
                  <a:pt x="0" y="19448"/>
                </a:lnTo>
                <a:lnTo>
                  <a:pt x="0" y="21600"/>
                </a:lnTo>
                <a:lnTo>
                  <a:pt x="18671" y="21600"/>
                </a:lnTo>
                <a:lnTo>
                  <a:pt x="18671" y="13875"/>
                </a:lnTo>
                <a:lnTo>
                  <a:pt x="21600" y="13875"/>
                </a:lnTo>
                <a:lnTo>
                  <a:pt x="17741" y="0"/>
                </a:lnTo>
                <a:close/>
              </a:path>
            </a:pathLst>
          </a:custGeom>
          <a:solidFill>
            <a:srgbClr val="000066"/>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342900" indent="-342900" algn="ctr">
              <a:lnSpc>
                <a:spcPct val="100000"/>
              </a:lnSpc>
              <a:spcBef>
                <a:spcPct val="20000"/>
              </a:spcBef>
              <a:buClr>
                <a:srgbClr val="000066"/>
              </a:buClr>
              <a:defRPr/>
            </a:pPr>
            <a:r>
              <a:rPr lang="de-DE" dirty="0">
                <a:solidFill>
                  <a:srgbClr val="FF0000"/>
                </a:solidFill>
                <a:ea typeface="ＭＳ Ｐゴシック" charset="-128"/>
              </a:rPr>
              <a:t>Ereignis (z.B. </a:t>
            </a:r>
            <a:r>
              <a:rPr lang="de-DE" dirty="0" err="1">
                <a:solidFill>
                  <a:srgbClr val="FF0000"/>
                </a:solidFill>
                <a:ea typeface="ＭＳ Ｐゴシック" charset="-128"/>
              </a:rPr>
              <a:t>Lymphoma</a:t>
            </a:r>
            <a:r>
              <a:rPr lang="de-DE" dirty="0">
                <a:solidFill>
                  <a:srgbClr val="FF0000"/>
                </a:solidFill>
                <a:ea typeface="ＭＳ Ｐゴシック" charset="-128"/>
              </a:rPr>
              <a:t>)</a:t>
            </a:r>
          </a:p>
        </p:txBody>
      </p:sp>
      <p:sp>
        <p:nvSpPr>
          <p:cNvPr id="465931" name="AutoShape 11"/>
          <p:cNvSpPr>
            <a:spLocks noChangeArrowheads="1"/>
          </p:cNvSpPr>
          <p:nvPr/>
        </p:nvSpPr>
        <p:spPr bwMode="auto">
          <a:xfrm flipV="1">
            <a:off x="1908175" y="3789363"/>
            <a:ext cx="7056438" cy="935037"/>
          </a:xfrm>
          <a:custGeom>
            <a:avLst/>
            <a:gdLst>
              <a:gd name="T0" fmla="*/ 2147483647 w 21600"/>
              <a:gd name="T1" fmla="*/ 0 h 21600"/>
              <a:gd name="T2" fmla="*/ 2147483647 w 21600"/>
              <a:gd name="T3" fmla="*/ 2147483647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17694720 60000 65536"/>
              <a:gd name="T13" fmla="*/ 11796480 60000 65536"/>
              <a:gd name="T14" fmla="*/ 11796480 60000 65536"/>
              <a:gd name="T15" fmla="*/ 5898240 60000 65536"/>
              <a:gd name="T16" fmla="*/ 0 60000 65536"/>
              <a:gd name="T17" fmla="*/ 0 60000 65536"/>
              <a:gd name="T18" fmla="*/ 0 w 21600"/>
              <a:gd name="T19" fmla="*/ 14500 h 21600"/>
              <a:gd name="T20" fmla="*/ 18463 w 21600"/>
              <a:gd name="T21" fmla="*/ 21600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5429" y="0"/>
                </a:moveTo>
                <a:lnTo>
                  <a:pt x="9257" y="7212"/>
                </a:lnTo>
                <a:lnTo>
                  <a:pt x="12394" y="7212"/>
                </a:lnTo>
                <a:lnTo>
                  <a:pt x="12394" y="14500"/>
                </a:lnTo>
                <a:lnTo>
                  <a:pt x="0" y="14500"/>
                </a:lnTo>
                <a:lnTo>
                  <a:pt x="0" y="21600"/>
                </a:lnTo>
                <a:lnTo>
                  <a:pt x="18463" y="21600"/>
                </a:lnTo>
                <a:lnTo>
                  <a:pt x="18463" y="7212"/>
                </a:lnTo>
                <a:lnTo>
                  <a:pt x="21600" y="7212"/>
                </a:lnTo>
                <a:lnTo>
                  <a:pt x="15429" y="0"/>
                </a:lnTo>
                <a:close/>
              </a:path>
            </a:pathLst>
          </a:custGeom>
          <a:solidFill>
            <a:srgbClr val="000066"/>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rot="10800000" wrap="none" anchor="ctr"/>
          <a:lstStyle/>
          <a:p>
            <a:pPr marL="342900" indent="-342900" algn="ctr">
              <a:lnSpc>
                <a:spcPct val="100000"/>
              </a:lnSpc>
              <a:spcBef>
                <a:spcPct val="20000"/>
              </a:spcBef>
              <a:buClr>
                <a:srgbClr val="000066"/>
              </a:buClr>
              <a:defRPr/>
            </a:pPr>
            <a:r>
              <a:rPr lang="de-DE" sz="1800" dirty="0">
                <a:solidFill>
                  <a:srgbClr val="00FF00"/>
                </a:solidFill>
                <a:ea typeface="ＭＳ Ｐゴシック" charset="-128"/>
              </a:rPr>
              <a:t>Kein Ereignis</a:t>
            </a:r>
          </a:p>
        </p:txBody>
      </p:sp>
      <p:sp>
        <p:nvSpPr>
          <p:cNvPr id="465932" name="AutoShape 12"/>
          <p:cNvSpPr>
            <a:spLocks noChangeArrowheads="1"/>
          </p:cNvSpPr>
          <p:nvPr/>
        </p:nvSpPr>
        <p:spPr bwMode="auto">
          <a:xfrm>
            <a:off x="1547813" y="2133600"/>
            <a:ext cx="7416800" cy="574675"/>
          </a:xfrm>
          <a:prstGeom prst="leftArrow">
            <a:avLst>
              <a:gd name="adj1" fmla="val 50000"/>
              <a:gd name="adj2" fmla="val 322652"/>
            </a:avLst>
          </a:prstGeom>
          <a:solidFill>
            <a:srgbClr val="FF0000"/>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lnSpc>
                <a:spcPct val="100000"/>
              </a:lnSpc>
              <a:spcBef>
                <a:spcPct val="20000"/>
              </a:spcBef>
              <a:buClr>
                <a:srgbClr val="000066"/>
              </a:buClr>
              <a:defRPr/>
            </a:pPr>
            <a:r>
              <a:rPr lang="de-DE" sz="1800" dirty="0">
                <a:ea typeface="ＭＳ Ｐゴシック" charset="-128"/>
              </a:rPr>
              <a:t>Untersuchung der Blutproben (z.B. nach Pestiziden)</a:t>
            </a:r>
          </a:p>
        </p:txBody>
      </p:sp>
      <p:sp>
        <p:nvSpPr>
          <p:cNvPr id="465933" name="AutoShape 13"/>
          <p:cNvSpPr>
            <a:spLocks noChangeArrowheads="1"/>
          </p:cNvSpPr>
          <p:nvPr/>
        </p:nvSpPr>
        <p:spPr bwMode="auto">
          <a:xfrm>
            <a:off x="1476375" y="4868863"/>
            <a:ext cx="7488238" cy="576262"/>
          </a:xfrm>
          <a:prstGeom prst="leftArrow">
            <a:avLst>
              <a:gd name="adj1" fmla="val 50000"/>
              <a:gd name="adj2" fmla="val 324863"/>
            </a:avLst>
          </a:prstGeom>
          <a:solidFill>
            <a:srgbClr val="FF0000"/>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lgn="ctr">
              <a:lnSpc>
                <a:spcPct val="100000"/>
              </a:lnSpc>
              <a:spcBef>
                <a:spcPct val="20000"/>
              </a:spcBef>
              <a:buClr>
                <a:srgbClr val="000066"/>
              </a:buClr>
              <a:defRPr/>
            </a:pPr>
            <a:r>
              <a:rPr lang="de-DE" altLang="en-US" sz="1600" smtClean="0"/>
              <a:t>Untersuchung von wenigen, zufällig ausgewählten Blutproben</a:t>
            </a:r>
          </a:p>
        </p:txBody>
      </p:sp>
      <p:sp>
        <p:nvSpPr>
          <p:cNvPr id="250893" name="Line 14"/>
          <p:cNvSpPr>
            <a:spLocks noChangeShapeType="1"/>
          </p:cNvSpPr>
          <p:nvPr/>
        </p:nvSpPr>
        <p:spPr bwMode="auto">
          <a:xfrm>
            <a:off x="611188" y="5805488"/>
            <a:ext cx="8064500" cy="0"/>
          </a:xfrm>
          <a:prstGeom prst="line">
            <a:avLst/>
          </a:prstGeom>
          <a:noFill/>
          <a:ln w="38100">
            <a:solidFill>
              <a:srgbClr val="000066"/>
            </a:solidFill>
            <a:round/>
            <a:headEnd/>
            <a:tailEnd type="triangle" w="lg" len="lg"/>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a:lstStyle/>
          <a:p>
            <a:pPr>
              <a:defRPr/>
            </a:pPr>
            <a:endParaRPr lang="en-GB">
              <a:ea typeface="ＭＳ Ｐゴシック" pitchFamily="1" charset="-128"/>
            </a:endParaRPr>
          </a:p>
        </p:txBody>
      </p:sp>
      <p:sp>
        <p:nvSpPr>
          <p:cNvPr id="146447" name="Text Box 15"/>
          <p:cNvSpPr txBox="1">
            <a:spLocks noChangeArrowheads="1"/>
          </p:cNvSpPr>
          <p:nvPr/>
        </p:nvSpPr>
        <p:spPr bwMode="auto">
          <a:xfrm>
            <a:off x="684213" y="5949950"/>
            <a:ext cx="792003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buClr>
                <a:srgbClr val="000066"/>
              </a:buClr>
            </a:pPr>
            <a:r>
              <a:rPr lang="de-DE" altLang="en-US" sz="2000"/>
              <a:t>Heute                                           Zeitachse</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465922"/>
                                        </p:tgtEl>
                                        <p:attrNameLst>
                                          <p:attrName>style.visibility</p:attrName>
                                        </p:attrNameLst>
                                      </p:cBhvr>
                                      <p:to>
                                        <p:strVal val="visible"/>
                                      </p:to>
                                    </p:set>
                                    <p:anim calcmode="lin" valueType="num">
                                      <p:cBhvr additive="base">
                                        <p:cTn id="7" dur="500" fill="hold"/>
                                        <p:tgtEl>
                                          <p:spTgt spid="465922"/>
                                        </p:tgtEl>
                                        <p:attrNameLst>
                                          <p:attrName>ppt_x</p:attrName>
                                        </p:attrNameLst>
                                      </p:cBhvr>
                                      <p:tavLst>
                                        <p:tav tm="0">
                                          <p:val>
                                            <p:strVal val="#ppt_x"/>
                                          </p:val>
                                        </p:tav>
                                        <p:tav tm="100000">
                                          <p:val>
                                            <p:strVal val="#ppt_x"/>
                                          </p:val>
                                        </p:tav>
                                      </p:tavLst>
                                    </p:anim>
                                    <p:anim calcmode="lin" valueType="num">
                                      <p:cBhvr additive="base">
                                        <p:cTn id="8" dur="500" fill="hold"/>
                                        <p:tgtEl>
                                          <p:spTgt spid="465922"/>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465924"/>
                                        </p:tgtEl>
                                        <p:attrNameLst>
                                          <p:attrName>style.visibility</p:attrName>
                                        </p:attrNameLst>
                                      </p:cBhvr>
                                      <p:to>
                                        <p:strVal val="visible"/>
                                      </p:to>
                                    </p:set>
                                    <p:anim calcmode="lin" valueType="num">
                                      <p:cBhvr additive="base">
                                        <p:cTn id="12" dur="500" fill="hold"/>
                                        <p:tgtEl>
                                          <p:spTgt spid="465924"/>
                                        </p:tgtEl>
                                        <p:attrNameLst>
                                          <p:attrName>ppt_x</p:attrName>
                                        </p:attrNameLst>
                                      </p:cBhvr>
                                      <p:tavLst>
                                        <p:tav tm="0">
                                          <p:val>
                                            <p:strVal val="0-#ppt_w/2"/>
                                          </p:val>
                                        </p:tav>
                                        <p:tav tm="100000">
                                          <p:val>
                                            <p:strVal val="#ppt_x"/>
                                          </p:val>
                                        </p:tav>
                                      </p:tavLst>
                                    </p:anim>
                                    <p:anim calcmode="lin" valueType="num">
                                      <p:cBhvr additive="base">
                                        <p:cTn id="13" dur="500" fill="hold"/>
                                        <p:tgtEl>
                                          <p:spTgt spid="465924"/>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465923">
                                            <p:txEl>
                                              <p:pRg st="0" end="0"/>
                                            </p:txEl>
                                          </p:spTgt>
                                        </p:tgtEl>
                                        <p:attrNameLst>
                                          <p:attrName>style.visibility</p:attrName>
                                        </p:attrNameLst>
                                      </p:cBhvr>
                                      <p:to>
                                        <p:strVal val="visible"/>
                                      </p:to>
                                    </p:set>
                                    <p:anim calcmode="lin" valueType="num">
                                      <p:cBhvr additive="base">
                                        <p:cTn id="18" dur="500" fill="hold"/>
                                        <p:tgtEl>
                                          <p:spTgt spid="465923">
                                            <p:txEl>
                                              <p:pRg st="0" end="0"/>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465923">
                                            <p:txEl>
                                              <p:pRg st="0" end="0"/>
                                            </p:txEl>
                                          </p:spTgt>
                                        </p:tgtEl>
                                        <p:attrNameLst>
                                          <p:attrName>ppt_y</p:attrName>
                                        </p:attrNameLst>
                                      </p:cBhvr>
                                      <p:tavLst>
                                        <p:tav tm="0">
                                          <p:val>
                                            <p:strVal val="#ppt_y"/>
                                          </p:val>
                                        </p:tav>
                                        <p:tav tm="100000">
                                          <p:val>
                                            <p:strVal val="#ppt_y"/>
                                          </p:val>
                                        </p:tav>
                                      </p:tavLst>
                                    </p:anim>
                                  </p:childTnLst>
                                </p:cTn>
                              </p:par>
                            </p:childTnLst>
                          </p:cTn>
                        </p:par>
                        <p:par>
                          <p:cTn id="20" fill="hold" nodeType="afterGroup">
                            <p:stCondLst>
                              <p:cond delay="500"/>
                            </p:stCondLst>
                            <p:childTnLst>
                              <p:par>
                                <p:cTn id="21" presetID="2" presetClass="entr" presetSubtype="1" fill="hold" grpId="0" nodeType="afterEffect">
                                  <p:stCondLst>
                                    <p:cond delay="0"/>
                                  </p:stCondLst>
                                  <p:childTnLst>
                                    <p:set>
                                      <p:cBhvr>
                                        <p:cTn id="22" dur="1" fill="hold">
                                          <p:stCondLst>
                                            <p:cond delay="0"/>
                                          </p:stCondLst>
                                        </p:cTn>
                                        <p:tgtEl>
                                          <p:spTgt spid="465928"/>
                                        </p:tgtEl>
                                        <p:attrNameLst>
                                          <p:attrName>style.visibility</p:attrName>
                                        </p:attrNameLst>
                                      </p:cBhvr>
                                      <p:to>
                                        <p:strVal val="visible"/>
                                      </p:to>
                                    </p:set>
                                    <p:anim calcmode="lin" valueType="num">
                                      <p:cBhvr additive="base">
                                        <p:cTn id="23" dur="500" fill="hold"/>
                                        <p:tgtEl>
                                          <p:spTgt spid="465928"/>
                                        </p:tgtEl>
                                        <p:attrNameLst>
                                          <p:attrName>ppt_x</p:attrName>
                                        </p:attrNameLst>
                                      </p:cBhvr>
                                      <p:tavLst>
                                        <p:tav tm="0">
                                          <p:val>
                                            <p:strVal val="#ppt_x"/>
                                          </p:val>
                                        </p:tav>
                                        <p:tav tm="100000">
                                          <p:val>
                                            <p:strVal val="#ppt_x"/>
                                          </p:val>
                                        </p:tav>
                                      </p:tavLst>
                                    </p:anim>
                                    <p:anim calcmode="lin" valueType="num">
                                      <p:cBhvr additive="base">
                                        <p:cTn id="24" dur="500" fill="hold"/>
                                        <p:tgtEl>
                                          <p:spTgt spid="465928"/>
                                        </p:tgtEl>
                                        <p:attrNameLst>
                                          <p:attrName>ppt_y</p:attrName>
                                        </p:attrNameLst>
                                      </p:cBhvr>
                                      <p:tavLst>
                                        <p:tav tm="0">
                                          <p:val>
                                            <p:strVal val="0-#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465930"/>
                                        </p:tgtEl>
                                        <p:attrNameLst>
                                          <p:attrName>style.visibility</p:attrName>
                                        </p:attrNameLst>
                                      </p:cBhvr>
                                      <p:to>
                                        <p:strVal val="visible"/>
                                      </p:to>
                                    </p:set>
                                    <p:anim calcmode="lin" valueType="num">
                                      <p:cBhvr additive="base">
                                        <p:cTn id="29" dur="500" fill="hold"/>
                                        <p:tgtEl>
                                          <p:spTgt spid="465930"/>
                                        </p:tgtEl>
                                        <p:attrNameLst>
                                          <p:attrName>ppt_x</p:attrName>
                                        </p:attrNameLst>
                                      </p:cBhvr>
                                      <p:tavLst>
                                        <p:tav tm="0">
                                          <p:val>
                                            <p:strVal val="0-#ppt_w/2"/>
                                          </p:val>
                                        </p:tav>
                                        <p:tav tm="100000">
                                          <p:val>
                                            <p:strVal val="#ppt_x"/>
                                          </p:val>
                                        </p:tav>
                                      </p:tavLst>
                                    </p:anim>
                                    <p:anim calcmode="lin" valueType="num">
                                      <p:cBhvr additive="base">
                                        <p:cTn id="30" dur="500" fill="hold"/>
                                        <p:tgtEl>
                                          <p:spTgt spid="465930"/>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465931"/>
                                        </p:tgtEl>
                                        <p:attrNameLst>
                                          <p:attrName>style.visibility</p:attrName>
                                        </p:attrNameLst>
                                      </p:cBhvr>
                                      <p:to>
                                        <p:strVal val="visible"/>
                                      </p:to>
                                    </p:set>
                                    <p:anim calcmode="lin" valueType="num">
                                      <p:cBhvr additive="base">
                                        <p:cTn id="33" dur="500" fill="hold"/>
                                        <p:tgtEl>
                                          <p:spTgt spid="465931"/>
                                        </p:tgtEl>
                                        <p:attrNameLst>
                                          <p:attrName>ppt_x</p:attrName>
                                        </p:attrNameLst>
                                      </p:cBhvr>
                                      <p:tavLst>
                                        <p:tav tm="0">
                                          <p:val>
                                            <p:strVal val="0-#ppt_w/2"/>
                                          </p:val>
                                        </p:tav>
                                        <p:tav tm="100000">
                                          <p:val>
                                            <p:strVal val="#ppt_x"/>
                                          </p:val>
                                        </p:tav>
                                      </p:tavLst>
                                    </p:anim>
                                    <p:anim calcmode="lin" valueType="num">
                                      <p:cBhvr additive="base">
                                        <p:cTn id="34" dur="500" fill="hold"/>
                                        <p:tgtEl>
                                          <p:spTgt spid="465931"/>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2" fill="hold" grpId="0" nodeType="clickEffect">
                                  <p:stCondLst>
                                    <p:cond delay="0"/>
                                  </p:stCondLst>
                                  <p:childTnLst>
                                    <p:set>
                                      <p:cBhvr>
                                        <p:cTn id="38" dur="1" fill="hold">
                                          <p:stCondLst>
                                            <p:cond delay="0"/>
                                          </p:stCondLst>
                                        </p:cTn>
                                        <p:tgtEl>
                                          <p:spTgt spid="465932"/>
                                        </p:tgtEl>
                                        <p:attrNameLst>
                                          <p:attrName>style.visibility</p:attrName>
                                        </p:attrNameLst>
                                      </p:cBhvr>
                                      <p:to>
                                        <p:strVal val="visible"/>
                                      </p:to>
                                    </p:set>
                                    <p:anim calcmode="lin" valueType="num">
                                      <p:cBhvr additive="base">
                                        <p:cTn id="39" dur="500" fill="hold"/>
                                        <p:tgtEl>
                                          <p:spTgt spid="465932"/>
                                        </p:tgtEl>
                                        <p:attrNameLst>
                                          <p:attrName>ppt_x</p:attrName>
                                        </p:attrNameLst>
                                      </p:cBhvr>
                                      <p:tavLst>
                                        <p:tav tm="0">
                                          <p:val>
                                            <p:strVal val="1+#ppt_w/2"/>
                                          </p:val>
                                        </p:tav>
                                        <p:tav tm="100000">
                                          <p:val>
                                            <p:strVal val="#ppt_x"/>
                                          </p:val>
                                        </p:tav>
                                      </p:tavLst>
                                    </p:anim>
                                    <p:anim calcmode="lin" valueType="num">
                                      <p:cBhvr additive="base">
                                        <p:cTn id="40" dur="500" fill="hold"/>
                                        <p:tgtEl>
                                          <p:spTgt spid="465932"/>
                                        </p:tgtEl>
                                        <p:attrNameLst>
                                          <p:attrName>ppt_y</p:attrName>
                                        </p:attrNameLst>
                                      </p:cBhvr>
                                      <p:tavLst>
                                        <p:tav tm="0">
                                          <p:val>
                                            <p:strVal val="#ppt_y"/>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2" fill="hold" grpId="0" nodeType="clickEffect">
                                  <p:stCondLst>
                                    <p:cond delay="0"/>
                                  </p:stCondLst>
                                  <p:childTnLst>
                                    <p:set>
                                      <p:cBhvr>
                                        <p:cTn id="44" dur="1" fill="hold">
                                          <p:stCondLst>
                                            <p:cond delay="0"/>
                                          </p:stCondLst>
                                        </p:cTn>
                                        <p:tgtEl>
                                          <p:spTgt spid="465933"/>
                                        </p:tgtEl>
                                        <p:attrNameLst>
                                          <p:attrName>style.visibility</p:attrName>
                                        </p:attrNameLst>
                                      </p:cBhvr>
                                      <p:to>
                                        <p:strVal val="visible"/>
                                      </p:to>
                                    </p:set>
                                    <p:anim calcmode="lin" valueType="num">
                                      <p:cBhvr additive="base">
                                        <p:cTn id="45" dur="500" fill="hold"/>
                                        <p:tgtEl>
                                          <p:spTgt spid="465933"/>
                                        </p:tgtEl>
                                        <p:attrNameLst>
                                          <p:attrName>ppt_x</p:attrName>
                                        </p:attrNameLst>
                                      </p:cBhvr>
                                      <p:tavLst>
                                        <p:tav tm="0">
                                          <p:val>
                                            <p:strVal val="1+#ppt_w/2"/>
                                          </p:val>
                                        </p:tav>
                                        <p:tav tm="100000">
                                          <p:val>
                                            <p:strVal val="#ppt_x"/>
                                          </p:val>
                                        </p:tav>
                                      </p:tavLst>
                                    </p:anim>
                                    <p:anim calcmode="lin" valueType="num">
                                      <p:cBhvr additive="base">
                                        <p:cTn id="46" dur="500" fill="hold"/>
                                        <p:tgtEl>
                                          <p:spTgt spid="4659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5922" grpId="0" animBg="1" autoUpdateAnimBg="0"/>
      <p:bldP spid="465923" grpId="0" build="p"/>
      <p:bldP spid="465924" grpId="0" animBg="1" autoUpdateAnimBg="0"/>
      <p:bldP spid="465928" grpId="0" animBg="1"/>
      <p:bldP spid="465930" grpId="0" animBg="1"/>
      <p:bldP spid="465931" grpId="0" animBg="1"/>
      <p:bldP spid="465932" grpId="0" animBg="1" autoUpdateAnimBg="0"/>
      <p:bldP spid="465933" grpId="0" animBg="1" autoUpdateAnimBg="0"/>
    </p:bldLst>
  </p:timing>
</p:sld>
</file>

<file path=ppt/slides/slide1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9458"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7411"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0A9548B4-281D-4473-8864-4A98A6B3712A}" type="slidenum">
              <a:rPr lang="de-DE" altLang="en-US" sz="900" smtClean="0">
                <a:solidFill>
                  <a:schemeClr val="accent2"/>
                </a:solidFill>
              </a:rPr>
              <a:pPr/>
              <a:t>15</a:t>
            </a:fld>
            <a:endParaRPr lang="de-DE" altLang="en-US" sz="1400" b="0" smtClean="0">
              <a:solidFill>
                <a:schemeClr val="tx1"/>
              </a:solidFill>
            </a:endParaRPr>
          </a:p>
        </p:txBody>
      </p:sp>
      <p:sp>
        <p:nvSpPr>
          <p:cNvPr id="58370"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Zufall und Wahrnehmung</a:t>
            </a:r>
          </a:p>
        </p:txBody>
      </p:sp>
      <p:graphicFrame>
        <p:nvGraphicFramePr>
          <p:cNvPr id="58371" name="Group 3"/>
          <p:cNvGraphicFramePr>
            <a:graphicFrameLocks noGrp="1"/>
          </p:cNvGraphicFramePr>
          <p:nvPr>
            <p:ph idx="1"/>
            <p:extLst>
              <p:ext uri="{D42A27DB-BD31-4B8C-83A1-F6EECF244321}">
                <p14:modId xmlns:p14="http://schemas.microsoft.com/office/powerpoint/2010/main" val="2087295411"/>
              </p:ext>
            </p:extLst>
          </p:nvPr>
        </p:nvGraphicFramePr>
        <p:xfrm>
          <a:off x="539750" y="2205038"/>
          <a:ext cx="8259770" cy="4114801"/>
        </p:xfrm>
        <a:graphic>
          <a:graphicData uri="http://schemas.openxmlformats.org/drawingml/2006/table">
            <a:tbl>
              <a:tblPr>
                <a:effectLst>
                  <a:outerShdw blurRad="50800" dist="38100" dir="2700000" algn="tl" rotWithShape="0">
                    <a:prstClr val="black">
                      <a:alpha val="40000"/>
                    </a:prstClr>
                  </a:outerShdw>
                </a:effectLst>
              </a:tblPr>
              <a:tblGrid>
                <a:gridCol w="253979">
                  <a:extLst>
                    <a:ext uri="{9D8B030D-6E8A-4147-A177-3AD203B41FA5}">
                      <a16:colId xmlns="" xmlns:a16="http://schemas.microsoft.com/office/drawing/2014/main" val="20000"/>
                    </a:ext>
                  </a:extLst>
                </a:gridCol>
                <a:gridCol w="208282">
                  <a:extLst>
                    <a:ext uri="{9D8B030D-6E8A-4147-A177-3AD203B41FA5}">
                      <a16:colId xmlns="" xmlns:a16="http://schemas.microsoft.com/office/drawing/2014/main" val="20001"/>
                    </a:ext>
                  </a:extLst>
                </a:gridCol>
                <a:gridCol w="208282">
                  <a:extLst>
                    <a:ext uri="{9D8B030D-6E8A-4147-A177-3AD203B41FA5}">
                      <a16:colId xmlns="" xmlns:a16="http://schemas.microsoft.com/office/drawing/2014/main" val="20002"/>
                    </a:ext>
                  </a:extLst>
                </a:gridCol>
                <a:gridCol w="311125">
                  <a:extLst>
                    <a:ext uri="{9D8B030D-6E8A-4147-A177-3AD203B41FA5}">
                      <a16:colId xmlns="" xmlns:a16="http://schemas.microsoft.com/office/drawing/2014/main" val="20003"/>
                    </a:ext>
                  </a:extLst>
                </a:gridCol>
                <a:gridCol w="209533">
                  <a:extLst>
                    <a:ext uri="{9D8B030D-6E8A-4147-A177-3AD203B41FA5}">
                      <a16:colId xmlns="" xmlns:a16="http://schemas.microsoft.com/office/drawing/2014/main" val="20004"/>
                    </a:ext>
                  </a:extLst>
                </a:gridCol>
                <a:gridCol w="209533">
                  <a:extLst>
                    <a:ext uri="{9D8B030D-6E8A-4147-A177-3AD203B41FA5}">
                      <a16:colId xmlns="" xmlns:a16="http://schemas.microsoft.com/office/drawing/2014/main" val="20005"/>
                    </a:ext>
                  </a:extLst>
                </a:gridCol>
                <a:gridCol w="209533">
                  <a:extLst>
                    <a:ext uri="{9D8B030D-6E8A-4147-A177-3AD203B41FA5}">
                      <a16:colId xmlns="" xmlns:a16="http://schemas.microsoft.com/office/drawing/2014/main" val="20006"/>
                    </a:ext>
                  </a:extLst>
                </a:gridCol>
                <a:gridCol w="209533">
                  <a:extLst>
                    <a:ext uri="{9D8B030D-6E8A-4147-A177-3AD203B41FA5}">
                      <a16:colId xmlns="" xmlns:a16="http://schemas.microsoft.com/office/drawing/2014/main" val="20007"/>
                    </a:ext>
                  </a:extLst>
                </a:gridCol>
                <a:gridCol w="220645">
                  <a:extLst>
                    <a:ext uri="{9D8B030D-6E8A-4147-A177-3AD203B41FA5}">
                      <a16:colId xmlns="" xmlns:a16="http://schemas.microsoft.com/office/drawing/2014/main" val="20008"/>
                    </a:ext>
                  </a:extLst>
                </a:gridCol>
                <a:gridCol w="209533">
                  <a:extLst>
                    <a:ext uri="{9D8B030D-6E8A-4147-A177-3AD203B41FA5}">
                      <a16:colId xmlns="" xmlns:a16="http://schemas.microsoft.com/office/drawing/2014/main" val="20009"/>
                    </a:ext>
                  </a:extLst>
                </a:gridCol>
                <a:gridCol w="209533">
                  <a:extLst>
                    <a:ext uri="{9D8B030D-6E8A-4147-A177-3AD203B41FA5}">
                      <a16:colId xmlns="" xmlns:a16="http://schemas.microsoft.com/office/drawing/2014/main" val="20010"/>
                    </a:ext>
                  </a:extLst>
                </a:gridCol>
                <a:gridCol w="209533">
                  <a:extLst>
                    <a:ext uri="{9D8B030D-6E8A-4147-A177-3AD203B41FA5}">
                      <a16:colId xmlns="" xmlns:a16="http://schemas.microsoft.com/office/drawing/2014/main" val="20011"/>
                    </a:ext>
                  </a:extLst>
                </a:gridCol>
                <a:gridCol w="238106">
                  <a:extLst>
                    <a:ext uri="{9D8B030D-6E8A-4147-A177-3AD203B41FA5}">
                      <a16:colId xmlns="" xmlns:a16="http://schemas.microsoft.com/office/drawing/2014/main" val="20012"/>
                    </a:ext>
                  </a:extLst>
                </a:gridCol>
                <a:gridCol w="236518">
                  <a:extLst>
                    <a:ext uri="{9D8B030D-6E8A-4147-A177-3AD203B41FA5}">
                      <a16:colId xmlns="" xmlns:a16="http://schemas.microsoft.com/office/drawing/2014/main" val="20013"/>
                    </a:ext>
                  </a:extLst>
                </a:gridCol>
                <a:gridCol w="238106">
                  <a:extLst>
                    <a:ext uri="{9D8B030D-6E8A-4147-A177-3AD203B41FA5}">
                      <a16:colId xmlns="" xmlns:a16="http://schemas.microsoft.com/office/drawing/2014/main" val="20014"/>
                    </a:ext>
                  </a:extLst>
                </a:gridCol>
                <a:gridCol w="236519">
                  <a:extLst>
                    <a:ext uri="{9D8B030D-6E8A-4147-A177-3AD203B41FA5}">
                      <a16:colId xmlns="" xmlns:a16="http://schemas.microsoft.com/office/drawing/2014/main" val="20015"/>
                    </a:ext>
                  </a:extLst>
                </a:gridCol>
                <a:gridCol w="238106">
                  <a:extLst>
                    <a:ext uri="{9D8B030D-6E8A-4147-A177-3AD203B41FA5}">
                      <a16:colId xmlns="" xmlns:a16="http://schemas.microsoft.com/office/drawing/2014/main" val="20016"/>
                    </a:ext>
                  </a:extLst>
                </a:gridCol>
                <a:gridCol w="236518">
                  <a:extLst>
                    <a:ext uri="{9D8B030D-6E8A-4147-A177-3AD203B41FA5}">
                      <a16:colId xmlns="" xmlns:a16="http://schemas.microsoft.com/office/drawing/2014/main" val="20017"/>
                    </a:ext>
                  </a:extLst>
                </a:gridCol>
                <a:gridCol w="236519">
                  <a:extLst>
                    <a:ext uri="{9D8B030D-6E8A-4147-A177-3AD203B41FA5}">
                      <a16:colId xmlns="" xmlns:a16="http://schemas.microsoft.com/office/drawing/2014/main" val="20018"/>
                    </a:ext>
                  </a:extLst>
                </a:gridCol>
                <a:gridCol w="238106">
                  <a:extLst>
                    <a:ext uri="{9D8B030D-6E8A-4147-A177-3AD203B41FA5}">
                      <a16:colId xmlns="" xmlns:a16="http://schemas.microsoft.com/office/drawing/2014/main" val="20019"/>
                    </a:ext>
                  </a:extLst>
                </a:gridCol>
                <a:gridCol w="236518">
                  <a:extLst>
                    <a:ext uri="{9D8B030D-6E8A-4147-A177-3AD203B41FA5}">
                      <a16:colId xmlns="" xmlns:a16="http://schemas.microsoft.com/office/drawing/2014/main" val="20020"/>
                    </a:ext>
                  </a:extLst>
                </a:gridCol>
                <a:gridCol w="238106">
                  <a:extLst>
                    <a:ext uri="{9D8B030D-6E8A-4147-A177-3AD203B41FA5}">
                      <a16:colId xmlns="" xmlns:a16="http://schemas.microsoft.com/office/drawing/2014/main" val="20021"/>
                    </a:ext>
                  </a:extLst>
                </a:gridCol>
                <a:gridCol w="236519">
                  <a:extLst>
                    <a:ext uri="{9D8B030D-6E8A-4147-A177-3AD203B41FA5}">
                      <a16:colId xmlns="" xmlns:a16="http://schemas.microsoft.com/office/drawing/2014/main" val="20022"/>
                    </a:ext>
                  </a:extLst>
                </a:gridCol>
                <a:gridCol w="238106">
                  <a:extLst>
                    <a:ext uri="{9D8B030D-6E8A-4147-A177-3AD203B41FA5}">
                      <a16:colId xmlns="" xmlns:a16="http://schemas.microsoft.com/office/drawing/2014/main" val="20023"/>
                    </a:ext>
                  </a:extLst>
                </a:gridCol>
                <a:gridCol w="236518">
                  <a:extLst>
                    <a:ext uri="{9D8B030D-6E8A-4147-A177-3AD203B41FA5}">
                      <a16:colId xmlns="" xmlns:a16="http://schemas.microsoft.com/office/drawing/2014/main" val="20024"/>
                    </a:ext>
                  </a:extLst>
                </a:gridCol>
                <a:gridCol w="209533">
                  <a:extLst>
                    <a:ext uri="{9D8B030D-6E8A-4147-A177-3AD203B41FA5}">
                      <a16:colId xmlns="" xmlns:a16="http://schemas.microsoft.com/office/drawing/2014/main" val="20025"/>
                    </a:ext>
                  </a:extLst>
                </a:gridCol>
                <a:gridCol w="209533">
                  <a:extLst>
                    <a:ext uri="{9D8B030D-6E8A-4147-A177-3AD203B41FA5}">
                      <a16:colId xmlns="" xmlns:a16="http://schemas.microsoft.com/office/drawing/2014/main" val="20026"/>
                    </a:ext>
                  </a:extLst>
                </a:gridCol>
                <a:gridCol w="209533">
                  <a:extLst>
                    <a:ext uri="{9D8B030D-6E8A-4147-A177-3AD203B41FA5}">
                      <a16:colId xmlns="" xmlns:a16="http://schemas.microsoft.com/office/drawing/2014/main" val="20027"/>
                    </a:ext>
                  </a:extLst>
                </a:gridCol>
                <a:gridCol w="236519">
                  <a:extLst>
                    <a:ext uri="{9D8B030D-6E8A-4147-A177-3AD203B41FA5}">
                      <a16:colId xmlns="" xmlns:a16="http://schemas.microsoft.com/office/drawing/2014/main" val="20028"/>
                    </a:ext>
                  </a:extLst>
                </a:gridCol>
                <a:gridCol w="236518">
                  <a:extLst>
                    <a:ext uri="{9D8B030D-6E8A-4147-A177-3AD203B41FA5}">
                      <a16:colId xmlns="" xmlns:a16="http://schemas.microsoft.com/office/drawing/2014/main" val="20029"/>
                    </a:ext>
                  </a:extLst>
                </a:gridCol>
                <a:gridCol w="219057">
                  <a:extLst>
                    <a:ext uri="{9D8B030D-6E8A-4147-A177-3AD203B41FA5}">
                      <a16:colId xmlns="" xmlns:a16="http://schemas.microsoft.com/office/drawing/2014/main" val="20030"/>
                    </a:ext>
                  </a:extLst>
                </a:gridCol>
                <a:gridCol w="236519">
                  <a:extLst>
                    <a:ext uri="{9D8B030D-6E8A-4147-A177-3AD203B41FA5}">
                      <a16:colId xmlns="" xmlns:a16="http://schemas.microsoft.com/office/drawing/2014/main" val="20031"/>
                    </a:ext>
                  </a:extLst>
                </a:gridCol>
                <a:gridCol w="238106">
                  <a:extLst>
                    <a:ext uri="{9D8B030D-6E8A-4147-A177-3AD203B41FA5}">
                      <a16:colId xmlns="" xmlns:a16="http://schemas.microsoft.com/office/drawing/2014/main" val="20032"/>
                    </a:ext>
                  </a:extLst>
                </a:gridCol>
                <a:gridCol w="236518">
                  <a:extLst>
                    <a:ext uri="{9D8B030D-6E8A-4147-A177-3AD203B41FA5}">
                      <a16:colId xmlns="" xmlns:a16="http://schemas.microsoft.com/office/drawing/2014/main" val="20033"/>
                    </a:ext>
                  </a:extLst>
                </a:gridCol>
                <a:gridCol w="238106">
                  <a:extLst>
                    <a:ext uri="{9D8B030D-6E8A-4147-A177-3AD203B41FA5}">
                      <a16:colId xmlns="" xmlns:a16="http://schemas.microsoft.com/office/drawing/2014/main" val="20034"/>
                    </a:ext>
                  </a:extLst>
                </a:gridCol>
                <a:gridCol w="236519">
                  <a:extLst>
                    <a:ext uri="{9D8B030D-6E8A-4147-A177-3AD203B41FA5}">
                      <a16:colId xmlns="" xmlns:a16="http://schemas.microsoft.com/office/drawing/2014/main" val="20035"/>
                    </a:ext>
                  </a:extLst>
                </a:gridCol>
              </a:tblGrid>
              <a:tr h="587375">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chemeClr val="hlink"/>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chemeClr val="hlink"/>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chemeClr val="hlink"/>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chemeClr val="hlink"/>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extLst>
                  <a:ext uri="{0D108BD9-81ED-4DB2-BD59-A6C34878D82A}">
                    <a16:rowId xmlns="" xmlns:a16="http://schemas.microsoft.com/office/drawing/2014/main" val="10000"/>
                  </a:ext>
                </a:extLst>
              </a:tr>
              <a:tr h="588963">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chemeClr val="hlink"/>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chemeClr val="hlink"/>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chemeClr val="hlink"/>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chemeClr val="hlink"/>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extLst>
                  <a:ext uri="{0D108BD9-81ED-4DB2-BD59-A6C34878D82A}">
                    <a16:rowId xmlns="" xmlns:a16="http://schemas.microsoft.com/office/drawing/2014/main" val="10001"/>
                  </a:ext>
                </a:extLst>
              </a:tr>
              <a:tr h="587375">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chemeClr val="hlink"/>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chemeClr val="hlink"/>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chemeClr val="hlink"/>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chemeClr val="hlink"/>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extLst>
                  <a:ext uri="{0D108BD9-81ED-4DB2-BD59-A6C34878D82A}">
                    <a16:rowId xmlns="" xmlns:a16="http://schemas.microsoft.com/office/drawing/2014/main" val="10002"/>
                  </a:ext>
                </a:extLst>
              </a:tr>
              <a:tr h="587375">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chemeClr val="hlink"/>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chemeClr val="hlink"/>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chemeClr val="hlink"/>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chemeClr val="hlink"/>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extLst>
                  <a:ext uri="{0D108BD9-81ED-4DB2-BD59-A6C34878D82A}">
                    <a16:rowId xmlns="" xmlns:a16="http://schemas.microsoft.com/office/drawing/2014/main" val="10003"/>
                  </a:ext>
                </a:extLst>
              </a:tr>
              <a:tr h="587375">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chemeClr val="hlink"/>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chemeClr val="hlink"/>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chemeClr val="hlink"/>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chemeClr val="hlink"/>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extLst>
                  <a:ext uri="{0D108BD9-81ED-4DB2-BD59-A6C34878D82A}">
                    <a16:rowId xmlns="" xmlns:a16="http://schemas.microsoft.com/office/drawing/2014/main" val="10004"/>
                  </a:ext>
                </a:extLst>
              </a:tr>
              <a:tr h="588963">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chemeClr val="hlink"/>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chemeClr val="hlink"/>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chemeClr val="hlink"/>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chemeClr val="hlink"/>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000000"/>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r>
                        <a:rPr kumimoji="0" lang="de-DE" altLang="en-US" sz="10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rgbClr val="FFFF99"/>
                    </a:solidFill>
                  </a:tcPr>
                </a:tc>
                <a:extLst>
                  <a:ext uri="{0D108BD9-81ED-4DB2-BD59-A6C34878D82A}">
                    <a16:rowId xmlns="" xmlns:a16="http://schemas.microsoft.com/office/drawing/2014/main" val="10005"/>
                  </a:ext>
                </a:extLst>
              </a:tr>
              <a:tr h="587375">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r" defTabSz="914400" rtl="0" eaLnBrk="1" fontAlgn="b" latinLnBrk="0" hangingPunct="1">
                        <a:lnSpc>
                          <a:spcPct val="100000"/>
                        </a:lnSpc>
                        <a:spcBef>
                          <a:spcPct val="0"/>
                        </a:spcBef>
                        <a:spcAft>
                          <a:spcPct val="0"/>
                        </a:spcAft>
                        <a:buClrTx/>
                        <a:buSzTx/>
                        <a:buFontTx/>
                        <a:buNone/>
                        <a:tabLst/>
                      </a:pPr>
                      <a:endParaRPr kumimoji="0" lang="en-US"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chemeClr val="hlink"/>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r" defTabSz="914400" rtl="0" eaLnBrk="1" fontAlgn="b" latinLnBrk="0" hangingPunct="1">
                        <a:lnSpc>
                          <a:spcPct val="100000"/>
                        </a:lnSpc>
                        <a:spcBef>
                          <a:spcPct val="0"/>
                        </a:spcBef>
                        <a:spcAft>
                          <a:spcPct val="0"/>
                        </a:spcAft>
                        <a:buClrTx/>
                        <a:buSzTx/>
                        <a:buFontTx/>
                        <a:buNone/>
                        <a:tabLst/>
                      </a:pPr>
                      <a:endParaRPr kumimoji="0" lang="en-US"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chemeClr val="hlink"/>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r" defTabSz="914400" rtl="0" eaLnBrk="1" fontAlgn="b" latinLnBrk="0" hangingPunct="1">
                        <a:lnSpc>
                          <a:spcPct val="100000"/>
                        </a:lnSpc>
                        <a:spcBef>
                          <a:spcPct val="0"/>
                        </a:spcBef>
                        <a:spcAft>
                          <a:spcPct val="0"/>
                        </a:spcAft>
                        <a:buClrTx/>
                        <a:buSzTx/>
                        <a:buFontTx/>
                        <a:buNone/>
                        <a:tabLst/>
                      </a:pPr>
                      <a:endParaRPr kumimoji="0" lang="en-US"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chemeClr val="hlink"/>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r" defTabSz="914400" rtl="0" eaLnBrk="1" fontAlgn="b" latinLnBrk="0" hangingPunct="1">
                        <a:lnSpc>
                          <a:spcPct val="100000"/>
                        </a:lnSpc>
                        <a:spcBef>
                          <a:spcPct val="0"/>
                        </a:spcBef>
                        <a:spcAft>
                          <a:spcPct val="0"/>
                        </a:spcAft>
                        <a:buClrTx/>
                        <a:buSzTx/>
                        <a:buFontTx/>
                        <a:buNone/>
                        <a:tabLst/>
                      </a:pPr>
                      <a:endParaRPr kumimoji="0" lang="en-US"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chemeClr val="hlink"/>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r" defTabSz="914400" rtl="0" eaLnBrk="1" fontAlgn="b" latinLnBrk="0" hangingPunct="1">
                        <a:lnSpc>
                          <a:spcPct val="100000"/>
                        </a:lnSpc>
                        <a:spcBef>
                          <a:spcPct val="0"/>
                        </a:spcBef>
                        <a:spcAft>
                          <a:spcPct val="0"/>
                        </a:spcAft>
                        <a:buClrTx/>
                        <a:buSzTx/>
                        <a:buFontTx/>
                        <a:buNone/>
                        <a:tabLst/>
                      </a:pPr>
                      <a:endParaRPr kumimoji="0" lang="en-US"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chemeClr val="hlink"/>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r" defTabSz="914400" rtl="0" eaLnBrk="1" fontAlgn="b" latinLnBrk="0" hangingPunct="1">
                        <a:lnSpc>
                          <a:spcPct val="100000"/>
                        </a:lnSpc>
                        <a:spcBef>
                          <a:spcPct val="0"/>
                        </a:spcBef>
                        <a:spcAft>
                          <a:spcPct val="0"/>
                        </a:spcAft>
                        <a:buClrTx/>
                        <a:buSzTx/>
                        <a:buFontTx/>
                        <a:buNone/>
                        <a:tabLst/>
                      </a:pPr>
                      <a:endParaRPr kumimoji="0" lang="en-US"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chemeClr val="hlink"/>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r" defTabSz="914400" rtl="0" eaLnBrk="1" fontAlgn="b" latinLnBrk="0" hangingPunct="1">
                        <a:lnSpc>
                          <a:spcPct val="100000"/>
                        </a:lnSpc>
                        <a:spcBef>
                          <a:spcPct val="0"/>
                        </a:spcBef>
                        <a:spcAft>
                          <a:spcPct val="0"/>
                        </a:spcAft>
                        <a:buClrTx/>
                        <a:buSzTx/>
                        <a:buFontTx/>
                        <a:buNone/>
                        <a:tabLst/>
                      </a:pPr>
                      <a:endParaRPr kumimoji="0" lang="en-US"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chemeClr val="hlink"/>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r" defTabSz="914400" rtl="0" eaLnBrk="1" fontAlgn="b" latinLnBrk="0" hangingPunct="1">
                        <a:lnSpc>
                          <a:spcPct val="100000"/>
                        </a:lnSpc>
                        <a:spcBef>
                          <a:spcPct val="0"/>
                        </a:spcBef>
                        <a:spcAft>
                          <a:spcPct val="0"/>
                        </a:spcAft>
                        <a:buClrTx/>
                        <a:buSzTx/>
                        <a:buFontTx/>
                        <a:buNone/>
                        <a:tabLst/>
                      </a:pPr>
                      <a:endParaRPr kumimoji="0" lang="en-US"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chemeClr val="hlink"/>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endParaRPr kumimoji="0" lang="en-US"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chemeClr val="hlink"/>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endParaRPr kumimoji="0" lang="en-US"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chemeClr val="hlink"/>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r" defTabSz="914400" rtl="0" eaLnBrk="1" fontAlgn="b" latinLnBrk="0" hangingPunct="1">
                        <a:lnSpc>
                          <a:spcPct val="100000"/>
                        </a:lnSpc>
                        <a:spcBef>
                          <a:spcPct val="0"/>
                        </a:spcBef>
                        <a:spcAft>
                          <a:spcPct val="0"/>
                        </a:spcAft>
                        <a:buClrTx/>
                        <a:buSzTx/>
                        <a:buFontTx/>
                        <a:buNone/>
                        <a:tabLst/>
                      </a:pPr>
                      <a:endParaRPr kumimoji="0" lang="en-US"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chemeClr val="hlink"/>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r" defTabSz="914400" rtl="0" eaLnBrk="1" fontAlgn="b" latinLnBrk="0" hangingPunct="1">
                        <a:lnSpc>
                          <a:spcPct val="100000"/>
                        </a:lnSpc>
                        <a:spcBef>
                          <a:spcPct val="0"/>
                        </a:spcBef>
                        <a:spcAft>
                          <a:spcPct val="0"/>
                        </a:spcAft>
                        <a:buClrTx/>
                        <a:buSzTx/>
                        <a:buFontTx/>
                        <a:buNone/>
                        <a:tabLst/>
                      </a:pPr>
                      <a:endParaRPr kumimoji="0" lang="en-US"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chemeClr val="hlink"/>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r" defTabSz="914400" rtl="0" eaLnBrk="1" fontAlgn="b" latinLnBrk="0" hangingPunct="1">
                        <a:lnSpc>
                          <a:spcPct val="100000"/>
                        </a:lnSpc>
                        <a:spcBef>
                          <a:spcPct val="0"/>
                        </a:spcBef>
                        <a:spcAft>
                          <a:spcPct val="0"/>
                        </a:spcAft>
                        <a:buClrTx/>
                        <a:buSzTx/>
                        <a:buFontTx/>
                        <a:buNone/>
                        <a:tabLst/>
                      </a:pPr>
                      <a:endParaRPr kumimoji="0" lang="en-US"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chemeClr val="hlink"/>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r" defTabSz="914400" rtl="0" eaLnBrk="1" fontAlgn="b" latinLnBrk="0" hangingPunct="1">
                        <a:lnSpc>
                          <a:spcPct val="100000"/>
                        </a:lnSpc>
                        <a:spcBef>
                          <a:spcPct val="0"/>
                        </a:spcBef>
                        <a:spcAft>
                          <a:spcPct val="0"/>
                        </a:spcAft>
                        <a:buClrTx/>
                        <a:buSzTx/>
                        <a:buFontTx/>
                        <a:buNone/>
                        <a:tabLst/>
                      </a:pPr>
                      <a:endParaRPr kumimoji="0" lang="en-US"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chemeClr val="hlink"/>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r" defTabSz="914400" rtl="0" eaLnBrk="1" fontAlgn="b" latinLnBrk="0" hangingPunct="1">
                        <a:lnSpc>
                          <a:spcPct val="100000"/>
                        </a:lnSpc>
                        <a:spcBef>
                          <a:spcPct val="0"/>
                        </a:spcBef>
                        <a:spcAft>
                          <a:spcPct val="0"/>
                        </a:spcAft>
                        <a:buClrTx/>
                        <a:buSzTx/>
                        <a:buFontTx/>
                        <a:buNone/>
                        <a:tabLst/>
                      </a:pPr>
                      <a:endParaRPr kumimoji="0" lang="en-US"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chemeClr val="hlink"/>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r" defTabSz="914400" rtl="0" eaLnBrk="1" fontAlgn="b" latinLnBrk="0" hangingPunct="1">
                        <a:lnSpc>
                          <a:spcPct val="100000"/>
                        </a:lnSpc>
                        <a:spcBef>
                          <a:spcPct val="0"/>
                        </a:spcBef>
                        <a:spcAft>
                          <a:spcPct val="0"/>
                        </a:spcAft>
                        <a:buClrTx/>
                        <a:buSzTx/>
                        <a:buFontTx/>
                        <a:buNone/>
                        <a:tabLst/>
                      </a:pPr>
                      <a:endParaRPr kumimoji="0" lang="en-US"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chemeClr val="hlink"/>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r" defTabSz="914400" rtl="0" eaLnBrk="1" fontAlgn="b" latinLnBrk="0" hangingPunct="1">
                        <a:lnSpc>
                          <a:spcPct val="100000"/>
                        </a:lnSpc>
                        <a:spcBef>
                          <a:spcPct val="0"/>
                        </a:spcBef>
                        <a:spcAft>
                          <a:spcPct val="0"/>
                        </a:spcAft>
                        <a:buClrTx/>
                        <a:buSzTx/>
                        <a:buFontTx/>
                        <a:buNone/>
                        <a:tabLst/>
                      </a:pPr>
                      <a:endParaRPr kumimoji="0" lang="en-US"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chemeClr val="hlink"/>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r" defTabSz="914400" rtl="0" eaLnBrk="1" fontAlgn="b" latinLnBrk="0" hangingPunct="1">
                        <a:lnSpc>
                          <a:spcPct val="100000"/>
                        </a:lnSpc>
                        <a:spcBef>
                          <a:spcPct val="0"/>
                        </a:spcBef>
                        <a:spcAft>
                          <a:spcPct val="0"/>
                        </a:spcAft>
                        <a:buClrTx/>
                        <a:buSzTx/>
                        <a:buFontTx/>
                        <a:buNone/>
                        <a:tabLst/>
                      </a:pPr>
                      <a:endParaRPr kumimoji="0" lang="en-US"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chemeClr val="hlink"/>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r" defTabSz="914400" rtl="0" eaLnBrk="1" fontAlgn="b" latinLnBrk="0" hangingPunct="1">
                        <a:lnSpc>
                          <a:spcPct val="100000"/>
                        </a:lnSpc>
                        <a:spcBef>
                          <a:spcPct val="0"/>
                        </a:spcBef>
                        <a:spcAft>
                          <a:spcPct val="0"/>
                        </a:spcAft>
                        <a:buClrTx/>
                        <a:buSzTx/>
                        <a:buFontTx/>
                        <a:buNone/>
                        <a:tabLst/>
                      </a:pPr>
                      <a:endParaRPr kumimoji="0" lang="en-US"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chemeClr val="hlink"/>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r" defTabSz="914400" rtl="0" eaLnBrk="1" fontAlgn="b" latinLnBrk="0" hangingPunct="1">
                        <a:lnSpc>
                          <a:spcPct val="100000"/>
                        </a:lnSpc>
                        <a:spcBef>
                          <a:spcPct val="0"/>
                        </a:spcBef>
                        <a:spcAft>
                          <a:spcPct val="0"/>
                        </a:spcAft>
                        <a:buClrTx/>
                        <a:buSzTx/>
                        <a:buFontTx/>
                        <a:buNone/>
                        <a:tabLst/>
                      </a:pPr>
                      <a:endParaRPr kumimoji="0" lang="en-US"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chemeClr val="hlink"/>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r" defTabSz="914400" rtl="0" eaLnBrk="1" fontAlgn="b" latinLnBrk="0" hangingPunct="1">
                        <a:lnSpc>
                          <a:spcPct val="100000"/>
                        </a:lnSpc>
                        <a:spcBef>
                          <a:spcPct val="0"/>
                        </a:spcBef>
                        <a:spcAft>
                          <a:spcPct val="0"/>
                        </a:spcAft>
                        <a:buClrTx/>
                        <a:buSzTx/>
                        <a:buFontTx/>
                        <a:buNone/>
                        <a:tabLst/>
                      </a:pPr>
                      <a:endParaRPr kumimoji="0" lang="en-US"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chemeClr val="hlink"/>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r" defTabSz="914400" rtl="0" eaLnBrk="1" fontAlgn="b" latinLnBrk="0" hangingPunct="1">
                        <a:lnSpc>
                          <a:spcPct val="100000"/>
                        </a:lnSpc>
                        <a:spcBef>
                          <a:spcPct val="0"/>
                        </a:spcBef>
                        <a:spcAft>
                          <a:spcPct val="0"/>
                        </a:spcAft>
                        <a:buClrTx/>
                        <a:buSzTx/>
                        <a:buFontTx/>
                        <a:buNone/>
                        <a:tabLst/>
                      </a:pPr>
                      <a:endParaRPr kumimoji="0" lang="en-US"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chemeClr val="hlink"/>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r" defTabSz="914400" rtl="0" eaLnBrk="1" fontAlgn="b" latinLnBrk="0" hangingPunct="1">
                        <a:lnSpc>
                          <a:spcPct val="100000"/>
                        </a:lnSpc>
                        <a:spcBef>
                          <a:spcPct val="0"/>
                        </a:spcBef>
                        <a:spcAft>
                          <a:spcPct val="0"/>
                        </a:spcAft>
                        <a:buClrTx/>
                        <a:buSzTx/>
                        <a:buFontTx/>
                        <a:buNone/>
                        <a:tabLst/>
                      </a:pPr>
                      <a:endParaRPr kumimoji="0" lang="en-US"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chemeClr val="hlink"/>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r" defTabSz="914400" rtl="0" eaLnBrk="1" fontAlgn="b" latinLnBrk="0" hangingPunct="1">
                        <a:lnSpc>
                          <a:spcPct val="100000"/>
                        </a:lnSpc>
                        <a:spcBef>
                          <a:spcPct val="0"/>
                        </a:spcBef>
                        <a:spcAft>
                          <a:spcPct val="0"/>
                        </a:spcAft>
                        <a:buClrTx/>
                        <a:buSzTx/>
                        <a:buFontTx/>
                        <a:buNone/>
                        <a:tabLst/>
                      </a:pPr>
                      <a:endParaRPr kumimoji="0" lang="en-US"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chemeClr val="hlink"/>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r" defTabSz="914400" rtl="0" eaLnBrk="1" fontAlgn="b" latinLnBrk="0" hangingPunct="1">
                        <a:lnSpc>
                          <a:spcPct val="100000"/>
                        </a:lnSpc>
                        <a:spcBef>
                          <a:spcPct val="0"/>
                        </a:spcBef>
                        <a:spcAft>
                          <a:spcPct val="0"/>
                        </a:spcAft>
                        <a:buClrTx/>
                        <a:buSzTx/>
                        <a:buFontTx/>
                        <a:buNone/>
                        <a:tabLst/>
                      </a:pPr>
                      <a:endParaRPr kumimoji="0" lang="en-US"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chemeClr val="hlink"/>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endParaRPr kumimoji="0" lang="en-US"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chemeClr val="hlink"/>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l" defTabSz="914400" rtl="0" eaLnBrk="1" fontAlgn="b" latinLnBrk="0" hangingPunct="1">
                        <a:lnSpc>
                          <a:spcPct val="100000"/>
                        </a:lnSpc>
                        <a:spcBef>
                          <a:spcPct val="0"/>
                        </a:spcBef>
                        <a:spcAft>
                          <a:spcPct val="0"/>
                        </a:spcAft>
                        <a:buClrTx/>
                        <a:buSzTx/>
                        <a:buFontTx/>
                        <a:buNone/>
                        <a:tabLst/>
                      </a:pPr>
                      <a:endParaRPr kumimoji="0" lang="en-US"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chemeClr val="hlink"/>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r" defTabSz="914400" rtl="0" eaLnBrk="1" fontAlgn="b" latinLnBrk="0" hangingPunct="1">
                        <a:lnSpc>
                          <a:spcPct val="100000"/>
                        </a:lnSpc>
                        <a:spcBef>
                          <a:spcPct val="0"/>
                        </a:spcBef>
                        <a:spcAft>
                          <a:spcPct val="0"/>
                        </a:spcAft>
                        <a:buClrTx/>
                        <a:buSzTx/>
                        <a:buFontTx/>
                        <a:buNone/>
                        <a:tabLst/>
                      </a:pPr>
                      <a:endParaRPr kumimoji="0" lang="en-US"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chemeClr val="hlink"/>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r" defTabSz="914400" rtl="0" eaLnBrk="1" fontAlgn="b" latinLnBrk="0" hangingPunct="1">
                        <a:lnSpc>
                          <a:spcPct val="100000"/>
                        </a:lnSpc>
                        <a:spcBef>
                          <a:spcPct val="0"/>
                        </a:spcBef>
                        <a:spcAft>
                          <a:spcPct val="0"/>
                        </a:spcAft>
                        <a:buClrTx/>
                        <a:buSzTx/>
                        <a:buFontTx/>
                        <a:buNone/>
                        <a:tabLst/>
                      </a:pPr>
                      <a:endParaRPr kumimoji="0" lang="en-US"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chemeClr val="hlink"/>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r" defTabSz="914400" rtl="0" eaLnBrk="1" fontAlgn="b" latinLnBrk="0" hangingPunct="1">
                        <a:lnSpc>
                          <a:spcPct val="100000"/>
                        </a:lnSpc>
                        <a:spcBef>
                          <a:spcPct val="0"/>
                        </a:spcBef>
                        <a:spcAft>
                          <a:spcPct val="0"/>
                        </a:spcAft>
                        <a:buClrTx/>
                        <a:buSzTx/>
                        <a:buFontTx/>
                        <a:buNone/>
                        <a:tabLst/>
                      </a:pPr>
                      <a:endParaRPr kumimoji="0" lang="en-US"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chemeClr val="hlink"/>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r" defTabSz="914400" rtl="0" eaLnBrk="1" fontAlgn="b" latinLnBrk="0" hangingPunct="1">
                        <a:lnSpc>
                          <a:spcPct val="100000"/>
                        </a:lnSpc>
                        <a:spcBef>
                          <a:spcPct val="0"/>
                        </a:spcBef>
                        <a:spcAft>
                          <a:spcPct val="0"/>
                        </a:spcAft>
                        <a:buClrTx/>
                        <a:buSzTx/>
                        <a:buFontTx/>
                        <a:buNone/>
                        <a:tabLst/>
                      </a:pPr>
                      <a:endParaRPr kumimoji="0" lang="en-US"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chemeClr val="hlink"/>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r" defTabSz="914400" rtl="0" eaLnBrk="1" fontAlgn="b" latinLnBrk="0" hangingPunct="1">
                        <a:lnSpc>
                          <a:spcPct val="100000"/>
                        </a:lnSpc>
                        <a:spcBef>
                          <a:spcPct val="0"/>
                        </a:spcBef>
                        <a:spcAft>
                          <a:spcPct val="0"/>
                        </a:spcAft>
                        <a:buClrTx/>
                        <a:buSzTx/>
                        <a:buFontTx/>
                        <a:buNone/>
                        <a:tabLst/>
                      </a:pPr>
                      <a:endParaRPr kumimoji="0" lang="en-US"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chemeClr val="hlink"/>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r" defTabSz="914400" rtl="0" eaLnBrk="1" fontAlgn="b" latinLnBrk="0" hangingPunct="1">
                        <a:lnSpc>
                          <a:spcPct val="100000"/>
                        </a:lnSpc>
                        <a:spcBef>
                          <a:spcPct val="0"/>
                        </a:spcBef>
                        <a:spcAft>
                          <a:spcPct val="0"/>
                        </a:spcAft>
                        <a:buClrTx/>
                        <a:buSzTx/>
                        <a:buFontTx/>
                        <a:buNone/>
                        <a:tabLst/>
                      </a:pPr>
                      <a:endParaRPr kumimoji="0" lang="en-US"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chemeClr val="hlink"/>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r" defTabSz="914400" rtl="0" eaLnBrk="1" fontAlgn="b" latinLnBrk="0" hangingPunct="1">
                        <a:lnSpc>
                          <a:spcPct val="100000"/>
                        </a:lnSpc>
                        <a:spcBef>
                          <a:spcPct val="0"/>
                        </a:spcBef>
                        <a:spcAft>
                          <a:spcPct val="0"/>
                        </a:spcAft>
                        <a:buClrTx/>
                        <a:buSzTx/>
                        <a:buFontTx/>
                        <a:buNone/>
                        <a:tabLst/>
                      </a:pPr>
                      <a:endParaRPr kumimoji="0" lang="en-US"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chemeClr val="hlink"/>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r" defTabSz="914400" rtl="0" eaLnBrk="1" fontAlgn="b" latinLnBrk="0" hangingPunct="1">
                        <a:lnSpc>
                          <a:spcPct val="100000"/>
                        </a:lnSpc>
                        <a:spcBef>
                          <a:spcPct val="0"/>
                        </a:spcBef>
                        <a:spcAft>
                          <a:spcPct val="0"/>
                        </a:spcAft>
                        <a:buClrTx/>
                        <a:buSzTx/>
                        <a:buFontTx/>
                        <a:buNone/>
                        <a:tabLst/>
                      </a:pPr>
                      <a:endParaRPr kumimoji="0" lang="en-US" altLang="en-US" sz="1800" b="0" i="0" u="none" strike="noStrike" cap="none" normalizeH="0" baseline="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chemeClr val="hlink"/>
                    </a:solidFill>
                  </a:tcPr>
                </a:tc>
                <a:tc>
                  <a:txBody>
                    <a:bodyPr/>
                    <a:lstStyle>
                      <a:lvl1pPr marL="457200" indent="-457200">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457200" marR="0" lvl="0" indent="-457200" algn="r" defTabSz="914400" rtl="0" eaLnBrk="1" fontAlgn="b" latinLnBrk="0" hangingPunct="1">
                        <a:lnSpc>
                          <a:spcPct val="100000"/>
                        </a:lnSpc>
                        <a:spcBef>
                          <a:spcPct val="0"/>
                        </a:spcBef>
                        <a:spcAft>
                          <a:spcPct val="0"/>
                        </a:spcAft>
                        <a:buClrTx/>
                        <a:buSzTx/>
                        <a:buFontTx/>
                        <a:buNone/>
                        <a:tabLst/>
                      </a:pPr>
                      <a:endParaRPr kumimoji="0" lang="en-US" altLang="en-US" sz="1800" b="0" i="0" u="none" strike="noStrike" cap="none" normalizeH="0" baseline="0" dirty="0" smtClean="0">
                        <a:ln>
                          <a:noFill/>
                        </a:ln>
                        <a:solidFill>
                          <a:srgbClr val="000066"/>
                        </a:solidFill>
                        <a:effectLst/>
                        <a:latin typeface="Arial" pitchFamily="34" charset="0"/>
                        <a:ea typeface="ＭＳ Ｐゴシック" pitchFamily="1" charset="-128"/>
                      </a:endParaRPr>
                    </a:p>
                  </a:txBody>
                  <a:tcPr marL="91441" marR="91441" anchor="b" horzOverflow="overflow">
                    <a:lnL>
                      <a:noFill/>
                    </a:lnL>
                    <a:lnR>
                      <a:noFill/>
                    </a:lnR>
                    <a:lnT>
                      <a:noFill/>
                    </a:lnT>
                    <a:lnB>
                      <a:noFill/>
                    </a:lnB>
                    <a:lnTlToBr>
                      <a:noFill/>
                    </a:lnTlToBr>
                    <a:lnBlToTr>
                      <a:noFill/>
                    </a:lnBlToTr>
                    <a:solidFill>
                      <a:schemeClr val="hlink"/>
                    </a:solidFill>
                  </a:tcPr>
                </a:tc>
                <a:extLst>
                  <a:ext uri="{0D108BD9-81ED-4DB2-BD59-A6C34878D82A}">
                    <a16:rowId xmlns="" xmlns:a16="http://schemas.microsoft.com/office/drawing/2014/main" val="10006"/>
                  </a:ext>
                </a:extLst>
              </a:tr>
            </a:tbl>
          </a:graphicData>
        </a:graphic>
      </p:graphicFrame>
      <p:sp>
        <p:nvSpPr>
          <p:cNvPr id="17666" name="Text Box 317"/>
          <p:cNvSpPr txBox="1">
            <a:spLocks noChangeArrowheads="1"/>
          </p:cNvSpPr>
          <p:nvPr/>
        </p:nvSpPr>
        <p:spPr bwMode="auto">
          <a:xfrm>
            <a:off x="0" y="5805488"/>
            <a:ext cx="26638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742950" indent="-28575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buSzTx/>
            </a:pPr>
            <a:r>
              <a:rPr lang="en-US" altLang="de-DE" sz="2000" b="0">
                <a:solidFill>
                  <a:schemeClr val="tx1"/>
                </a:solidFill>
              </a:rPr>
              <a:t>“</a:t>
            </a:r>
            <a:r>
              <a:rPr lang="en-US" altLang="ja-JP" sz="2000" b="0">
                <a:solidFill>
                  <a:srgbClr val="FF0000"/>
                </a:solidFill>
              </a:rPr>
              <a:t>Nein</a:t>
            </a:r>
            <a:r>
              <a:rPr lang="en-US" altLang="de-DE" sz="2000" b="0">
                <a:solidFill>
                  <a:schemeClr val="tx1"/>
                </a:solidFill>
              </a:rPr>
              <a:t>”</a:t>
            </a:r>
            <a:r>
              <a:rPr lang="en-US" altLang="ja-JP" sz="2000" b="0">
                <a:solidFill>
                  <a:schemeClr val="tx1"/>
                </a:solidFill>
              </a:rPr>
              <a:t> Ärzte</a:t>
            </a:r>
            <a:endParaRPr lang="en-US" altLang="en-US" sz="2000" b="0">
              <a:solidFill>
                <a:schemeClr val="tx1"/>
              </a:solidFill>
            </a:endParaRPr>
          </a:p>
        </p:txBody>
      </p:sp>
      <p:sp>
        <p:nvSpPr>
          <p:cNvPr id="17667" name="Text Box 318"/>
          <p:cNvSpPr txBox="1">
            <a:spLocks noChangeArrowheads="1"/>
          </p:cNvSpPr>
          <p:nvPr/>
        </p:nvSpPr>
        <p:spPr bwMode="auto">
          <a:xfrm>
            <a:off x="6227763" y="5734050"/>
            <a:ext cx="26638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742950" indent="-28575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buSzTx/>
            </a:pPr>
            <a:r>
              <a:rPr lang="ja-JP" altLang="de-DE" sz="2000" b="0">
                <a:solidFill>
                  <a:schemeClr val="tx1"/>
                </a:solidFill>
              </a:rPr>
              <a:t>“</a:t>
            </a:r>
            <a:r>
              <a:rPr lang="de-DE" altLang="ja-JP" sz="2000" b="0">
                <a:solidFill>
                  <a:schemeClr val="accent1"/>
                </a:solidFill>
              </a:rPr>
              <a:t>Ja</a:t>
            </a:r>
            <a:r>
              <a:rPr lang="ja-JP" altLang="de-DE" sz="2000" b="0">
                <a:solidFill>
                  <a:schemeClr val="tx1"/>
                </a:solidFill>
              </a:rPr>
              <a:t>”</a:t>
            </a:r>
            <a:r>
              <a:rPr lang="de-DE" altLang="ja-JP" sz="2000" b="0">
                <a:solidFill>
                  <a:schemeClr val="tx1"/>
                </a:solidFill>
              </a:rPr>
              <a:t> Ärzte</a:t>
            </a:r>
            <a:endParaRPr lang="de-DE" altLang="en-US" sz="2000" b="0">
              <a:solidFill>
                <a:schemeClr val="tx1"/>
              </a:solidFill>
            </a:endParaRPr>
          </a:p>
        </p:txBody>
      </p:sp>
      <p:sp>
        <p:nvSpPr>
          <p:cNvPr id="19716" name="Text Box 319"/>
          <p:cNvSpPr txBox="1">
            <a:spLocks noChangeArrowheads="1"/>
          </p:cNvSpPr>
          <p:nvPr/>
        </p:nvSpPr>
        <p:spPr bwMode="auto">
          <a:xfrm>
            <a:off x="684213" y="1268413"/>
            <a:ext cx="7775575"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lgn="ctr">
              <a:defRPr/>
            </a:pPr>
            <a:r>
              <a:rPr lang="de-DE" altLang="en-US" sz="1600" smtClean="0"/>
              <a:t>Serie von Zufallereignissen und deren subjektive Wahrnehmung bei 32 Ärzten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58370"/>
                                        </p:tgtEl>
                                        <p:attrNameLst>
                                          <p:attrName>style.visibility</p:attrName>
                                        </p:attrNameLst>
                                      </p:cBhvr>
                                      <p:to>
                                        <p:strVal val="visible"/>
                                      </p:to>
                                    </p:set>
                                    <p:anim calcmode="lin" valueType="num">
                                      <p:cBhvr additive="base">
                                        <p:cTn id="7" dur="500" fill="hold"/>
                                        <p:tgtEl>
                                          <p:spTgt spid="58370"/>
                                        </p:tgtEl>
                                        <p:attrNameLst>
                                          <p:attrName>ppt_x</p:attrName>
                                        </p:attrNameLst>
                                      </p:cBhvr>
                                      <p:tavLst>
                                        <p:tav tm="0">
                                          <p:val>
                                            <p:strVal val="#ppt_x"/>
                                          </p:val>
                                        </p:tav>
                                        <p:tav tm="100000">
                                          <p:val>
                                            <p:strVal val="#ppt_x"/>
                                          </p:val>
                                        </p:tav>
                                      </p:tavLst>
                                    </p:anim>
                                    <p:anim calcmode="lin" valueType="num">
                                      <p:cBhvr additive="base">
                                        <p:cTn id="8" dur="500" fill="hold"/>
                                        <p:tgtEl>
                                          <p:spTgt spid="5837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70" grpId="0" animBg="1" autoUpdateAnimBg="0"/>
    </p:bldLst>
  </p:timing>
</p:sld>
</file>

<file path=ppt/slides/slide15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5170"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47459" name="Foliennummernplatzhalter 6"/>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4511D82F-C198-42A3-9595-120191861C10}" type="slidenum">
              <a:rPr lang="de-DE" altLang="en-US" sz="900" smtClean="0">
                <a:solidFill>
                  <a:schemeClr val="accent2"/>
                </a:solidFill>
              </a:rPr>
              <a:pPr/>
              <a:t>150</a:t>
            </a:fld>
            <a:endParaRPr lang="de-DE" altLang="en-US" sz="1400" b="0" smtClean="0">
              <a:solidFill>
                <a:schemeClr val="tx1"/>
              </a:solidFill>
            </a:endParaRPr>
          </a:p>
        </p:txBody>
      </p:sp>
      <p:sp>
        <p:nvSpPr>
          <p:cNvPr id="332802" name="Rectangle 1026"/>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2.2.4 Studientypen</a:t>
            </a:r>
          </a:p>
        </p:txBody>
      </p:sp>
      <p:sp>
        <p:nvSpPr>
          <p:cNvPr id="332803" name="Text Box 1027"/>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2.2.4.3 Kohortenstudie</a:t>
            </a:r>
          </a:p>
        </p:txBody>
      </p:sp>
      <p:sp>
        <p:nvSpPr>
          <p:cNvPr id="147462" name="Text Box 1028"/>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147463" name="Text Box 1029"/>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332806" name="Rectangle 1030"/>
          <p:cNvSpPr>
            <a:spLocks noChangeArrowheads="1"/>
          </p:cNvSpPr>
          <p:nvPr/>
        </p:nvSpPr>
        <p:spPr bwMode="auto">
          <a:xfrm>
            <a:off x="755650" y="6165850"/>
            <a:ext cx="76247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400" dirty="0">
                <a:solidFill>
                  <a:schemeClr val="tx1"/>
                </a:solidFill>
              </a:rPr>
              <a:t>* Schulz KF, Grimes DA. Lancet 2002;359:341-345</a:t>
            </a:r>
          </a:p>
        </p:txBody>
      </p:sp>
      <p:pic>
        <p:nvPicPr>
          <p:cNvPr id="253960" name="Picture 1031" descr="Koohrte"/>
          <p:cNvPicPr>
            <a:picLocks noChangeAspect="1" noChangeArrowheads="1"/>
          </p:cNvPicPr>
          <p:nvPr/>
        </p:nvPicPr>
        <p:blipFill>
          <a:blip r:embed="rId3"/>
          <a:srcRect/>
          <a:stretch>
            <a:fillRect/>
          </a:stretch>
        </p:blipFill>
        <p:spPr bwMode="auto">
          <a:xfrm>
            <a:off x="2195513" y="1628775"/>
            <a:ext cx="4752975" cy="452596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2808" name="AutoShape 1032"/>
          <p:cNvSpPr>
            <a:spLocks noChangeArrowheads="1"/>
          </p:cNvSpPr>
          <p:nvPr/>
        </p:nvSpPr>
        <p:spPr bwMode="auto">
          <a:xfrm rot="10800000">
            <a:off x="1547813" y="4581525"/>
            <a:ext cx="6219825" cy="609600"/>
          </a:xfrm>
          <a:prstGeom prst="leftArrow">
            <a:avLst>
              <a:gd name="adj1" fmla="val 50000"/>
              <a:gd name="adj2" fmla="val 255078"/>
            </a:avLst>
          </a:prstGeom>
          <a:solidFill>
            <a:srgbClr val="FF0000"/>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rot="10800000" wrap="none" anchor="ctr"/>
          <a:lstStyle/>
          <a:p>
            <a:pPr algn="ctr">
              <a:lnSpc>
                <a:spcPct val="100000"/>
              </a:lnSpc>
              <a:spcBef>
                <a:spcPct val="20000"/>
              </a:spcBef>
              <a:buClr>
                <a:srgbClr val="000066"/>
              </a:buClr>
              <a:defRPr/>
            </a:pPr>
            <a:endParaRPr lang="it-IT">
              <a:latin typeface="Comic Sans MS" pitchFamily="66" charset="0"/>
              <a:ea typeface="ＭＳ Ｐゴシック" charset="-128"/>
            </a:endParaRPr>
          </a:p>
        </p:txBody>
      </p:sp>
      <p:sp>
        <p:nvSpPr>
          <p:cNvPr id="332809" name="Rectangle 1033"/>
          <p:cNvSpPr>
            <a:spLocks noChangeArrowheads="1"/>
          </p:cNvSpPr>
          <p:nvPr/>
        </p:nvSpPr>
        <p:spPr bwMode="auto">
          <a:xfrm>
            <a:off x="3779838" y="4646613"/>
            <a:ext cx="2130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20000"/>
              </a:spcBef>
              <a:buClr>
                <a:srgbClr val="000066"/>
              </a:buClr>
            </a:pPr>
            <a:r>
              <a:rPr lang="de-DE" altLang="en-US" dirty="0"/>
              <a:t>Beobachtung</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332802"/>
                                        </p:tgtEl>
                                        <p:attrNameLst>
                                          <p:attrName>style.visibility</p:attrName>
                                        </p:attrNameLst>
                                      </p:cBhvr>
                                      <p:to>
                                        <p:strVal val="visible"/>
                                      </p:to>
                                    </p:set>
                                    <p:anim calcmode="lin" valueType="num">
                                      <p:cBhvr additive="base">
                                        <p:cTn id="7" dur="500" fill="hold"/>
                                        <p:tgtEl>
                                          <p:spTgt spid="332802"/>
                                        </p:tgtEl>
                                        <p:attrNameLst>
                                          <p:attrName>ppt_x</p:attrName>
                                        </p:attrNameLst>
                                      </p:cBhvr>
                                      <p:tavLst>
                                        <p:tav tm="0">
                                          <p:val>
                                            <p:strVal val="#ppt_x"/>
                                          </p:val>
                                        </p:tav>
                                        <p:tav tm="100000">
                                          <p:val>
                                            <p:strVal val="#ppt_x"/>
                                          </p:val>
                                        </p:tav>
                                      </p:tavLst>
                                    </p:anim>
                                    <p:anim calcmode="lin" valueType="num">
                                      <p:cBhvr additive="base">
                                        <p:cTn id="8" dur="500" fill="hold"/>
                                        <p:tgtEl>
                                          <p:spTgt spid="332802"/>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332803"/>
                                        </p:tgtEl>
                                        <p:attrNameLst>
                                          <p:attrName>style.visibility</p:attrName>
                                        </p:attrNameLst>
                                      </p:cBhvr>
                                      <p:to>
                                        <p:strVal val="visible"/>
                                      </p:to>
                                    </p:set>
                                    <p:anim calcmode="lin" valueType="num">
                                      <p:cBhvr additive="base">
                                        <p:cTn id="12" dur="500" fill="hold"/>
                                        <p:tgtEl>
                                          <p:spTgt spid="332803"/>
                                        </p:tgtEl>
                                        <p:attrNameLst>
                                          <p:attrName>ppt_x</p:attrName>
                                        </p:attrNameLst>
                                      </p:cBhvr>
                                      <p:tavLst>
                                        <p:tav tm="0">
                                          <p:val>
                                            <p:strVal val="0-#ppt_w/2"/>
                                          </p:val>
                                        </p:tav>
                                        <p:tav tm="100000">
                                          <p:val>
                                            <p:strVal val="#ppt_x"/>
                                          </p:val>
                                        </p:tav>
                                      </p:tavLst>
                                    </p:anim>
                                    <p:anim calcmode="lin" valueType="num">
                                      <p:cBhvr additive="base">
                                        <p:cTn id="13" dur="500" fill="hold"/>
                                        <p:tgtEl>
                                          <p:spTgt spid="332803"/>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000"/>
                            </p:stCondLst>
                            <p:childTnLst>
                              <p:par>
                                <p:cTn id="15" presetID="2" presetClass="entr" presetSubtype="4" fill="hold" grpId="0" nodeType="afterEffect">
                                  <p:stCondLst>
                                    <p:cond delay="0"/>
                                  </p:stCondLst>
                                  <p:childTnLst>
                                    <p:set>
                                      <p:cBhvr>
                                        <p:cTn id="16" dur="1" fill="hold">
                                          <p:stCondLst>
                                            <p:cond delay="0"/>
                                          </p:stCondLst>
                                        </p:cTn>
                                        <p:tgtEl>
                                          <p:spTgt spid="332806"/>
                                        </p:tgtEl>
                                        <p:attrNameLst>
                                          <p:attrName>style.visibility</p:attrName>
                                        </p:attrNameLst>
                                      </p:cBhvr>
                                      <p:to>
                                        <p:strVal val="visible"/>
                                      </p:to>
                                    </p:set>
                                    <p:anim calcmode="lin" valueType="num">
                                      <p:cBhvr additive="base">
                                        <p:cTn id="17" dur="500" fill="hold"/>
                                        <p:tgtEl>
                                          <p:spTgt spid="332806"/>
                                        </p:tgtEl>
                                        <p:attrNameLst>
                                          <p:attrName>ppt_x</p:attrName>
                                        </p:attrNameLst>
                                      </p:cBhvr>
                                      <p:tavLst>
                                        <p:tav tm="0">
                                          <p:val>
                                            <p:strVal val="#ppt_x"/>
                                          </p:val>
                                        </p:tav>
                                        <p:tav tm="100000">
                                          <p:val>
                                            <p:strVal val="#ppt_x"/>
                                          </p:val>
                                        </p:tav>
                                      </p:tavLst>
                                    </p:anim>
                                    <p:anim calcmode="lin" valueType="num">
                                      <p:cBhvr additive="base">
                                        <p:cTn id="18" dur="500" fill="hold"/>
                                        <p:tgtEl>
                                          <p:spTgt spid="332806"/>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332808"/>
                                        </p:tgtEl>
                                        <p:attrNameLst>
                                          <p:attrName>style.visibility</p:attrName>
                                        </p:attrNameLst>
                                      </p:cBhvr>
                                      <p:to>
                                        <p:strVal val="visible"/>
                                      </p:to>
                                    </p:set>
                                    <p:anim calcmode="lin" valueType="num">
                                      <p:cBhvr additive="base">
                                        <p:cTn id="23" dur="500" fill="hold"/>
                                        <p:tgtEl>
                                          <p:spTgt spid="332808"/>
                                        </p:tgtEl>
                                        <p:attrNameLst>
                                          <p:attrName>ppt_x</p:attrName>
                                        </p:attrNameLst>
                                      </p:cBhvr>
                                      <p:tavLst>
                                        <p:tav tm="0">
                                          <p:val>
                                            <p:strVal val="0-#ppt_w/2"/>
                                          </p:val>
                                        </p:tav>
                                        <p:tav tm="100000">
                                          <p:val>
                                            <p:strVal val="#ppt_x"/>
                                          </p:val>
                                        </p:tav>
                                      </p:tavLst>
                                    </p:anim>
                                    <p:anim calcmode="lin" valueType="num">
                                      <p:cBhvr additive="base">
                                        <p:cTn id="24" dur="500" fill="hold"/>
                                        <p:tgtEl>
                                          <p:spTgt spid="332808"/>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332809"/>
                                        </p:tgtEl>
                                        <p:attrNameLst>
                                          <p:attrName>style.visibility</p:attrName>
                                        </p:attrNameLst>
                                      </p:cBhvr>
                                      <p:to>
                                        <p:strVal val="visible"/>
                                      </p:to>
                                    </p:set>
                                    <p:anim calcmode="lin" valueType="num">
                                      <p:cBhvr additive="base">
                                        <p:cTn id="27" dur="500" fill="hold"/>
                                        <p:tgtEl>
                                          <p:spTgt spid="332809"/>
                                        </p:tgtEl>
                                        <p:attrNameLst>
                                          <p:attrName>ppt_x</p:attrName>
                                        </p:attrNameLst>
                                      </p:cBhvr>
                                      <p:tavLst>
                                        <p:tav tm="0">
                                          <p:val>
                                            <p:strVal val="0-#ppt_w/2"/>
                                          </p:val>
                                        </p:tav>
                                        <p:tav tm="100000">
                                          <p:val>
                                            <p:strVal val="#ppt_x"/>
                                          </p:val>
                                        </p:tav>
                                      </p:tavLst>
                                    </p:anim>
                                    <p:anim calcmode="lin" valueType="num">
                                      <p:cBhvr additive="base">
                                        <p:cTn id="28" dur="500" fill="hold"/>
                                        <p:tgtEl>
                                          <p:spTgt spid="33280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2802" grpId="0" animBg="1" autoUpdateAnimBg="0"/>
      <p:bldP spid="332803" grpId="0" animBg="1"/>
      <p:bldP spid="332806" grpId="0" autoUpdateAnimBg="0"/>
      <p:bldP spid="332808" grpId="0" animBg="1" autoUpdateAnimBg="0"/>
      <p:bldP spid="332809" grpId="0"/>
    </p:bldLst>
  </p:timing>
</p:sld>
</file>

<file path=ppt/slides/slide15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6194"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48483"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2802B8A9-FA68-4094-9D07-164FE11FD993}" type="slidenum">
              <a:rPr lang="de-DE" altLang="en-US" sz="900" smtClean="0">
                <a:solidFill>
                  <a:schemeClr val="accent2"/>
                </a:solidFill>
              </a:rPr>
              <a:pPr/>
              <a:t>151</a:t>
            </a:fld>
            <a:endParaRPr lang="de-DE" altLang="en-US" sz="1400" b="0" smtClean="0">
              <a:solidFill>
                <a:schemeClr val="tx1"/>
              </a:solidFill>
            </a:endParaRPr>
          </a:p>
        </p:txBody>
      </p:sp>
      <p:sp>
        <p:nvSpPr>
          <p:cNvPr id="463874"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2.2.4 Studientypen</a:t>
            </a:r>
          </a:p>
        </p:txBody>
      </p:sp>
      <p:sp>
        <p:nvSpPr>
          <p:cNvPr id="463875"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2.2.4.3 Kohortenstudie</a:t>
            </a:r>
          </a:p>
        </p:txBody>
      </p:sp>
      <p:sp>
        <p:nvSpPr>
          <p:cNvPr id="148486"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148487"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463881" name="Rectangle 9"/>
          <p:cNvSpPr>
            <a:spLocks noChangeArrowheads="1"/>
          </p:cNvSpPr>
          <p:nvPr/>
        </p:nvSpPr>
        <p:spPr bwMode="auto">
          <a:xfrm>
            <a:off x="684213" y="2133600"/>
            <a:ext cx="7416800" cy="3600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57200" indent="-4572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80000"/>
              </a:lnSpc>
              <a:spcBef>
                <a:spcPct val="20000"/>
              </a:spcBef>
              <a:buClr>
                <a:srgbClr val="000066"/>
              </a:buClr>
              <a:buFontTx/>
              <a:buBlip>
                <a:blip r:embed="rId3"/>
              </a:buBlip>
            </a:pPr>
            <a:r>
              <a:rPr lang="de-DE" altLang="en-US" sz="2800"/>
              <a:t>Beste Methode um die Inzidenz und natürliche Entwicklung einer Krankheit festzustellen</a:t>
            </a:r>
          </a:p>
          <a:p>
            <a:pPr>
              <a:lnSpc>
                <a:spcPct val="80000"/>
              </a:lnSpc>
              <a:spcBef>
                <a:spcPct val="20000"/>
              </a:spcBef>
              <a:buClr>
                <a:srgbClr val="000066"/>
              </a:buClr>
              <a:buFontTx/>
              <a:buBlip>
                <a:blip r:embed="rId3"/>
              </a:buBlip>
            </a:pPr>
            <a:r>
              <a:rPr lang="de-DE" altLang="en-US" sz="2800"/>
              <a:t>Kann multiple outcomes, die von der selben Exposition verursacht werden, beschreiben (z.B. KHK, Diabetes)</a:t>
            </a:r>
          </a:p>
          <a:p>
            <a:pPr>
              <a:lnSpc>
                <a:spcPct val="80000"/>
              </a:lnSpc>
              <a:spcBef>
                <a:spcPct val="20000"/>
              </a:spcBef>
              <a:buClr>
                <a:srgbClr val="000066"/>
              </a:buClr>
              <a:buFontTx/>
              <a:buBlip>
                <a:blip r:embed="rId3"/>
              </a:buBlip>
            </a:pPr>
            <a:r>
              <a:rPr lang="de-DE" altLang="en-US" sz="2800"/>
              <a:t>Die Korrelation zwischen Exposition und Folgen ist eher gegeben</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463874"/>
                                        </p:tgtEl>
                                        <p:attrNameLst>
                                          <p:attrName>style.visibility</p:attrName>
                                        </p:attrNameLst>
                                      </p:cBhvr>
                                      <p:to>
                                        <p:strVal val="visible"/>
                                      </p:to>
                                    </p:set>
                                    <p:anim calcmode="lin" valueType="num">
                                      <p:cBhvr additive="base">
                                        <p:cTn id="7" dur="500" fill="hold"/>
                                        <p:tgtEl>
                                          <p:spTgt spid="463874"/>
                                        </p:tgtEl>
                                        <p:attrNameLst>
                                          <p:attrName>ppt_x</p:attrName>
                                        </p:attrNameLst>
                                      </p:cBhvr>
                                      <p:tavLst>
                                        <p:tav tm="0">
                                          <p:val>
                                            <p:strVal val="#ppt_x"/>
                                          </p:val>
                                        </p:tav>
                                        <p:tav tm="100000">
                                          <p:val>
                                            <p:strVal val="#ppt_x"/>
                                          </p:val>
                                        </p:tav>
                                      </p:tavLst>
                                    </p:anim>
                                    <p:anim calcmode="lin" valueType="num">
                                      <p:cBhvr additive="base">
                                        <p:cTn id="8" dur="500" fill="hold"/>
                                        <p:tgtEl>
                                          <p:spTgt spid="463874"/>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463875"/>
                                        </p:tgtEl>
                                        <p:attrNameLst>
                                          <p:attrName>style.visibility</p:attrName>
                                        </p:attrNameLst>
                                      </p:cBhvr>
                                      <p:to>
                                        <p:strVal val="visible"/>
                                      </p:to>
                                    </p:set>
                                    <p:anim calcmode="lin" valueType="num">
                                      <p:cBhvr additive="base">
                                        <p:cTn id="12" dur="500" fill="hold"/>
                                        <p:tgtEl>
                                          <p:spTgt spid="463875"/>
                                        </p:tgtEl>
                                        <p:attrNameLst>
                                          <p:attrName>ppt_x</p:attrName>
                                        </p:attrNameLst>
                                      </p:cBhvr>
                                      <p:tavLst>
                                        <p:tav tm="0">
                                          <p:val>
                                            <p:strVal val="0-#ppt_w/2"/>
                                          </p:val>
                                        </p:tav>
                                        <p:tav tm="100000">
                                          <p:val>
                                            <p:strVal val="#ppt_x"/>
                                          </p:val>
                                        </p:tav>
                                      </p:tavLst>
                                    </p:anim>
                                    <p:anim calcmode="lin" valueType="num">
                                      <p:cBhvr additive="base">
                                        <p:cTn id="13" dur="500" fill="hold"/>
                                        <p:tgtEl>
                                          <p:spTgt spid="463875"/>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463881">
                                            <p:txEl>
                                              <p:pRg st="0" end="0"/>
                                            </p:txEl>
                                          </p:spTgt>
                                        </p:tgtEl>
                                        <p:attrNameLst>
                                          <p:attrName>style.visibility</p:attrName>
                                        </p:attrNameLst>
                                      </p:cBhvr>
                                      <p:to>
                                        <p:strVal val="visible"/>
                                      </p:to>
                                    </p:set>
                                    <p:anim calcmode="lin" valueType="num">
                                      <p:cBhvr additive="base">
                                        <p:cTn id="18" dur="500" fill="hold"/>
                                        <p:tgtEl>
                                          <p:spTgt spid="463881">
                                            <p:txEl>
                                              <p:pRg st="0" end="0"/>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46388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463881">
                                            <p:txEl>
                                              <p:pRg st="1" end="1"/>
                                            </p:txEl>
                                          </p:spTgt>
                                        </p:tgtEl>
                                        <p:attrNameLst>
                                          <p:attrName>style.visibility</p:attrName>
                                        </p:attrNameLst>
                                      </p:cBhvr>
                                      <p:to>
                                        <p:strVal val="visible"/>
                                      </p:to>
                                    </p:set>
                                    <p:anim calcmode="lin" valueType="num">
                                      <p:cBhvr additive="base">
                                        <p:cTn id="24" dur="500" fill="hold"/>
                                        <p:tgtEl>
                                          <p:spTgt spid="463881">
                                            <p:txEl>
                                              <p:pRg st="1" end="1"/>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46388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463881">
                                            <p:txEl>
                                              <p:pRg st="2" end="2"/>
                                            </p:txEl>
                                          </p:spTgt>
                                        </p:tgtEl>
                                        <p:attrNameLst>
                                          <p:attrName>style.visibility</p:attrName>
                                        </p:attrNameLst>
                                      </p:cBhvr>
                                      <p:to>
                                        <p:strVal val="visible"/>
                                      </p:to>
                                    </p:set>
                                    <p:anim calcmode="lin" valueType="num">
                                      <p:cBhvr additive="base">
                                        <p:cTn id="30" dur="500" fill="hold"/>
                                        <p:tgtEl>
                                          <p:spTgt spid="463881">
                                            <p:txEl>
                                              <p:pRg st="2" end="2"/>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463881">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3874" grpId="0" animBg="1" autoUpdateAnimBg="0"/>
      <p:bldP spid="463875" grpId="0" animBg="1"/>
      <p:bldP spid="463881" grpId="0" build="p" bldLvl="5"/>
    </p:bldLst>
  </p:timing>
</p:sld>
</file>

<file path=ppt/slides/slide15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7218"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49507"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94565766-3C12-439E-853A-35AEEB588CEE}" type="slidenum">
              <a:rPr lang="de-DE" altLang="en-US" sz="900" smtClean="0">
                <a:solidFill>
                  <a:schemeClr val="accent2"/>
                </a:solidFill>
              </a:rPr>
              <a:pPr/>
              <a:t>152</a:t>
            </a:fld>
            <a:endParaRPr lang="de-DE" altLang="en-US" sz="1400" b="0" smtClean="0">
              <a:solidFill>
                <a:schemeClr val="tx1"/>
              </a:solidFill>
            </a:endParaRPr>
          </a:p>
        </p:txBody>
      </p:sp>
      <p:sp>
        <p:nvSpPr>
          <p:cNvPr id="328706"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2.2.4 Studientypen</a:t>
            </a:r>
          </a:p>
        </p:txBody>
      </p:sp>
      <p:sp>
        <p:nvSpPr>
          <p:cNvPr id="328707"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2.2.4.3 Kohortenstudie</a:t>
            </a:r>
          </a:p>
        </p:txBody>
      </p:sp>
      <p:sp>
        <p:nvSpPr>
          <p:cNvPr id="149510"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149511"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328716" name="Rectangle 12"/>
          <p:cNvSpPr>
            <a:spLocks noChangeArrowheads="1"/>
          </p:cNvSpPr>
          <p:nvPr/>
        </p:nvSpPr>
        <p:spPr bwMode="auto">
          <a:xfrm>
            <a:off x="684213" y="1628775"/>
            <a:ext cx="3810000" cy="332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20000"/>
              </a:spcBef>
              <a:buClr>
                <a:srgbClr val="000066"/>
              </a:buClr>
              <a:buFontTx/>
              <a:buBlip>
                <a:blip r:embed="rId4"/>
              </a:buBlip>
            </a:pPr>
            <a:r>
              <a:rPr lang="de-DE" altLang="en-US" sz="2000"/>
              <a:t>Die Endpunkte werden als </a:t>
            </a:r>
            <a:r>
              <a:rPr lang="de-DE" altLang="en-US" sz="2000">
                <a:solidFill>
                  <a:srgbClr val="FF0000"/>
                </a:solidFill>
              </a:rPr>
              <a:t>Relatives Risiko (RR) </a:t>
            </a:r>
            <a:br>
              <a:rPr lang="de-DE" altLang="en-US" sz="2000">
                <a:solidFill>
                  <a:srgbClr val="FF0000"/>
                </a:solidFill>
              </a:rPr>
            </a:br>
            <a:r>
              <a:rPr lang="de-DE" altLang="en-US" sz="2000"/>
              <a:t>dargestellt</a:t>
            </a:r>
            <a:endParaRPr lang="de-DE" altLang="en-US" sz="2000">
              <a:solidFill>
                <a:srgbClr val="FF0000"/>
              </a:solidFill>
            </a:endParaRPr>
          </a:p>
        </p:txBody>
      </p:sp>
      <p:sp>
        <p:nvSpPr>
          <p:cNvPr id="328717" name="Rectangle 13"/>
          <p:cNvSpPr>
            <a:spLocks noChangeArrowheads="1"/>
          </p:cNvSpPr>
          <p:nvPr/>
        </p:nvSpPr>
        <p:spPr bwMode="auto">
          <a:xfrm>
            <a:off x="5105400" y="1905000"/>
            <a:ext cx="35052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20000"/>
              </a:spcBef>
              <a:buClr>
                <a:srgbClr val="000066"/>
              </a:buClr>
              <a:buFontTx/>
              <a:buBlip>
                <a:blip r:embed="rId4"/>
              </a:buBlip>
            </a:pPr>
            <a:r>
              <a:rPr lang="de-DE" altLang="en-US" sz="3200"/>
              <a:t>RR &lt;1</a:t>
            </a:r>
          </a:p>
          <a:p>
            <a:pPr lvl="3">
              <a:lnSpc>
                <a:spcPct val="100000"/>
              </a:lnSpc>
              <a:spcBef>
                <a:spcPct val="20000"/>
              </a:spcBef>
              <a:buClr>
                <a:srgbClr val="000066"/>
              </a:buClr>
              <a:buSzPct val="115000"/>
              <a:buFont typeface="Symbol" pitchFamily="18" charset="2"/>
              <a:buBlip>
                <a:blip r:embed="rId5"/>
              </a:buBlip>
            </a:pPr>
            <a:r>
              <a:rPr lang="de-DE" altLang="en-US" sz="2000" b="0">
                <a:solidFill>
                  <a:schemeClr val="tx1"/>
                </a:solidFill>
              </a:rPr>
              <a:t>Exposition protektiv</a:t>
            </a:r>
          </a:p>
          <a:p>
            <a:pPr>
              <a:lnSpc>
                <a:spcPct val="100000"/>
              </a:lnSpc>
              <a:spcBef>
                <a:spcPct val="20000"/>
              </a:spcBef>
              <a:buClr>
                <a:srgbClr val="000066"/>
              </a:buClr>
              <a:buFontTx/>
              <a:buBlip>
                <a:blip r:embed="rId4"/>
              </a:buBlip>
            </a:pPr>
            <a:r>
              <a:rPr lang="de-DE" altLang="en-US" sz="3200"/>
              <a:t>RR &gt;1</a:t>
            </a:r>
          </a:p>
          <a:p>
            <a:pPr lvl="1">
              <a:lnSpc>
                <a:spcPct val="100000"/>
              </a:lnSpc>
              <a:spcBef>
                <a:spcPct val="20000"/>
              </a:spcBef>
              <a:buClr>
                <a:srgbClr val="000066"/>
              </a:buClr>
              <a:buSzTx/>
              <a:buFont typeface="Wingdings" pitchFamily="2" charset="2"/>
              <a:buBlip>
                <a:blip r:embed="rId6"/>
              </a:buBlip>
            </a:pPr>
            <a:r>
              <a:rPr lang="de-DE" altLang="en-US" sz="2800">
                <a:solidFill>
                  <a:schemeClr val="tx1"/>
                </a:solidFill>
              </a:rPr>
              <a:t>Exposition schädigend</a:t>
            </a:r>
          </a:p>
        </p:txBody>
      </p:sp>
      <p:graphicFrame>
        <p:nvGraphicFramePr>
          <p:cNvPr id="328722" name="Object 18"/>
          <p:cNvGraphicFramePr>
            <a:graphicFrameLocks noChangeAspect="1"/>
          </p:cNvGraphicFramePr>
          <p:nvPr/>
        </p:nvGraphicFramePr>
        <p:xfrm>
          <a:off x="323850" y="4797425"/>
          <a:ext cx="5451475" cy="557213"/>
        </p:xfrm>
        <a:graphic>
          <a:graphicData uri="http://schemas.openxmlformats.org/presentationml/2006/ole">
            <mc:AlternateContent xmlns:mc="http://schemas.openxmlformats.org/markup-compatibility/2006">
              <mc:Choice xmlns:v="urn:schemas-microsoft-com:vml" Requires="v">
                <p:oleObj spid="_x0000_s149670" name="Equation" r:id="rId7" imgW="2044700" imgH="241300" progId="Equation.COEE2">
                  <p:embed/>
                </p:oleObj>
              </mc:Choice>
              <mc:Fallback>
                <p:oleObj name="Equation" r:id="rId7" imgW="2044700" imgH="241300" progId="Equation.COEE2">
                  <p:embed/>
                  <p:pic>
                    <p:nvPicPr>
                      <p:cNvPr id="0" name="Object 18"/>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23850" y="4797425"/>
                        <a:ext cx="5451475" cy="55721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graphicFrame>
        <p:nvGraphicFramePr>
          <p:cNvPr id="328723" name="Object 19"/>
          <p:cNvGraphicFramePr>
            <a:graphicFrameLocks noChangeAspect="1"/>
          </p:cNvGraphicFramePr>
          <p:nvPr/>
        </p:nvGraphicFramePr>
        <p:xfrm>
          <a:off x="307975" y="2971800"/>
          <a:ext cx="4329113" cy="1528763"/>
        </p:xfrm>
        <a:graphic>
          <a:graphicData uri="http://schemas.openxmlformats.org/presentationml/2006/ole">
            <mc:AlternateContent xmlns:mc="http://schemas.openxmlformats.org/markup-compatibility/2006">
              <mc:Choice xmlns:v="urn:schemas-microsoft-com:vml" Requires="v">
                <p:oleObj spid="_x0000_s149671" name="Dokument" r:id="rId9" imgW="7315200" imgH="2578100" progId="Word.Document.8">
                  <p:embed/>
                </p:oleObj>
              </mc:Choice>
              <mc:Fallback>
                <p:oleObj name="Dokument" r:id="rId9" imgW="7315200" imgH="2578100" progId="Word.Document.8">
                  <p:embed/>
                  <p:pic>
                    <p:nvPicPr>
                      <p:cNvPr id="0" name="Object 19"/>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07975" y="2971800"/>
                        <a:ext cx="4329113" cy="15287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alpha val="74997"/>
                                </a:srgbClr>
                              </a:outerShdw>
                            </a:effectLst>
                          </a14:hiddenEffects>
                        </a:ext>
                      </a:extLst>
                    </p:spPr>
                  </p:pic>
                </p:oleObj>
              </mc:Fallback>
            </mc:AlternateContent>
          </a:graphicData>
        </a:graphic>
      </p:graphicFrame>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328706"/>
                                        </p:tgtEl>
                                        <p:attrNameLst>
                                          <p:attrName>style.visibility</p:attrName>
                                        </p:attrNameLst>
                                      </p:cBhvr>
                                      <p:to>
                                        <p:strVal val="visible"/>
                                      </p:to>
                                    </p:set>
                                    <p:anim calcmode="lin" valueType="num">
                                      <p:cBhvr additive="base">
                                        <p:cTn id="7" dur="500" fill="hold"/>
                                        <p:tgtEl>
                                          <p:spTgt spid="328706"/>
                                        </p:tgtEl>
                                        <p:attrNameLst>
                                          <p:attrName>ppt_x</p:attrName>
                                        </p:attrNameLst>
                                      </p:cBhvr>
                                      <p:tavLst>
                                        <p:tav tm="0">
                                          <p:val>
                                            <p:strVal val="#ppt_x"/>
                                          </p:val>
                                        </p:tav>
                                        <p:tav tm="100000">
                                          <p:val>
                                            <p:strVal val="#ppt_x"/>
                                          </p:val>
                                        </p:tav>
                                      </p:tavLst>
                                    </p:anim>
                                    <p:anim calcmode="lin" valueType="num">
                                      <p:cBhvr additive="base">
                                        <p:cTn id="8" dur="500" fill="hold"/>
                                        <p:tgtEl>
                                          <p:spTgt spid="328706"/>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328707"/>
                                        </p:tgtEl>
                                        <p:attrNameLst>
                                          <p:attrName>style.visibility</p:attrName>
                                        </p:attrNameLst>
                                      </p:cBhvr>
                                      <p:to>
                                        <p:strVal val="visible"/>
                                      </p:to>
                                    </p:set>
                                    <p:anim calcmode="lin" valueType="num">
                                      <p:cBhvr additive="base">
                                        <p:cTn id="12" dur="500" fill="hold"/>
                                        <p:tgtEl>
                                          <p:spTgt spid="328707"/>
                                        </p:tgtEl>
                                        <p:attrNameLst>
                                          <p:attrName>ppt_x</p:attrName>
                                        </p:attrNameLst>
                                      </p:cBhvr>
                                      <p:tavLst>
                                        <p:tav tm="0">
                                          <p:val>
                                            <p:strVal val="0-#ppt_w/2"/>
                                          </p:val>
                                        </p:tav>
                                        <p:tav tm="100000">
                                          <p:val>
                                            <p:strVal val="#ppt_x"/>
                                          </p:val>
                                        </p:tav>
                                      </p:tavLst>
                                    </p:anim>
                                    <p:anim calcmode="lin" valueType="num">
                                      <p:cBhvr additive="base">
                                        <p:cTn id="13" dur="500" fill="hold"/>
                                        <p:tgtEl>
                                          <p:spTgt spid="328707"/>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328716">
                                            <p:txEl>
                                              <p:pRg st="0" end="0"/>
                                            </p:txEl>
                                          </p:spTgt>
                                        </p:tgtEl>
                                        <p:attrNameLst>
                                          <p:attrName>style.visibility</p:attrName>
                                        </p:attrNameLst>
                                      </p:cBhvr>
                                      <p:to>
                                        <p:strVal val="visible"/>
                                      </p:to>
                                    </p:set>
                                    <p:anim calcmode="lin" valueType="num">
                                      <p:cBhvr additive="base">
                                        <p:cTn id="18" dur="500" fill="hold"/>
                                        <p:tgtEl>
                                          <p:spTgt spid="328716">
                                            <p:txEl>
                                              <p:pRg st="0" end="0"/>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32871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4" presetClass="entr" presetSubtype="32" fill="hold" nodeType="clickEffect">
                                  <p:stCondLst>
                                    <p:cond delay="0"/>
                                  </p:stCondLst>
                                  <p:childTnLst>
                                    <p:set>
                                      <p:cBhvr>
                                        <p:cTn id="23" dur="1" fill="hold">
                                          <p:stCondLst>
                                            <p:cond delay="0"/>
                                          </p:stCondLst>
                                        </p:cTn>
                                        <p:tgtEl>
                                          <p:spTgt spid="328722"/>
                                        </p:tgtEl>
                                        <p:attrNameLst>
                                          <p:attrName>style.visibility</p:attrName>
                                        </p:attrNameLst>
                                      </p:cBhvr>
                                      <p:to>
                                        <p:strVal val="visible"/>
                                      </p:to>
                                    </p:set>
                                    <p:animEffect transition="in" filter="box(out)">
                                      <p:cBhvr>
                                        <p:cTn id="24" dur="500"/>
                                        <p:tgtEl>
                                          <p:spTgt spid="328722"/>
                                        </p:tgtEl>
                                      </p:cBhvr>
                                    </p:animEffect>
                                  </p:childTnLst>
                                </p:cTn>
                              </p:par>
                              <p:par>
                                <p:cTn id="25" presetID="3" presetClass="entr" presetSubtype="10" fill="hold" nodeType="withEffect">
                                  <p:stCondLst>
                                    <p:cond delay="0"/>
                                  </p:stCondLst>
                                  <p:childTnLst>
                                    <p:set>
                                      <p:cBhvr>
                                        <p:cTn id="26" dur="1" fill="hold">
                                          <p:stCondLst>
                                            <p:cond delay="0"/>
                                          </p:stCondLst>
                                        </p:cTn>
                                        <p:tgtEl>
                                          <p:spTgt spid="328723"/>
                                        </p:tgtEl>
                                        <p:attrNameLst>
                                          <p:attrName>style.visibility</p:attrName>
                                        </p:attrNameLst>
                                      </p:cBhvr>
                                      <p:to>
                                        <p:strVal val="visible"/>
                                      </p:to>
                                    </p:set>
                                    <p:animEffect transition="in" filter="blinds(horizontal)">
                                      <p:cBhvr>
                                        <p:cTn id="27" dur="500"/>
                                        <p:tgtEl>
                                          <p:spTgt spid="328723"/>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 presetClass="entr" presetSubtype="4" fill="hold" grpId="0" nodeType="clickEffect">
                                  <p:stCondLst>
                                    <p:cond delay="0"/>
                                  </p:stCondLst>
                                  <p:childTnLst>
                                    <p:set>
                                      <p:cBhvr>
                                        <p:cTn id="31" dur="1" fill="hold">
                                          <p:stCondLst>
                                            <p:cond delay="0"/>
                                          </p:stCondLst>
                                        </p:cTn>
                                        <p:tgtEl>
                                          <p:spTgt spid="328717">
                                            <p:txEl>
                                              <p:pRg st="0" end="0"/>
                                            </p:txEl>
                                          </p:spTgt>
                                        </p:tgtEl>
                                        <p:attrNameLst>
                                          <p:attrName>style.visibility</p:attrName>
                                        </p:attrNameLst>
                                      </p:cBhvr>
                                      <p:to>
                                        <p:strVal val="visible"/>
                                      </p:to>
                                    </p:set>
                                    <p:anim calcmode="lin" valueType="num">
                                      <p:cBhvr additive="base">
                                        <p:cTn id="32" dur="500" fill="hold"/>
                                        <p:tgtEl>
                                          <p:spTgt spid="328717">
                                            <p:txEl>
                                              <p:pRg st="0" end="0"/>
                                            </p:txEl>
                                          </p:spTgt>
                                        </p:tgtEl>
                                        <p:attrNameLst>
                                          <p:attrName>ppt_x</p:attrName>
                                        </p:attrNameLst>
                                      </p:cBhvr>
                                      <p:tavLst>
                                        <p:tav tm="0">
                                          <p:val>
                                            <p:strVal val="#ppt_x"/>
                                          </p:val>
                                        </p:tav>
                                        <p:tav tm="100000">
                                          <p:val>
                                            <p:strVal val="#ppt_x"/>
                                          </p:val>
                                        </p:tav>
                                      </p:tavLst>
                                    </p:anim>
                                    <p:anim calcmode="lin" valueType="num">
                                      <p:cBhvr additive="base">
                                        <p:cTn id="33" dur="500" fill="hold"/>
                                        <p:tgtEl>
                                          <p:spTgt spid="328717">
                                            <p:txEl>
                                              <p:pRg st="0" end="0"/>
                                            </p:txEl>
                                          </p:spTgt>
                                        </p:tgtEl>
                                        <p:attrNameLst>
                                          <p:attrName>ppt_y</p:attrName>
                                        </p:attrNameLst>
                                      </p:cBhvr>
                                      <p:tavLst>
                                        <p:tav tm="0">
                                          <p:val>
                                            <p:strVal val="1+#ppt_h/2"/>
                                          </p:val>
                                        </p:tav>
                                        <p:tav tm="100000">
                                          <p:val>
                                            <p:strVal val="#ppt_y"/>
                                          </p:val>
                                        </p:tav>
                                      </p:tavLst>
                                    </p:anim>
                                  </p:childTnLst>
                                </p:cTn>
                              </p:par>
                              <p:par>
                                <p:cTn id="34" presetID="2" presetClass="entr" presetSubtype="4" fill="hold" grpId="0" nodeType="withEffect">
                                  <p:stCondLst>
                                    <p:cond delay="0"/>
                                  </p:stCondLst>
                                  <p:childTnLst>
                                    <p:set>
                                      <p:cBhvr>
                                        <p:cTn id="35" dur="1" fill="hold">
                                          <p:stCondLst>
                                            <p:cond delay="0"/>
                                          </p:stCondLst>
                                        </p:cTn>
                                        <p:tgtEl>
                                          <p:spTgt spid="328717">
                                            <p:txEl>
                                              <p:pRg st="1" end="1"/>
                                            </p:txEl>
                                          </p:spTgt>
                                        </p:tgtEl>
                                        <p:attrNameLst>
                                          <p:attrName>style.visibility</p:attrName>
                                        </p:attrNameLst>
                                      </p:cBhvr>
                                      <p:to>
                                        <p:strVal val="visible"/>
                                      </p:to>
                                    </p:set>
                                    <p:anim calcmode="lin" valueType="num">
                                      <p:cBhvr additive="base">
                                        <p:cTn id="36" dur="500" fill="hold"/>
                                        <p:tgtEl>
                                          <p:spTgt spid="328717">
                                            <p:txEl>
                                              <p:pRg st="1" end="1"/>
                                            </p:txEl>
                                          </p:spTgt>
                                        </p:tgtEl>
                                        <p:attrNameLst>
                                          <p:attrName>ppt_x</p:attrName>
                                        </p:attrNameLst>
                                      </p:cBhvr>
                                      <p:tavLst>
                                        <p:tav tm="0">
                                          <p:val>
                                            <p:strVal val="#ppt_x"/>
                                          </p:val>
                                        </p:tav>
                                        <p:tav tm="100000">
                                          <p:val>
                                            <p:strVal val="#ppt_x"/>
                                          </p:val>
                                        </p:tav>
                                      </p:tavLst>
                                    </p:anim>
                                    <p:anim calcmode="lin" valueType="num">
                                      <p:cBhvr additive="base">
                                        <p:cTn id="37" dur="500" fill="hold"/>
                                        <p:tgtEl>
                                          <p:spTgt spid="32871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4" fill="hold" grpId="0" nodeType="clickEffect">
                                  <p:stCondLst>
                                    <p:cond delay="0"/>
                                  </p:stCondLst>
                                  <p:childTnLst>
                                    <p:set>
                                      <p:cBhvr>
                                        <p:cTn id="41" dur="1" fill="hold">
                                          <p:stCondLst>
                                            <p:cond delay="0"/>
                                          </p:stCondLst>
                                        </p:cTn>
                                        <p:tgtEl>
                                          <p:spTgt spid="328717">
                                            <p:txEl>
                                              <p:pRg st="2" end="2"/>
                                            </p:txEl>
                                          </p:spTgt>
                                        </p:tgtEl>
                                        <p:attrNameLst>
                                          <p:attrName>style.visibility</p:attrName>
                                        </p:attrNameLst>
                                      </p:cBhvr>
                                      <p:to>
                                        <p:strVal val="visible"/>
                                      </p:to>
                                    </p:set>
                                    <p:anim calcmode="lin" valueType="num">
                                      <p:cBhvr additive="base">
                                        <p:cTn id="42" dur="500" fill="hold"/>
                                        <p:tgtEl>
                                          <p:spTgt spid="328717">
                                            <p:txEl>
                                              <p:pRg st="2" end="2"/>
                                            </p:txEl>
                                          </p:spTgt>
                                        </p:tgtEl>
                                        <p:attrNameLst>
                                          <p:attrName>ppt_x</p:attrName>
                                        </p:attrNameLst>
                                      </p:cBhvr>
                                      <p:tavLst>
                                        <p:tav tm="0">
                                          <p:val>
                                            <p:strVal val="#ppt_x"/>
                                          </p:val>
                                        </p:tav>
                                        <p:tav tm="100000">
                                          <p:val>
                                            <p:strVal val="#ppt_x"/>
                                          </p:val>
                                        </p:tav>
                                      </p:tavLst>
                                    </p:anim>
                                    <p:anim calcmode="lin" valueType="num">
                                      <p:cBhvr additive="base">
                                        <p:cTn id="43" dur="500" fill="hold"/>
                                        <p:tgtEl>
                                          <p:spTgt spid="328717">
                                            <p:txEl>
                                              <p:pRg st="2" end="2"/>
                                            </p:txEl>
                                          </p:spTgt>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328717">
                                            <p:txEl>
                                              <p:pRg st="3" end="3"/>
                                            </p:txEl>
                                          </p:spTgt>
                                        </p:tgtEl>
                                        <p:attrNameLst>
                                          <p:attrName>style.visibility</p:attrName>
                                        </p:attrNameLst>
                                      </p:cBhvr>
                                      <p:to>
                                        <p:strVal val="visible"/>
                                      </p:to>
                                    </p:set>
                                    <p:anim calcmode="lin" valueType="num">
                                      <p:cBhvr additive="base">
                                        <p:cTn id="46" dur="500" fill="hold"/>
                                        <p:tgtEl>
                                          <p:spTgt spid="328717">
                                            <p:txEl>
                                              <p:pRg st="3" end="3"/>
                                            </p:txEl>
                                          </p:spTgt>
                                        </p:tgtEl>
                                        <p:attrNameLst>
                                          <p:attrName>ppt_x</p:attrName>
                                        </p:attrNameLst>
                                      </p:cBhvr>
                                      <p:tavLst>
                                        <p:tav tm="0">
                                          <p:val>
                                            <p:strVal val="#ppt_x"/>
                                          </p:val>
                                        </p:tav>
                                        <p:tav tm="100000">
                                          <p:val>
                                            <p:strVal val="#ppt_x"/>
                                          </p:val>
                                        </p:tav>
                                      </p:tavLst>
                                    </p:anim>
                                    <p:anim calcmode="lin" valueType="num">
                                      <p:cBhvr additive="base">
                                        <p:cTn id="47" dur="500" fill="hold"/>
                                        <p:tgtEl>
                                          <p:spTgt spid="328717">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8706" grpId="0" animBg="1" autoUpdateAnimBg="0"/>
      <p:bldP spid="328707" grpId="0" animBg="1" autoUpdateAnimBg="0"/>
      <p:bldP spid="328716" grpId="0" build="p" autoUpdateAnimBg="0"/>
      <p:bldP spid="328717" grpId="0" build="p" autoUpdateAnimBg="0"/>
    </p:bldLst>
  </p:timing>
</p:sld>
</file>

<file path=ppt/slides/slide15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8242"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50531"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3BEA03FB-519A-4A78-825D-E257108B558B}" type="slidenum">
              <a:rPr lang="de-DE" altLang="en-US" sz="900" smtClean="0">
                <a:solidFill>
                  <a:schemeClr val="accent2"/>
                </a:solidFill>
              </a:rPr>
              <a:pPr/>
              <a:t>153</a:t>
            </a:fld>
            <a:endParaRPr lang="de-DE" altLang="en-US" sz="1400" b="0" smtClean="0">
              <a:solidFill>
                <a:schemeClr val="tx1"/>
              </a:solidFill>
            </a:endParaRPr>
          </a:p>
        </p:txBody>
      </p:sp>
      <p:sp>
        <p:nvSpPr>
          <p:cNvPr id="467970"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2.2.4 Studientypen</a:t>
            </a:r>
          </a:p>
        </p:txBody>
      </p:sp>
      <p:sp>
        <p:nvSpPr>
          <p:cNvPr id="467971"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2.2.4.3 Kohortenstudie</a:t>
            </a:r>
          </a:p>
        </p:txBody>
      </p:sp>
      <p:sp>
        <p:nvSpPr>
          <p:cNvPr id="150534"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150535"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150536" name="Text Box 6"/>
          <p:cNvSpPr txBox="1">
            <a:spLocks noChangeArrowheads="1"/>
          </p:cNvSpPr>
          <p:nvPr/>
        </p:nvSpPr>
        <p:spPr bwMode="auto">
          <a:xfrm>
            <a:off x="684213" y="1916113"/>
            <a:ext cx="2973387" cy="118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lnSpc>
                <a:spcPct val="100000"/>
              </a:lnSpc>
              <a:buClr>
                <a:srgbClr val="000066"/>
              </a:buClr>
            </a:pPr>
            <a:r>
              <a:rPr lang="de-DE" altLang="en-US"/>
              <a:t>Kaplan-Meier Darstellung der Ergebnisse</a:t>
            </a:r>
          </a:p>
        </p:txBody>
      </p:sp>
      <p:pic>
        <p:nvPicPr>
          <p:cNvPr id="260104" name="Picture 9" descr="Median_Rezidivfrei"/>
          <p:cNvPicPr>
            <a:picLocks noChangeAspect="1" noChangeArrowheads="1"/>
          </p:cNvPicPr>
          <p:nvPr/>
        </p:nvPicPr>
        <p:blipFill>
          <a:blip r:embed="rId3"/>
          <a:srcRect/>
          <a:stretch>
            <a:fillRect/>
          </a:stretch>
        </p:blipFill>
        <p:spPr bwMode="auto">
          <a:xfrm>
            <a:off x="3962400" y="1752600"/>
            <a:ext cx="4484688" cy="421640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zoom/>
  </p:transition>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9266"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51555"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F9426BF2-3B51-4B4E-AD0C-46169364BD73}" type="slidenum">
              <a:rPr lang="de-DE" altLang="en-US" sz="900" smtClean="0">
                <a:solidFill>
                  <a:schemeClr val="accent2"/>
                </a:solidFill>
              </a:rPr>
              <a:pPr/>
              <a:t>154</a:t>
            </a:fld>
            <a:endParaRPr lang="de-DE" altLang="en-US" sz="1400" b="0" smtClean="0">
              <a:solidFill>
                <a:schemeClr val="tx1"/>
              </a:solidFill>
            </a:endParaRPr>
          </a:p>
        </p:txBody>
      </p:sp>
      <p:sp>
        <p:nvSpPr>
          <p:cNvPr id="558082"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2.2.4 Studientypen</a:t>
            </a:r>
          </a:p>
        </p:txBody>
      </p:sp>
      <p:sp>
        <p:nvSpPr>
          <p:cNvPr id="558083"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2.2.4.3 Kohortenstudie und Probleme</a:t>
            </a:r>
          </a:p>
        </p:txBody>
      </p:sp>
      <p:sp>
        <p:nvSpPr>
          <p:cNvPr id="151558"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151559"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558086" name="Rectangle 6"/>
          <p:cNvSpPr>
            <a:spLocks noChangeArrowheads="1"/>
          </p:cNvSpPr>
          <p:nvPr/>
        </p:nvSpPr>
        <p:spPr bwMode="auto">
          <a:xfrm>
            <a:off x="684213" y="2133600"/>
            <a:ext cx="7416800" cy="3600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57200" indent="-457200">
              <a:spcBef>
                <a:spcPct val="20000"/>
              </a:spcBef>
              <a:buClr>
                <a:srgbClr val="000066"/>
              </a:buClr>
              <a:buBlip>
                <a:blip r:embed="rId3"/>
              </a:buBlip>
              <a:defRPr sz="2400" b="1">
                <a:solidFill>
                  <a:srgbClr val="000066"/>
                </a:solidFill>
                <a:latin typeface="Arial" pitchFamily="34" charset="0"/>
                <a:ea typeface="ＭＳ Ｐゴシック" pitchFamily="34" charset="-128"/>
              </a:defRPr>
            </a:lvl1pPr>
            <a:lvl2pPr marL="742950" indent="-285750">
              <a:spcBef>
                <a:spcPct val="20000"/>
              </a:spcBef>
              <a:buClr>
                <a:srgbClr val="000066"/>
              </a:buClr>
              <a:buFont typeface="Wingdings" pitchFamily="2" charset="2"/>
              <a:buBlip>
                <a:blip r:embed="rId4"/>
              </a:buBlip>
              <a:defRPr sz="2000" b="1">
                <a:solidFill>
                  <a:schemeClr val="tx1"/>
                </a:solidFill>
                <a:latin typeface="Arial" pitchFamily="34" charset="0"/>
                <a:ea typeface="ＭＳ Ｐゴシック" pitchFamily="34" charset="-128"/>
              </a:defRPr>
            </a:lvl2pPr>
            <a:lvl3pPr marL="1143000" indent="-228600">
              <a:spcBef>
                <a:spcPct val="20000"/>
              </a:spcBef>
              <a:buClr>
                <a:srgbClr val="000066"/>
              </a:buClr>
              <a:buFont typeface="Wingdings" pitchFamily="2" charset="2"/>
              <a:buBlip>
                <a:blip r:embed="rId4"/>
              </a:buBlip>
              <a:defRPr sz="2000">
                <a:solidFill>
                  <a:schemeClr val="tx1"/>
                </a:solidFill>
                <a:latin typeface="Arial" pitchFamily="34" charset="0"/>
                <a:ea typeface="ＭＳ Ｐゴシック" pitchFamily="34" charset="-128"/>
              </a:defRPr>
            </a:lvl3pPr>
            <a:lvl4pPr marL="1676400" indent="-304800">
              <a:spcBef>
                <a:spcPct val="20000"/>
              </a:spcBef>
              <a:buClr>
                <a:srgbClr val="000066"/>
              </a:buClr>
              <a:buSzPct val="115000"/>
              <a:buFont typeface="Symbol" pitchFamily="18" charset="2"/>
              <a:buBlip>
                <a:blip r:embed="rId5"/>
              </a:buBlip>
              <a:defRPr sz="1600">
                <a:solidFill>
                  <a:schemeClr val="tx1"/>
                </a:solidFill>
                <a:latin typeface="Arial" pitchFamily="34" charset="0"/>
                <a:ea typeface="ＭＳ Ｐゴシック" pitchFamily="34" charset="-128"/>
              </a:defRPr>
            </a:lvl4pPr>
            <a:lvl5pPr marL="2057400" indent="-228600">
              <a:spcBef>
                <a:spcPct val="20000"/>
              </a:spcBef>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5pPr>
            <a:lvl6pPr marL="25146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6pPr>
            <a:lvl7pPr marL="29718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7pPr>
            <a:lvl8pPr marL="34290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8pPr>
            <a:lvl9pPr marL="38862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9pPr>
          </a:lstStyle>
          <a:p>
            <a:pPr>
              <a:lnSpc>
                <a:spcPct val="80000"/>
              </a:lnSpc>
            </a:pPr>
            <a:r>
              <a:rPr lang="de-DE" altLang="en-US" sz="2800"/>
              <a:t>Das Risiko in der beiden Gruppen muss gleich sein</a:t>
            </a:r>
          </a:p>
          <a:p>
            <a:pPr lvl="3">
              <a:lnSpc>
                <a:spcPct val="80000"/>
              </a:lnSpc>
            </a:pPr>
            <a:r>
              <a:rPr lang="de-DE" altLang="en-US" sz="1800" b="0"/>
              <a:t>z.B. wäre es falsch in einer Studie als Kontrollgruppe für eine Therapie für KHK nur junge Leute zu nehmen</a:t>
            </a:r>
          </a:p>
          <a:p>
            <a:pPr>
              <a:lnSpc>
                <a:spcPct val="80000"/>
              </a:lnSpc>
            </a:pPr>
            <a:r>
              <a:rPr lang="de-DE" altLang="en-US" sz="2800"/>
              <a:t>Outcome muss </a:t>
            </a:r>
            <a:r>
              <a:rPr lang="de-DE" altLang="en-US" sz="2800" u="sng"/>
              <a:t>im voraus</a:t>
            </a:r>
            <a:r>
              <a:rPr lang="de-DE" altLang="en-US" sz="2800"/>
              <a:t> definiert werden</a:t>
            </a:r>
          </a:p>
          <a:p>
            <a:pPr>
              <a:lnSpc>
                <a:spcPct val="80000"/>
              </a:lnSpc>
            </a:pPr>
            <a:r>
              <a:rPr lang="de-DE" altLang="en-US" sz="2800"/>
              <a:t>Follow-up: wie viele Patienten sind „verloren</a:t>
            </a:r>
            <a:r>
              <a:rPr lang="ja-JP" altLang="de-DE" sz="2800"/>
              <a:t>“</a:t>
            </a:r>
            <a:r>
              <a:rPr lang="de-DE" altLang="ja-JP" sz="2800"/>
              <a:t> gegangen</a:t>
            </a:r>
          </a:p>
          <a:p>
            <a:pPr>
              <a:lnSpc>
                <a:spcPct val="80000"/>
              </a:lnSpc>
            </a:pPr>
            <a:r>
              <a:rPr lang="de-DE" altLang="en-US" sz="2800"/>
              <a:t>Confounding</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558082"/>
                                        </p:tgtEl>
                                        <p:attrNameLst>
                                          <p:attrName>style.visibility</p:attrName>
                                        </p:attrNameLst>
                                      </p:cBhvr>
                                      <p:to>
                                        <p:strVal val="visible"/>
                                      </p:to>
                                    </p:set>
                                    <p:anim calcmode="lin" valueType="num">
                                      <p:cBhvr additive="base">
                                        <p:cTn id="7" dur="500" fill="hold"/>
                                        <p:tgtEl>
                                          <p:spTgt spid="558082"/>
                                        </p:tgtEl>
                                        <p:attrNameLst>
                                          <p:attrName>ppt_x</p:attrName>
                                        </p:attrNameLst>
                                      </p:cBhvr>
                                      <p:tavLst>
                                        <p:tav tm="0">
                                          <p:val>
                                            <p:strVal val="#ppt_x"/>
                                          </p:val>
                                        </p:tav>
                                        <p:tav tm="100000">
                                          <p:val>
                                            <p:strVal val="#ppt_x"/>
                                          </p:val>
                                        </p:tav>
                                      </p:tavLst>
                                    </p:anim>
                                    <p:anim calcmode="lin" valueType="num">
                                      <p:cBhvr additive="base">
                                        <p:cTn id="8" dur="500" fill="hold"/>
                                        <p:tgtEl>
                                          <p:spTgt spid="558082"/>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558083"/>
                                        </p:tgtEl>
                                        <p:attrNameLst>
                                          <p:attrName>style.visibility</p:attrName>
                                        </p:attrNameLst>
                                      </p:cBhvr>
                                      <p:to>
                                        <p:strVal val="visible"/>
                                      </p:to>
                                    </p:set>
                                    <p:anim calcmode="lin" valueType="num">
                                      <p:cBhvr additive="base">
                                        <p:cTn id="12" dur="500" fill="hold"/>
                                        <p:tgtEl>
                                          <p:spTgt spid="558083"/>
                                        </p:tgtEl>
                                        <p:attrNameLst>
                                          <p:attrName>ppt_x</p:attrName>
                                        </p:attrNameLst>
                                      </p:cBhvr>
                                      <p:tavLst>
                                        <p:tav tm="0">
                                          <p:val>
                                            <p:strVal val="0-#ppt_w/2"/>
                                          </p:val>
                                        </p:tav>
                                        <p:tav tm="100000">
                                          <p:val>
                                            <p:strVal val="#ppt_x"/>
                                          </p:val>
                                        </p:tav>
                                      </p:tavLst>
                                    </p:anim>
                                    <p:anim calcmode="lin" valueType="num">
                                      <p:cBhvr additive="base">
                                        <p:cTn id="13" dur="500" fill="hold"/>
                                        <p:tgtEl>
                                          <p:spTgt spid="558083"/>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558086">
                                            <p:txEl>
                                              <p:pRg st="0" end="0"/>
                                            </p:txEl>
                                          </p:spTgt>
                                        </p:tgtEl>
                                        <p:attrNameLst>
                                          <p:attrName>style.visibility</p:attrName>
                                        </p:attrNameLst>
                                      </p:cBhvr>
                                      <p:to>
                                        <p:strVal val="visible"/>
                                      </p:to>
                                    </p:set>
                                    <p:anim calcmode="lin" valueType="num">
                                      <p:cBhvr additive="base">
                                        <p:cTn id="18" dur="500" fill="hold"/>
                                        <p:tgtEl>
                                          <p:spTgt spid="558086">
                                            <p:txEl>
                                              <p:pRg st="0" end="0"/>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55808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558086">
                                            <p:txEl>
                                              <p:pRg st="1" end="1"/>
                                            </p:txEl>
                                          </p:spTgt>
                                        </p:tgtEl>
                                        <p:attrNameLst>
                                          <p:attrName>style.visibility</p:attrName>
                                        </p:attrNameLst>
                                      </p:cBhvr>
                                      <p:to>
                                        <p:strVal val="visible"/>
                                      </p:to>
                                    </p:set>
                                    <p:anim calcmode="lin" valueType="num">
                                      <p:cBhvr additive="base">
                                        <p:cTn id="24" dur="500" fill="hold"/>
                                        <p:tgtEl>
                                          <p:spTgt spid="558086">
                                            <p:txEl>
                                              <p:pRg st="1" end="1"/>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55808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558086">
                                            <p:txEl>
                                              <p:pRg st="2" end="2"/>
                                            </p:txEl>
                                          </p:spTgt>
                                        </p:tgtEl>
                                        <p:attrNameLst>
                                          <p:attrName>style.visibility</p:attrName>
                                        </p:attrNameLst>
                                      </p:cBhvr>
                                      <p:to>
                                        <p:strVal val="visible"/>
                                      </p:to>
                                    </p:set>
                                    <p:anim calcmode="lin" valueType="num">
                                      <p:cBhvr additive="base">
                                        <p:cTn id="30" dur="500" fill="hold"/>
                                        <p:tgtEl>
                                          <p:spTgt spid="558086">
                                            <p:txEl>
                                              <p:pRg st="2" end="2"/>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55808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 presetClass="entr" presetSubtype="8" fill="hold" grpId="0" nodeType="clickEffect">
                                  <p:stCondLst>
                                    <p:cond delay="0"/>
                                  </p:stCondLst>
                                  <p:childTnLst>
                                    <p:set>
                                      <p:cBhvr>
                                        <p:cTn id="35" dur="1" fill="hold">
                                          <p:stCondLst>
                                            <p:cond delay="0"/>
                                          </p:stCondLst>
                                        </p:cTn>
                                        <p:tgtEl>
                                          <p:spTgt spid="558086">
                                            <p:txEl>
                                              <p:pRg st="3" end="3"/>
                                            </p:txEl>
                                          </p:spTgt>
                                        </p:tgtEl>
                                        <p:attrNameLst>
                                          <p:attrName>style.visibility</p:attrName>
                                        </p:attrNameLst>
                                      </p:cBhvr>
                                      <p:to>
                                        <p:strVal val="visible"/>
                                      </p:to>
                                    </p:set>
                                    <p:anim calcmode="lin" valueType="num">
                                      <p:cBhvr additive="base">
                                        <p:cTn id="36" dur="500" fill="hold"/>
                                        <p:tgtEl>
                                          <p:spTgt spid="558086">
                                            <p:txEl>
                                              <p:pRg st="3" end="3"/>
                                            </p:txEl>
                                          </p:spTgt>
                                        </p:tgtEl>
                                        <p:attrNameLst>
                                          <p:attrName>ppt_x</p:attrName>
                                        </p:attrNameLst>
                                      </p:cBhvr>
                                      <p:tavLst>
                                        <p:tav tm="0">
                                          <p:val>
                                            <p:strVal val="0-#ppt_w/2"/>
                                          </p:val>
                                        </p:tav>
                                        <p:tav tm="100000">
                                          <p:val>
                                            <p:strVal val="#ppt_x"/>
                                          </p:val>
                                        </p:tav>
                                      </p:tavLst>
                                    </p:anim>
                                    <p:anim calcmode="lin" valueType="num">
                                      <p:cBhvr additive="base">
                                        <p:cTn id="37" dur="500" fill="hold"/>
                                        <p:tgtEl>
                                          <p:spTgt spid="558086">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8" fill="hold" grpId="0" nodeType="clickEffect">
                                  <p:stCondLst>
                                    <p:cond delay="0"/>
                                  </p:stCondLst>
                                  <p:childTnLst>
                                    <p:set>
                                      <p:cBhvr>
                                        <p:cTn id="41" dur="1" fill="hold">
                                          <p:stCondLst>
                                            <p:cond delay="0"/>
                                          </p:stCondLst>
                                        </p:cTn>
                                        <p:tgtEl>
                                          <p:spTgt spid="558086">
                                            <p:txEl>
                                              <p:pRg st="4" end="4"/>
                                            </p:txEl>
                                          </p:spTgt>
                                        </p:tgtEl>
                                        <p:attrNameLst>
                                          <p:attrName>style.visibility</p:attrName>
                                        </p:attrNameLst>
                                      </p:cBhvr>
                                      <p:to>
                                        <p:strVal val="visible"/>
                                      </p:to>
                                    </p:set>
                                    <p:anim calcmode="lin" valueType="num">
                                      <p:cBhvr additive="base">
                                        <p:cTn id="42" dur="500" fill="hold"/>
                                        <p:tgtEl>
                                          <p:spTgt spid="558086">
                                            <p:txEl>
                                              <p:pRg st="4" end="4"/>
                                            </p:txEl>
                                          </p:spTgt>
                                        </p:tgtEl>
                                        <p:attrNameLst>
                                          <p:attrName>ppt_x</p:attrName>
                                        </p:attrNameLst>
                                      </p:cBhvr>
                                      <p:tavLst>
                                        <p:tav tm="0">
                                          <p:val>
                                            <p:strVal val="0-#ppt_w/2"/>
                                          </p:val>
                                        </p:tav>
                                        <p:tav tm="100000">
                                          <p:val>
                                            <p:strVal val="#ppt_x"/>
                                          </p:val>
                                        </p:tav>
                                      </p:tavLst>
                                    </p:anim>
                                    <p:anim calcmode="lin" valueType="num">
                                      <p:cBhvr additive="base">
                                        <p:cTn id="43" dur="500" fill="hold"/>
                                        <p:tgtEl>
                                          <p:spTgt spid="558086">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8082" grpId="0" animBg="1" autoUpdateAnimBg="0"/>
      <p:bldP spid="558083" grpId="0" animBg="1"/>
      <p:bldP spid="558086" grpId="0" build="p" bldLvl="5"/>
    </p:bldLst>
  </p:timing>
</p:sld>
</file>

<file path=ppt/slides/slide15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40290"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52579"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B7F5D15B-5DB7-4245-A11D-21B01FF6A668}" type="slidenum">
              <a:rPr lang="de-DE" altLang="en-US" sz="900" smtClean="0">
                <a:solidFill>
                  <a:schemeClr val="accent2"/>
                </a:solidFill>
              </a:rPr>
              <a:pPr/>
              <a:t>155</a:t>
            </a:fld>
            <a:endParaRPr lang="de-DE" altLang="en-US" sz="1400" b="0" smtClean="0">
              <a:solidFill>
                <a:schemeClr val="tx1"/>
              </a:solidFill>
            </a:endParaRPr>
          </a:p>
        </p:txBody>
      </p:sp>
      <p:sp>
        <p:nvSpPr>
          <p:cNvPr id="470018"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2.2.4 Studientypen</a:t>
            </a:r>
          </a:p>
        </p:txBody>
      </p:sp>
      <p:sp>
        <p:nvSpPr>
          <p:cNvPr id="470019"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2.2.4.3 Kohortenstudie (historische Kontrolle)</a:t>
            </a:r>
          </a:p>
        </p:txBody>
      </p:sp>
      <p:sp>
        <p:nvSpPr>
          <p:cNvPr id="152582"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152583"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152584" name="Text Box 6"/>
          <p:cNvSpPr txBox="1">
            <a:spLocks noChangeArrowheads="1"/>
          </p:cNvSpPr>
          <p:nvPr/>
        </p:nvSpPr>
        <p:spPr bwMode="auto">
          <a:xfrm>
            <a:off x="304800" y="2667000"/>
            <a:ext cx="16779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buClr>
                <a:srgbClr val="000066"/>
              </a:buClr>
            </a:pPr>
            <a:r>
              <a:rPr lang="de-DE" altLang="en-US"/>
              <a:t>Zeit-Bias</a:t>
            </a:r>
          </a:p>
        </p:txBody>
      </p:sp>
      <p:pic>
        <p:nvPicPr>
          <p:cNvPr id="152585" name="Picture 7" descr="Zeittrend"/>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a:xfrm>
            <a:off x="2133600" y="1752600"/>
            <a:ext cx="6229350" cy="4203700"/>
          </a:xfrm>
          <a:prstGeom prst="rect">
            <a:avLst/>
          </a:prstGeom>
          <a:ln>
            <a:noFill/>
          </a:ln>
          <a:effectLst>
            <a:outerShdw blurRad="292100" dist="139700" dir="2700000" algn="tl" rotWithShape="0">
              <a:srgbClr val="333333">
                <a:alpha val="65000"/>
              </a:srgbClr>
            </a:outerShdw>
          </a:effectLst>
        </p:spPr>
      </p:pic>
      <p:sp>
        <p:nvSpPr>
          <p:cNvPr id="152586" name="Text Box 8"/>
          <p:cNvSpPr txBox="1">
            <a:spLocks noChangeArrowheads="1"/>
          </p:cNvSpPr>
          <p:nvPr/>
        </p:nvSpPr>
        <p:spPr bwMode="auto">
          <a:xfrm>
            <a:off x="1116013" y="6021388"/>
            <a:ext cx="6985000"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sz="1200" dirty="0">
                <a:solidFill>
                  <a:schemeClr val="tx1"/>
                </a:solidFill>
              </a:rPr>
              <a:t>aus Antes et al. Evidenz-basierte Medizin. Thieme 2003</a:t>
            </a:r>
          </a:p>
        </p:txBody>
      </p:sp>
    </p:spTree>
  </p:cSld>
  <p:clrMapOvr>
    <a:masterClrMapping/>
  </p:clrMapOvr>
  <p:transition>
    <p:zoom/>
  </p:transition>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41314"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53603" name="Foliennummernplatzhalter 6"/>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06B22D2D-AE92-475D-A215-78741E69D025}" type="slidenum">
              <a:rPr lang="de-DE" altLang="en-US" sz="900" smtClean="0">
                <a:solidFill>
                  <a:schemeClr val="accent2"/>
                </a:solidFill>
              </a:rPr>
              <a:pPr/>
              <a:t>156</a:t>
            </a:fld>
            <a:endParaRPr lang="de-DE" altLang="en-US" sz="1400" b="0" smtClean="0">
              <a:solidFill>
                <a:schemeClr val="tx1"/>
              </a:solidFill>
            </a:endParaRPr>
          </a:p>
        </p:txBody>
      </p:sp>
      <p:sp>
        <p:nvSpPr>
          <p:cNvPr id="330758" name="Oval 1030"/>
          <p:cNvSpPr>
            <a:spLocks noChangeArrowheads="1"/>
          </p:cNvSpPr>
          <p:nvPr/>
        </p:nvSpPr>
        <p:spPr bwMode="auto">
          <a:xfrm>
            <a:off x="539750" y="2420938"/>
            <a:ext cx="1584325" cy="3600450"/>
          </a:xfrm>
          <a:prstGeom prst="ellipse">
            <a:avLst/>
          </a:prstGeom>
          <a:solidFill>
            <a:srgbClr val="000066"/>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p>
            <a:pPr marL="342900" indent="-342900" algn="ctr">
              <a:lnSpc>
                <a:spcPct val="100000"/>
              </a:lnSpc>
              <a:spcBef>
                <a:spcPct val="20000"/>
              </a:spcBef>
              <a:buClr>
                <a:srgbClr val="000066"/>
              </a:buClr>
              <a:defRPr/>
            </a:pPr>
            <a:endParaRPr lang="de-DE">
              <a:solidFill>
                <a:schemeClr val="bg1"/>
              </a:solidFill>
              <a:ea typeface="ＭＳ Ｐゴシック" charset="-128"/>
            </a:endParaRPr>
          </a:p>
          <a:p>
            <a:pPr marL="342900" indent="-342900" algn="ctr">
              <a:lnSpc>
                <a:spcPct val="100000"/>
              </a:lnSpc>
              <a:spcBef>
                <a:spcPct val="20000"/>
              </a:spcBef>
              <a:buClr>
                <a:srgbClr val="000066"/>
              </a:buClr>
              <a:defRPr/>
            </a:pPr>
            <a:endParaRPr lang="de-DE">
              <a:solidFill>
                <a:schemeClr val="bg1"/>
              </a:solidFill>
              <a:ea typeface="ＭＳ Ｐゴシック" charset="-128"/>
            </a:endParaRPr>
          </a:p>
          <a:p>
            <a:pPr marL="342900" indent="-342900" algn="ctr">
              <a:lnSpc>
                <a:spcPct val="100000"/>
              </a:lnSpc>
              <a:spcBef>
                <a:spcPct val="20000"/>
              </a:spcBef>
              <a:buClr>
                <a:srgbClr val="000066"/>
              </a:buClr>
              <a:defRPr/>
            </a:pPr>
            <a:r>
              <a:rPr lang="de-DE">
                <a:solidFill>
                  <a:schemeClr val="bg1"/>
                </a:solidFill>
                <a:ea typeface="ＭＳ Ｐゴシック" charset="-128"/>
              </a:rPr>
              <a:t>Population</a:t>
            </a:r>
          </a:p>
        </p:txBody>
      </p:sp>
      <p:sp>
        <p:nvSpPr>
          <p:cNvPr id="330754" name="Rectangle 1026"/>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2.2.4 Studientypen</a:t>
            </a:r>
          </a:p>
        </p:txBody>
      </p:sp>
      <p:sp>
        <p:nvSpPr>
          <p:cNvPr id="330755" name="Text Box 1027"/>
          <p:cNvSpPr txBox="1">
            <a:spLocks noChangeArrowheads="1"/>
          </p:cNvSpPr>
          <p:nvPr/>
        </p:nvSpPr>
        <p:spPr bwMode="auto">
          <a:xfrm>
            <a:off x="684213" y="1125538"/>
            <a:ext cx="7777162" cy="533400"/>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lgn="ctr">
              <a:defRPr/>
            </a:pPr>
            <a:r>
              <a:rPr lang="de-DE" altLang="en-US" sz="1600" smtClean="0"/>
              <a:t>2.2.4.4 Kontrollierte Studie</a:t>
            </a:r>
            <a:br>
              <a:rPr lang="de-DE" altLang="en-US" sz="1600" smtClean="0"/>
            </a:br>
            <a:r>
              <a:rPr lang="de-DE" altLang="en-US" sz="1600" u="sng" smtClean="0">
                <a:solidFill>
                  <a:srgbClr val="CC0000"/>
                </a:solidFill>
                <a:effectLst>
                  <a:outerShdw blurRad="38100" dist="38100" dir="2700000" algn="tl">
                    <a:srgbClr val="C0C0C0"/>
                  </a:outerShdw>
                </a:effectLst>
              </a:rPr>
              <a:t>R</a:t>
            </a:r>
            <a:r>
              <a:rPr lang="de-DE" altLang="en-US" sz="1600" smtClean="0"/>
              <a:t>andomized </a:t>
            </a:r>
            <a:r>
              <a:rPr lang="de-DE" altLang="en-US" sz="1600" u="sng" smtClean="0">
                <a:solidFill>
                  <a:srgbClr val="CC0000"/>
                </a:solidFill>
                <a:effectLst>
                  <a:outerShdw blurRad="38100" dist="38100" dir="2700000" algn="tl">
                    <a:srgbClr val="C0C0C0"/>
                  </a:outerShdw>
                </a:effectLst>
              </a:rPr>
              <a:t>C</a:t>
            </a:r>
            <a:r>
              <a:rPr lang="de-DE" altLang="en-US" sz="1600" smtClean="0"/>
              <a:t>ontrolled Trial </a:t>
            </a:r>
            <a:r>
              <a:rPr lang="de-DE" altLang="en-US" sz="1600" smtClean="0">
                <a:solidFill>
                  <a:srgbClr val="CC0000"/>
                </a:solidFill>
                <a:effectLst>
                  <a:outerShdw blurRad="38100" dist="38100" dir="2700000" algn="tl">
                    <a:srgbClr val="C0C0C0"/>
                  </a:outerShdw>
                </a:effectLst>
              </a:rPr>
              <a:t>RCT</a:t>
            </a:r>
          </a:p>
        </p:txBody>
      </p:sp>
      <p:sp>
        <p:nvSpPr>
          <p:cNvPr id="153607" name="Text Box 1028"/>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153608" name="Text Box 1029"/>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330759" name="Oval 1031"/>
          <p:cNvSpPr>
            <a:spLocks noChangeArrowheads="1"/>
          </p:cNvSpPr>
          <p:nvPr/>
        </p:nvSpPr>
        <p:spPr bwMode="auto">
          <a:xfrm>
            <a:off x="1187450" y="3429000"/>
            <a:ext cx="647700" cy="936625"/>
          </a:xfrm>
          <a:prstGeom prst="ellipse">
            <a:avLst/>
          </a:prstGeom>
          <a:solidFill>
            <a:srgbClr val="FFFF00"/>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a:defRPr/>
            </a:pPr>
            <a:endParaRPr lang="it-IT">
              <a:ea typeface="ＭＳ Ｐゴシック" charset="-128"/>
            </a:endParaRPr>
          </a:p>
        </p:txBody>
      </p:sp>
      <p:pic>
        <p:nvPicPr>
          <p:cNvPr id="330760" name="Picture 1032" descr="j0336894"/>
          <p:cNvPicPr>
            <a:picLocks noChangeAspect="1" noChangeArrowheads="1" noCrop="1"/>
          </p:cNvPicPr>
          <p:nvPr/>
        </p:nvPicPr>
        <p:blipFill>
          <a:blip r:embed="rId4"/>
          <a:srcRect/>
          <a:stretch>
            <a:fillRect/>
          </a:stretch>
        </p:blipFill>
        <p:spPr bwMode="auto">
          <a:xfrm>
            <a:off x="1476375" y="3644900"/>
            <a:ext cx="457200" cy="523875"/>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0761" name="AutoShape 1033"/>
          <p:cNvSpPr>
            <a:spLocks noChangeArrowheads="1"/>
          </p:cNvSpPr>
          <p:nvPr/>
        </p:nvSpPr>
        <p:spPr bwMode="auto">
          <a:xfrm>
            <a:off x="2339975" y="2565400"/>
            <a:ext cx="2232025" cy="1368425"/>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00"/>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342900" indent="-342900" algn="ctr">
              <a:lnSpc>
                <a:spcPct val="100000"/>
              </a:lnSpc>
              <a:spcBef>
                <a:spcPct val="20000"/>
              </a:spcBef>
              <a:buClr>
                <a:srgbClr val="000066"/>
              </a:buClr>
              <a:defRPr/>
            </a:pPr>
            <a:r>
              <a:rPr lang="de-DE">
                <a:ea typeface="ＭＳ Ｐゴシック" charset="-128"/>
              </a:rPr>
              <a:t>Therapie</a:t>
            </a:r>
          </a:p>
        </p:txBody>
      </p:sp>
      <p:sp>
        <p:nvSpPr>
          <p:cNvPr id="330762" name="AutoShape 1034"/>
          <p:cNvSpPr>
            <a:spLocks noChangeArrowheads="1"/>
          </p:cNvSpPr>
          <p:nvPr/>
        </p:nvSpPr>
        <p:spPr bwMode="auto">
          <a:xfrm>
            <a:off x="2339975" y="4221163"/>
            <a:ext cx="2232025" cy="1368425"/>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00FF00"/>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342900" indent="-342900" algn="ctr">
              <a:lnSpc>
                <a:spcPct val="100000"/>
              </a:lnSpc>
              <a:spcBef>
                <a:spcPct val="20000"/>
              </a:spcBef>
              <a:buClr>
                <a:srgbClr val="000066"/>
              </a:buClr>
              <a:defRPr/>
            </a:pPr>
            <a:r>
              <a:rPr lang="de-DE">
                <a:ea typeface="ＭＳ Ｐゴシック" charset="-128"/>
              </a:rPr>
              <a:t>Kontrolle</a:t>
            </a:r>
          </a:p>
        </p:txBody>
      </p:sp>
      <p:graphicFrame>
        <p:nvGraphicFramePr>
          <p:cNvPr id="330763" name="Object 1035"/>
          <p:cNvGraphicFramePr>
            <a:graphicFrameLocks noChangeAspect="1"/>
          </p:cNvGraphicFramePr>
          <p:nvPr>
            <p:extLst>
              <p:ext uri="{D42A27DB-BD31-4B8C-83A1-F6EECF244321}">
                <p14:modId xmlns:p14="http://schemas.microsoft.com/office/powerpoint/2010/main" val="1305536436"/>
              </p:ext>
            </p:extLst>
          </p:nvPr>
        </p:nvGraphicFramePr>
        <p:xfrm>
          <a:off x="4643438" y="3071813"/>
          <a:ext cx="4329112" cy="1528762"/>
        </p:xfrm>
        <a:graphic>
          <a:graphicData uri="http://schemas.openxmlformats.org/presentationml/2006/ole">
            <mc:AlternateContent xmlns:mc="http://schemas.openxmlformats.org/markup-compatibility/2006">
              <mc:Choice xmlns:v="urn:schemas-microsoft-com:vml" Requires="v">
                <p:oleObj spid="_x0000_s153693" name="Dokument" r:id="rId5" imgW="7315200" imgH="2578100" progId="Word.Document.8">
                  <p:embed/>
                </p:oleObj>
              </mc:Choice>
              <mc:Fallback>
                <p:oleObj name="Dokument" r:id="rId5" imgW="7315200" imgH="2578100" progId="Word.Document.8">
                  <p:embed/>
                  <p:pic>
                    <p:nvPicPr>
                      <p:cNvPr id="0" name="Object 103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643438" y="3071813"/>
                        <a:ext cx="4329112" cy="15287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alpha val="74997"/>
                                </a:srgbClr>
                              </a:outerShdw>
                            </a:effectLst>
                          </a14:hiddenEffects>
                        </a:ext>
                      </a:extLst>
                    </p:spPr>
                  </p:pic>
                </p:oleObj>
              </mc:Fallback>
            </mc:AlternateContent>
          </a:graphicData>
        </a:graphic>
      </p:graphicFrame>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330754"/>
                                        </p:tgtEl>
                                        <p:attrNameLst>
                                          <p:attrName>style.visibility</p:attrName>
                                        </p:attrNameLst>
                                      </p:cBhvr>
                                      <p:to>
                                        <p:strVal val="visible"/>
                                      </p:to>
                                    </p:set>
                                    <p:anim calcmode="lin" valueType="num">
                                      <p:cBhvr additive="base">
                                        <p:cTn id="7" dur="500" fill="hold"/>
                                        <p:tgtEl>
                                          <p:spTgt spid="330754"/>
                                        </p:tgtEl>
                                        <p:attrNameLst>
                                          <p:attrName>ppt_x</p:attrName>
                                        </p:attrNameLst>
                                      </p:cBhvr>
                                      <p:tavLst>
                                        <p:tav tm="0">
                                          <p:val>
                                            <p:strVal val="#ppt_x"/>
                                          </p:val>
                                        </p:tav>
                                        <p:tav tm="100000">
                                          <p:val>
                                            <p:strVal val="#ppt_x"/>
                                          </p:val>
                                        </p:tav>
                                      </p:tavLst>
                                    </p:anim>
                                    <p:anim calcmode="lin" valueType="num">
                                      <p:cBhvr additive="base">
                                        <p:cTn id="8" dur="500" fill="hold"/>
                                        <p:tgtEl>
                                          <p:spTgt spid="330754"/>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330755"/>
                                        </p:tgtEl>
                                        <p:attrNameLst>
                                          <p:attrName>style.visibility</p:attrName>
                                        </p:attrNameLst>
                                      </p:cBhvr>
                                      <p:to>
                                        <p:strVal val="visible"/>
                                      </p:to>
                                    </p:set>
                                    <p:anim calcmode="lin" valueType="num">
                                      <p:cBhvr additive="base">
                                        <p:cTn id="12" dur="500" fill="hold"/>
                                        <p:tgtEl>
                                          <p:spTgt spid="330755"/>
                                        </p:tgtEl>
                                        <p:attrNameLst>
                                          <p:attrName>ppt_x</p:attrName>
                                        </p:attrNameLst>
                                      </p:cBhvr>
                                      <p:tavLst>
                                        <p:tav tm="0">
                                          <p:val>
                                            <p:strVal val="0-#ppt_w/2"/>
                                          </p:val>
                                        </p:tav>
                                        <p:tav tm="100000">
                                          <p:val>
                                            <p:strVal val="#ppt_x"/>
                                          </p:val>
                                        </p:tav>
                                      </p:tavLst>
                                    </p:anim>
                                    <p:anim calcmode="lin" valueType="num">
                                      <p:cBhvr additive="base">
                                        <p:cTn id="13" dur="500" fill="hold"/>
                                        <p:tgtEl>
                                          <p:spTgt spid="330755"/>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330758"/>
                                        </p:tgtEl>
                                        <p:attrNameLst>
                                          <p:attrName>style.visibility</p:attrName>
                                        </p:attrNameLst>
                                      </p:cBhvr>
                                      <p:to>
                                        <p:strVal val="visible"/>
                                      </p:to>
                                    </p:set>
                                    <p:animEffect transition="in" filter="dissolve">
                                      <p:cBhvr>
                                        <p:cTn id="18" dur="500"/>
                                        <p:tgtEl>
                                          <p:spTgt spid="330758"/>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51" presetClass="entr" presetSubtype="0" fill="hold" grpId="0" nodeType="clickEffect">
                                  <p:stCondLst>
                                    <p:cond delay="0"/>
                                  </p:stCondLst>
                                  <p:childTnLst>
                                    <p:set>
                                      <p:cBhvr>
                                        <p:cTn id="22" dur="1" fill="hold">
                                          <p:stCondLst>
                                            <p:cond delay="0"/>
                                          </p:stCondLst>
                                        </p:cTn>
                                        <p:tgtEl>
                                          <p:spTgt spid="330759"/>
                                        </p:tgtEl>
                                        <p:attrNameLst>
                                          <p:attrName>style.visibility</p:attrName>
                                        </p:attrNameLst>
                                      </p:cBhvr>
                                      <p:to>
                                        <p:strVal val="visible"/>
                                      </p:to>
                                    </p:set>
                                    <p:animEffect transition="in" filter="fade">
                                      <p:cBhvr>
                                        <p:cTn id="23" dur="770" decel="100000"/>
                                        <p:tgtEl>
                                          <p:spTgt spid="330759"/>
                                        </p:tgtEl>
                                      </p:cBhvr>
                                    </p:animEffect>
                                    <p:animScale>
                                      <p:cBhvr>
                                        <p:cTn id="24" dur="770" decel="100000"/>
                                        <p:tgtEl>
                                          <p:spTgt spid="330759"/>
                                        </p:tgtEl>
                                      </p:cBhvr>
                                      <p:from x="10000" y="10000"/>
                                      <p:to x="200000" y="450000"/>
                                    </p:animScale>
                                    <p:animScale>
                                      <p:cBhvr>
                                        <p:cTn id="25" dur="1230" accel="100000" fill="hold">
                                          <p:stCondLst>
                                            <p:cond delay="770"/>
                                          </p:stCondLst>
                                        </p:cTn>
                                        <p:tgtEl>
                                          <p:spTgt spid="330759"/>
                                        </p:tgtEl>
                                      </p:cBhvr>
                                      <p:from x="200000" y="450000"/>
                                      <p:to x="100000" y="100000"/>
                                    </p:animScale>
                                    <p:set>
                                      <p:cBhvr>
                                        <p:cTn id="26" dur="770" fill="hold"/>
                                        <p:tgtEl>
                                          <p:spTgt spid="330759"/>
                                        </p:tgtEl>
                                        <p:attrNameLst>
                                          <p:attrName>ppt_x</p:attrName>
                                        </p:attrNameLst>
                                      </p:cBhvr>
                                      <p:to>
                                        <p:strVal val="(0.5)"/>
                                      </p:to>
                                    </p:set>
                                    <p:anim from="(0.5)" to="(#ppt_x)" calcmode="lin" valueType="num">
                                      <p:cBhvr>
                                        <p:cTn id="27" dur="1230" accel="100000" fill="hold">
                                          <p:stCondLst>
                                            <p:cond delay="770"/>
                                          </p:stCondLst>
                                        </p:cTn>
                                        <p:tgtEl>
                                          <p:spTgt spid="330759"/>
                                        </p:tgtEl>
                                        <p:attrNameLst>
                                          <p:attrName>ppt_x</p:attrName>
                                        </p:attrNameLst>
                                      </p:cBhvr>
                                    </p:anim>
                                    <p:set>
                                      <p:cBhvr>
                                        <p:cTn id="28" dur="770" fill="hold"/>
                                        <p:tgtEl>
                                          <p:spTgt spid="330759"/>
                                        </p:tgtEl>
                                        <p:attrNameLst>
                                          <p:attrName>ppt_y</p:attrName>
                                        </p:attrNameLst>
                                      </p:cBhvr>
                                      <p:to>
                                        <p:strVal val="(#ppt_y+0.4)"/>
                                      </p:to>
                                    </p:set>
                                    <p:anim from="(#ppt_y+0.4)" to="(#ppt_y)" calcmode="lin" valueType="num">
                                      <p:cBhvr>
                                        <p:cTn id="29" dur="1230" accel="100000" fill="hold">
                                          <p:stCondLst>
                                            <p:cond delay="770"/>
                                          </p:stCondLst>
                                        </p:cTn>
                                        <p:tgtEl>
                                          <p:spTgt spid="330759"/>
                                        </p:tgtEl>
                                        <p:attrNameLst>
                                          <p:attrName>ppt_y</p:attrName>
                                        </p:attrNameLst>
                                      </p:cBhvr>
                                    </p:anim>
                                  </p:childTnLst>
                                </p:cTn>
                              </p:par>
                            </p:childTnLst>
                          </p:cTn>
                        </p:par>
                      </p:childTnLst>
                    </p:cTn>
                  </p:par>
                  <p:par>
                    <p:cTn id="30" fill="hold" nodeType="clickPar">
                      <p:stCondLst>
                        <p:cond delay="indefinite"/>
                      </p:stCondLst>
                      <p:childTnLst>
                        <p:par>
                          <p:cTn id="31" fill="hold" nodeType="withGroup">
                            <p:stCondLst>
                              <p:cond delay="0"/>
                            </p:stCondLst>
                            <p:childTnLst>
                              <p:par>
                                <p:cTn id="32" presetID="51" presetClass="entr" presetSubtype="0" fill="hold" nodeType="clickEffect">
                                  <p:stCondLst>
                                    <p:cond delay="0"/>
                                  </p:stCondLst>
                                  <p:childTnLst>
                                    <p:set>
                                      <p:cBhvr>
                                        <p:cTn id="33" dur="1" fill="hold">
                                          <p:stCondLst>
                                            <p:cond delay="0"/>
                                          </p:stCondLst>
                                        </p:cTn>
                                        <p:tgtEl>
                                          <p:spTgt spid="330760"/>
                                        </p:tgtEl>
                                        <p:attrNameLst>
                                          <p:attrName>style.visibility</p:attrName>
                                        </p:attrNameLst>
                                      </p:cBhvr>
                                      <p:to>
                                        <p:strVal val="visible"/>
                                      </p:to>
                                    </p:set>
                                    <p:animEffect transition="in" filter="fade">
                                      <p:cBhvr>
                                        <p:cTn id="34" dur="385" decel="100000"/>
                                        <p:tgtEl>
                                          <p:spTgt spid="330760"/>
                                        </p:tgtEl>
                                      </p:cBhvr>
                                    </p:animEffect>
                                    <p:animScale>
                                      <p:cBhvr>
                                        <p:cTn id="35" dur="385" decel="100000"/>
                                        <p:tgtEl>
                                          <p:spTgt spid="330760"/>
                                        </p:tgtEl>
                                      </p:cBhvr>
                                      <p:from x="10000" y="10000"/>
                                      <p:to x="200000" y="450000"/>
                                    </p:animScale>
                                    <p:animScale>
                                      <p:cBhvr>
                                        <p:cTn id="36" dur="615" accel="100000" fill="hold">
                                          <p:stCondLst>
                                            <p:cond delay="385"/>
                                          </p:stCondLst>
                                        </p:cTn>
                                        <p:tgtEl>
                                          <p:spTgt spid="330760"/>
                                        </p:tgtEl>
                                      </p:cBhvr>
                                      <p:from x="200000" y="450000"/>
                                      <p:to x="100000" y="100000"/>
                                    </p:animScale>
                                    <p:set>
                                      <p:cBhvr>
                                        <p:cTn id="37" dur="385" fill="hold"/>
                                        <p:tgtEl>
                                          <p:spTgt spid="330760"/>
                                        </p:tgtEl>
                                        <p:attrNameLst>
                                          <p:attrName>ppt_x</p:attrName>
                                        </p:attrNameLst>
                                      </p:cBhvr>
                                      <p:to>
                                        <p:strVal val="(0.5)"/>
                                      </p:to>
                                    </p:set>
                                    <p:anim from="(0.5)" to="(#ppt_x)" calcmode="lin" valueType="num">
                                      <p:cBhvr>
                                        <p:cTn id="38" dur="615" accel="100000" fill="hold">
                                          <p:stCondLst>
                                            <p:cond delay="385"/>
                                          </p:stCondLst>
                                        </p:cTn>
                                        <p:tgtEl>
                                          <p:spTgt spid="330760"/>
                                        </p:tgtEl>
                                        <p:attrNameLst>
                                          <p:attrName>ppt_x</p:attrName>
                                        </p:attrNameLst>
                                      </p:cBhvr>
                                    </p:anim>
                                    <p:set>
                                      <p:cBhvr>
                                        <p:cTn id="39" dur="385" fill="hold"/>
                                        <p:tgtEl>
                                          <p:spTgt spid="330760"/>
                                        </p:tgtEl>
                                        <p:attrNameLst>
                                          <p:attrName>ppt_y</p:attrName>
                                        </p:attrNameLst>
                                      </p:cBhvr>
                                      <p:to>
                                        <p:strVal val="(#ppt_y+0.4)"/>
                                      </p:to>
                                    </p:set>
                                    <p:anim from="(#ppt_y+0.4)" to="(#ppt_y)" calcmode="lin" valueType="num">
                                      <p:cBhvr>
                                        <p:cTn id="40" dur="615" accel="100000" fill="hold">
                                          <p:stCondLst>
                                            <p:cond delay="385"/>
                                          </p:stCondLst>
                                        </p:cTn>
                                        <p:tgtEl>
                                          <p:spTgt spid="330760"/>
                                        </p:tgtEl>
                                        <p:attrNameLst>
                                          <p:attrName>ppt_y</p:attrName>
                                        </p:attrNameLst>
                                      </p:cBhvr>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8" fill="hold" grpId="0" nodeType="clickEffect">
                                  <p:stCondLst>
                                    <p:cond delay="0"/>
                                  </p:stCondLst>
                                  <p:childTnLst>
                                    <p:set>
                                      <p:cBhvr>
                                        <p:cTn id="44" dur="1" fill="hold">
                                          <p:stCondLst>
                                            <p:cond delay="0"/>
                                          </p:stCondLst>
                                        </p:cTn>
                                        <p:tgtEl>
                                          <p:spTgt spid="330761"/>
                                        </p:tgtEl>
                                        <p:attrNameLst>
                                          <p:attrName>style.visibility</p:attrName>
                                        </p:attrNameLst>
                                      </p:cBhvr>
                                      <p:to>
                                        <p:strVal val="visible"/>
                                      </p:to>
                                    </p:set>
                                    <p:anim calcmode="lin" valueType="num">
                                      <p:cBhvr additive="base">
                                        <p:cTn id="45" dur="500" fill="hold"/>
                                        <p:tgtEl>
                                          <p:spTgt spid="330761"/>
                                        </p:tgtEl>
                                        <p:attrNameLst>
                                          <p:attrName>ppt_x</p:attrName>
                                        </p:attrNameLst>
                                      </p:cBhvr>
                                      <p:tavLst>
                                        <p:tav tm="0">
                                          <p:val>
                                            <p:strVal val="0-#ppt_w/2"/>
                                          </p:val>
                                        </p:tav>
                                        <p:tav tm="100000">
                                          <p:val>
                                            <p:strVal val="#ppt_x"/>
                                          </p:val>
                                        </p:tav>
                                      </p:tavLst>
                                    </p:anim>
                                    <p:anim calcmode="lin" valueType="num">
                                      <p:cBhvr additive="base">
                                        <p:cTn id="46" dur="500" fill="hold"/>
                                        <p:tgtEl>
                                          <p:spTgt spid="330761"/>
                                        </p:tgtEl>
                                        <p:attrNameLst>
                                          <p:attrName>ppt_y</p:attrName>
                                        </p:attrNameLst>
                                      </p:cBhvr>
                                      <p:tavLst>
                                        <p:tav tm="0">
                                          <p:val>
                                            <p:strVal val="#ppt_y"/>
                                          </p:val>
                                        </p:tav>
                                        <p:tav tm="100000">
                                          <p:val>
                                            <p:strVal val="#ppt_y"/>
                                          </p:val>
                                        </p:tav>
                                      </p:tavLst>
                                    </p:anim>
                                  </p:childTnLst>
                                </p:cTn>
                              </p:par>
                            </p:childTnLst>
                          </p:cTn>
                        </p:par>
                        <p:par>
                          <p:cTn id="47" fill="hold" nodeType="afterGroup">
                            <p:stCondLst>
                              <p:cond delay="500"/>
                            </p:stCondLst>
                            <p:childTnLst>
                              <p:par>
                                <p:cTn id="48" presetID="2" presetClass="entr" presetSubtype="8" fill="hold" grpId="0" nodeType="afterEffect">
                                  <p:stCondLst>
                                    <p:cond delay="0"/>
                                  </p:stCondLst>
                                  <p:childTnLst>
                                    <p:set>
                                      <p:cBhvr>
                                        <p:cTn id="49" dur="1" fill="hold">
                                          <p:stCondLst>
                                            <p:cond delay="0"/>
                                          </p:stCondLst>
                                        </p:cTn>
                                        <p:tgtEl>
                                          <p:spTgt spid="330762"/>
                                        </p:tgtEl>
                                        <p:attrNameLst>
                                          <p:attrName>style.visibility</p:attrName>
                                        </p:attrNameLst>
                                      </p:cBhvr>
                                      <p:to>
                                        <p:strVal val="visible"/>
                                      </p:to>
                                    </p:set>
                                    <p:anim calcmode="lin" valueType="num">
                                      <p:cBhvr additive="base">
                                        <p:cTn id="50" dur="500" fill="hold"/>
                                        <p:tgtEl>
                                          <p:spTgt spid="330762"/>
                                        </p:tgtEl>
                                        <p:attrNameLst>
                                          <p:attrName>ppt_x</p:attrName>
                                        </p:attrNameLst>
                                      </p:cBhvr>
                                      <p:tavLst>
                                        <p:tav tm="0">
                                          <p:val>
                                            <p:strVal val="0-#ppt_w/2"/>
                                          </p:val>
                                        </p:tav>
                                        <p:tav tm="100000">
                                          <p:val>
                                            <p:strVal val="#ppt_x"/>
                                          </p:val>
                                        </p:tav>
                                      </p:tavLst>
                                    </p:anim>
                                    <p:anim calcmode="lin" valueType="num">
                                      <p:cBhvr additive="base">
                                        <p:cTn id="51" dur="500" fill="hold"/>
                                        <p:tgtEl>
                                          <p:spTgt spid="330762"/>
                                        </p:tgtEl>
                                        <p:attrNameLst>
                                          <p:attrName>ppt_y</p:attrName>
                                        </p:attrNameLst>
                                      </p:cBhvr>
                                      <p:tavLst>
                                        <p:tav tm="0">
                                          <p:val>
                                            <p:strVal val="#ppt_y"/>
                                          </p:val>
                                        </p:tav>
                                        <p:tav tm="100000">
                                          <p:val>
                                            <p:strVal val="#ppt_y"/>
                                          </p:val>
                                        </p:tav>
                                      </p:tavLst>
                                    </p:anim>
                                  </p:childTnLst>
                                </p:cTn>
                              </p:par>
                            </p:childTnLst>
                          </p:cTn>
                        </p:par>
                      </p:childTnLst>
                    </p:cTn>
                  </p:par>
                  <p:par>
                    <p:cTn id="52" fill="hold" nodeType="clickPar">
                      <p:stCondLst>
                        <p:cond delay="indefinite"/>
                      </p:stCondLst>
                      <p:childTnLst>
                        <p:par>
                          <p:cTn id="53" fill="hold" nodeType="withGroup">
                            <p:stCondLst>
                              <p:cond delay="0"/>
                            </p:stCondLst>
                            <p:childTnLst>
                              <p:par>
                                <p:cTn id="54" presetID="3" presetClass="entr" presetSubtype="10" fill="hold" nodeType="clickEffect">
                                  <p:stCondLst>
                                    <p:cond delay="0"/>
                                  </p:stCondLst>
                                  <p:childTnLst>
                                    <p:set>
                                      <p:cBhvr>
                                        <p:cTn id="55" dur="1" fill="hold">
                                          <p:stCondLst>
                                            <p:cond delay="0"/>
                                          </p:stCondLst>
                                        </p:cTn>
                                        <p:tgtEl>
                                          <p:spTgt spid="330763"/>
                                        </p:tgtEl>
                                        <p:attrNameLst>
                                          <p:attrName>style.visibility</p:attrName>
                                        </p:attrNameLst>
                                      </p:cBhvr>
                                      <p:to>
                                        <p:strVal val="visible"/>
                                      </p:to>
                                    </p:set>
                                    <p:animEffect transition="in" filter="blinds(horizontal)">
                                      <p:cBhvr>
                                        <p:cTn id="56" dur="500"/>
                                        <p:tgtEl>
                                          <p:spTgt spid="3307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0758" grpId="0" animBg="1"/>
      <p:bldP spid="330754" grpId="0" animBg="1" autoUpdateAnimBg="0"/>
      <p:bldP spid="330755" grpId="0" animBg="1"/>
      <p:bldP spid="330759" grpId="0" animBg="1"/>
      <p:bldP spid="330761" grpId="0" animBg="1"/>
      <p:bldP spid="330762" grpId="0" animBg="1"/>
    </p:bldLst>
  </p:timing>
</p:sld>
</file>

<file path=ppt/slides/slide15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42338"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54627" name="Foliennummernplatzhalter 5"/>
          <p:cNvSpPr txBox="1">
            <a:spLocks noGrp="1"/>
          </p:cNvSpPr>
          <p:nvPr/>
        </p:nvSpPr>
        <p:spPr bwMode="auto">
          <a:xfrm>
            <a:off x="8101013" y="6524625"/>
            <a:ext cx="4572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r">
              <a:lnSpc>
                <a:spcPct val="100000"/>
              </a:lnSpc>
              <a:spcBef>
                <a:spcPct val="0"/>
              </a:spcBef>
              <a:buSzTx/>
            </a:pPr>
            <a:fld id="{D540F596-B263-4219-B028-0CFE796B4580}" type="slidenum">
              <a:rPr lang="de-DE" altLang="en-US" sz="900">
                <a:solidFill>
                  <a:schemeClr val="accent2"/>
                </a:solidFill>
              </a:rPr>
              <a:pPr algn="r">
                <a:lnSpc>
                  <a:spcPct val="100000"/>
                </a:lnSpc>
                <a:spcBef>
                  <a:spcPct val="0"/>
                </a:spcBef>
                <a:buSzTx/>
              </a:pPr>
              <a:t>157</a:t>
            </a:fld>
            <a:endParaRPr lang="de-DE" altLang="en-US" sz="1400" b="0">
              <a:solidFill>
                <a:schemeClr val="tx1"/>
              </a:solidFill>
            </a:endParaRPr>
          </a:p>
        </p:txBody>
      </p:sp>
      <p:sp>
        <p:nvSpPr>
          <p:cNvPr id="470018" name="Rectangle 2"/>
          <p:cNvSpPr>
            <a:spLocks noGrp="1" noChangeArrowheads="1"/>
          </p:cNvSpPr>
          <p:nvPr>
            <p:ph type="title" idx="4294967295"/>
          </p:nvPr>
        </p:nvSpPr>
        <p:spPr>
          <a:xfrm>
            <a:off x="685800" y="539750"/>
            <a:ext cx="7772400" cy="519113"/>
          </a:xfrm>
        </p:spPr>
        <p:txBody>
          <a:bodyPr/>
          <a:lstStyle/>
          <a:p>
            <a:pPr>
              <a:defRPr/>
            </a:pPr>
            <a:r>
              <a:rPr lang="de-DE" altLang="en-US" smtClean="0">
                <a:ea typeface="ＭＳ Ｐゴシック" pitchFamily="1" charset="-128"/>
              </a:rPr>
              <a:t>2.2.4 Studientypen</a:t>
            </a:r>
          </a:p>
        </p:txBody>
      </p:sp>
      <p:sp>
        <p:nvSpPr>
          <p:cNvPr id="154629"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154630"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154631" name="Text Box 6"/>
          <p:cNvSpPr txBox="1">
            <a:spLocks noChangeArrowheads="1"/>
          </p:cNvSpPr>
          <p:nvPr/>
        </p:nvSpPr>
        <p:spPr bwMode="auto">
          <a:xfrm>
            <a:off x="468313" y="2760663"/>
            <a:ext cx="829945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buClr>
                <a:srgbClr val="000066"/>
              </a:buClr>
            </a:pPr>
            <a:r>
              <a:rPr lang="de-DE" altLang="en-US" sz="2000"/>
              <a:t>Hilfreich bei pragmatischen Entscheidungen für stabile  gut definierte chronische Krankheiten und teuere Medikamente</a:t>
            </a:r>
          </a:p>
        </p:txBody>
      </p:sp>
      <p:sp>
        <p:nvSpPr>
          <p:cNvPr id="154632" name="Text Box 8"/>
          <p:cNvSpPr txBox="1">
            <a:spLocks noChangeArrowheads="1"/>
          </p:cNvSpPr>
          <p:nvPr/>
        </p:nvSpPr>
        <p:spPr bwMode="auto">
          <a:xfrm>
            <a:off x="1116013" y="6021388"/>
            <a:ext cx="6985000"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200">
                <a:solidFill>
                  <a:schemeClr val="tx1"/>
                </a:solidFill>
              </a:rPr>
              <a:t>* Relton C et al. BMJ 2010;340:c1066</a:t>
            </a:r>
          </a:p>
        </p:txBody>
      </p:sp>
      <p:sp>
        <p:nvSpPr>
          <p:cNvPr id="154633" name="Foliennummernplatzhalter 9"/>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4A924D65-20D0-401E-9D5A-787D8462AE26}" type="slidenum">
              <a:rPr lang="de-DE" altLang="en-US" sz="900" smtClean="0">
                <a:solidFill>
                  <a:schemeClr val="accent2"/>
                </a:solidFill>
              </a:rPr>
              <a:pPr/>
              <a:t>157</a:t>
            </a:fld>
            <a:endParaRPr lang="de-DE" altLang="en-US" sz="1400" b="0" smtClean="0">
              <a:solidFill>
                <a:schemeClr val="tx1"/>
              </a:solidFill>
            </a:endParaRPr>
          </a:p>
        </p:txBody>
      </p:sp>
      <p:sp>
        <p:nvSpPr>
          <p:cNvPr id="11" name="Text Box 3"/>
          <p:cNvSpPr txBox="1">
            <a:spLocks noChangeArrowheads="1"/>
          </p:cNvSpPr>
          <p:nvPr/>
        </p:nvSpPr>
        <p:spPr bwMode="auto">
          <a:xfrm>
            <a:off x="757238" y="1268413"/>
            <a:ext cx="7777162" cy="6556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marL="342900" indent="-342900" algn="ctr">
              <a:defRPr sz="2400" b="1">
                <a:solidFill>
                  <a:srgbClr val="000066"/>
                </a:solidFill>
                <a:latin typeface="Arial" pitchFamily="34" charset="0"/>
              </a:defRPr>
            </a:lvl1pPr>
            <a:lvl2pPr marL="342900" indent="-342900" algn="ctr">
              <a:defRPr sz="2400" b="1">
                <a:solidFill>
                  <a:srgbClr val="000066"/>
                </a:solidFill>
                <a:latin typeface="Arial" pitchFamily="34" charset="0"/>
              </a:defRPr>
            </a:lvl2pPr>
            <a:lvl3pPr marL="342900" indent="-342900" algn="ctr">
              <a:defRPr sz="2400" b="1">
                <a:solidFill>
                  <a:srgbClr val="000066"/>
                </a:solidFill>
                <a:latin typeface="Arial" pitchFamily="34" charset="0"/>
              </a:defRPr>
            </a:lvl3pPr>
            <a:lvl4pPr marL="342900" indent="-342900" algn="ctr">
              <a:defRPr sz="2400" b="1">
                <a:solidFill>
                  <a:srgbClr val="000066"/>
                </a:solidFill>
                <a:latin typeface="Arial" pitchFamily="34" charset="0"/>
              </a:defRPr>
            </a:lvl4pPr>
            <a:lvl5pPr marL="342900" indent="-342900" algn="ctr">
              <a:defRPr sz="2400" b="1">
                <a:solidFill>
                  <a:srgbClr val="000066"/>
                </a:solidFill>
                <a:latin typeface="Arial" pitchFamily="34" charset="0"/>
              </a:defRPr>
            </a:lvl5pPr>
            <a:lvl6pPr marL="8001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6pPr>
            <a:lvl7pPr marL="12573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7pPr>
            <a:lvl8pPr marL="17145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8pPr>
            <a:lvl9pPr marL="21717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9pPr>
          </a:lstStyle>
          <a:p>
            <a:pPr>
              <a:defRPr/>
            </a:pPr>
            <a:r>
              <a:rPr lang="de-DE" sz="1600" smtClean="0">
                <a:ea typeface="+mn-ea"/>
              </a:rPr>
              <a:t>2.2.4.4 Spezialfall </a:t>
            </a:r>
            <a:r>
              <a:rPr lang="de-DE" sz="1600" smtClean="0">
                <a:solidFill>
                  <a:srgbClr val="CC0000"/>
                </a:solidFill>
                <a:effectLst>
                  <a:outerShdw blurRad="38100" dist="38100" dir="2700000" algn="tl">
                    <a:srgbClr val="C0C0C0"/>
                  </a:outerShdw>
                </a:effectLst>
                <a:ea typeface="+mn-ea"/>
              </a:rPr>
              <a:t>CM-RCT</a:t>
            </a:r>
          </a:p>
          <a:p>
            <a:pPr>
              <a:defRPr/>
            </a:pPr>
            <a:r>
              <a:rPr lang="en-GB" sz="1600" u="sng" smtClean="0">
                <a:solidFill>
                  <a:srgbClr val="CC0000"/>
                </a:solidFill>
                <a:effectLst>
                  <a:outerShdw blurRad="38100" dist="38100" dir="2700000" algn="tl">
                    <a:srgbClr val="C0C0C0"/>
                  </a:outerShdw>
                </a:effectLst>
                <a:ea typeface="+mn-ea"/>
              </a:rPr>
              <a:t>C</a:t>
            </a:r>
            <a:r>
              <a:rPr lang="en-GB" sz="1600" smtClean="0">
                <a:ea typeface="+mn-ea"/>
              </a:rPr>
              <a:t>ohort </a:t>
            </a:r>
            <a:r>
              <a:rPr lang="en-GB" sz="1600" u="sng" smtClean="0">
                <a:solidFill>
                  <a:srgbClr val="CC0000"/>
                </a:solidFill>
                <a:effectLst>
                  <a:outerShdw blurRad="38100" dist="38100" dir="2700000" algn="tl">
                    <a:srgbClr val="C0C0C0"/>
                  </a:outerShdw>
                </a:effectLst>
                <a:ea typeface="+mn-ea"/>
              </a:rPr>
              <a:t>M</a:t>
            </a:r>
            <a:r>
              <a:rPr lang="en-GB" sz="1600" smtClean="0">
                <a:ea typeface="+mn-ea"/>
              </a:rPr>
              <a:t>ultiple </a:t>
            </a:r>
            <a:r>
              <a:rPr lang="en-GB" sz="1600" u="sng" smtClean="0">
                <a:solidFill>
                  <a:srgbClr val="CC0000"/>
                </a:solidFill>
                <a:effectLst>
                  <a:outerShdw blurRad="38100" dist="38100" dir="2700000" algn="tl">
                    <a:srgbClr val="C0C0C0"/>
                  </a:outerShdw>
                </a:effectLst>
                <a:ea typeface="+mn-ea"/>
              </a:rPr>
              <a:t>R</a:t>
            </a:r>
            <a:r>
              <a:rPr lang="en-GB" sz="1600" smtClean="0">
                <a:ea typeface="+mn-ea"/>
              </a:rPr>
              <a:t>andomised Controlled Trial</a:t>
            </a:r>
            <a:endParaRPr lang="de-DE" sz="1600" smtClean="0">
              <a:ea typeface="+mn-ea"/>
            </a:endParaRP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0-#ppt_w/2"/>
                                          </p:val>
                                        </p:tav>
                                        <p:tav tm="100000">
                                          <p:val>
                                            <p:strVal val="#ppt_x"/>
                                          </p:val>
                                        </p:tav>
                                      </p:tavLst>
                                    </p:anim>
                                    <p:anim calcmode="lin" valueType="num">
                                      <p:cBhvr additive="base">
                                        <p:cTn id="8" dur="5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pic>
        <p:nvPicPr>
          <p:cNvPr id="155651"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2275" y="6142038"/>
            <a:ext cx="812800"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0339" name="Picture 3"/>
          <p:cNvPicPr>
            <a:picLocks noChangeAspect="1" noChangeArrowheads="1"/>
          </p:cNvPicPr>
          <p:nvPr/>
        </p:nvPicPr>
        <p:blipFill>
          <a:blip r:embed="rId4"/>
          <a:srcRect/>
          <a:stretch>
            <a:fillRect/>
          </a:stretch>
        </p:blipFill>
        <p:spPr bwMode="auto">
          <a:xfrm>
            <a:off x="2195513" y="1341438"/>
            <a:ext cx="4522787" cy="4873625"/>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5653" name="Text Box 5"/>
          <p:cNvSpPr txBox="1">
            <a:spLocks noChangeArrowheads="1"/>
          </p:cNvSpPr>
          <p:nvPr/>
        </p:nvSpPr>
        <p:spPr bwMode="auto">
          <a:xfrm>
            <a:off x="2268538" y="6308725"/>
            <a:ext cx="6588125" cy="17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1pPr>
            <a:lvl2pPr marL="742950" indent="-285750">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2pPr>
            <a:lvl3pPr marL="1143000" indent="-228600">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3pPr>
            <a:lvl4pPr marL="1600200" indent="-228600">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4pPr>
            <a:lvl5pPr marL="2057400" indent="-228600">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9pPr>
          </a:lstStyle>
          <a:p>
            <a:pPr eaLnBrk="1">
              <a:lnSpc>
                <a:spcPct val="97000"/>
              </a:lnSpc>
              <a:spcBef>
                <a:spcPct val="0"/>
              </a:spcBef>
              <a:buClr>
                <a:srgbClr val="000000"/>
              </a:buClr>
              <a:buSzPct val="45000"/>
              <a:buFont typeface="StarSymbol" charset="0"/>
              <a:buNone/>
            </a:pPr>
            <a:r>
              <a:rPr lang="en-GB" altLang="en-US" sz="1200">
                <a:solidFill>
                  <a:srgbClr val="000000"/>
                </a:solidFill>
              </a:rPr>
              <a:t>Relton, C. et al. BMJ 2010;340:c1066</a:t>
            </a:r>
          </a:p>
        </p:txBody>
      </p:sp>
      <p:sp>
        <p:nvSpPr>
          <p:cNvPr id="270341" name="Text Box 6"/>
          <p:cNvSpPr txBox="1">
            <a:spLocks noChangeArrowheads="1"/>
          </p:cNvSpPr>
          <p:nvPr/>
        </p:nvSpPr>
        <p:spPr bwMode="auto">
          <a:xfrm>
            <a:off x="250825" y="1268413"/>
            <a:ext cx="8783638" cy="1244600"/>
          </a:xfrm>
          <a:prstGeom prst="rect">
            <a:avLst/>
          </a:prstGeom>
          <a:gradFill rotWithShape="1">
            <a:gsLst>
              <a:gs pos="0">
                <a:schemeClr val="bg1"/>
              </a:gs>
              <a:gs pos="100000">
                <a:srgbClr val="66FFFF"/>
              </a:gs>
            </a:gsLst>
            <a:lin ang="5400000" scaled="1"/>
          </a:gra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spAutoFit/>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b="1">
                <a:solidFill>
                  <a:srgbClr val="000066"/>
                </a:solidFill>
                <a:latin typeface="Arial" pitchFamily="34" charset="0"/>
                <a:ea typeface="ＭＳ Ｐゴシック" charset="-128"/>
              </a:defRPr>
            </a:lvl1pPr>
            <a:lvl2pPr marL="742950" indent="-28575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b="1">
                <a:solidFill>
                  <a:srgbClr val="000066"/>
                </a:solidFill>
                <a:latin typeface="Arial" pitchFamily="34" charset="0"/>
                <a:ea typeface="ＭＳ Ｐゴシック" charset="-128"/>
              </a:defRPr>
            </a:lvl2pPr>
            <a:lvl3pPr marL="1143000" indent="-22860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b="1">
                <a:solidFill>
                  <a:srgbClr val="000066"/>
                </a:solidFill>
                <a:latin typeface="Arial" pitchFamily="34" charset="0"/>
                <a:ea typeface="ＭＳ Ｐゴシック" charset="-128"/>
              </a:defRPr>
            </a:lvl3pPr>
            <a:lvl4pPr marL="1600200" indent="-22860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b="1">
                <a:solidFill>
                  <a:srgbClr val="000066"/>
                </a:solidFill>
                <a:latin typeface="Arial" pitchFamily="34" charset="0"/>
                <a:ea typeface="ＭＳ Ｐゴシック" charset="-128"/>
              </a:defRPr>
            </a:lvl4pPr>
            <a:lvl5pPr marL="2057400" indent="-22860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b="1">
                <a:solidFill>
                  <a:srgbClr val="000066"/>
                </a:solidFill>
                <a:latin typeface="Arial" pitchFamily="34" charset="0"/>
                <a:ea typeface="ＭＳ Ｐゴシック" charset="-128"/>
              </a:defRPr>
            </a:lvl5pPr>
            <a:lvl6pPr marL="25146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b="1">
                <a:solidFill>
                  <a:srgbClr val="000066"/>
                </a:solidFill>
                <a:latin typeface="Arial" pitchFamily="34" charset="0"/>
                <a:ea typeface="ＭＳ Ｐゴシック" charset="-128"/>
              </a:defRPr>
            </a:lvl6pPr>
            <a:lvl7pPr marL="29718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b="1">
                <a:solidFill>
                  <a:srgbClr val="000066"/>
                </a:solidFill>
                <a:latin typeface="Arial" pitchFamily="34" charset="0"/>
                <a:ea typeface="ＭＳ Ｐゴシック" charset="-128"/>
              </a:defRPr>
            </a:lvl7pPr>
            <a:lvl8pPr marL="34290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b="1">
                <a:solidFill>
                  <a:srgbClr val="000066"/>
                </a:solidFill>
                <a:latin typeface="Arial" pitchFamily="34" charset="0"/>
                <a:ea typeface="ＭＳ Ｐゴシック" charset="-128"/>
              </a:defRPr>
            </a:lvl8pPr>
            <a:lvl9pPr marL="38862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b="1">
                <a:solidFill>
                  <a:srgbClr val="000066"/>
                </a:solidFill>
                <a:latin typeface="Arial" pitchFamily="34" charset="0"/>
                <a:ea typeface="ＭＳ Ｐゴシック" charset="-128"/>
              </a:defRPr>
            </a:lvl9pPr>
          </a:lstStyle>
          <a:p>
            <a:pPr eaLnBrk="1">
              <a:lnSpc>
                <a:spcPct val="97000"/>
              </a:lnSpc>
              <a:spcBef>
                <a:spcPct val="0"/>
              </a:spcBef>
              <a:buClr>
                <a:srgbClr val="000000"/>
              </a:buClr>
              <a:buSzPct val="45000"/>
              <a:buFont typeface="StarSymbol" charset="0"/>
              <a:buNone/>
              <a:defRPr/>
            </a:pPr>
            <a:r>
              <a:rPr lang="en-GB" sz="1200" dirty="0" smtClean="0">
                <a:solidFill>
                  <a:srgbClr val="000000"/>
                </a:solidFill>
              </a:rPr>
              <a:t>- Firstly, a large observational cohort of patients with the condition of interest is recruited (N) and their outcomes 	regularly measured. </a:t>
            </a:r>
          </a:p>
          <a:p>
            <a:pPr eaLnBrk="1">
              <a:lnSpc>
                <a:spcPct val="97000"/>
              </a:lnSpc>
              <a:spcBef>
                <a:spcPct val="0"/>
              </a:spcBef>
              <a:buClr>
                <a:srgbClr val="000000"/>
              </a:buClr>
              <a:buSzPct val="45000"/>
              <a:buFont typeface="StarSymbol" charset="0"/>
              <a:buNone/>
              <a:defRPr/>
            </a:pPr>
            <a:r>
              <a:rPr lang="en-GB" sz="1200" dirty="0" smtClean="0">
                <a:solidFill>
                  <a:srgbClr val="000000"/>
                </a:solidFill>
              </a:rPr>
              <a:t>- Then for each randomised controlled trial, information from the cohort is used to identify all eligible patients (NA). </a:t>
            </a:r>
          </a:p>
          <a:p>
            <a:pPr eaLnBrk="1">
              <a:lnSpc>
                <a:spcPct val="97000"/>
              </a:lnSpc>
              <a:spcBef>
                <a:spcPct val="0"/>
              </a:spcBef>
              <a:buClr>
                <a:srgbClr val="000000"/>
              </a:buClr>
              <a:buSzPct val="45000"/>
              <a:buFont typeface="StarSymbol" charset="0"/>
              <a:buNone/>
              <a:defRPr/>
            </a:pPr>
            <a:r>
              <a:rPr lang="en-GB" sz="1200" dirty="0" smtClean="0">
                <a:solidFill>
                  <a:srgbClr val="000000"/>
                </a:solidFill>
              </a:rPr>
              <a:t>- Some eligible patients (</a:t>
            </a:r>
            <a:r>
              <a:rPr lang="en-GB" sz="1200" dirty="0" err="1" smtClean="0">
                <a:solidFill>
                  <a:srgbClr val="000000"/>
                </a:solidFill>
              </a:rPr>
              <a:t>nA</a:t>
            </a:r>
            <a:r>
              <a:rPr lang="en-GB" sz="1200" dirty="0" smtClean="0">
                <a:solidFill>
                  <a:srgbClr val="000000"/>
                </a:solidFill>
              </a:rPr>
              <a:t>) are randomly selected and offered the trial intervention. </a:t>
            </a:r>
          </a:p>
          <a:p>
            <a:pPr eaLnBrk="1">
              <a:lnSpc>
                <a:spcPct val="97000"/>
              </a:lnSpc>
              <a:spcBef>
                <a:spcPct val="0"/>
              </a:spcBef>
              <a:buClr>
                <a:srgbClr val="000000"/>
              </a:buClr>
              <a:buSzPct val="45000"/>
              <a:buFont typeface="StarSymbol" charset="0"/>
              <a:buNone/>
              <a:defRPr/>
            </a:pPr>
            <a:r>
              <a:rPr lang="en-GB" sz="1200" dirty="0" smtClean="0">
                <a:solidFill>
                  <a:srgbClr val="000000"/>
                </a:solidFill>
              </a:rPr>
              <a:t>- The outcomes of these randomly selected patients (</a:t>
            </a:r>
            <a:r>
              <a:rPr lang="en-GB" sz="1200" dirty="0" err="1" smtClean="0">
                <a:solidFill>
                  <a:srgbClr val="000000"/>
                </a:solidFill>
              </a:rPr>
              <a:t>nA</a:t>
            </a:r>
            <a:r>
              <a:rPr lang="en-GB" sz="1200" dirty="0" smtClean="0">
                <a:solidFill>
                  <a:srgbClr val="000000"/>
                </a:solidFill>
              </a:rPr>
              <a:t>) are then compared with the outcomes of eligible patients not 	randomly selected; that is, those receiving usual care (NA - </a:t>
            </a:r>
            <a:r>
              <a:rPr lang="en-GB" sz="1200" dirty="0" err="1" smtClean="0">
                <a:solidFill>
                  <a:srgbClr val="000000"/>
                </a:solidFill>
              </a:rPr>
              <a:t>nA</a:t>
            </a:r>
            <a:r>
              <a:rPr lang="en-GB" sz="1200" dirty="0" smtClean="0">
                <a:solidFill>
                  <a:srgbClr val="000000"/>
                </a:solidFill>
              </a:rPr>
              <a:t>). </a:t>
            </a:r>
          </a:p>
          <a:p>
            <a:pPr eaLnBrk="1">
              <a:lnSpc>
                <a:spcPct val="97000"/>
              </a:lnSpc>
              <a:spcBef>
                <a:spcPct val="0"/>
              </a:spcBef>
              <a:buClr>
                <a:srgbClr val="000000"/>
              </a:buClr>
              <a:buSzPct val="45000"/>
              <a:buFont typeface="StarSymbol" charset="0"/>
              <a:buNone/>
              <a:defRPr/>
            </a:pPr>
            <a:r>
              <a:rPr lang="en-GB" sz="1200" dirty="0" smtClean="0">
                <a:solidFill>
                  <a:srgbClr val="000000"/>
                </a:solidFill>
              </a:rPr>
              <a:t>- This </a:t>
            </a:r>
            <a:r>
              <a:rPr lang="en-GB" sz="1200" dirty="0" err="1" smtClean="0">
                <a:solidFill>
                  <a:srgbClr val="000000"/>
                </a:solidFill>
              </a:rPr>
              <a:t>proces</a:t>
            </a:r>
            <a:r>
              <a:rPr lang="en-GB" sz="1200" dirty="0" smtClean="0">
                <a:solidFill>
                  <a:srgbClr val="000000"/>
                </a:solidFill>
              </a:rPr>
              <a:t> can be repeated for further randomised controlled trials (for example, NB)</a:t>
            </a:r>
          </a:p>
        </p:txBody>
      </p:sp>
      <p:sp>
        <p:nvSpPr>
          <p:cNvPr id="560131" name="Text Box 3"/>
          <p:cNvSpPr txBox="1">
            <a:spLocks noChangeArrowheads="1"/>
          </p:cNvSpPr>
          <p:nvPr/>
        </p:nvSpPr>
        <p:spPr bwMode="auto">
          <a:xfrm>
            <a:off x="755650" y="260350"/>
            <a:ext cx="7777163" cy="655638"/>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marL="342900" indent="-342900" algn="ctr">
              <a:defRPr sz="2400" b="1">
                <a:solidFill>
                  <a:srgbClr val="000066"/>
                </a:solidFill>
                <a:latin typeface="Arial" pitchFamily="34" charset="0"/>
              </a:defRPr>
            </a:lvl1pPr>
            <a:lvl2pPr marL="342900" indent="-342900" algn="ctr">
              <a:defRPr sz="2400" b="1">
                <a:solidFill>
                  <a:srgbClr val="000066"/>
                </a:solidFill>
                <a:latin typeface="Arial" pitchFamily="34" charset="0"/>
              </a:defRPr>
            </a:lvl2pPr>
            <a:lvl3pPr marL="342900" indent="-342900" algn="ctr">
              <a:defRPr sz="2400" b="1">
                <a:solidFill>
                  <a:srgbClr val="000066"/>
                </a:solidFill>
                <a:latin typeface="Arial" pitchFamily="34" charset="0"/>
              </a:defRPr>
            </a:lvl3pPr>
            <a:lvl4pPr marL="342900" indent="-342900" algn="ctr">
              <a:defRPr sz="2400" b="1">
                <a:solidFill>
                  <a:srgbClr val="000066"/>
                </a:solidFill>
                <a:latin typeface="Arial" pitchFamily="34" charset="0"/>
              </a:defRPr>
            </a:lvl4pPr>
            <a:lvl5pPr marL="342900" indent="-342900" algn="ctr">
              <a:defRPr sz="2400" b="1">
                <a:solidFill>
                  <a:srgbClr val="000066"/>
                </a:solidFill>
                <a:latin typeface="Arial" pitchFamily="34" charset="0"/>
              </a:defRPr>
            </a:lvl5pPr>
            <a:lvl6pPr marL="8001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6pPr>
            <a:lvl7pPr marL="12573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7pPr>
            <a:lvl8pPr marL="17145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8pPr>
            <a:lvl9pPr marL="21717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9pPr>
          </a:lstStyle>
          <a:p>
            <a:pPr>
              <a:defRPr/>
            </a:pPr>
            <a:r>
              <a:rPr lang="de-DE" sz="1600" smtClean="0">
                <a:ea typeface="+mn-ea"/>
              </a:rPr>
              <a:t>2.2.4.4 Spezialfall </a:t>
            </a:r>
            <a:r>
              <a:rPr lang="de-DE" sz="1600" smtClean="0">
                <a:solidFill>
                  <a:srgbClr val="CC0000"/>
                </a:solidFill>
                <a:effectLst>
                  <a:outerShdw blurRad="38100" dist="38100" dir="2700000" algn="tl">
                    <a:srgbClr val="C0C0C0"/>
                  </a:outerShdw>
                </a:effectLst>
                <a:ea typeface="+mn-ea"/>
              </a:rPr>
              <a:t>CM-RCT</a:t>
            </a:r>
          </a:p>
          <a:p>
            <a:pPr>
              <a:defRPr/>
            </a:pPr>
            <a:r>
              <a:rPr lang="en-GB" sz="1600" u="sng" smtClean="0">
                <a:solidFill>
                  <a:srgbClr val="CC0000"/>
                </a:solidFill>
                <a:effectLst>
                  <a:outerShdw blurRad="38100" dist="38100" dir="2700000" algn="tl">
                    <a:srgbClr val="C0C0C0"/>
                  </a:outerShdw>
                </a:effectLst>
                <a:ea typeface="+mn-ea"/>
              </a:rPr>
              <a:t>C</a:t>
            </a:r>
            <a:r>
              <a:rPr lang="en-GB" sz="1600" smtClean="0">
                <a:ea typeface="+mn-ea"/>
              </a:rPr>
              <a:t>ohort </a:t>
            </a:r>
            <a:r>
              <a:rPr lang="en-GB" sz="1600" u="sng" smtClean="0">
                <a:solidFill>
                  <a:srgbClr val="CC0000"/>
                </a:solidFill>
                <a:effectLst>
                  <a:outerShdw blurRad="38100" dist="38100" dir="2700000" algn="tl">
                    <a:srgbClr val="C0C0C0"/>
                  </a:outerShdw>
                </a:effectLst>
                <a:ea typeface="+mn-ea"/>
              </a:rPr>
              <a:t>M</a:t>
            </a:r>
            <a:r>
              <a:rPr lang="en-GB" sz="1600" smtClean="0">
                <a:ea typeface="+mn-ea"/>
              </a:rPr>
              <a:t>ultiple </a:t>
            </a:r>
            <a:r>
              <a:rPr lang="en-GB" sz="1600" u="sng" smtClean="0">
                <a:solidFill>
                  <a:srgbClr val="CC0000"/>
                </a:solidFill>
                <a:effectLst>
                  <a:outerShdw blurRad="38100" dist="38100" dir="2700000" algn="tl">
                    <a:srgbClr val="C0C0C0"/>
                  </a:outerShdw>
                </a:effectLst>
                <a:ea typeface="+mn-ea"/>
              </a:rPr>
              <a:t>R</a:t>
            </a:r>
            <a:r>
              <a:rPr lang="en-GB" sz="1600" smtClean="0">
                <a:ea typeface="+mn-ea"/>
              </a:rPr>
              <a:t>andomised Controlled Trial</a:t>
            </a:r>
            <a:endParaRPr lang="de-DE" sz="1600" smtClean="0">
              <a:ea typeface="+mn-ea"/>
            </a:endParaRPr>
          </a:p>
        </p:txBody>
      </p:sp>
      <p:sp>
        <p:nvSpPr>
          <p:cNvPr id="155656" name="Foliennummernplatzhalter 7"/>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696DDD22-C83B-4F24-A798-476CE1A2BD2E}" type="slidenum">
              <a:rPr lang="de-DE" altLang="en-US" sz="900" smtClean="0">
                <a:solidFill>
                  <a:schemeClr val="accent2"/>
                </a:solidFill>
              </a:rPr>
              <a:pPr/>
              <a:t>158</a:t>
            </a:fld>
            <a:endParaRPr lang="de-DE" altLang="en-US" sz="1400" b="0" smtClean="0">
              <a:solidFill>
                <a:schemeClr val="tx1"/>
              </a:solidFill>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60131"/>
                                        </p:tgtEl>
                                        <p:attrNameLst>
                                          <p:attrName>style.visibility</p:attrName>
                                        </p:attrNameLst>
                                      </p:cBhvr>
                                      <p:to>
                                        <p:strVal val="visible"/>
                                      </p:to>
                                    </p:set>
                                    <p:anim calcmode="lin" valueType="num">
                                      <p:cBhvr additive="base">
                                        <p:cTn id="7" dur="500" fill="hold"/>
                                        <p:tgtEl>
                                          <p:spTgt spid="560131"/>
                                        </p:tgtEl>
                                        <p:attrNameLst>
                                          <p:attrName>ppt_x</p:attrName>
                                        </p:attrNameLst>
                                      </p:cBhvr>
                                      <p:tavLst>
                                        <p:tav tm="0">
                                          <p:val>
                                            <p:strVal val="0-#ppt_w/2"/>
                                          </p:val>
                                        </p:tav>
                                        <p:tav tm="100000">
                                          <p:val>
                                            <p:strVal val="#ppt_x"/>
                                          </p:val>
                                        </p:tav>
                                      </p:tavLst>
                                    </p:anim>
                                    <p:anim calcmode="lin" valueType="num">
                                      <p:cBhvr additive="base">
                                        <p:cTn id="8" dur="500" fill="hold"/>
                                        <p:tgtEl>
                                          <p:spTgt spid="56013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0131" grpId="0" animBg="1"/>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56675" name="Rectangle 2"/>
          <p:cNvSpPr>
            <a:spLocks noGrp="1" noChangeArrowheads="1"/>
          </p:cNvSpPr>
          <p:nvPr>
            <p:ph type="title"/>
          </p:nvPr>
        </p:nvSpPr>
        <p:spPr>
          <a:xfrm>
            <a:off x="684213" y="260350"/>
            <a:ext cx="7772400" cy="366713"/>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de-DE" altLang="en-US" sz="1800" smtClean="0">
                <a:effectLst/>
                <a:ea typeface="ＭＳ Ｐゴシック" pitchFamily="34" charset="-128"/>
              </a:rPr>
              <a:t>Beispiel Tranexamsäure bei Kopfverletzungen</a:t>
            </a:r>
          </a:p>
        </p:txBody>
      </p:sp>
      <p:pic>
        <p:nvPicPr>
          <p:cNvPr id="134148" name="Picture 4"/>
          <p:cNvPicPr>
            <a:picLocks noChangeAspect="1" noChangeArrowheads="1"/>
          </p:cNvPicPr>
          <p:nvPr/>
        </p:nvPicPr>
        <p:blipFill>
          <a:blip r:embed="rId2"/>
          <a:srcRect/>
          <a:stretch>
            <a:fillRect/>
          </a:stretch>
        </p:blipFill>
        <p:spPr bwMode="auto">
          <a:xfrm>
            <a:off x="1116013" y="600075"/>
            <a:ext cx="6645275" cy="5773738"/>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chemeClr val="folHlink"/>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38629" name="Picture 5"/>
          <p:cNvPicPr>
            <a:picLocks noChangeAspect="1" noChangeArrowheads="1"/>
          </p:cNvPicPr>
          <p:nvPr/>
        </p:nvPicPr>
        <p:blipFill>
          <a:blip r:embed="rId3"/>
          <a:srcRect/>
          <a:stretch>
            <a:fillRect/>
          </a:stretch>
        </p:blipFill>
        <p:spPr bwMode="auto">
          <a:xfrm>
            <a:off x="323850" y="908050"/>
            <a:ext cx="5832475" cy="1641475"/>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chemeClr val="folHlink"/>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56678" name="Foliennummernplatzhalter 1"/>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D0B1D323-46F1-4E87-AB31-3D46064FF938}" type="slidenum">
              <a:rPr lang="de-DE" altLang="en-US" sz="900" smtClean="0">
                <a:solidFill>
                  <a:schemeClr val="accent2"/>
                </a:solidFill>
              </a:rPr>
              <a:pPr/>
              <a:t>159</a:t>
            </a:fld>
            <a:endParaRPr lang="de-DE" altLang="en-US" sz="1400" b="0" smtClean="0">
              <a:solidFill>
                <a:schemeClr val="tx1"/>
              </a:solidFill>
            </a:endParaRP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538629"/>
                                        </p:tgtEl>
                                        <p:attrNameLst>
                                          <p:attrName>style.visibility</p:attrName>
                                        </p:attrNameLst>
                                      </p:cBhvr>
                                      <p:to>
                                        <p:strVal val="visible"/>
                                      </p:to>
                                    </p:set>
                                    <p:animEffect transition="in" filter="blinds(horizontal)">
                                      <p:cBhvr>
                                        <p:cTn id="7" dur="500"/>
                                        <p:tgtEl>
                                          <p:spTgt spid="5386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0482"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8435"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ADAECE7B-4F86-4407-BB01-ADFE382E7091}" type="slidenum">
              <a:rPr lang="de-DE" altLang="en-US" sz="900" smtClean="0">
                <a:solidFill>
                  <a:schemeClr val="accent2"/>
                </a:solidFill>
              </a:rPr>
              <a:pPr/>
              <a:t>16</a:t>
            </a:fld>
            <a:endParaRPr lang="de-DE" altLang="en-US" sz="1400" b="0" smtClean="0">
              <a:solidFill>
                <a:schemeClr val="tx1"/>
              </a:solidFill>
            </a:endParaRPr>
          </a:p>
        </p:txBody>
      </p:sp>
      <p:sp>
        <p:nvSpPr>
          <p:cNvPr id="59394" name="Rectangle 2"/>
          <p:cNvSpPr>
            <a:spLocks noGrp="1" noChangeArrowheads="1"/>
          </p:cNvSpPr>
          <p:nvPr>
            <p:ph type="title"/>
          </p:nvPr>
        </p:nvSpPr>
        <p:spPr>
          <a:xfrm>
            <a:off x="684213" y="546100"/>
            <a:ext cx="7772400" cy="519113"/>
          </a:xfrm>
        </p:spPr>
        <p:txBody>
          <a:bodyPr/>
          <a:lstStyle/>
          <a:p>
            <a:pPr>
              <a:defRPr/>
            </a:pPr>
            <a:r>
              <a:rPr lang="de-DE" smtClean="0">
                <a:ea typeface="+mj-ea"/>
                <a:cs typeface="+mj-cs"/>
              </a:rPr>
              <a:t>Zufall und Wahrnehmung</a:t>
            </a:r>
            <a:endParaRPr lang="en-US" smtClean="0">
              <a:ea typeface="+mj-ea"/>
              <a:cs typeface="+mj-cs"/>
            </a:endParaRPr>
          </a:p>
        </p:txBody>
      </p:sp>
      <p:graphicFrame>
        <p:nvGraphicFramePr>
          <p:cNvPr id="59395" name="Group 3"/>
          <p:cNvGraphicFramePr>
            <a:graphicFrameLocks noGrp="1"/>
          </p:cNvGraphicFramePr>
          <p:nvPr>
            <p:ph idx="1"/>
            <p:extLst>
              <p:ext uri="{D42A27DB-BD31-4B8C-83A1-F6EECF244321}">
                <p14:modId xmlns:p14="http://schemas.microsoft.com/office/powerpoint/2010/main" val="1179358293"/>
              </p:ext>
            </p:extLst>
          </p:nvPr>
        </p:nvGraphicFramePr>
        <p:xfrm>
          <a:off x="755650" y="1844675"/>
          <a:ext cx="7772400" cy="4114800"/>
        </p:xfrm>
        <a:graphic>
          <a:graphicData uri="http://schemas.openxmlformats.org/drawingml/2006/table">
            <a:tbl>
              <a:tblPr>
                <a:effectLst>
                  <a:outerShdw blurRad="50800" dist="38100" dir="2700000" algn="tl" rotWithShape="0">
                    <a:prstClr val="black">
                      <a:alpha val="40000"/>
                    </a:prstClr>
                  </a:outerShdw>
                </a:effectLst>
              </a:tblPr>
              <a:tblGrid>
                <a:gridCol w="706438">
                  <a:extLst>
                    <a:ext uri="{9D8B030D-6E8A-4147-A177-3AD203B41FA5}">
                      <a16:colId xmlns="" xmlns:a16="http://schemas.microsoft.com/office/drawing/2014/main" val="20000"/>
                    </a:ext>
                  </a:extLst>
                </a:gridCol>
                <a:gridCol w="706437">
                  <a:extLst>
                    <a:ext uri="{9D8B030D-6E8A-4147-A177-3AD203B41FA5}">
                      <a16:colId xmlns="" xmlns:a16="http://schemas.microsoft.com/office/drawing/2014/main" val="20001"/>
                    </a:ext>
                  </a:extLst>
                </a:gridCol>
                <a:gridCol w="706438">
                  <a:extLst>
                    <a:ext uri="{9D8B030D-6E8A-4147-A177-3AD203B41FA5}">
                      <a16:colId xmlns="" xmlns:a16="http://schemas.microsoft.com/office/drawing/2014/main" val="20002"/>
                    </a:ext>
                  </a:extLst>
                </a:gridCol>
                <a:gridCol w="706437">
                  <a:extLst>
                    <a:ext uri="{9D8B030D-6E8A-4147-A177-3AD203B41FA5}">
                      <a16:colId xmlns="" xmlns:a16="http://schemas.microsoft.com/office/drawing/2014/main" val="20003"/>
                    </a:ext>
                  </a:extLst>
                </a:gridCol>
                <a:gridCol w="706438">
                  <a:extLst>
                    <a:ext uri="{9D8B030D-6E8A-4147-A177-3AD203B41FA5}">
                      <a16:colId xmlns="" xmlns:a16="http://schemas.microsoft.com/office/drawing/2014/main" val="20004"/>
                    </a:ext>
                  </a:extLst>
                </a:gridCol>
                <a:gridCol w="708025">
                  <a:extLst>
                    <a:ext uri="{9D8B030D-6E8A-4147-A177-3AD203B41FA5}">
                      <a16:colId xmlns="" xmlns:a16="http://schemas.microsoft.com/office/drawing/2014/main" val="20005"/>
                    </a:ext>
                  </a:extLst>
                </a:gridCol>
                <a:gridCol w="706437">
                  <a:extLst>
                    <a:ext uri="{9D8B030D-6E8A-4147-A177-3AD203B41FA5}">
                      <a16:colId xmlns="" xmlns:a16="http://schemas.microsoft.com/office/drawing/2014/main" val="20006"/>
                    </a:ext>
                  </a:extLst>
                </a:gridCol>
                <a:gridCol w="706438">
                  <a:extLst>
                    <a:ext uri="{9D8B030D-6E8A-4147-A177-3AD203B41FA5}">
                      <a16:colId xmlns="" xmlns:a16="http://schemas.microsoft.com/office/drawing/2014/main" val="20007"/>
                    </a:ext>
                  </a:extLst>
                </a:gridCol>
                <a:gridCol w="706437">
                  <a:extLst>
                    <a:ext uri="{9D8B030D-6E8A-4147-A177-3AD203B41FA5}">
                      <a16:colId xmlns="" xmlns:a16="http://schemas.microsoft.com/office/drawing/2014/main" val="20008"/>
                    </a:ext>
                  </a:extLst>
                </a:gridCol>
                <a:gridCol w="706438">
                  <a:extLst>
                    <a:ext uri="{9D8B030D-6E8A-4147-A177-3AD203B41FA5}">
                      <a16:colId xmlns="" xmlns:a16="http://schemas.microsoft.com/office/drawing/2014/main" val="20009"/>
                    </a:ext>
                  </a:extLst>
                </a:gridCol>
                <a:gridCol w="706437">
                  <a:extLst>
                    <a:ext uri="{9D8B030D-6E8A-4147-A177-3AD203B41FA5}">
                      <a16:colId xmlns="" xmlns:a16="http://schemas.microsoft.com/office/drawing/2014/main" val="20010"/>
                    </a:ext>
                  </a:extLst>
                </a:gridCol>
              </a:tblGrid>
              <a:tr h="228600">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dirty="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dirty="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a:noFill/>
                    </a:lnTlToBr>
                    <a:lnBlToTr>
                      <a:noFill/>
                    </a:lnBlToTr>
                    <a:solidFill>
                      <a:schemeClr val="hlink"/>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endParaRPr kumimoji="0" lang="en-US" altLang="en-US" sz="900" b="1"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 xmlns:a16="http://schemas.microsoft.com/office/drawing/2014/main" val="10000"/>
                  </a:ext>
                </a:extLst>
              </a:tr>
              <a:tr h="228600">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a:noFill/>
                    </a:lnTlToBr>
                    <a:lnBlToTr>
                      <a:noFill/>
                    </a:lnBlToTr>
                    <a:solidFill>
                      <a:schemeClr val="hlink"/>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endParaRPr kumimoji="0" lang="en-US" altLang="en-US" sz="900" b="1"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 xmlns:a16="http://schemas.microsoft.com/office/drawing/2014/main" val="10001"/>
                  </a:ext>
                </a:extLst>
              </a:tr>
              <a:tr h="228600">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a:noFill/>
                    </a:lnTlToBr>
                    <a:lnBlToTr>
                      <a:noFill/>
                    </a:lnBlToTr>
                    <a:solidFill>
                      <a:schemeClr val="hlink"/>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endParaRPr kumimoji="0" lang="en-US" altLang="en-US" sz="900" b="1"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 xmlns:a16="http://schemas.microsoft.com/office/drawing/2014/main" val="10002"/>
                  </a:ext>
                </a:extLst>
              </a:tr>
              <a:tr h="228600">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a:noFill/>
                    </a:lnTlToBr>
                    <a:lnBlToTr>
                      <a:noFill/>
                    </a:lnBlToTr>
                    <a:solidFill>
                      <a:schemeClr val="hlink"/>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endParaRPr kumimoji="0" lang="en-US" altLang="en-US" sz="900" b="1"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 xmlns:a16="http://schemas.microsoft.com/office/drawing/2014/main" val="10003"/>
                  </a:ext>
                </a:extLst>
              </a:tr>
              <a:tr h="228600">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a:noFill/>
                    </a:lnTlToBr>
                    <a:lnBlToTr>
                      <a:noFill/>
                    </a:lnBlToTr>
                    <a:solidFill>
                      <a:schemeClr val="hlink"/>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endParaRPr kumimoji="0" lang="en-US" altLang="en-US" sz="900" b="1"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dirty="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dirty="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 xmlns:a16="http://schemas.microsoft.com/office/drawing/2014/main" val="10004"/>
                  </a:ext>
                </a:extLst>
              </a:tr>
              <a:tr h="228600">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a:noFill/>
                    </a:lnTlToBr>
                    <a:lnBlToTr>
                      <a:noFill/>
                    </a:lnBlToTr>
                    <a:solidFill>
                      <a:schemeClr val="hlink"/>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endParaRPr kumimoji="0" lang="en-US" altLang="en-US" sz="900" b="1"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 xmlns:a16="http://schemas.microsoft.com/office/drawing/2014/main" val="10005"/>
                  </a:ext>
                </a:extLst>
              </a:tr>
              <a:tr h="228600">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a:noFill/>
                    </a:lnTlToBr>
                    <a:lnBlToTr>
                      <a:noFill/>
                    </a:lnBlToTr>
                    <a:solidFill>
                      <a:schemeClr val="hlink"/>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endParaRPr kumimoji="0" lang="en-US" altLang="en-US" sz="900" b="1"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 xmlns:a16="http://schemas.microsoft.com/office/drawing/2014/main" val="10006"/>
                  </a:ext>
                </a:extLst>
              </a:tr>
              <a:tr h="228600">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a:noFill/>
                    </a:lnTlToBr>
                    <a:lnBlToTr>
                      <a:noFill/>
                    </a:lnBlToTr>
                    <a:solidFill>
                      <a:schemeClr val="hlink"/>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endParaRPr kumimoji="0" lang="en-US" altLang="en-US" sz="900" b="1"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 xmlns:a16="http://schemas.microsoft.com/office/drawing/2014/main" val="10007"/>
                  </a:ext>
                </a:extLst>
              </a:tr>
              <a:tr h="228600">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a:noFill/>
                    </a:lnTlToBr>
                    <a:lnBlToTr>
                      <a:noFill/>
                    </a:lnBlToTr>
                    <a:solidFill>
                      <a:schemeClr val="hlink"/>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endParaRPr kumimoji="0" lang="en-US" altLang="en-US" sz="900" b="1"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 xmlns:a16="http://schemas.microsoft.com/office/drawing/2014/main" val="10008"/>
                  </a:ext>
                </a:extLst>
              </a:tr>
              <a:tr h="228600">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a:noFill/>
                    </a:lnTlToBr>
                    <a:lnBlToTr>
                      <a:noFill/>
                    </a:lnBlToTr>
                    <a:solidFill>
                      <a:schemeClr val="hlink"/>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endParaRPr kumimoji="0" lang="en-US" altLang="en-US" sz="900" b="1"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 xmlns:a16="http://schemas.microsoft.com/office/drawing/2014/main" val="10009"/>
                  </a:ext>
                </a:extLst>
              </a:tr>
              <a:tr h="228600">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a:noFill/>
                    </a:lnTlToBr>
                    <a:lnBlToTr>
                      <a:noFill/>
                    </a:lnBlToTr>
                    <a:solidFill>
                      <a:schemeClr val="hlink"/>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endParaRPr kumimoji="0" lang="en-US" altLang="en-US" sz="900" b="1"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 xmlns:a16="http://schemas.microsoft.com/office/drawing/2014/main" val="10010"/>
                  </a:ext>
                </a:extLst>
              </a:tr>
              <a:tr h="228600">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a:noFill/>
                    </a:lnTlToBr>
                    <a:lnBlToTr>
                      <a:noFill/>
                    </a:lnBlToTr>
                    <a:solidFill>
                      <a:schemeClr val="hlink"/>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endParaRPr kumimoji="0" lang="en-US" altLang="en-US" sz="900" b="1"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 xmlns:a16="http://schemas.microsoft.com/office/drawing/2014/main" val="10011"/>
                  </a:ext>
                </a:extLst>
              </a:tr>
              <a:tr h="228600">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a:noFill/>
                    </a:lnTlToBr>
                    <a:lnBlToTr>
                      <a:noFill/>
                    </a:lnBlToTr>
                    <a:solidFill>
                      <a:schemeClr val="hlink"/>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endParaRPr kumimoji="0" lang="en-US" altLang="en-US" sz="900" b="1"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 xmlns:a16="http://schemas.microsoft.com/office/drawing/2014/main" val="10012"/>
                  </a:ext>
                </a:extLst>
              </a:tr>
              <a:tr h="228600">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a:noFill/>
                    </a:lnTlToBr>
                    <a:lnBlToTr>
                      <a:noFill/>
                    </a:lnBlToTr>
                    <a:solidFill>
                      <a:schemeClr val="hlink"/>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endParaRPr kumimoji="0" lang="en-US" altLang="en-US" sz="900" b="1"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 xmlns:a16="http://schemas.microsoft.com/office/drawing/2014/main" val="10013"/>
                  </a:ext>
                </a:extLst>
              </a:tr>
              <a:tr h="228600">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a:noFill/>
                    </a:lnTlToBr>
                    <a:lnBlToTr>
                      <a:noFill/>
                    </a:lnBlToTr>
                    <a:solidFill>
                      <a:schemeClr val="hlink"/>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endParaRPr kumimoji="0" lang="en-US" altLang="en-US" sz="900" b="1"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 xmlns:a16="http://schemas.microsoft.com/office/drawing/2014/main" val="10014"/>
                  </a:ext>
                </a:extLst>
              </a:tr>
              <a:tr h="228600">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a:noFill/>
                    </a:lnTlToBr>
                    <a:lnBlToTr>
                      <a:noFill/>
                    </a:lnBlToTr>
                    <a:solidFill>
                      <a:schemeClr val="hlink"/>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endParaRPr kumimoji="0" lang="en-US" altLang="en-US" sz="900" b="1"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 xmlns:a16="http://schemas.microsoft.com/office/drawing/2014/main" val="10015"/>
                  </a:ext>
                </a:extLst>
              </a:tr>
              <a:tr h="228600">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a:noFill/>
                    </a:lnTlToBr>
                    <a:lnBlToTr>
                      <a:noFill/>
                    </a:lnBlToTr>
                    <a:solidFill>
                      <a:schemeClr val="hlink"/>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endParaRPr kumimoji="0" lang="en-US" altLang="en-US" sz="900" b="1"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 xmlns:a16="http://schemas.microsoft.com/office/drawing/2014/main" val="10016"/>
                  </a:ext>
                </a:extLst>
              </a:tr>
              <a:tr h="228600">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a:noFill/>
                    </a:lnTlToBr>
                    <a:lnBlToTr>
                      <a:noFill/>
                    </a:lnBlToTr>
                    <a:solidFill>
                      <a:schemeClr val="hlink"/>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endParaRPr kumimoji="0" lang="en-US" altLang="en-US" sz="900" b="1"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500" b="0" i="0" u="none" strike="noStrike" cap="none" normalizeH="0" baseline="0" smtClean="0">
                          <a:ln>
                            <a:noFill/>
                          </a:ln>
                          <a:solidFill>
                            <a:srgbClr val="000066"/>
                          </a:solidFill>
                          <a:effectLst/>
                          <a:latin typeface="Arial" pitchFamily="34" charset="0"/>
                          <a:ea typeface="ＭＳ Ｐゴシック" pitchFamily="1" charset="-128"/>
                          <a:cs typeface="Arial" pitchFamily="34" charset="0"/>
                        </a:rPr>
                        <a:t> </a:t>
                      </a:r>
                      <a:endParaRPr kumimoji="0" lang="de-DE" altLang="en-US" sz="800" b="0" i="0" u="none" strike="noStrike" cap="none" normalizeH="0" baseline="0" smtClean="0">
                        <a:ln>
                          <a:noFill/>
                        </a:ln>
                        <a:solidFill>
                          <a:srgbClr val="000066"/>
                        </a:solidFill>
                        <a:effectLst/>
                        <a:latin typeface="Arial" pitchFamily="34" charset="0"/>
                        <a:ea typeface="ＭＳ Ｐゴシック" pitchFamily="1" charset="-128"/>
                      </a:endParaRPr>
                    </a:p>
                  </a:txBody>
                  <a:tcPr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 xmlns:a16="http://schemas.microsoft.com/office/drawing/2014/main" val="10017"/>
                  </a:ext>
                </a:extLst>
              </a:tr>
            </a:tbl>
          </a:graphicData>
        </a:graphic>
      </p:graphicFrame>
      <p:sp>
        <p:nvSpPr>
          <p:cNvPr id="18705" name="Text Box 280"/>
          <p:cNvSpPr txBox="1">
            <a:spLocks noChangeArrowheads="1"/>
          </p:cNvSpPr>
          <p:nvPr/>
        </p:nvSpPr>
        <p:spPr bwMode="auto">
          <a:xfrm>
            <a:off x="250825" y="5949950"/>
            <a:ext cx="26638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742950" indent="-28575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buSzTx/>
            </a:pPr>
            <a:r>
              <a:rPr lang="en-US" altLang="de-DE" sz="2000" b="0">
                <a:solidFill>
                  <a:schemeClr val="tx1"/>
                </a:solidFill>
              </a:rPr>
              <a:t>“</a:t>
            </a:r>
            <a:r>
              <a:rPr lang="en-US" altLang="ja-JP" sz="2000" b="0">
                <a:solidFill>
                  <a:srgbClr val="FF0000"/>
                </a:solidFill>
              </a:rPr>
              <a:t>Nein</a:t>
            </a:r>
            <a:r>
              <a:rPr lang="en-US" altLang="de-DE" sz="2000" b="0">
                <a:solidFill>
                  <a:schemeClr val="tx1"/>
                </a:solidFill>
              </a:rPr>
              <a:t>”</a:t>
            </a:r>
            <a:r>
              <a:rPr lang="en-US" altLang="ja-JP" sz="2000" b="0">
                <a:solidFill>
                  <a:schemeClr val="tx1"/>
                </a:solidFill>
              </a:rPr>
              <a:t> Experten</a:t>
            </a:r>
            <a:endParaRPr lang="en-US" altLang="en-US" sz="2000" b="0">
              <a:solidFill>
                <a:schemeClr val="tx1"/>
              </a:solidFill>
            </a:endParaRPr>
          </a:p>
        </p:txBody>
      </p:sp>
      <p:sp>
        <p:nvSpPr>
          <p:cNvPr id="18706" name="Text Box 281"/>
          <p:cNvSpPr txBox="1">
            <a:spLocks noChangeArrowheads="1"/>
          </p:cNvSpPr>
          <p:nvPr/>
        </p:nvSpPr>
        <p:spPr bwMode="auto">
          <a:xfrm>
            <a:off x="6227763" y="5949950"/>
            <a:ext cx="26638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742950" indent="-28575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buSzTx/>
            </a:pPr>
            <a:r>
              <a:rPr lang="en-US" altLang="de-DE" sz="2000" b="0">
                <a:solidFill>
                  <a:schemeClr val="tx1"/>
                </a:solidFill>
              </a:rPr>
              <a:t>“</a:t>
            </a:r>
            <a:r>
              <a:rPr lang="en-US" altLang="ja-JP" sz="2000" b="0">
                <a:solidFill>
                  <a:schemeClr val="accent1"/>
                </a:solidFill>
              </a:rPr>
              <a:t>Ja</a:t>
            </a:r>
            <a:r>
              <a:rPr lang="en-US" altLang="de-DE" sz="2000" b="0">
                <a:solidFill>
                  <a:schemeClr val="tx1"/>
                </a:solidFill>
              </a:rPr>
              <a:t>”</a:t>
            </a:r>
            <a:r>
              <a:rPr lang="en-US" altLang="ja-JP" sz="2000" b="0">
                <a:solidFill>
                  <a:schemeClr val="tx1"/>
                </a:solidFill>
              </a:rPr>
              <a:t> Experten</a:t>
            </a:r>
            <a:endParaRPr lang="en-US" altLang="en-US" sz="2000" b="0">
              <a:solidFill>
                <a:schemeClr val="tx1"/>
              </a:solidFill>
            </a:endParaRPr>
          </a:p>
        </p:txBody>
      </p:sp>
      <p:sp>
        <p:nvSpPr>
          <p:cNvPr id="20755" name="Text Box 282"/>
          <p:cNvSpPr txBox="1">
            <a:spLocks noChangeArrowheads="1"/>
          </p:cNvSpPr>
          <p:nvPr/>
        </p:nvSpPr>
        <p:spPr bwMode="auto">
          <a:xfrm>
            <a:off x="684213" y="1052513"/>
            <a:ext cx="7775575" cy="533400"/>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Serie von Zufallereignissen und deren subjektive Wahrnehmung bei 10 Experten</a:t>
            </a:r>
          </a:p>
        </p:txBody>
      </p:sp>
    </p:spTree>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44386"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57699"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84BFA95C-7F74-4E4F-9FD6-71D319607074}" type="slidenum">
              <a:rPr lang="de-DE" altLang="en-US" sz="900" smtClean="0">
                <a:solidFill>
                  <a:schemeClr val="accent2"/>
                </a:solidFill>
              </a:rPr>
              <a:pPr/>
              <a:t>160</a:t>
            </a:fld>
            <a:endParaRPr lang="de-DE" altLang="en-US" sz="1400" b="0" smtClean="0">
              <a:solidFill>
                <a:schemeClr val="tx1"/>
              </a:solidFill>
            </a:endParaRPr>
          </a:p>
        </p:txBody>
      </p:sp>
      <p:sp>
        <p:nvSpPr>
          <p:cNvPr id="560130"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2.2.4 Studientypen</a:t>
            </a:r>
          </a:p>
        </p:txBody>
      </p:sp>
      <p:sp>
        <p:nvSpPr>
          <p:cNvPr id="560131"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dirty="0" smtClean="0"/>
              <a:t>2.2.4.4 </a:t>
            </a:r>
            <a:r>
              <a:rPr lang="de-DE" sz="1600" dirty="0" err="1" smtClean="0">
                <a:solidFill>
                  <a:srgbClr val="FF0000"/>
                </a:solidFill>
                <a:effectLst>
                  <a:outerShdw blurRad="38100" dist="38100" dir="2700000" algn="tl">
                    <a:srgbClr val="000000">
                      <a:alpha val="43137"/>
                    </a:srgbClr>
                  </a:outerShdw>
                </a:effectLst>
              </a:rPr>
              <a:t>R</a:t>
            </a:r>
            <a:r>
              <a:rPr lang="de-DE" sz="1600" dirty="0" err="1" smtClean="0"/>
              <a:t>andomized</a:t>
            </a:r>
            <a:r>
              <a:rPr lang="de-DE" sz="1600" dirty="0" smtClean="0"/>
              <a:t> </a:t>
            </a:r>
            <a:r>
              <a:rPr lang="de-DE" sz="1600" dirty="0" err="1">
                <a:solidFill>
                  <a:srgbClr val="FF0000"/>
                </a:solidFill>
                <a:effectLst>
                  <a:outerShdw blurRad="38100" dist="38100" dir="2700000" algn="tl">
                    <a:srgbClr val="000000">
                      <a:alpha val="43137"/>
                    </a:srgbClr>
                  </a:outerShdw>
                </a:effectLst>
              </a:rPr>
              <a:t>C</a:t>
            </a:r>
            <a:r>
              <a:rPr lang="de-DE" sz="1600" dirty="0" err="1" smtClean="0"/>
              <a:t>ontrolled</a:t>
            </a:r>
            <a:r>
              <a:rPr lang="de-DE" sz="1600" dirty="0" smtClean="0"/>
              <a:t> </a:t>
            </a:r>
            <a:r>
              <a:rPr lang="de-DE" sz="1600" dirty="0" smtClean="0">
                <a:solidFill>
                  <a:srgbClr val="FF0000"/>
                </a:solidFill>
                <a:effectLst>
                  <a:outerShdw blurRad="38100" dist="38100" dir="2700000" algn="tl">
                    <a:srgbClr val="000000">
                      <a:alpha val="43137"/>
                    </a:srgbClr>
                  </a:outerShdw>
                </a:effectLst>
              </a:rPr>
              <a:t>T</a:t>
            </a:r>
            <a:r>
              <a:rPr lang="de-DE" sz="1600" dirty="0" smtClean="0"/>
              <a:t>rial (</a:t>
            </a:r>
            <a:r>
              <a:rPr lang="de-DE" sz="1600" dirty="0">
                <a:solidFill>
                  <a:srgbClr val="FF0000"/>
                </a:solidFill>
                <a:effectLst>
                  <a:outerShdw blurRad="38100" dist="38100" dir="2700000" algn="tl">
                    <a:srgbClr val="000000">
                      <a:alpha val="43137"/>
                    </a:srgbClr>
                  </a:outerShdw>
                </a:effectLst>
              </a:rPr>
              <a:t>RCT</a:t>
            </a:r>
            <a:r>
              <a:rPr lang="de-DE" sz="1600" dirty="0" smtClean="0"/>
              <a:t>)</a:t>
            </a:r>
          </a:p>
        </p:txBody>
      </p:sp>
      <p:sp>
        <p:nvSpPr>
          <p:cNvPr id="157702"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157703"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560134" name="Rectangle 6"/>
          <p:cNvSpPr>
            <a:spLocks noChangeArrowheads="1"/>
          </p:cNvSpPr>
          <p:nvPr/>
        </p:nvSpPr>
        <p:spPr bwMode="auto">
          <a:xfrm>
            <a:off x="684213" y="2133600"/>
            <a:ext cx="7416800" cy="3600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57200" indent="-4572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80000"/>
              </a:lnSpc>
              <a:spcBef>
                <a:spcPct val="20000"/>
              </a:spcBef>
              <a:buClr>
                <a:srgbClr val="000066"/>
              </a:buClr>
              <a:buFontTx/>
              <a:buBlip>
                <a:blip r:embed="rId3"/>
              </a:buBlip>
            </a:pPr>
            <a:r>
              <a:rPr lang="de-DE" altLang="en-US"/>
              <a:t>Schützt am besten gegen confounding und unbewusste Beeinflussung unter der Voraussetzung, dass sie richtig durchgeführt wird</a:t>
            </a:r>
          </a:p>
          <a:p>
            <a:pPr>
              <a:lnSpc>
                <a:spcPct val="80000"/>
              </a:lnSpc>
              <a:spcBef>
                <a:spcPct val="20000"/>
              </a:spcBef>
              <a:buClr>
                <a:srgbClr val="000066"/>
              </a:buClr>
              <a:buFontTx/>
              <a:buBlip>
                <a:blip r:embed="rId3"/>
              </a:buBlip>
            </a:pPr>
            <a:r>
              <a:rPr lang="de-DE" altLang="en-US"/>
              <a:t>Gilt als „Goldstandard</a:t>
            </a:r>
            <a:r>
              <a:rPr lang="ja-JP" altLang="de-DE"/>
              <a:t>“</a:t>
            </a:r>
            <a:endParaRPr lang="de-DE" altLang="ja-JP"/>
          </a:p>
          <a:p>
            <a:pPr>
              <a:lnSpc>
                <a:spcPct val="80000"/>
              </a:lnSpc>
              <a:spcBef>
                <a:spcPct val="20000"/>
              </a:spcBef>
              <a:buClr>
                <a:srgbClr val="000066"/>
              </a:buClr>
              <a:buFontTx/>
              <a:buBlip>
                <a:blip r:embed="rId3"/>
              </a:buBlip>
            </a:pPr>
            <a:r>
              <a:rPr lang="de-DE" altLang="en-US"/>
              <a:t>! Frage der internen und externen Validität !</a:t>
            </a:r>
          </a:p>
          <a:p>
            <a:pPr>
              <a:lnSpc>
                <a:spcPct val="80000"/>
              </a:lnSpc>
              <a:spcBef>
                <a:spcPct val="20000"/>
              </a:spcBef>
              <a:buClr>
                <a:srgbClr val="000066"/>
              </a:buClr>
              <a:buFontTx/>
              <a:buBlip>
                <a:blip r:embed="rId3"/>
              </a:buBlip>
            </a:pPr>
            <a:r>
              <a:rPr lang="de-DE" altLang="en-US"/>
              <a:t>Sollte auch bei diagnostischen Prozeduren Goldstandard sein</a:t>
            </a:r>
          </a:p>
          <a:p>
            <a:pPr>
              <a:lnSpc>
                <a:spcPct val="80000"/>
              </a:lnSpc>
              <a:spcBef>
                <a:spcPct val="20000"/>
              </a:spcBef>
              <a:buClr>
                <a:srgbClr val="000066"/>
              </a:buClr>
              <a:buFontTx/>
              <a:buBlip>
                <a:blip r:embed="rId3"/>
              </a:buBlip>
            </a:pPr>
            <a:r>
              <a:rPr lang="de-DE" altLang="en-US"/>
              <a:t>Könnte auf Registern basiert sein und daher effizienter</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560130"/>
                                        </p:tgtEl>
                                        <p:attrNameLst>
                                          <p:attrName>style.visibility</p:attrName>
                                        </p:attrNameLst>
                                      </p:cBhvr>
                                      <p:to>
                                        <p:strVal val="visible"/>
                                      </p:to>
                                    </p:set>
                                    <p:anim calcmode="lin" valueType="num">
                                      <p:cBhvr additive="base">
                                        <p:cTn id="7" dur="500" fill="hold"/>
                                        <p:tgtEl>
                                          <p:spTgt spid="560130"/>
                                        </p:tgtEl>
                                        <p:attrNameLst>
                                          <p:attrName>ppt_x</p:attrName>
                                        </p:attrNameLst>
                                      </p:cBhvr>
                                      <p:tavLst>
                                        <p:tav tm="0">
                                          <p:val>
                                            <p:strVal val="#ppt_x"/>
                                          </p:val>
                                        </p:tav>
                                        <p:tav tm="100000">
                                          <p:val>
                                            <p:strVal val="#ppt_x"/>
                                          </p:val>
                                        </p:tav>
                                      </p:tavLst>
                                    </p:anim>
                                    <p:anim calcmode="lin" valueType="num">
                                      <p:cBhvr additive="base">
                                        <p:cTn id="8" dur="500" fill="hold"/>
                                        <p:tgtEl>
                                          <p:spTgt spid="560130"/>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560131"/>
                                        </p:tgtEl>
                                        <p:attrNameLst>
                                          <p:attrName>style.visibility</p:attrName>
                                        </p:attrNameLst>
                                      </p:cBhvr>
                                      <p:to>
                                        <p:strVal val="visible"/>
                                      </p:to>
                                    </p:set>
                                    <p:anim calcmode="lin" valueType="num">
                                      <p:cBhvr additive="base">
                                        <p:cTn id="12" dur="500" fill="hold"/>
                                        <p:tgtEl>
                                          <p:spTgt spid="560131"/>
                                        </p:tgtEl>
                                        <p:attrNameLst>
                                          <p:attrName>ppt_x</p:attrName>
                                        </p:attrNameLst>
                                      </p:cBhvr>
                                      <p:tavLst>
                                        <p:tav tm="0">
                                          <p:val>
                                            <p:strVal val="0-#ppt_w/2"/>
                                          </p:val>
                                        </p:tav>
                                        <p:tav tm="100000">
                                          <p:val>
                                            <p:strVal val="#ppt_x"/>
                                          </p:val>
                                        </p:tav>
                                      </p:tavLst>
                                    </p:anim>
                                    <p:anim calcmode="lin" valueType="num">
                                      <p:cBhvr additive="base">
                                        <p:cTn id="13" dur="500" fill="hold"/>
                                        <p:tgtEl>
                                          <p:spTgt spid="560131"/>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560134">
                                            <p:txEl>
                                              <p:pRg st="0" end="0"/>
                                            </p:txEl>
                                          </p:spTgt>
                                        </p:tgtEl>
                                        <p:attrNameLst>
                                          <p:attrName>style.visibility</p:attrName>
                                        </p:attrNameLst>
                                      </p:cBhvr>
                                      <p:to>
                                        <p:strVal val="visible"/>
                                      </p:to>
                                    </p:set>
                                    <p:anim calcmode="lin" valueType="num">
                                      <p:cBhvr additive="base">
                                        <p:cTn id="18" dur="500" fill="hold"/>
                                        <p:tgtEl>
                                          <p:spTgt spid="560134">
                                            <p:txEl>
                                              <p:pRg st="0" end="0"/>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56013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560134">
                                            <p:txEl>
                                              <p:pRg st="1" end="1"/>
                                            </p:txEl>
                                          </p:spTgt>
                                        </p:tgtEl>
                                        <p:attrNameLst>
                                          <p:attrName>style.visibility</p:attrName>
                                        </p:attrNameLst>
                                      </p:cBhvr>
                                      <p:to>
                                        <p:strVal val="visible"/>
                                      </p:to>
                                    </p:set>
                                    <p:anim calcmode="lin" valueType="num">
                                      <p:cBhvr additive="base">
                                        <p:cTn id="24" dur="500" fill="hold"/>
                                        <p:tgtEl>
                                          <p:spTgt spid="560134">
                                            <p:txEl>
                                              <p:pRg st="1" end="1"/>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56013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560134">
                                            <p:txEl>
                                              <p:pRg st="2" end="2"/>
                                            </p:txEl>
                                          </p:spTgt>
                                        </p:tgtEl>
                                        <p:attrNameLst>
                                          <p:attrName>style.visibility</p:attrName>
                                        </p:attrNameLst>
                                      </p:cBhvr>
                                      <p:to>
                                        <p:strVal val="visible"/>
                                      </p:to>
                                    </p:set>
                                    <p:anim calcmode="lin" valueType="num">
                                      <p:cBhvr additive="base">
                                        <p:cTn id="30" dur="500" fill="hold"/>
                                        <p:tgtEl>
                                          <p:spTgt spid="560134">
                                            <p:txEl>
                                              <p:pRg st="2" end="2"/>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56013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 presetClass="entr" presetSubtype="8" fill="hold" grpId="0" nodeType="clickEffect">
                                  <p:stCondLst>
                                    <p:cond delay="0"/>
                                  </p:stCondLst>
                                  <p:childTnLst>
                                    <p:set>
                                      <p:cBhvr>
                                        <p:cTn id="35" dur="1" fill="hold">
                                          <p:stCondLst>
                                            <p:cond delay="0"/>
                                          </p:stCondLst>
                                        </p:cTn>
                                        <p:tgtEl>
                                          <p:spTgt spid="560134">
                                            <p:txEl>
                                              <p:pRg st="3" end="3"/>
                                            </p:txEl>
                                          </p:spTgt>
                                        </p:tgtEl>
                                        <p:attrNameLst>
                                          <p:attrName>style.visibility</p:attrName>
                                        </p:attrNameLst>
                                      </p:cBhvr>
                                      <p:to>
                                        <p:strVal val="visible"/>
                                      </p:to>
                                    </p:set>
                                    <p:anim calcmode="lin" valueType="num">
                                      <p:cBhvr additive="base">
                                        <p:cTn id="36" dur="500" fill="hold"/>
                                        <p:tgtEl>
                                          <p:spTgt spid="560134">
                                            <p:txEl>
                                              <p:pRg st="3" end="3"/>
                                            </p:txEl>
                                          </p:spTgt>
                                        </p:tgtEl>
                                        <p:attrNameLst>
                                          <p:attrName>ppt_x</p:attrName>
                                        </p:attrNameLst>
                                      </p:cBhvr>
                                      <p:tavLst>
                                        <p:tav tm="0">
                                          <p:val>
                                            <p:strVal val="0-#ppt_w/2"/>
                                          </p:val>
                                        </p:tav>
                                        <p:tav tm="100000">
                                          <p:val>
                                            <p:strVal val="#ppt_x"/>
                                          </p:val>
                                        </p:tav>
                                      </p:tavLst>
                                    </p:anim>
                                    <p:anim calcmode="lin" valueType="num">
                                      <p:cBhvr additive="base">
                                        <p:cTn id="37" dur="500" fill="hold"/>
                                        <p:tgtEl>
                                          <p:spTgt spid="56013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8" fill="hold" grpId="0" nodeType="clickEffect">
                                  <p:stCondLst>
                                    <p:cond delay="0"/>
                                  </p:stCondLst>
                                  <p:childTnLst>
                                    <p:set>
                                      <p:cBhvr>
                                        <p:cTn id="41" dur="1" fill="hold">
                                          <p:stCondLst>
                                            <p:cond delay="0"/>
                                          </p:stCondLst>
                                        </p:cTn>
                                        <p:tgtEl>
                                          <p:spTgt spid="560134">
                                            <p:txEl>
                                              <p:pRg st="4" end="4"/>
                                            </p:txEl>
                                          </p:spTgt>
                                        </p:tgtEl>
                                        <p:attrNameLst>
                                          <p:attrName>style.visibility</p:attrName>
                                        </p:attrNameLst>
                                      </p:cBhvr>
                                      <p:to>
                                        <p:strVal val="visible"/>
                                      </p:to>
                                    </p:set>
                                    <p:anim calcmode="lin" valueType="num">
                                      <p:cBhvr additive="base">
                                        <p:cTn id="42" dur="500" fill="hold"/>
                                        <p:tgtEl>
                                          <p:spTgt spid="560134">
                                            <p:txEl>
                                              <p:pRg st="4" end="4"/>
                                            </p:txEl>
                                          </p:spTgt>
                                        </p:tgtEl>
                                        <p:attrNameLst>
                                          <p:attrName>ppt_x</p:attrName>
                                        </p:attrNameLst>
                                      </p:cBhvr>
                                      <p:tavLst>
                                        <p:tav tm="0">
                                          <p:val>
                                            <p:strVal val="0-#ppt_w/2"/>
                                          </p:val>
                                        </p:tav>
                                        <p:tav tm="100000">
                                          <p:val>
                                            <p:strVal val="#ppt_x"/>
                                          </p:val>
                                        </p:tav>
                                      </p:tavLst>
                                    </p:anim>
                                    <p:anim calcmode="lin" valueType="num">
                                      <p:cBhvr additive="base">
                                        <p:cTn id="43" dur="500" fill="hold"/>
                                        <p:tgtEl>
                                          <p:spTgt spid="560134">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0130" grpId="0" animBg="1" autoUpdateAnimBg="0"/>
      <p:bldP spid="560131" grpId="0" animBg="1"/>
      <p:bldP spid="560134" grpId="0" build="p" bldLvl="5"/>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3" name="Text Box 1"/>
          <p:cNvSpPr txBox="1">
            <a:spLocks noChangeArrowheads="1"/>
          </p:cNvSpPr>
          <p:nvPr/>
        </p:nvSpPr>
        <p:spPr bwMode="auto">
          <a:xfrm>
            <a:off x="333810" y="564539"/>
            <a:ext cx="8493120" cy="41476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FFFFF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a:solidFill>
                  <a:srgbClr val="000000"/>
                </a:solidFill>
                <a:latin typeface="Times New Roman" pitchFamily="16" charset="0"/>
                <a:ea typeface="msgothic" charset="0"/>
                <a:cs typeface="msgothic" charset="0"/>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a:solidFill>
                  <a:srgbClr val="000000"/>
                </a:solidFill>
                <a:latin typeface="Times New Roman" pitchFamily="16" charset="0"/>
                <a:ea typeface="msgothic" charset="0"/>
                <a:cs typeface="msgothic" charset="0"/>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a:solidFill>
                  <a:srgbClr val="000000"/>
                </a:solidFill>
                <a:latin typeface="Times New Roman" pitchFamily="16" charset="0"/>
                <a:ea typeface="msgothic" charset="0"/>
                <a:cs typeface="msgothic" charset="0"/>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a:solidFill>
                  <a:srgbClr val="000000"/>
                </a:solidFill>
                <a:latin typeface="Times New Roman" pitchFamily="16" charset="0"/>
                <a:ea typeface="msgothic" charset="0"/>
                <a:cs typeface="msgothic" charset="0"/>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a:solidFill>
                  <a:srgbClr val="000000"/>
                </a:solidFill>
                <a:latin typeface="Times New Roman" pitchFamily="16" charset="0"/>
                <a:ea typeface="msgothic" charset="0"/>
                <a:cs typeface="msgothic" charset="0"/>
              </a:defRPr>
            </a:lvl5pPr>
            <a:lvl6pPr marL="1536700" indent="-215900" defTabSz="457200" fontAlgn="base" hangingPunct="0">
              <a:lnSpc>
                <a:spcPct val="93000"/>
              </a:lnSpc>
              <a:spcBef>
                <a:spcPct val="0"/>
              </a:spcBef>
              <a:spcAft>
                <a:spcPct val="0"/>
              </a:spcAft>
              <a:buClr>
                <a:srgbClr val="000000"/>
              </a:buClr>
              <a:buSzPct val="45000"/>
              <a:buFont typeface="Wingdings" charset="2"/>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a:solidFill>
                  <a:srgbClr val="000000"/>
                </a:solidFill>
                <a:latin typeface="Times New Roman" pitchFamily="16" charset="0"/>
                <a:ea typeface="msgothic" charset="0"/>
                <a:cs typeface="msgothic" charset="0"/>
              </a:defRPr>
            </a:lvl6pPr>
            <a:lvl7pPr marL="1993900" indent="-215900" defTabSz="457200" fontAlgn="base" hangingPunct="0">
              <a:lnSpc>
                <a:spcPct val="93000"/>
              </a:lnSpc>
              <a:spcBef>
                <a:spcPct val="0"/>
              </a:spcBef>
              <a:spcAft>
                <a:spcPct val="0"/>
              </a:spcAft>
              <a:buClr>
                <a:srgbClr val="000000"/>
              </a:buClr>
              <a:buSzPct val="45000"/>
              <a:buFont typeface="Wingdings" charset="2"/>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a:solidFill>
                  <a:srgbClr val="000000"/>
                </a:solidFill>
                <a:latin typeface="Times New Roman" pitchFamily="16" charset="0"/>
                <a:ea typeface="msgothic" charset="0"/>
                <a:cs typeface="msgothic" charset="0"/>
              </a:defRPr>
            </a:lvl7pPr>
            <a:lvl8pPr marL="2451100" indent="-215900" defTabSz="457200" fontAlgn="base" hangingPunct="0">
              <a:lnSpc>
                <a:spcPct val="93000"/>
              </a:lnSpc>
              <a:spcBef>
                <a:spcPct val="0"/>
              </a:spcBef>
              <a:spcAft>
                <a:spcPct val="0"/>
              </a:spcAft>
              <a:buClr>
                <a:srgbClr val="000000"/>
              </a:buClr>
              <a:buSzPct val="45000"/>
              <a:buFont typeface="Wingdings" charset="2"/>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a:solidFill>
                  <a:srgbClr val="000000"/>
                </a:solidFill>
                <a:latin typeface="Times New Roman" pitchFamily="16" charset="0"/>
                <a:ea typeface="msgothic" charset="0"/>
                <a:cs typeface="msgothic" charset="0"/>
              </a:defRPr>
            </a:lvl8pPr>
            <a:lvl9pPr marL="2908300" indent="-215900" defTabSz="457200" fontAlgn="base" hangingPunct="0">
              <a:lnSpc>
                <a:spcPct val="93000"/>
              </a:lnSpc>
              <a:spcBef>
                <a:spcPct val="0"/>
              </a:spcBef>
              <a:spcAft>
                <a:spcPct val="0"/>
              </a:spcAft>
              <a:buClr>
                <a:srgbClr val="000000"/>
              </a:buClr>
              <a:buSzPct val="45000"/>
              <a:buFont typeface="Wingdings" charset="2"/>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a:solidFill>
                  <a:srgbClr val="000000"/>
                </a:solidFill>
                <a:latin typeface="Times New Roman" pitchFamily="16" charset="0"/>
                <a:ea typeface="msgothic" charset="0"/>
                <a:cs typeface="msgothic" charset="0"/>
              </a:defRPr>
            </a:lvl9pPr>
          </a:lstStyle>
          <a:p>
            <a:pPr algn="ctr"/>
            <a:r>
              <a:rPr lang="en-GB" altLang="de-DE" sz="1500" dirty="0">
                <a:latin typeface="Arial" charset="0"/>
              </a:rPr>
              <a:t>The </a:t>
            </a:r>
            <a:r>
              <a:rPr lang="en-GB" altLang="de-DE" sz="1500" dirty="0" err="1">
                <a:latin typeface="Arial" charset="0"/>
              </a:rPr>
              <a:t>PRagmatic</a:t>
            </a:r>
            <a:r>
              <a:rPr lang="en-GB" altLang="de-DE" sz="1500" dirty="0">
                <a:latin typeface="Arial" charset="0"/>
              </a:rPr>
              <a:t>-Explanatory Continuum Indicator Summary 2 (PRECIS-2) wheel.</a:t>
            </a:r>
          </a:p>
        </p:txBody>
      </p:sp>
      <p:pic>
        <p:nvPicPr>
          <p:cNvPr id="3074"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40352" y="5101411"/>
            <a:ext cx="1141920" cy="750319"/>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FFFFFF"/>
                </a:solidFill>
                <a:round/>
                <a:headEnd/>
                <a:tailEnd/>
              </a14:hiddenLine>
            </a:ext>
          </a:extLst>
        </p:spPr>
      </p:pic>
      <p:pic>
        <p:nvPicPr>
          <p:cNvPr id="3075"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79040" y="979303"/>
            <a:ext cx="5788800" cy="4893634"/>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FFFFFF"/>
                </a:solidFill>
                <a:round/>
                <a:headEnd/>
                <a:tailEnd/>
              </a14:hiddenLine>
            </a:ext>
          </a:extLst>
        </p:spPr>
      </p:pic>
      <p:sp>
        <p:nvSpPr>
          <p:cNvPr id="3076" name="Text Box 4"/>
          <p:cNvSpPr txBox="1">
            <a:spLocks noChangeArrowheads="1"/>
          </p:cNvSpPr>
          <p:nvPr/>
        </p:nvSpPr>
        <p:spPr bwMode="auto">
          <a:xfrm>
            <a:off x="1679040" y="5972308"/>
            <a:ext cx="3918240" cy="23186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FFFFF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tabLst>
                <a:tab pos="723900" algn="l"/>
                <a:tab pos="1447800" algn="l"/>
                <a:tab pos="2171700" algn="l"/>
                <a:tab pos="2895600" algn="l"/>
                <a:tab pos="3619500" algn="l"/>
              </a:tabLst>
              <a:defRPr sz="2400">
                <a:solidFill>
                  <a:srgbClr val="000000"/>
                </a:solidFill>
                <a:latin typeface="Times New Roman" pitchFamily="16" charset="0"/>
                <a:ea typeface="msgothic" charset="0"/>
                <a:cs typeface="msgothic" charset="0"/>
              </a:defRPr>
            </a:lvl1pPr>
            <a:lvl2pPr>
              <a:tabLst>
                <a:tab pos="723900" algn="l"/>
                <a:tab pos="1447800" algn="l"/>
                <a:tab pos="2171700" algn="l"/>
                <a:tab pos="2895600" algn="l"/>
                <a:tab pos="3619500" algn="l"/>
              </a:tabLst>
              <a:defRPr sz="2400">
                <a:solidFill>
                  <a:srgbClr val="000000"/>
                </a:solidFill>
                <a:latin typeface="Times New Roman" pitchFamily="16" charset="0"/>
                <a:ea typeface="msgothic" charset="0"/>
                <a:cs typeface="msgothic" charset="0"/>
              </a:defRPr>
            </a:lvl2pPr>
            <a:lvl3pPr>
              <a:tabLst>
                <a:tab pos="723900" algn="l"/>
                <a:tab pos="1447800" algn="l"/>
                <a:tab pos="2171700" algn="l"/>
                <a:tab pos="2895600" algn="l"/>
                <a:tab pos="3619500" algn="l"/>
              </a:tabLst>
              <a:defRPr sz="2400">
                <a:solidFill>
                  <a:srgbClr val="000000"/>
                </a:solidFill>
                <a:latin typeface="Times New Roman" pitchFamily="16" charset="0"/>
                <a:ea typeface="msgothic" charset="0"/>
                <a:cs typeface="msgothic" charset="0"/>
              </a:defRPr>
            </a:lvl3pPr>
            <a:lvl4pPr>
              <a:tabLst>
                <a:tab pos="723900" algn="l"/>
                <a:tab pos="1447800" algn="l"/>
                <a:tab pos="2171700" algn="l"/>
                <a:tab pos="2895600" algn="l"/>
                <a:tab pos="3619500" algn="l"/>
              </a:tabLst>
              <a:defRPr sz="2400">
                <a:solidFill>
                  <a:srgbClr val="000000"/>
                </a:solidFill>
                <a:latin typeface="Times New Roman" pitchFamily="16" charset="0"/>
                <a:ea typeface="msgothic" charset="0"/>
                <a:cs typeface="msgothic" charset="0"/>
              </a:defRPr>
            </a:lvl4pPr>
            <a:lvl5pPr>
              <a:tabLst>
                <a:tab pos="723900" algn="l"/>
                <a:tab pos="1447800" algn="l"/>
                <a:tab pos="2171700" algn="l"/>
                <a:tab pos="2895600" algn="l"/>
                <a:tab pos="3619500" algn="l"/>
              </a:tabLst>
              <a:defRPr sz="2400">
                <a:solidFill>
                  <a:srgbClr val="000000"/>
                </a:solidFill>
                <a:latin typeface="Times New Roman" pitchFamily="16" charset="0"/>
                <a:ea typeface="msgothic" charset="0"/>
                <a:cs typeface="msgothic" charset="0"/>
              </a:defRPr>
            </a:lvl5pPr>
            <a:lvl6pPr marL="1536700" indent="-215900" defTabSz="457200" fontAlgn="base" hangingPunct="0">
              <a:lnSpc>
                <a:spcPct val="93000"/>
              </a:lnSpc>
              <a:spcBef>
                <a:spcPct val="0"/>
              </a:spcBef>
              <a:spcAft>
                <a:spcPct val="0"/>
              </a:spcAft>
              <a:buClr>
                <a:srgbClr val="000000"/>
              </a:buClr>
              <a:buSzPct val="45000"/>
              <a:buFont typeface="Wingdings" charset="2"/>
              <a:tabLst>
                <a:tab pos="723900" algn="l"/>
                <a:tab pos="1447800" algn="l"/>
                <a:tab pos="2171700" algn="l"/>
                <a:tab pos="2895600" algn="l"/>
                <a:tab pos="3619500" algn="l"/>
              </a:tabLst>
              <a:defRPr sz="2400">
                <a:solidFill>
                  <a:srgbClr val="000000"/>
                </a:solidFill>
                <a:latin typeface="Times New Roman" pitchFamily="16" charset="0"/>
                <a:ea typeface="msgothic" charset="0"/>
                <a:cs typeface="msgothic" charset="0"/>
              </a:defRPr>
            </a:lvl6pPr>
            <a:lvl7pPr marL="1993900" indent="-215900" defTabSz="457200" fontAlgn="base" hangingPunct="0">
              <a:lnSpc>
                <a:spcPct val="93000"/>
              </a:lnSpc>
              <a:spcBef>
                <a:spcPct val="0"/>
              </a:spcBef>
              <a:spcAft>
                <a:spcPct val="0"/>
              </a:spcAft>
              <a:buClr>
                <a:srgbClr val="000000"/>
              </a:buClr>
              <a:buSzPct val="45000"/>
              <a:buFont typeface="Wingdings" charset="2"/>
              <a:tabLst>
                <a:tab pos="723900" algn="l"/>
                <a:tab pos="1447800" algn="l"/>
                <a:tab pos="2171700" algn="l"/>
                <a:tab pos="2895600" algn="l"/>
                <a:tab pos="3619500" algn="l"/>
              </a:tabLst>
              <a:defRPr sz="2400">
                <a:solidFill>
                  <a:srgbClr val="000000"/>
                </a:solidFill>
                <a:latin typeface="Times New Roman" pitchFamily="16" charset="0"/>
                <a:ea typeface="msgothic" charset="0"/>
                <a:cs typeface="msgothic" charset="0"/>
              </a:defRPr>
            </a:lvl7pPr>
            <a:lvl8pPr marL="2451100" indent="-215900" defTabSz="457200" fontAlgn="base" hangingPunct="0">
              <a:lnSpc>
                <a:spcPct val="93000"/>
              </a:lnSpc>
              <a:spcBef>
                <a:spcPct val="0"/>
              </a:spcBef>
              <a:spcAft>
                <a:spcPct val="0"/>
              </a:spcAft>
              <a:buClr>
                <a:srgbClr val="000000"/>
              </a:buClr>
              <a:buSzPct val="45000"/>
              <a:buFont typeface="Wingdings" charset="2"/>
              <a:tabLst>
                <a:tab pos="723900" algn="l"/>
                <a:tab pos="1447800" algn="l"/>
                <a:tab pos="2171700" algn="l"/>
                <a:tab pos="2895600" algn="l"/>
                <a:tab pos="3619500" algn="l"/>
              </a:tabLst>
              <a:defRPr sz="2400">
                <a:solidFill>
                  <a:srgbClr val="000000"/>
                </a:solidFill>
                <a:latin typeface="Times New Roman" pitchFamily="16" charset="0"/>
                <a:ea typeface="msgothic" charset="0"/>
                <a:cs typeface="msgothic" charset="0"/>
              </a:defRPr>
            </a:lvl8pPr>
            <a:lvl9pPr marL="2908300" indent="-215900" defTabSz="457200" fontAlgn="base" hangingPunct="0">
              <a:lnSpc>
                <a:spcPct val="93000"/>
              </a:lnSpc>
              <a:spcBef>
                <a:spcPct val="0"/>
              </a:spcBef>
              <a:spcAft>
                <a:spcPct val="0"/>
              </a:spcAft>
              <a:buClr>
                <a:srgbClr val="000000"/>
              </a:buClr>
              <a:buSzPct val="45000"/>
              <a:buFont typeface="Wingdings" charset="2"/>
              <a:tabLst>
                <a:tab pos="723900" algn="l"/>
                <a:tab pos="1447800" algn="l"/>
                <a:tab pos="2171700" algn="l"/>
                <a:tab pos="2895600" algn="l"/>
                <a:tab pos="3619500" algn="l"/>
              </a:tabLst>
              <a:defRPr sz="2400">
                <a:solidFill>
                  <a:srgbClr val="000000"/>
                </a:solidFill>
                <a:latin typeface="Times New Roman" pitchFamily="16" charset="0"/>
                <a:ea typeface="msgothic" charset="0"/>
                <a:cs typeface="msgothic" charset="0"/>
              </a:defRPr>
            </a:lvl9pPr>
          </a:lstStyle>
          <a:p>
            <a:r>
              <a:rPr lang="en-GB" altLang="de-DE" sz="1100">
                <a:latin typeface="Arial" charset="0"/>
              </a:rPr>
              <a:t>Kirsty Loudon et al. BMJ 2015;350:bmj.h2147</a:t>
            </a:r>
          </a:p>
        </p:txBody>
      </p:sp>
      <p:sp>
        <p:nvSpPr>
          <p:cNvPr id="3077" name="Text Box 5"/>
          <p:cNvSpPr txBox="1">
            <a:spLocks noChangeArrowheads="1"/>
          </p:cNvSpPr>
          <p:nvPr/>
        </p:nvSpPr>
        <p:spPr bwMode="auto">
          <a:xfrm>
            <a:off x="1679040" y="6174366"/>
            <a:ext cx="4930560" cy="15898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marL="85725" indent="-85725">
              <a:tabLst>
                <a:tab pos="723900" algn="l"/>
                <a:tab pos="1447800" algn="l"/>
                <a:tab pos="2171700" algn="l"/>
                <a:tab pos="2895600" algn="l"/>
                <a:tab pos="3619500" algn="l"/>
                <a:tab pos="4343400" algn="l"/>
                <a:tab pos="5067300" algn="l"/>
              </a:tabLst>
              <a:defRPr sz="2400">
                <a:solidFill>
                  <a:srgbClr val="000000"/>
                </a:solidFill>
                <a:latin typeface="Times New Roman" pitchFamily="16" charset="0"/>
                <a:ea typeface="msgothic" charset="0"/>
                <a:cs typeface="msgothic" charset="0"/>
              </a:defRPr>
            </a:lvl1pPr>
            <a:lvl2pPr>
              <a:tabLst>
                <a:tab pos="723900" algn="l"/>
                <a:tab pos="1447800" algn="l"/>
                <a:tab pos="2171700" algn="l"/>
                <a:tab pos="2895600" algn="l"/>
                <a:tab pos="3619500" algn="l"/>
                <a:tab pos="4343400" algn="l"/>
                <a:tab pos="5067300" algn="l"/>
              </a:tabLst>
              <a:defRPr sz="2400">
                <a:solidFill>
                  <a:srgbClr val="000000"/>
                </a:solidFill>
                <a:latin typeface="Times New Roman" pitchFamily="16" charset="0"/>
                <a:ea typeface="msgothic" charset="0"/>
                <a:cs typeface="msgothic" charset="0"/>
              </a:defRPr>
            </a:lvl2pPr>
            <a:lvl3pPr>
              <a:tabLst>
                <a:tab pos="723900" algn="l"/>
                <a:tab pos="1447800" algn="l"/>
                <a:tab pos="2171700" algn="l"/>
                <a:tab pos="2895600" algn="l"/>
                <a:tab pos="3619500" algn="l"/>
                <a:tab pos="4343400" algn="l"/>
                <a:tab pos="5067300" algn="l"/>
              </a:tabLst>
              <a:defRPr sz="2400">
                <a:solidFill>
                  <a:srgbClr val="000000"/>
                </a:solidFill>
                <a:latin typeface="Times New Roman" pitchFamily="16" charset="0"/>
                <a:ea typeface="msgothic" charset="0"/>
                <a:cs typeface="msgothic" charset="0"/>
              </a:defRPr>
            </a:lvl3pPr>
            <a:lvl4pPr>
              <a:tabLst>
                <a:tab pos="723900" algn="l"/>
                <a:tab pos="1447800" algn="l"/>
                <a:tab pos="2171700" algn="l"/>
                <a:tab pos="2895600" algn="l"/>
                <a:tab pos="3619500" algn="l"/>
                <a:tab pos="4343400" algn="l"/>
                <a:tab pos="5067300" algn="l"/>
              </a:tabLst>
              <a:defRPr sz="2400">
                <a:solidFill>
                  <a:srgbClr val="000000"/>
                </a:solidFill>
                <a:latin typeface="Times New Roman" pitchFamily="16" charset="0"/>
                <a:ea typeface="msgothic" charset="0"/>
                <a:cs typeface="msgothic" charset="0"/>
              </a:defRPr>
            </a:lvl4pPr>
            <a:lvl5pPr>
              <a:tabLst>
                <a:tab pos="723900" algn="l"/>
                <a:tab pos="1447800" algn="l"/>
                <a:tab pos="2171700" algn="l"/>
                <a:tab pos="2895600" algn="l"/>
                <a:tab pos="3619500" algn="l"/>
                <a:tab pos="4343400" algn="l"/>
                <a:tab pos="5067300" algn="l"/>
              </a:tabLst>
              <a:defRPr sz="2400">
                <a:solidFill>
                  <a:srgbClr val="000000"/>
                </a:solidFill>
                <a:latin typeface="Times New Roman" pitchFamily="16" charset="0"/>
                <a:ea typeface="msgothic" charset="0"/>
                <a:cs typeface="msgothic" charset="0"/>
              </a:defRPr>
            </a:lvl5pPr>
            <a:lvl6pPr marL="1536700" indent="-215900" defTabSz="457200" fontAlgn="base" hangingPunct="0">
              <a:lnSpc>
                <a:spcPct val="93000"/>
              </a:lnSpc>
              <a:spcBef>
                <a:spcPct val="0"/>
              </a:spcBef>
              <a:spcAft>
                <a:spcPct val="0"/>
              </a:spcAft>
              <a:buClr>
                <a:srgbClr val="000000"/>
              </a:buClr>
              <a:buSzPct val="45000"/>
              <a:buFont typeface="Wingdings" charset="2"/>
              <a:tabLst>
                <a:tab pos="723900" algn="l"/>
                <a:tab pos="1447800" algn="l"/>
                <a:tab pos="2171700" algn="l"/>
                <a:tab pos="2895600" algn="l"/>
                <a:tab pos="3619500" algn="l"/>
                <a:tab pos="4343400" algn="l"/>
                <a:tab pos="5067300" algn="l"/>
              </a:tabLst>
              <a:defRPr sz="2400">
                <a:solidFill>
                  <a:srgbClr val="000000"/>
                </a:solidFill>
                <a:latin typeface="Times New Roman" pitchFamily="16" charset="0"/>
                <a:ea typeface="msgothic" charset="0"/>
                <a:cs typeface="msgothic" charset="0"/>
              </a:defRPr>
            </a:lvl6pPr>
            <a:lvl7pPr marL="1993900" indent="-215900" defTabSz="457200" fontAlgn="base" hangingPunct="0">
              <a:lnSpc>
                <a:spcPct val="93000"/>
              </a:lnSpc>
              <a:spcBef>
                <a:spcPct val="0"/>
              </a:spcBef>
              <a:spcAft>
                <a:spcPct val="0"/>
              </a:spcAft>
              <a:buClr>
                <a:srgbClr val="000000"/>
              </a:buClr>
              <a:buSzPct val="45000"/>
              <a:buFont typeface="Wingdings" charset="2"/>
              <a:tabLst>
                <a:tab pos="723900" algn="l"/>
                <a:tab pos="1447800" algn="l"/>
                <a:tab pos="2171700" algn="l"/>
                <a:tab pos="2895600" algn="l"/>
                <a:tab pos="3619500" algn="l"/>
                <a:tab pos="4343400" algn="l"/>
                <a:tab pos="5067300" algn="l"/>
              </a:tabLst>
              <a:defRPr sz="2400">
                <a:solidFill>
                  <a:srgbClr val="000000"/>
                </a:solidFill>
                <a:latin typeface="Times New Roman" pitchFamily="16" charset="0"/>
                <a:ea typeface="msgothic" charset="0"/>
                <a:cs typeface="msgothic" charset="0"/>
              </a:defRPr>
            </a:lvl7pPr>
            <a:lvl8pPr marL="2451100" indent="-215900" defTabSz="457200" fontAlgn="base" hangingPunct="0">
              <a:lnSpc>
                <a:spcPct val="93000"/>
              </a:lnSpc>
              <a:spcBef>
                <a:spcPct val="0"/>
              </a:spcBef>
              <a:spcAft>
                <a:spcPct val="0"/>
              </a:spcAft>
              <a:buClr>
                <a:srgbClr val="000000"/>
              </a:buClr>
              <a:buSzPct val="45000"/>
              <a:buFont typeface="Wingdings" charset="2"/>
              <a:tabLst>
                <a:tab pos="723900" algn="l"/>
                <a:tab pos="1447800" algn="l"/>
                <a:tab pos="2171700" algn="l"/>
                <a:tab pos="2895600" algn="l"/>
                <a:tab pos="3619500" algn="l"/>
                <a:tab pos="4343400" algn="l"/>
                <a:tab pos="5067300" algn="l"/>
              </a:tabLst>
              <a:defRPr sz="2400">
                <a:solidFill>
                  <a:srgbClr val="000000"/>
                </a:solidFill>
                <a:latin typeface="Times New Roman" pitchFamily="16" charset="0"/>
                <a:ea typeface="msgothic" charset="0"/>
                <a:cs typeface="msgothic" charset="0"/>
              </a:defRPr>
            </a:lvl8pPr>
            <a:lvl9pPr marL="2908300" indent="-215900" defTabSz="457200" fontAlgn="base" hangingPunct="0">
              <a:lnSpc>
                <a:spcPct val="93000"/>
              </a:lnSpc>
              <a:spcBef>
                <a:spcPct val="0"/>
              </a:spcBef>
              <a:spcAft>
                <a:spcPct val="0"/>
              </a:spcAft>
              <a:buClr>
                <a:srgbClr val="000000"/>
              </a:buClr>
              <a:buSzPct val="45000"/>
              <a:buFont typeface="Wingdings" charset="2"/>
              <a:tabLst>
                <a:tab pos="723900" algn="l"/>
                <a:tab pos="1447800" algn="l"/>
                <a:tab pos="2171700" algn="l"/>
                <a:tab pos="2895600" algn="l"/>
                <a:tab pos="3619500" algn="l"/>
                <a:tab pos="4343400" algn="l"/>
                <a:tab pos="5067300" algn="l"/>
              </a:tabLst>
              <a:defRPr sz="2400">
                <a:solidFill>
                  <a:srgbClr val="000000"/>
                </a:solidFill>
                <a:latin typeface="Times New Roman" pitchFamily="16" charset="0"/>
                <a:ea typeface="msgothic" charset="0"/>
                <a:cs typeface="msgothic" charset="0"/>
              </a:defRPr>
            </a:lvl9pPr>
          </a:lstStyle>
          <a:p>
            <a:r>
              <a:rPr lang="en-GB" altLang="de-DE" sz="900" dirty="0">
                <a:latin typeface="Arial" charset="0"/>
              </a:rPr>
              <a:t>©2015 by British Medical Journal Publishing Group</a:t>
            </a:r>
          </a:p>
        </p:txBody>
      </p:sp>
      <p:sp>
        <p:nvSpPr>
          <p:cNvPr id="2" name="Titel 1"/>
          <p:cNvSpPr>
            <a:spLocks noGrp="1"/>
          </p:cNvSpPr>
          <p:nvPr>
            <p:ph type="title"/>
          </p:nvPr>
        </p:nvSpPr>
        <p:spPr>
          <a:xfrm>
            <a:off x="687240" y="65802"/>
            <a:ext cx="7772400" cy="523220"/>
          </a:xfrm>
        </p:spPr>
        <p:txBody>
          <a:bodyPr/>
          <a:lstStyle/>
          <a:p>
            <a:r>
              <a:rPr lang="de-DE" dirty="0" smtClean="0"/>
              <a:t>Qualitätskriterien für RCT</a:t>
            </a:r>
            <a:endParaRPr lang="de-DE" dirty="0"/>
          </a:p>
        </p:txBody>
      </p:sp>
      <p:sp>
        <p:nvSpPr>
          <p:cNvPr id="4" name="Fußzeilenplatzhalter 3"/>
          <p:cNvSpPr>
            <a:spLocks noGrp="1"/>
          </p:cNvSpPr>
          <p:nvPr>
            <p:ph type="ftr" sz="quarter" idx="11"/>
          </p:nvPr>
        </p:nvSpPr>
        <p:spPr/>
        <p:txBody>
          <a:bodyPr/>
          <a:lstStyle/>
          <a:p>
            <a:pPr>
              <a:defRPr/>
            </a:pPr>
            <a:r>
              <a:rPr lang="de-DE" altLang="en-US" smtClean="0"/>
              <a:t>Pharmakoepidemiologie und Pharmakoökonomie © Dr. Roberto Frontini WS 2017/18 Stand 16.10.2017</a:t>
            </a:r>
            <a:endParaRPr lang="de-DE" altLang="en-US"/>
          </a:p>
        </p:txBody>
      </p:sp>
      <p:sp>
        <p:nvSpPr>
          <p:cNvPr id="5" name="Foliennummernplatzhalter 4"/>
          <p:cNvSpPr>
            <a:spLocks noGrp="1"/>
          </p:cNvSpPr>
          <p:nvPr>
            <p:ph type="sldNum" sz="quarter" idx="10"/>
          </p:nvPr>
        </p:nvSpPr>
        <p:spPr/>
        <p:txBody>
          <a:bodyPr/>
          <a:lstStyle/>
          <a:p>
            <a:pPr>
              <a:defRPr/>
            </a:pPr>
            <a:fld id="{C5E49F68-351C-4A78-AF39-71D6F8E524F4}" type="slidenum">
              <a:rPr lang="de-DE" altLang="en-US" smtClean="0"/>
              <a:pPr>
                <a:defRPr/>
              </a:pPr>
              <a:t>161</a:t>
            </a:fld>
            <a:endParaRPr lang="de-DE" altLang="en-US" sz="1400" b="0">
              <a:solidFill>
                <a:schemeClr val="tx1"/>
              </a:solidFill>
            </a:endParaRPr>
          </a:p>
        </p:txBody>
      </p:sp>
    </p:spTree>
    <p:extLst>
      <p:ext uri="{BB962C8B-B14F-4D97-AF65-F5344CB8AC3E}">
        <p14:creationId xmlns:p14="http://schemas.microsoft.com/office/powerpoint/2010/main" val="207007718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6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45410"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endParaRPr lang="de-DE" altLang="en-US" sz="1000" b="0" dirty="0" smtClean="0">
              <a:solidFill>
                <a:schemeClr val="tx1"/>
              </a:solidFill>
            </a:endParaRPr>
          </a:p>
        </p:txBody>
      </p:sp>
      <p:sp>
        <p:nvSpPr>
          <p:cNvPr id="158723"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0DDED25D-2524-4341-879E-6AAEB92716F0}" type="slidenum">
              <a:rPr lang="de-DE" altLang="en-US" sz="900" smtClean="0">
                <a:solidFill>
                  <a:schemeClr val="accent2"/>
                </a:solidFill>
              </a:rPr>
              <a:pPr/>
              <a:t>162</a:t>
            </a:fld>
            <a:endParaRPr lang="de-DE" altLang="en-US" sz="1400" b="0" smtClean="0">
              <a:solidFill>
                <a:schemeClr val="tx1"/>
              </a:solidFill>
            </a:endParaRPr>
          </a:p>
        </p:txBody>
      </p:sp>
      <p:sp>
        <p:nvSpPr>
          <p:cNvPr id="665602" name="Rectangle 2"/>
          <p:cNvSpPr>
            <a:spLocks noGrp="1" noChangeArrowheads="1"/>
          </p:cNvSpPr>
          <p:nvPr>
            <p:ph type="title"/>
          </p:nvPr>
        </p:nvSpPr>
        <p:spPr>
          <a:xfrm>
            <a:off x="685800" y="539750"/>
            <a:ext cx="7772400" cy="519113"/>
          </a:xfrm>
        </p:spPr>
        <p:txBody>
          <a:bodyPr/>
          <a:lstStyle/>
          <a:p>
            <a:pPr>
              <a:defRPr/>
            </a:pPr>
            <a:r>
              <a:rPr lang="de-DE" altLang="en-US" dirty="0" smtClean="0">
                <a:ea typeface="ＭＳ Ｐゴシック" pitchFamily="1" charset="-128"/>
              </a:rPr>
              <a:t>2.2.4 Studientypen</a:t>
            </a:r>
          </a:p>
        </p:txBody>
      </p:sp>
      <p:sp>
        <p:nvSpPr>
          <p:cNvPr id="158725"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158726"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pic>
        <p:nvPicPr>
          <p:cNvPr id="274438" name="Picture 7" descr="Studien_Vergleich"/>
          <p:cNvPicPr>
            <a:picLocks noChangeAspect="1" noChangeArrowheads="1"/>
          </p:cNvPicPr>
          <p:nvPr/>
        </p:nvPicPr>
        <p:blipFill>
          <a:blip r:embed="rId3"/>
          <a:srcRect/>
          <a:stretch>
            <a:fillRect/>
          </a:stretch>
        </p:blipFill>
        <p:spPr bwMode="auto">
          <a:xfrm>
            <a:off x="395288" y="1125538"/>
            <a:ext cx="8281987" cy="489585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8728" name="Text Box 8"/>
          <p:cNvSpPr txBox="1">
            <a:spLocks noChangeArrowheads="1"/>
          </p:cNvSpPr>
          <p:nvPr/>
        </p:nvSpPr>
        <p:spPr bwMode="auto">
          <a:xfrm>
            <a:off x="1116013" y="6021388"/>
            <a:ext cx="6985000"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sz="1200" dirty="0">
                <a:solidFill>
                  <a:schemeClr val="tx1"/>
                </a:solidFill>
              </a:rPr>
              <a:t>aus Strom B. Study Designs 1989</a:t>
            </a:r>
          </a:p>
        </p:txBody>
      </p:sp>
    </p:spTree>
  </p:cSld>
  <p:clrMapOvr>
    <a:masterClrMapping/>
  </p:clrMapOvr>
  <p:transition>
    <p:zoom/>
  </p:transition>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10"/>
          <p:cNvSpPr>
            <a:spLocks noChangeArrowheads="1"/>
          </p:cNvSpPr>
          <p:nvPr/>
        </p:nvSpPr>
        <p:spPr bwMode="auto">
          <a:xfrm>
            <a:off x="0" y="687388"/>
            <a:ext cx="9144000" cy="914400"/>
          </a:xfrm>
          <a:prstGeom prst="rect">
            <a:avLst/>
          </a:prstGeom>
          <a:solidFill>
            <a:srgbClr val="EEEEEE"/>
          </a:solidFill>
          <a:ln>
            <a:noFill/>
          </a:ln>
          <a:extLst>
            <a:ext uri="{91240B29-F687-4F45-9708-019B960494DF}">
              <a14:hiddenLine xmlns:a14="http://schemas.microsoft.com/office/drawing/2010/main" w="25400" algn="ctr">
                <a:solidFill>
                  <a:srgbClr val="000000"/>
                </a:solidFill>
                <a:miter lim="800000"/>
                <a:headEnd/>
                <a:tailEnd/>
              </a14:hiddenLine>
            </a:ext>
          </a:extLst>
        </p:spPr>
        <p:txBody>
          <a:bodyPr anchor="ctr"/>
          <a:lstStyle>
            <a:lvl1pPr eaLnBrk="0" hangingPunct="0">
              <a:defRPr>
                <a:solidFill>
                  <a:schemeClr val="tx1"/>
                </a:solidFill>
                <a:latin typeface="Arial" pitchFamily="34" charset="0"/>
                <a:ea typeface="ＭＳ Ｐゴシック" pitchFamily="34" charset="-128"/>
              </a:defRPr>
            </a:lvl1pPr>
            <a:lvl2pPr marL="742950" indent="-285750" eaLnBrk="0" hangingPunct="0">
              <a:defRPr>
                <a:solidFill>
                  <a:schemeClr val="tx1"/>
                </a:solidFill>
                <a:latin typeface="Arial" pitchFamily="34" charset="0"/>
                <a:ea typeface="ＭＳ Ｐゴシック" pitchFamily="34" charset="-128"/>
              </a:defRPr>
            </a:lvl2pPr>
            <a:lvl3pPr marL="1143000" indent="-228600" eaLnBrk="0" hangingPunct="0">
              <a:defRPr>
                <a:solidFill>
                  <a:schemeClr val="tx1"/>
                </a:solidFill>
                <a:latin typeface="Arial" pitchFamily="34" charset="0"/>
                <a:ea typeface="ＭＳ Ｐゴシック" pitchFamily="34" charset="-128"/>
              </a:defRPr>
            </a:lvl3pPr>
            <a:lvl4pPr marL="1600200" indent="-228600" eaLnBrk="0" hangingPunct="0">
              <a:defRPr>
                <a:solidFill>
                  <a:schemeClr val="tx1"/>
                </a:solidFill>
                <a:latin typeface="Arial" pitchFamily="34" charset="0"/>
                <a:ea typeface="ＭＳ Ｐゴシック" pitchFamily="34" charset="-128"/>
              </a:defRPr>
            </a:lvl4pPr>
            <a:lvl5pPr marL="2057400" indent="-228600" eaLnBrk="0" hangingPunct="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lgn="ctr" eaLnBrk="1" hangingPunct="1"/>
            <a:endParaRPr lang="de-DE" altLang="de-DE">
              <a:solidFill>
                <a:srgbClr val="FFFFFF"/>
              </a:solidFill>
            </a:endParaRPr>
          </a:p>
        </p:txBody>
      </p:sp>
      <p:sp>
        <p:nvSpPr>
          <p:cNvPr id="14339" name="Date Placeholder 3"/>
          <p:cNvSpPr txBox="1">
            <a:spLocks noGrp="1"/>
          </p:cNvSpPr>
          <p:nvPr/>
        </p:nvSpPr>
        <p:spPr bwMode="auto">
          <a:xfrm>
            <a:off x="6300192" y="4918909"/>
            <a:ext cx="2540000" cy="63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54000" tIns="63500" rIns="127000" bIns="63500" anchor="ctr"/>
          <a:lstStyle>
            <a:lvl1pPr eaLnBrk="0" hangingPunct="0">
              <a:defRPr>
                <a:solidFill>
                  <a:schemeClr val="tx1"/>
                </a:solidFill>
                <a:latin typeface="Arial" pitchFamily="34" charset="0"/>
                <a:ea typeface="ＭＳ Ｐゴシック" pitchFamily="34" charset="-128"/>
              </a:defRPr>
            </a:lvl1pPr>
            <a:lvl2pPr marL="742950" indent="-285750" eaLnBrk="0" hangingPunct="0">
              <a:defRPr>
                <a:solidFill>
                  <a:schemeClr val="tx1"/>
                </a:solidFill>
                <a:latin typeface="Arial" pitchFamily="34" charset="0"/>
                <a:ea typeface="ＭＳ Ｐゴシック" pitchFamily="34" charset="-128"/>
              </a:defRPr>
            </a:lvl2pPr>
            <a:lvl3pPr marL="1143000" indent="-228600" eaLnBrk="0" hangingPunct="0">
              <a:defRPr>
                <a:solidFill>
                  <a:schemeClr val="tx1"/>
                </a:solidFill>
                <a:latin typeface="Arial" pitchFamily="34" charset="0"/>
                <a:ea typeface="ＭＳ Ｐゴシック" pitchFamily="34" charset="-128"/>
              </a:defRPr>
            </a:lvl3pPr>
            <a:lvl4pPr marL="1600200" indent="-228600" eaLnBrk="0" hangingPunct="0">
              <a:defRPr>
                <a:solidFill>
                  <a:schemeClr val="tx1"/>
                </a:solidFill>
                <a:latin typeface="Arial" pitchFamily="34" charset="0"/>
                <a:ea typeface="ＭＳ Ｐゴシック" pitchFamily="34" charset="-128"/>
              </a:defRPr>
            </a:lvl4pPr>
            <a:lvl5pPr marL="2057400" indent="-228600" eaLnBrk="0" hangingPunct="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eaLnBrk="1" hangingPunct="1"/>
            <a:r>
              <a:rPr lang="en-US" altLang="de-DE" sz="1100" dirty="0">
                <a:solidFill>
                  <a:schemeClr val="tx2"/>
                </a:solidFill>
                <a:latin typeface="+mn-lt"/>
              </a:rPr>
              <a:t>Date of download:  3/31/2015</a:t>
            </a:r>
          </a:p>
        </p:txBody>
      </p:sp>
      <p:sp>
        <p:nvSpPr>
          <p:cNvPr id="14340" name="Footer Placeholder 4"/>
          <p:cNvSpPr txBox="1">
            <a:spLocks noGrp="1"/>
          </p:cNvSpPr>
          <p:nvPr/>
        </p:nvSpPr>
        <p:spPr bwMode="auto">
          <a:xfrm>
            <a:off x="3320045" y="5002811"/>
            <a:ext cx="3200400" cy="63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a:solidFill>
                  <a:schemeClr val="tx1"/>
                </a:solidFill>
                <a:latin typeface="Arial" pitchFamily="34" charset="0"/>
                <a:ea typeface="ＭＳ Ｐゴシック" pitchFamily="34" charset="-128"/>
              </a:defRPr>
            </a:lvl1pPr>
            <a:lvl2pPr marL="742950" indent="-285750" eaLnBrk="0" hangingPunct="0">
              <a:defRPr>
                <a:solidFill>
                  <a:schemeClr val="tx1"/>
                </a:solidFill>
                <a:latin typeface="Arial" pitchFamily="34" charset="0"/>
                <a:ea typeface="ＭＳ Ｐゴシック" pitchFamily="34" charset="-128"/>
              </a:defRPr>
            </a:lvl2pPr>
            <a:lvl3pPr marL="1143000" indent="-228600" eaLnBrk="0" hangingPunct="0">
              <a:defRPr>
                <a:solidFill>
                  <a:schemeClr val="tx1"/>
                </a:solidFill>
                <a:latin typeface="Arial" pitchFamily="34" charset="0"/>
                <a:ea typeface="ＭＳ Ｐゴシック" pitchFamily="34" charset="-128"/>
              </a:defRPr>
            </a:lvl3pPr>
            <a:lvl4pPr marL="1600200" indent="-228600" eaLnBrk="0" hangingPunct="0">
              <a:defRPr>
                <a:solidFill>
                  <a:schemeClr val="tx1"/>
                </a:solidFill>
                <a:latin typeface="Arial" pitchFamily="34" charset="0"/>
                <a:ea typeface="ＭＳ Ｐゴシック" pitchFamily="34" charset="-128"/>
              </a:defRPr>
            </a:lvl4pPr>
            <a:lvl5pPr marL="2057400" indent="-228600" eaLnBrk="0" hangingPunct="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algn="ctr" eaLnBrk="1" hangingPunct="1"/>
            <a:r>
              <a:rPr lang="en-US" altLang="de-DE" sz="1100" dirty="0">
                <a:solidFill>
                  <a:schemeClr val="tx2"/>
                </a:solidFill>
                <a:latin typeface="+mn-lt"/>
              </a:rPr>
              <a:t>Copyright © 2015 American Medical Association. All rights reserved.</a:t>
            </a:r>
          </a:p>
        </p:txBody>
      </p:sp>
      <p:sp>
        <p:nvSpPr>
          <p:cNvPr id="14341" name="Text Placeholder 2"/>
          <p:cNvSpPr txBox="1">
            <a:spLocks/>
          </p:cNvSpPr>
          <p:nvPr/>
        </p:nvSpPr>
        <p:spPr bwMode="auto">
          <a:xfrm>
            <a:off x="0" y="692150"/>
            <a:ext cx="9144000"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54000" tIns="63500" rIns="127000" bIns="0"/>
          <a:lstStyle>
            <a:lvl1pPr eaLnBrk="0" hangingPunct="0">
              <a:defRPr>
                <a:solidFill>
                  <a:schemeClr val="tx1"/>
                </a:solidFill>
                <a:latin typeface="Arial" pitchFamily="34" charset="0"/>
                <a:ea typeface="ＭＳ Ｐゴシック" pitchFamily="34" charset="-128"/>
              </a:defRPr>
            </a:lvl1pPr>
            <a:lvl2pPr marL="742950" indent="-285750" eaLnBrk="0" hangingPunct="0">
              <a:defRPr>
                <a:solidFill>
                  <a:schemeClr val="tx1"/>
                </a:solidFill>
                <a:latin typeface="Arial" pitchFamily="34" charset="0"/>
                <a:ea typeface="ＭＳ Ｐゴシック" pitchFamily="34" charset="-128"/>
              </a:defRPr>
            </a:lvl2pPr>
            <a:lvl3pPr marL="1143000" indent="-228600" eaLnBrk="0" hangingPunct="0">
              <a:defRPr>
                <a:solidFill>
                  <a:schemeClr val="tx1"/>
                </a:solidFill>
                <a:latin typeface="Arial" pitchFamily="34" charset="0"/>
                <a:ea typeface="ＭＳ Ｐゴシック" pitchFamily="34" charset="-128"/>
              </a:defRPr>
            </a:lvl3pPr>
            <a:lvl4pPr marL="1600200" indent="-228600" eaLnBrk="0" hangingPunct="0">
              <a:defRPr>
                <a:solidFill>
                  <a:schemeClr val="tx1"/>
                </a:solidFill>
                <a:latin typeface="Arial" pitchFamily="34" charset="0"/>
                <a:ea typeface="ＭＳ Ｐゴシック" pitchFamily="34" charset="-128"/>
              </a:defRPr>
            </a:lvl4pPr>
            <a:lvl5pPr marL="2057400" indent="-228600" eaLnBrk="0" hangingPunct="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eaLnBrk="1" hangingPunct="1"/>
            <a:r>
              <a:rPr lang="en-US" altLang="de-DE" sz="1300">
                <a:latin typeface="Helvetica" charset="0"/>
              </a:rPr>
              <a:t>From: </a:t>
            </a:r>
            <a:r>
              <a:rPr lang="en-US" altLang="de-DE" sz="1300" b="1">
                <a:latin typeface="Helvetica" charset="0"/>
              </a:rPr>
              <a:t>The Platform Trial:  An Efficient Strategy for Evaluating Multiple Treatments</a:t>
            </a:r>
          </a:p>
        </p:txBody>
      </p:sp>
      <p:cxnSp>
        <p:nvCxnSpPr>
          <p:cNvPr id="14342" name="Straight Connector 8"/>
          <p:cNvCxnSpPr>
            <a:cxnSpLocks noChangeShapeType="1"/>
          </p:cNvCxnSpPr>
          <p:nvPr/>
        </p:nvCxnSpPr>
        <p:spPr bwMode="auto">
          <a:xfrm flipV="1">
            <a:off x="0" y="6215063"/>
            <a:ext cx="9144000" cy="7937"/>
          </a:xfrm>
          <a:prstGeom prst="line">
            <a:avLst/>
          </a:prstGeom>
          <a:noFill/>
          <a:ln w="12700" algn="ctr">
            <a:solidFill>
              <a:srgbClr val="999999"/>
            </a:solidFill>
            <a:round/>
            <a:headEnd/>
            <a:tailEnd/>
          </a:ln>
          <a:extLst>
            <a:ext uri="{909E8E84-426E-40DD-AFC4-6F175D3DCCD1}">
              <a14:hiddenFill xmlns:a14="http://schemas.microsoft.com/office/drawing/2010/main">
                <a:noFill/>
              </a14:hiddenFill>
            </a:ext>
          </a:extLst>
        </p:spPr>
      </p:cxnSp>
      <p:sp>
        <p:nvSpPr>
          <p:cNvPr id="14343" name="Text Placeholder 2"/>
          <p:cNvSpPr txBox="1">
            <a:spLocks/>
          </p:cNvSpPr>
          <p:nvPr/>
        </p:nvSpPr>
        <p:spPr bwMode="auto">
          <a:xfrm>
            <a:off x="0" y="1282700"/>
            <a:ext cx="91440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54000" tIns="0" rIns="127000" bIns="63500"/>
          <a:lstStyle>
            <a:lvl1pPr eaLnBrk="0" hangingPunct="0">
              <a:defRPr>
                <a:solidFill>
                  <a:schemeClr val="tx1"/>
                </a:solidFill>
                <a:latin typeface="Arial" pitchFamily="34" charset="0"/>
                <a:ea typeface="ＭＳ Ｐゴシック" pitchFamily="34" charset="-128"/>
              </a:defRPr>
            </a:lvl1pPr>
            <a:lvl2pPr marL="742950" indent="-285750" eaLnBrk="0" hangingPunct="0">
              <a:defRPr>
                <a:solidFill>
                  <a:schemeClr val="tx1"/>
                </a:solidFill>
                <a:latin typeface="Arial" pitchFamily="34" charset="0"/>
                <a:ea typeface="ＭＳ Ｐゴシック" pitchFamily="34" charset="-128"/>
              </a:defRPr>
            </a:lvl2pPr>
            <a:lvl3pPr marL="1143000" indent="-228600" eaLnBrk="0" hangingPunct="0">
              <a:defRPr>
                <a:solidFill>
                  <a:schemeClr val="tx1"/>
                </a:solidFill>
                <a:latin typeface="Arial" pitchFamily="34" charset="0"/>
                <a:ea typeface="ＭＳ Ｐゴシック" pitchFamily="34" charset="-128"/>
              </a:defRPr>
            </a:lvl3pPr>
            <a:lvl4pPr marL="1600200" indent="-228600" eaLnBrk="0" hangingPunct="0">
              <a:defRPr>
                <a:solidFill>
                  <a:schemeClr val="tx1"/>
                </a:solidFill>
                <a:latin typeface="Arial" pitchFamily="34" charset="0"/>
                <a:ea typeface="ＭＳ Ｐゴシック" pitchFamily="34" charset="-128"/>
              </a:defRPr>
            </a:lvl4pPr>
            <a:lvl5pPr marL="2057400" indent="-228600" eaLnBrk="0" hangingPunct="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eaLnBrk="1" hangingPunct="1"/>
            <a:r>
              <a:rPr lang="en-US" altLang="de-DE" sz="1200">
                <a:latin typeface="Helvetica" charset="0"/>
              </a:rPr>
              <a:t>JAMA. Published online  March 23, 2015. doi:10.1001/jama.2015.2316</a:t>
            </a:r>
          </a:p>
        </p:txBody>
      </p:sp>
      <p:cxnSp>
        <p:nvCxnSpPr>
          <p:cNvPr id="14346" name="Straight Connector 5"/>
          <p:cNvCxnSpPr>
            <a:cxnSpLocks noChangeShapeType="1"/>
          </p:cNvCxnSpPr>
          <p:nvPr/>
        </p:nvCxnSpPr>
        <p:spPr bwMode="auto">
          <a:xfrm>
            <a:off x="0" y="666750"/>
            <a:ext cx="9144000" cy="0"/>
          </a:xfrm>
          <a:prstGeom prst="line">
            <a:avLst/>
          </a:prstGeom>
          <a:noFill/>
          <a:ln w="38100" algn="ctr">
            <a:solidFill>
              <a:srgbClr val="999999"/>
            </a:solidFill>
            <a:round/>
            <a:headEnd/>
            <a:tailEnd/>
          </a:ln>
          <a:extLst>
            <a:ext uri="{909E8E84-426E-40DD-AFC4-6F175D3DCCD1}">
              <a14:hiddenFill xmlns:a14="http://schemas.microsoft.com/office/drawing/2010/main">
                <a:noFill/>
              </a14:hiddenFill>
            </a:ext>
          </a:extLst>
        </p:spPr>
      </p:cxnSp>
      <p:pic>
        <p:nvPicPr>
          <p:cNvPr id="14347" name="Picture 18"/>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39552" y="5125439"/>
            <a:ext cx="2641600" cy="41910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349" name="Picture 13" descr="Cove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08161" y="2057399"/>
            <a:ext cx="8266962" cy="2809875"/>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13" name="Text Box 3"/>
          <p:cNvSpPr txBox="1">
            <a:spLocks noChangeArrowheads="1"/>
          </p:cNvSpPr>
          <p:nvPr/>
        </p:nvSpPr>
        <p:spPr bwMode="auto">
          <a:xfrm>
            <a:off x="757710" y="191653"/>
            <a:ext cx="7777163" cy="313932"/>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marL="342900" indent="-342900" algn="ctr">
              <a:defRPr sz="2400" b="1">
                <a:solidFill>
                  <a:srgbClr val="000066"/>
                </a:solidFill>
                <a:latin typeface="Arial" pitchFamily="34" charset="0"/>
              </a:defRPr>
            </a:lvl1pPr>
            <a:lvl2pPr marL="342900" indent="-342900" algn="ctr">
              <a:defRPr sz="2400" b="1">
                <a:solidFill>
                  <a:srgbClr val="000066"/>
                </a:solidFill>
                <a:latin typeface="Arial" pitchFamily="34" charset="0"/>
              </a:defRPr>
            </a:lvl2pPr>
            <a:lvl3pPr marL="342900" indent="-342900" algn="ctr">
              <a:defRPr sz="2400" b="1">
                <a:solidFill>
                  <a:srgbClr val="000066"/>
                </a:solidFill>
                <a:latin typeface="Arial" pitchFamily="34" charset="0"/>
              </a:defRPr>
            </a:lvl3pPr>
            <a:lvl4pPr marL="342900" indent="-342900" algn="ctr">
              <a:defRPr sz="2400" b="1">
                <a:solidFill>
                  <a:srgbClr val="000066"/>
                </a:solidFill>
                <a:latin typeface="Arial" pitchFamily="34" charset="0"/>
              </a:defRPr>
            </a:lvl4pPr>
            <a:lvl5pPr marL="342900" indent="-342900" algn="ctr">
              <a:defRPr sz="2400" b="1">
                <a:solidFill>
                  <a:srgbClr val="000066"/>
                </a:solidFill>
                <a:latin typeface="Arial" pitchFamily="34" charset="0"/>
              </a:defRPr>
            </a:lvl5pPr>
            <a:lvl6pPr marL="8001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6pPr>
            <a:lvl7pPr marL="12573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7pPr>
            <a:lvl8pPr marL="17145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8pPr>
            <a:lvl9pPr marL="21717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9pPr>
          </a:lstStyle>
          <a:p>
            <a:pPr>
              <a:defRPr/>
            </a:pPr>
            <a:r>
              <a:rPr lang="de-DE" sz="1600" dirty="0" smtClean="0">
                <a:ea typeface="+mn-ea"/>
              </a:rPr>
              <a:t>Spezialfall </a:t>
            </a:r>
            <a:r>
              <a:rPr lang="de-DE" sz="1600" dirty="0" err="1" smtClean="0">
                <a:solidFill>
                  <a:srgbClr val="CC0000"/>
                </a:solidFill>
                <a:effectLst>
                  <a:outerShdw blurRad="38100" dist="38100" dir="2700000" algn="tl">
                    <a:srgbClr val="C0C0C0"/>
                  </a:outerShdw>
                </a:effectLst>
                <a:ea typeface="+mn-ea"/>
              </a:rPr>
              <a:t>Platform</a:t>
            </a:r>
            <a:r>
              <a:rPr lang="de-DE" sz="1600" dirty="0" smtClean="0">
                <a:solidFill>
                  <a:srgbClr val="CC0000"/>
                </a:solidFill>
                <a:effectLst>
                  <a:outerShdw blurRad="38100" dist="38100" dir="2700000" algn="tl">
                    <a:srgbClr val="C0C0C0"/>
                  </a:outerShdw>
                </a:effectLst>
                <a:ea typeface="+mn-ea"/>
              </a:rPr>
              <a:t> Trial</a:t>
            </a:r>
          </a:p>
        </p:txBody>
      </p:sp>
      <p:sp>
        <p:nvSpPr>
          <p:cNvPr id="14" name="Rectangle 8"/>
          <p:cNvSpPr>
            <a:spLocks noGrp="1" noChangeArrowheads="1"/>
          </p:cNvSpPr>
          <p:nvPr>
            <p:ph type="ftr" sz="quarter" idx="11"/>
          </p:nvPr>
        </p:nvSpPr>
        <p:spPr>
          <a:xfrm>
            <a:off x="1476375" y="6524625"/>
            <a:ext cx="6551613" cy="188913"/>
          </a:xfrm>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endParaRPr lang="de-DE" altLang="en-US" sz="1000" b="0" dirty="0" smtClean="0">
              <a:solidFill>
                <a:schemeClr val="tx1"/>
              </a:solidFill>
            </a:endParaRPr>
          </a:p>
        </p:txBody>
      </p:sp>
      <p:sp>
        <p:nvSpPr>
          <p:cNvPr id="15" name="Foliennummernplatzhalter 5"/>
          <p:cNvSpPr>
            <a:spLocks noGrp="1"/>
          </p:cNvSpPr>
          <p:nvPr>
            <p:ph type="sldNum" sz="quarter" idx="10"/>
          </p:nvPr>
        </p:nvSpPr>
        <p:spPr>
          <a:xfrm>
            <a:off x="8101013" y="6524625"/>
            <a:ext cx="457200" cy="2286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0DDED25D-2524-4341-879E-6AAEB92716F0}" type="slidenum">
              <a:rPr lang="de-DE" altLang="en-US" sz="900" smtClean="0">
                <a:solidFill>
                  <a:schemeClr val="accent2"/>
                </a:solidFill>
              </a:rPr>
              <a:pPr/>
              <a:t>163</a:t>
            </a:fld>
            <a:endParaRPr lang="de-DE" altLang="en-US" sz="1400" b="0" smtClean="0">
              <a:solidFill>
                <a:schemeClr val="tx1"/>
              </a:solidFill>
            </a:endParaRPr>
          </a:p>
        </p:txBody>
      </p:sp>
    </p:spTree>
    <p:extLst>
      <p:ext uri="{BB962C8B-B14F-4D97-AF65-F5344CB8AC3E}">
        <p14:creationId xmlns:p14="http://schemas.microsoft.com/office/powerpoint/2010/main" val="3005461655"/>
      </p:ext>
    </p:extLst>
  </p:cSld>
  <p:clrMapOvr>
    <a:masterClrMapping/>
  </p:clrMapOvr>
  <p:transition>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0-#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16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46434"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59747"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5EC2E4FB-C545-4C92-87D8-3A51599C1CBD}" type="slidenum">
              <a:rPr lang="de-DE" altLang="en-US" sz="900" smtClean="0">
                <a:solidFill>
                  <a:schemeClr val="accent2"/>
                </a:solidFill>
              </a:rPr>
              <a:pPr/>
              <a:t>164</a:t>
            </a:fld>
            <a:endParaRPr lang="de-DE" altLang="en-US" sz="1400" b="0" smtClean="0">
              <a:solidFill>
                <a:schemeClr val="tx1"/>
              </a:solidFill>
            </a:endParaRPr>
          </a:p>
        </p:txBody>
      </p:sp>
      <p:sp>
        <p:nvSpPr>
          <p:cNvPr id="564226"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2.2.5 Metaanalyse</a:t>
            </a:r>
          </a:p>
        </p:txBody>
      </p:sp>
      <p:sp>
        <p:nvSpPr>
          <p:cNvPr id="564232" name="Rectangle 8"/>
          <p:cNvSpPr>
            <a:spLocks noGrp="1" noChangeArrowheads="1"/>
          </p:cNvSpPr>
          <p:nvPr>
            <p:ph type="body" idx="1"/>
          </p:nvPr>
        </p:nvSpPr>
        <p:spPr>
          <a:xfrm>
            <a:off x="684213" y="1700213"/>
            <a:ext cx="7772400" cy="4608512"/>
          </a:xfrm>
        </p:spPr>
        <p:txBody>
          <a:bodyPr/>
          <a:lstStyle/>
          <a:p>
            <a:r>
              <a:rPr lang="de-DE" altLang="en-US" smtClean="0">
                <a:ea typeface="ＭＳ Ｐゴシック" pitchFamily="34" charset="-128"/>
              </a:rPr>
              <a:t>Review</a:t>
            </a:r>
          </a:p>
          <a:p>
            <a:pPr lvl="3"/>
            <a:r>
              <a:rPr lang="de-DE" altLang="en-US" b="1" smtClean="0">
                <a:ea typeface="ＭＳ Ｐゴシック" pitchFamily="34" charset="-128"/>
              </a:rPr>
              <a:t>Ein (oder mehrere) Autor(en) fassen und werten die Literatur zu einem Thema aus.</a:t>
            </a:r>
          </a:p>
          <a:p>
            <a:pPr lvl="3"/>
            <a:r>
              <a:rPr lang="de-DE" altLang="en-US" b="1" smtClean="0">
                <a:ea typeface="ＭＳ Ｐゴシック" pitchFamily="34" charset="-128"/>
              </a:rPr>
              <a:t>Keine statistische Analyse</a:t>
            </a:r>
          </a:p>
          <a:p>
            <a:r>
              <a:rPr lang="de-DE" altLang="en-US" smtClean="0">
                <a:ea typeface="ＭＳ Ｐゴシック" pitchFamily="34" charset="-128"/>
              </a:rPr>
              <a:t>Systematic Review</a:t>
            </a:r>
          </a:p>
          <a:p>
            <a:pPr lvl="3"/>
            <a:r>
              <a:rPr lang="de-DE" altLang="en-US" b="1" smtClean="0">
                <a:ea typeface="ＭＳ Ｐゴシック" pitchFamily="34" charset="-128"/>
              </a:rPr>
              <a:t>Ein (oder mehrere) Autor(en) fassen und werten die Literatur zu einem Thema, jedoch nach festdefinierten Kriterien aus.</a:t>
            </a:r>
          </a:p>
          <a:p>
            <a:pPr lvl="3"/>
            <a:r>
              <a:rPr lang="de-DE" altLang="en-US" b="1" smtClean="0">
                <a:ea typeface="ＭＳ Ｐゴシック" pitchFamily="34" charset="-128"/>
              </a:rPr>
              <a:t>Keine statistische Analyse</a:t>
            </a:r>
          </a:p>
          <a:p>
            <a:r>
              <a:rPr lang="de-DE" altLang="en-US" smtClean="0">
                <a:ea typeface="ＭＳ Ｐゴシック" pitchFamily="34" charset="-128"/>
              </a:rPr>
              <a:t>Metaanalyse</a:t>
            </a:r>
          </a:p>
          <a:p>
            <a:pPr lvl="3"/>
            <a:r>
              <a:rPr lang="de-DE" altLang="en-US" b="1" smtClean="0">
                <a:ea typeface="ＭＳ Ｐゴシック" pitchFamily="34" charset="-128"/>
              </a:rPr>
              <a:t>Ein (oder mehrere) Autor(en) suchen die Literatur zu einem Thema nach festdefinierten Kriterien aus</a:t>
            </a:r>
          </a:p>
          <a:p>
            <a:pPr lvl="3"/>
            <a:r>
              <a:rPr lang="de-DE" altLang="en-US" b="1" smtClean="0">
                <a:ea typeface="ＭＳ Ｐゴシック" pitchFamily="34" charset="-128"/>
              </a:rPr>
              <a:t>Gemeinsame statistische Auswertung der Daten aus den selektierten Studien</a:t>
            </a:r>
            <a:endParaRPr lang="de-DE" altLang="en-US" smtClean="0">
              <a:ea typeface="ＭＳ Ｐゴシック" pitchFamily="34" charset="-128"/>
            </a:endParaRPr>
          </a:p>
        </p:txBody>
      </p:sp>
      <p:sp>
        <p:nvSpPr>
          <p:cNvPr id="159750" name="Text Box 3"/>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159751" name="Text Box 4"/>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564233" name="Text Box 9"/>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Definitionen</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564226"/>
                                        </p:tgtEl>
                                        <p:attrNameLst>
                                          <p:attrName>style.visibility</p:attrName>
                                        </p:attrNameLst>
                                      </p:cBhvr>
                                      <p:to>
                                        <p:strVal val="visible"/>
                                      </p:to>
                                    </p:set>
                                    <p:anim calcmode="lin" valueType="num">
                                      <p:cBhvr additive="base">
                                        <p:cTn id="7" dur="500" fill="hold"/>
                                        <p:tgtEl>
                                          <p:spTgt spid="564226"/>
                                        </p:tgtEl>
                                        <p:attrNameLst>
                                          <p:attrName>ppt_x</p:attrName>
                                        </p:attrNameLst>
                                      </p:cBhvr>
                                      <p:tavLst>
                                        <p:tav tm="0">
                                          <p:val>
                                            <p:strVal val="#ppt_x"/>
                                          </p:val>
                                        </p:tav>
                                        <p:tav tm="100000">
                                          <p:val>
                                            <p:strVal val="#ppt_x"/>
                                          </p:val>
                                        </p:tav>
                                      </p:tavLst>
                                    </p:anim>
                                    <p:anim calcmode="lin" valueType="num">
                                      <p:cBhvr additive="base">
                                        <p:cTn id="8" dur="500" fill="hold"/>
                                        <p:tgtEl>
                                          <p:spTgt spid="564226"/>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564233"/>
                                        </p:tgtEl>
                                        <p:attrNameLst>
                                          <p:attrName>style.visibility</p:attrName>
                                        </p:attrNameLst>
                                      </p:cBhvr>
                                      <p:to>
                                        <p:strVal val="visible"/>
                                      </p:to>
                                    </p:set>
                                    <p:anim calcmode="lin" valueType="num">
                                      <p:cBhvr additive="base">
                                        <p:cTn id="12" dur="500" fill="hold"/>
                                        <p:tgtEl>
                                          <p:spTgt spid="564233"/>
                                        </p:tgtEl>
                                        <p:attrNameLst>
                                          <p:attrName>ppt_x</p:attrName>
                                        </p:attrNameLst>
                                      </p:cBhvr>
                                      <p:tavLst>
                                        <p:tav tm="0">
                                          <p:val>
                                            <p:strVal val="0-#ppt_w/2"/>
                                          </p:val>
                                        </p:tav>
                                        <p:tav tm="100000">
                                          <p:val>
                                            <p:strVal val="#ppt_x"/>
                                          </p:val>
                                        </p:tav>
                                      </p:tavLst>
                                    </p:anim>
                                    <p:anim calcmode="lin" valueType="num">
                                      <p:cBhvr additive="base">
                                        <p:cTn id="13" dur="500" fill="hold"/>
                                        <p:tgtEl>
                                          <p:spTgt spid="564233"/>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564232">
                                            <p:txEl>
                                              <p:pRg st="0" end="0"/>
                                            </p:txEl>
                                          </p:spTgt>
                                        </p:tgtEl>
                                        <p:attrNameLst>
                                          <p:attrName>style.visibility</p:attrName>
                                        </p:attrNameLst>
                                      </p:cBhvr>
                                      <p:to>
                                        <p:strVal val="visible"/>
                                      </p:to>
                                    </p:set>
                                    <p:anim calcmode="lin" valueType="num">
                                      <p:cBhvr additive="base">
                                        <p:cTn id="18" dur="500" fill="hold"/>
                                        <p:tgtEl>
                                          <p:spTgt spid="564232">
                                            <p:txEl>
                                              <p:pRg st="0" end="0"/>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56423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564232">
                                            <p:txEl>
                                              <p:pRg st="1" end="1"/>
                                            </p:txEl>
                                          </p:spTgt>
                                        </p:tgtEl>
                                        <p:attrNameLst>
                                          <p:attrName>style.visibility</p:attrName>
                                        </p:attrNameLst>
                                      </p:cBhvr>
                                      <p:to>
                                        <p:strVal val="visible"/>
                                      </p:to>
                                    </p:set>
                                    <p:anim calcmode="lin" valueType="num">
                                      <p:cBhvr additive="base">
                                        <p:cTn id="24" dur="500" fill="hold"/>
                                        <p:tgtEl>
                                          <p:spTgt spid="564232">
                                            <p:txEl>
                                              <p:pRg st="1" end="1"/>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56423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564232">
                                            <p:txEl>
                                              <p:pRg st="2" end="2"/>
                                            </p:txEl>
                                          </p:spTgt>
                                        </p:tgtEl>
                                        <p:attrNameLst>
                                          <p:attrName>style.visibility</p:attrName>
                                        </p:attrNameLst>
                                      </p:cBhvr>
                                      <p:to>
                                        <p:strVal val="visible"/>
                                      </p:to>
                                    </p:set>
                                    <p:anim calcmode="lin" valueType="num">
                                      <p:cBhvr additive="base">
                                        <p:cTn id="30" dur="500" fill="hold"/>
                                        <p:tgtEl>
                                          <p:spTgt spid="564232">
                                            <p:txEl>
                                              <p:pRg st="2" end="2"/>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56423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 presetClass="entr" presetSubtype="8" fill="hold" grpId="0" nodeType="clickEffect">
                                  <p:stCondLst>
                                    <p:cond delay="0"/>
                                  </p:stCondLst>
                                  <p:childTnLst>
                                    <p:set>
                                      <p:cBhvr>
                                        <p:cTn id="35" dur="1" fill="hold">
                                          <p:stCondLst>
                                            <p:cond delay="0"/>
                                          </p:stCondLst>
                                        </p:cTn>
                                        <p:tgtEl>
                                          <p:spTgt spid="564232">
                                            <p:txEl>
                                              <p:pRg st="3" end="3"/>
                                            </p:txEl>
                                          </p:spTgt>
                                        </p:tgtEl>
                                        <p:attrNameLst>
                                          <p:attrName>style.visibility</p:attrName>
                                        </p:attrNameLst>
                                      </p:cBhvr>
                                      <p:to>
                                        <p:strVal val="visible"/>
                                      </p:to>
                                    </p:set>
                                    <p:anim calcmode="lin" valueType="num">
                                      <p:cBhvr additive="base">
                                        <p:cTn id="36" dur="500" fill="hold"/>
                                        <p:tgtEl>
                                          <p:spTgt spid="564232">
                                            <p:txEl>
                                              <p:pRg st="3" end="3"/>
                                            </p:txEl>
                                          </p:spTgt>
                                        </p:tgtEl>
                                        <p:attrNameLst>
                                          <p:attrName>ppt_x</p:attrName>
                                        </p:attrNameLst>
                                      </p:cBhvr>
                                      <p:tavLst>
                                        <p:tav tm="0">
                                          <p:val>
                                            <p:strVal val="0-#ppt_w/2"/>
                                          </p:val>
                                        </p:tav>
                                        <p:tav tm="100000">
                                          <p:val>
                                            <p:strVal val="#ppt_x"/>
                                          </p:val>
                                        </p:tav>
                                      </p:tavLst>
                                    </p:anim>
                                    <p:anim calcmode="lin" valueType="num">
                                      <p:cBhvr additive="base">
                                        <p:cTn id="37" dur="500" fill="hold"/>
                                        <p:tgtEl>
                                          <p:spTgt spid="56423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8" fill="hold" grpId="0" nodeType="clickEffect">
                                  <p:stCondLst>
                                    <p:cond delay="0"/>
                                  </p:stCondLst>
                                  <p:childTnLst>
                                    <p:set>
                                      <p:cBhvr>
                                        <p:cTn id="41" dur="1" fill="hold">
                                          <p:stCondLst>
                                            <p:cond delay="0"/>
                                          </p:stCondLst>
                                        </p:cTn>
                                        <p:tgtEl>
                                          <p:spTgt spid="564232">
                                            <p:txEl>
                                              <p:pRg st="4" end="4"/>
                                            </p:txEl>
                                          </p:spTgt>
                                        </p:tgtEl>
                                        <p:attrNameLst>
                                          <p:attrName>style.visibility</p:attrName>
                                        </p:attrNameLst>
                                      </p:cBhvr>
                                      <p:to>
                                        <p:strVal val="visible"/>
                                      </p:to>
                                    </p:set>
                                    <p:anim calcmode="lin" valueType="num">
                                      <p:cBhvr additive="base">
                                        <p:cTn id="42" dur="500" fill="hold"/>
                                        <p:tgtEl>
                                          <p:spTgt spid="564232">
                                            <p:txEl>
                                              <p:pRg st="4" end="4"/>
                                            </p:txEl>
                                          </p:spTgt>
                                        </p:tgtEl>
                                        <p:attrNameLst>
                                          <p:attrName>ppt_x</p:attrName>
                                        </p:attrNameLst>
                                      </p:cBhvr>
                                      <p:tavLst>
                                        <p:tav tm="0">
                                          <p:val>
                                            <p:strVal val="0-#ppt_w/2"/>
                                          </p:val>
                                        </p:tav>
                                        <p:tav tm="100000">
                                          <p:val>
                                            <p:strVal val="#ppt_x"/>
                                          </p:val>
                                        </p:tav>
                                      </p:tavLst>
                                    </p:anim>
                                    <p:anim calcmode="lin" valueType="num">
                                      <p:cBhvr additive="base">
                                        <p:cTn id="43" dur="500" fill="hold"/>
                                        <p:tgtEl>
                                          <p:spTgt spid="564232">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8" fill="hold" grpId="0" nodeType="clickEffect">
                                  <p:stCondLst>
                                    <p:cond delay="0"/>
                                  </p:stCondLst>
                                  <p:childTnLst>
                                    <p:set>
                                      <p:cBhvr>
                                        <p:cTn id="47" dur="1" fill="hold">
                                          <p:stCondLst>
                                            <p:cond delay="0"/>
                                          </p:stCondLst>
                                        </p:cTn>
                                        <p:tgtEl>
                                          <p:spTgt spid="564232">
                                            <p:txEl>
                                              <p:pRg st="5" end="5"/>
                                            </p:txEl>
                                          </p:spTgt>
                                        </p:tgtEl>
                                        <p:attrNameLst>
                                          <p:attrName>style.visibility</p:attrName>
                                        </p:attrNameLst>
                                      </p:cBhvr>
                                      <p:to>
                                        <p:strVal val="visible"/>
                                      </p:to>
                                    </p:set>
                                    <p:anim calcmode="lin" valueType="num">
                                      <p:cBhvr additive="base">
                                        <p:cTn id="48" dur="500" fill="hold"/>
                                        <p:tgtEl>
                                          <p:spTgt spid="564232">
                                            <p:txEl>
                                              <p:pRg st="5" end="5"/>
                                            </p:txEl>
                                          </p:spTgt>
                                        </p:tgtEl>
                                        <p:attrNameLst>
                                          <p:attrName>ppt_x</p:attrName>
                                        </p:attrNameLst>
                                      </p:cBhvr>
                                      <p:tavLst>
                                        <p:tav tm="0">
                                          <p:val>
                                            <p:strVal val="0-#ppt_w/2"/>
                                          </p:val>
                                        </p:tav>
                                        <p:tav tm="100000">
                                          <p:val>
                                            <p:strVal val="#ppt_x"/>
                                          </p:val>
                                        </p:tav>
                                      </p:tavLst>
                                    </p:anim>
                                    <p:anim calcmode="lin" valueType="num">
                                      <p:cBhvr additive="base">
                                        <p:cTn id="49" dur="500" fill="hold"/>
                                        <p:tgtEl>
                                          <p:spTgt spid="564232">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2" presetClass="entr" presetSubtype="8" fill="hold" grpId="0" nodeType="clickEffect">
                                  <p:stCondLst>
                                    <p:cond delay="0"/>
                                  </p:stCondLst>
                                  <p:childTnLst>
                                    <p:set>
                                      <p:cBhvr>
                                        <p:cTn id="53" dur="1" fill="hold">
                                          <p:stCondLst>
                                            <p:cond delay="0"/>
                                          </p:stCondLst>
                                        </p:cTn>
                                        <p:tgtEl>
                                          <p:spTgt spid="564232">
                                            <p:txEl>
                                              <p:pRg st="6" end="6"/>
                                            </p:txEl>
                                          </p:spTgt>
                                        </p:tgtEl>
                                        <p:attrNameLst>
                                          <p:attrName>style.visibility</p:attrName>
                                        </p:attrNameLst>
                                      </p:cBhvr>
                                      <p:to>
                                        <p:strVal val="visible"/>
                                      </p:to>
                                    </p:set>
                                    <p:anim calcmode="lin" valueType="num">
                                      <p:cBhvr additive="base">
                                        <p:cTn id="54" dur="500" fill="hold"/>
                                        <p:tgtEl>
                                          <p:spTgt spid="564232">
                                            <p:txEl>
                                              <p:pRg st="6" end="6"/>
                                            </p:txEl>
                                          </p:spTgt>
                                        </p:tgtEl>
                                        <p:attrNameLst>
                                          <p:attrName>ppt_x</p:attrName>
                                        </p:attrNameLst>
                                      </p:cBhvr>
                                      <p:tavLst>
                                        <p:tav tm="0">
                                          <p:val>
                                            <p:strVal val="0-#ppt_w/2"/>
                                          </p:val>
                                        </p:tav>
                                        <p:tav tm="100000">
                                          <p:val>
                                            <p:strVal val="#ppt_x"/>
                                          </p:val>
                                        </p:tav>
                                      </p:tavLst>
                                    </p:anim>
                                    <p:anim calcmode="lin" valueType="num">
                                      <p:cBhvr additive="base">
                                        <p:cTn id="55" dur="500" fill="hold"/>
                                        <p:tgtEl>
                                          <p:spTgt spid="564232">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56" fill="hold" nodeType="clickPar">
                      <p:stCondLst>
                        <p:cond delay="indefinite"/>
                      </p:stCondLst>
                      <p:childTnLst>
                        <p:par>
                          <p:cTn id="57" fill="hold" nodeType="withGroup">
                            <p:stCondLst>
                              <p:cond delay="0"/>
                            </p:stCondLst>
                            <p:childTnLst>
                              <p:par>
                                <p:cTn id="58" presetID="2" presetClass="entr" presetSubtype="8" fill="hold" grpId="0" nodeType="clickEffect">
                                  <p:stCondLst>
                                    <p:cond delay="0"/>
                                  </p:stCondLst>
                                  <p:childTnLst>
                                    <p:set>
                                      <p:cBhvr>
                                        <p:cTn id="59" dur="1" fill="hold">
                                          <p:stCondLst>
                                            <p:cond delay="0"/>
                                          </p:stCondLst>
                                        </p:cTn>
                                        <p:tgtEl>
                                          <p:spTgt spid="564232">
                                            <p:txEl>
                                              <p:pRg st="7" end="7"/>
                                            </p:txEl>
                                          </p:spTgt>
                                        </p:tgtEl>
                                        <p:attrNameLst>
                                          <p:attrName>style.visibility</p:attrName>
                                        </p:attrNameLst>
                                      </p:cBhvr>
                                      <p:to>
                                        <p:strVal val="visible"/>
                                      </p:to>
                                    </p:set>
                                    <p:anim calcmode="lin" valueType="num">
                                      <p:cBhvr additive="base">
                                        <p:cTn id="60" dur="500" fill="hold"/>
                                        <p:tgtEl>
                                          <p:spTgt spid="564232">
                                            <p:txEl>
                                              <p:pRg st="7" end="7"/>
                                            </p:txEl>
                                          </p:spTgt>
                                        </p:tgtEl>
                                        <p:attrNameLst>
                                          <p:attrName>ppt_x</p:attrName>
                                        </p:attrNameLst>
                                      </p:cBhvr>
                                      <p:tavLst>
                                        <p:tav tm="0">
                                          <p:val>
                                            <p:strVal val="0-#ppt_w/2"/>
                                          </p:val>
                                        </p:tav>
                                        <p:tav tm="100000">
                                          <p:val>
                                            <p:strVal val="#ppt_x"/>
                                          </p:val>
                                        </p:tav>
                                      </p:tavLst>
                                    </p:anim>
                                    <p:anim calcmode="lin" valueType="num">
                                      <p:cBhvr additive="base">
                                        <p:cTn id="61" dur="500" fill="hold"/>
                                        <p:tgtEl>
                                          <p:spTgt spid="564232">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62" fill="hold" nodeType="clickPar">
                      <p:stCondLst>
                        <p:cond delay="indefinite"/>
                      </p:stCondLst>
                      <p:childTnLst>
                        <p:par>
                          <p:cTn id="63" fill="hold" nodeType="withGroup">
                            <p:stCondLst>
                              <p:cond delay="0"/>
                            </p:stCondLst>
                            <p:childTnLst>
                              <p:par>
                                <p:cTn id="64" presetID="2" presetClass="entr" presetSubtype="8" fill="hold" grpId="0" nodeType="clickEffect">
                                  <p:stCondLst>
                                    <p:cond delay="0"/>
                                  </p:stCondLst>
                                  <p:childTnLst>
                                    <p:set>
                                      <p:cBhvr>
                                        <p:cTn id="65" dur="1" fill="hold">
                                          <p:stCondLst>
                                            <p:cond delay="0"/>
                                          </p:stCondLst>
                                        </p:cTn>
                                        <p:tgtEl>
                                          <p:spTgt spid="564232">
                                            <p:txEl>
                                              <p:pRg st="8" end="8"/>
                                            </p:txEl>
                                          </p:spTgt>
                                        </p:tgtEl>
                                        <p:attrNameLst>
                                          <p:attrName>style.visibility</p:attrName>
                                        </p:attrNameLst>
                                      </p:cBhvr>
                                      <p:to>
                                        <p:strVal val="visible"/>
                                      </p:to>
                                    </p:set>
                                    <p:anim calcmode="lin" valueType="num">
                                      <p:cBhvr additive="base">
                                        <p:cTn id="66" dur="500" fill="hold"/>
                                        <p:tgtEl>
                                          <p:spTgt spid="564232">
                                            <p:txEl>
                                              <p:pRg st="8" end="8"/>
                                            </p:txEl>
                                          </p:spTgt>
                                        </p:tgtEl>
                                        <p:attrNameLst>
                                          <p:attrName>ppt_x</p:attrName>
                                        </p:attrNameLst>
                                      </p:cBhvr>
                                      <p:tavLst>
                                        <p:tav tm="0">
                                          <p:val>
                                            <p:strVal val="0-#ppt_w/2"/>
                                          </p:val>
                                        </p:tav>
                                        <p:tav tm="100000">
                                          <p:val>
                                            <p:strVal val="#ppt_x"/>
                                          </p:val>
                                        </p:tav>
                                      </p:tavLst>
                                    </p:anim>
                                    <p:anim calcmode="lin" valueType="num">
                                      <p:cBhvr additive="base">
                                        <p:cTn id="67" dur="500" fill="hold"/>
                                        <p:tgtEl>
                                          <p:spTgt spid="564232">
                                            <p:txEl>
                                              <p:pRg st="8" end="8"/>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4226" grpId="0" animBg="1" autoUpdateAnimBg="0"/>
      <p:bldP spid="564232" grpId="0" build="p" bldLvl="5"/>
      <p:bldP spid="564233" grpId="0" animBg="1"/>
    </p:bldLst>
  </p:timing>
</p:sld>
</file>

<file path=ppt/slides/slide16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47458"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60771" name="Foliennummernplatzhalter 6"/>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1FE7ADAA-68AE-411E-9ADF-7FC36FAC0B71}" type="slidenum">
              <a:rPr lang="de-DE" altLang="en-US" sz="900" smtClean="0">
                <a:solidFill>
                  <a:schemeClr val="accent2"/>
                </a:solidFill>
              </a:rPr>
              <a:pPr/>
              <a:t>165</a:t>
            </a:fld>
            <a:endParaRPr lang="de-DE" altLang="en-US" sz="1400" b="0" smtClean="0">
              <a:solidFill>
                <a:schemeClr val="tx1"/>
              </a:solidFill>
            </a:endParaRPr>
          </a:p>
        </p:txBody>
      </p:sp>
      <p:sp>
        <p:nvSpPr>
          <p:cNvPr id="355330"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2.2.5 Metaanalyse</a:t>
            </a:r>
          </a:p>
        </p:txBody>
      </p:sp>
      <p:sp>
        <p:nvSpPr>
          <p:cNvPr id="160773" name="Text Box 3"/>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160774" name="Text Box 4"/>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pic>
        <p:nvPicPr>
          <p:cNvPr id="160775" name="Picture 7" descr="Metaanalysen_Anzahl"/>
          <p:cNvPicPr>
            <a:picLocks noGrp="1" noChangeAspect="1" noChangeArrowheads="1"/>
          </p:cNvPicPr>
          <p:nvPr>
            <p:ph sz="half" idx="1"/>
          </p:nvPr>
        </p:nvPicPr>
        <p:blipFill>
          <a:blip r:embed="rId3">
            <a:extLst>
              <a:ext uri="{28A0092B-C50C-407E-A947-70E740481C1C}">
                <a14:useLocalDpi xmlns:a14="http://schemas.microsoft.com/office/drawing/2010/main" val="0"/>
              </a:ext>
            </a:extLst>
          </a:blip>
          <a:srcRect/>
          <a:stretch>
            <a:fillRect/>
          </a:stretch>
        </p:blipFill>
        <p:spPr>
          <a:xfrm>
            <a:off x="2124075" y="1196975"/>
            <a:ext cx="5040313" cy="4721225"/>
          </a:xfrm>
          <a:prstGeom prst="rect">
            <a:avLst/>
          </a:prstGeom>
          <a:ln>
            <a:noFill/>
          </a:ln>
          <a:effectLst>
            <a:outerShdw blurRad="292100" dist="139700" dir="2700000" algn="tl" rotWithShape="0">
              <a:srgbClr val="333333">
                <a:alpha val="65000"/>
              </a:srgbClr>
            </a:outerShdw>
          </a:effectLst>
        </p:spPr>
      </p:pic>
      <p:sp>
        <p:nvSpPr>
          <p:cNvPr id="160776" name="Text Box 8"/>
          <p:cNvSpPr txBox="1">
            <a:spLocks noChangeArrowheads="1"/>
          </p:cNvSpPr>
          <p:nvPr/>
        </p:nvSpPr>
        <p:spPr bwMode="auto">
          <a:xfrm>
            <a:off x="1116013" y="6021388"/>
            <a:ext cx="6985000"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sz="1200" dirty="0">
                <a:solidFill>
                  <a:schemeClr val="tx1"/>
                </a:solidFill>
              </a:rPr>
              <a:t>aus Antes et al. Evidenz-basierte Medizin. Thieme 2003</a:t>
            </a:r>
          </a:p>
        </p:txBody>
      </p:sp>
    </p:spTree>
  </p:cSld>
  <p:clrMapOvr>
    <a:masterClrMapping/>
  </p:clrMapOvr>
  <p:transition>
    <p:zoom/>
  </p:transition>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48482"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61795"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4282C602-7BAD-4D9A-9597-1D6400284920}" type="slidenum">
              <a:rPr lang="de-DE" altLang="en-US" sz="900" smtClean="0">
                <a:solidFill>
                  <a:schemeClr val="accent2"/>
                </a:solidFill>
              </a:rPr>
              <a:pPr/>
              <a:t>166</a:t>
            </a:fld>
            <a:endParaRPr lang="de-DE" altLang="en-US" sz="1400" b="0" smtClean="0">
              <a:solidFill>
                <a:schemeClr val="tx1"/>
              </a:solidFill>
            </a:endParaRPr>
          </a:p>
        </p:txBody>
      </p:sp>
      <p:sp>
        <p:nvSpPr>
          <p:cNvPr id="568322"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2.2.5 Metaanalyse</a:t>
            </a:r>
          </a:p>
        </p:txBody>
      </p:sp>
      <p:sp>
        <p:nvSpPr>
          <p:cNvPr id="568323" name="Rectangle 3"/>
          <p:cNvSpPr>
            <a:spLocks noGrp="1" noChangeArrowheads="1"/>
          </p:cNvSpPr>
          <p:nvPr>
            <p:ph type="body" idx="1"/>
          </p:nvPr>
        </p:nvSpPr>
        <p:spPr>
          <a:xfrm>
            <a:off x="611188" y="1557338"/>
            <a:ext cx="7772400" cy="4114800"/>
          </a:xfrm>
        </p:spPr>
        <p:txBody>
          <a:bodyPr/>
          <a:lstStyle/>
          <a:p>
            <a:pPr lvl="3">
              <a:buFont typeface="Symbol" pitchFamily="18" charset="2"/>
              <a:buNone/>
            </a:pPr>
            <a:r>
              <a:rPr lang="de-DE" altLang="en-US" smtClean="0">
                <a:ea typeface="ＭＳ Ｐゴシック" pitchFamily="34" charset="-128"/>
              </a:rPr>
              <a:t>					</a:t>
            </a:r>
          </a:p>
          <a:p>
            <a:r>
              <a:rPr lang="de-DE" altLang="en-US" smtClean="0">
                <a:ea typeface="ＭＳ Ｐゴシック" pitchFamily="34" charset="-128"/>
              </a:rPr>
              <a:t>Prinzipiell die höchste Stufe der Evidenz</a:t>
            </a:r>
          </a:p>
          <a:p>
            <a:r>
              <a:rPr lang="de-DE" altLang="en-US" smtClean="0">
                <a:ea typeface="ＭＳ Ｐゴシック" pitchFamily="34" charset="-128"/>
              </a:rPr>
              <a:t>Voraussetzung ist die Homogenität der Daten, die allerdings in etwa 25% der Metaanalysen nicht gegeben ist*</a:t>
            </a:r>
          </a:p>
          <a:p>
            <a:r>
              <a:rPr lang="de-DE" altLang="en-US" smtClean="0">
                <a:ea typeface="ＭＳ Ｐゴシック" pitchFamily="34" charset="-128"/>
              </a:rPr>
              <a:t>! Selektionsbias der Studien, wenn z.B. nur „Publikation in peer-reviewed Zeitschriften</a:t>
            </a:r>
            <a:r>
              <a:rPr lang="ja-JP" altLang="de-DE" smtClean="0">
                <a:ea typeface="ＭＳ Ｐゴシック" pitchFamily="34" charset="-128"/>
              </a:rPr>
              <a:t>“</a:t>
            </a:r>
            <a:r>
              <a:rPr lang="de-DE" altLang="ja-JP" smtClean="0">
                <a:ea typeface="ＭＳ Ｐゴシック" pitchFamily="34" charset="-128"/>
              </a:rPr>
              <a:t> als Kriterium akzeptiert wird</a:t>
            </a:r>
          </a:p>
          <a:p>
            <a:r>
              <a:rPr lang="de-DE" altLang="en-US" smtClean="0">
                <a:ea typeface="ＭＳ Ｐゴシック" pitchFamily="34" charset="-128"/>
              </a:rPr>
              <a:t>Zeitpunkt der Analyse</a:t>
            </a:r>
          </a:p>
        </p:txBody>
      </p:sp>
      <p:sp>
        <p:nvSpPr>
          <p:cNvPr id="161798"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161799"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161800" name="Text Box 6"/>
          <p:cNvSpPr txBox="1">
            <a:spLocks noChangeArrowheads="1"/>
          </p:cNvSpPr>
          <p:nvPr/>
        </p:nvSpPr>
        <p:spPr bwMode="auto">
          <a:xfrm>
            <a:off x="1116013" y="6021388"/>
            <a:ext cx="6985000"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200"/>
              <a:t>* Higgins JPT et al. BMJ 2003;327:557-60</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68323">
                                            <p:txEl>
                                              <p:pRg st="0" end="0"/>
                                            </p:txEl>
                                          </p:spTgt>
                                        </p:tgtEl>
                                        <p:attrNameLst>
                                          <p:attrName>style.visibility</p:attrName>
                                        </p:attrNameLst>
                                      </p:cBhvr>
                                      <p:to>
                                        <p:strVal val="visible"/>
                                      </p:to>
                                    </p:set>
                                    <p:anim calcmode="lin" valueType="num">
                                      <p:cBhvr additive="base">
                                        <p:cTn id="7" dur="500" fill="hold"/>
                                        <p:tgtEl>
                                          <p:spTgt spid="56832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6832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68323">
                                            <p:txEl>
                                              <p:pRg st="1" end="1"/>
                                            </p:txEl>
                                          </p:spTgt>
                                        </p:tgtEl>
                                        <p:attrNameLst>
                                          <p:attrName>style.visibility</p:attrName>
                                        </p:attrNameLst>
                                      </p:cBhvr>
                                      <p:to>
                                        <p:strVal val="visible"/>
                                      </p:to>
                                    </p:set>
                                    <p:anim calcmode="lin" valueType="num">
                                      <p:cBhvr additive="base">
                                        <p:cTn id="13" dur="500" fill="hold"/>
                                        <p:tgtEl>
                                          <p:spTgt spid="56832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6832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68323">
                                            <p:txEl>
                                              <p:pRg st="2" end="2"/>
                                            </p:txEl>
                                          </p:spTgt>
                                        </p:tgtEl>
                                        <p:attrNameLst>
                                          <p:attrName>style.visibility</p:attrName>
                                        </p:attrNameLst>
                                      </p:cBhvr>
                                      <p:to>
                                        <p:strVal val="visible"/>
                                      </p:to>
                                    </p:set>
                                    <p:anim calcmode="lin" valueType="num">
                                      <p:cBhvr additive="base">
                                        <p:cTn id="19" dur="500" fill="hold"/>
                                        <p:tgtEl>
                                          <p:spTgt spid="56832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6832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568323">
                                            <p:txEl>
                                              <p:pRg st="3" end="3"/>
                                            </p:txEl>
                                          </p:spTgt>
                                        </p:tgtEl>
                                        <p:attrNameLst>
                                          <p:attrName>style.visibility</p:attrName>
                                        </p:attrNameLst>
                                      </p:cBhvr>
                                      <p:to>
                                        <p:strVal val="visible"/>
                                      </p:to>
                                    </p:set>
                                    <p:anim calcmode="lin" valueType="num">
                                      <p:cBhvr additive="base">
                                        <p:cTn id="25" dur="500" fill="hold"/>
                                        <p:tgtEl>
                                          <p:spTgt spid="568323">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568323">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568323">
                                            <p:txEl>
                                              <p:pRg st="4" end="4"/>
                                            </p:txEl>
                                          </p:spTgt>
                                        </p:tgtEl>
                                        <p:attrNameLst>
                                          <p:attrName>style.visibility</p:attrName>
                                        </p:attrNameLst>
                                      </p:cBhvr>
                                      <p:to>
                                        <p:strVal val="visible"/>
                                      </p:to>
                                    </p:set>
                                    <p:anim calcmode="lin" valueType="num">
                                      <p:cBhvr additive="base">
                                        <p:cTn id="31" dur="500" fill="hold"/>
                                        <p:tgtEl>
                                          <p:spTgt spid="568323">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568323">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8323" grpId="0" build="p"/>
    </p:bldLst>
  </p:timing>
</p:sld>
</file>

<file path=ppt/slides/slide16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49506"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62819" name="Foliennummernplatzhalter 6"/>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6226E60E-0B85-4AB5-87C9-F2FF3BA41062}" type="slidenum">
              <a:rPr lang="de-DE" altLang="en-US" sz="900" smtClean="0">
                <a:solidFill>
                  <a:schemeClr val="accent2"/>
                </a:solidFill>
              </a:rPr>
              <a:pPr/>
              <a:t>167</a:t>
            </a:fld>
            <a:endParaRPr lang="de-DE" altLang="en-US" sz="1400" b="0" smtClean="0">
              <a:solidFill>
                <a:schemeClr val="tx1"/>
              </a:solidFill>
            </a:endParaRPr>
          </a:p>
        </p:txBody>
      </p:sp>
      <p:sp>
        <p:nvSpPr>
          <p:cNvPr id="357378"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2.2.5 Metaanalyse</a:t>
            </a:r>
          </a:p>
        </p:txBody>
      </p:sp>
      <p:sp>
        <p:nvSpPr>
          <p:cNvPr id="162821" name="Text Box 3"/>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162822" name="Text Box 4"/>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357385" name="Text Box 9"/>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lgn="ctr">
              <a:defRPr/>
            </a:pPr>
            <a:r>
              <a:rPr lang="de-DE" altLang="en-US" sz="1600" smtClean="0"/>
              <a:t>Darstellung der Ergebnisse („</a:t>
            </a:r>
            <a:r>
              <a:rPr lang="de-DE" altLang="en-US" sz="1600" smtClean="0">
                <a:solidFill>
                  <a:srgbClr val="CC0000"/>
                </a:solidFill>
                <a:effectLst>
                  <a:outerShdw blurRad="38100" dist="38100" dir="2700000" algn="tl">
                    <a:srgbClr val="C0C0C0"/>
                  </a:outerShdw>
                </a:effectLst>
              </a:rPr>
              <a:t>Forest plot</a:t>
            </a:r>
            <a:r>
              <a:rPr lang="ja-JP" altLang="de-DE" sz="1600" smtClean="0"/>
              <a:t>“</a:t>
            </a:r>
            <a:r>
              <a:rPr lang="de-DE" altLang="ja-JP" sz="1600" smtClean="0"/>
              <a:t>)</a:t>
            </a:r>
            <a:endParaRPr lang="de-DE" altLang="en-US" sz="1600" smtClean="0"/>
          </a:p>
        </p:txBody>
      </p:sp>
      <p:sp>
        <p:nvSpPr>
          <p:cNvPr id="162824" name="Text Box 14"/>
          <p:cNvSpPr txBox="1">
            <a:spLocks noChangeArrowheads="1"/>
          </p:cNvSpPr>
          <p:nvPr/>
        </p:nvSpPr>
        <p:spPr bwMode="auto">
          <a:xfrm>
            <a:off x="1116013" y="6165850"/>
            <a:ext cx="6985000"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sz="1200" dirty="0">
                <a:solidFill>
                  <a:schemeClr val="tx1"/>
                </a:solidFill>
              </a:rPr>
              <a:t>aus Antes et al. Evidenz-basierte Medizin. Thieme 2003</a:t>
            </a:r>
          </a:p>
        </p:txBody>
      </p:sp>
      <p:pic>
        <p:nvPicPr>
          <p:cNvPr id="162825" name="Picture 15" descr="Metaanalysen_Ergebniss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76375" y="1628775"/>
            <a:ext cx="5978525" cy="451485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zoom/>
  </p:transition>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50530"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63843"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4FE59174-A471-4BB7-BC18-223E0A0C3730}" type="slidenum">
              <a:rPr lang="de-DE" altLang="en-US" sz="900" smtClean="0">
                <a:solidFill>
                  <a:schemeClr val="accent2"/>
                </a:solidFill>
              </a:rPr>
              <a:pPr/>
              <a:t>168</a:t>
            </a:fld>
            <a:endParaRPr lang="de-DE" altLang="en-US" sz="1400" b="0" smtClean="0">
              <a:solidFill>
                <a:schemeClr val="tx1"/>
              </a:solidFill>
            </a:endParaRPr>
          </a:p>
        </p:txBody>
      </p:sp>
      <p:sp>
        <p:nvSpPr>
          <p:cNvPr id="576514"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2.2.5 Metaanalyse</a:t>
            </a:r>
          </a:p>
        </p:txBody>
      </p:sp>
      <p:sp>
        <p:nvSpPr>
          <p:cNvPr id="576515" name="Rectangle 3"/>
          <p:cNvSpPr>
            <a:spLocks noGrp="1" noChangeArrowheads="1"/>
          </p:cNvSpPr>
          <p:nvPr>
            <p:ph type="body" idx="1"/>
          </p:nvPr>
        </p:nvSpPr>
        <p:spPr>
          <a:xfrm>
            <a:off x="611188" y="1557338"/>
            <a:ext cx="7772400" cy="4319587"/>
          </a:xfrm>
        </p:spPr>
        <p:txBody>
          <a:bodyPr/>
          <a:lstStyle/>
          <a:p>
            <a:pPr lvl="3">
              <a:buFont typeface="Symbol" pitchFamily="18" charset="2"/>
              <a:buNone/>
            </a:pPr>
            <a:r>
              <a:rPr lang="de-DE" altLang="en-US" sz="2000" smtClean="0">
                <a:ea typeface="ＭＳ Ｐゴシック" pitchFamily="34" charset="-128"/>
              </a:rPr>
              <a:t>					</a:t>
            </a:r>
          </a:p>
          <a:p>
            <a:r>
              <a:rPr lang="de-DE" altLang="en-US" sz="3200" smtClean="0">
                <a:ea typeface="ＭＳ Ｐゴシック" pitchFamily="34" charset="-128"/>
              </a:rPr>
              <a:t>Fixed-effect-Modell</a:t>
            </a:r>
          </a:p>
          <a:p>
            <a:pPr lvl="3"/>
            <a:r>
              <a:rPr lang="de-DE" altLang="en-US" sz="2000" smtClean="0">
                <a:ea typeface="ＭＳ Ｐゴシック" pitchFamily="34" charset="-128"/>
              </a:rPr>
              <a:t>Nimmt an, dass alle Studien den gleichen „wahren</a:t>
            </a:r>
            <a:r>
              <a:rPr lang="ja-JP" altLang="de-DE" sz="2000" smtClean="0">
                <a:ea typeface="ＭＳ Ｐゴシック" pitchFamily="34" charset="-128"/>
              </a:rPr>
              <a:t>“</a:t>
            </a:r>
            <a:r>
              <a:rPr lang="de-DE" altLang="ja-JP" sz="2000" smtClean="0">
                <a:ea typeface="ＭＳ Ｐゴシック" pitchFamily="34" charset="-128"/>
              </a:rPr>
              <a:t> Therapieeffekt haben</a:t>
            </a:r>
          </a:p>
          <a:p>
            <a:pPr lvl="3"/>
            <a:r>
              <a:rPr lang="de-DE" altLang="en-US" sz="2000" smtClean="0">
                <a:ea typeface="ＭＳ Ｐゴシック" pitchFamily="34" charset="-128"/>
              </a:rPr>
              <a:t>Problematisch, da oft verschiedene Faktoren wie Patientenkollektiv,  Jahr der Studie etc. die Studienergebnisse beeinflussen</a:t>
            </a:r>
          </a:p>
          <a:p>
            <a:r>
              <a:rPr lang="de-DE" altLang="en-US" sz="3200" smtClean="0">
                <a:ea typeface="ＭＳ Ｐゴシック" pitchFamily="34" charset="-128"/>
              </a:rPr>
              <a:t>Random-effect-Modell</a:t>
            </a:r>
          </a:p>
          <a:p>
            <a:pPr lvl="3"/>
            <a:r>
              <a:rPr lang="de-DE" altLang="en-US" sz="2000" smtClean="0">
                <a:ea typeface="ＭＳ Ｐゴシック" pitchFamily="34" charset="-128"/>
              </a:rPr>
              <a:t>Nimmt an, dass die Therapieeffekte der einzelnen Studien unterschiedlich sind</a:t>
            </a:r>
          </a:p>
          <a:p>
            <a:pPr lvl="3"/>
            <a:r>
              <a:rPr lang="de-DE" altLang="en-US" sz="2000" smtClean="0">
                <a:ea typeface="ＭＳ Ｐゴシック" pitchFamily="34" charset="-128"/>
              </a:rPr>
              <a:t>Weniger problematisch</a:t>
            </a:r>
          </a:p>
        </p:txBody>
      </p:sp>
      <p:sp>
        <p:nvSpPr>
          <p:cNvPr id="163846"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163847"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576519" name="Text Box 7"/>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lgn="ctr">
              <a:defRPr/>
            </a:pPr>
            <a:r>
              <a:rPr lang="de-DE" altLang="en-US" sz="1600" smtClean="0"/>
              <a:t>Modelle für die Berechnungen</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576514"/>
                                        </p:tgtEl>
                                        <p:attrNameLst>
                                          <p:attrName>style.visibility</p:attrName>
                                        </p:attrNameLst>
                                      </p:cBhvr>
                                      <p:to>
                                        <p:strVal val="visible"/>
                                      </p:to>
                                    </p:set>
                                    <p:anim calcmode="lin" valueType="num">
                                      <p:cBhvr additive="base">
                                        <p:cTn id="7" dur="500" fill="hold"/>
                                        <p:tgtEl>
                                          <p:spTgt spid="576514"/>
                                        </p:tgtEl>
                                        <p:attrNameLst>
                                          <p:attrName>ppt_x</p:attrName>
                                        </p:attrNameLst>
                                      </p:cBhvr>
                                      <p:tavLst>
                                        <p:tav tm="0">
                                          <p:val>
                                            <p:strVal val="#ppt_x"/>
                                          </p:val>
                                        </p:tav>
                                        <p:tav tm="100000">
                                          <p:val>
                                            <p:strVal val="#ppt_x"/>
                                          </p:val>
                                        </p:tav>
                                      </p:tavLst>
                                    </p:anim>
                                    <p:anim calcmode="lin" valueType="num">
                                      <p:cBhvr additive="base">
                                        <p:cTn id="8" dur="500" fill="hold"/>
                                        <p:tgtEl>
                                          <p:spTgt spid="576514"/>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576519"/>
                                        </p:tgtEl>
                                        <p:attrNameLst>
                                          <p:attrName>style.visibility</p:attrName>
                                        </p:attrNameLst>
                                      </p:cBhvr>
                                      <p:to>
                                        <p:strVal val="visible"/>
                                      </p:to>
                                    </p:set>
                                    <p:anim calcmode="lin" valueType="num">
                                      <p:cBhvr additive="base">
                                        <p:cTn id="12" dur="500" fill="hold"/>
                                        <p:tgtEl>
                                          <p:spTgt spid="576519"/>
                                        </p:tgtEl>
                                        <p:attrNameLst>
                                          <p:attrName>ppt_x</p:attrName>
                                        </p:attrNameLst>
                                      </p:cBhvr>
                                      <p:tavLst>
                                        <p:tav tm="0">
                                          <p:val>
                                            <p:strVal val="0-#ppt_w/2"/>
                                          </p:val>
                                        </p:tav>
                                        <p:tav tm="100000">
                                          <p:val>
                                            <p:strVal val="#ppt_x"/>
                                          </p:val>
                                        </p:tav>
                                      </p:tavLst>
                                    </p:anim>
                                    <p:anim calcmode="lin" valueType="num">
                                      <p:cBhvr additive="base">
                                        <p:cTn id="13" dur="500" fill="hold"/>
                                        <p:tgtEl>
                                          <p:spTgt spid="576519"/>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576515">
                                            <p:txEl>
                                              <p:pRg st="0" end="0"/>
                                            </p:txEl>
                                          </p:spTgt>
                                        </p:tgtEl>
                                        <p:attrNameLst>
                                          <p:attrName>style.visibility</p:attrName>
                                        </p:attrNameLst>
                                      </p:cBhvr>
                                      <p:to>
                                        <p:strVal val="visible"/>
                                      </p:to>
                                    </p:set>
                                    <p:anim calcmode="lin" valueType="num">
                                      <p:cBhvr additive="base">
                                        <p:cTn id="18" dur="500" fill="hold"/>
                                        <p:tgtEl>
                                          <p:spTgt spid="576515">
                                            <p:txEl>
                                              <p:pRg st="0" end="0"/>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57651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576515">
                                            <p:txEl>
                                              <p:pRg st="1" end="1"/>
                                            </p:txEl>
                                          </p:spTgt>
                                        </p:tgtEl>
                                        <p:attrNameLst>
                                          <p:attrName>style.visibility</p:attrName>
                                        </p:attrNameLst>
                                      </p:cBhvr>
                                      <p:to>
                                        <p:strVal val="visible"/>
                                      </p:to>
                                    </p:set>
                                    <p:anim calcmode="lin" valueType="num">
                                      <p:cBhvr additive="base">
                                        <p:cTn id="24" dur="500" fill="hold"/>
                                        <p:tgtEl>
                                          <p:spTgt spid="576515">
                                            <p:txEl>
                                              <p:pRg st="1" end="1"/>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576515">
                                            <p:txEl>
                                              <p:pRg st="1" end="1"/>
                                            </p:txEl>
                                          </p:spTgt>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0"/>
                                  </p:stCondLst>
                                  <p:childTnLst>
                                    <p:set>
                                      <p:cBhvr>
                                        <p:cTn id="27" dur="1" fill="hold">
                                          <p:stCondLst>
                                            <p:cond delay="0"/>
                                          </p:stCondLst>
                                        </p:cTn>
                                        <p:tgtEl>
                                          <p:spTgt spid="576515">
                                            <p:txEl>
                                              <p:pRg st="2" end="2"/>
                                            </p:txEl>
                                          </p:spTgt>
                                        </p:tgtEl>
                                        <p:attrNameLst>
                                          <p:attrName>style.visibility</p:attrName>
                                        </p:attrNameLst>
                                      </p:cBhvr>
                                      <p:to>
                                        <p:strVal val="visible"/>
                                      </p:to>
                                    </p:set>
                                    <p:anim calcmode="lin" valueType="num">
                                      <p:cBhvr additive="base">
                                        <p:cTn id="28" dur="500" fill="hold"/>
                                        <p:tgtEl>
                                          <p:spTgt spid="576515">
                                            <p:txEl>
                                              <p:pRg st="2" end="2"/>
                                            </p:txEl>
                                          </p:spTgt>
                                        </p:tgtEl>
                                        <p:attrNameLst>
                                          <p:attrName>ppt_x</p:attrName>
                                        </p:attrNameLst>
                                      </p:cBhvr>
                                      <p:tavLst>
                                        <p:tav tm="0">
                                          <p:val>
                                            <p:strVal val="0-#ppt_w/2"/>
                                          </p:val>
                                        </p:tav>
                                        <p:tav tm="100000">
                                          <p:val>
                                            <p:strVal val="#ppt_x"/>
                                          </p:val>
                                        </p:tav>
                                      </p:tavLst>
                                    </p:anim>
                                    <p:anim calcmode="lin" valueType="num">
                                      <p:cBhvr additive="base">
                                        <p:cTn id="29" dur="500" fill="hold"/>
                                        <p:tgtEl>
                                          <p:spTgt spid="576515">
                                            <p:txEl>
                                              <p:pRg st="2" end="2"/>
                                            </p:txEl>
                                          </p:spTgt>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stCondLst>
                                    <p:cond delay="0"/>
                                  </p:stCondLst>
                                  <p:childTnLst>
                                    <p:set>
                                      <p:cBhvr>
                                        <p:cTn id="31" dur="1" fill="hold">
                                          <p:stCondLst>
                                            <p:cond delay="0"/>
                                          </p:stCondLst>
                                        </p:cTn>
                                        <p:tgtEl>
                                          <p:spTgt spid="576515">
                                            <p:txEl>
                                              <p:pRg st="3" end="3"/>
                                            </p:txEl>
                                          </p:spTgt>
                                        </p:tgtEl>
                                        <p:attrNameLst>
                                          <p:attrName>style.visibility</p:attrName>
                                        </p:attrNameLst>
                                      </p:cBhvr>
                                      <p:to>
                                        <p:strVal val="visible"/>
                                      </p:to>
                                    </p:set>
                                    <p:anim calcmode="lin" valueType="num">
                                      <p:cBhvr additive="base">
                                        <p:cTn id="32" dur="500" fill="hold"/>
                                        <p:tgtEl>
                                          <p:spTgt spid="576515">
                                            <p:txEl>
                                              <p:pRg st="3" end="3"/>
                                            </p:txEl>
                                          </p:spTgt>
                                        </p:tgtEl>
                                        <p:attrNameLst>
                                          <p:attrName>ppt_x</p:attrName>
                                        </p:attrNameLst>
                                      </p:cBhvr>
                                      <p:tavLst>
                                        <p:tav tm="0">
                                          <p:val>
                                            <p:strVal val="0-#ppt_w/2"/>
                                          </p:val>
                                        </p:tav>
                                        <p:tav tm="100000">
                                          <p:val>
                                            <p:strVal val="#ppt_x"/>
                                          </p:val>
                                        </p:tav>
                                      </p:tavLst>
                                    </p:anim>
                                    <p:anim calcmode="lin" valueType="num">
                                      <p:cBhvr additive="base">
                                        <p:cTn id="33" dur="500" fill="hold"/>
                                        <p:tgtEl>
                                          <p:spTgt spid="576515">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4" fill="hold" nodeType="clickPar">
                      <p:stCondLst>
                        <p:cond delay="indefinite"/>
                      </p:stCondLst>
                      <p:childTnLst>
                        <p:par>
                          <p:cTn id="35" fill="hold" nodeType="withGroup">
                            <p:stCondLst>
                              <p:cond delay="0"/>
                            </p:stCondLst>
                            <p:childTnLst>
                              <p:par>
                                <p:cTn id="36" presetID="2" presetClass="entr" presetSubtype="8" fill="hold" grpId="0" nodeType="clickEffect">
                                  <p:stCondLst>
                                    <p:cond delay="0"/>
                                  </p:stCondLst>
                                  <p:childTnLst>
                                    <p:set>
                                      <p:cBhvr>
                                        <p:cTn id="37" dur="1" fill="hold">
                                          <p:stCondLst>
                                            <p:cond delay="0"/>
                                          </p:stCondLst>
                                        </p:cTn>
                                        <p:tgtEl>
                                          <p:spTgt spid="576515">
                                            <p:txEl>
                                              <p:pRg st="4" end="4"/>
                                            </p:txEl>
                                          </p:spTgt>
                                        </p:tgtEl>
                                        <p:attrNameLst>
                                          <p:attrName>style.visibility</p:attrName>
                                        </p:attrNameLst>
                                      </p:cBhvr>
                                      <p:to>
                                        <p:strVal val="visible"/>
                                      </p:to>
                                    </p:set>
                                    <p:anim calcmode="lin" valueType="num">
                                      <p:cBhvr additive="base">
                                        <p:cTn id="38" dur="500" fill="hold"/>
                                        <p:tgtEl>
                                          <p:spTgt spid="576515">
                                            <p:txEl>
                                              <p:pRg st="4" end="4"/>
                                            </p:txEl>
                                          </p:spTgt>
                                        </p:tgtEl>
                                        <p:attrNameLst>
                                          <p:attrName>ppt_x</p:attrName>
                                        </p:attrNameLst>
                                      </p:cBhvr>
                                      <p:tavLst>
                                        <p:tav tm="0">
                                          <p:val>
                                            <p:strVal val="0-#ppt_w/2"/>
                                          </p:val>
                                        </p:tav>
                                        <p:tav tm="100000">
                                          <p:val>
                                            <p:strVal val="#ppt_x"/>
                                          </p:val>
                                        </p:tav>
                                      </p:tavLst>
                                    </p:anim>
                                    <p:anim calcmode="lin" valueType="num">
                                      <p:cBhvr additive="base">
                                        <p:cTn id="39" dur="500" fill="hold"/>
                                        <p:tgtEl>
                                          <p:spTgt spid="576515">
                                            <p:txEl>
                                              <p:pRg st="4" end="4"/>
                                            </p:txEl>
                                          </p:spTgt>
                                        </p:tgtEl>
                                        <p:attrNameLst>
                                          <p:attrName>ppt_y</p:attrName>
                                        </p:attrNameLst>
                                      </p:cBhvr>
                                      <p:tavLst>
                                        <p:tav tm="0">
                                          <p:val>
                                            <p:strVal val="#ppt_y"/>
                                          </p:val>
                                        </p:tav>
                                        <p:tav tm="100000">
                                          <p:val>
                                            <p:strVal val="#ppt_y"/>
                                          </p:val>
                                        </p:tav>
                                      </p:tavLst>
                                    </p:anim>
                                  </p:childTnLst>
                                </p:cTn>
                              </p:par>
                              <p:par>
                                <p:cTn id="40" presetID="2" presetClass="entr" presetSubtype="8" fill="hold" grpId="0" nodeType="withEffect">
                                  <p:stCondLst>
                                    <p:cond delay="0"/>
                                  </p:stCondLst>
                                  <p:childTnLst>
                                    <p:set>
                                      <p:cBhvr>
                                        <p:cTn id="41" dur="1" fill="hold">
                                          <p:stCondLst>
                                            <p:cond delay="0"/>
                                          </p:stCondLst>
                                        </p:cTn>
                                        <p:tgtEl>
                                          <p:spTgt spid="576515">
                                            <p:txEl>
                                              <p:pRg st="5" end="5"/>
                                            </p:txEl>
                                          </p:spTgt>
                                        </p:tgtEl>
                                        <p:attrNameLst>
                                          <p:attrName>style.visibility</p:attrName>
                                        </p:attrNameLst>
                                      </p:cBhvr>
                                      <p:to>
                                        <p:strVal val="visible"/>
                                      </p:to>
                                    </p:set>
                                    <p:anim calcmode="lin" valueType="num">
                                      <p:cBhvr additive="base">
                                        <p:cTn id="42" dur="500" fill="hold"/>
                                        <p:tgtEl>
                                          <p:spTgt spid="576515">
                                            <p:txEl>
                                              <p:pRg st="5" end="5"/>
                                            </p:txEl>
                                          </p:spTgt>
                                        </p:tgtEl>
                                        <p:attrNameLst>
                                          <p:attrName>ppt_x</p:attrName>
                                        </p:attrNameLst>
                                      </p:cBhvr>
                                      <p:tavLst>
                                        <p:tav tm="0">
                                          <p:val>
                                            <p:strVal val="0-#ppt_w/2"/>
                                          </p:val>
                                        </p:tav>
                                        <p:tav tm="100000">
                                          <p:val>
                                            <p:strVal val="#ppt_x"/>
                                          </p:val>
                                        </p:tav>
                                      </p:tavLst>
                                    </p:anim>
                                    <p:anim calcmode="lin" valueType="num">
                                      <p:cBhvr additive="base">
                                        <p:cTn id="43" dur="500" fill="hold"/>
                                        <p:tgtEl>
                                          <p:spTgt spid="576515">
                                            <p:txEl>
                                              <p:pRg st="5" end="5"/>
                                            </p:txEl>
                                          </p:spTgt>
                                        </p:tgtEl>
                                        <p:attrNameLst>
                                          <p:attrName>ppt_y</p:attrName>
                                        </p:attrNameLst>
                                      </p:cBhvr>
                                      <p:tavLst>
                                        <p:tav tm="0">
                                          <p:val>
                                            <p:strVal val="#ppt_y"/>
                                          </p:val>
                                        </p:tav>
                                        <p:tav tm="100000">
                                          <p:val>
                                            <p:strVal val="#ppt_y"/>
                                          </p:val>
                                        </p:tav>
                                      </p:tavLst>
                                    </p:anim>
                                  </p:childTnLst>
                                </p:cTn>
                              </p:par>
                              <p:par>
                                <p:cTn id="44" presetID="2" presetClass="entr" presetSubtype="8" fill="hold" grpId="0" nodeType="withEffect">
                                  <p:stCondLst>
                                    <p:cond delay="0"/>
                                  </p:stCondLst>
                                  <p:childTnLst>
                                    <p:set>
                                      <p:cBhvr>
                                        <p:cTn id="45" dur="1" fill="hold">
                                          <p:stCondLst>
                                            <p:cond delay="0"/>
                                          </p:stCondLst>
                                        </p:cTn>
                                        <p:tgtEl>
                                          <p:spTgt spid="576515">
                                            <p:txEl>
                                              <p:pRg st="6" end="6"/>
                                            </p:txEl>
                                          </p:spTgt>
                                        </p:tgtEl>
                                        <p:attrNameLst>
                                          <p:attrName>style.visibility</p:attrName>
                                        </p:attrNameLst>
                                      </p:cBhvr>
                                      <p:to>
                                        <p:strVal val="visible"/>
                                      </p:to>
                                    </p:set>
                                    <p:anim calcmode="lin" valueType="num">
                                      <p:cBhvr additive="base">
                                        <p:cTn id="46" dur="500" fill="hold"/>
                                        <p:tgtEl>
                                          <p:spTgt spid="576515">
                                            <p:txEl>
                                              <p:pRg st="6" end="6"/>
                                            </p:txEl>
                                          </p:spTgt>
                                        </p:tgtEl>
                                        <p:attrNameLst>
                                          <p:attrName>ppt_x</p:attrName>
                                        </p:attrNameLst>
                                      </p:cBhvr>
                                      <p:tavLst>
                                        <p:tav tm="0">
                                          <p:val>
                                            <p:strVal val="0-#ppt_w/2"/>
                                          </p:val>
                                        </p:tav>
                                        <p:tav tm="100000">
                                          <p:val>
                                            <p:strVal val="#ppt_x"/>
                                          </p:val>
                                        </p:tav>
                                      </p:tavLst>
                                    </p:anim>
                                    <p:anim calcmode="lin" valueType="num">
                                      <p:cBhvr additive="base">
                                        <p:cTn id="47" dur="500" fill="hold"/>
                                        <p:tgtEl>
                                          <p:spTgt spid="576515">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6514" grpId="0" animBg="1" autoUpdateAnimBg="0"/>
      <p:bldP spid="576515" grpId="0" build="p"/>
      <p:bldP spid="576519" grpId="0" animBg="1"/>
    </p:bldLst>
  </p:timing>
</p:sld>
</file>

<file path=ppt/slides/slide16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51554"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64867" name="Foliennummernplatzhalter 6"/>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ABD223B0-9FDA-4A7F-A162-9E4CBC037840}" type="slidenum">
              <a:rPr lang="de-DE" altLang="en-US" sz="900" smtClean="0">
                <a:solidFill>
                  <a:schemeClr val="accent2"/>
                </a:solidFill>
              </a:rPr>
              <a:pPr/>
              <a:t>169</a:t>
            </a:fld>
            <a:endParaRPr lang="de-DE" altLang="en-US" sz="1400" b="0" smtClean="0">
              <a:solidFill>
                <a:schemeClr val="tx1"/>
              </a:solidFill>
            </a:endParaRPr>
          </a:p>
        </p:txBody>
      </p:sp>
      <p:sp>
        <p:nvSpPr>
          <p:cNvPr id="582658"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2.2.5 Metaanalyse</a:t>
            </a:r>
          </a:p>
        </p:txBody>
      </p:sp>
      <p:sp>
        <p:nvSpPr>
          <p:cNvPr id="164869" name="Text Box 3"/>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164870" name="Text Box 4"/>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164871" name="Text Box 5"/>
          <p:cNvSpPr txBox="1">
            <a:spLocks noChangeArrowheads="1"/>
          </p:cNvSpPr>
          <p:nvPr/>
        </p:nvSpPr>
        <p:spPr bwMode="auto">
          <a:xfrm>
            <a:off x="1116013" y="6021388"/>
            <a:ext cx="6985000"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200" dirty="0">
                <a:solidFill>
                  <a:schemeClr val="tx1"/>
                </a:solidFill>
              </a:rPr>
              <a:t>Higgins JPT et al. BMJ 2003;327:557-60</a:t>
            </a:r>
          </a:p>
        </p:txBody>
      </p:sp>
      <p:sp>
        <p:nvSpPr>
          <p:cNvPr id="582662" name="Text Box 6"/>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marL="342900" indent="-342900" algn="ctr">
              <a:defRPr sz="2400" b="1">
                <a:solidFill>
                  <a:srgbClr val="000066"/>
                </a:solidFill>
                <a:latin typeface="Arial" pitchFamily="34" charset="0"/>
              </a:defRPr>
            </a:lvl1pPr>
            <a:lvl2pPr marL="342900" indent="-342900" algn="ctr">
              <a:defRPr sz="2400" b="1">
                <a:solidFill>
                  <a:srgbClr val="000066"/>
                </a:solidFill>
                <a:latin typeface="Arial" pitchFamily="34" charset="0"/>
              </a:defRPr>
            </a:lvl2pPr>
            <a:lvl3pPr marL="342900" indent="-342900" algn="ctr">
              <a:defRPr sz="2400" b="1">
                <a:solidFill>
                  <a:srgbClr val="000066"/>
                </a:solidFill>
                <a:latin typeface="Arial" pitchFamily="34" charset="0"/>
              </a:defRPr>
            </a:lvl3pPr>
            <a:lvl4pPr marL="342900" indent="-342900" algn="ctr">
              <a:defRPr sz="2400" b="1">
                <a:solidFill>
                  <a:srgbClr val="000066"/>
                </a:solidFill>
                <a:latin typeface="Arial" pitchFamily="34" charset="0"/>
              </a:defRPr>
            </a:lvl4pPr>
            <a:lvl5pPr marL="342900" indent="-342900" algn="ctr">
              <a:defRPr sz="2400" b="1">
                <a:solidFill>
                  <a:srgbClr val="000066"/>
                </a:solidFill>
                <a:latin typeface="Arial" pitchFamily="34" charset="0"/>
              </a:defRPr>
            </a:lvl5pPr>
            <a:lvl6pPr marL="8001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6pPr>
            <a:lvl7pPr marL="12573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7pPr>
            <a:lvl8pPr marL="17145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8pPr>
            <a:lvl9pPr marL="21717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9pPr>
          </a:lstStyle>
          <a:p>
            <a:pPr>
              <a:defRPr/>
            </a:pPr>
            <a:r>
              <a:rPr lang="de-DE" sz="1600" smtClean="0">
                <a:ea typeface="+mn-ea"/>
              </a:rPr>
              <a:t>Darstellung der Ergebnisse (</a:t>
            </a:r>
            <a:r>
              <a:rPr lang="de-DE" sz="1600" smtClean="0">
                <a:solidFill>
                  <a:srgbClr val="CC0000"/>
                </a:solidFill>
                <a:effectLst>
                  <a:outerShdw blurRad="38100" dist="38100" dir="2700000" algn="tl">
                    <a:srgbClr val="C0C0C0"/>
                  </a:outerShdw>
                </a:effectLst>
                <a:ea typeface="+mn-ea"/>
              </a:rPr>
              <a:t>Forest plot</a:t>
            </a:r>
            <a:r>
              <a:rPr lang="de-DE" sz="1600" smtClean="0">
                <a:ea typeface="+mn-ea"/>
              </a:rPr>
              <a:t>)</a:t>
            </a:r>
          </a:p>
        </p:txBody>
      </p:sp>
      <p:pic>
        <p:nvPicPr>
          <p:cNvPr id="286728" name="Picture 7" descr="ODDS_Bild_1"/>
          <p:cNvPicPr>
            <a:picLocks noChangeAspect="1" noChangeArrowheads="1"/>
          </p:cNvPicPr>
          <p:nvPr/>
        </p:nvPicPr>
        <p:blipFill>
          <a:blip r:embed="rId3"/>
          <a:srcRect/>
          <a:stretch>
            <a:fillRect/>
          </a:stretch>
        </p:blipFill>
        <p:spPr bwMode="auto">
          <a:xfrm>
            <a:off x="5003800" y="1628775"/>
            <a:ext cx="3446463" cy="4681538"/>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6729" name="Picture 8" descr="ODDS_Bild"/>
          <p:cNvPicPr>
            <a:picLocks noChangeAspect="1" noChangeArrowheads="1"/>
          </p:cNvPicPr>
          <p:nvPr/>
        </p:nvPicPr>
        <p:blipFill>
          <a:blip r:embed="rId4"/>
          <a:srcRect/>
          <a:stretch>
            <a:fillRect/>
          </a:stretch>
        </p:blipFill>
        <p:spPr bwMode="auto">
          <a:xfrm>
            <a:off x="611188" y="1628775"/>
            <a:ext cx="4176712" cy="417671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zoom/>
  </p:transition>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1506"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9459"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BCB683CD-989B-4FB4-925F-6B13ECCD5C80}" type="slidenum">
              <a:rPr lang="de-DE" altLang="en-US" sz="900" smtClean="0">
                <a:solidFill>
                  <a:schemeClr val="accent2"/>
                </a:solidFill>
              </a:rPr>
              <a:pPr/>
              <a:t>17</a:t>
            </a:fld>
            <a:endParaRPr lang="de-DE" altLang="en-US" sz="1400" b="0" smtClean="0">
              <a:solidFill>
                <a:schemeClr val="tx1"/>
              </a:solidFill>
            </a:endParaRPr>
          </a:p>
        </p:txBody>
      </p:sp>
      <p:sp>
        <p:nvSpPr>
          <p:cNvPr id="67586" name="Rectangle 2"/>
          <p:cNvSpPr>
            <a:spLocks noGrp="1" noChangeArrowheads="1"/>
          </p:cNvSpPr>
          <p:nvPr>
            <p:ph type="title"/>
          </p:nvPr>
        </p:nvSpPr>
        <p:spPr/>
        <p:txBody>
          <a:bodyPr/>
          <a:lstStyle/>
          <a:p>
            <a:pPr>
              <a:defRPr/>
            </a:pPr>
            <a:r>
              <a:rPr lang="de-DE" altLang="en-US" smtClean="0">
                <a:ea typeface="ＭＳ Ｐゴシック" pitchFamily="1" charset="-128"/>
              </a:rPr>
              <a:t>Die subjektive </a:t>
            </a:r>
            <a:r>
              <a:rPr lang="de-DE" altLang="en-US" sz="2000" smtClean="0">
                <a:solidFill>
                  <a:schemeClr val="hlink"/>
                </a:solidFill>
                <a:effectLst>
                  <a:outerShdw blurRad="38100" dist="38100" dir="2700000" algn="tl">
                    <a:srgbClr val="000000"/>
                  </a:outerShdw>
                </a:effectLst>
                <a:ea typeface="ＭＳ Ｐゴシック" pitchFamily="1" charset="-128"/>
              </a:rPr>
              <a:t>(klinische)</a:t>
            </a:r>
            <a:r>
              <a:rPr lang="de-DE" altLang="en-US" smtClean="0">
                <a:ea typeface="ＭＳ Ｐゴシック" pitchFamily="1" charset="-128"/>
              </a:rPr>
              <a:t> Erfahrung und die Gefahr der Täuschung </a:t>
            </a:r>
          </a:p>
        </p:txBody>
      </p:sp>
      <p:sp>
        <p:nvSpPr>
          <p:cNvPr id="67587" name="Rectangle 3"/>
          <p:cNvSpPr>
            <a:spLocks noGrp="1" noChangeArrowheads="1"/>
          </p:cNvSpPr>
          <p:nvPr>
            <p:ph type="body" idx="1"/>
          </p:nvPr>
        </p:nvSpPr>
        <p:spPr>
          <a:xfrm>
            <a:off x="685800" y="1447800"/>
            <a:ext cx="7772400" cy="4114800"/>
          </a:xfrm>
        </p:spPr>
        <p:txBody>
          <a:bodyPr/>
          <a:lstStyle/>
          <a:p>
            <a:r>
              <a:rPr lang="de-DE" altLang="en-US" sz="2000" smtClean="0">
                <a:ea typeface="ＭＳ Ｐゴシック" pitchFamily="34" charset="-128"/>
              </a:rPr>
              <a:t>Ein Arzt </a:t>
            </a:r>
            <a:r>
              <a:rPr lang="de-DE" altLang="en-US" sz="1800" smtClean="0">
                <a:ea typeface="ＭＳ Ｐゴシック" pitchFamily="34" charset="-128"/>
              </a:rPr>
              <a:t>(oder Apotheker)</a:t>
            </a:r>
            <a:r>
              <a:rPr lang="de-DE" altLang="en-US" sz="2000" smtClean="0">
                <a:ea typeface="ＭＳ Ｐゴシック" pitchFamily="34" charset="-128"/>
              </a:rPr>
              <a:t> sammelt systematisch seine Erfahrung an 360 Patienten</a:t>
            </a:r>
          </a:p>
          <a:p>
            <a:r>
              <a:rPr lang="de-DE" altLang="en-US" sz="2000" smtClean="0">
                <a:ea typeface="ＭＳ Ｐゴシック" pitchFamily="34" charset="-128"/>
              </a:rPr>
              <a:t>Kontrolle: Patienten 1- 180</a:t>
            </a:r>
          </a:p>
          <a:p>
            <a:r>
              <a:rPr lang="de-DE" altLang="en-US" sz="2000" smtClean="0">
                <a:ea typeface="ＭＳ Ｐゴシック" pitchFamily="34" charset="-128"/>
              </a:rPr>
              <a:t>Neue Therapie: Patienten 181 – 360</a:t>
            </a:r>
          </a:p>
          <a:p>
            <a:r>
              <a:rPr lang="de-DE" altLang="en-US" sz="2800" smtClean="0">
                <a:solidFill>
                  <a:srgbClr val="FF0000"/>
                </a:solidFill>
                <a:ea typeface="ＭＳ Ｐゴシック" pitchFamily="34" charset="-128"/>
              </a:rPr>
              <a:t>Ergebnisse:</a:t>
            </a:r>
          </a:p>
          <a:p>
            <a:r>
              <a:rPr lang="de-DE" altLang="en-US" sz="2000" smtClean="0">
                <a:ea typeface="ＭＳ Ｐゴシック" pitchFamily="34" charset="-128"/>
              </a:rPr>
              <a:t>Kontrolle: 95 von 180 Patienten </a:t>
            </a:r>
            <a:r>
              <a:rPr lang="de-DE" altLang="en-US" sz="1800" smtClean="0">
                <a:ea typeface="ＭＳ Ｐゴシック" pitchFamily="34" charset="-128"/>
              </a:rPr>
              <a:t>(52,8%)</a:t>
            </a:r>
            <a:r>
              <a:rPr lang="de-DE" altLang="en-US" sz="2000" smtClean="0">
                <a:ea typeface="ＭＳ Ｐゴシック" pitchFamily="34" charset="-128"/>
              </a:rPr>
              <a:t> hatten eine Erkältung</a:t>
            </a:r>
          </a:p>
          <a:p>
            <a:r>
              <a:rPr lang="de-DE" altLang="en-US" sz="2000" smtClean="0">
                <a:ea typeface="ＭＳ Ｐゴシック" pitchFamily="34" charset="-128"/>
              </a:rPr>
              <a:t>Neue Therapie: nur 74 von 180 </a:t>
            </a:r>
            <a:r>
              <a:rPr lang="de-DE" altLang="en-US" sz="1800" smtClean="0">
                <a:ea typeface="ＭＳ Ｐゴシック" pitchFamily="34" charset="-128"/>
              </a:rPr>
              <a:t>(41,1%)</a:t>
            </a:r>
            <a:r>
              <a:rPr lang="de-DE" altLang="en-US" sz="2000" smtClean="0">
                <a:ea typeface="ＭＳ Ｐゴシック" pitchFamily="34" charset="-128"/>
              </a:rPr>
              <a:t> Patienten hatten eine Erkältung!</a:t>
            </a:r>
          </a:p>
          <a:p>
            <a:r>
              <a:rPr lang="de-DE" altLang="en-US" sz="2000" smtClean="0">
                <a:solidFill>
                  <a:srgbClr val="CC0000"/>
                </a:solidFill>
                <a:ea typeface="ＭＳ Ｐゴシック" pitchFamily="34" charset="-128"/>
              </a:rPr>
              <a:t>Eine eindeutige, statistisch signifikante relative Risiko-Reduktion von 22,1%!</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67586"/>
                                        </p:tgtEl>
                                        <p:attrNameLst>
                                          <p:attrName>style.visibility</p:attrName>
                                        </p:attrNameLst>
                                      </p:cBhvr>
                                      <p:to>
                                        <p:strVal val="visible"/>
                                      </p:to>
                                    </p:set>
                                    <p:anim calcmode="lin" valueType="num">
                                      <p:cBhvr additive="base">
                                        <p:cTn id="7" dur="500" fill="hold"/>
                                        <p:tgtEl>
                                          <p:spTgt spid="67586"/>
                                        </p:tgtEl>
                                        <p:attrNameLst>
                                          <p:attrName>ppt_x</p:attrName>
                                        </p:attrNameLst>
                                      </p:cBhvr>
                                      <p:tavLst>
                                        <p:tav tm="0">
                                          <p:val>
                                            <p:strVal val="#ppt_x"/>
                                          </p:val>
                                        </p:tav>
                                        <p:tav tm="100000">
                                          <p:val>
                                            <p:strVal val="#ppt_x"/>
                                          </p:val>
                                        </p:tav>
                                      </p:tavLst>
                                    </p:anim>
                                    <p:anim calcmode="lin" valueType="num">
                                      <p:cBhvr additive="base">
                                        <p:cTn id="8" dur="500" fill="hold"/>
                                        <p:tgtEl>
                                          <p:spTgt spid="67586"/>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67587">
                                            <p:txEl>
                                              <p:pRg st="0" end="0"/>
                                            </p:txEl>
                                          </p:spTgt>
                                        </p:tgtEl>
                                        <p:attrNameLst>
                                          <p:attrName>style.visibility</p:attrName>
                                        </p:attrNameLst>
                                      </p:cBhvr>
                                      <p:to>
                                        <p:strVal val="visible"/>
                                      </p:to>
                                    </p:set>
                                    <p:anim calcmode="lin" valueType="num">
                                      <p:cBhvr additive="base">
                                        <p:cTn id="13" dur="500" fill="hold"/>
                                        <p:tgtEl>
                                          <p:spTgt spid="67587">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6758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67587">
                                            <p:txEl>
                                              <p:pRg st="1" end="1"/>
                                            </p:txEl>
                                          </p:spTgt>
                                        </p:tgtEl>
                                        <p:attrNameLst>
                                          <p:attrName>style.visibility</p:attrName>
                                        </p:attrNameLst>
                                      </p:cBhvr>
                                      <p:to>
                                        <p:strVal val="visible"/>
                                      </p:to>
                                    </p:set>
                                    <p:anim calcmode="lin" valueType="num">
                                      <p:cBhvr additive="base">
                                        <p:cTn id="19" dur="500" fill="hold"/>
                                        <p:tgtEl>
                                          <p:spTgt spid="67587">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6758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67587">
                                            <p:txEl>
                                              <p:pRg st="2" end="2"/>
                                            </p:txEl>
                                          </p:spTgt>
                                        </p:tgtEl>
                                        <p:attrNameLst>
                                          <p:attrName>style.visibility</p:attrName>
                                        </p:attrNameLst>
                                      </p:cBhvr>
                                      <p:to>
                                        <p:strVal val="visible"/>
                                      </p:to>
                                    </p:set>
                                    <p:anim calcmode="lin" valueType="num">
                                      <p:cBhvr additive="base">
                                        <p:cTn id="25" dur="500" fill="hold"/>
                                        <p:tgtEl>
                                          <p:spTgt spid="67587">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6758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67587">
                                            <p:txEl>
                                              <p:pRg st="3" end="3"/>
                                            </p:txEl>
                                          </p:spTgt>
                                        </p:tgtEl>
                                        <p:attrNameLst>
                                          <p:attrName>style.visibility</p:attrName>
                                        </p:attrNameLst>
                                      </p:cBhvr>
                                      <p:to>
                                        <p:strVal val="visible"/>
                                      </p:to>
                                    </p:set>
                                    <p:anim calcmode="lin" valueType="num">
                                      <p:cBhvr additive="base">
                                        <p:cTn id="31" dur="500" fill="hold"/>
                                        <p:tgtEl>
                                          <p:spTgt spid="67587">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6758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67587">
                                            <p:txEl>
                                              <p:pRg st="4" end="4"/>
                                            </p:txEl>
                                          </p:spTgt>
                                        </p:tgtEl>
                                        <p:attrNameLst>
                                          <p:attrName>style.visibility</p:attrName>
                                        </p:attrNameLst>
                                      </p:cBhvr>
                                      <p:to>
                                        <p:strVal val="visible"/>
                                      </p:to>
                                    </p:set>
                                    <p:anim calcmode="lin" valueType="num">
                                      <p:cBhvr additive="base">
                                        <p:cTn id="37" dur="500" fill="hold"/>
                                        <p:tgtEl>
                                          <p:spTgt spid="67587">
                                            <p:txEl>
                                              <p:pRg st="4" end="4"/>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67587">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67587">
                                            <p:txEl>
                                              <p:pRg st="5" end="5"/>
                                            </p:txEl>
                                          </p:spTgt>
                                        </p:tgtEl>
                                        <p:attrNameLst>
                                          <p:attrName>style.visibility</p:attrName>
                                        </p:attrNameLst>
                                      </p:cBhvr>
                                      <p:to>
                                        <p:strVal val="visible"/>
                                      </p:to>
                                    </p:set>
                                    <p:anim calcmode="lin" valueType="num">
                                      <p:cBhvr additive="base">
                                        <p:cTn id="43" dur="500" fill="hold"/>
                                        <p:tgtEl>
                                          <p:spTgt spid="67587">
                                            <p:txEl>
                                              <p:pRg st="5" end="5"/>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67587">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67587">
                                            <p:txEl>
                                              <p:pRg st="6" end="6"/>
                                            </p:txEl>
                                          </p:spTgt>
                                        </p:tgtEl>
                                        <p:attrNameLst>
                                          <p:attrName>style.visibility</p:attrName>
                                        </p:attrNameLst>
                                      </p:cBhvr>
                                      <p:to>
                                        <p:strVal val="visible"/>
                                      </p:to>
                                    </p:set>
                                    <p:anim calcmode="lin" valueType="num">
                                      <p:cBhvr additive="base">
                                        <p:cTn id="49" dur="500" fill="hold"/>
                                        <p:tgtEl>
                                          <p:spTgt spid="67587">
                                            <p:txEl>
                                              <p:pRg st="6" end="6"/>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67587">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586" grpId="0" animBg="1" autoUpdateAnimBg="0"/>
      <p:bldP spid="67587" grpId="0" build="p" bldLvl="5" autoUpdateAnimBg="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52579" name="Text Box 2"/>
          <p:cNvSpPr txBox="1">
            <a:spLocks noChangeArrowheads="1"/>
          </p:cNvSpPr>
          <p:nvPr/>
        </p:nvSpPr>
        <p:spPr bwMode="auto">
          <a:xfrm>
            <a:off x="325438" y="381000"/>
            <a:ext cx="8493125" cy="4159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FFFFFF"/>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lvl1pPr defTabSz="414338">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charset="0"/>
                <a:ea typeface="ＭＳ Ｐゴシック" charset="0"/>
              </a:defRPr>
            </a:lvl1pPr>
            <a:lvl2pPr marL="742950" indent="-285750" defTabSz="414338">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charset="0"/>
                <a:ea typeface="ＭＳ Ｐゴシック" charset="0"/>
              </a:defRPr>
            </a:lvl2pPr>
            <a:lvl3pPr marL="1143000" indent="-228600" defTabSz="414338">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charset="0"/>
                <a:ea typeface="ＭＳ Ｐゴシック" charset="0"/>
              </a:defRPr>
            </a:lvl3pPr>
            <a:lvl4pPr marL="1600200" indent="-228600" defTabSz="414338">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charset="0"/>
                <a:ea typeface="ＭＳ Ｐゴシック" charset="0"/>
              </a:defRPr>
            </a:lvl4pPr>
            <a:lvl5pPr marL="2057400" indent="-228600" defTabSz="414338">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charset="0"/>
                <a:ea typeface="ＭＳ Ｐゴシック" charset="0"/>
              </a:defRPr>
            </a:lvl5pPr>
            <a:lvl6pPr marL="25146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charset="0"/>
                <a:ea typeface="ＭＳ Ｐゴシック" charset="0"/>
              </a:defRPr>
            </a:lvl6pPr>
            <a:lvl7pPr marL="29718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charset="0"/>
                <a:ea typeface="ＭＳ Ｐゴシック" charset="0"/>
              </a:defRPr>
            </a:lvl7pPr>
            <a:lvl8pPr marL="34290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charset="0"/>
                <a:ea typeface="ＭＳ Ｐゴシック" charset="0"/>
              </a:defRPr>
            </a:lvl8pPr>
            <a:lvl9pPr marL="38862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charset="0"/>
                <a:ea typeface="ＭＳ Ｐゴシック" charset="0"/>
              </a:defRPr>
            </a:lvl9pPr>
          </a:lstStyle>
          <a:p>
            <a:pPr algn="ctr" eaLnBrk="1">
              <a:lnSpc>
                <a:spcPct val="93000"/>
              </a:lnSpc>
              <a:spcBef>
                <a:spcPct val="0"/>
              </a:spcBef>
              <a:buClr>
                <a:srgbClr val="000000"/>
              </a:buClr>
              <a:buSzPct val="45000"/>
              <a:buFont typeface="Wingdings" charset="0"/>
              <a:buNone/>
              <a:defRPr/>
            </a:pPr>
            <a:r>
              <a:rPr lang="en-GB" sz="1500" smtClean="0">
                <a:solidFill>
                  <a:srgbClr val="000000"/>
                </a:solidFill>
              </a:rPr>
              <a:t>Fig 5 Comparison of fixed and random effects meta-analytical estimates of the effect of intravenous magnesium on mortality after myocardial infarction.</a:t>
            </a:r>
          </a:p>
        </p:txBody>
      </p:sp>
      <p:pic>
        <p:nvPicPr>
          <p:cNvPr id="152580" name="Picture 3"/>
          <p:cNvPicPr>
            <a:picLocks noChangeAspect="1" noChangeArrowheads="1"/>
          </p:cNvPicPr>
          <p:nvPr/>
        </p:nvPicPr>
        <p:blipFill>
          <a:blip r:embed="rId3"/>
          <a:srcRect/>
          <a:stretch>
            <a:fillRect/>
          </a:stretch>
        </p:blipFill>
        <p:spPr bwMode="auto">
          <a:xfrm>
            <a:off x="7935913" y="6205538"/>
            <a:ext cx="815975" cy="52228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FFFFFF"/>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pic>
      <p:pic>
        <p:nvPicPr>
          <p:cNvPr id="152581" name="Picture 4"/>
          <p:cNvPicPr>
            <a:picLocks noChangeAspect="1" noChangeArrowheads="1"/>
          </p:cNvPicPr>
          <p:nvPr/>
        </p:nvPicPr>
        <p:blipFill>
          <a:blip r:embed="rId4"/>
          <a:srcRect/>
          <a:stretch>
            <a:fillRect/>
          </a:stretch>
        </p:blipFill>
        <p:spPr bwMode="auto">
          <a:xfrm>
            <a:off x="671513" y="1093788"/>
            <a:ext cx="7804150" cy="4664075"/>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FFFFFF"/>
                </a:solidFill>
                <a:round/>
                <a:headEnd/>
                <a:tailEnd/>
              </a14:hiddenLine>
            </a:ext>
          </a:extLst>
        </p:spPr>
      </p:pic>
      <p:sp>
        <p:nvSpPr>
          <p:cNvPr id="152582" name="Text Box 5"/>
          <p:cNvSpPr txBox="1">
            <a:spLocks noChangeArrowheads="1"/>
          </p:cNvSpPr>
          <p:nvPr/>
        </p:nvSpPr>
        <p:spPr bwMode="auto">
          <a:xfrm>
            <a:off x="671513" y="5972175"/>
            <a:ext cx="3917950" cy="2317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FFFFFF"/>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lvl1pPr defTabSz="414338">
              <a:tabLst>
                <a:tab pos="657225" algn="l"/>
                <a:tab pos="1312863" algn="l"/>
                <a:tab pos="1970088" algn="l"/>
                <a:tab pos="2627313" algn="l"/>
                <a:tab pos="3282950" algn="l"/>
              </a:tabLst>
              <a:defRPr sz="2400" b="1">
                <a:solidFill>
                  <a:srgbClr val="000066"/>
                </a:solidFill>
                <a:latin typeface="Arial" charset="0"/>
                <a:ea typeface="ＭＳ Ｐゴシック" charset="0"/>
              </a:defRPr>
            </a:lvl1pPr>
            <a:lvl2pPr marL="742950" indent="-285750" defTabSz="414338">
              <a:tabLst>
                <a:tab pos="657225" algn="l"/>
                <a:tab pos="1312863" algn="l"/>
                <a:tab pos="1970088" algn="l"/>
                <a:tab pos="2627313" algn="l"/>
                <a:tab pos="3282950" algn="l"/>
              </a:tabLst>
              <a:defRPr sz="2400" b="1">
                <a:solidFill>
                  <a:srgbClr val="000066"/>
                </a:solidFill>
                <a:latin typeface="Arial" charset="0"/>
                <a:ea typeface="ＭＳ Ｐゴシック" charset="0"/>
              </a:defRPr>
            </a:lvl2pPr>
            <a:lvl3pPr marL="1143000" indent="-228600" defTabSz="414338">
              <a:tabLst>
                <a:tab pos="657225" algn="l"/>
                <a:tab pos="1312863" algn="l"/>
                <a:tab pos="1970088" algn="l"/>
                <a:tab pos="2627313" algn="l"/>
                <a:tab pos="3282950" algn="l"/>
              </a:tabLst>
              <a:defRPr sz="2400" b="1">
                <a:solidFill>
                  <a:srgbClr val="000066"/>
                </a:solidFill>
                <a:latin typeface="Arial" charset="0"/>
                <a:ea typeface="ＭＳ Ｐゴシック" charset="0"/>
              </a:defRPr>
            </a:lvl3pPr>
            <a:lvl4pPr marL="1600200" indent="-228600" defTabSz="414338">
              <a:tabLst>
                <a:tab pos="657225" algn="l"/>
                <a:tab pos="1312863" algn="l"/>
                <a:tab pos="1970088" algn="l"/>
                <a:tab pos="2627313" algn="l"/>
                <a:tab pos="3282950" algn="l"/>
              </a:tabLst>
              <a:defRPr sz="2400" b="1">
                <a:solidFill>
                  <a:srgbClr val="000066"/>
                </a:solidFill>
                <a:latin typeface="Arial" charset="0"/>
                <a:ea typeface="ＭＳ Ｐゴシック" charset="0"/>
              </a:defRPr>
            </a:lvl4pPr>
            <a:lvl5pPr marL="2057400" indent="-228600" defTabSz="414338">
              <a:tabLst>
                <a:tab pos="657225" algn="l"/>
                <a:tab pos="1312863" algn="l"/>
                <a:tab pos="1970088" algn="l"/>
                <a:tab pos="2627313" algn="l"/>
                <a:tab pos="3282950" algn="l"/>
              </a:tabLst>
              <a:defRPr sz="2400" b="1">
                <a:solidFill>
                  <a:srgbClr val="000066"/>
                </a:solidFill>
                <a:latin typeface="Arial" charset="0"/>
                <a:ea typeface="ＭＳ Ｐゴシック" charset="0"/>
              </a:defRPr>
            </a:lvl5pPr>
            <a:lvl6pPr marL="25146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Lst>
              <a:defRPr sz="2400" b="1">
                <a:solidFill>
                  <a:srgbClr val="000066"/>
                </a:solidFill>
                <a:latin typeface="Arial" charset="0"/>
                <a:ea typeface="ＭＳ Ｐゴシック" charset="0"/>
              </a:defRPr>
            </a:lvl6pPr>
            <a:lvl7pPr marL="29718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Lst>
              <a:defRPr sz="2400" b="1">
                <a:solidFill>
                  <a:srgbClr val="000066"/>
                </a:solidFill>
                <a:latin typeface="Arial" charset="0"/>
                <a:ea typeface="ＭＳ Ｐゴシック" charset="0"/>
              </a:defRPr>
            </a:lvl7pPr>
            <a:lvl8pPr marL="34290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Lst>
              <a:defRPr sz="2400" b="1">
                <a:solidFill>
                  <a:srgbClr val="000066"/>
                </a:solidFill>
                <a:latin typeface="Arial" charset="0"/>
                <a:ea typeface="ＭＳ Ｐゴシック" charset="0"/>
              </a:defRPr>
            </a:lvl8pPr>
            <a:lvl9pPr marL="38862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Lst>
              <a:defRPr sz="2400" b="1">
                <a:solidFill>
                  <a:srgbClr val="000066"/>
                </a:solidFill>
                <a:latin typeface="Arial" charset="0"/>
                <a:ea typeface="ＭＳ Ｐゴシック" charset="0"/>
              </a:defRPr>
            </a:lvl9pPr>
          </a:lstStyle>
          <a:p>
            <a:pPr eaLnBrk="1">
              <a:lnSpc>
                <a:spcPct val="93000"/>
              </a:lnSpc>
              <a:spcBef>
                <a:spcPct val="0"/>
              </a:spcBef>
              <a:buClr>
                <a:srgbClr val="000000"/>
              </a:buClr>
              <a:buSzPct val="45000"/>
              <a:buFont typeface="Wingdings" charset="0"/>
              <a:buNone/>
              <a:defRPr/>
            </a:pPr>
            <a:r>
              <a:rPr lang="en-GB" sz="1100" smtClean="0">
                <a:solidFill>
                  <a:srgbClr val="000000"/>
                </a:solidFill>
              </a:rPr>
              <a:t>Sterne J A C et al. BMJ 2011;343:bmj.d4002</a:t>
            </a:r>
          </a:p>
        </p:txBody>
      </p:sp>
      <p:sp>
        <p:nvSpPr>
          <p:cNvPr id="152583" name="Text Box 6"/>
          <p:cNvSpPr txBox="1">
            <a:spLocks noChangeArrowheads="1"/>
          </p:cNvSpPr>
          <p:nvPr/>
        </p:nvSpPr>
        <p:spPr bwMode="auto">
          <a:xfrm>
            <a:off x="3635375" y="5949950"/>
            <a:ext cx="4930775" cy="1444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lvl1pPr marL="77788" indent="-77788" defTabSz="414338">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1pPr>
            <a:lvl2pPr marL="742950" indent="-285750" defTabSz="414338">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2pPr>
            <a:lvl3pPr marL="1143000" indent="-228600" defTabSz="414338">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3pPr>
            <a:lvl4pPr marL="1600200" indent="-228600" defTabSz="414338">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4pPr>
            <a:lvl5pPr marL="2057400" indent="-228600" defTabSz="414338">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5pPr>
            <a:lvl6pPr marL="25146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6pPr>
            <a:lvl7pPr marL="29718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7pPr>
            <a:lvl8pPr marL="34290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8pPr>
            <a:lvl9pPr marL="38862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9pPr>
          </a:lstStyle>
          <a:p>
            <a:pPr eaLnBrk="1">
              <a:lnSpc>
                <a:spcPct val="93000"/>
              </a:lnSpc>
              <a:spcBef>
                <a:spcPct val="0"/>
              </a:spcBef>
              <a:buClr>
                <a:srgbClr val="000000"/>
              </a:buClr>
              <a:buSzPct val="45000"/>
              <a:buFont typeface="Wingdings" pitchFamily="2" charset="2"/>
              <a:buNone/>
              <a:defRPr/>
            </a:pPr>
            <a:r>
              <a:rPr lang="en-GB" altLang="en-US" sz="900" b="0" smtClean="0">
                <a:solidFill>
                  <a:srgbClr val="000000"/>
                </a:solidFill>
              </a:rPr>
              <a:t>©2011 by British Medical Journal Publishing Group</a:t>
            </a:r>
          </a:p>
        </p:txBody>
      </p:sp>
      <p:sp>
        <p:nvSpPr>
          <p:cNvPr id="541703" name="Rectangle 7"/>
          <p:cNvSpPr>
            <a:spLocks noChangeArrowheads="1"/>
          </p:cNvSpPr>
          <p:nvPr/>
        </p:nvSpPr>
        <p:spPr bwMode="auto">
          <a:xfrm>
            <a:off x="611188" y="5013325"/>
            <a:ext cx="6121400" cy="503238"/>
          </a:xfrm>
          <a:prstGeom prst="rect">
            <a:avLst/>
          </a:prstGeom>
          <a:noFill/>
          <a:ln w="34925">
            <a:solidFill>
              <a:srgbClr val="FF0000"/>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chemeClr val="folHlink"/>
                </a:solidFill>
              </a14:hiddenFill>
            </a:ext>
          </a:extLst>
        </p:spPr>
        <p:txBody>
          <a:bodyPr anchor="ctr">
            <a:spAutoFit/>
          </a:bodyPr>
          <a:lstStyle/>
          <a:p>
            <a:pPr>
              <a:defRPr/>
            </a:pPr>
            <a:endParaRPr lang="it-IT">
              <a:latin typeface="Arial" charset="0"/>
              <a:ea typeface="ＭＳ Ｐゴシック" charset="0"/>
            </a:endParaRPr>
          </a:p>
        </p:txBody>
      </p:sp>
      <p:sp>
        <p:nvSpPr>
          <p:cNvPr id="165897" name="Foliennummernplatzhalter 1"/>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601E72D2-7C5F-4D6E-B81D-0D14610C62E4}" type="slidenum">
              <a:rPr lang="de-DE" altLang="en-US" sz="900" smtClean="0">
                <a:solidFill>
                  <a:schemeClr val="accent2"/>
                </a:solidFill>
              </a:rPr>
              <a:pPr/>
              <a:t>170</a:t>
            </a:fld>
            <a:endParaRPr lang="de-DE" altLang="en-US" sz="1400" b="0" smtClean="0">
              <a:solidFill>
                <a:schemeClr val="tx1"/>
              </a:solidFill>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41703"/>
                                        </p:tgtEl>
                                        <p:attrNameLst>
                                          <p:attrName>style.visibility</p:attrName>
                                        </p:attrNameLst>
                                      </p:cBhvr>
                                      <p:to>
                                        <p:strVal val="visible"/>
                                      </p:to>
                                    </p:set>
                                    <p:animEffect transition="in" filter="blinds(horizontal)">
                                      <p:cBhvr>
                                        <p:cTn id="7" dur="500"/>
                                        <p:tgtEl>
                                          <p:spTgt spid="5417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1703" grpId="0" animBg="1"/>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53603" name="Text Box 2"/>
          <p:cNvSpPr txBox="1">
            <a:spLocks noChangeArrowheads="1"/>
          </p:cNvSpPr>
          <p:nvPr/>
        </p:nvSpPr>
        <p:spPr bwMode="auto">
          <a:xfrm>
            <a:off x="325438" y="381000"/>
            <a:ext cx="8493125" cy="4159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FFFFFF"/>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lvl1pPr defTabSz="414338">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charset="0"/>
                <a:ea typeface="ＭＳ Ｐゴシック" charset="0"/>
              </a:defRPr>
            </a:lvl1pPr>
            <a:lvl2pPr marL="742950" indent="-285750" defTabSz="414338">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charset="0"/>
                <a:ea typeface="ＭＳ Ｐゴシック" charset="0"/>
              </a:defRPr>
            </a:lvl2pPr>
            <a:lvl3pPr marL="1143000" indent="-228600" defTabSz="414338">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charset="0"/>
                <a:ea typeface="ＭＳ Ｐゴシック" charset="0"/>
              </a:defRPr>
            </a:lvl3pPr>
            <a:lvl4pPr marL="1600200" indent="-228600" defTabSz="414338">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charset="0"/>
                <a:ea typeface="ＭＳ Ｐゴシック" charset="0"/>
              </a:defRPr>
            </a:lvl4pPr>
            <a:lvl5pPr marL="2057400" indent="-228600" defTabSz="414338">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charset="0"/>
                <a:ea typeface="ＭＳ Ｐゴシック" charset="0"/>
              </a:defRPr>
            </a:lvl5pPr>
            <a:lvl6pPr marL="25146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charset="0"/>
                <a:ea typeface="ＭＳ Ｐゴシック" charset="0"/>
              </a:defRPr>
            </a:lvl6pPr>
            <a:lvl7pPr marL="29718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charset="0"/>
                <a:ea typeface="ＭＳ Ｐゴシック" charset="0"/>
              </a:defRPr>
            </a:lvl7pPr>
            <a:lvl8pPr marL="34290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charset="0"/>
                <a:ea typeface="ＭＳ Ｐゴシック" charset="0"/>
              </a:defRPr>
            </a:lvl8pPr>
            <a:lvl9pPr marL="38862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charset="0"/>
                <a:ea typeface="ＭＳ Ｐゴシック" charset="0"/>
              </a:defRPr>
            </a:lvl9pPr>
          </a:lstStyle>
          <a:p>
            <a:pPr algn="ctr" eaLnBrk="1">
              <a:lnSpc>
                <a:spcPct val="93000"/>
              </a:lnSpc>
              <a:spcBef>
                <a:spcPct val="0"/>
              </a:spcBef>
              <a:buClr>
                <a:srgbClr val="000000"/>
              </a:buClr>
              <a:buSzPct val="45000"/>
              <a:buFont typeface="Wingdings" charset="0"/>
              <a:buNone/>
              <a:defRPr/>
            </a:pPr>
            <a:r>
              <a:rPr lang="en-GB" sz="1500" smtClean="0">
                <a:solidFill>
                  <a:srgbClr val="000000"/>
                </a:solidFill>
              </a:rPr>
              <a:t>Fig 1 Forest plots of two distinct hypothetical meta-analyses that give the same summary estimate (centre of diamond) and its 95% confidence interval (width of diamond).</a:t>
            </a:r>
          </a:p>
        </p:txBody>
      </p:sp>
      <p:pic>
        <p:nvPicPr>
          <p:cNvPr id="153604" name="Picture 3"/>
          <p:cNvPicPr>
            <a:picLocks noChangeAspect="1" noChangeArrowheads="1"/>
          </p:cNvPicPr>
          <p:nvPr/>
        </p:nvPicPr>
        <p:blipFill>
          <a:blip r:embed="rId3"/>
          <a:srcRect/>
          <a:stretch>
            <a:fillRect/>
          </a:stretch>
        </p:blipFill>
        <p:spPr bwMode="auto">
          <a:xfrm>
            <a:off x="7935913" y="6205538"/>
            <a:ext cx="815975" cy="52228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FFFFFF"/>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pic>
      <p:pic>
        <p:nvPicPr>
          <p:cNvPr id="153605" name="Picture 4"/>
          <p:cNvPicPr>
            <a:picLocks noChangeAspect="1" noChangeArrowheads="1"/>
          </p:cNvPicPr>
          <p:nvPr/>
        </p:nvPicPr>
        <p:blipFill>
          <a:blip r:embed="rId4"/>
          <a:srcRect/>
          <a:stretch>
            <a:fillRect/>
          </a:stretch>
        </p:blipFill>
        <p:spPr bwMode="auto">
          <a:xfrm>
            <a:off x="2555875" y="979488"/>
            <a:ext cx="3816350" cy="4892675"/>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FFFFFF"/>
                </a:solidFill>
                <a:round/>
                <a:headEnd/>
                <a:tailEnd/>
              </a14:hiddenLine>
            </a:ext>
          </a:extLst>
        </p:spPr>
      </p:pic>
      <p:sp>
        <p:nvSpPr>
          <p:cNvPr id="153606" name="Text Box 5"/>
          <p:cNvSpPr txBox="1">
            <a:spLocks noChangeArrowheads="1"/>
          </p:cNvSpPr>
          <p:nvPr/>
        </p:nvSpPr>
        <p:spPr bwMode="auto">
          <a:xfrm>
            <a:off x="3017838" y="5972175"/>
            <a:ext cx="3917950" cy="2317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FFFFFF"/>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lvl1pPr defTabSz="414338">
              <a:tabLst>
                <a:tab pos="657225" algn="l"/>
                <a:tab pos="1312863" algn="l"/>
                <a:tab pos="1970088" algn="l"/>
                <a:tab pos="2627313" algn="l"/>
                <a:tab pos="3282950" algn="l"/>
              </a:tabLst>
              <a:defRPr sz="2400" b="1">
                <a:solidFill>
                  <a:srgbClr val="000066"/>
                </a:solidFill>
                <a:latin typeface="Arial" charset="0"/>
                <a:ea typeface="ＭＳ Ｐゴシック" charset="0"/>
              </a:defRPr>
            </a:lvl1pPr>
            <a:lvl2pPr marL="742950" indent="-285750" defTabSz="414338">
              <a:tabLst>
                <a:tab pos="657225" algn="l"/>
                <a:tab pos="1312863" algn="l"/>
                <a:tab pos="1970088" algn="l"/>
                <a:tab pos="2627313" algn="l"/>
                <a:tab pos="3282950" algn="l"/>
              </a:tabLst>
              <a:defRPr sz="2400" b="1">
                <a:solidFill>
                  <a:srgbClr val="000066"/>
                </a:solidFill>
                <a:latin typeface="Arial" charset="0"/>
                <a:ea typeface="ＭＳ Ｐゴシック" charset="0"/>
              </a:defRPr>
            </a:lvl2pPr>
            <a:lvl3pPr marL="1143000" indent="-228600" defTabSz="414338">
              <a:tabLst>
                <a:tab pos="657225" algn="l"/>
                <a:tab pos="1312863" algn="l"/>
                <a:tab pos="1970088" algn="l"/>
                <a:tab pos="2627313" algn="l"/>
                <a:tab pos="3282950" algn="l"/>
              </a:tabLst>
              <a:defRPr sz="2400" b="1">
                <a:solidFill>
                  <a:srgbClr val="000066"/>
                </a:solidFill>
                <a:latin typeface="Arial" charset="0"/>
                <a:ea typeface="ＭＳ Ｐゴシック" charset="0"/>
              </a:defRPr>
            </a:lvl3pPr>
            <a:lvl4pPr marL="1600200" indent="-228600" defTabSz="414338">
              <a:tabLst>
                <a:tab pos="657225" algn="l"/>
                <a:tab pos="1312863" algn="l"/>
                <a:tab pos="1970088" algn="l"/>
                <a:tab pos="2627313" algn="l"/>
                <a:tab pos="3282950" algn="l"/>
              </a:tabLst>
              <a:defRPr sz="2400" b="1">
                <a:solidFill>
                  <a:srgbClr val="000066"/>
                </a:solidFill>
                <a:latin typeface="Arial" charset="0"/>
                <a:ea typeface="ＭＳ Ｐゴシック" charset="0"/>
              </a:defRPr>
            </a:lvl4pPr>
            <a:lvl5pPr marL="2057400" indent="-228600" defTabSz="414338">
              <a:tabLst>
                <a:tab pos="657225" algn="l"/>
                <a:tab pos="1312863" algn="l"/>
                <a:tab pos="1970088" algn="l"/>
                <a:tab pos="2627313" algn="l"/>
                <a:tab pos="3282950" algn="l"/>
              </a:tabLst>
              <a:defRPr sz="2400" b="1">
                <a:solidFill>
                  <a:srgbClr val="000066"/>
                </a:solidFill>
                <a:latin typeface="Arial" charset="0"/>
                <a:ea typeface="ＭＳ Ｐゴシック" charset="0"/>
              </a:defRPr>
            </a:lvl5pPr>
            <a:lvl6pPr marL="25146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Lst>
              <a:defRPr sz="2400" b="1">
                <a:solidFill>
                  <a:srgbClr val="000066"/>
                </a:solidFill>
                <a:latin typeface="Arial" charset="0"/>
                <a:ea typeface="ＭＳ Ｐゴシック" charset="0"/>
              </a:defRPr>
            </a:lvl6pPr>
            <a:lvl7pPr marL="29718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Lst>
              <a:defRPr sz="2400" b="1">
                <a:solidFill>
                  <a:srgbClr val="000066"/>
                </a:solidFill>
                <a:latin typeface="Arial" charset="0"/>
                <a:ea typeface="ＭＳ Ｐゴシック" charset="0"/>
              </a:defRPr>
            </a:lvl7pPr>
            <a:lvl8pPr marL="34290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Lst>
              <a:defRPr sz="2400" b="1">
                <a:solidFill>
                  <a:srgbClr val="000066"/>
                </a:solidFill>
                <a:latin typeface="Arial" charset="0"/>
                <a:ea typeface="ＭＳ Ｐゴシック" charset="0"/>
              </a:defRPr>
            </a:lvl8pPr>
            <a:lvl9pPr marL="38862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Lst>
              <a:defRPr sz="2400" b="1">
                <a:solidFill>
                  <a:srgbClr val="000066"/>
                </a:solidFill>
                <a:latin typeface="Arial" charset="0"/>
                <a:ea typeface="ＭＳ Ｐゴシック" charset="0"/>
              </a:defRPr>
            </a:lvl9pPr>
          </a:lstStyle>
          <a:p>
            <a:pPr eaLnBrk="1">
              <a:lnSpc>
                <a:spcPct val="93000"/>
              </a:lnSpc>
              <a:spcBef>
                <a:spcPct val="0"/>
              </a:spcBef>
              <a:buClr>
                <a:srgbClr val="000000"/>
              </a:buClr>
              <a:buSzPct val="45000"/>
              <a:buFont typeface="Wingdings" charset="0"/>
              <a:buNone/>
              <a:defRPr/>
            </a:pPr>
            <a:r>
              <a:rPr lang="en-GB" sz="1100" smtClean="0">
                <a:solidFill>
                  <a:srgbClr val="000000"/>
                </a:solidFill>
              </a:rPr>
              <a:t>Riley R D et al. BMJ 2011;342:bmj.d549</a:t>
            </a:r>
          </a:p>
        </p:txBody>
      </p:sp>
      <p:sp>
        <p:nvSpPr>
          <p:cNvPr id="153607" name="Text Box 7"/>
          <p:cNvSpPr txBox="1">
            <a:spLocks noChangeArrowheads="1"/>
          </p:cNvSpPr>
          <p:nvPr/>
        </p:nvSpPr>
        <p:spPr bwMode="auto">
          <a:xfrm>
            <a:off x="5219700" y="6237288"/>
            <a:ext cx="2663825" cy="1571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lvl1pPr marL="77788" indent="-77788" defTabSz="414338">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1pPr>
            <a:lvl2pPr marL="742950" indent="-285750" defTabSz="414338">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2pPr>
            <a:lvl3pPr marL="1143000" indent="-228600" defTabSz="414338">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3pPr>
            <a:lvl4pPr marL="1600200" indent="-228600" defTabSz="414338">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4pPr>
            <a:lvl5pPr marL="2057400" indent="-228600" defTabSz="414338">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5pPr>
            <a:lvl6pPr marL="25146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6pPr>
            <a:lvl7pPr marL="29718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7pPr>
            <a:lvl8pPr marL="34290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8pPr>
            <a:lvl9pPr marL="38862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9pPr>
          </a:lstStyle>
          <a:p>
            <a:pPr eaLnBrk="1">
              <a:lnSpc>
                <a:spcPct val="93000"/>
              </a:lnSpc>
              <a:spcBef>
                <a:spcPct val="0"/>
              </a:spcBef>
              <a:buClr>
                <a:srgbClr val="000000"/>
              </a:buClr>
              <a:buSzPct val="45000"/>
              <a:buFont typeface="Wingdings" pitchFamily="2" charset="2"/>
              <a:buNone/>
              <a:defRPr/>
            </a:pPr>
            <a:r>
              <a:rPr lang="en-GB" altLang="en-US" sz="900" b="0" smtClean="0">
                <a:solidFill>
                  <a:srgbClr val="000000"/>
                </a:solidFill>
              </a:rPr>
              <a:t>©2011 by British Medical Journal Publishing Group</a:t>
            </a:r>
          </a:p>
        </p:txBody>
      </p:sp>
      <p:sp>
        <p:nvSpPr>
          <p:cNvPr id="166920" name="Foliennummernplatzhalter 1"/>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9C81415F-5C39-4D05-A8AF-1437065AEB13}" type="slidenum">
              <a:rPr lang="de-DE" altLang="en-US" sz="900" smtClean="0">
                <a:solidFill>
                  <a:schemeClr val="accent2"/>
                </a:solidFill>
              </a:rPr>
              <a:pPr/>
              <a:t>171</a:t>
            </a:fld>
            <a:endParaRPr lang="de-DE" altLang="en-US" sz="1400" b="0" smtClean="0">
              <a:solidFill>
                <a:schemeClr val="tx1"/>
              </a:solidFill>
            </a:endParaRPr>
          </a:p>
        </p:txBody>
      </p:sp>
    </p:spTree>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54627" name="Text Box 2"/>
          <p:cNvSpPr txBox="1">
            <a:spLocks noChangeArrowheads="1"/>
          </p:cNvSpPr>
          <p:nvPr/>
        </p:nvSpPr>
        <p:spPr bwMode="auto">
          <a:xfrm>
            <a:off x="325438" y="381000"/>
            <a:ext cx="8493125" cy="4159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FFFFFF"/>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lvl1pPr defTabSz="414338">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charset="0"/>
                <a:ea typeface="ＭＳ Ｐゴシック" charset="0"/>
              </a:defRPr>
            </a:lvl1pPr>
            <a:lvl2pPr marL="742950" indent="-285750" defTabSz="414338">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charset="0"/>
                <a:ea typeface="ＭＳ Ｐゴシック" charset="0"/>
              </a:defRPr>
            </a:lvl2pPr>
            <a:lvl3pPr marL="1143000" indent="-228600" defTabSz="414338">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charset="0"/>
                <a:ea typeface="ＭＳ Ｐゴシック" charset="0"/>
              </a:defRPr>
            </a:lvl3pPr>
            <a:lvl4pPr marL="1600200" indent="-228600" defTabSz="414338">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charset="0"/>
                <a:ea typeface="ＭＳ Ｐゴシック" charset="0"/>
              </a:defRPr>
            </a:lvl4pPr>
            <a:lvl5pPr marL="2057400" indent="-228600" defTabSz="414338">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charset="0"/>
                <a:ea typeface="ＭＳ Ｐゴシック" charset="0"/>
              </a:defRPr>
            </a:lvl5pPr>
            <a:lvl6pPr marL="25146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charset="0"/>
                <a:ea typeface="ＭＳ Ｐゴシック" charset="0"/>
              </a:defRPr>
            </a:lvl6pPr>
            <a:lvl7pPr marL="29718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charset="0"/>
                <a:ea typeface="ＭＳ Ｐゴシック" charset="0"/>
              </a:defRPr>
            </a:lvl7pPr>
            <a:lvl8pPr marL="34290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charset="0"/>
                <a:ea typeface="ＭＳ Ｐゴシック" charset="0"/>
              </a:defRPr>
            </a:lvl8pPr>
            <a:lvl9pPr marL="38862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charset="0"/>
                <a:ea typeface="ＭＳ Ｐゴシック" charset="0"/>
              </a:defRPr>
            </a:lvl9pPr>
          </a:lstStyle>
          <a:p>
            <a:pPr algn="ctr" eaLnBrk="1">
              <a:lnSpc>
                <a:spcPct val="93000"/>
              </a:lnSpc>
              <a:spcBef>
                <a:spcPct val="0"/>
              </a:spcBef>
              <a:buClr>
                <a:srgbClr val="000000"/>
              </a:buClr>
              <a:buSzPct val="45000"/>
              <a:buFont typeface="Wingdings" charset="0"/>
              <a:buNone/>
              <a:defRPr/>
            </a:pPr>
            <a:r>
              <a:rPr lang="en-GB" sz="1500" smtClean="0">
                <a:solidFill>
                  <a:srgbClr val="000000"/>
                </a:solidFill>
              </a:rPr>
              <a:t>Fig 3 Random effects meta-analysis of 22 studies that examine the effect of antidepressants on reducing pain in patients with fibromyalgia syndrome.</a:t>
            </a:r>
          </a:p>
        </p:txBody>
      </p:sp>
      <p:pic>
        <p:nvPicPr>
          <p:cNvPr id="154628" name="Picture 3"/>
          <p:cNvPicPr>
            <a:picLocks noChangeAspect="1" noChangeArrowheads="1"/>
          </p:cNvPicPr>
          <p:nvPr/>
        </p:nvPicPr>
        <p:blipFill>
          <a:blip r:embed="rId3"/>
          <a:srcRect/>
          <a:stretch>
            <a:fillRect/>
          </a:stretch>
        </p:blipFill>
        <p:spPr bwMode="auto">
          <a:xfrm>
            <a:off x="7935913" y="6205538"/>
            <a:ext cx="815975" cy="52228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FFFFFF"/>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pic>
      <p:pic>
        <p:nvPicPr>
          <p:cNvPr id="154629" name="Picture 4"/>
          <p:cNvPicPr>
            <a:picLocks noChangeAspect="1" noChangeArrowheads="1"/>
          </p:cNvPicPr>
          <p:nvPr/>
        </p:nvPicPr>
        <p:blipFill>
          <a:blip r:embed="rId4"/>
          <a:srcRect/>
          <a:stretch>
            <a:fillRect/>
          </a:stretch>
        </p:blipFill>
        <p:spPr bwMode="auto">
          <a:xfrm>
            <a:off x="2098675" y="979488"/>
            <a:ext cx="4951413" cy="4892675"/>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FFFFFF"/>
                </a:solidFill>
                <a:round/>
                <a:headEnd/>
                <a:tailEnd/>
              </a14:hiddenLine>
            </a:ext>
          </a:extLst>
        </p:spPr>
      </p:pic>
      <p:sp>
        <p:nvSpPr>
          <p:cNvPr id="154630" name="Text Box 5"/>
          <p:cNvSpPr txBox="1">
            <a:spLocks noChangeArrowheads="1"/>
          </p:cNvSpPr>
          <p:nvPr/>
        </p:nvSpPr>
        <p:spPr bwMode="auto">
          <a:xfrm>
            <a:off x="2098675" y="5972175"/>
            <a:ext cx="3917950" cy="2317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FFFFFF"/>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lvl1pPr defTabSz="414338">
              <a:tabLst>
                <a:tab pos="657225" algn="l"/>
                <a:tab pos="1312863" algn="l"/>
                <a:tab pos="1970088" algn="l"/>
                <a:tab pos="2627313" algn="l"/>
                <a:tab pos="3282950" algn="l"/>
              </a:tabLst>
              <a:defRPr sz="2400" b="1">
                <a:solidFill>
                  <a:srgbClr val="000066"/>
                </a:solidFill>
                <a:latin typeface="Arial" charset="0"/>
                <a:ea typeface="ＭＳ Ｐゴシック" charset="0"/>
              </a:defRPr>
            </a:lvl1pPr>
            <a:lvl2pPr marL="742950" indent="-285750" defTabSz="414338">
              <a:tabLst>
                <a:tab pos="657225" algn="l"/>
                <a:tab pos="1312863" algn="l"/>
                <a:tab pos="1970088" algn="l"/>
                <a:tab pos="2627313" algn="l"/>
                <a:tab pos="3282950" algn="l"/>
              </a:tabLst>
              <a:defRPr sz="2400" b="1">
                <a:solidFill>
                  <a:srgbClr val="000066"/>
                </a:solidFill>
                <a:latin typeface="Arial" charset="0"/>
                <a:ea typeface="ＭＳ Ｐゴシック" charset="0"/>
              </a:defRPr>
            </a:lvl2pPr>
            <a:lvl3pPr marL="1143000" indent="-228600" defTabSz="414338">
              <a:tabLst>
                <a:tab pos="657225" algn="l"/>
                <a:tab pos="1312863" algn="l"/>
                <a:tab pos="1970088" algn="l"/>
                <a:tab pos="2627313" algn="l"/>
                <a:tab pos="3282950" algn="l"/>
              </a:tabLst>
              <a:defRPr sz="2400" b="1">
                <a:solidFill>
                  <a:srgbClr val="000066"/>
                </a:solidFill>
                <a:latin typeface="Arial" charset="0"/>
                <a:ea typeface="ＭＳ Ｐゴシック" charset="0"/>
              </a:defRPr>
            </a:lvl3pPr>
            <a:lvl4pPr marL="1600200" indent="-228600" defTabSz="414338">
              <a:tabLst>
                <a:tab pos="657225" algn="l"/>
                <a:tab pos="1312863" algn="l"/>
                <a:tab pos="1970088" algn="l"/>
                <a:tab pos="2627313" algn="l"/>
                <a:tab pos="3282950" algn="l"/>
              </a:tabLst>
              <a:defRPr sz="2400" b="1">
                <a:solidFill>
                  <a:srgbClr val="000066"/>
                </a:solidFill>
                <a:latin typeface="Arial" charset="0"/>
                <a:ea typeface="ＭＳ Ｐゴシック" charset="0"/>
              </a:defRPr>
            </a:lvl4pPr>
            <a:lvl5pPr marL="2057400" indent="-228600" defTabSz="414338">
              <a:tabLst>
                <a:tab pos="657225" algn="l"/>
                <a:tab pos="1312863" algn="l"/>
                <a:tab pos="1970088" algn="l"/>
                <a:tab pos="2627313" algn="l"/>
                <a:tab pos="3282950" algn="l"/>
              </a:tabLst>
              <a:defRPr sz="2400" b="1">
                <a:solidFill>
                  <a:srgbClr val="000066"/>
                </a:solidFill>
                <a:latin typeface="Arial" charset="0"/>
                <a:ea typeface="ＭＳ Ｐゴシック" charset="0"/>
              </a:defRPr>
            </a:lvl5pPr>
            <a:lvl6pPr marL="25146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Lst>
              <a:defRPr sz="2400" b="1">
                <a:solidFill>
                  <a:srgbClr val="000066"/>
                </a:solidFill>
                <a:latin typeface="Arial" charset="0"/>
                <a:ea typeface="ＭＳ Ｐゴシック" charset="0"/>
              </a:defRPr>
            </a:lvl6pPr>
            <a:lvl7pPr marL="29718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Lst>
              <a:defRPr sz="2400" b="1">
                <a:solidFill>
                  <a:srgbClr val="000066"/>
                </a:solidFill>
                <a:latin typeface="Arial" charset="0"/>
                <a:ea typeface="ＭＳ Ｐゴシック" charset="0"/>
              </a:defRPr>
            </a:lvl7pPr>
            <a:lvl8pPr marL="34290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Lst>
              <a:defRPr sz="2400" b="1">
                <a:solidFill>
                  <a:srgbClr val="000066"/>
                </a:solidFill>
                <a:latin typeface="Arial" charset="0"/>
                <a:ea typeface="ＭＳ Ｐゴシック" charset="0"/>
              </a:defRPr>
            </a:lvl8pPr>
            <a:lvl9pPr marL="38862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Lst>
              <a:defRPr sz="2400" b="1">
                <a:solidFill>
                  <a:srgbClr val="000066"/>
                </a:solidFill>
                <a:latin typeface="Arial" charset="0"/>
                <a:ea typeface="ＭＳ Ｐゴシック" charset="0"/>
              </a:defRPr>
            </a:lvl9pPr>
          </a:lstStyle>
          <a:p>
            <a:pPr eaLnBrk="1">
              <a:lnSpc>
                <a:spcPct val="93000"/>
              </a:lnSpc>
              <a:spcBef>
                <a:spcPct val="0"/>
              </a:spcBef>
              <a:buClr>
                <a:srgbClr val="000000"/>
              </a:buClr>
              <a:buSzPct val="45000"/>
              <a:buFont typeface="Wingdings" charset="0"/>
              <a:buNone/>
              <a:defRPr/>
            </a:pPr>
            <a:r>
              <a:rPr lang="en-GB" sz="1100" smtClean="0">
                <a:solidFill>
                  <a:srgbClr val="000000"/>
                </a:solidFill>
              </a:rPr>
              <a:t>Riley R D et al. BMJ 2011;342:bmj.d549</a:t>
            </a:r>
          </a:p>
        </p:txBody>
      </p:sp>
      <p:sp>
        <p:nvSpPr>
          <p:cNvPr id="154631" name="Text Box 7"/>
          <p:cNvSpPr txBox="1">
            <a:spLocks noChangeArrowheads="1"/>
          </p:cNvSpPr>
          <p:nvPr/>
        </p:nvSpPr>
        <p:spPr bwMode="auto">
          <a:xfrm>
            <a:off x="5219700" y="6237288"/>
            <a:ext cx="2663825" cy="1571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lvl1pPr marL="77788" indent="-77788" defTabSz="414338">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1pPr>
            <a:lvl2pPr marL="742950" indent="-285750" defTabSz="414338">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2pPr>
            <a:lvl3pPr marL="1143000" indent="-228600" defTabSz="414338">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3pPr>
            <a:lvl4pPr marL="1600200" indent="-228600" defTabSz="414338">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4pPr>
            <a:lvl5pPr marL="2057400" indent="-228600" defTabSz="414338">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5pPr>
            <a:lvl6pPr marL="25146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6pPr>
            <a:lvl7pPr marL="29718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7pPr>
            <a:lvl8pPr marL="34290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8pPr>
            <a:lvl9pPr marL="38862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9pPr>
          </a:lstStyle>
          <a:p>
            <a:pPr eaLnBrk="1">
              <a:lnSpc>
                <a:spcPct val="93000"/>
              </a:lnSpc>
              <a:spcBef>
                <a:spcPct val="0"/>
              </a:spcBef>
              <a:buClr>
                <a:srgbClr val="000000"/>
              </a:buClr>
              <a:buSzPct val="45000"/>
              <a:buFont typeface="Wingdings" pitchFamily="2" charset="2"/>
              <a:buNone/>
              <a:defRPr/>
            </a:pPr>
            <a:r>
              <a:rPr lang="en-GB" altLang="en-US" sz="900" b="0" smtClean="0">
                <a:solidFill>
                  <a:srgbClr val="000000"/>
                </a:solidFill>
              </a:rPr>
              <a:t>©2011 by British Medical Journal Publishing Group</a:t>
            </a:r>
          </a:p>
        </p:txBody>
      </p:sp>
      <p:sp>
        <p:nvSpPr>
          <p:cNvPr id="167944" name="Foliennummernplatzhalter 1"/>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087F12AC-732B-4A90-998F-C949D068CA43}" type="slidenum">
              <a:rPr lang="de-DE" altLang="en-US" sz="900" smtClean="0">
                <a:solidFill>
                  <a:schemeClr val="accent2"/>
                </a:solidFill>
              </a:rPr>
              <a:pPr/>
              <a:t>172</a:t>
            </a:fld>
            <a:endParaRPr lang="de-DE" altLang="en-US" sz="1400" b="0" smtClean="0">
              <a:solidFill>
                <a:schemeClr val="tx1"/>
              </a:solidFill>
            </a:endParaRPr>
          </a:p>
        </p:txBody>
      </p:sp>
    </p:spTree>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7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55650"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68963"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3367F535-330D-482E-B0D6-7F79F8A97A5C}" type="slidenum">
              <a:rPr lang="de-DE" altLang="en-US" sz="900" smtClean="0">
                <a:solidFill>
                  <a:schemeClr val="accent2"/>
                </a:solidFill>
              </a:rPr>
              <a:pPr/>
              <a:t>173</a:t>
            </a:fld>
            <a:endParaRPr lang="de-DE" altLang="en-US" sz="1400" b="0" smtClean="0">
              <a:solidFill>
                <a:schemeClr val="tx1"/>
              </a:solidFill>
            </a:endParaRPr>
          </a:p>
        </p:txBody>
      </p:sp>
      <p:sp>
        <p:nvSpPr>
          <p:cNvPr id="578562"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2.2.5 Metaanalyse</a:t>
            </a:r>
          </a:p>
        </p:txBody>
      </p:sp>
      <p:sp>
        <p:nvSpPr>
          <p:cNvPr id="168965"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168966"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578566" name="Text Box 6"/>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Berechnung des gemittelten Therapieeffektes</a:t>
            </a:r>
          </a:p>
        </p:txBody>
      </p:sp>
      <p:graphicFrame>
        <p:nvGraphicFramePr>
          <p:cNvPr id="168968" name="Object 9"/>
          <p:cNvGraphicFramePr>
            <a:graphicFrameLocks noChangeAspect="1"/>
          </p:cNvGraphicFramePr>
          <p:nvPr/>
        </p:nvGraphicFramePr>
        <p:xfrm>
          <a:off x="2339975" y="1654175"/>
          <a:ext cx="3887788" cy="3090863"/>
        </p:xfrm>
        <a:graphic>
          <a:graphicData uri="http://schemas.openxmlformats.org/presentationml/2006/ole">
            <mc:AlternateContent xmlns:mc="http://schemas.openxmlformats.org/markup-compatibility/2006">
              <mc:Choice xmlns:v="urn:schemas-microsoft-com:vml" Requires="v">
                <p:oleObj spid="_x0000_s169048" name="Formel" r:id="rId4" imgW="1054100" imgH="838200" progId="Equation.3">
                  <p:embed/>
                </p:oleObj>
              </mc:Choice>
              <mc:Fallback>
                <p:oleObj name="Formel" r:id="rId4" imgW="1054100" imgH="838200" progId="Equation.3">
                  <p:embed/>
                  <p:pic>
                    <p:nvPicPr>
                      <p:cNvPr id="0" name="Object 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39975" y="1654175"/>
                        <a:ext cx="3887788" cy="3090863"/>
                      </a:xfrm>
                      <a:prstGeom prst="rect">
                        <a:avLst/>
                      </a:prstGeom>
                      <a:solidFill>
                        <a:srgbClr val="FFFF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alpha val="74997"/>
                                </a:srgbClr>
                              </a:outerShdw>
                            </a:effectLst>
                          </a14:hiddenEffects>
                        </a:ext>
                      </a:extLst>
                    </p:spPr>
                  </p:pic>
                </p:oleObj>
              </mc:Fallback>
            </mc:AlternateContent>
          </a:graphicData>
        </a:graphic>
      </p:graphicFrame>
      <p:sp>
        <p:nvSpPr>
          <p:cNvPr id="168969" name="Text Box 10"/>
          <p:cNvSpPr txBox="1">
            <a:spLocks noChangeArrowheads="1"/>
          </p:cNvSpPr>
          <p:nvPr/>
        </p:nvSpPr>
        <p:spPr bwMode="auto">
          <a:xfrm>
            <a:off x="900113" y="5300663"/>
            <a:ext cx="7488237" cy="931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a:t>TE = Therapieeffekt	k = Anzahl der Studien</a:t>
            </a:r>
          </a:p>
          <a:p>
            <a:r>
              <a:rPr lang="de-DE" altLang="en-US"/>
              <a:t>W</a:t>
            </a:r>
            <a:r>
              <a:rPr lang="de-DE" altLang="en-US" baseline="-25000"/>
              <a:t>i</a:t>
            </a:r>
            <a:r>
              <a:rPr lang="de-DE" altLang="en-US"/>
              <a:t> = Gewicht der Studie</a:t>
            </a:r>
          </a:p>
        </p:txBody>
      </p:sp>
    </p:spTree>
  </p:cSld>
  <p:clrMapOvr>
    <a:masterClrMapping/>
  </p:clrMapOvr>
  <p:transition>
    <p:zoom/>
  </p:transition>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56674"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69987"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577469FE-5E2B-43B2-8C9C-89269F5A73F8}" type="slidenum">
              <a:rPr lang="de-DE" altLang="en-US" sz="900" smtClean="0">
                <a:solidFill>
                  <a:schemeClr val="accent2"/>
                </a:solidFill>
              </a:rPr>
              <a:pPr/>
              <a:t>174</a:t>
            </a:fld>
            <a:endParaRPr lang="de-DE" altLang="en-US" sz="1400" b="0" smtClean="0">
              <a:solidFill>
                <a:schemeClr val="tx1"/>
              </a:solidFill>
            </a:endParaRPr>
          </a:p>
        </p:txBody>
      </p:sp>
      <p:sp>
        <p:nvSpPr>
          <p:cNvPr id="580610"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2.2.5 Metaanalyse</a:t>
            </a:r>
          </a:p>
        </p:txBody>
      </p:sp>
      <p:sp>
        <p:nvSpPr>
          <p:cNvPr id="169989" name="Text Box 3"/>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169990" name="Text Box 4"/>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580613" name="Text Box 5"/>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lgn="ctr">
              <a:defRPr/>
            </a:pPr>
            <a:r>
              <a:rPr lang="de-DE" altLang="en-US" sz="1600" smtClean="0"/>
              <a:t>Berechnung der Heterogenität (</a:t>
            </a:r>
            <a:r>
              <a:rPr lang="de-DE" altLang="en-US" sz="1600" smtClean="0">
                <a:sym typeface="Symbol" pitchFamily="18" charset="2"/>
              </a:rPr>
              <a:t>2 – Test)</a:t>
            </a:r>
          </a:p>
        </p:txBody>
      </p:sp>
      <p:graphicFrame>
        <p:nvGraphicFramePr>
          <p:cNvPr id="169992" name="Object 6"/>
          <p:cNvGraphicFramePr>
            <a:graphicFrameLocks noChangeAspect="1"/>
          </p:cNvGraphicFramePr>
          <p:nvPr/>
        </p:nvGraphicFramePr>
        <p:xfrm>
          <a:off x="1979613" y="1654175"/>
          <a:ext cx="5232400" cy="2762250"/>
        </p:xfrm>
        <a:graphic>
          <a:graphicData uri="http://schemas.openxmlformats.org/presentationml/2006/ole">
            <mc:AlternateContent xmlns:mc="http://schemas.openxmlformats.org/markup-compatibility/2006">
              <mc:Choice xmlns:v="urn:schemas-microsoft-com:vml" Requires="v">
                <p:oleObj spid="_x0000_s170072" name="Formel" r:id="rId4" imgW="1587500" imgH="838200" progId="Equation.3">
                  <p:embed/>
                </p:oleObj>
              </mc:Choice>
              <mc:Fallback>
                <p:oleObj name="Formel" r:id="rId4" imgW="1587500" imgH="838200" progId="Equation.3">
                  <p:embed/>
                  <p:pic>
                    <p:nvPicPr>
                      <p:cNvPr id="0" name="Object 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79613" y="1654175"/>
                        <a:ext cx="5232400" cy="2762250"/>
                      </a:xfrm>
                      <a:prstGeom prst="rect">
                        <a:avLst/>
                      </a:prstGeom>
                      <a:solidFill>
                        <a:srgbClr val="FFFF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alpha val="74997"/>
                                </a:srgbClr>
                              </a:outerShdw>
                            </a:effectLst>
                          </a14:hiddenEffects>
                        </a:ext>
                      </a:extLst>
                    </p:spPr>
                  </p:pic>
                </p:oleObj>
              </mc:Fallback>
            </mc:AlternateContent>
          </a:graphicData>
        </a:graphic>
      </p:graphicFrame>
      <p:sp>
        <p:nvSpPr>
          <p:cNvPr id="169993" name="Text Box 7"/>
          <p:cNvSpPr txBox="1">
            <a:spLocks noChangeArrowheads="1"/>
          </p:cNvSpPr>
          <p:nvPr/>
        </p:nvSpPr>
        <p:spPr bwMode="auto">
          <a:xfrm>
            <a:off x="395288" y="4652963"/>
            <a:ext cx="8316912" cy="1443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a:t>Q</a:t>
            </a:r>
            <a:r>
              <a:rPr lang="de-DE" altLang="en-US" baseline="-25000"/>
              <a:t>Het</a:t>
            </a:r>
            <a:r>
              <a:rPr lang="de-DE" altLang="en-US"/>
              <a:t> = Testparameter </a:t>
            </a:r>
            <a:r>
              <a:rPr lang="de-DE" altLang="en-US" sz="2000">
                <a:solidFill>
                  <a:schemeClr val="tx1"/>
                </a:solidFill>
              </a:rPr>
              <a:t>(Quadrat der Abweichungen)</a:t>
            </a:r>
          </a:p>
          <a:p>
            <a:r>
              <a:rPr lang="de-DE" altLang="en-US"/>
              <a:t>TE = Therapieeffekt	</a:t>
            </a:r>
          </a:p>
          <a:p>
            <a:r>
              <a:rPr lang="de-DE" altLang="en-US"/>
              <a:t>W</a:t>
            </a:r>
            <a:r>
              <a:rPr lang="de-DE" altLang="en-US" baseline="-25000"/>
              <a:t>i</a:t>
            </a:r>
            <a:r>
              <a:rPr lang="de-DE" altLang="en-US"/>
              <a:t> = Gewicht der Studie 	k = Anzahl der Studien</a:t>
            </a:r>
          </a:p>
        </p:txBody>
      </p:sp>
    </p:spTree>
  </p:cSld>
  <p:clrMapOvr>
    <a:masterClrMapping/>
  </p:clrMapOvr>
  <p:transition>
    <p:zoom/>
  </p:transition>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57698"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71011"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7CBC1796-E2CE-4AF7-B5D9-956D54D6F19E}" type="slidenum">
              <a:rPr lang="de-DE" altLang="en-US" sz="900" smtClean="0">
                <a:solidFill>
                  <a:schemeClr val="accent2"/>
                </a:solidFill>
              </a:rPr>
              <a:pPr/>
              <a:t>175</a:t>
            </a:fld>
            <a:endParaRPr lang="de-DE" altLang="en-US" sz="1400" b="0" smtClean="0">
              <a:solidFill>
                <a:schemeClr val="tx1"/>
              </a:solidFill>
            </a:endParaRPr>
          </a:p>
        </p:txBody>
      </p:sp>
      <p:sp>
        <p:nvSpPr>
          <p:cNvPr id="711682"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2.2.5 Metaanalyse</a:t>
            </a:r>
          </a:p>
        </p:txBody>
      </p:sp>
      <p:sp>
        <p:nvSpPr>
          <p:cNvPr id="171013" name="Text Box 3"/>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171014" name="Text Box 4"/>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graphicFrame>
        <p:nvGraphicFramePr>
          <p:cNvPr id="711744" name="Group 64"/>
          <p:cNvGraphicFramePr>
            <a:graphicFrameLocks noGrp="1"/>
          </p:cNvGraphicFramePr>
          <p:nvPr>
            <p:extLst>
              <p:ext uri="{D42A27DB-BD31-4B8C-83A1-F6EECF244321}">
                <p14:modId xmlns:p14="http://schemas.microsoft.com/office/powerpoint/2010/main" val="2398904671"/>
              </p:ext>
            </p:extLst>
          </p:nvPr>
        </p:nvGraphicFramePr>
        <p:xfrm>
          <a:off x="1042988" y="1341438"/>
          <a:ext cx="7023100" cy="4608514"/>
        </p:xfrm>
        <a:graphic>
          <a:graphicData uri="http://schemas.openxmlformats.org/drawingml/2006/table">
            <a:tbl>
              <a:tblPr>
                <a:effectLst>
                  <a:outerShdw blurRad="50800" dist="38100" dir="2700000" algn="tl" rotWithShape="0">
                    <a:prstClr val="black">
                      <a:alpha val="40000"/>
                    </a:prstClr>
                  </a:outerShdw>
                </a:effectLst>
              </a:tblPr>
              <a:tblGrid>
                <a:gridCol w="2400300">
                  <a:extLst>
                    <a:ext uri="{9D8B030D-6E8A-4147-A177-3AD203B41FA5}">
                      <a16:colId xmlns="" xmlns:a16="http://schemas.microsoft.com/office/drawing/2014/main" val="20000"/>
                    </a:ext>
                  </a:extLst>
                </a:gridCol>
                <a:gridCol w="2011362">
                  <a:extLst>
                    <a:ext uri="{9D8B030D-6E8A-4147-A177-3AD203B41FA5}">
                      <a16:colId xmlns="" xmlns:a16="http://schemas.microsoft.com/office/drawing/2014/main" val="20001"/>
                    </a:ext>
                  </a:extLst>
                </a:gridCol>
                <a:gridCol w="1711325">
                  <a:extLst>
                    <a:ext uri="{9D8B030D-6E8A-4147-A177-3AD203B41FA5}">
                      <a16:colId xmlns="" xmlns:a16="http://schemas.microsoft.com/office/drawing/2014/main" val="20002"/>
                    </a:ext>
                  </a:extLst>
                </a:gridCol>
                <a:gridCol w="900113">
                  <a:extLst>
                    <a:ext uri="{9D8B030D-6E8A-4147-A177-3AD203B41FA5}">
                      <a16:colId xmlns="" xmlns:a16="http://schemas.microsoft.com/office/drawing/2014/main" val="20003"/>
                    </a:ext>
                  </a:extLst>
                </a:gridCol>
              </a:tblGrid>
              <a:tr h="776288">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endParaRPr kumimoji="0" lang="en-US" altLang="en-US" sz="1600" b="1" i="0" u="none" strike="noStrike" cap="none" normalizeH="0" baseline="0" dirty="0" smtClean="0">
                        <a:ln>
                          <a:noFill/>
                        </a:ln>
                        <a:solidFill>
                          <a:srgbClr val="000066"/>
                        </a:solidFill>
                        <a:effectLst/>
                        <a:latin typeface="Arial" pitchFamily="34" charset="0"/>
                        <a:ea typeface="ＭＳ Ｐゴシック" pitchFamily="1" charset="-128"/>
                      </a:endParaRPr>
                    </a:p>
                  </a:txBody>
                  <a:tcPr horzOverflow="overflow">
                    <a:lnL>
                      <a:noFill/>
                    </a:lnL>
                    <a:lnR w="28575"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1600" b="1" i="0" u="none" strike="noStrike" cap="none" normalizeH="0" baseline="0" smtClean="0">
                          <a:ln>
                            <a:noFill/>
                          </a:ln>
                          <a:solidFill>
                            <a:srgbClr val="000066"/>
                          </a:solidFill>
                          <a:effectLst/>
                          <a:latin typeface="Arial" pitchFamily="34" charset="0"/>
                          <a:ea typeface="ＭＳ Ｐゴシック" pitchFamily="1" charset="-128"/>
                        </a:rPr>
                        <a:t>Gestorben </a:t>
                      </a:r>
                    </a:p>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1600" b="1" i="0" u="none" strike="noStrike" cap="none" normalizeH="0" baseline="0" smtClean="0">
                          <a:ln>
                            <a:noFill/>
                          </a:ln>
                          <a:solidFill>
                            <a:srgbClr val="000066"/>
                          </a:solidFill>
                          <a:effectLst/>
                          <a:latin typeface="Arial" pitchFamily="34" charset="0"/>
                          <a:ea typeface="ＭＳ Ｐゴシック" pitchFamily="1" charset="-128"/>
                        </a:rPr>
                        <a:t>Intervention</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1600" b="1" i="0" u="none" strike="noStrike" cap="none" normalizeH="0" baseline="0" smtClean="0">
                          <a:ln>
                            <a:noFill/>
                          </a:ln>
                          <a:solidFill>
                            <a:srgbClr val="000066"/>
                          </a:solidFill>
                          <a:effectLst/>
                          <a:latin typeface="Arial" pitchFamily="34" charset="0"/>
                          <a:ea typeface="ＭＳ Ｐゴシック" pitchFamily="1" charset="-128"/>
                        </a:rPr>
                        <a:t>Gestorben</a:t>
                      </a:r>
                    </a:p>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1600" b="1" i="0" u="none" strike="noStrike" cap="none" normalizeH="0" baseline="0" smtClean="0">
                          <a:ln>
                            <a:noFill/>
                          </a:ln>
                          <a:solidFill>
                            <a:srgbClr val="000066"/>
                          </a:solidFill>
                          <a:effectLst/>
                          <a:latin typeface="Arial" pitchFamily="34" charset="0"/>
                          <a:ea typeface="ＭＳ Ｐゴシック" pitchFamily="1" charset="-128"/>
                        </a:rPr>
                        <a:t>Kontrolle</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endParaRPr kumimoji="0" lang="en-US" altLang="en-US" sz="1600" b="1" i="0" u="none" strike="noStrike" cap="none" normalizeH="0" baseline="0" smtClean="0">
                        <a:ln>
                          <a:noFill/>
                        </a:ln>
                        <a:solidFill>
                          <a:srgbClr val="000066"/>
                        </a:solidFill>
                        <a:effectLst/>
                        <a:latin typeface="Arial" pitchFamily="34" charset="0"/>
                        <a:ea typeface="ＭＳ Ｐゴシック" pitchFamily="1" charset="-128"/>
                      </a:endParaRPr>
                    </a:p>
                  </a:txBody>
                  <a:tcPr horzOverflow="overflow">
                    <a:lnL w="28575" cap="flat" cmpd="sng" algn="ctr">
                      <a:solidFill>
                        <a:schemeClr val="tx1"/>
                      </a:solidFill>
                      <a:prstDash val="solid"/>
                      <a:round/>
                      <a:headEnd type="none" w="med" len="med"/>
                      <a:tailEnd type="none" w="med" len="med"/>
                    </a:lnL>
                    <a:lnR>
                      <a:noFill/>
                    </a:lnR>
                    <a:lnT>
                      <a:noFill/>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0"/>
                  </a:ext>
                </a:extLst>
              </a:tr>
              <a:tr h="638175">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1400" b="1" i="0" u="none" strike="noStrike" cap="none" normalizeH="0" baseline="0" smtClean="0">
                          <a:ln>
                            <a:noFill/>
                          </a:ln>
                          <a:solidFill>
                            <a:srgbClr val="000066"/>
                          </a:solidFill>
                          <a:effectLst/>
                          <a:latin typeface="Arial" pitchFamily="34" charset="0"/>
                          <a:ea typeface="ＭＳ Ｐゴシック" pitchFamily="1" charset="-128"/>
                        </a:rPr>
                        <a:t>Zentrum 1</a:t>
                      </a: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rPr>
                        <a:t>2</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dirty="0" smtClean="0">
                          <a:ln>
                            <a:noFill/>
                          </a:ln>
                          <a:solidFill>
                            <a:srgbClr val="000066"/>
                          </a:solidFill>
                          <a:effectLst/>
                          <a:latin typeface="Arial" pitchFamily="34" charset="0"/>
                          <a:ea typeface="ＭＳ Ｐゴシック" pitchFamily="1" charset="-128"/>
                        </a:rPr>
                        <a:t>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sym typeface="Wingdings" pitchFamily="2" charset="2"/>
                        </a:rPr>
                        <a:t></a:t>
                      </a:r>
                      <a:endPar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FF00"/>
                    </a:solidFill>
                  </a:tcPr>
                </a:tc>
                <a:extLst>
                  <a:ext uri="{0D108BD9-81ED-4DB2-BD59-A6C34878D82A}">
                    <a16:rowId xmlns="" xmlns:a16="http://schemas.microsoft.com/office/drawing/2014/main" val="10001"/>
                  </a:ext>
                </a:extLst>
              </a:tr>
              <a:tr h="639763">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1400" b="1" i="0" u="none" strike="noStrike" cap="none" normalizeH="0" baseline="0" smtClean="0">
                          <a:ln>
                            <a:noFill/>
                          </a:ln>
                          <a:solidFill>
                            <a:srgbClr val="000066"/>
                          </a:solidFill>
                          <a:effectLst/>
                          <a:latin typeface="Arial" pitchFamily="34" charset="0"/>
                          <a:ea typeface="ＭＳ Ｐゴシック" pitchFamily="1" charset="-128"/>
                        </a:rPr>
                        <a:t>Zentrum 2</a:t>
                      </a: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rPr>
                        <a:t>2</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rPr>
                        <a:t>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sym typeface="Wingdings" pitchFamily="2" charset="2"/>
                        </a:rPr>
                        <a:t></a:t>
                      </a:r>
                      <a:endPar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FF00"/>
                    </a:solidFill>
                  </a:tcPr>
                </a:tc>
                <a:extLst>
                  <a:ext uri="{0D108BD9-81ED-4DB2-BD59-A6C34878D82A}">
                    <a16:rowId xmlns="" xmlns:a16="http://schemas.microsoft.com/office/drawing/2014/main" val="10002"/>
                  </a:ext>
                </a:extLst>
              </a:tr>
              <a:tr h="638175">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1400" b="1" i="0" u="none" strike="noStrike" cap="none" normalizeH="0" baseline="0" smtClean="0">
                          <a:ln>
                            <a:noFill/>
                          </a:ln>
                          <a:solidFill>
                            <a:srgbClr val="000066"/>
                          </a:solidFill>
                          <a:effectLst/>
                          <a:latin typeface="Arial" pitchFamily="34" charset="0"/>
                          <a:ea typeface="ＭＳ Ｐゴシック" pitchFamily="1" charset="-128"/>
                        </a:rPr>
                        <a:t>Zentrum 3</a:t>
                      </a: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rPr>
                        <a:t>2</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rPr>
                        <a:t>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sym typeface="Wingdings" pitchFamily="2" charset="2"/>
                        </a:rPr>
                        <a:t></a:t>
                      </a:r>
                      <a:endPar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FF00"/>
                    </a:solidFill>
                  </a:tcPr>
                </a:tc>
                <a:extLst>
                  <a:ext uri="{0D108BD9-81ED-4DB2-BD59-A6C34878D82A}">
                    <a16:rowId xmlns="" xmlns:a16="http://schemas.microsoft.com/office/drawing/2014/main" val="10003"/>
                  </a:ext>
                </a:extLst>
              </a:tr>
              <a:tr h="638175">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1400" b="1" i="0" u="none" strike="noStrike" cap="none" normalizeH="0" baseline="0" smtClean="0">
                          <a:ln>
                            <a:noFill/>
                          </a:ln>
                          <a:solidFill>
                            <a:srgbClr val="000066"/>
                          </a:solidFill>
                          <a:effectLst/>
                          <a:latin typeface="Arial" pitchFamily="34" charset="0"/>
                          <a:ea typeface="ＭＳ Ｐゴシック" pitchFamily="1" charset="-128"/>
                        </a:rPr>
                        <a:t>Zentrum 4</a:t>
                      </a: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rPr>
                        <a:t>24</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rPr>
                        <a:t>21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sym typeface="Wingdings" pitchFamily="2" charset="2"/>
                        </a:rPr>
                        <a:t></a:t>
                      </a:r>
                      <a:endPar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0000"/>
                    </a:solidFill>
                  </a:tcPr>
                </a:tc>
                <a:extLst>
                  <a:ext uri="{0D108BD9-81ED-4DB2-BD59-A6C34878D82A}">
                    <a16:rowId xmlns="" xmlns:a16="http://schemas.microsoft.com/office/drawing/2014/main" val="10004"/>
                  </a:ext>
                </a:extLst>
              </a:tr>
              <a:tr h="639763">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1400" b="1" i="0" u="none" strike="noStrike" cap="none" normalizeH="0" baseline="0" smtClean="0">
                          <a:ln>
                            <a:noFill/>
                          </a:ln>
                          <a:solidFill>
                            <a:srgbClr val="000066"/>
                          </a:solidFill>
                          <a:effectLst/>
                          <a:latin typeface="Arial" pitchFamily="34" charset="0"/>
                          <a:ea typeface="ＭＳ Ｐゴシック" pitchFamily="1" charset="-128"/>
                        </a:rPr>
                        <a:t>Summe</a:t>
                      </a:r>
                    </a:p>
                  </a:txBody>
                  <a:tcPr horzOverflow="overflow">
                    <a:lnL>
                      <a:noFill/>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a:noFill/>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800" b="1" i="0" u="none" strike="noStrike" cap="none" normalizeH="0" baseline="0" smtClean="0">
                          <a:ln>
                            <a:noFill/>
                          </a:ln>
                          <a:solidFill>
                            <a:srgbClr val="000066"/>
                          </a:solidFill>
                          <a:effectLst/>
                          <a:latin typeface="Arial" pitchFamily="34" charset="0"/>
                          <a:ea typeface="ＭＳ Ｐゴシック" pitchFamily="1" charset="-128"/>
                        </a:rPr>
                        <a:t>30</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hlink"/>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800" b="1" i="0" u="none" strike="noStrike" cap="none" normalizeH="0" baseline="0" smtClean="0">
                          <a:ln>
                            <a:noFill/>
                          </a:ln>
                          <a:solidFill>
                            <a:srgbClr val="000066"/>
                          </a:solidFill>
                          <a:effectLst/>
                          <a:latin typeface="Arial" pitchFamily="34" charset="0"/>
                          <a:ea typeface="ＭＳ Ｐゴシック" pitchFamily="1" charset="-128"/>
                        </a:rPr>
                        <a:t>30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hlink"/>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sym typeface="Wingdings" pitchFamily="2" charset="2"/>
                        </a:rPr>
                        <a:t></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 xmlns:a16="http://schemas.microsoft.com/office/drawing/2014/main" val="10005"/>
                  </a:ext>
                </a:extLst>
              </a:tr>
              <a:tr h="638175">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1400" b="1" i="0" u="none" strike="noStrike" cap="none" normalizeH="0" baseline="0" smtClean="0">
                          <a:ln>
                            <a:noFill/>
                          </a:ln>
                          <a:solidFill>
                            <a:srgbClr val="000066"/>
                          </a:solidFill>
                          <a:effectLst/>
                          <a:latin typeface="Arial" pitchFamily="34" charset="0"/>
                          <a:ea typeface="ＭＳ Ｐゴシック" pitchFamily="1" charset="-128"/>
                        </a:rPr>
                        <a:t>Gewichtet</a:t>
                      </a:r>
                    </a:p>
                  </a:txBody>
                  <a:tcPr horzOverflow="overflow">
                    <a:lnL>
                      <a:noFill/>
                    </a:lnL>
                    <a:lnR w="28575"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800" b="1" i="0" u="none" strike="noStrike" cap="none" normalizeH="0" baseline="0" smtClean="0">
                          <a:ln>
                            <a:noFill/>
                          </a:ln>
                          <a:solidFill>
                            <a:srgbClr val="000066"/>
                          </a:solidFill>
                          <a:effectLst/>
                          <a:latin typeface="Arial" pitchFamily="34" charset="0"/>
                          <a:ea typeface="ＭＳ Ｐゴシック" pitchFamily="1" charset="-128"/>
                        </a:rPr>
                        <a:t>18,5</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800" b="1" i="0" u="none" strike="noStrike" cap="none" normalizeH="0" baseline="0" smtClean="0">
                          <a:ln>
                            <a:noFill/>
                          </a:ln>
                          <a:solidFill>
                            <a:srgbClr val="000066"/>
                          </a:solidFill>
                          <a:effectLst/>
                          <a:latin typeface="Arial" pitchFamily="34" charset="0"/>
                          <a:ea typeface="ＭＳ Ｐゴシック" pitchFamily="1" charset="-128"/>
                        </a:rPr>
                        <a:t>16,5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sym typeface="Wingdings" pitchFamily="2" charset="2"/>
                        </a:rPr>
                        <a:t></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0000"/>
                    </a:solidFill>
                  </a:tcPr>
                </a:tc>
                <a:extLst>
                  <a:ext uri="{0D108BD9-81ED-4DB2-BD59-A6C34878D82A}">
                    <a16:rowId xmlns="" xmlns:a16="http://schemas.microsoft.com/office/drawing/2014/main" val="10006"/>
                  </a:ext>
                </a:extLst>
              </a:tr>
            </a:tbl>
          </a:graphicData>
        </a:graphic>
      </p:graphicFrame>
    </p:spTree>
  </p:cSld>
  <p:clrMapOvr>
    <a:masterClrMapping/>
  </p:clrMapOvr>
  <p:transition>
    <p:zoom/>
  </p:transition>
  <p:timing>
    <p:tnLst>
      <p:par>
        <p:cT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58722"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72035" name="Foliennummernplatzhalter 6"/>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D8FF6F23-5BAF-4F57-8D89-BDD1E8DD1549}" type="slidenum">
              <a:rPr lang="de-DE" altLang="en-US" sz="900" smtClean="0">
                <a:solidFill>
                  <a:schemeClr val="accent2"/>
                </a:solidFill>
              </a:rPr>
              <a:pPr/>
              <a:t>176</a:t>
            </a:fld>
            <a:endParaRPr lang="de-DE" altLang="en-US" sz="1400" b="0" smtClean="0">
              <a:solidFill>
                <a:schemeClr val="tx1"/>
              </a:solidFill>
            </a:endParaRPr>
          </a:p>
        </p:txBody>
      </p:sp>
      <p:sp>
        <p:nvSpPr>
          <p:cNvPr id="336898"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2.2.5 Metaanalyse</a:t>
            </a:r>
          </a:p>
        </p:txBody>
      </p:sp>
      <p:sp>
        <p:nvSpPr>
          <p:cNvPr id="172037"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172038"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pic>
        <p:nvPicPr>
          <p:cNvPr id="172039" name="Picture 8" descr="Simpson"/>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a:xfrm>
            <a:off x="1763713" y="1628775"/>
            <a:ext cx="5688012" cy="4587875"/>
          </a:xfrm>
          <a:prstGeom prst="rect">
            <a:avLst/>
          </a:prstGeom>
          <a:ln w="19050">
            <a:solidFill>
              <a:schemeClr val="tx1"/>
            </a:solidFill>
          </a:ln>
          <a:effectLst>
            <a:outerShdw blurRad="292100" dist="139700" dir="2700000" algn="tl" rotWithShape="0">
              <a:srgbClr val="333333">
                <a:alpha val="65000"/>
              </a:srgbClr>
            </a:outerShdw>
          </a:effectLst>
        </p:spPr>
      </p:pic>
      <p:sp>
        <p:nvSpPr>
          <p:cNvPr id="172040" name="Text Box 9"/>
          <p:cNvSpPr txBox="1">
            <a:spLocks noChangeArrowheads="1"/>
          </p:cNvSpPr>
          <p:nvPr/>
        </p:nvSpPr>
        <p:spPr bwMode="auto">
          <a:xfrm>
            <a:off x="755650" y="6308725"/>
            <a:ext cx="6985000"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sz="1200" dirty="0">
                <a:solidFill>
                  <a:schemeClr val="tx1"/>
                </a:solidFill>
              </a:rPr>
              <a:t>aus Antes et al. Evidenz-basierte Medizin. Thieme 2003</a:t>
            </a:r>
          </a:p>
        </p:txBody>
      </p:sp>
      <p:sp>
        <p:nvSpPr>
          <p:cNvPr id="336906" name="Text Box 10"/>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lgn="ctr">
              <a:defRPr/>
            </a:pPr>
            <a:r>
              <a:rPr lang="de-DE" altLang="en-US" sz="1600" smtClean="0"/>
              <a:t>Simpson Phänomen</a:t>
            </a:r>
          </a:p>
        </p:txBody>
      </p:sp>
    </p:spTree>
  </p:cSld>
  <p:clrMapOvr>
    <a:masterClrMapping/>
  </p:clrMapOvr>
  <p:transition>
    <p:zoom/>
  </p:transition>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10"/>
          <p:cNvSpPr>
            <a:spLocks noChangeArrowheads="1"/>
          </p:cNvSpPr>
          <p:nvPr/>
        </p:nvSpPr>
        <p:spPr bwMode="auto">
          <a:xfrm>
            <a:off x="0" y="687388"/>
            <a:ext cx="9144000" cy="914400"/>
          </a:xfrm>
          <a:prstGeom prst="rect">
            <a:avLst/>
          </a:prstGeom>
          <a:solidFill>
            <a:srgbClr val="EEEEEE"/>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eaLnBrk="1" hangingPunct="1"/>
            <a:endParaRPr lang="en-US" altLang="en-US" sz="1800">
              <a:solidFill>
                <a:srgbClr val="FFFFFF"/>
              </a:solidFill>
            </a:endParaRPr>
          </a:p>
        </p:txBody>
      </p:sp>
      <p:sp>
        <p:nvSpPr>
          <p:cNvPr id="173059" name="Date Placeholder 3"/>
          <p:cNvSpPr txBox="1">
            <a:spLocks noGrp="1"/>
          </p:cNvSpPr>
          <p:nvPr/>
        </p:nvSpPr>
        <p:spPr bwMode="auto">
          <a:xfrm>
            <a:off x="179388" y="5588000"/>
            <a:ext cx="2540000" cy="63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54000" tIns="63500" rIns="127000" bIns="63500"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eaLnBrk="1" hangingPunct="1"/>
            <a:r>
              <a:rPr lang="en-US" altLang="en-US" sz="1100">
                <a:solidFill>
                  <a:srgbClr val="999999"/>
                </a:solidFill>
                <a:latin typeface="Helvetica" pitchFamily="1" charset="0"/>
              </a:rPr>
              <a:t>Date of download:  11/21/2013</a:t>
            </a:r>
          </a:p>
        </p:txBody>
      </p:sp>
      <p:sp>
        <p:nvSpPr>
          <p:cNvPr id="173060" name="Footer Placeholder 4"/>
          <p:cNvSpPr txBox="1">
            <a:spLocks noGrp="1"/>
          </p:cNvSpPr>
          <p:nvPr/>
        </p:nvSpPr>
        <p:spPr bwMode="auto">
          <a:xfrm>
            <a:off x="2287588" y="5548313"/>
            <a:ext cx="5776912" cy="63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eaLnBrk="1" hangingPunct="1"/>
            <a:r>
              <a:rPr lang="en-US" altLang="en-US" sz="1100">
                <a:solidFill>
                  <a:srgbClr val="999999"/>
                </a:solidFill>
                <a:latin typeface="Helvetica" pitchFamily="1" charset="0"/>
              </a:rPr>
              <a:t>Copyright © 2012 American Medical Association. All rights reserved.</a:t>
            </a:r>
          </a:p>
        </p:txBody>
      </p:sp>
      <p:sp>
        <p:nvSpPr>
          <p:cNvPr id="173061" name="Text Placeholder 2"/>
          <p:cNvSpPr txBox="1">
            <a:spLocks/>
          </p:cNvSpPr>
          <p:nvPr/>
        </p:nvSpPr>
        <p:spPr bwMode="auto">
          <a:xfrm>
            <a:off x="0" y="692150"/>
            <a:ext cx="9144000"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54000" tIns="63500" rIns="127000" bIns="0"/>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eaLnBrk="1" hangingPunct="1"/>
            <a:r>
              <a:rPr lang="en-US" altLang="en-US" sz="1300">
                <a:solidFill>
                  <a:schemeClr val="tx1"/>
                </a:solidFill>
                <a:latin typeface="Helvetica" pitchFamily="1" charset="0"/>
              </a:rPr>
              <a:t>From: A Comparison of Results of the US Food and Drug Administration</a:t>
            </a:r>
            <a:r>
              <a:rPr lang="en-US" altLang="de-DE" sz="1300">
                <a:solidFill>
                  <a:schemeClr val="tx1"/>
                </a:solidFill>
                <a:latin typeface="Helvetica" pitchFamily="1" charset="0"/>
              </a:rPr>
              <a:t>’</a:t>
            </a:r>
            <a:r>
              <a:rPr lang="en-US" altLang="en-US" sz="1300">
                <a:solidFill>
                  <a:schemeClr val="tx1"/>
                </a:solidFill>
                <a:latin typeface="Helvetica" pitchFamily="1" charset="0"/>
              </a:rPr>
              <a:t>s Mini-Sentinel Program With Randomized Clinical Trials:  The Case of Gastrointestinal Tract Bleeding With Dabigatran</a:t>
            </a:r>
          </a:p>
        </p:txBody>
      </p:sp>
      <p:cxnSp>
        <p:nvCxnSpPr>
          <p:cNvPr id="173062" name="Straight Connector 8"/>
          <p:cNvCxnSpPr>
            <a:cxnSpLocks noChangeShapeType="1"/>
          </p:cNvCxnSpPr>
          <p:nvPr/>
        </p:nvCxnSpPr>
        <p:spPr bwMode="auto">
          <a:xfrm flipV="1">
            <a:off x="0" y="6215063"/>
            <a:ext cx="9144000" cy="7937"/>
          </a:xfrm>
          <a:prstGeom prst="line">
            <a:avLst/>
          </a:prstGeom>
          <a:noFill/>
          <a:ln w="12700">
            <a:solidFill>
              <a:srgbClr val="999999"/>
            </a:solidFill>
            <a:round/>
            <a:headEnd/>
            <a:tailEnd/>
          </a:ln>
          <a:extLst>
            <a:ext uri="{909E8E84-426E-40DD-AFC4-6F175D3DCCD1}">
              <a14:hiddenFill xmlns:a14="http://schemas.microsoft.com/office/drawing/2010/main">
                <a:noFill/>
              </a14:hiddenFill>
            </a:ext>
          </a:extLst>
        </p:spPr>
      </p:cxnSp>
      <p:sp>
        <p:nvSpPr>
          <p:cNvPr id="173063" name="Text Placeholder 2"/>
          <p:cNvSpPr txBox="1">
            <a:spLocks/>
          </p:cNvSpPr>
          <p:nvPr/>
        </p:nvSpPr>
        <p:spPr bwMode="auto">
          <a:xfrm>
            <a:off x="0" y="1282700"/>
            <a:ext cx="91440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54000" tIns="0" rIns="127000" bIns="63500"/>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eaLnBrk="1" hangingPunct="1"/>
            <a:r>
              <a:rPr lang="en-US" altLang="en-US" sz="1200">
                <a:solidFill>
                  <a:schemeClr val="tx1"/>
                </a:solidFill>
                <a:latin typeface="Helvetica" pitchFamily="1" charset="0"/>
              </a:rPr>
              <a:t>JAMA Intern Med. 2013;():-. doi:10.1001/jamainternmed.2013.12217</a:t>
            </a:r>
          </a:p>
        </p:txBody>
      </p:sp>
      <p:sp>
        <p:nvSpPr>
          <p:cNvPr id="173064" name="Text Placeholder 2"/>
          <p:cNvSpPr txBox="1">
            <a:spLocks/>
          </p:cNvSpPr>
          <p:nvPr/>
        </p:nvSpPr>
        <p:spPr bwMode="auto">
          <a:xfrm>
            <a:off x="-28575" y="3946525"/>
            <a:ext cx="9144000" cy="63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54000" tIns="0" rIns="0" bIns="63500"/>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eaLnBrk="1" hangingPunct="1">
              <a:spcBef>
                <a:spcPct val="20000"/>
              </a:spcBef>
            </a:pPr>
            <a:r>
              <a:rPr lang="en-US" altLang="en-US" sz="1200">
                <a:solidFill>
                  <a:schemeClr val="tx1"/>
                </a:solidFill>
                <a:latin typeface="Helvetica" pitchFamily="1" charset="0"/>
              </a:rPr>
              <a:t>Meta-analysis of Randomized Clinical Trials Reporting Gastrointestinal (GI) Tract Bleeding With Dabigatran vs Warfarin (Fixed-Effect Model)The squares represent the point estimates of risk ratio of individual trials, and the lines extending from them represent 95% CIs. The diamond represents the meta-analytic risk ratio and its 95% CI.
</a:t>
            </a:r>
          </a:p>
        </p:txBody>
      </p:sp>
      <p:sp>
        <p:nvSpPr>
          <p:cNvPr id="15368" name="TextBox 11"/>
          <p:cNvSpPr txBox="1">
            <a:spLocks noChangeArrowheads="1"/>
          </p:cNvSpPr>
          <p:nvPr/>
        </p:nvSpPr>
        <p:spPr bwMode="auto">
          <a:xfrm>
            <a:off x="0" y="4652963"/>
            <a:ext cx="9144000" cy="630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54000" tIns="0" rIns="0" bIns="63500">
            <a:spAutoFit/>
          </a:bodyPr>
          <a:lstStyle>
            <a:lvl1pPr eaLnBrk="0" hangingPunct="0">
              <a:defRPr sz="2400">
                <a:solidFill>
                  <a:schemeClr val="tx1"/>
                </a:solidFill>
                <a:latin typeface="Arial" pitchFamily="34" charset="0"/>
                <a:ea typeface="ＭＳ Ｐゴシック" charset="-128"/>
              </a:defRPr>
            </a:lvl1pPr>
            <a:lvl2pPr marL="742950" indent="-285750" eaLnBrk="0" hangingPunct="0">
              <a:defRPr sz="2400">
                <a:solidFill>
                  <a:schemeClr val="tx1"/>
                </a:solidFill>
                <a:latin typeface="Arial" pitchFamily="34" charset="0"/>
                <a:ea typeface="ＭＳ Ｐゴシック" charset="-128"/>
              </a:defRPr>
            </a:lvl2pPr>
            <a:lvl3pPr marL="1143000" indent="-228600" eaLnBrk="0" hangingPunct="0">
              <a:defRPr sz="2400">
                <a:solidFill>
                  <a:schemeClr val="tx1"/>
                </a:solidFill>
                <a:latin typeface="Arial" pitchFamily="34" charset="0"/>
                <a:ea typeface="ＭＳ Ｐゴシック" charset="-128"/>
              </a:defRPr>
            </a:lvl3pPr>
            <a:lvl4pPr marL="1600200" indent="-228600" eaLnBrk="0" hangingPunct="0">
              <a:defRPr sz="2400">
                <a:solidFill>
                  <a:schemeClr val="tx1"/>
                </a:solidFill>
                <a:latin typeface="Arial" pitchFamily="34" charset="0"/>
                <a:ea typeface="ＭＳ Ｐゴシック" charset="-128"/>
              </a:defRPr>
            </a:lvl4pPr>
            <a:lvl5pPr marL="2057400" indent="-228600" eaLnBrk="0" hangingPunct="0">
              <a:defRPr sz="2400">
                <a:solidFill>
                  <a:schemeClr val="tx1"/>
                </a:solidFill>
                <a:latin typeface="Arial" pitchFamily="34" charset="0"/>
                <a:ea typeface="ＭＳ Ｐゴシック"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charset="-128"/>
              </a:defRPr>
            </a:lvl9pPr>
          </a:lstStyle>
          <a:p>
            <a:pPr eaLnBrk="1" hangingPunct="1">
              <a:defRPr/>
            </a:pPr>
            <a:r>
              <a:rPr lang="en-US" sz="1600" dirty="0" smtClean="0">
                <a:effectLst>
                  <a:outerShdw blurRad="38100" dist="38100" dir="2700000" algn="tl">
                    <a:srgbClr val="000000">
                      <a:alpha val="43137"/>
                    </a:srgbClr>
                  </a:outerShdw>
                </a:effectLst>
              </a:rPr>
              <a:t>Mini-Sentinel Database (observational)</a:t>
            </a:r>
            <a:r>
              <a:rPr lang="en-US" sz="1200" dirty="0" smtClean="0"/>
              <a:t>, the FDA obtained a GI tract bleeding rate of </a:t>
            </a:r>
          </a:p>
          <a:p>
            <a:pPr eaLnBrk="1" hangingPunct="1">
              <a:defRPr/>
            </a:pPr>
            <a:r>
              <a:rPr lang="en-US" sz="1600" dirty="0" smtClean="0">
                <a:solidFill>
                  <a:srgbClr val="FF0000"/>
                </a:solidFill>
                <a:effectLst>
                  <a:outerShdw blurRad="38100" dist="38100" dir="2700000" algn="tl">
                    <a:srgbClr val="000000">
                      <a:alpha val="43137"/>
                    </a:srgbClr>
                  </a:outerShdw>
                </a:effectLst>
              </a:rPr>
              <a:t>1.6 with </a:t>
            </a:r>
            <a:r>
              <a:rPr lang="en-US" sz="1600" dirty="0" err="1" smtClean="0">
                <a:solidFill>
                  <a:srgbClr val="FF0000"/>
                </a:solidFill>
                <a:effectLst>
                  <a:outerShdw blurRad="38100" dist="38100" dir="2700000" algn="tl">
                    <a:srgbClr val="000000">
                      <a:alpha val="43137"/>
                    </a:srgbClr>
                  </a:outerShdw>
                </a:effectLst>
              </a:rPr>
              <a:t>dabigatran</a:t>
            </a:r>
            <a:r>
              <a:rPr lang="en-US" sz="1600" dirty="0" smtClean="0">
                <a:solidFill>
                  <a:srgbClr val="FF0000"/>
                </a:solidFill>
                <a:effectLst>
                  <a:outerShdw blurRad="38100" dist="38100" dir="2700000" algn="tl">
                    <a:srgbClr val="000000">
                      <a:alpha val="43137"/>
                    </a:srgbClr>
                  </a:outerShdw>
                </a:effectLst>
              </a:rPr>
              <a:t> and 3.5 with warfarin (per 100 000 days at risk)</a:t>
            </a:r>
            <a:endParaRPr lang="en-US" altLang="de-DE" sz="1600" dirty="0" smtClean="0">
              <a:solidFill>
                <a:srgbClr val="FF0000"/>
              </a:solidFill>
              <a:effectLst>
                <a:outerShdw blurRad="38100" dist="38100" dir="2700000" algn="tl">
                  <a:srgbClr val="000000">
                    <a:alpha val="43137"/>
                  </a:srgbClr>
                </a:outerShdw>
              </a:effectLst>
              <a:latin typeface="Helvetica" charset="0"/>
            </a:endParaRPr>
          </a:p>
        </p:txBody>
      </p:sp>
      <p:cxnSp>
        <p:nvCxnSpPr>
          <p:cNvPr id="173066" name="Straight Connector 5"/>
          <p:cNvCxnSpPr>
            <a:cxnSpLocks noChangeShapeType="1"/>
          </p:cNvCxnSpPr>
          <p:nvPr/>
        </p:nvCxnSpPr>
        <p:spPr bwMode="auto">
          <a:xfrm>
            <a:off x="0" y="666750"/>
            <a:ext cx="9144000" cy="0"/>
          </a:xfrm>
          <a:prstGeom prst="line">
            <a:avLst/>
          </a:prstGeom>
          <a:noFill/>
          <a:ln w="38100">
            <a:solidFill>
              <a:srgbClr val="999999"/>
            </a:solidFill>
            <a:round/>
            <a:headEnd/>
            <a:tailEnd/>
          </a:ln>
          <a:extLst>
            <a:ext uri="{909E8E84-426E-40DD-AFC4-6F175D3DCCD1}">
              <a14:hiddenFill xmlns:a14="http://schemas.microsoft.com/office/drawing/2010/main">
                <a:noFill/>
              </a14:hiddenFill>
            </a:ext>
          </a:extLst>
        </p:spPr>
      </p:cxnSp>
      <p:pic>
        <p:nvPicPr>
          <p:cNvPr id="173067" name="Picture 18"/>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54000" y="127000"/>
            <a:ext cx="2641600"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72" name="Picture 12" descr="Cover"/>
          <p:cNvPicPr>
            <a:picLocks noChangeAspect="1" noChangeArrowheads="1"/>
          </p:cNvPicPr>
          <p:nvPr/>
        </p:nvPicPr>
        <p:blipFill>
          <a:blip r:embed="rId3"/>
          <a:srcRect/>
          <a:stretch>
            <a:fillRect/>
          </a:stretch>
        </p:blipFill>
        <p:spPr bwMode="auto">
          <a:xfrm>
            <a:off x="520700" y="1981200"/>
            <a:ext cx="7910513" cy="188595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7949" name="Fußzeilenplatzhalter 1"/>
          <p:cNvSpPr>
            <a:spLocks noGrp="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73070" name="Foliennummernplatzhalt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863254C6-B0E9-41CC-AB34-A92DC69A7D2C}" type="slidenum">
              <a:rPr lang="de-DE" altLang="en-US" sz="900" smtClean="0">
                <a:solidFill>
                  <a:schemeClr val="accent2"/>
                </a:solidFill>
              </a:rPr>
              <a:pPr/>
              <a:t>177</a:t>
            </a:fld>
            <a:endParaRPr lang="de-DE" altLang="en-US" sz="1400" b="0" smtClean="0">
              <a:solidFill>
                <a:schemeClr val="tx1"/>
              </a:solidFill>
            </a:endParaRPr>
          </a:p>
        </p:txBody>
      </p:sp>
    </p:spTree>
  </p:cSld>
  <p:clrMapOvr>
    <a:masterClrMapping/>
  </p:clrMapOvr>
  <p:transition>
    <p:zoom/>
  </p:transition>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pic>
        <p:nvPicPr>
          <p:cNvPr id="303106" name="Picture 4" descr="Avastin_trials"/>
          <p:cNvPicPr>
            <a:picLocks noChangeAspect="1" noChangeArrowheads="1"/>
          </p:cNvPicPr>
          <p:nvPr/>
        </p:nvPicPr>
        <p:blipFill>
          <a:blip r:embed="rId2"/>
          <a:srcRect/>
          <a:stretch>
            <a:fillRect/>
          </a:stretch>
        </p:blipFill>
        <p:spPr bwMode="auto">
          <a:xfrm>
            <a:off x="2484438" y="1484313"/>
            <a:ext cx="4176712" cy="412115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0610" name="Rectangle 2"/>
          <p:cNvSpPr>
            <a:spLocks noChangeArrowheads="1"/>
          </p:cNvSpPr>
          <p:nvPr/>
        </p:nvSpPr>
        <p:spPr bwMode="auto">
          <a:xfrm>
            <a:off x="684213" y="404813"/>
            <a:ext cx="77724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nchor="ctr">
            <a:spAutoFit/>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lgn="ctr">
              <a:lnSpc>
                <a:spcPct val="100000"/>
              </a:lnSpc>
              <a:spcBef>
                <a:spcPct val="0"/>
              </a:spcBef>
              <a:buSzTx/>
              <a:defRPr/>
            </a:pPr>
            <a:r>
              <a:rPr lang="de-DE" altLang="en-US" sz="2800" smtClean="0">
                <a:solidFill>
                  <a:schemeClr val="tx1"/>
                </a:solidFill>
                <a:effectLst>
                  <a:outerShdw blurRad="38100" dist="38100" dir="2700000" algn="tl">
                    <a:srgbClr val="FFFFFF"/>
                  </a:outerShdw>
                </a:effectLst>
              </a:rPr>
              <a:t>2.2.5 Metaanalyse</a:t>
            </a:r>
          </a:p>
        </p:txBody>
      </p:sp>
      <p:sp>
        <p:nvSpPr>
          <p:cNvPr id="580613" name="Text Box 5"/>
          <p:cNvSpPr txBox="1">
            <a:spLocks noChangeArrowheads="1"/>
          </p:cNvSpPr>
          <p:nvPr/>
        </p:nvSpPr>
        <p:spPr bwMode="auto">
          <a:xfrm>
            <a:off x="684213" y="908050"/>
            <a:ext cx="7777162" cy="312738"/>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Zeitpunkt der Publikation</a:t>
            </a:r>
            <a:endParaRPr lang="de-DE" sz="1600" smtClean="0">
              <a:sym typeface="Symbol" charset="0"/>
            </a:endParaRPr>
          </a:p>
        </p:txBody>
      </p:sp>
      <p:sp>
        <p:nvSpPr>
          <p:cNvPr id="159750" name="Rectangle 7"/>
          <p:cNvSpPr>
            <a:spLocks noChangeArrowheads="1"/>
          </p:cNvSpPr>
          <p:nvPr/>
        </p:nvSpPr>
        <p:spPr bwMode="auto">
          <a:xfrm>
            <a:off x="2484438" y="1700213"/>
            <a:ext cx="4176712" cy="720725"/>
          </a:xfrm>
          <a:prstGeom prst="rect">
            <a:avLst/>
          </a:prstGeom>
          <a:noFill/>
          <a:ln w="34925">
            <a:solidFill>
              <a:srgbClr val="FF0000"/>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chemeClr val="folHlink"/>
                </a:solidFill>
              </a14:hiddenFill>
            </a:ext>
          </a:extLst>
        </p:spPr>
        <p:txBody>
          <a:bodyPr wrap="none" anchor="ctr">
            <a:spAutoFit/>
          </a:bodyPr>
          <a:lstStyle/>
          <a:p>
            <a:pPr>
              <a:defRPr/>
            </a:pPr>
            <a:endParaRPr lang="it-IT">
              <a:latin typeface="Arial" charset="0"/>
              <a:ea typeface="ＭＳ Ｐゴシック" charset="0"/>
            </a:endParaRPr>
          </a:p>
        </p:txBody>
      </p:sp>
      <p:sp>
        <p:nvSpPr>
          <p:cNvPr id="159751" name="Text Box 8"/>
          <p:cNvSpPr txBox="1">
            <a:spLocks noChangeArrowheads="1"/>
          </p:cNvSpPr>
          <p:nvPr/>
        </p:nvSpPr>
        <p:spPr bwMode="auto">
          <a:xfrm>
            <a:off x="6804025" y="1773238"/>
            <a:ext cx="2232025" cy="533400"/>
          </a:xfrm>
          <a:prstGeom prst="rect">
            <a:avLst/>
          </a:prstGeom>
          <a:noFill/>
          <a:ln>
            <a:noFill/>
          </a:ln>
          <a:effectLst/>
          <a:extLst>
            <a:ext uri="{909E8E84-426E-40DD-AFC4-6F175D3DCCD1}">
              <a14:hiddenFill xmlns:a14="http://schemas.microsoft.com/office/drawing/2010/main">
                <a:solidFill>
                  <a:schemeClr val="fo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defRPr/>
            </a:pPr>
            <a:r>
              <a:rPr lang="de-DE" sz="1600" smtClean="0">
                <a:solidFill>
                  <a:srgbClr val="FF0000"/>
                </a:solidFill>
              </a:rPr>
              <a:t>Studien vorzeitig abgeschlossen</a:t>
            </a:r>
          </a:p>
        </p:txBody>
      </p:sp>
      <p:sp>
        <p:nvSpPr>
          <p:cNvPr id="159752" name="Text Box 9"/>
          <p:cNvSpPr txBox="1">
            <a:spLocks noChangeArrowheads="1"/>
          </p:cNvSpPr>
          <p:nvPr/>
        </p:nvSpPr>
        <p:spPr bwMode="auto">
          <a:xfrm>
            <a:off x="1835150" y="5734050"/>
            <a:ext cx="6121400" cy="420688"/>
          </a:xfrm>
          <a:prstGeom prst="rect">
            <a:avLst/>
          </a:prstGeom>
          <a:noFill/>
          <a:ln>
            <a:noFill/>
          </a:ln>
          <a:effectLst/>
          <a:extLst>
            <a:ext uri="{909E8E84-426E-40DD-AFC4-6F175D3DCCD1}">
              <a14:hiddenFill xmlns:a14="http://schemas.microsoft.com/office/drawing/2010/main">
                <a:solidFill>
                  <a:schemeClr val="fo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endParaRPr lang="it-IT" smtClean="0"/>
          </a:p>
        </p:txBody>
      </p:sp>
      <p:sp>
        <p:nvSpPr>
          <p:cNvPr id="159753" name="Text Box 10"/>
          <p:cNvSpPr txBox="1">
            <a:spLocks noChangeArrowheads="1"/>
          </p:cNvSpPr>
          <p:nvPr/>
        </p:nvSpPr>
        <p:spPr bwMode="auto">
          <a:xfrm>
            <a:off x="1547813" y="5661025"/>
            <a:ext cx="5832475"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FFFFFF"/>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lvl1pPr defTabSz="45720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b="1">
                <a:solidFill>
                  <a:srgbClr val="000066"/>
                </a:solidFill>
                <a:latin typeface="Arial" charset="0"/>
                <a:ea typeface="ＭＳ Ｐゴシック" charset="0"/>
              </a:defRPr>
            </a:lvl1pPr>
            <a:lvl2pPr marL="742950" indent="-285750" defTabSz="45720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b="1">
                <a:solidFill>
                  <a:srgbClr val="000066"/>
                </a:solidFill>
                <a:latin typeface="Arial" charset="0"/>
                <a:ea typeface="ＭＳ Ｐゴシック" charset="0"/>
              </a:defRPr>
            </a:lvl2pPr>
            <a:lvl3pPr marL="1143000" indent="-228600" defTabSz="45720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b="1">
                <a:solidFill>
                  <a:srgbClr val="000066"/>
                </a:solidFill>
                <a:latin typeface="Arial" charset="0"/>
                <a:ea typeface="ＭＳ Ｐゴシック" charset="0"/>
              </a:defRPr>
            </a:lvl3pPr>
            <a:lvl4pPr marL="1600200" indent="-228600" defTabSz="45720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b="1">
                <a:solidFill>
                  <a:srgbClr val="000066"/>
                </a:solidFill>
                <a:latin typeface="Arial" charset="0"/>
                <a:ea typeface="ＭＳ Ｐゴシック" charset="0"/>
              </a:defRPr>
            </a:lvl4pPr>
            <a:lvl5pPr marL="2057400" indent="-228600" defTabSz="45720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b="1">
                <a:solidFill>
                  <a:srgbClr val="000066"/>
                </a:solidFill>
                <a:latin typeface="Arial" charset="0"/>
                <a:ea typeface="ＭＳ Ｐゴシック" charset="0"/>
              </a:defRPr>
            </a:lvl9pPr>
          </a:lstStyle>
          <a:p>
            <a:pPr algn="ctr" eaLnBrk="1">
              <a:lnSpc>
                <a:spcPct val="93000"/>
              </a:lnSpc>
              <a:spcBef>
                <a:spcPct val="0"/>
              </a:spcBef>
              <a:buClr>
                <a:srgbClr val="000000"/>
              </a:buClr>
              <a:buSzPct val="45000"/>
              <a:buFont typeface="Wingdings" charset="0"/>
              <a:buNone/>
              <a:defRPr/>
            </a:pPr>
            <a:r>
              <a:rPr lang="en-GB" sz="1400" smtClean="0">
                <a:solidFill>
                  <a:srgbClr val="000000"/>
                </a:solidFill>
              </a:rPr>
              <a:t>Meta-analysis forest plot for survival with bevacizumab v control in trials of patients with cancer.</a:t>
            </a:r>
          </a:p>
        </p:txBody>
      </p:sp>
      <p:sp>
        <p:nvSpPr>
          <p:cNvPr id="159754" name="Text Box 11"/>
          <p:cNvSpPr txBox="1">
            <a:spLocks noChangeArrowheads="1"/>
          </p:cNvSpPr>
          <p:nvPr/>
        </p:nvSpPr>
        <p:spPr bwMode="auto">
          <a:xfrm>
            <a:off x="1763713" y="6165850"/>
            <a:ext cx="6416675" cy="2555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FFFFFF"/>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lvl1pPr defTabSz="457200">
              <a:tabLst>
                <a:tab pos="723900" algn="l"/>
                <a:tab pos="1447800" algn="l"/>
                <a:tab pos="2171700" algn="l"/>
                <a:tab pos="2895600" algn="l"/>
                <a:tab pos="3619500" algn="l"/>
              </a:tabLst>
              <a:defRPr sz="2400" b="1">
                <a:solidFill>
                  <a:srgbClr val="000066"/>
                </a:solidFill>
                <a:latin typeface="Arial" charset="0"/>
                <a:ea typeface="ＭＳ Ｐゴシック" charset="0"/>
              </a:defRPr>
            </a:lvl1pPr>
            <a:lvl2pPr marL="742950" indent="-285750" defTabSz="457200">
              <a:tabLst>
                <a:tab pos="723900" algn="l"/>
                <a:tab pos="1447800" algn="l"/>
                <a:tab pos="2171700" algn="l"/>
                <a:tab pos="2895600" algn="l"/>
                <a:tab pos="3619500" algn="l"/>
              </a:tabLst>
              <a:defRPr sz="2400" b="1">
                <a:solidFill>
                  <a:srgbClr val="000066"/>
                </a:solidFill>
                <a:latin typeface="Arial" charset="0"/>
                <a:ea typeface="ＭＳ Ｐゴシック" charset="0"/>
              </a:defRPr>
            </a:lvl2pPr>
            <a:lvl3pPr marL="1143000" indent="-228600" defTabSz="457200">
              <a:tabLst>
                <a:tab pos="723900" algn="l"/>
                <a:tab pos="1447800" algn="l"/>
                <a:tab pos="2171700" algn="l"/>
                <a:tab pos="2895600" algn="l"/>
                <a:tab pos="3619500" algn="l"/>
              </a:tabLst>
              <a:defRPr sz="2400" b="1">
                <a:solidFill>
                  <a:srgbClr val="000066"/>
                </a:solidFill>
                <a:latin typeface="Arial" charset="0"/>
                <a:ea typeface="ＭＳ Ｐゴシック" charset="0"/>
              </a:defRPr>
            </a:lvl3pPr>
            <a:lvl4pPr marL="1600200" indent="-228600" defTabSz="457200">
              <a:tabLst>
                <a:tab pos="723900" algn="l"/>
                <a:tab pos="1447800" algn="l"/>
                <a:tab pos="2171700" algn="l"/>
                <a:tab pos="2895600" algn="l"/>
                <a:tab pos="3619500" algn="l"/>
              </a:tabLst>
              <a:defRPr sz="2400" b="1">
                <a:solidFill>
                  <a:srgbClr val="000066"/>
                </a:solidFill>
                <a:latin typeface="Arial" charset="0"/>
                <a:ea typeface="ＭＳ Ｐゴシック" charset="0"/>
              </a:defRPr>
            </a:lvl4pPr>
            <a:lvl5pPr marL="2057400" indent="-228600" defTabSz="457200">
              <a:tabLst>
                <a:tab pos="723900" algn="l"/>
                <a:tab pos="1447800" algn="l"/>
                <a:tab pos="2171700" algn="l"/>
                <a:tab pos="2895600" algn="l"/>
                <a:tab pos="3619500" algn="l"/>
              </a:tabLst>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Lst>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Lst>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Lst>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Lst>
              <a:defRPr sz="2400" b="1">
                <a:solidFill>
                  <a:srgbClr val="000066"/>
                </a:solidFill>
                <a:latin typeface="Arial" charset="0"/>
                <a:ea typeface="ＭＳ Ｐゴシック" charset="0"/>
              </a:defRPr>
            </a:lvl9pPr>
          </a:lstStyle>
          <a:p>
            <a:pPr eaLnBrk="1">
              <a:lnSpc>
                <a:spcPct val="93000"/>
              </a:lnSpc>
              <a:spcBef>
                <a:spcPct val="0"/>
              </a:spcBef>
              <a:buClr>
                <a:srgbClr val="000000"/>
              </a:buClr>
              <a:buSzPct val="45000"/>
              <a:buFont typeface="Wingdings" charset="0"/>
              <a:buNone/>
              <a:defRPr/>
            </a:pPr>
            <a:r>
              <a:rPr lang="en-GB" sz="1200" smtClean="0">
                <a:solidFill>
                  <a:srgbClr val="000000"/>
                </a:solidFill>
              </a:rPr>
              <a:t>Ioannidis J P A , Karassa F B BMJ 2010;341:bmj.c4875</a:t>
            </a:r>
          </a:p>
        </p:txBody>
      </p:sp>
      <p:sp>
        <p:nvSpPr>
          <p:cNvPr id="500750" name="Rectangle 14"/>
          <p:cNvSpPr>
            <a:spLocks noChangeArrowheads="1"/>
          </p:cNvSpPr>
          <p:nvPr/>
        </p:nvSpPr>
        <p:spPr bwMode="auto">
          <a:xfrm>
            <a:off x="5588000" y="5092700"/>
            <a:ext cx="215900" cy="215900"/>
          </a:xfrm>
          <a:prstGeom prst="rect">
            <a:avLst/>
          </a:prstGeom>
          <a:noFill/>
          <a:ln w="34925">
            <a:solidFill>
              <a:srgbClr val="FF0000"/>
            </a:solidFill>
            <a:miter lim="800000"/>
            <a:headEnd/>
            <a:tailEnd/>
          </a:ln>
          <a:effectLst>
            <a:outerShdw blurRad="63500" dist="38099" dir="2700000" algn="ctr" rotWithShape="0">
              <a:schemeClr val="bg2">
                <a:alpha val="74997"/>
              </a:schemeClr>
            </a:outerShdw>
          </a:effectLst>
          <a:extLst>
            <a:ext uri="{909E8E84-426E-40DD-AFC4-6F175D3DCCD1}">
              <a14:hiddenFill xmlns:a14="http://schemas.microsoft.com/office/drawing/2010/main">
                <a:solidFill>
                  <a:schemeClr val="folHlink"/>
                </a:solidFill>
              </a14:hiddenFill>
            </a:ext>
          </a:extLst>
        </p:spPr>
        <p:txBody>
          <a:bodyPr anchor="ctr">
            <a:spAutoFit/>
          </a:bodyPr>
          <a:lstStyle/>
          <a:p>
            <a:pPr>
              <a:defRPr/>
            </a:pPr>
            <a:endParaRPr lang="it-IT">
              <a:latin typeface="Arial" charset="0"/>
              <a:ea typeface="ＭＳ Ｐゴシック" charset="0"/>
            </a:endParaRPr>
          </a:p>
        </p:txBody>
      </p:sp>
      <p:sp>
        <p:nvSpPr>
          <p:cNvPr id="500751" name="Rectangle 15"/>
          <p:cNvSpPr>
            <a:spLocks noChangeArrowheads="1"/>
          </p:cNvSpPr>
          <p:nvPr/>
        </p:nvSpPr>
        <p:spPr bwMode="auto">
          <a:xfrm>
            <a:off x="5651500" y="4868863"/>
            <a:ext cx="215900" cy="215900"/>
          </a:xfrm>
          <a:prstGeom prst="rect">
            <a:avLst/>
          </a:prstGeom>
          <a:noFill/>
          <a:ln w="34925">
            <a:solidFill>
              <a:srgbClr val="00FF00"/>
            </a:solidFill>
            <a:miter lim="800000"/>
            <a:headEnd/>
            <a:tailEnd/>
          </a:ln>
          <a:effectLst>
            <a:outerShdw blurRad="63500" dist="38099" dir="2700000" algn="ctr" rotWithShape="0">
              <a:schemeClr val="bg2">
                <a:alpha val="74997"/>
              </a:schemeClr>
            </a:outerShdw>
          </a:effectLst>
          <a:extLst>
            <a:ext uri="{909E8E84-426E-40DD-AFC4-6F175D3DCCD1}">
              <a14:hiddenFill xmlns:a14="http://schemas.microsoft.com/office/drawing/2010/main">
                <a:solidFill>
                  <a:schemeClr val="folHlink"/>
                </a:solidFill>
              </a14:hiddenFill>
            </a:ext>
          </a:extLst>
        </p:spPr>
        <p:txBody>
          <a:bodyPr anchor="ctr">
            <a:spAutoFit/>
          </a:bodyPr>
          <a:lstStyle/>
          <a:p>
            <a:pPr>
              <a:defRPr/>
            </a:pPr>
            <a:endParaRPr lang="it-IT">
              <a:latin typeface="Arial" charset="0"/>
              <a:ea typeface="ＭＳ Ｐゴシック" charset="0"/>
            </a:endParaRPr>
          </a:p>
        </p:txBody>
      </p:sp>
      <p:sp>
        <p:nvSpPr>
          <p:cNvPr id="174093" name="Foliennummernplatzhalter 1"/>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795CEEAC-F902-4C17-B08B-00EEB87AE00E}" type="slidenum">
              <a:rPr lang="de-DE" altLang="en-US" sz="900" smtClean="0">
                <a:solidFill>
                  <a:schemeClr val="accent2"/>
                </a:solidFill>
              </a:rPr>
              <a:pPr/>
              <a:t>178</a:t>
            </a:fld>
            <a:endParaRPr lang="de-DE" altLang="en-US" sz="1400" b="0" smtClean="0">
              <a:solidFill>
                <a:schemeClr val="tx1"/>
              </a:solidFill>
            </a:endParaRP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6" fill="hold" grpId="0" nodeType="clickEffect">
                                  <p:stCondLst>
                                    <p:cond delay="0"/>
                                  </p:stCondLst>
                                  <p:childTnLst>
                                    <p:set>
                                      <p:cBhvr>
                                        <p:cTn id="6" dur="1" fill="hold">
                                          <p:stCondLst>
                                            <p:cond delay="0"/>
                                          </p:stCondLst>
                                        </p:cTn>
                                        <p:tgtEl>
                                          <p:spTgt spid="500750"/>
                                        </p:tgtEl>
                                        <p:attrNameLst>
                                          <p:attrName>style.visibility</p:attrName>
                                        </p:attrNameLst>
                                      </p:cBhvr>
                                      <p:to>
                                        <p:strVal val="visible"/>
                                      </p:to>
                                    </p:set>
                                    <p:anim calcmode="lin" valueType="num">
                                      <p:cBhvr additive="base">
                                        <p:cTn id="7" dur="500" fill="hold"/>
                                        <p:tgtEl>
                                          <p:spTgt spid="500750"/>
                                        </p:tgtEl>
                                        <p:attrNameLst>
                                          <p:attrName>ppt_x</p:attrName>
                                        </p:attrNameLst>
                                      </p:cBhvr>
                                      <p:tavLst>
                                        <p:tav tm="0">
                                          <p:val>
                                            <p:strVal val="1+#ppt_w/2"/>
                                          </p:val>
                                        </p:tav>
                                        <p:tav tm="100000">
                                          <p:val>
                                            <p:strVal val="#ppt_x"/>
                                          </p:val>
                                        </p:tav>
                                      </p:tavLst>
                                    </p:anim>
                                    <p:anim calcmode="lin" valueType="num">
                                      <p:cBhvr additive="base">
                                        <p:cTn id="8" dur="500" fill="hold"/>
                                        <p:tgtEl>
                                          <p:spTgt spid="500750"/>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6" fill="hold" grpId="0" nodeType="clickEffect">
                                  <p:stCondLst>
                                    <p:cond delay="0"/>
                                  </p:stCondLst>
                                  <p:childTnLst>
                                    <p:set>
                                      <p:cBhvr>
                                        <p:cTn id="12" dur="1" fill="hold">
                                          <p:stCondLst>
                                            <p:cond delay="0"/>
                                          </p:stCondLst>
                                        </p:cTn>
                                        <p:tgtEl>
                                          <p:spTgt spid="500751"/>
                                        </p:tgtEl>
                                        <p:attrNameLst>
                                          <p:attrName>style.visibility</p:attrName>
                                        </p:attrNameLst>
                                      </p:cBhvr>
                                      <p:to>
                                        <p:strVal val="visible"/>
                                      </p:to>
                                    </p:set>
                                    <p:anim calcmode="lin" valueType="num">
                                      <p:cBhvr additive="base">
                                        <p:cTn id="13" dur="500" fill="hold"/>
                                        <p:tgtEl>
                                          <p:spTgt spid="500751"/>
                                        </p:tgtEl>
                                        <p:attrNameLst>
                                          <p:attrName>ppt_x</p:attrName>
                                        </p:attrNameLst>
                                      </p:cBhvr>
                                      <p:tavLst>
                                        <p:tav tm="0">
                                          <p:val>
                                            <p:strVal val="1+#ppt_w/2"/>
                                          </p:val>
                                        </p:tav>
                                        <p:tav tm="100000">
                                          <p:val>
                                            <p:strVal val="#ppt_x"/>
                                          </p:val>
                                        </p:tav>
                                      </p:tavLst>
                                    </p:anim>
                                    <p:anim calcmode="lin" valueType="num">
                                      <p:cBhvr additive="base">
                                        <p:cTn id="14" dur="500" fill="hold"/>
                                        <p:tgtEl>
                                          <p:spTgt spid="50075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0750" grpId="0" animBg="1"/>
      <p:bldP spid="500751" grpId="0" animBg="1"/>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832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19375" y="779761"/>
            <a:ext cx="7603888" cy="4824536"/>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Foliennummernplatzhalter 1"/>
          <p:cNvSpPr>
            <a:spLocks noGrp="1"/>
          </p:cNvSpPr>
          <p:nvPr>
            <p:ph type="sldNum" sz="quarter" idx="10"/>
          </p:nvPr>
        </p:nvSpPr>
        <p:spPr/>
        <p:txBody>
          <a:bodyPr/>
          <a:lstStyle/>
          <a:p>
            <a:pPr>
              <a:defRPr/>
            </a:pPr>
            <a:fld id="{F2E41DE3-246A-41C8-BF7A-80C216CFCA8B}" type="slidenum">
              <a:rPr lang="de-DE" altLang="en-US" smtClean="0"/>
              <a:pPr>
                <a:defRPr/>
              </a:pPr>
              <a:t>179</a:t>
            </a:fld>
            <a:endParaRPr lang="de-DE" altLang="en-US" sz="1400" b="0">
              <a:solidFill>
                <a:schemeClr val="tx1"/>
              </a:solidFill>
            </a:endParaRPr>
          </a:p>
        </p:txBody>
      </p:sp>
      <p:sp>
        <p:nvSpPr>
          <p:cNvPr id="3" name="Fußzeilenplatzhalter 2"/>
          <p:cNvSpPr>
            <a:spLocks noGrp="1"/>
          </p:cNvSpPr>
          <p:nvPr>
            <p:ph type="ftr" sz="quarter" idx="11"/>
          </p:nvPr>
        </p:nvSpPr>
        <p:spPr/>
        <p:txBody>
          <a:bodyPr/>
          <a:lstStyle/>
          <a:p>
            <a:pPr>
              <a:defRPr/>
            </a:pPr>
            <a:r>
              <a:rPr lang="de-DE" altLang="en-US" smtClean="0"/>
              <a:t>Pharmakoepidemiologie und Pharmakoökonomie © Dr. Roberto Frontini WS 2017/18 Stand 16.10.2017</a:t>
            </a:r>
            <a:endParaRPr lang="de-DE" altLang="en-US" dirty="0"/>
          </a:p>
        </p:txBody>
      </p:sp>
      <p:cxnSp>
        <p:nvCxnSpPr>
          <p:cNvPr id="5" name="Gerade Verbindung 4"/>
          <p:cNvCxnSpPr/>
          <p:nvPr/>
        </p:nvCxnSpPr>
        <p:spPr bwMode="auto">
          <a:xfrm flipV="1">
            <a:off x="1691680" y="1196752"/>
            <a:ext cx="6480720" cy="3672408"/>
          </a:xfrm>
          <a:prstGeom prst="line">
            <a:avLst/>
          </a:prstGeom>
          <a:solidFill>
            <a:schemeClr val="folHlink"/>
          </a:solidFill>
          <a:ln w="9525" cap="flat" cmpd="sng" algn="ctr">
            <a:noFill/>
            <a:prstDash val="solid"/>
            <a:round/>
            <a:headEnd type="none" w="med" len="med"/>
            <a:tailEnd type="none" w="med" len="med"/>
          </a:ln>
          <a:effectLst/>
        </p:spPr>
      </p:cxnSp>
      <p:cxnSp>
        <p:nvCxnSpPr>
          <p:cNvPr id="7" name="Gerade Verbindung 6"/>
          <p:cNvCxnSpPr/>
          <p:nvPr/>
        </p:nvCxnSpPr>
        <p:spPr bwMode="auto">
          <a:xfrm flipV="1">
            <a:off x="1691680" y="980728"/>
            <a:ext cx="6480720" cy="3672408"/>
          </a:xfrm>
          <a:prstGeom prst="line">
            <a:avLst/>
          </a:prstGeom>
          <a:solidFill>
            <a:schemeClr val="folHlink"/>
          </a:solidFill>
          <a:ln w="15875" cap="flat" cmpd="sng" algn="ctr">
            <a:solidFill>
              <a:srgbClr val="FF0000"/>
            </a:solidFill>
            <a:prstDash val="sysDash"/>
            <a:round/>
            <a:headEnd type="none" w="med" len="med"/>
            <a:tailEnd type="none" w="med" len="med"/>
          </a:ln>
          <a:effectLst>
            <a:outerShdw blurRad="50800" dist="38100" dir="2700000" algn="tl" rotWithShape="0">
              <a:prstClr val="black">
                <a:alpha val="40000"/>
              </a:prstClr>
            </a:outerShdw>
          </a:effectLst>
        </p:spPr>
      </p:cxnSp>
      <p:sp>
        <p:nvSpPr>
          <p:cNvPr id="12" name="Rectangle 2"/>
          <p:cNvSpPr txBox="1">
            <a:spLocks noChangeArrowheads="1"/>
          </p:cNvSpPr>
          <p:nvPr/>
        </p:nvSpPr>
        <p:spPr>
          <a:xfrm>
            <a:off x="728607" y="260648"/>
            <a:ext cx="7772400" cy="519113"/>
          </a:xfrm>
          <a:prstGeom prst="rect">
            <a:avLst/>
          </a:prstGeom>
        </p:spPr>
        <p:txBody>
          <a:bodyPr/>
          <a:lstStyle>
            <a:lvl1pPr algn="ctr" rtl="0" eaLnBrk="0" fontAlgn="base" hangingPunct="0">
              <a:spcBef>
                <a:spcPct val="0"/>
              </a:spcBef>
              <a:spcAft>
                <a:spcPct val="0"/>
              </a:spcAft>
              <a:defRPr sz="2800" b="1">
                <a:solidFill>
                  <a:schemeClr val="tx1"/>
                </a:solidFill>
                <a:effectLst>
                  <a:outerShdw blurRad="38100" dist="38100" dir="2700000" algn="tl">
                    <a:srgbClr val="FFFFFF"/>
                  </a:outerShdw>
                </a:effectLst>
                <a:latin typeface="+mj-lt"/>
                <a:ea typeface="ＭＳ Ｐゴシック" charset="0"/>
                <a:cs typeface="ＭＳ Ｐゴシック" charset="0"/>
              </a:defRPr>
            </a:lvl1pPr>
            <a:lvl2pPr algn="ctr" rtl="0" eaLnBrk="0" fontAlgn="base" hangingPunct="0">
              <a:spcBef>
                <a:spcPct val="0"/>
              </a:spcBef>
              <a:spcAft>
                <a:spcPct val="0"/>
              </a:spcAft>
              <a:defRPr sz="2800" b="1">
                <a:solidFill>
                  <a:schemeClr val="tx1"/>
                </a:solidFill>
                <a:effectLst>
                  <a:outerShdw blurRad="38100" dist="38100" dir="2700000" algn="tl">
                    <a:srgbClr val="FFFFFF"/>
                  </a:outerShdw>
                </a:effectLst>
                <a:latin typeface="Arial" pitchFamily="34" charset="0"/>
                <a:ea typeface="ＭＳ Ｐゴシック" charset="0"/>
                <a:cs typeface="ＭＳ Ｐゴシック" charset="0"/>
              </a:defRPr>
            </a:lvl2pPr>
            <a:lvl3pPr algn="ctr" rtl="0" eaLnBrk="0" fontAlgn="base" hangingPunct="0">
              <a:spcBef>
                <a:spcPct val="0"/>
              </a:spcBef>
              <a:spcAft>
                <a:spcPct val="0"/>
              </a:spcAft>
              <a:defRPr sz="2800" b="1">
                <a:solidFill>
                  <a:schemeClr val="tx1"/>
                </a:solidFill>
                <a:effectLst>
                  <a:outerShdw blurRad="38100" dist="38100" dir="2700000" algn="tl">
                    <a:srgbClr val="FFFFFF"/>
                  </a:outerShdw>
                </a:effectLst>
                <a:latin typeface="Arial" pitchFamily="34" charset="0"/>
                <a:ea typeface="ＭＳ Ｐゴシック" charset="0"/>
                <a:cs typeface="ＭＳ Ｐゴシック" charset="0"/>
              </a:defRPr>
            </a:lvl3pPr>
            <a:lvl4pPr algn="ctr" rtl="0" eaLnBrk="0" fontAlgn="base" hangingPunct="0">
              <a:spcBef>
                <a:spcPct val="0"/>
              </a:spcBef>
              <a:spcAft>
                <a:spcPct val="0"/>
              </a:spcAft>
              <a:defRPr sz="2800" b="1">
                <a:solidFill>
                  <a:schemeClr val="tx1"/>
                </a:solidFill>
                <a:effectLst>
                  <a:outerShdw blurRad="38100" dist="38100" dir="2700000" algn="tl">
                    <a:srgbClr val="FFFFFF"/>
                  </a:outerShdw>
                </a:effectLst>
                <a:latin typeface="Arial" pitchFamily="34" charset="0"/>
                <a:ea typeface="ＭＳ Ｐゴシック" charset="0"/>
                <a:cs typeface="ＭＳ Ｐゴシック" charset="0"/>
              </a:defRPr>
            </a:lvl4pPr>
            <a:lvl5pPr algn="ctr" rtl="0" eaLnBrk="0" fontAlgn="base" hangingPunct="0">
              <a:spcBef>
                <a:spcPct val="0"/>
              </a:spcBef>
              <a:spcAft>
                <a:spcPct val="0"/>
              </a:spcAft>
              <a:defRPr sz="2800" b="1">
                <a:solidFill>
                  <a:schemeClr val="tx1"/>
                </a:solidFill>
                <a:effectLst>
                  <a:outerShdw blurRad="38100" dist="38100" dir="2700000" algn="tl">
                    <a:srgbClr val="FFFFFF"/>
                  </a:outerShdw>
                </a:effectLst>
                <a:latin typeface="Arial" pitchFamily="34" charset="0"/>
                <a:ea typeface="ＭＳ Ｐゴシック" charset="0"/>
                <a:cs typeface="ＭＳ Ｐゴシック" charset="0"/>
              </a:defRPr>
            </a:lvl5pPr>
            <a:lvl6pPr marL="457200" algn="ctr" rtl="0" eaLnBrk="0" fontAlgn="base" hangingPunct="0">
              <a:spcBef>
                <a:spcPct val="0"/>
              </a:spcBef>
              <a:spcAft>
                <a:spcPct val="0"/>
              </a:spcAft>
              <a:defRPr sz="2800" b="1">
                <a:solidFill>
                  <a:schemeClr val="tx1"/>
                </a:solidFill>
                <a:effectLst>
                  <a:outerShdw blurRad="38100" dist="38100" dir="2700000" algn="tl">
                    <a:srgbClr val="FFFFFF"/>
                  </a:outerShdw>
                </a:effectLst>
                <a:latin typeface="Arial" pitchFamily="34" charset="0"/>
              </a:defRPr>
            </a:lvl6pPr>
            <a:lvl7pPr marL="914400" algn="ctr" rtl="0" eaLnBrk="0" fontAlgn="base" hangingPunct="0">
              <a:spcBef>
                <a:spcPct val="0"/>
              </a:spcBef>
              <a:spcAft>
                <a:spcPct val="0"/>
              </a:spcAft>
              <a:defRPr sz="2800" b="1">
                <a:solidFill>
                  <a:schemeClr val="tx1"/>
                </a:solidFill>
                <a:effectLst>
                  <a:outerShdw blurRad="38100" dist="38100" dir="2700000" algn="tl">
                    <a:srgbClr val="FFFFFF"/>
                  </a:outerShdw>
                </a:effectLst>
                <a:latin typeface="Arial" pitchFamily="34" charset="0"/>
              </a:defRPr>
            </a:lvl7pPr>
            <a:lvl8pPr marL="1371600" algn="ctr" rtl="0" eaLnBrk="0" fontAlgn="base" hangingPunct="0">
              <a:spcBef>
                <a:spcPct val="0"/>
              </a:spcBef>
              <a:spcAft>
                <a:spcPct val="0"/>
              </a:spcAft>
              <a:defRPr sz="2800" b="1">
                <a:solidFill>
                  <a:schemeClr val="tx1"/>
                </a:solidFill>
                <a:effectLst>
                  <a:outerShdw blurRad="38100" dist="38100" dir="2700000" algn="tl">
                    <a:srgbClr val="FFFFFF"/>
                  </a:outerShdw>
                </a:effectLst>
                <a:latin typeface="Arial" pitchFamily="34" charset="0"/>
              </a:defRPr>
            </a:lvl8pPr>
            <a:lvl9pPr marL="1828800" algn="ctr" rtl="0" eaLnBrk="0" fontAlgn="base" hangingPunct="0">
              <a:spcBef>
                <a:spcPct val="0"/>
              </a:spcBef>
              <a:spcAft>
                <a:spcPct val="0"/>
              </a:spcAft>
              <a:defRPr sz="2800" b="1">
                <a:solidFill>
                  <a:schemeClr val="tx1"/>
                </a:solidFill>
                <a:effectLst>
                  <a:outerShdw blurRad="38100" dist="38100" dir="2700000" algn="tl">
                    <a:srgbClr val="FFFFFF"/>
                  </a:outerShdw>
                </a:effectLst>
                <a:latin typeface="Arial" pitchFamily="34" charset="0"/>
              </a:defRPr>
            </a:lvl9pPr>
          </a:lstStyle>
          <a:p>
            <a:pPr>
              <a:lnSpc>
                <a:spcPct val="100000"/>
              </a:lnSpc>
              <a:buSzTx/>
              <a:defRPr/>
            </a:pPr>
            <a:r>
              <a:rPr lang="de-DE" altLang="en-US" kern="0" dirty="0">
                <a:ea typeface="ＭＳ Ｐゴシック" pitchFamily="1" charset="-128"/>
              </a:rPr>
              <a:t>k</a:t>
            </a:r>
            <a:r>
              <a:rPr lang="de-DE" altLang="en-US" kern="0" dirty="0" smtClean="0">
                <a:ea typeface="ＭＳ Ｐゴシック" pitchFamily="1" charset="-128"/>
              </a:rPr>
              <a:t>leine / große Studie</a:t>
            </a:r>
            <a:endParaRPr lang="de-DE" altLang="en-US" sz="1000" kern="0" dirty="0" smtClean="0">
              <a:ea typeface="ＭＳ Ｐゴシック" pitchFamily="1" charset="-128"/>
            </a:endParaRPr>
          </a:p>
        </p:txBody>
      </p:sp>
      <p:sp>
        <p:nvSpPr>
          <p:cNvPr id="11" name="Rechteck 10"/>
          <p:cNvSpPr/>
          <p:nvPr/>
        </p:nvSpPr>
        <p:spPr>
          <a:xfrm>
            <a:off x="899592" y="5654736"/>
            <a:ext cx="7601415" cy="553998"/>
          </a:xfrm>
          <a:prstGeom prst="rect">
            <a:avLst/>
          </a:prstGeom>
        </p:spPr>
        <p:txBody>
          <a:bodyPr wrap="square">
            <a:spAutoFit/>
          </a:bodyPr>
          <a:lstStyle/>
          <a:p>
            <a:pPr>
              <a:lnSpc>
                <a:spcPct val="100000"/>
              </a:lnSpc>
              <a:buSzTx/>
              <a:defRPr/>
            </a:pPr>
            <a:r>
              <a:rPr lang="en-US" sz="1000" dirty="0"/>
              <a:t>Fig 2 Relative risk for index trial versus subsequent large trial data. VLE=very large effect; light dots=refuted index trial VLEs according to the a priori definition; dark dots=upheld index trial VLEs. Relative risks have been consistently coined so that all are above one (that is, a relative risk of 0.2 becomes 5)</a:t>
            </a:r>
            <a:endParaRPr lang="de-DE" altLang="en-US" sz="1000" kern="0" dirty="0">
              <a:ea typeface="ＭＳ Ｐゴシック" pitchFamily="1" charset="-128"/>
            </a:endParaRPr>
          </a:p>
        </p:txBody>
      </p:sp>
      <p:sp>
        <p:nvSpPr>
          <p:cNvPr id="13" name="Rechteck 12"/>
          <p:cNvSpPr/>
          <p:nvPr/>
        </p:nvSpPr>
        <p:spPr>
          <a:xfrm>
            <a:off x="6588224" y="6208734"/>
            <a:ext cx="1675459" cy="258532"/>
          </a:xfrm>
          <a:prstGeom prst="rect">
            <a:avLst/>
          </a:prstGeom>
        </p:spPr>
        <p:txBody>
          <a:bodyPr wrap="none">
            <a:spAutoFit/>
          </a:bodyPr>
          <a:lstStyle/>
          <a:p>
            <a:r>
              <a:rPr lang="de-DE" sz="1200" i="1" dirty="0">
                <a:solidFill>
                  <a:schemeClr val="tx1"/>
                </a:solidFill>
              </a:rPr>
              <a:t>BMJ 2016;355:i5432 </a:t>
            </a:r>
            <a:endParaRPr lang="de-DE" sz="1200" dirty="0">
              <a:solidFill>
                <a:schemeClr val="tx1"/>
              </a:solidFill>
            </a:endParaRPr>
          </a:p>
        </p:txBody>
      </p:sp>
    </p:spTree>
    <p:extLst>
      <p:ext uri="{BB962C8B-B14F-4D97-AF65-F5344CB8AC3E}">
        <p14:creationId xmlns:p14="http://schemas.microsoft.com/office/powerpoint/2010/main" val="3714512607"/>
      </p:ext>
    </p:extLst>
  </p:cSld>
  <p:clrMapOvr>
    <a:masterClrMapping/>
  </p:clrMapOvr>
  <p:transition>
    <p:zo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autoUpdateAnimBg="0"/>
    </p:bldLst>
  </p:timing>
</p:sld>
</file>

<file path=ppt/slides/slide1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2530"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0483" name="Foliennummernplatzhalter 8"/>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25CA741B-C842-4C7A-A71C-B8FD7FFDD473}" type="slidenum">
              <a:rPr lang="de-DE" altLang="en-US" sz="900" smtClean="0">
                <a:solidFill>
                  <a:schemeClr val="accent2"/>
                </a:solidFill>
              </a:rPr>
              <a:pPr/>
              <a:t>18</a:t>
            </a:fld>
            <a:endParaRPr lang="de-DE" altLang="en-US" sz="1400" b="0" smtClean="0">
              <a:solidFill>
                <a:schemeClr val="tx1"/>
              </a:solidFill>
            </a:endParaRPr>
          </a:p>
        </p:txBody>
      </p:sp>
      <p:sp>
        <p:nvSpPr>
          <p:cNvPr id="69636" name="Rectangle 4"/>
          <p:cNvSpPr>
            <a:spLocks noGrp="1" noChangeArrowheads="1"/>
          </p:cNvSpPr>
          <p:nvPr>
            <p:ph type="title" sz="quarter"/>
          </p:nvPr>
        </p:nvSpPr>
        <p:spPr>
          <a:xfrm>
            <a:off x="685800" y="539750"/>
            <a:ext cx="7772400" cy="519113"/>
          </a:xfrm>
        </p:spPr>
        <p:txBody>
          <a:bodyPr/>
          <a:lstStyle/>
          <a:p>
            <a:pPr>
              <a:defRPr/>
            </a:pPr>
            <a:r>
              <a:rPr lang="de-DE" altLang="en-US" smtClean="0">
                <a:ea typeface="ＭＳ Ｐゴシック" pitchFamily="1" charset="-128"/>
              </a:rPr>
              <a:t> Das Dreieck Patient – Arzt – Apotheker</a:t>
            </a:r>
          </a:p>
        </p:txBody>
      </p:sp>
      <p:pic>
        <p:nvPicPr>
          <p:cNvPr id="20485" name="Picture 8" descr="j0185169"/>
          <p:cNvPicPr>
            <a:picLocks noGrp="1" noChangeAspect="1" noChangeArrowheads="1"/>
          </p:cNvPicPr>
          <p:nvPr>
            <p:ph sz="quarter" idx="1"/>
          </p:nvPr>
        </p:nvPicPr>
        <p:blipFill>
          <a:blip r:embed="rId2">
            <a:extLst>
              <a:ext uri="{28A0092B-C50C-407E-A947-70E740481C1C}">
                <a14:useLocalDpi xmlns:a14="http://schemas.microsoft.com/office/drawing/2010/main" val="0"/>
              </a:ext>
            </a:extLst>
          </a:blip>
          <a:srcRect/>
          <a:stretch>
            <a:fillRect/>
          </a:stretch>
        </p:blipFill>
        <p:spPr>
          <a:xfrm>
            <a:off x="6948488" y="1125538"/>
            <a:ext cx="1512887" cy="1001712"/>
          </a:xfrm>
          <a:prstGeom prst="rect">
            <a:avLst/>
          </a:prstGeom>
          <a:ln>
            <a:noFill/>
          </a:ln>
          <a:effectLst>
            <a:outerShdw blurRad="50800" dist="38100" dir="2700000" algn="tl" rotWithShape="0">
              <a:prstClr val="black">
                <a:alpha val="40000"/>
              </a:prstClr>
            </a:outerShdw>
          </a:effectLst>
        </p:spPr>
      </p:pic>
      <p:pic>
        <p:nvPicPr>
          <p:cNvPr id="20486" name="Picture 15" descr="j0289289"/>
          <p:cNvPicPr>
            <a:picLocks noGrp="1" noChangeAspect="1" noChangeArrowheads="1"/>
          </p:cNvPicPr>
          <p:nvPr>
            <p:ph sz="quarter" idx="3"/>
          </p:nvPr>
        </p:nvPicPr>
        <p:blipFill>
          <a:blip r:embed="rId3">
            <a:extLst>
              <a:ext uri="{28A0092B-C50C-407E-A947-70E740481C1C}">
                <a14:useLocalDpi xmlns:a14="http://schemas.microsoft.com/office/drawing/2010/main" val="0"/>
              </a:ext>
            </a:extLst>
          </a:blip>
          <a:srcRect/>
          <a:stretch>
            <a:fillRect/>
          </a:stretch>
        </p:blipFill>
        <p:spPr>
          <a:xfrm>
            <a:off x="611188" y="1125538"/>
            <a:ext cx="1512887" cy="1011237"/>
          </a:xfrm>
          <a:prstGeom prst="rect">
            <a:avLst/>
          </a:prstGeom>
          <a:ln>
            <a:noFill/>
          </a:ln>
          <a:effectLst>
            <a:outerShdw blurRad="50800" dist="38100" dir="2700000" algn="tl" rotWithShape="0">
              <a:prstClr val="black">
                <a:alpha val="40000"/>
              </a:prstClr>
            </a:outerShdw>
          </a:effectLst>
        </p:spPr>
      </p:pic>
      <p:sp>
        <p:nvSpPr>
          <p:cNvPr id="20487" name="Text Box 20"/>
          <p:cNvSpPr txBox="1">
            <a:spLocks noChangeArrowheads="1"/>
          </p:cNvSpPr>
          <p:nvPr/>
        </p:nvSpPr>
        <p:spPr bwMode="auto">
          <a:xfrm>
            <a:off x="2916238" y="4076700"/>
            <a:ext cx="136842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a:t>Patient</a:t>
            </a:r>
          </a:p>
        </p:txBody>
      </p:sp>
      <p:sp>
        <p:nvSpPr>
          <p:cNvPr id="20488" name="Text Box 21"/>
          <p:cNvSpPr txBox="1">
            <a:spLocks noChangeArrowheads="1"/>
          </p:cNvSpPr>
          <p:nvPr/>
        </p:nvSpPr>
        <p:spPr bwMode="auto">
          <a:xfrm>
            <a:off x="323850" y="2133600"/>
            <a:ext cx="136842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a:t>Arzt</a:t>
            </a:r>
          </a:p>
        </p:txBody>
      </p:sp>
      <p:sp>
        <p:nvSpPr>
          <p:cNvPr id="20489" name="Text Box 22"/>
          <p:cNvSpPr txBox="1">
            <a:spLocks noChangeArrowheads="1"/>
          </p:cNvSpPr>
          <p:nvPr/>
        </p:nvSpPr>
        <p:spPr bwMode="auto">
          <a:xfrm>
            <a:off x="6732588" y="2060575"/>
            <a:ext cx="1873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sz="2000"/>
              <a:t>Apotheker</a:t>
            </a:r>
          </a:p>
        </p:txBody>
      </p:sp>
      <p:pic>
        <p:nvPicPr>
          <p:cNvPr id="20490" name="Picture 26" descr="j0309615"/>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924300" y="1916113"/>
            <a:ext cx="1584325" cy="1130300"/>
          </a:xfrm>
          <a:prstGeom prst="rect">
            <a:avLst/>
          </a:prstGeom>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91" name="Text Box 28"/>
          <p:cNvSpPr txBox="1">
            <a:spLocks noChangeArrowheads="1"/>
          </p:cNvSpPr>
          <p:nvPr/>
        </p:nvSpPr>
        <p:spPr bwMode="auto">
          <a:xfrm>
            <a:off x="3635375" y="2205038"/>
            <a:ext cx="2089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a:t>Literatur</a:t>
            </a:r>
          </a:p>
        </p:txBody>
      </p:sp>
      <p:cxnSp>
        <p:nvCxnSpPr>
          <p:cNvPr id="20492" name="AutoShape 40"/>
          <p:cNvCxnSpPr>
            <a:cxnSpLocks noChangeShapeType="1"/>
          </p:cNvCxnSpPr>
          <p:nvPr/>
        </p:nvCxnSpPr>
        <p:spPr bwMode="auto">
          <a:xfrm rot="16200000" flipV="1">
            <a:off x="358775" y="3033713"/>
            <a:ext cx="3530600" cy="1873250"/>
          </a:xfrm>
          <a:prstGeom prst="bentConnector5">
            <a:avLst>
              <a:gd name="adj1" fmla="val -6431"/>
              <a:gd name="adj2" fmla="val -12120"/>
              <a:gd name="adj3" fmla="val 93884"/>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miter lim="800000"/>
                <a:headEnd type="triangle" w="med" len="med"/>
                <a:tailEnd type="triangle" w="med" len="med"/>
              </a14:hiddenLine>
            </a:ext>
          </a:extLst>
        </p:spPr>
      </p:cxnSp>
      <p:sp>
        <p:nvSpPr>
          <p:cNvPr id="20493" name="Line 41"/>
          <p:cNvSpPr>
            <a:spLocks noChangeShapeType="1"/>
          </p:cNvSpPr>
          <p:nvPr/>
        </p:nvSpPr>
        <p:spPr bwMode="auto">
          <a:xfrm flipH="1" flipV="1">
            <a:off x="1187450" y="2276475"/>
            <a:ext cx="53975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type="triangle" w="med" len="med"/>
                <a:tailEnd type="triangle" w="med" len="med"/>
              </a14:hiddenLine>
            </a:ext>
          </a:extLst>
        </p:spPr>
        <p:txBody>
          <a:bodyPr>
            <a:spAutoFit/>
          </a:bodyPr>
          <a:lstStyle/>
          <a:p>
            <a:endParaRPr lang="de-DE"/>
          </a:p>
        </p:txBody>
      </p:sp>
      <p:sp>
        <p:nvSpPr>
          <p:cNvPr id="69682" name="AutoShape 50"/>
          <p:cNvSpPr>
            <a:spLocks noChangeArrowheads="1"/>
          </p:cNvSpPr>
          <p:nvPr/>
        </p:nvSpPr>
        <p:spPr bwMode="auto">
          <a:xfrm rot="8131056">
            <a:off x="433388" y="2030413"/>
            <a:ext cx="2211387" cy="4606925"/>
          </a:xfrm>
          <a:prstGeom prst="curvedLeftArrow">
            <a:avLst>
              <a:gd name="adj1" fmla="val 41665"/>
              <a:gd name="adj2" fmla="val 83331"/>
              <a:gd name="adj3" fmla="val 33333"/>
            </a:avLst>
          </a:prstGeom>
          <a:gradFill rotWithShape="0">
            <a:gsLst>
              <a:gs pos="0">
                <a:srgbClr val="FFF200"/>
              </a:gs>
              <a:gs pos="45000">
                <a:srgbClr val="FF7A00"/>
              </a:gs>
              <a:gs pos="70000">
                <a:srgbClr val="FF0300"/>
              </a:gs>
              <a:gs pos="100000">
                <a:srgbClr val="4D0808"/>
              </a:gs>
            </a:gsLst>
            <a:lin ang="5400000"/>
          </a:gra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p>
            <a:pPr algn="ctr">
              <a:defRPr/>
            </a:pPr>
            <a:endParaRPr lang="de-DE">
              <a:ea typeface="+mn-ea"/>
            </a:endParaRPr>
          </a:p>
        </p:txBody>
      </p:sp>
      <p:sp>
        <p:nvSpPr>
          <p:cNvPr id="69689" name="AutoShape 57"/>
          <p:cNvSpPr>
            <a:spLocks noChangeArrowheads="1"/>
          </p:cNvSpPr>
          <p:nvPr/>
        </p:nvSpPr>
        <p:spPr bwMode="auto">
          <a:xfrm rot="13331389" flipH="1">
            <a:off x="6373813" y="1851025"/>
            <a:ext cx="1930400" cy="4543425"/>
          </a:xfrm>
          <a:prstGeom prst="curvedLeftArrow">
            <a:avLst>
              <a:gd name="adj1" fmla="val 47072"/>
              <a:gd name="adj2" fmla="val 94145"/>
              <a:gd name="adj3" fmla="val 33333"/>
            </a:avLst>
          </a:prstGeom>
          <a:gradFill rotWithShape="0">
            <a:gsLst>
              <a:gs pos="0">
                <a:srgbClr val="5E9EFF"/>
              </a:gs>
              <a:gs pos="39999">
                <a:srgbClr val="85C2FF"/>
              </a:gs>
              <a:gs pos="70000">
                <a:srgbClr val="C4D6EB"/>
              </a:gs>
              <a:gs pos="100000">
                <a:srgbClr val="FFEBFA"/>
              </a:gs>
            </a:gsLst>
            <a:lin ang="5400000"/>
          </a:gra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p>
            <a:pPr algn="ctr">
              <a:defRPr/>
            </a:pPr>
            <a:endParaRPr lang="de-DE">
              <a:ea typeface="+mn-ea"/>
            </a:endParaRPr>
          </a:p>
        </p:txBody>
      </p:sp>
      <p:sp>
        <p:nvSpPr>
          <p:cNvPr id="69690" name="AutoShape 58"/>
          <p:cNvSpPr>
            <a:spLocks noChangeArrowheads="1"/>
          </p:cNvSpPr>
          <p:nvPr/>
        </p:nvSpPr>
        <p:spPr bwMode="auto">
          <a:xfrm rot="1477794">
            <a:off x="3419475" y="765175"/>
            <a:ext cx="2590800" cy="3671888"/>
          </a:xfrm>
          <a:prstGeom prst="curvedRightArrow">
            <a:avLst>
              <a:gd name="adj1" fmla="val 28346"/>
              <a:gd name="adj2" fmla="val 56691"/>
              <a:gd name="adj3" fmla="val 33333"/>
            </a:avLst>
          </a:prstGeom>
          <a:solidFill>
            <a:schemeClr val="folHlink"/>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p>
            <a:pPr algn="ctr">
              <a:defRPr/>
            </a:pPr>
            <a:endParaRPr lang="de-DE">
              <a:ea typeface="+mn-ea"/>
            </a:endParaRPr>
          </a:p>
        </p:txBody>
      </p:sp>
      <p:pic>
        <p:nvPicPr>
          <p:cNvPr id="20497" name="Picture 17" descr="j0202069"/>
          <p:cNvPicPr>
            <a:picLocks noGrp="1" noChangeAspect="1" noChangeArrowheads="1"/>
          </p:cNvPicPr>
          <p:nvPr>
            <p:ph sz="quarter" idx="4"/>
          </p:nvPr>
        </p:nvPicPr>
        <p:blipFill>
          <a:blip r:embed="rId5">
            <a:extLst>
              <a:ext uri="{28A0092B-C50C-407E-A947-70E740481C1C}">
                <a14:useLocalDpi xmlns:a14="http://schemas.microsoft.com/office/drawing/2010/main" val="0"/>
              </a:ext>
            </a:extLst>
          </a:blip>
          <a:srcRect/>
          <a:stretch>
            <a:fillRect/>
          </a:stretch>
        </p:blipFill>
        <p:spPr>
          <a:xfrm>
            <a:off x="2916238" y="4413250"/>
            <a:ext cx="3024187" cy="1998663"/>
          </a:xfrm>
          <a:prstGeom prst="rect">
            <a:avLst/>
          </a:prstGeom>
          <a:ln>
            <a:noFill/>
          </a:ln>
          <a:effectLst>
            <a:outerShdw blurRad="50800" dist="38100" dir="2700000" algn="tl" rotWithShape="0">
              <a:prstClr val="black">
                <a:alpha val="40000"/>
              </a:prstClr>
            </a:outerShdw>
          </a:effectLst>
        </p:spPr>
      </p:pic>
      <p:sp>
        <p:nvSpPr>
          <p:cNvPr id="69691" name="AutoShape 59"/>
          <p:cNvSpPr>
            <a:spLocks noChangeArrowheads="1"/>
          </p:cNvSpPr>
          <p:nvPr/>
        </p:nvSpPr>
        <p:spPr bwMode="auto">
          <a:xfrm rot="2484619">
            <a:off x="2195513" y="1773238"/>
            <a:ext cx="5008562" cy="1857375"/>
          </a:xfrm>
          <a:prstGeom prst="curvedDownArrow">
            <a:avLst>
              <a:gd name="adj1" fmla="val 53932"/>
              <a:gd name="adj2" fmla="val 107863"/>
              <a:gd name="adj3" fmla="val 33333"/>
            </a:avLst>
          </a:prstGeom>
          <a:solidFill>
            <a:schemeClr val="folHlink"/>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p>
            <a:pPr algn="ctr">
              <a:defRPr/>
            </a:pPr>
            <a:endParaRPr lang="de-DE">
              <a:ea typeface="+mn-ea"/>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9682"/>
                                        </p:tgtEl>
                                        <p:attrNameLst>
                                          <p:attrName>style.visibility</p:attrName>
                                        </p:attrNameLst>
                                      </p:cBhvr>
                                      <p:to>
                                        <p:strVal val="visible"/>
                                      </p:to>
                                    </p:set>
                                    <p:animEffect transition="in" filter="dissolve">
                                      <p:cBhvr>
                                        <p:cTn id="7" dur="500"/>
                                        <p:tgtEl>
                                          <p:spTgt spid="6968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9689"/>
                                        </p:tgtEl>
                                        <p:attrNameLst>
                                          <p:attrName>style.visibility</p:attrName>
                                        </p:attrNameLst>
                                      </p:cBhvr>
                                      <p:to>
                                        <p:strVal val="visible"/>
                                      </p:to>
                                    </p:set>
                                    <p:animEffect transition="in" filter="dissolve">
                                      <p:cBhvr>
                                        <p:cTn id="12" dur="500"/>
                                        <p:tgtEl>
                                          <p:spTgt spid="6968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9691"/>
                                        </p:tgtEl>
                                        <p:attrNameLst>
                                          <p:attrName>style.visibility</p:attrName>
                                        </p:attrNameLst>
                                      </p:cBhvr>
                                      <p:to>
                                        <p:strVal val="visible"/>
                                      </p:to>
                                    </p:set>
                                    <p:animEffect transition="in" filter="dissolve">
                                      <p:cBhvr>
                                        <p:cTn id="17" dur="500"/>
                                        <p:tgtEl>
                                          <p:spTgt spid="6969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69690"/>
                                        </p:tgtEl>
                                        <p:attrNameLst>
                                          <p:attrName>style.visibility</p:attrName>
                                        </p:attrNameLst>
                                      </p:cBhvr>
                                      <p:to>
                                        <p:strVal val="visible"/>
                                      </p:to>
                                    </p:set>
                                    <p:animEffect transition="in" filter="dissolve">
                                      <p:cBhvr>
                                        <p:cTn id="22" dur="500"/>
                                        <p:tgtEl>
                                          <p:spTgt spid="696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682" grpId="0" animBg="1"/>
      <p:bldP spid="69689" grpId="0" animBg="1"/>
      <p:bldP spid="69690" grpId="0" animBg="1"/>
      <p:bldP spid="69691" grpId="0" animBg="1"/>
    </p:bldLst>
  </p:timing>
</p:sld>
</file>

<file path=ppt/slides/slide18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60770"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75107"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DBCBBFD6-CFC3-4C0F-BE7B-3AAE2739DEAB}" type="slidenum">
              <a:rPr lang="de-DE" altLang="en-US" sz="900" smtClean="0">
                <a:solidFill>
                  <a:schemeClr val="accent2"/>
                </a:solidFill>
              </a:rPr>
              <a:pPr/>
              <a:t>180</a:t>
            </a:fld>
            <a:endParaRPr lang="de-DE" altLang="en-US" sz="1400" b="0" smtClean="0">
              <a:solidFill>
                <a:schemeClr val="tx1"/>
              </a:solidFill>
            </a:endParaRPr>
          </a:p>
        </p:txBody>
      </p:sp>
      <p:sp>
        <p:nvSpPr>
          <p:cNvPr id="120834" name="Rectangle 2"/>
          <p:cNvSpPr>
            <a:spLocks noGrp="1" noChangeArrowheads="1"/>
          </p:cNvSpPr>
          <p:nvPr>
            <p:ph type="title"/>
          </p:nvPr>
        </p:nvSpPr>
        <p:spPr>
          <a:xfrm>
            <a:off x="901700" y="574675"/>
            <a:ext cx="7772400" cy="884238"/>
          </a:xfrm>
        </p:spPr>
        <p:txBody>
          <a:bodyPr/>
          <a:lstStyle/>
          <a:p>
            <a:pPr>
              <a:defRPr/>
            </a:pPr>
            <a:r>
              <a:rPr lang="de-DE" altLang="en-US" sz="2400" smtClean="0">
                <a:solidFill>
                  <a:srgbClr val="FFFF00"/>
                </a:solidFill>
                <a:effectLst>
                  <a:outerShdw blurRad="38100" dist="38100" dir="2700000" algn="tl">
                    <a:srgbClr val="000000"/>
                  </a:outerShdw>
                </a:effectLst>
                <a:ea typeface="ＭＳ Ｐゴシック" pitchFamily="1" charset="-128"/>
              </a:rPr>
              <a:t>2 Pharmakoepidemiologie</a:t>
            </a:r>
            <a:r>
              <a:rPr lang="de-DE" altLang="en-US" smtClean="0">
                <a:solidFill>
                  <a:srgbClr val="FFFF00"/>
                </a:solidFill>
                <a:effectLst>
                  <a:outerShdw blurRad="38100" dist="38100" dir="2700000" algn="tl">
                    <a:srgbClr val="000000"/>
                  </a:outerShdw>
                </a:effectLst>
                <a:ea typeface="ＭＳ Ｐゴシック" pitchFamily="1" charset="-128"/>
              </a:rPr>
              <a:t/>
            </a:r>
            <a:br>
              <a:rPr lang="de-DE" altLang="en-US" smtClean="0">
                <a:solidFill>
                  <a:srgbClr val="FFFF00"/>
                </a:solidFill>
                <a:effectLst>
                  <a:outerShdw blurRad="38100" dist="38100" dir="2700000" algn="tl">
                    <a:srgbClr val="000000"/>
                  </a:outerShdw>
                </a:effectLst>
                <a:ea typeface="ＭＳ Ｐゴシック" pitchFamily="1" charset="-128"/>
              </a:rPr>
            </a:br>
            <a:r>
              <a:rPr lang="de-DE" altLang="en-US" smtClean="0">
                <a:ea typeface="ＭＳ Ｐゴシック" pitchFamily="1" charset="-128"/>
              </a:rPr>
              <a:t> 2.3 </a:t>
            </a:r>
            <a:r>
              <a:rPr lang="de-DE" altLang="en-US" sz="2400" smtClean="0">
                <a:solidFill>
                  <a:srgbClr val="CC0000"/>
                </a:solidFill>
                <a:effectLst>
                  <a:outerShdw blurRad="38100" dist="38100" dir="2700000" algn="tl">
                    <a:srgbClr val="000000"/>
                  </a:outerShdw>
                </a:effectLst>
                <a:ea typeface="ＭＳ Ｐゴシック" pitchFamily="1" charset="-128"/>
              </a:rPr>
              <a:t>E</a:t>
            </a:r>
            <a:r>
              <a:rPr lang="de-DE" altLang="en-US" sz="2400" smtClean="0">
                <a:ea typeface="ＭＳ Ｐゴシック" pitchFamily="1" charset="-128"/>
              </a:rPr>
              <a:t>videnz </a:t>
            </a:r>
            <a:r>
              <a:rPr lang="de-DE" altLang="en-US" sz="2400" smtClean="0">
                <a:solidFill>
                  <a:srgbClr val="CC0000"/>
                </a:solidFill>
                <a:effectLst>
                  <a:outerShdw blurRad="38100" dist="38100" dir="2700000" algn="tl">
                    <a:srgbClr val="000000"/>
                  </a:outerShdw>
                </a:effectLst>
                <a:ea typeface="ＭＳ Ｐゴシック" pitchFamily="1" charset="-128"/>
              </a:rPr>
              <a:t>b</a:t>
            </a:r>
            <a:r>
              <a:rPr lang="de-DE" altLang="en-US" sz="2400" smtClean="0">
                <a:ea typeface="ＭＳ Ｐゴシック" pitchFamily="1" charset="-128"/>
              </a:rPr>
              <a:t>asierte </a:t>
            </a:r>
            <a:r>
              <a:rPr lang="de-DE" altLang="en-US" sz="2400" smtClean="0">
                <a:solidFill>
                  <a:srgbClr val="CC0000"/>
                </a:solidFill>
                <a:effectLst>
                  <a:outerShdw blurRad="38100" dist="38100" dir="2700000" algn="tl">
                    <a:srgbClr val="000000"/>
                  </a:outerShdw>
                </a:effectLst>
                <a:ea typeface="ＭＳ Ｐゴシック" pitchFamily="1" charset="-128"/>
              </a:rPr>
              <a:t>M</a:t>
            </a:r>
            <a:r>
              <a:rPr lang="de-DE" altLang="en-US" sz="2400" smtClean="0">
                <a:ea typeface="ＭＳ Ｐゴシック" pitchFamily="1" charset="-128"/>
              </a:rPr>
              <a:t>edizin (</a:t>
            </a:r>
            <a:r>
              <a:rPr lang="de-DE" altLang="en-US" sz="2400" smtClean="0">
                <a:solidFill>
                  <a:srgbClr val="CC0000"/>
                </a:solidFill>
                <a:effectLst>
                  <a:outerShdw blurRad="38100" dist="38100" dir="2700000" algn="tl">
                    <a:srgbClr val="000000"/>
                  </a:outerShdw>
                </a:effectLst>
                <a:ea typeface="ＭＳ Ｐゴシック" pitchFamily="1" charset="-128"/>
              </a:rPr>
              <a:t>EbM</a:t>
            </a:r>
            <a:r>
              <a:rPr lang="de-DE" altLang="en-US" sz="2400" smtClean="0">
                <a:ea typeface="ＭＳ Ｐゴシック" pitchFamily="1" charset="-128"/>
              </a:rPr>
              <a:t>)</a:t>
            </a:r>
          </a:p>
        </p:txBody>
      </p:sp>
      <p:sp>
        <p:nvSpPr>
          <p:cNvPr id="175109" name="Rectangle 3"/>
          <p:cNvSpPr>
            <a:spLocks noGrp="1" noChangeArrowheads="1"/>
          </p:cNvSpPr>
          <p:nvPr>
            <p:ph type="body" idx="1"/>
          </p:nvPr>
        </p:nvSpPr>
        <p:spPr>
          <a:xfrm>
            <a:off x="755650" y="1484313"/>
            <a:ext cx="7772400" cy="4824412"/>
          </a:xfrm>
        </p:spPr>
        <p:txBody>
          <a:bodyPr/>
          <a:lstStyle/>
          <a:p>
            <a:pPr>
              <a:lnSpc>
                <a:spcPct val="80000"/>
              </a:lnSpc>
            </a:pPr>
            <a:r>
              <a:rPr lang="de-DE" altLang="en-US" sz="1600" smtClean="0">
                <a:ea typeface="ＭＳ Ｐゴシック" pitchFamily="34" charset="-128"/>
              </a:rPr>
              <a:t>2.3.1 Kenngrößen in der Diagnostik</a:t>
            </a:r>
          </a:p>
          <a:p>
            <a:pPr lvl="1">
              <a:lnSpc>
                <a:spcPct val="80000"/>
              </a:lnSpc>
            </a:pPr>
            <a:r>
              <a:rPr lang="de-DE" altLang="en-US" sz="1400" smtClean="0">
                <a:solidFill>
                  <a:srgbClr val="000066"/>
                </a:solidFill>
                <a:ea typeface="ＭＳ Ｐゴシック" pitchFamily="34" charset="-128"/>
              </a:rPr>
              <a:t>2.3.1.1</a:t>
            </a:r>
            <a:r>
              <a:rPr lang="de-DE" altLang="en-US" sz="1400" smtClean="0">
                <a:ea typeface="ＭＳ Ｐゴシック" pitchFamily="34" charset="-128"/>
              </a:rPr>
              <a:t> Sensitivität</a:t>
            </a:r>
          </a:p>
          <a:p>
            <a:pPr lvl="1">
              <a:lnSpc>
                <a:spcPct val="80000"/>
              </a:lnSpc>
            </a:pPr>
            <a:r>
              <a:rPr lang="de-DE" altLang="en-US" sz="1400" smtClean="0">
                <a:solidFill>
                  <a:srgbClr val="000066"/>
                </a:solidFill>
                <a:ea typeface="ＭＳ Ｐゴシック" pitchFamily="34" charset="-128"/>
              </a:rPr>
              <a:t>2.3.1.2</a:t>
            </a:r>
            <a:r>
              <a:rPr lang="de-DE" altLang="en-US" sz="1400" smtClean="0">
                <a:ea typeface="ＭＳ Ｐゴシック" pitchFamily="34" charset="-128"/>
              </a:rPr>
              <a:t> Spezifizität</a:t>
            </a:r>
          </a:p>
          <a:p>
            <a:pPr lvl="1">
              <a:lnSpc>
                <a:spcPct val="80000"/>
              </a:lnSpc>
            </a:pPr>
            <a:r>
              <a:rPr lang="de-DE" altLang="en-US" sz="1400" smtClean="0">
                <a:solidFill>
                  <a:srgbClr val="000066"/>
                </a:solidFill>
                <a:ea typeface="ＭＳ Ｐゴシック" pitchFamily="34" charset="-128"/>
              </a:rPr>
              <a:t>2.3.1.3</a:t>
            </a:r>
            <a:r>
              <a:rPr lang="de-DE" altLang="en-US" sz="1400" smtClean="0">
                <a:ea typeface="ＭＳ Ｐゴシック" pitchFamily="34" charset="-128"/>
              </a:rPr>
              <a:t> Positiver prädiktiver Wert</a:t>
            </a:r>
          </a:p>
          <a:p>
            <a:pPr lvl="1">
              <a:lnSpc>
                <a:spcPct val="80000"/>
              </a:lnSpc>
            </a:pPr>
            <a:r>
              <a:rPr lang="de-DE" altLang="en-US" sz="1400" smtClean="0">
                <a:solidFill>
                  <a:srgbClr val="000066"/>
                </a:solidFill>
                <a:ea typeface="ＭＳ Ｐゴシック" pitchFamily="34" charset="-128"/>
              </a:rPr>
              <a:t>2.3.1.4</a:t>
            </a:r>
            <a:r>
              <a:rPr lang="de-DE" altLang="en-US" sz="1400" smtClean="0">
                <a:ea typeface="ＭＳ Ｐゴシック" pitchFamily="34" charset="-128"/>
              </a:rPr>
              <a:t> Negativer prädiktiver Wert</a:t>
            </a:r>
          </a:p>
          <a:p>
            <a:pPr lvl="1">
              <a:lnSpc>
                <a:spcPct val="80000"/>
              </a:lnSpc>
            </a:pPr>
            <a:r>
              <a:rPr lang="de-DE" altLang="en-US" sz="1400" smtClean="0">
                <a:solidFill>
                  <a:srgbClr val="000066"/>
                </a:solidFill>
                <a:ea typeface="ＭＳ Ｐゴシック" pitchFamily="34" charset="-128"/>
              </a:rPr>
              <a:t>2.3.1.5</a:t>
            </a:r>
            <a:r>
              <a:rPr lang="de-DE" altLang="en-US" sz="1400" smtClean="0">
                <a:ea typeface="ＭＳ Ｐゴシック" pitchFamily="34" charset="-128"/>
              </a:rPr>
              <a:t> Likelihood Ratio</a:t>
            </a:r>
          </a:p>
          <a:p>
            <a:pPr>
              <a:lnSpc>
                <a:spcPct val="80000"/>
              </a:lnSpc>
            </a:pPr>
            <a:r>
              <a:rPr lang="de-DE" altLang="en-US" sz="1600" smtClean="0">
                <a:ea typeface="ＭＳ Ｐゴシック" pitchFamily="34" charset="-128"/>
              </a:rPr>
              <a:t>2.3.2 Kenngrößen in der Therapie</a:t>
            </a:r>
          </a:p>
          <a:p>
            <a:pPr lvl="1">
              <a:lnSpc>
                <a:spcPct val="80000"/>
              </a:lnSpc>
            </a:pPr>
            <a:r>
              <a:rPr lang="de-DE" altLang="en-US" sz="1400" smtClean="0">
                <a:solidFill>
                  <a:srgbClr val="000066"/>
                </a:solidFill>
                <a:ea typeface="ＭＳ Ｐゴシック" pitchFamily="34" charset="-128"/>
              </a:rPr>
              <a:t>2.3.2.1</a:t>
            </a:r>
            <a:r>
              <a:rPr lang="de-DE" altLang="en-US" sz="1400" smtClean="0">
                <a:ea typeface="ＭＳ Ｐゴシック" pitchFamily="34" charset="-128"/>
              </a:rPr>
              <a:t> Experimental Event Rate (EER)</a:t>
            </a:r>
          </a:p>
          <a:p>
            <a:pPr lvl="1">
              <a:lnSpc>
                <a:spcPct val="80000"/>
              </a:lnSpc>
            </a:pPr>
            <a:r>
              <a:rPr lang="de-DE" altLang="en-US" sz="1400" smtClean="0">
                <a:solidFill>
                  <a:srgbClr val="000066"/>
                </a:solidFill>
                <a:ea typeface="ＭＳ Ｐゴシック" pitchFamily="34" charset="-128"/>
              </a:rPr>
              <a:t>2.3.2.2</a:t>
            </a:r>
            <a:r>
              <a:rPr lang="de-DE" altLang="en-US" sz="1400" smtClean="0">
                <a:ea typeface="ＭＳ Ｐゴシック" pitchFamily="34" charset="-128"/>
              </a:rPr>
              <a:t> Control Event Rate (CER)</a:t>
            </a:r>
          </a:p>
          <a:p>
            <a:pPr lvl="1">
              <a:lnSpc>
                <a:spcPct val="80000"/>
              </a:lnSpc>
            </a:pPr>
            <a:r>
              <a:rPr lang="de-DE" altLang="en-US" sz="1400" smtClean="0">
                <a:solidFill>
                  <a:srgbClr val="000066"/>
                </a:solidFill>
                <a:ea typeface="ＭＳ Ｐゴシック" pitchFamily="34" charset="-128"/>
              </a:rPr>
              <a:t>2.3.2.3</a:t>
            </a:r>
            <a:r>
              <a:rPr lang="de-DE" altLang="en-US" sz="1400" smtClean="0">
                <a:ea typeface="ＭＳ Ｐゴシック" pitchFamily="34" charset="-128"/>
              </a:rPr>
              <a:t> Relative Risk (RR)</a:t>
            </a:r>
          </a:p>
          <a:p>
            <a:pPr lvl="1">
              <a:lnSpc>
                <a:spcPct val="80000"/>
              </a:lnSpc>
            </a:pPr>
            <a:r>
              <a:rPr lang="de-DE" altLang="en-US" sz="1400" smtClean="0">
                <a:solidFill>
                  <a:srgbClr val="000066"/>
                </a:solidFill>
                <a:ea typeface="ＭＳ Ｐゴシック" pitchFamily="34" charset="-128"/>
              </a:rPr>
              <a:t>2.3.2.4</a:t>
            </a:r>
            <a:r>
              <a:rPr lang="de-DE" altLang="en-US" sz="1400" smtClean="0">
                <a:ea typeface="ＭＳ Ｐゴシック" pitchFamily="34" charset="-128"/>
              </a:rPr>
              <a:t> Odds Ratio (OD)</a:t>
            </a:r>
          </a:p>
          <a:p>
            <a:pPr lvl="1">
              <a:lnSpc>
                <a:spcPct val="80000"/>
              </a:lnSpc>
            </a:pPr>
            <a:r>
              <a:rPr lang="de-DE" altLang="en-US" sz="1400" smtClean="0">
                <a:solidFill>
                  <a:srgbClr val="000066"/>
                </a:solidFill>
                <a:ea typeface="ＭＳ Ｐゴシック" pitchFamily="34" charset="-128"/>
              </a:rPr>
              <a:t>2.3.2.5</a:t>
            </a:r>
            <a:r>
              <a:rPr lang="de-DE" altLang="en-US" sz="1400" smtClean="0">
                <a:ea typeface="ＭＳ Ｐゴシック" pitchFamily="34" charset="-128"/>
              </a:rPr>
              <a:t> Relative Risk Reduction (RRR)</a:t>
            </a:r>
          </a:p>
          <a:p>
            <a:pPr lvl="1">
              <a:lnSpc>
                <a:spcPct val="80000"/>
              </a:lnSpc>
            </a:pPr>
            <a:r>
              <a:rPr lang="de-DE" altLang="en-US" sz="1400" smtClean="0">
                <a:solidFill>
                  <a:srgbClr val="000066"/>
                </a:solidFill>
                <a:ea typeface="ＭＳ Ｐゴシック" pitchFamily="34" charset="-128"/>
              </a:rPr>
              <a:t>2.3.2.6</a:t>
            </a:r>
            <a:r>
              <a:rPr lang="de-DE" altLang="en-US" sz="1400" smtClean="0">
                <a:ea typeface="ＭＳ Ｐゴシック" pitchFamily="34" charset="-128"/>
              </a:rPr>
              <a:t> Absolute Risk Reduction (ARR)</a:t>
            </a:r>
          </a:p>
          <a:p>
            <a:pPr lvl="1">
              <a:lnSpc>
                <a:spcPct val="80000"/>
              </a:lnSpc>
            </a:pPr>
            <a:r>
              <a:rPr lang="de-DE" altLang="en-US" sz="1400" smtClean="0">
                <a:solidFill>
                  <a:srgbClr val="000066"/>
                </a:solidFill>
                <a:ea typeface="ＭＳ Ｐゴシック" pitchFamily="34" charset="-128"/>
              </a:rPr>
              <a:t>2.3.2.7</a:t>
            </a:r>
            <a:r>
              <a:rPr lang="de-DE" altLang="en-US" sz="1400" smtClean="0">
                <a:ea typeface="ＭＳ Ｐゴシック" pitchFamily="34" charset="-128"/>
              </a:rPr>
              <a:t> Number Needed to Treat (NNT) </a:t>
            </a:r>
          </a:p>
          <a:p>
            <a:pPr lvl="1">
              <a:lnSpc>
                <a:spcPct val="80000"/>
              </a:lnSpc>
            </a:pPr>
            <a:r>
              <a:rPr lang="de-DE" altLang="en-US" sz="1400" smtClean="0">
                <a:solidFill>
                  <a:srgbClr val="000066"/>
                </a:solidFill>
                <a:ea typeface="ＭＳ Ｐゴシック" pitchFamily="34" charset="-128"/>
              </a:rPr>
              <a:t>2.3.2.8</a:t>
            </a:r>
            <a:r>
              <a:rPr lang="de-DE" altLang="en-US" sz="1400" smtClean="0">
                <a:ea typeface="ＭＳ Ｐゴシック" pitchFamily="34" charset="-128"/>
              </a:rPr>
              <a:t> Konfidenzintervall (CI)</a:t>
            </a:r>
          </a:p>
          <a:p>
            <a:pPr lvl="1">
              <a:lnSpc>
                <a:spcPct val="80000"/>
              </a:lnSpc>
            </a:pPr>
            <a:r>
              <a:rPr lang="de-DE" altLang="en-US" sz="1400" smtClean="0">
                <a:solidFill>
                  <a:srgbClr val="000066"/>
                </a:solidFill>
                <a:ea typeface="ＭＳ Ｐゴシック" pitchFamily="34" charset="-128"/>
              </a:rPr>
              <a:t>2.3.2.9 </a:t>
            </a:r>
            <a:r>
              <a:rPr lang="de-DE" altLang="en-US" sz="1400" smtClean="0">
                <a:ea typeface="ＭＳ Ｐゴシック" pitchFamily="34" charset="-128"/>
              </a:rPr>
              <a:t>Number Needed to Harm (NNH / NNTH)</a:t>
            </a:r>
          </a:p>
          <a:p>
            <a:pPr lvl="1">
              <a:lnSpc>
                <a:spcPct val="80000"/>
              </a:lnSpc>
            </a:pPr>
            <a:r>
              <a:rPr lang="de-DE" altLang="en-US" sz="1400" smtClean="0">
                <a:solidFill>
                  <a:srgbClr val="000066"/>
                </a:solidFill>
                <a:ea typeface="ＭＳ Ｐゴシック" pitchFamily="34" charset="-128"/>
              </a:rPr>
              <a:t>2.3.2.10</a:t>
            </a:r>
            <a:r>
              <a:rPr lang="de-DE" altLang="en-US" sz="1400" smtClean="0">
                <a:ea typeface="ＭＳ Ｐゴシック" pitchFamily="34" charset="-128"/>
              </a:rPr>
              <a:t> Patient Expected Event Rate (PEER)</a:t>
            </a:r>
          </a:p>
          <a:p>
            <a:pPr lvl="1">
              <a:lnSpc>
                <a:spcPct val="80000"/>
              </a:lnSpc>
            </a:pPr>
            <a:r>
              <a:rPr lang="de-DE" altLang="en-US" sz="1400" smtClean="0">
                <a:solidFill>
                  <a:srgbClr val="000066"/>
                </a:solidFill>
                <a:ea typeface="ＭＳ Ｐゴシック" pitchFamily="34" charset="-128"/>
              </a:rPr>
              <a:t>2.3.2.11</a:t>
            </a:r>
            <a:r>
              <a:rPr lang="de-DE" altLang="en-US" sz="1400" smtClean="0">
                <a:ea typeface="ＭＳ Ｐゴシック" pitchFamily="34" charset="-128"/>
              </a:rPr>
              <a:t> Average Duration of Life Gained (ADLG) </a:t>
            </a:r>
          </a:p>
          <a:p>
            <a:pPr lvl="1">
              <a:lnSpc>
                <a:spcPct val="80000"/>
              </a:lnSpc>
            </a:pPr>
            <a:r>
              <a:rPr lang="de-DE" altLang="en-US" sz="1400" smtClean="0">
                <a:solidFill>
                  <a:srgbClr val="000066"/>
                </a:solidFill>
                <a:ea typeface="ＭＳ Ｐゴシック" pitchFamily="34" charset="-128"/>
              </a:rPr>
              <a:t>2.3.2.12</a:t>
            </a:r>
            <a:r>
              <a:rPr lang="de-DE" altLang="en-US" sz="1400" smtClean="0">
                <a:ea typeface="ＭＳ Ｐゴシック" pitchFamily="34" charset="-128"/>
              </a:rPr>
              <a:t> Quality Adjusted Life Years (QALY) </a:t>
            </a:r>
          </a:p>
          <a:p>
            <a:pPr>
              <a:lnSpc>
                <a:spcPct val="80000"/>
              </a:lnSpc>
            </a:pPr>
            <a:r>
              <a:rPr lang="de-DE" altLang="en-US" sz="1600" smtClean="0">
                <a:ea typeface="ＭＳ Ｐゴシック" pitchFamily="34" charset="-128"/>
              </a:rPr>
              <a:t>2.3.3 Evidenzstufen</a:t>
            </a:r>
          </a:p>
          <a:p>
            <a:pPr>
              <a:lnSpc>
                <a:spcPct val="80000"/>
              </a:lnSpc>
            </a:pPr>
            <a:endParaRPr lang="de-DE" altLang="en-US" sz="1600" smtClean="0">
              <a:ea typeface="ＭＳ Ｐゴシック" pitchFamily="34" charset="-128"/>
            </a:endParaRPr>
          </a:p>
        </p:txBody>
      </p:sp>
    </p:spTree>
  </p:cSld>
  <p:clrMapOvr>
    <a:masterClrMapping/>
  </p:clrMapOvr>
  <p:transition>
    <p:zoom/>
  </p:transition>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61794"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76131" name="Foliennummernplatzhalter 6"/>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A1194FC3-EA63-420D-A991-7B775D59A44D}" type="slidenum">
              <a:rPr lang="de-DE" altLang="en-US" sz="900" smtClean="0">
                <a:solidFill>
                  <a:schemeClr val="accent2"/>
                </a:solidFill>
              </a:rPr>
              <a:pPr/>
              <a:t>181</a:t>
            </a:fld>
            <a:endParaRPr lang="de-DE" altLang="en-US" sz="1400" b="0" smtClean="0">
              <a:solidFill>
                <a:schemeClr val="tx1"/>
              </a:solidFill>
            </a:endParaRPr>
          </a:p>
        </p:txBody>
      </p:sp>
      <p:sp>
        <p:nvSpPr>
          <p:cNvPr id="122882"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2.3.1.Die Vierfelder-Tafel (Diagnostik)</a:t>
            </a:r>
          </a:p>
        </p:txBody>
      </p:sp>
      <p:graphicFrame>
        <p:nvGraphicFramePr>
          <p:cNvPr id="176133" name="Object 4"/>
          <p:cNvGraphicFramePr>
            <a:graphicFrameLocks noGrp="1" noChangeAspect="1"/>
          </p:cNvGraphicFramePr>
          <p:nvPr>
            <p:ph sz="half" idx="2"/>
          </p:nvPr>
        </p:nvGraphicFramePr>
        <p:xfrm>
          <a:off x="863600" y="1416050"/>
          <a:ext cx="7102475" cy="3595688"/>
        </p:xfrm>
        <a:graphic>
          <a:graphicData uri="http://schemas.openxmlformats.org/presentationml/2006/ole">
            <mc:AlternateContent xmlns:mc="http://schemas.openxmlformats.org/markup-compatibility/2006">
              <mc:Choice xmlns:v="urn:schemas-microsoft-com:vml" Requires="v">
                <p:oleObj spid="_x0000_s176214" name="Dokument" r:id="rId3" imgW="9677400" imgH="4902200" progId="Word.Document.8">
                  <p:embed/>
                </p:oleObj>
              </mc:Choice>
              <mc:Fallback>
                <p:oleObj name="Dokument" r:id="rId3" imgW="9677400" imgH="4902200" progId="Word.Document.8">
                  <p:embed/>
                  <p:pic>
                    <p:nvPicPr>
                      <p:cNvPr id="0" name="Object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63600" y="1416050"/>
                        <a:ext cx="7102475" cy="35956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22888" name="Text Box 8"/>
          <p:cNvSpPr txBox="1">
            <a:spLocks noChangeArrowheads="1"/>
          </p:cNvSpPr>
          <p:nvPr/>
        </p:nvSpPr>
        <p:spPr bwMode="auto">
          <a:xfrm>
            <a:off x="611188" y="5157788"/>
            <a:ext cx="8064500" cy="931862"/>
          </a:xfrm>
          <a:prstGeom prst="rect">
            <a:avLst/>
          </a:prstGeom>
          <a:solidFill>
            <a:srgbClr val="FFFF00"/>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charset="-128"/>
              </a:defRPr>
            </a:lvl1pPr>
            <a:lvl2pPr marL="742950" indent="-285750">
              <a:defRPr sz="2400" b="1">
                <a:solidFill>
                  <a:srgbClr val="000066"/>
                </a:solidFill>
                <a:latin typeface="Arial" pitchFamily="34" charset="0"/>
                <a:ea typeface="ＭＳ Ｐゴシック" charset="-128"/>
              </a:defRPr>
            </a:lvl2pPr>
            <a:lvl3pPr marL="1143000" indent="-228600">
              <a:defRPr sz="2400" b="1">
                <a:solidFill>
                  <a:srgbClr val="000066"/>
                </a:solidFill>
                <a:latin typeface="Arial" pitchFamily="34" charset="0"/>
                <a:ea typeface="ＭＳ Ｐゴシック" charset="-128"/>
              </a:defRPr>
            </a:lvl3pPr>
            <a:lvl4pPr marL="1600200" indent="-228600">
              <a:defRPr sz="2400" b="1">
                <a:solidFill>
                  <a:srgbClr val="000066"/>
                </a:solidFill>
                <a:latin typeface="Arial" pitchFamily="34" charset="0"/>
                <a:ea typeface="ＭＳ Ｐゴシック" charset="-128"/>
              </a:defRPr>
            </a:lvl4pPr>
            <a:lvl5pPr marL="2057400" indent="-228600">
              <a:defRPr sz="2400" b="1">
                <a:solidFill>
                  <a:srgbClr val="000066"/>
                </a:solidFill>
                <a:latin typeface="Arial" pitchFamily="34" charset="0"/>
                <a:ea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defRPr>
            </a:lvl9pPr>
          </a:lstStyle>
          <a:p>
            <a:pPr>
              <a:defRPr/>
            </a:pPr>
            <a:r>
              <a:rPr lang="de-DE" smtClean="0">
                <a:solidFill>
                  <a:srgbClr val="00FF00"/>
                </a:solidFill>
              </a:rPr>
              <a:t>Richtige Ergebnisse A+D</a:t>
            </a:r>
          </a:p>
          <a:p>
            <a:pPr>
              <a:defRPr/>
            </a:pPr>
            <a:r>
              <a:rPr lang="de-DE" smtClean="0">
                <a:solidFill>
                  <a:srgbClr val="CC0000"/>
                </a:solidFill>
              </a:rPr>
              <a:t>Falsche Ergebnisse B+C</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22888"/>
                                        </p:tgtEl>
                                        <p:attrNameLst>
                                          <p:attrName>style.visibility</p:attrName>
                                        </p:attrNameLst>
                                      </p:cBhvr>
                                      <p:to>
                                        <p:strVal val="visible"/>
                                      </p:to>
                                    </p:set>
                                    <p:anim calcmode="lin" valueType="num">
                                      <p:cBhvr additive="base">
                                        <p:cTn id="7" dur="500" fill="hold"/>
                                        <p:tgtEl>
                                          <p:spTgt spid="122888"/>
                                        </p:tgtEl>
                                        <p:attrNameLst>
                                          <p:attrName>ppt_x</p:attrName>
                                        </p:attrNameLst>
                                      </p:cBhvr>
                                      <p:tavLst>
                                        <p:tav tm="0">
                                          <p:val>
                                            <p:strVal val="#ppt_x"/>
                                          </p:val>
                                        </p:tav>
                                        <p:tav tm="100000">
                                          <p:val>
                                            <p:strVal val="#ppt_x"/>
                                          </p:val>
                                        </p:tav>
                                      </p:tavLst>
                                    </p:anim>
                                    <p:anim calcmode="lin" valueType="num">
                                      <p:cBhvr additive="base">
                                        <p:cTn id="8" dur="500" fill="hold"/>
                                        <p:tgtEl>
                                          <p:spTgt spid="12288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888" grpId="0" animBg="1"/>
    </p:bldLst>
  </p:timing>
</p:sld>
</file>

<file path=ppt/slides/slide18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62818"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77155"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2421E631-4720-4F0F-A1C2-655D42266005}" type="slidenum">
              <a:rPr lang="de-DE" altLang="en-US" sz="900" smtClean="0">
                <a:solidFill>
                  <a:schemeClr val="accent2"/>
                </a:solidFill>
              </a:rPr>
              <a:pPr/>
              <a:t>182</a:t>
            </a:fld>
            <a:endParaRPr lang="de-DE" altLang="en-US" sz="1400" b="0" smtClean="0">
              <a:solidFill>
                <a:schemeClr val="tx1"/>
              </a:solidFill>
            </a:endParaRPr>
          </a:p>
        </p:txBody>
      </p:sp>
      <p:sp>
        <p:nvSpPr>
          <p:cNvPr id="167938" name="Rectangle 2"/>
          <p:cNvSpPr>
            <a:spLocks noGrp="1" noChangeArrowheads="1"/>
          </p:cNvSpPr>
          <p:nvPr>
            <p:ph type="title"/>
          </p:nvPr>
        </p:nvSpPr>
        <p:spPr>
          <a:xfrm>
            <a:off x="685800" y="571500"/>
            <a:ext cx="7772400" cy="457200"/>
          </a:xfrm>
        </p:spPr>
        <p:txBody>
          <a:bodyPr/>
          <a:lstStyle/>
          <a:p>
            <a:pPr>
              <a:defRPr/>
            </a:pPr>
            <a:r>
              <a:rPr lang="de-DE" altLang="en-US" sz="2400" smtClean="0">
                <a:ea typeface="ＭＳ Ｐゴシック" pitchFamily="1" charset="-128"/>
              </a:rPr>
              <a:t>2.3.1 Die Kenngrößen der EbM in der Diagnostik</a:t>
            </a:r>
          </a:p>
        </p:txBody>
      </p:sp>
      <p:sp>
        <p:nvSpPr>
          <p:cNvPr id="167946" name="Rectangle 10"/>
          <p:cNvSpPr>
            <a:spLocks noGrp="1" noChangeArrowheads="1"/>
          </p:cNvSpPr>
          <p:nvPr>
            <p:ph type="body" idx="1"/>
          </p:nvPr>
        </p:nvSpPr>
        <p:spPr>
          <a:xfrm>
            <a:off x="539750" y="3716338"/>
            <a:ext cx="7772400" cy="2089150"/>
          </a:xfrm>
        </p:spPr>
        <p:txBody>
          <a:bodyPr/>
          <a:lstStyle/>
          <a:p>
            <a:pPr>
              <a:lnSpc>
                <a:spcPct val="80000"/>
              </a:lnSpc>
            </a:pPr>
            <a:r>
              <a:rPr lang="de-DE" altLang="en-US" sz="1800" smtClean="0">
                <a:ea typeface="ＭＳ Ｐゴシック" pitchFamily="34" charset="-128"/>
              </a:rPr>
              <a:t>Gibt an wie viele der </a:t>
            </a:r>
            <a:r>
              <a:rPr lang="de-DE" altLang="en-US" sz="1800" smtClean="0">
                <a:solidFill>
                  <a:srgbClr val="FF0000"/>
                </a:solidFill>
                <a:ea typeface="ＭＳ Ｐゴシック" pitchFamily="34" charset="-128"/>
              </a:rPr>
              <a:t>positiven</a:t>
            </a:r>
            <a:r>
              <a:rPr lang="de-DE" altLang="en-US" sz="1800" smtClean="0">
                <a:ea typeface="ＭＳ Ｐゴシック" pitchFamily="34" charset="-128"/>
              </a:rPr>
              <a:t> Resultate auch eine vorhandene Krankheit feststellen (Anteil der erkrankten Patienten mit einem positivem Test)</a:t>
            </a:r>
          </a:p>
          <a:p>
            <a:pPr>
              <a:lnSpc>
                <a:spcPct val="90000"/>
              </a:lnSpc>
            </a:pPr>
            <a:r>
              <a:rPr lang="de-DE" altLang="en-US" sz="1800" smtClean="0">
                <a:ea typeface="ＭＳ Ｐゴシック" pitchFamily="34" charset="-128"/>
              </a:rPr>
              <a:t>Entspricht prinzipiell der </a:t>
            </a:r>
            <a:r>
              <a:rPr lang="de-DE" altLang="en-US" sz="1800" smtClean="0">
                <a:solidFill>
                  <a:srgbClr val="FF0000"/>
                </a:solidFill>
                <a:ea typeface="ＭＳ Ｐゴシック" pitchFamily="34" charset="-128"/>
              </a:rPr>
              <a:t>Power</a:t>
            </a:r>
            <a:r>
              <a:rPr lang="de-DE" altLang="en-US" sz="1800" smtClean="0">
                <a:ea typeface="ＭＳ Ｐゴシック" pitchFamily="34" charset="-128"/>
              </a:rPr>
              <a:t> in einer Studie und schätzt also den Fehler zweiter Art (Negativer Ergebnis bei vorhandener Krankheit)</a:t>
            </a:r>
          </a:p>
          <a:p>
            <a:pPr>
              <a:lnSpc>
                <a:spcPct val="80000"/>
              </a:lnSpc>
            </a:pPr>
            <a:r>
              <a:rPr lang="de-DE" altLang="en-US" sz="1800" smtClean="0">
                <a:ea typeface="ＭＳ Ｐゴシック" pitchFamily="34" charset="-128"/>
              </a:rPr>
              <a:t>! Partial verification bias </a:t>
            </a:r>
            <a:r>
              <a:rPr lang="de-DE" altLang="en-US" sz="1800" smtClean="0">
                <a:solidFill>
                  <a:schemeClr val="tx1"/>
                </a:solidFill>
                <a:ea typeface="ＭＳ Ｐゴシック" pitchFamily="34" charset="-128"/>
              </a:rPr>
              <a:t>(Kontrolle nur von einem Teil der Studienteilnehmer)</a:t>
            </a:r>
            <a:r>
              <a:rPr lang="de-DE" altLang="en-US" sz="1800" smtClean="0">
                <a:ea typeface="ＭＳ Ｐゴシック" pitchFamily="34" charset="-128"/>
              </a:rPr>
              <a:t> erhöht künstlich die Sensitivität!</a:t>
            </a:r>
          </a:p>
          <a:p>
            <a:pPr>
              <a:lnSpc>
                <a:spcPct val="80000"/>
              </a:lnSpc>
            </a:pPr>
            <a:r>
              <a:rPr lang="de-DE" altLang="en-US" sz="1800" smtClean="0">
                <a:ea typeface="ＭＳ Ｐゴシック" pitchFamily="34" charset="-128"/>
              </a:rPr>
              <a:t>! Treatment paradox bias </a:t>
            </a:r>
            <a:br>
              <a:rPr lang="de-DE" altLang="en-US" sz="1800" smtClean="0">
                <a:ea typeface="ＭＳ Ｐゴシック" pitchFamily="34" charset="-128"/>
              </a:rPr>
            </a:br>
            <a:r>
              <a:rPr lang="de-DE" altLang="en-US" sz="1800" smtClean="0">
                <a:solidFill>
                  <a:schemeClr val="tx1"/>
                </a:solidFill>
                <a:ea typeface="ＭＳ Ｐゴシック" pitchFamily="34" charset="-128"/>
              </a:rPr>
              <a:t>(Progression der Krankheit zwischen Test und Kontrolle)</a:t>
            </a:r>
            <a:endParaRPr lang="de-DE" altLang="en-US" sz="1800" smtClean="0">
              <a:ea typeface="ＭＳ Ｐゴシック" pitchFamily="34" charset="-128"/>
            </a:endParaRPr>
          </a:p>
        </p:txBody>
      </p:sp>
      <p:sp>
        <p:nvSpPr>
          <p:cNvPr id="167942" name="Text Box 6"/>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lgn="ctr">
              <a:defRPr/>
            </a:pPr>
            <a:r>
              <a:rPr lang="de-DE" altLang="en-US" sz="1600" smtClean="0"/>
              <a:t>2.3.1.1 </a:t>
            </a:r>
            <a:r>
              <a:rPr lang="en-US" altLang="en-US" sz="1600" smtClean="0"/>
              <a:t>Sensitivität</a:t>
            </a:r>
          </a:p>
        </p:txBody>
      </p:sp>
      <p:graphicFrame>
        <p:nvGraphicFramePr>
          <p:cNvPr id="177159" name="Object 7"/>
          <p:cNvGraphicFramePr>
            <a:graphicFrameLocks noGrp="1" noChangeAspect="1"/>
          </p:cNvGraphicFramePr>
          <p:nvPr>
            <p:ph sz="half" idx="4294967295"/>
          </p:nvPr>
        </p:nvGraphicFramePr>
        <p:xfrm>
          <a:off x="5443538" y="1700213"/>
          <a:ext cx="3700462" cy="1885950"/>
        </p:xfrm>
        <a:graphic>
          <a:graphicData uri="http://schemas.openxmlformats.org/presentationml/2006/ole">
            <mc:AlternateContent xmlns:mc="http://schemas.openxmlformats.org/markup-compatibility/2006">
              <mc:Choice xmlns:v="urn:schemas-microsoft-com:vml" Requires="v">
                <p:oleObj spid="_x0000_s177315" name="Dokument" r:id="rId3" imgW="9690100" imgH="4940300" progId="Word.Document.8">
                  <p:embed/>
                </p:oleObj>
              </mc:Choice>
              <mc:Fallback>
                <p:oleObj name="Dokument" r:id="rId3" imgW="9690100" imgH="4940300" progId="Word.Document.8">
                  <p:embed/>
                  <p:pic>
                    <p:nvPicPr>
                      <p:cNvPr id="0" name="Object 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43538" y="1700213"/>
                        <a:ext cx="3700462" cy="18859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77160" name="Object 9"/>
          <p:cNvGraphicFramePr>
            <a:graphicFrameLocks noChangeAspect="1"/>
          </p:cNvGraphicFramePr>
          <p:nvPr/>
        </p:nvGraphicFramePr>
        <p:xfrm>
          <a:off x="284163" y="2205038"/>
          <a:ext cx="5046662" cy="1047750"/>
        </p:xfrm>
        <a:graphic>
          <a:graphicData uri="http://schemas.openxmlformats.org/presentationml/2006/ole">
            <mc:AlternateContent xmlns:mc="http://schemas.openxmlformats.org/markup-compatibility/2006">
              <mc:Choice xmlns:v="urn:schemas-microsoft-com:vml" Requires="v">
                <p:oleObj spid="_x0000_s177316" name="Formel" r:id="rId5" imgW="2019300" imgH="419100" progId="Equation.3">
                  <p:embed/>
                </p:oleObj>
              </mc:Choice>
              <mc:Fallback>
                <p:oleObj name="Formel" r:id="rId5" imgW="2019300" imgH="419100" progId="Equation.3">
                  <p:embed/>
                  <p:pic>
                    <p:nvPicPr>
                      <p:cNvPr id="0" name="Object 9"/>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84163" y="2205038"/>
                        <a:ext cx="5046662" cy="1047750"/>
                      </a:xfrm>
                      <a:prstGeom prst="rect">
                        <a:avLst/>
                      </a:pr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alpha val="74997"/>
                                </a:srgbClr>
                              </a:outerShdw>
                            </a:effectLst>
                          </a14:hiddenEffects>
                        </a:ext>
                      </a:extLst>
                    </p:spPr>
                  </p:pic>
                </p:oleObj>
              </mc:Fallback>
            </mc:AlternateContent>
          </a:graphicData>
        </a:graphic>
      </p:graphicFrame>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167938"/>
                                        </p:tgtEl>
                                        <p:attrNameLst>
                                          <p:attrName>style.visibility</p:attrName>
                                        </p:attrNameLst>
                                      </p:cBhvr>
                                      <p:to>
                                        <p:strVal val="visible"/>
                                      </p:to>
                                    </p:set>
                                    <p:anim calcmode="lin" valueType="num">
                                      <p:cBhvr additive="base">
                                        <p:cTn id="7" dur="500" fill="hold"/>
                                        <p:tgtEl>
                                          <p:spTgt spid="167938"/>
                                        </p:tgtEl>
                                        <p:attrNameLst>
                                          <p:attrName>ppt_x</p:attrName>
                                        </p:attrNameLst>
                                      </p:cBhvr>
                                      <p:tavLst>
                                        <p:tav tm="0">
                                          <p:val>
                                            <p:strVal val="#ppt_x"/>
                                          </p:val>
                                        </p:tav>
                                        <p:tav tm="100000">
                                          <p:val>
                                            <p:strVal val="#ppt_x"/>
                                          </p:val>
                                        </p:tav>
                                      </p:tavLst>
                                    </p:anim>
                                    <p:anim calcmode="lin" valueType="num">
                                      <p:cBhvr additive="base">
                                        <p:cTn id="8" dur="500" fill="hold"/>
                                        <p:tgtEl>
                                          <p:spTgt spid="167938"/>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167942"/>
                                        </p:tgtEl>
                                        <p:attrNameLst>
                                          <p:attrName>style.visibility</p:attrName>
                                        </p:attrNameLst>
                                      </p:cBhvr>
                                      <p:to>
                                        <p:strVal val="visible"/>
                                      </p:to>
                                    </p:set>
                                    <p:anim calcmode="lin" valueType="num">
                                      <p:cBhvr additive="base">
                                        <p:cTn id="12" dur="500" fill="hold"/>
                                        <p:tgtEl>
                                          <p:spTgt spid="167942"/>
                                        </p:tgtEl>
                                        <p:attrNameLst>
                                          <p:attrName>ppt_x</p:attrName>
                                        </p:attrNameLst>
                                      </p:cBhvr>
                                      <p:tavLst>
                                        <p:tav tm="0">
                                          <p:val>
                                            <p:strVal val="0-#ppt_w/2"/>
                                          </p:val>
                                        </p:tav>
                                        <p:tav tm="100000">
                                          <p:val>
                                            <p:strVal val="#ppt_x"/>
                                          </p:val>
                                        </p:tav>
                                      </p:tavLst>
                                    </p:anim>
                                    <p:anim calcmode="lin" valueType="num">
                                      <p:cBhvr additive="base">
                                        <p:cTn id="13" dur="500" fill="hold"/>
                                        <p:tgtEl>
                                          <p:spTgt spid="167942"/>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167946">
                                            <p:txEl>
                                              <p:pRg st="0" end="0"/>
                                            </p:txEl>
                                          </p:spTgt>
                                        </p:tgtEl>
                                        <p:attrNameLst>
                                          <p:attrName>style.visibility</p:attrName>
                                        </p:attrNameLst>
                                      </p:cBhvr>
                                      <p:to>
                                        <p:strVal val="visible"/>
                                      </p:to>
                                    </p:set>
                                    <p:anim calcmode="lin" valueType="num">
                                      <p:cBhvr additive="base">
                                        <p:cTn id="18" dur="500" fill="hold"/>
                                        <p:tgtEl>
                                          <p:spTgt spid="167946">
                                            <p:txEl>
                                              <p:pRg st="0" end="0"/>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16794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167946">
                                            <p:txEl>
                                              <p:pRg st="1" end="1"/>
                                            </p:txEl>
                                          </p:spTgt>
                                        </p:tgtEl>
                                        <p:attrNameLst>
                                          <p:attrName>style.visibility</p:attrName>
                                        </p:attrNameLst>
                                      </p:cBhvr>
                                      <p:to>
                                        <p:strVal val="visible"/>
                                      </p:to>
                                    </p:set>
                                    <p:anim calcmode="lin" valueType="num">
                                      <p:cBhvr additive="base">
                                        <p:cTn id="24" dur="500" fill="hold"/>
                                        <p:tgtEl>
                                          <p:spTgt spid="167946">
                                            <p:txEl>
                                              <p:pRg st="1" end="1"/>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16794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167946">
                                            <p:txEl>
                                              <p:pRg st="2" end="2"/>
                                            </p:txEl>
                                          </p:spTgt>
                                        </p:tgtEl>
                                        <p:attrNameLst>
                                          <p:attrName>style.visibility</p:attrName>
                                        </p:attrNameLst>
                                      </p:cBhvr>
                                      <p:to>
                                        <p:strVal val="visible"/>
                                      </p:to>
                                    </p:set>
                                    <p:anim calcmode="lin" valueType="num">
                                      <p:cBhvr additive="base">
                                        <p:cTn id="30" dur="500" fill="hold"/>
                                        <p:tgtEl>
                                          <p:spTgt spid="167946">
                                            <p:txEl>
                                              <p:pRg st="2" end="2"/>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16794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 presetClass="entr" presetSubtype="8" fill="hold" grpId="0" nodeType="clickEffect">
                                  <p:stCondLst>
                                    <p:cond delay="0"/>
                                  </p:stCondLst>
                                  <p:childTnLst>
                                    <p:set>
                                      <p:cBhvr>
                                        <p:cTn id="35" dur="1" fill="hold">
                                          <p:stCondLst>
                                            <p:cond delay="0"/>
                                          </p:stCondLst>
                                        </p:cTn>
                                        <p:tgtEl>
                                          <p:spTgt spid="167946">
                                            <p:txEl>
                                              <p:pRg st="3" end="3"/>
                                            </p:txEl>
                                          </p:spTgt>
                                        </p:tgtEl>
                                        <p:attrNameLst>
                                          <p:attrName>style.visibility</p:attrName>
                                        </p:attrNameLst>
                                      </p:cBhvr>
                                      <p:to>
                                        <p:strVal val="visible"/>
                                      </p:to>
                                    </p:set>
                                    <p:anim calcmode="lin" valueType="num">
                                      <p:cBhvr additive="base">
                                        <p:cTn id="36" dur="500" fill="hold"/>
                                        <p:tgtEl>
                                          <p:spTgt spid="167946">
                                            <p:txEl>
                                              <p:pRg st="3" end="3"/>
                                            </p:txEl>
                                          </p:spTgt>
                                        </p:tgtEl>
                                        <p:attrNameLst>
                                          <p:attrName>ppt_x</p:attrName>
                                        </p:attrNameLst>
                                      </p:cBhvr>
                                      <p:tavLst>
                                        <p:tav tm="0">
                                          <p:val>
                                            <p:strVal val="0-#ppt_w/2"/>
                                          </p:val>
                                        </p:tav>
                                        <p:tav tm="100000">
                                          <p:val>
                                            <p:strVal val="#ppt_x"/>
                                          </p:val>
                                        </p:tav>
                                      </p:tavLst>
                                    </p:anim>
                                    <p:anim calcmode="lin" valueType="num">
                                      <p:cBhvr additive="base">
                                        <p:cTn id="37" dur="500" fill="hold"/>
                                        <p:tgtEl>
                                          <p:spTgt spid="167946">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7938" grpId="0" animBg="1" autoUpdateAnimBg="0"/>
      <p:bldP spid="167946" grpId="0" build="p" bldLvl="5"/>
      <p:bldP spid="167942" grpId="0" animBg="1"/>
    </p:bldLst>
  </p:timing>
</p:sld>
</file>

<file path=ppt/slides/slide18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63842"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78179" name="Foliennummernplatzhalter 6"/>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9A772F23-BD64-4A03-A231-02988D2EAC03}" type="slidenum">
              <a:rPr lang="de-DE" altLang="en-US" sz="900" smtClean="0">
                <a:solidFill>
                  <a:schemeClr val="accent2"/>
                </a:solidFill>
              </a:rPr>
              <a:pPr/>
              <a:t>183</a:t>
            </a:fld>
            <a:endParaRPr lang="de-DE" altLang="en-US" sz="1400" b="0" smtClean="0">
              <a:solidFill>
                <a:schemeClr val="tx1"/>
              </a:solidFill>
            </a:endParaRPr>
          </a:p>
        </p:txBody>
      </p:sp>
      <p:sp>
        <p:nvSpPr>
          <p:cNvPr id="168962" name="Rectangle 2"/>
          <p:cNvSpPr>
            <a:spLocks noGrp="1" noChangeArrowheads="1"/>
          </p:cNvSpPr>
          <p:nvPr>
            <p:ph type="title"/>
          </p:nvPr>
        </p:nvSpPr>
        <p:spPr>
          <a:xfrm>
            <a:off x="685800" y="571500"/>
            <a:ext cx="7772400" cy="457200"/>
          </a:xfrm>
        </p:spPr>
        <p:txBody>
          <a:bodyPr/>
          <a:lstStyle/>
          <a:p>
            <a:pPr>
              <a:defRPr/>
            </a:pPr>
            <a:r>
              <a:rPr lang="de-DE" altLang="en-US" sz="2400" smtClean="0">
                <a:ea typeface="ＭＳ Ｐゴシック" pitchFamily="1" charset="-128"/>
              </a:rPr>
              <a:t>2.3.1 Die Kenngrößen der EbM in der Diagnostik</a:t>
            </a:r>
          </a:p>
        </p:txBody>
      </p:sp>
      <p:sp>
        <p:nvSpPr>
          <p:cNvPr id="2"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lgn="ctr">
              <a:defRPr/>
            </a:pPr>
            <a:r>
              <a:rPr lang="de-DE" altLang="en-US" sz="1600" smtClean="0"/>
              <a:t>2.3.1.2 </a:t>
            </a:r>
            <a:r>
              <a:rPr lang="en-US" altLang="en-US" sz="1600" smtClean="0"/>
              <a:t>Spezifizität</a:t>
            </a:r>
          </a:p>
        </p:txBody>
      </p:sp>
      <p:sp>
        <p:nvSpPr>
          <p:cNvPr id="168970" name="Rectangle 10"/>
          <p:cNvSpPr>
            <a:spLocks noChangeArrowheads="1"/>
          </p:cNvSpPr>
          <p:nvPr/>
        </p:nvSpPr>
        <p:spPr bwMode="auto">
          <a:xfrm>
            <a:off x="539750" y="3644900"/>
            <a:ext cx="777240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57200" indent="-4572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spcBef>
                <a:spcPct val="20000"/>
              </a:spcBef>
              <a:buClr>
                <a:srgbClr val="000066"/>
              </a:buClr>
              <a:buFontTx/>
              <a:buBlip>
                <a:blip r:embed="rId3"/>
              </a:buBlip>
            </a:pPr>
            <a:r>
              <a:rPr lang="de-DE" altLang="en-US" sz="2000"/>
              <a:t>Gibt an wie viele der </a:t>
            </a:r>
            <a:r>
              <a:rPr lang="de-DE" altLang="en-US" sz="2000">
                <a:solidFill>
                  <a:srgbClr val="FF0000"/>
                </a:solidFill>
              </a:rPr>
              <a:t>negativen</a:t>
            </a:r>
            <a:r>
              <a:rPr lang="de-DE" altLang="en-US" sz="2000"/>
              <a:t> Resultate auch eine tatsächlich vorhandene Krankheit ausschließen (Anteil der Patienten ohne Krankheit mit einem negativen Test)</a:t>
            </a:r>
          </a:p>
          <a:p>
            <a:pPr>
              <a:spcBef>
                <a:spcPct val="20000"/>
              </a:spcBef>
              <a:buClr>
                <a:srgbClr val="000066"/>
              </a:buClr>
              <a:buFontTx/>
              <a:buBlip>
                <a:blip r:embed="rId3"/>
              </a:buBlip>
            </a:pPr>
            <a:r>
              <a:rPr lang="de-DE" altLang="en-US" sz="2000"/>
              <a:t>Entspricht prinzipiell der </a:t>
            </a:r>
            <a:r>
              <a:rPr lang="de-DE" altLang="en-US" sz="2000">
                <a:solidFill>
                  <a:srgbClr val="FF0000"/>
                </a:solidFill>
              </a:rPr>
              <a:t>Signifikanz</a:t>
            </a:r>
            <a:r>
              <a:rPr lang="de-DE" altLang="en-US" sz="2000"/>
              <a:t> in einer Studie und schätzt den Fehler erster Art (Positiver Test bei nicht vorhandener Krankheit)</a:t>
            </a:r>
          </a:p>
          <a:p>
            <a:pPr>
              <a:spcBef>
                <a:spcPct val="20000"/>
              </a:spcBef>
              <a:buClr>
                <a:srgbClr val="000066"/>
              </a:buClr>
              <a:buFontTx/>
              <a:buBlip>
                <a:blip r:embed="rId3"/>
              </a:buBlip>
            </a:pPr>
            <a:r>
              <a:rPr lang="de-DE" altLang="en-US" sz="2000"/>
              <a:t>! Treatment paradox bias </a:t>
            </a:r>
            <a:br>
              <a:rPr lang="de-DE" altLang="en-US" sz="2000"/>
            </a:br>
            <a:r>
              <a:rPr lang="de-DE" altLang="en-US" sz="2000">
                <a:solidFill>
                  <a:schemeClr val="tx1"/>
                </a:solidFill>
              </a:rPr>
              <a:t>(Progression der Krankheit zwischen Test und Kontrolle)</a:t>
            </a:r>
            <a:endParaRPr lang="de-DE" altLang="en-US" sz="2000"/>
          </a:p>
          <a:p>
            <a:pPr>
              <a:spcBef>
                <a:spcPct val="20000"/>
              </a:spcBef>
              <a:buClr>
                <a:srgbClr val="000066"/>
              </a:buClr>
            </a:pPr>
            <a:endParaRPr lang="de-DE" altLang="en-US" sz="2000"/>
          </a:p>
        </p:txBody>
      </p:sp>
      <p:graphicFrame>
        <p:nvGraphicFramePr>
          <p:cNvPr id="178183" name="Object 11"/>
          <p:cNvGraphicFramePr>
            <a:graphicFrameLocks noChangeAspect="1"/>
          </p:cNvGraphicFramePr>
          <p:nvPr/>
        </p:nvGraphicFramePr>
        <p:xfrm>
          <a:off x="284163" y="2205038"/>
          <a:ext cx="5046662" cy="1047750"/>
        </p:xfrm>
        <a:graphic>
          <a:graphicData uri="http://schemas.openxmlformats.org/presentationml/2006/ole">
            <mc:AlternateContent xmlns:mc="http://schemas.openxmlformats.org/markup-compatibility/2006">
              <mc:Choice xmlns:v="urn:schemas-microsoft-com:vml" Requires="v">
                <p:oleObj spid="_x0000_s178339" name="Formel" r:id="rId4" imgW="2019300" imgH="419100" progId="Equation.3">
                  <p:embed/>
                </p:oleObj>
              </mc:Choice>
              <mc:Fallback>
                <p:oleObj name="Formel" r:id="rId4" imgW="2019300" imgH="419100" progId="Equation.3">
                  <p:embed/>
                  <p:pic>
                    <p:nvPicPr>
                      <p:cNvPr id="0" name="Object 1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84163" y="2205038"/>
                        <a:ext cx="5046662" cy="1047750"/>
                      </a:xfrm>
                      <a:prstGeom prst="rect">
                        <a:avLst/>
                      </a:pr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alpha val="74997"/>
                                </a:srgbClr>
                              </a:outerShdw>
                            </a:effectLst>
                          </a14:hiddenEffects>
                        </a:ext>
                      </a:extLst>
                    </p:spPr>
                  </p:pic>
                </p:oleObj>
              </mc:Fallback>
            </mc:AlternateContent>
          </a:graphicData>
        </a:graphic>
      </p:graphicFrame>
      <p:graphicFrame>
        <p:nvGraphicFramePr>
          <p:cNvPr id="178184" name="Object 13"/>
          <p:cNvGraphicFramePr>
            <a:graphicFrameLocks noGrp="1" noChangeAspect="1"/>
          </p:cNvGraphicFramePr>
          <p:nvPr>
            <p:ph sz="half" idx="2"/>
          </p:nvPr>
        </p:nvGraphicFramePr>
        <p:xfrm>
          <a:off x="5334000" y="1700213"/>
          <a:ext cx="3810000" cy="1941512"/>
        </p:xfrm>
        <a:graphic>
          <a:graphicData uri="http://schemas.openxmlformats.org/presentationml/2006/ole">
            <mc:AlternateContent xmlns:mc="http://schemas.openxmlformats.org/markup-compatibility/2006">
              <mc:Choice xmlns:v="urn:schemas-microsoft-com:vml" Requires="v">
                <p:oleObj spid="_x0000_s178340" name="Dokument" r:id="rId6" imgW="9690100" imgH="4940300" progId="Word.Document.8">
                  <p:embed/>
                </p:oleObj>
              </mc:Choice>
              <mc:Fallback>
                <p:oleObj name="Dokument" r:id="rId6" imgW="9690100" imgH="4940300" progId="Word.Document.8">
                  <p:embed/>
                  <p:pic>
                    <p:nvPicPr>
                      <p:cNvPr id="0" name="Object 13"/>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334000" y="1700213"/>
                        <a:ext cx="3810000" cy="19415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168962"/>
                                        </p:tgtEl>
                                        <p:attrNameLst>
                                          <p:attrName>style.visibility</p:attrName>
                                        </p:attrNameLst>
                                      </p:cBhvr>
                                      <p:to>
                                        <p:strVal val="visible"/>
                                      </p:to>
                                    </p:set>
                                    <p:anim calcmode="lin" valueType="num">
                                      <p:cBhvr additive="base">
                                        <p:cTn id="7" dur="500" fill="hold"/>
                                        <p:tgtEl>
                                          <p:spTgt spid="168962"/>
                                        </p:tgtEl>
                                        <p:attrNameLst>
                                          <p:attrName>ppt_x</p:attrName>
                                        </p:attrNameLst>
                                      </p:cBhvr>
                                      <p:tavLst>
                                        <p:tav tm="0">
                                          <p:val>
                                            <p:strVal val="#ppt_x"/>
                                          </p:val>
                                        </p:tav>
                                        <p:tav tm="100000">
                                          <p:val>
                                            <p:strVal val="#ppt_x"/>
                                          </p:val>
                                        </p:tav>
                                      </p:tavLst>
                                    </p:anim>
                                    <p:anim calcmode="lin" valueType="num">
                                      <p:cBhvr additive="base">
                                        <p:cTn id="8" dur="500" fill="hold"/>
                                        <p:tgtEl>
                                          <p:spTgt spid="168962"/>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500" fill="hold"/>
                                        <p:tgtEl>
                                          <p:spTgt spid="2"/>
                                        </p:tgtEl>
                                        <p:attrNameLst>
                                          <p:attrName>ppt_x</p:attrName>
                                        </p:attrNameLst>
                                      </p:cBhvr>
                                      <p:tavLst>
                                        <p:tav tm="0">
                                          <p:val>
                                            <p:strVal val="0-#ppt_w/2"/>
                                          </p:val>
                                        </p:tav>
                                        <p:tav tm="100000">
                                          <p:val>
                                            <p:strVal val="#ppt_x"/>
                                          </p:val>
                                        </p:tav>
                                      </p:tavLst>
                                    </p:anim>
                                    <p:anim calcmode="lin" valueType="num">
                                      <p:cBhvr additive="base">
                                        <p:cTn id="13"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168970">
                                            <p:txEl>
                                              <p:pRg st="0" end="0"/>
                                            </p:txEl>
                                          </p:spTgt>
                                        </p:tgtEl>
                                        <p:attrNameLst>
                                          <p:attrName>style.visibility</p:attrName>
                                        </p:attrNameLst>
                                      </p:cBhvr>
                                      <p:to>
                                        <p:strVal val="visible"/>
                                      </p:to>
                                    </p:set>
                                    <p:anim calcmode="lin" valueType="num">
                                      <p:cBhvr additive="base">
                                        <p:cTn id="18" dur="500" fill="hold"/>
                                        <p:tgtEl>
                                          <p:spTgt spid="168970">
                                            <p:txEl>
                                              <p:pRg st="0" end="0"/>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16897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168970">
                                            <p:txEl>
                                              <p:pRg st="1" end="1"/>
                                            </p:txEl>
                                          </p:spTgt>
                                        </p:tgtEl>
                                        <p:attrNameLst>
                                          <p:attrName>style.visibility</p:attrName>
                                        </p:attrNameLst>
                                      </p:cBhvr>
                                      <p:to>
                                        <p:strVal val="visible"/>
                                      </p:to>
                                    </p:set>
                                    <p:anim calcmode="lin" valueType="num">
                                      <p:cBhvr additive="base">
                                        <p:cTn id="24" dur="500" fill="hold"/>
                                        <p:tgtEl>
                                          <p:spTgt spid="168970">
                                            <p:txEl>
                                              <p:pRg st="1" end="1"/>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16897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168970">
                                            <p:txEl>
                                              <p:pRg st="2" end="2"/>
                                            </p:txEl>
                                          </p:spTgt>
                                        </p:tgtEl>
                                        <p:attrNameLst>
                                          <p:attrName>style.visibility</p:attrName>
                                        </p:attrNameLst>
                                      </p:cBhvr>
                                      <p:to>
                                        <p:strVal val="visible"/>
                                      </p:to>
                                    </p:set>
                                    <p:anim calcmode="lin" valueType="num">
                                      <p:cBhvr additive="base">
                                        <p:cTn id="30" dur="500" fill="hold"/>
                                        <p:tgtEl>
                                          <p:spTgt spid="168970">
                                            <p:txEl>
                                              <p:pRg st="2" end="2"/>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168970">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962" grpId="0" animBg="1" autoUpdateAnimBg="0"/>
      <p:bldP spid="2" grpId="0" animBg="1"/>
      <p:bldP spid="168970" grpId="0" build="p" bldLvl="5"/>
    </p:bldLst>
  </p:timing>
</p:sld>
</file>

<file path=ppt/slides/slide18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64866"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79203" name="Foliennummernplatzhalter 6"/>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28920283-4603-4AEF-8D27-AD51F9A9A7AD}" type="slidenum">
              <a:rPr lang="de-DE" altLang="en-US" sz="900" smtClean="0">
                <a:solidFill>
                  <a:schemeClr val="accent2"/>
                </a:solidFill>
              </a:rPr>
              <a:pPr/>
              <a:t>184</a:t>
            </a:fld>
            <a:endParaRPr lang="de-DE" altLang="en-US" sz="1400" b="0" smtClean="0">
              <a:solidFill>
                <a:schemeClr val="tx1"/>
              </a:solidFill>
            </a:endParaRPr>
          </a:p>
        </p:txBody>
      </p:sp>
      <p:sp>
        <p:nvSpPr>
          <p:cNvPr id="169986" name="Rectangle 2"/>
          <p:cNvSpPr>
            <a:spLocks noGrp="1" noChangeArrowheads="1"/>
          </p:cNvSpPr>
          <p:nvPr>
            <p:ph type="title"/>
          </p:nvPr>
        </p:nvSpPr>
        <p:spPr>
          <a:xfrm>
            <a:off x="685800" y="571500"/>
            <a:ext cx="7772400" cy="457200"/>
          </a:xfrm>
        </p:spPr>
        <p:txBody>
          <a:bodyPr/>
          <a:lstStyle/>
          <a:p>
            <a:pPr>
              <a:defRPr/>
            </a:pPr>
            <a:r>
              <a:rPr lang="de-DE" altLang="en-US" sz="2400" smtClean="0">
                <a:ea typeface="ＭＳ Ｐゴシック" pitchFamily="1" charset="-128"/>
              </a:rPr>
              <a:t>2.3.1 Die Kenngrößen der EbM in der Diagnostik</a:t>
            </a:r>
          </a:p>
        </p:txBody>
      </p:sp>
      <p:sp>
        <p:nvSpPr>
          <p:cNvPr id="2"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lgn="ctr">
              <a:defRPr/>
            </a:pPr>
            <a:r>
              <a:rPr lang="de-DE" altLang="en-US" sz="1600" smtClean="0"/>
              <a:t>2.3.1.3 </a:t>
            </a:r>
            <a:r>
              <a:rPr lang="en-US" altLang="en-US" sz="1600" smtClean="0"/>
              <a:t>Positiver prädiktiver Wert</a:t>
            </a:r>
          </a:p>
        </p:txBody>
      </p:sp>
      <p:graphicFrame>
        <p:nvGraphicFramePr>
          <p:cNvPr id="179206" name="Object 9"/>
          <p:cNvGraphicFramePr>
            <a:graphicFrameLocks noChangeAspect="1"/>
          </p:cNvGraphicFramePr>
          <p:nvPr/>
        </p:nvGraphicFramePr>
        <p:xfrm>
          <a:off x="395288" y="2205038"/>
          <a:ext cx="4824412" cy="1047750"/>
        </p:xfrm>
        <a:graphic>
          <a:graphicData uri="http://schemas.openxmlformats.org/presentationml/2006/ole">
            <mc:AlternateContent xmlns:mc="http://schemas.openxmlformats.org/markup-compatibility/2006">
              <mc:Choice xmlns:v="urn:schemas-microsoft-com:vml" Requires="v">
                <p:oleObj spid="_x0000_s179363" name="Formel" r:id="rId3" imgW="1930400" imgH="419100" progId="Equation.3">
                  <p:embed/>
                </p:oleObj>
              </mc:Choice>
              <mc:Fallback>
                <p:oleObj name="Formel" r:id="rId3" imgW="1930400" imgH="419100" progId="Equation.3">
                  <p:embed/>
                  <p:pic>
                    <p:nvPicPr>
                      <p:cNvPr id="0" name="Object 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5288" y="2205038"/>
                        <a:ext cx="4824412" cy="1047750"/>
                      </a:xfrm>
                      <a:prstGeom prst="rect">
                        <a:avLst/>
                      </a:pr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alpha val="74997"/>
                                </a:srgbClr>
                              </a:outerShdw>
                            </a:effectLst>
                          </a14:hiddenEffects>
                        </a:ext>
                      </a:extLst>
                    </p:spPr>
                  </p:pic>
                </p:oleObj>
              </mc:Fallback>
            </mc:AlternateContent>
          </a:graphicData>
        </a:graphic>
      </p:graphicFrame>
      <p:sp>
        <p:nvSpPr>
          <p:cNvPr id="169994" name="Rectangle 10"/>
          <p:cNvSpPr>
            <a:spLocks noChangeArrowheads="1"/>
          </p:cNvSpPr>
          <p:nvPr/>
        </p:nvSpPr>
        <p:spPr bwMode="auto">
          <a:xfrm>
            <a:off x="539750" y="3860800"/>
            <a:ext cx="7772400" cy="1439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57200" indent="-4572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spcBef>
                <a:spcPct val="20000"/>
              </a:spcBef>
              <a:buClr>
                <a:srgbClr val="000066"/>
              </a:buClr>
              <a:buFontTx/>
              <a:buBlip>
                <a:blip r:embed="rId5"/>
              </a:buBlip>
            </a:pPr>
            <a:r>
              <a:rPr lang="de-DE" altLang="en-US" sz="2000"/>
              <a:t>Gibt an wie viele der </a:t>
            </a:r>
            <a:r>
              <a:rPr lang="de-DE" altLang="en-US" sz="2000">
                <a:solidFill>
                  <a:srgbClr val="FF0000"/>
                </a:solidFill>
              </a:rPr>
              <a:t>positiven</a:t>
            </a:r>
            <a:r>
              <a:rPr lang="de-DE" altLang="en-US" sz="2000"/>
              <a:t> Resultate auch einer tatsächlich vorhandenen Krankheit entsprechen</a:t>
            </a:r>
          </a:p>
          <a:p>
            <a:pPr>
              <a:spcBef>
                <a:spcPct val="20000"/>
              </a:spcBef>
              <a:buClr>
                <a:srgbClr val="000066"/>
              </a:buClr>
              <a:buFontTx/>
              <a:buBlip>
                <a:blip r:embed="rId5"/>
              </a:buBlip>
            </a:pPr>
            <a:r>
              <a:rPr lang="de-DE" altLang="en-US" sz="2000"/>
              <a:t>Erkenntnisgewinn bei positivem Test</a:t>
            </a:r>
          </a:p>
          <a:p>
            <a:pPr>
              <a:spcBef>
                <a:spcPct val="20000"/>
              </a:spcBef>
              <a:buClr>
                <a:srgbClr val="000066"/>
              </a:buClr>
              <a:buFontTx/>
              <a:buBlip>
                <a:blip r:embed="rId5"/>
              </a:buBlip>
            </a:pPr>
            <a:endParaRPr lang="de-DE" altLang="en-US" sz="2000"/>
          </a:p>
        </p:txBody>
      </p:sp>
      <p:graphicFrame>
        <p:nvGraphicFramePr>
          <p:cNvPr id="179208" name="Object 12"/>
          <p:cNvGraphicFramePr>
            <a:graphicFrameLocks noGrp="1" noChangeAspect="1"/>
          </p:cNvGraphicFramePr>
          <p:nvPr>
            <p:ph sz="half" idx="2"/>
          </p:nvPr>
        </p:nvGraphicFramePr>
        <p:xfrm>
          <a:off x="5334000" y="1700213"/>
          <a:ext cx="3810000" cy="1941512"/>
        </p:xfrm>
        <a:graphic>
          <a:graphicData uri="http://schemas.openxmlformats.org/presentationml/2006/ole">
            <mc:AlternateContent xmlns:mc="http://schemas.openxmlformats.org/markup-compatibility/2006">
              <mc:Choice xmlns:v="urn:schemas-microsoft-com:vml" Requires="v">
                <p:oleObj spid="_x0000_s179364" name="Dokument" r:id="rId6" imgW="9690100" imgH="4940300" progId="Word.Document.8">
                  <p:embed/>
                </p:oleObj>
              </mc:Choice>
              <mc:Fallback>
                <p:oleObj name="Dokument" r:id="rId6" imgW="9690100" imgH="4940300" progId="Word.Document.8">
                  <p:embed/>
                  <p:pic>
                    <p:nvPicPr>
                      <p:cNvPr id="0" name="Object 1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334000" y="1700213"/>
                        <a:ext cx="3810000" cy="19415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169986"/>
                                        </p:tgtEl>
                                        <p:attrNameLst>
                                          <p:attrName>style.visibility</p:attrName>
                                        </p:attrNameLst>
                                      </p:cBhvr>
                                      <p:to>
                                        <p:strVal val="visible"/>
                                      </p:to>
                                    </p:set>
                                    <p:anim calcmode="lin" valueType="num">
                                      <p:cBhvr additive="base">
                                        <p:cTn id="7" dur="500" fill="hold"/>
                                        <p:tgtEl>
                                          <p:spTgt spid="169986"/>
                                        </p:tgtEl>
                                        <p:attrNameLst>
                                          <p:attrName>ppt_x</p:attrName>
                                        </p:attrNameLst>
                                      </p:cBhvr>
                                      <p:tavLst>
                                        <p:tav tm="0">
                                          <p:val>
                                            <p:strVal val="#ppt_x"/>
                                          </p:val>
                                        </p:tav>
                                        <p:tav tm="100000">
                                          <p:val>
                                            <p:strVal val="#ppt_x"/>
                                          </p:val>
                                        </p:tav>
                                      </p:tavLst>
                                    </p:anim>
                                    <p:anim calcmode="lin" valueType="num">
                                      <p:cBhvr additive="base">
                                        <p:cTn id="8" dur="500" fill="hold"/>
                                        <p:tgtEl>
                                          <p:spTgt spid="169986"/>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500" fill="hold"/>
                                        <p:tgtEl>
                                          <p:spTgt spid="2"/>
                                        </p:tgtEl>
                                        <p:attrNameLst>
                                          <p:attrName>ppt_x</p:attrName>
                                        </p:attrNameLst>
                                      </p:cBhvr>
                                      <p:tavLst>
                                        <p:tav tm="0">
                                          <p:val>
                                            <p:strVal val="0-#ppt_w/2"/>
                                          </p:val>
                                        </p:tav>
                                        <p:tav tm="100000">
                                          <p:val>
                                            <p:strVal val="#ppt_x"/>
                                          </p:val>
                                        </p:tav>
                                      </p:tavLst>
                                    </p:anim>
                                    <p:anim calcmode="lin" valueType="num">
                                      <p:cBhvr additive="base">
                                        <p:cTn id="13"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169994">
                                            <p:txEl>
                                              <p:pRg st="0" end="0"/>
                                            </p:txEl>
                                          </p:spTgt>
                                        </p:tgtEl>
                                        <p:attrNameLst>
                                          <p:attrName>style.visibility</p:attrName>
                                        </p:attrNameLst>
                                      </p:cBhvr>
                                      <p:to>
                                        <p:strVal val="visible"/>
                                      </p:to>
                                    </p:set>
                                    <p:anim calcmode="lin" valueType="num">
                                      <p:cBhvr additive="base">
                                        <p:cTn id="18" dur="500" fill="hold"/>
                                        <p:tgtEl>
                                          <p:spTgt spid="169994">
                                            <p:txEl>
                                              <p:pRg st="0" end="0"/>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16999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169994">
                                            <p:txEl>
                                              <p:pRg st="1" end="1"/>
                                            </p:txEl>
                                          </p:spTgt>
                                        </p:tgtEl>
                                        <p:attrNameLst>
                                          <p:attrName>style.visibility</p:attrName>
                                        </p:attrNameLst>
                                      </p:cBhvr>
                                      <p:to>
                                        <p:strVal val="visible"/>
                                      </p:to>
                                    </p:set>
                                    <p:anim calcmode="lin" valueType="num">
                                      <p:cBhvr additive="base">
                                        <p:cTn id="24" dur="500" fill="hold"/>
                                        <p:tgtEl>
                                          <p:spTgt spid="169994">
                                            <p:txEl>
                                              <p:pRg st="1" end="1"/>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169994">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9986" grpId="0" animBg="1" autoUpdateAnimBg="0"/>
      <p:bldP spid="2" grpId="0" animBg="1"/>
      <p:bldP spid="169994" grpId="0" build="p" bldLvl="5"/>
    </p:bldLst>
  </p:timing>
</p:sld>
</file>

<file path=ppt/slides/slide18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65890"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80227" name="Foliennummernplatzhalter 6"/>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DFF81E99-A75C-49E3-8D0A-6467AAD0D79F}" type="slidenum">
              <a:rPr lang="de-DE" altLang="en-US" sz="900" smtClean="0">
                <a:solidFill>
                  <a:schemeClr val="accent2"/>
                </a:solidFill>
              </a:rPr>
              <a:pPr/>
              <a:t>185</a:t>
            </a:fld>
            <a:endParaRPr lang="de-DE" altLang="en-US" sz="1400" b="0" smtClean="0">
              <a:solidFill>
                <a:schemeClr val="tx1"/>
              </a:solidFill>
            </a:endParaRPr>
          </a:p>
        </p:txBody>
      </p:sp>
      <p:sp>
        <p:nvSpPr>
          <p:cNvPr id="171010" name="Rectangle 2"/>
          <p:cNvSpPr>
            <a:spLocks noGrp="1" noChangeArrowheads="1"/>
          </p:cNvSpPr>
          <p:nvPr>
            <p:ph type="title"/>
          </p:nvPr>
        </p:nvSpPr>
        <p:spPr>
          <a:xfrm>
            <a:off x="685800" y="571500"/>
            <a:ext cx="7772400" cy="457200"/>
          </a:xfrm>
        </p:spPr>
        <p:txBody>
          <a:bodyPr/>
          <a:lstStyle/>
          <a:p>
            <a:pPr>
              <a:defRPr/>
            </a:pPr>
            <a:r>
              <a:rPr lang="de-DE" altLang="en-US" sz="2400" smtClean="0">
                <a:ea typeface="ＭＳ Ｐゴシック" pitchFamily="1" charset="-128"/>
              </a:rPr>
              <a:t>2.3.1 Die Kenngrößen der EbM in der Diagnostik</a:t>
            </a:r>
          </a:p>
        </p:txBody>
      </p:sp>
      <p:sp>
        <p:nvSpPr>
          <p:cNvPr id="2"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lgn="ctr">
              <a:defRPr/>
            </a:pPr>
            <a:r>
              <a:rPr lang="de-DE" altLang="en-US" sz="1600" smtClean="0"/>
              <a:t>2.3.1.4 </a:t>
            </a:r>
            <a:r>
              <a:rPr lang="en-US" altLang="en-US" sz="1600" smtClean="0"/>
              <a:t>Negativer prädiktiver Wert</a:t>
            </a:r>
          </a:p>
        </p:txBody>
      </p:sp>
      <p:graphicFrame>
        <p:nvGraphicFramePr>
          <p:cNvPr id="180230" name="Object 9"/>
          <p:cNvGraphicFramePr>
            <a:graphicFrameLocks noChangeAspect="1"/>
          </p:cNvGraphicFramePr>
          <p:nvPr/>
        </p:nvGraphicFramePr>
        <p:xfrm>
          <a:off x="268288" y="2205038"/>
          <a:ext cx="5078412" cy="1047750"/>
        </p:xfrm>
        <a:graphic>
          <a:graphicData uri="http://schemas.openxmlformats.org/presentationml/2006/ole">
            <mc:AlternateContent xmlns:mc="http://schemas.openxmlformats.org/markup-compatibility/2006">
              <mc:Choice xmlns:v="urn:schemas-microsoft-com:vml" Requires="v">
                <p:oleObj spid="_x0000_s180387" name="Formel" r:id="rId3" imgW="2032000" imgH="419100" progId="Equation.3">
                  <p:embed/>
                </p:oleObj>
              </mc:Choice>
              <mc:Fallback>
                <p:oleObj name="Formel" r:id="rId3" imgW="2032000" imgH="419100" progId="Equation.3">
                  <p:embed/>
                  <p:pic>
                    <p:nvPicPr>
                      <p:cNvPr id="0" name="Object 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68288" y="2205038"/>
                        <a:ext cx="5078412" cy="1047750"/>
                      </a:xfrm>
                      <a:prstGeom prst="rect">
                        <a:avLst/>
                      </a:pr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alpha val="74997"/>
                                </a:srgbClr>
                              </a:outerShdw>
                            </a:effectLst>
                          </a14:hiddenEffects>
                        </a:ext>
                      </a:extLst>
                    </p:spPr>
                  </p:pic>
                </p:oleObj>
              </mc:Fallback>
            </mc:AlternateContent>
          </a:graphicData>
        </a:graphic>
      </p:graphicFrame>
      <p:sp>
        <p:nvSpPr>
          <p:cNvPr id="171018" name="Rectangle 10"/>
          <p:cNvSpPr>
            <a:spLocks noChangeArrowheads="1"/>
          </p:cNvSpPr>
          <p:nvPr/>
        </p:nvSpPr>
        <p:spPr bwMode="auto">
          <a:xfrm>
            <a:off x="539750" y="4149725"/>
            <a:ext cx="7772400" cy="1366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spcBef>
                <a:spcPct val="20000"/>
              </a:spcBef>
              <a:buClr>
                <a:srgbClr val="000066"/>
              </a:buClr>
              <a:buFontTx/>
              <a:buBlip>
                <a:blip r:embed="rId5"/>
              </a:buBlip>
            </a:pPr>
            <a:r>
              <a:rPr lang="de-DE" altLang="en-US" sz="2000"/>
              <a:t>Gibt an wie viele der </a:t>
            </a:r>
            <a:r>
              <a:rPr lang="de-DE" altLang="en-US" sz="2000">
                <a:solidFill>
                  <a:srgbClr val="FF0000"/>
                </a:solidFill>
              </a:rPr>
              <a:t>negativen</a:t>
            </a:r>
            <a:r>
              <a:rPr lang="de-DE" altLang="en-US" sz="2000"/>
              <a:t> Resultate auch eine Krankheit tatsächlich ausschließen</a:t>
            </a:r>
          </a:p>
          <a:p>
            <a:pPr>
              <a:spcBef>
                <a:spcPct val="20000"/>
              </a:spcBef>
              <a:buClr>
                <a:srgbClr val="000066"/>
              </a:buClr>
              <a:buFontTx/>
              <a:buBlip>
                <a:blip r:embed="rId5"/>
              </a:buBlip>
            </a:pPr>
            <a:r>
              <a:rPr lang="de-DE" altLang="en-US" sz="2000"/>
              <a:t>Erkenntnisgewinn beim negativen Test</a:t>
            </a:r>
          </a:p>
          <a:p>
            <a:pPr>
              <a:spcBef>
                <a:spcPct val="20000"/>
              </a:spcBef>
              <a:buClr>
                <a:srgbClr val="000066"/>
              </a:buClr>
            </a:pPr>
            <a:endParaRPr lang="de-DE" altLang="en-US" sz="2000"/>
          </a:p>
        </p:txBody>
      </p:sp>
      <p:graphicFrame>
        <p:nvGraphicFramePr>
          <p:cNvPr id="180232" name="Object 12"/>
          <p:cNvGraphicFramePr>
            <a:graphicFrameLocks noGrp="1" noChangeAspect="1"/>
          </p:cNvGraphicFramePr>
          <p:nvPr>
            <p:ph sz="half" idx="2"/>
          </p:nvPr>
        </p:nvGraphicFramePr>
        <p:xfrm>
          <a:off x="5435600" y="1700213"/>
          <a:ext cx="3810000" cy="1941512"/>
        </p:xfrm>
        <a:graphic>
          <a:graphicData uri="http://schemas.openxmlformats.org/presentationml/2006/ole">
            <mc:AlternateContent xmlns:mc="http://schemas.openxmlformats.org/markup-compatibility/2006">
              <mc:Choice xmlns:v="urn:schemas-microsoft-com:vml" Requires="v">
                <p:oleObj spid="_x0000_s180388" name="Dokument" r:id="rId6" imgW="9690100" imgH="4940300" progId="Word.Document.8">
                  <p:embed/>
                </p:oleObj>
              </mc:Choice>
              <mc:Fallback>
                <p:oleObj name="Dokument" r:id="rId6" imgW="9690100" imgH="4940300" progId="Word.Document.8">
                  <p:embed/>
                  <p:pic>
                    <p:nvPicPr>
                      <p:cNvPr id="0" name="Object 1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435600" y="1700213"/>
                        <a:ext cx="3810000" cy="19415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171010"/>
                                        </p:tgtEl>
                                        <p:attrNameLst>
                                          <p:attrName>style.visibility</p:attrName>
                                        </p:attrNameLst>
                                      </p:cBhvr>
                                      <p:to>
                                        <p:strVal val="visible"/>
                                      </p:to>
                                    </p:set>
                                    <p:anim calcmode="lin" valueType="num">
                                      <p:cBhvr additive="base">
                                        <p:cTn id="7" dur="500" fill="hold"/>
                                        <p:tgtEl>
                                          <p:spTgt spid="171010"/>
                                        </p:tgtEl>
                                        <p:attrNameLst>
                                          <p:attrName>ppt_x</p:attrName>
                                        </p:attrNameLst>
                                      </p:cBhvr>
                                      <p:tavLst>
                                        <p:tav tm="0">
                                          <p:val>
                                            <p:strVal val="#ppt_x"/>
                                          </p:val>
                                        </p:tav>
                                        <p:tav tm="100000">
                                          <p:val>
                                            <p:strVal val="#ppt_x"/>
                                          </p:val>
                                        </p:tav>
                                      </p:tavLst>
                                    </p:anim>
                                    <p:anim calcmode="lin" valueType="num">
                                      <p:cBhvr additive="base">
                                        <p:cTn id="8" dur="500" fill="hold"/>
                                        <p:tgtEl>
                                          <p:spTgt spid="171010"/>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500" fill="hold"/>
                                        <p:tgtEl>
                                          <p:spTgt spid="2"/>
                                        </p:tgtEl>
                                        <p:attrNameLst>
                                          <p:attrName>ppt_x</p:attrName>
                                        </p:attrNameLst>
                                      </p:cBhvr>
                                      <p:tavLst>
                                        <p:tav tm="0">
                                          <p:val>
                                            <p:strVal val="0-#ppt_w/2"/>
                                          </p:val>
                                        </p:tav>
                                        <p:tav tm="100000">
                                          <p:val>
                                            <p:strVal val="#ppt_x"/>
                                          </p:val>
                                        </p:tav>
                                      </p:tavLst>
                                    </p:anim>
                                    <p:anim calcmode="lin" valueType="num">
                                      <p:cBhvr additive="base">
                                        <p:cTn id="13"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171018">
                                            <p:txEl>
                                              <p:pRg st="0" end="0"/>
                                            </p:txEl>
                                          </p:spTgt>
                                        </p:tgtEl>
                                        <p:attrNameLst>
                                          <p:attrName>style.visibility</p:attrName>
                                        </p:attrNameLst>
                                      </p:cBhvr>
                                      <p:to>
                                        <p:strVal val="visible"/>
                                      </p:to>
                                    </p:set>
                                    <p:anim calcmode="lin" valueType="num">
                                      <p:cBhvr additive="base">
                                        <p:cTn id="18" dur="500" fill="hold"/>
                                        <p:tgtEl>
                                          <p:spTgt spid="171018">
                                            <p:txEl>
                                              <p:pRg st="0" end="0"/>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17101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171018">
                                            <p:txEl>
                                              <p:pRg st="1" end="1"/>
                                            </p:txEl>
                                          </p:spTgt>
                                        </p:tgtEl>
                                        <p:attrNameLst>
                                          <p:attrName>style.visibility</p:attrName>
                                        </p:attrNameLst>
                                      </p:cBhvr>
                                      <p:to>
                                        <p:strVal val="visible"/>
                                      </p:to>
                                    </p:set>
                                    <p:anim calcmode="lin" valueType="num">
                                      <p:cBhvr additive="base">
                                        <p:cTn id="24" dur="500" fill="hold"/>
                                        <p:tgtEl>
                                          <p:spTgt spid="171018">
                                            <p:txEl>
                                              <p:pRg st="1" end="1"/>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171018">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010" grpId="0" animBg="1" autoUpdateAnimBg="0"/>
      <p:bldP spid="2" grpId="0" animBg="1"/>
      <p:bldP spid="171018" grpId="0" build="p" bldLvl="5"/>
    </p:bldLst>
  </p:timing>
</p:sld>
</file>

<file path=ppt/slides/slide18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66914"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81251" name="Foliennummernplatzhalter 6"/>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FBF0DE7C-E64B-4907-98C1-5E968DFC59BD}" type="slidenum">
              <a:rPr lang="de-DE" altLang="en-US" sz="900" smtClean="0">
                <a:solidFill>
                  <a:schemeClr val="accent2"/>
                </a:solidFill>
              </a:rPr>
              <a:pPr/>
              <a:t>186</a:t>
            </a:fld>
            <a:endParaRPr lang="de-DE" altLang="en-US" sz="1400" b="0" smtClean="0">
              <a:solidFill>
                <a:schemeClr val="tx1"/>
              </a:solidFill>
            </a:endParaRPr>
          </a:p>
        </p:txBody>
      </p:sp>
      <p:sp>
        <p:nvSpPr>
          <p:cNvPr id="172034" name="Rectangle 2"/>
          <p:cNvSpPr>
            <a:spLocks noGrp="1" noChangeArrowheads="1"/>
          </p:cNvSpPr>
          <p:nvPr>
            <p:ph type="title"/>
          </p:nvPr>
        </p:nvSpPr>
        <p:spPr>
          <a:xfrm>
            <a:off x="685800" y="571500"/>
            <a:ext cx="7772400" cy="457200"/>
          </a:xfrm>
        </p:spPr>
        <p:txBody>
          <a:bodyPr/>
          <a:lstStyle/>
          <a:p>
            <a:pPr>
              <a:defRPr/>
            </a:pPr>
            <a:r>
              <a:rPr lang="de-DE" altLang="en-US" sz="2400" smtClean="0">
                <a:ea typeface="ＭＳ Ｐゴシック" pitchFamily="1" charset="-128"/>
              </a:rPr>
              <a:t>2.3.1 Die Kenngrößen der EbM in der Diagnostik</a:t>
            </a:r>
          </a:p>
        </p:txBody>
      </p:sp>
      <p:sp>
        <p:nvSpPr>
          <p:cNvPr id="172043" name="Rectangle 11"/>
          <p:cNvSpPr>
            <a:spLocks noGrp="1" noChangeArrowheads="1"/>
          </p:cNvSpPr>
          <p:nvPr>
            <p:ph type="body" sz="half" idx="1"/>
          </p:nvPr>
        </p:nvSpPr>
        <p:spPr>
          <a:xfrm>
            <a:off x="5219700" y="3357563"/>
            <a:ext cx="3810000" cy="4897437"/>
          </a:xfrm>
        </p:spPr>
        <p:txBody>
          <a:bodyPr/>
          <a:lstStyle/>
          <a:p>
            <a:pPr>
              <a:lnSpc>
                <a:spcPct val="80000"/>
              </a:lnSpc>
            </a:pPr>
            <a:r>
              <a:rPr lang="de-DE" altLang="en-US" sz="1800" smtClean="0">
                <a:ea typeface="ＭＳ Ｐゴシック" pitchFamily="34" charset="-128"/>
              </a:rPr>
              <a:t>Gibt an welche Wahrscheinlichkeit bei einer Krankheit gegeben ist, einen positiven (negativen) Test zu beobachten und ist also ein Maß für die Qualität des Testes</a:t>
            </a:r>
          </a:p>
        </p:txBody>
      </p:sp>
      <p:sp>
        <p:nvSpPr>
          <p:cNvPr id="2" name="Text Box 3"/>
          <p:cNvSpPr txBox="1">
            <a:spLocks noChangeArrowheads="1"/>
          </p:cNvSpPr>
          <p:nvPr/>
        </p:nvSpPr>
        <p:spPr bwMode="auto">
          <a:xfrm>
            <a:off x="684213" y="1052513"/>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marL="342900" indent="-342900" algn="ctr">
              <a:defRPr sz="2400" b="1">
                <a:solidFill>
                  <a:srgbClr val="000066"/>
                </a:solidFill>
                <a:latin typeface="Arial" pitchFamily="34" charset="0"/>
              </a:defRPr>
            </a:lvl1pPr>
            <a:lvl2pPr marL="342900" indent="-342900" algn="ctr">
              <a:defRPr sz="2400" b="1">
                <a:solidFill>
                  <a:srgbClr val="000066"/>
                </a:solidFill>
                <a:latin typeface="Arial" pitchFamily="34" charset="0"/>
              </a:defRPr>
            </a:lvl2pPr>
            <a:lvl3pPr marL="342900" indent="-342900" algn="ctr">
              <a:defRPr sz="2400" b="1">
                <a:solidFill>
                  <a:srgbClr val="000066"/>
                </a:solidFill>
                <a:latin typeface="Arial" pitchFamily="34" charset="0"/>
              </a:defRPr>
            </a:lvl3pPr>
            <a:lvl4pPr marL="342900" indent="-342900" algn="ctr">
              <a:defRPr sz="2400" b="1">
                <a:solidFill>
                  <a:srgbClr val="000066"/>
                </a:solidFill>
                <a:latin typeface="Arial" pitchFamily="34" charset="0"/>
              </a:defRPr>
            </a:lvl4pPr>
            <a:lvl5pPr marL="342900" indent="-342900" algn="ctr">
              <a:defRPr sz="2400" b="1">
                <a:solidFill>
                  <a:srgbClr val="000066"/>
                </a:solidFill>
                <a:latin typeface="Arial" pitchFamily="34" charset="0"/>
              </a:defRPr>
            </a:lvl5pPr>
            <a:lvl6pPr marL="8001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6pPr>
            <a:lvl7pPr marL="12573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7pPr>
            <a:lvl8pPr marL="17145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8pPr>
            <a:lvl9pPr marL="21717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9pPr>
          </a:lstStyle>
          <a:p>
            <a:pPr>
              <a:defRPr/>
            </a:pPr>
            <a:r>
              <a:rPr lang="de-DE" sz="1600" dirty="0" smtClean="0">
                <a:ea typeface="+mn-ea"/>
              </a:rPr>
              <a:t>2.3.1.5 </a:t>
            </a:r>
            <a:r>
              <a:rPr lang="en-US" sz="1600" u="sng" dirty="0" smtClean="0">
                <a:solidFill>
                  <a:srgbClr val="CC0000"/>
                </a:solidFill>
                <a:effectLst>
                  <a:outerShdw blurRad="38100" dist="38100" dir="2700000" algn="tl">
                    <a:srgbClr val="C0C0C0"/>
                  </a:outerShdw>
                </a:effectLst>
                <a:ea typeface="+mn-ea"/>
              </a:rPr>
              <a:t>L</a:t>
            </a:r>
            <a:r>
              <a:rPr lang="en-US" sz="1600" dirty="0" smtClean="0">
                <a:ea typeface="+mn-ea"/>
              </a:rPr>
              <a:t>ikelihood </a:t>
            </a:r>
            <a:r>
              <a:rPr lang="en-US" sz="1600" u="sng" dirty="0" smtClean="0">
                <a:solidFill>
                  <a:srgbClr val="CC0000"/>
                </a:solidFill>
                <a:effectLst>
                  <a:outerShdw blurRad="38100" dist="38100" dir="2700000" algn="tl">
                    <a:srgbClr val="C0C0C0"/>
                  </a:outerShdw>
                </a:effectLst>
                <a:ea typeface="+mn-ea"/>
              </a:rPr>
              <a:t>R</a:t>
            </a:r>
            <a:r>
              <a:rPr lang="en-US" sz="1600" dirty="0" smtClean="0">
                <a:ea typeface="+mn-ea"/>
              </a:rPr>
              <a:t>atio (</a:t>
            </a:r>
            <a:r>
              <a:rPr lang="en-US" sz="1600" dirty="0">
                <a:ea typeface="+mn-ea"/>
              </a:rPr>
              <a:t>L</a:t>
            </a:r>
            <a:r>
              <a:rPr lang="en-US" sz="1600" dirty="0" smtClean="0">
                <a:ea typeface="+mn-ea"/>
              </a:rPr>
              <a:t>R)</a:t>
            </a:r>
          </a:p>
        </p:txBody>
      </p:sp>
      <p:graphicFrame>
        <p:nvGraphicFramePr>
          <p:cNvPr id="172041" name="Object 9"/>
          <p:cNvGraphicFramePr>
            <a:graphicFrameLocks noChangeAspect="1"/>
          </p:cNvGraphicFramePr>
          <p:nvPr/>
        </p:nvGraphicFramePr>
        <p:xfrm>
          <a:off x="250825" y="1844675"/>
          <a:ext cx="4826000" cy="2081213"/>
        </p:xfrm>
        <a:graphic>
          <a:graphicData uri="http://schemas.openxmlformats.org/presentationml/2006/ole">
            <mc:AlternateContent xmlns:mc="http://schemas.openxmlformats.org/markup-compatibility/2006">
              <mc:Choice xmlns:v="urn:schemas-microsoft-com:vml" Requires="v">
                <p:oleObj spid="_x0000_s181488" name="Formel" r:id="rId3" imgW="2120900" imgH="914400" progId="Equation.3">
                  <p:embed/>
                </p:oleObj>
              </mc:Choice>
              <mc:Fallback>
                <p:oleObj name="Formel" r:id="rId3" imgW="2120900" imgH="914400" progId="Equation.3">
                  <p:embed/>
                  <p:pic>
                    <p:nvPicPr>
                      <p:cNvPr id="0" name="Object 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0825" y="1844675"/>
                        <a:ext cx="4826000" cy="2081213"/>
                      </a:xfrm>
                      <a:prstGeom prst="rect">
                        <a:avLst/>
                      </a:prstGeom>
                      <a:solidFill>
                        <a:srgbClr val="FFFF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alpha val="74997"/>
                                </a:srgbClr>
                              </a:outerShdw>
                            </a:effectLst>
                          </a14:hiddenEffects>
                        </a:ext>
                      </a:extLst>
                    </p:spPr>
                  </p:pic>
                </p:oleObj>
              </mc:Fallback>
            </mc:AlternateContent>
          </a:graphicData>
        </a:graphic>
      </p:graphicFrame>
      <p:graphicFrame>
        <p:nvGraphicFramePr>
          <p:cNvPr id="172042" name="Object 10"/>
          <p:cNvGraphicFramePr>
            <a:graphicFrameLocks noChangeAspect="1"/>
          </p:cNvGraphicFramePr>
          <p:nvPr/>
        </p:nvGraphicFramePr>
        <p:xfrm>
          <a:off x="250825" y="4292600"/>
          <a:ext cx="4826000" cy="2081213"/>
        </p:xfrm>
        <a:graphic>
          <a:graphicData uri="http://schemas.openxmlformats.org/presentationml/2006/ole">
            <mc:AlternateContent xmlns:mc="http://schemas.openxmlformats.org/markup-compatibility/2006">
              <mc:Choice xmlns:v="urn:schemas-microsoft-com:vml" Requires="v">
                <p:oleObj spid="_x0000_s181489" name="Formel" r:id="rId5" imgW="2120900" imgH="914400" progId="Equation.3">
                  <p:embed/>
                </p:oleObj>
              </mc:Choice>
              <mc:Fallback>
                <p:oleObj name="Formel" r:id="rId5" imgW="2120900" imgH="914400" progId="Equation.3">
                  <p:embed/>
                  <p:pic>
                    <p:nvPicPr>
                      <p:cNvPr id="0" name="Object 1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50825" y="4292600"/>
                        <a:ext cx="4826000" cy="2081213"/>
                      </a:xfrm>
                      <a:prstGeom prst="rect">
                        <a:avLst/>
                      </a:prstGeom>
                      <a:solidFill>
                        <a:srgbClr val="FFFF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alpha val="74997"/>
                                </a:srgbClr>
                              </a:outerShdw>
                            </a:effectLst>
                          </a14:hiddenEffects>
                        </a:ext>
                      </a:extLst>
                    </p:spPr>
                  </p:pic>
                </p:oleObj>
              </mc:Fallback>
            </mc:AlternateContent>
          </a:graphicData>
        </a:graphic>
      </p:graphicFrame>
      <p:graphicFrame>
        <p:nvGraphicFramePr>
          <p:cNvPr id="181257" name="Object 12"/>
          <p:cNvGraphicFramePr>
            <a:graphicFrameLocks noGrp="1" noChangeAspect="1"/>
          </p:cNvGraphicFramePr>
          <p:nvPr>
            <p:ph sz="half" idx="2"/>
          </p:nvPr>
        </p:nvGraphicFramePr>
        <p:xfrm>
          <a:off x="5219700" y="1628775"/>
          <a:ext cx="3810000" cy="1941513"/>
        </p:xfrm>
        <a:graphic>
          <a:graphicData uri="http://schemas.openxmlformats.org/presentationml/2006/ole">
            <mc:AlternateContent xmlns:mc="http://schemas.openxmlformats.org/markup-compatibility/2006">
              <mc:Choice xmlns:v="urn:schemas-microsoft-com:vml" Requires="v">
                <p:oleObj spid="_x0000_s181490" name="Dokument" r:id="rId7" imgW="9690100" imgH="4940300" progId="Word.Document.8">
                  <p:embed/>
                </p:oleObj>
              </mc:Choice>
              <mc:Fallback>
                <p:oleObj name="Dokument" r:id="rId7" imgW="9690100" imgH="4940300" progId="Word.Document.8">
                  <p:embed/>
                  <p:pic>
                    <p:nvPicPr>
                      <p:cNvPr id="0" name="Object 12"/>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219700" y="1628775"/>
                        <a:ext cx="3810000" cy="19415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172034"/>
                                        </p:tgtEl>
                                        <p:attrNameLst>
                                          <p:attrName>style.visibility</p:attrName>
                                        </p:attrNameLst>
                                      </p:cBhvr>
                                      <p:to>
                                        <p:strVal val="visible"/>
                                      </p:to>
                                    </p:set>
                                    <p:anim calcmode="lin" valueType="num">
                                      <p:cBhvr additive="base">
                                        <p:cTn id="7" dur="500" fill="hold"/>
                                        <p:tgtEl>
                                          <p:spTgt spid="172034"/>
                                        </p:tgtEl>
                                        <p:attrNameLst>
                                          <p:attrName>ppt_x</p:attrName>
                                        </p:attrNameLst>
                                      </p:cBhvr>
                                      <p:tavLst>
                                        <p:tav tm="0">
                                          <p:val>
                                            <p:strVal val="#ppt_x"/>
                                          </p:val>
                                        </p:tav>
                                        <p:tav tm="100000">
                                          <p:val>
                                            <p:strVal val="#ppt_x"/>
                                          </p:val>
                                        </p:tav>
                                      </p:tavLst>
                                    </p:anim>
                                    <p:anim calcmode="lin" valueType="num">
                                      <p:cBhvr additive="base">
                                        <p:cTn id="8" dur="500" fill="hold"/>
                                        <p:tgtEl>
                                          <p:spTgt spid="172034"/>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500" fill="hold"/>
                                        <p:tgtEl>
                                          <p:spTgt spid="2"/>
                                        </p:tgtEl>
                                        <p:attrNameLst>
                                          <p:attrName>ppt_x</p:attrName>
                                        </p:attrNameLst>
                                      </p:cBhvr>
                                      <p:tavLst>
                                        <p:tav tm="0">
                                          <p:val>
                                            <p:strVal val="0-#ppt_w/2"/>
                                          </p:val>
                                        </p:tav>
                                        <p:tav tm="100000">
                                          <p:val>
                                            <p:strVal val="#ppt_x"/>
                                          </p:val>
                                        </p:tav>
                                      </p:tavLst>
                                    </p:anim>
                                    <p:anim calcmode="lin" valueType="num">
                                      <p:cBhvr additive="base">
                                        <p:cTn id="13"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9" presetClass="entr" presetSubtype="0" fill="hold" nodeType="clickEffect">
                                  <p:stCondLst>
                                    <p:cond delay="0"/>
                                  </p:stCondLst>
                                  <p:childTnLst>
                                    <p:set>
                                      <p:cBhvr>
                                        <p:cTn id="17" dur="1" fill="hold">
                                          <p:stCondLst>
                                            <p:cond delay="0"/>
                                          </p:stCondLst>
                                        </p:cTn>
                                        <p:tgtEl>
                                          <p:spTgt spid="172041"/>
                                        </p:tgtEl>
                                        <p:attrNameLst>
                                          <p:attrName>style.visibility</p:attrName>
                                        </p:attrNameLst>
                                      </p:cBhvr>
                                      <p:to>
                                        <p:strVal val="visible"/>
                                      </p:to>
                                    </p:set>
                                    <p:animEffect transition="in" filter="dissolve">
                                      <p:cBhvr>
                                        <p:cTn id="18" dur="500"/>
                                        <p:tgtEl>
                                          <p:spTgt spid="172041"/>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9" presetClass="entr" presetSubtype="0" fill="hold" nodeType="clickEffect">
                                  <p:stCondLst>
                                    <p:cond delay="0"/>
                                  </p:stCondLst>
                                  <p:childTnLst>
                                    <p:set>
                                      <p:cBhvr>
                                        <p:cTn id="22" dur="1" fill="hold">
                                          <p:stCondLst>
                                            <p:cond delay="0"/>
                                          </p:stCondLst>
                                        </p:cTn>
                                        <p:tgtEl>
                                          <p:spTgt spid="172042"/>
                                        </p:tgtEl>
                                        <p:attrNameLst>
                                          <p:attrName>style.visibility</p:attrName>
                                        </p:attrNameLst>
                                      </p:cBhvr>
                                      <p:to>
                                        <p:strVal val="visible"/>
                                      </p:to>
                                    </p:set>
                                    <p:animEffect transition="in" filter="dissolve">
                                      <p:cBhvr>
                                        <p:cTn id="23" dur="500"/>
                                        <p:tgtEl>
                                          <p:spTgt spid="172042"/>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 presetClass="entr" presetSubtype="4" fill="hold" grpId="0" nodeType="clickEffect">
                                  <p:stCondLst>
                                    <p:cond delay="0"/>
                                  </p:stCondLst>
                                  <p:childTnLst>
                                    <p:set>
                                      <p:cBhvr>
                                        <p:cTn id="27" dur="1" fill="hold">
                                          <p:stCondLst>
                                            <p:cond delay="0"/>
                                          </p:stCondLst>
                                        </p:cTn>
                                        <p:tgtEl>
                                          <p:spTgt spid="172043">
                                            <p:txEl>
                                              <p:pRg st="0" end="0"/>
                                            </p:txEl>
                                          </p:spTgt>
                                        </p:tgtEl>
                                        <p:attrNameLst>
                                          <p:attrName>style.visibility</p:attrName>
                                        </p:attrNameLst>
                                      </p:cBhvr>
                                      <p:to>
                                        <p:strVal val="visible"/>
                                      </p:to>
                                    </p:set>
                                    <p:anim calcmode="lin" valueType="num">
                                      <p:cBhvr additive="base">
                                        <p:cTn id="28" dur="500" fill="hold"/>
                                        <p:tgtEl>
                                          <p:spTgt spid="172043">
                                            <p:txEl>
                                              <p:pRg st="0" end="0"/>
                                            </p:txEl>
                                          </p:spTgt>
                                        </p:tgtEl>
                                        <p:attrNameLst>
                                          <p:attrName>ppt_x</p:attrName>
                                        </p:attrNameLst>
                                      </p:cBhvr>
                                      <p:tavLst>
                                        <p:tav tm="0">
                                          <p:val>
                                            <p:strVal val="#ppt_x"/>
                                          </p:val>
                                        </p:tav>
                                        <p:tav tm="100000">
                                          <p:val>
                                            <p:strVal val="#ppt_x"/>
                                          </p:val>
                                        </p:tav>
                                      </p:tavLst>
                                    </p:anim>
                                    <p:anim calcmode="lin" valueType="num">
                                      <p:cBhvr additive="base">
                                        <p:cTn id="29" dur="500" fill="hold"/>
                                        <p:tgtEl>
                                          <p:spTgt spid="172043">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2034" grpId="0" animBg="1" autoUpdateAnimBg="0"/>
      <p:bldP spid="172043" grpId="0" build="p"/>
      <p:bldP spid="2" grpId="0" animBg="1"/>
    </p:bldLst>
  </p:timing>
</p:sld>
</file>

<file path=ppt/slides/slide18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67938"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82275"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DBDE09F8-FEE5-4A46-8E36-F0EF34E6FF94}" type="slidenum">
              <a:rPr lang="de-DE" altLang="en-US" sz="900" smtClean="0">
                <a:solidFill>
                  <a:schemeClr val="accent2"/>
                </a:solidFill>
              </a:rPr>
              <a:pPr/>
              <a:t>187</a:t>
            </a:fld>
            <a:endParaRPr lang="de-DE" altLang="en-US" sz="1400" b="0" smtClean="0">
              <a:solidFill>
                <a:schemeClr val="tx1"/>
              </a:solidFill>
            </a:endParaRPr>
          </a:p>
        </p:txBody>
      </p:sp>
      <p:sp>
        <p:nvSpPr>
          <p:cNvPr id="584706" name="Rectangle 2"/>
          <p:cNvSpPr>
            <a:spLocks noGrp="1" noChangeArrowheads="1"/>
          </p:cNvSpPr>
          <p:nvPr>
            <p:ph type="title"/>
          </p:nvPr>
        </p:nvSpPr>
        <p:spPr>
          <a:xfrm>
            <a:off x="684213" y="581025"/>
            <a:ext cx="7772400" cy="457200"/>
          </a:xfrm>
        </p:spPr>
        <p:txBody>
          <a:bodyPr/>
          <a:lstStyle/>
          <a:p>
            <a:pPr>
              <a:defRPr/>
            </a:pPr>
            <a:r>
              <a:rPr lang="de-DE" altLang="en-US" sz="2400" smtClean="0">
                <a:ea typeface="ＭＳ Ｐゴシック" pitchFamily="1" charset="-128"/>
              </a:rPr>
              <a:t>2.3.1 Die Kenngrößen der EbM in der Diagnostik</a:t>
            </a:r>
          </a:p>
        </p:txBody>
      </p:sp>
      <p:sp>
        <p:nvSpPr>
          <p:cNvPr id="584707" name="Text Box 3"/>
          <p:cNvSpPr txBox="1">
            <a:spLocks noChangeArrowheads="1"/>
          </p:cNvSpPr>
          <p:nvPr/>
        </p:nvSpPr>
        <p:spPr bwMode="auto">
          <a:xfrm>
            <a:off x="684213" y="1052513"/>
            <a:ext cx="7777162" cy="314325"/>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dirty="0" smtClean="0"/>
              <a:t>Inkonsistenz der Daten</a:t>
            </a:r>
          </a:p>
        </p:txBody>
      </p:sp>
      <p:sp>
        <p:nvSpPr>
          <p:cNvPr id="182278"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182279"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pic>
        <p:nvPicPr>
          <p:cNvPr id="2" name="Grafik 1"/>
          <p:cNvPicPr>
            <a:picLocks noChangeAspect="1"/>
          </p:cNvPicPr>
          <p:nvPr/>
        </p:nvPicPr>
        <p:blipFill>
          <a:blip r:embed="rId3"/>
          <a:srcRect/>
          <a:stretch>
            <a:fillRect/>
          </a:stretch>
        </p:blipFill>
        <p:spPr bwMode="auto">
          <a:xfrm>
            <a:off x="671513" y="1412875"/>
            <a:ext cx="3902075" cy="2306638"/>
          </a:xfrm>
          <a:prstGeom prst="rect">
            <a:avLst/>
          </a:prstGeom>
          <a:noFill/>
          <a:ln>
            <a:noFill/>
          </a:ln>
          <a:effectLst>
            <a:outerShdw blurRad="292100" dist="139700" dir="2700000" algn="tl" rotWithShape="0">
              <a:srgbClr val="333333">
                <a:alpha val="6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Grafik 2"/>
          <p:cNvPicPr>
            <a:picLocks noChangeAspect="1"/>
          </p:cNvPicPr>
          <p:nvPr/>
        </p:nvPicPr>
        <p:blipFill>
          <a:blip r:embed="rId4"/>
          <a:srcRect/>
          <a:stretch>
            <a:fillRect/>
          </a:stretch>
        </p:blipFill>
        <p:spPr bwMode="auto">
          <a:xfrm>
            <a:off x="4500563" y="3860800"/>
            <a:ext cx="4400550" cy="2509838"/>
          </a:xfrm>
          <a:prstGeom prst="rect">
            <a:avLst/>
          </a:prstGeom>
          <a:noFill/>
          <a:ln>
            <a:noFill/>
          </a:ln>
          <a:effectLst>
            <a:outerShdw blurRad="292100" dist="139700" dir="2700000" algn="tl" rotWithShape="0">
              <a:srgbClr val="333333">
                <a:alpha val="6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2282" name="Textfeld 3"/>
          <p:cNvSpPr txBox="1">
            <a:spLocks noChangeArrowheads="1"/>
          </p:cNvSpPr>
          <p:nvPr/>
        </p:nvSpPr>
        <p:spPr bwMode="auto">
          <a:xfrm>
            <a:off x="539750" y="5516563"/>
            <a:ext cx="35639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200">
                <a:solidFill>
                  <a:schemeClr val="tx1"/>
                </a:solidFill>
              </a:rPr>
              <a:t>Shinkins B et al BMJ 2013;346:</a:t>
            </a:r>
            <a:r>
              <a:rPr lang="de-DE" altLang="en-US" sz="1200"/>
              <a:t> f2778</a:t>
            </a:r>
          </a:p>
          <a:p>
            <a:endParaRPr lang="de-DE" altLang="en-US" sz="1200">
              <a:solidFill>
                <a:schemeClr val="tx1"/>
              </a:solidFill>
            </a:endParaRPr>
          </a:p>
        </p:txBody>
      </p:sp>
    </p:spTree>
  </p:cSld>
  <p:clrMapOvr>
    <a:masterClrMapping/>
  </p:clrMapOvr>
  <p:transition>
    <p:zoom/>
  </p:transition>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67938"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83299"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A2F7A11E-C389-41B3-8FA0-AFF803744A58}" type="slidenum">
              <a:rPr lang="de-DE" altLang="en-US" sz="900" smtClean="0">
                <a:solidFill>
                  <a:schemeClr val="accent2"/>
                </a:solidFill>
              </a:rPr>
              <a:pPr/>
              <a:t>188</a:t>
            </a:fld>
            <a:endParaRPr lang="de-DE" altLang="en-US" sz="1400" b="0" smtClean="0">
              <a:solidFill>
                <a:schemeClr val="tx1"/>
              </a:solidFill>
            </a:endParaRPr>
          </a:p>
        </p:txBody>
      </p:sp>
      <p:sp>
        <p:nvSpPr>
          <p:cNvPr id="584706" name="Rectangle 2"/>
          <p:cNvSpPr>
            <a:spLocks noGrp="1" noChangeArrowheads="1"/>
          </p:cNvSpPr>
          <p:nvPr>
            <p:ph type="title"/>
          </p:nvPr>
        </p:nvSpPr>
        <p:spPr>
          <a:xfrm>
            <a:off x="684213" y="581025"/>
            <a:ext cx="7772400" cy="457200"/>
          </a:xfrm>
        </p:spPr>
        <p:txBody>
          <a:bodyPr/>
          <a:lstStyle/>
          <a:p>
            <a:pPr>
              <a:defRPr/>
            </a:pPr>
            <a:r>
              <a:rPr lang="de-DE" altLang="en-US" sz="2400" smtClean="0">
                <a:ea typeface="ＭＳ Ｐゴシック" pitchFamily="1" charset="-128"/>
              </a:rPr>
              <a:t>2.3.1 Die Kenngrößen der EbM in der Diagnostik</a:t>
            </a:r>
          </a:p>
        </p:txBody>
      </p:sp>
      <p:sp>
        <p:nvSpPr>
          <p:cNvPr id="584707" name="Text Box 3"/>
          <p:cNvSpPr txBox="1">
            <a:spLocks noChangeArrowheads="1"/>
          </p:cNvSpPr>
          <p:nvPr/>
        </p:nvSpPr>
        <p:spPr bwMode="auto">
          <a:xfrm>
            <a:off x="684213" y="1052513"/>
            <a:ext cx="7777162" cy="533400"/>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Fehler 1. und 2.Art und Ergebnis eines Tests bei geringer Inzidenz der Krankheit</a:t>
            </a:r>
          </a:p>
        </p:txBody>
      </p:sp>
      <p:sp>
        <p:nvSpPr>
          <p:cNvPr id="183302"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183303"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graphicFrame>
        <p:nvGraphicFramePr>
          <p:cNvPr id="584761" name="Group 57"/>
          <p:cNvGraphicFramePr>
            <a:graphicFrameLocks noGrp="1"/>
          </p:cNvGraphicFramePr>
          <p:nvPr>
            <p:extLst>
              <p:ext uri="{D42A27DB-BD31-4B8C-83A1-F6EECF244321}">
                <p14:modId xmlns:p14="http://schemas.microsoft.com/office/powerpoint/2010/main" val="225332047"/>
              </p:ext>
            </p:extLst>
          </p:nvPr>
        </p:nvGraphicFramePr>
        <p:xfrm>
          <a:off x="323850" y="1628775"/>
          <a:ext cx="8497888" cy="4792664"/>
        </p:xfrm>
        <a:graphic>
          <a:graphicData uri="http://schemas.openxmlformats.org/drawingml/2006/table">
            <a:tbl>
              <a:tblPr/>
              <a:tblGrid>
                <a:gridCol w="2008188">
                  <a:extLst>
                    <a:ext uri="{9D8B030D-6E8A-4147-A177-3AD203B41FA5}">
                      <a16:colId xmlns="" xmlns:a16="http://schemas.microsoft.com/office/drawing/2014/main" val="20000"/>
                    </a:ext>
                  </a:extLst>
                </a:gridCol>
                <a:gridCol w="1854200">
                  <a:extLst>
                    <a:ext uri="{9D8B030D-6E8A-4147-A177-3AD203B41FA5}">
                      <a16:colId xmlns="" xmlns:a16="http://schemas.microsoft.com/office/drawing/2014/main" val="20001"/>
                    </a:ext>
                  </a:extLst>
                </a:gridCol>
                <a:gridCol w="1390650">
                  <a:extLst>
                    <a:ext uri="{9D8B030D-6E8A-4147-A177-3AD203B41FA5}">
                      <a16:colId xmlns="" xmlns:a16="http://schemas.microsoft.com/office/drawing/2014/main" val="20002"/>
                    </a:ext>
                  </a:extLst>
                </a:gridCol>
                <a:gridCol w="1443037">
                  <a:extLst>
                    <a:ext uri="{9D8B030D-6E8A-4147-A177-3AD203B41FA5}">
                      <a16:colId xmlns="" xmlns:a16="http://schemas.microsoft.com/office/drawing/2014/main" val="20003"/>
                    </a:ext>
                  </a:extLst>
                </a:gridCol>
                <a:gridCol w="1801813">
                  <a:extLst>
                    <a:ext uri="{9D8B030D-6E8A-4147-A177-3AD203B41FA5}">
                      <a16:colId xmlns="" xmlns:a16="http://schemas.microsoft.com/office/drawing/2014/main" val="20004"/>
                    </a:ext>
                  </a:extLst>
                </a:gridCol>
              </a:tblGrid>
              <a:tr h="1354109">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1800" b="1" i="0" u="none" strike="noStrike" cap="none" normalizeH="0" baseline="0" dirty="0" err="1" smtClean="0">
                          <a:ln>
                            <a:noFill/>
                          </a:ln>
                          <a:solidFill>
                            <a:srgbClr val="FF0000"/>
                          </a:solidFill>
                          <a:effectLst/>
                          <a:latin typeface="Arial" pitchFamily="34" charset="0"/>
                          <a:ea typeface="ＭＳ Ｐゴシック" pitchFamily="1" charset="-128"/>
                        </a:rPr>
                        <a:t>Vortest</a:t>
                      </a:r>
                      <a:endParaRPr kumimoji="0" lang="de-DE" altLang="en-US" sz="1800" b="1" i="0" u="none" strike="noStrike" cap="none" normalizeH="0" baseline="0" dirty="0" smtClean="0">
                        <a:ln>
                          <a:noFill/>
                        </a:ln>
                        <a:solidFill>
                          <a:srgbClr val="FF0000"/>
                        </a:solidFill>
                        <a:effectLst/>
                        <a:latin typeface="Arial" pitchFamily="34" charset="0"/>
                        <a:ea typeface="ＭＳ Ｐゴシック" pitchFamily="1" charset="-128"/>
                      </a:endParaRPr>
                    </a:p>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1400" b="1" i="0" u="none" strike="noStrike" cap="none" normalizeH="0" baseline="0" dirty="0" smtClean="0">
                          <a:ln>
                            <a:noFill/>
                          </a:ln>
                          <a:solidFill>
                            <a:srgbClr val="000066"/>
                          </a:solidFill>
                          <a:effectLst/>
                          <a:latin typeface="Arial" pitchFamily="34" charset="0"/>
                          <a:ea typeface="ＭＳ Ｐゴシック" pitchFamily="1" charset="-128"/>
                        </a:rPr>
                        <a:t>Prävalenz der Krankheit </a:t>
                      </a:r>
                    </a:p>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1400" b="1" i="0" u="none" strike="noStrike" cap="none" normalizeH="0" baseline="0" dirty="0" smtClean="0">
                          <a:ln>
                            <a:noFill/>
                          </a:ln>
                          <a:solidFill>
                            <a:srgbClr val="000066"/>
                          </a:solidFill>
                          <a:effectLst/>
                          <a:latin typeface="Arial" pitchFamily="34" charset="0"/>
                          <a:ea typeface="ＭＳ Ｐゴシック" pitchFamily="1" charset="-128"/>
                        </a:rPr>
                        <a:t>(z.B. HIV) 0,05%</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1800" b="1" i="0" u="none" strike="noStrike" cap="none" normalizeH="0" baseline="0" dirty="0" smtClean="0">
                          <a:ln>
                            <a:noFill/>
                          </a:ln>
                          <a:solidFill>
                            <a:srgbClr val="FF0000"/>
                          </a:solidFill>
                          <a:effectLst/>
                          <a:latin typeface="Arial" pitchFamily="34" charset="0"/>
                          <a:ea typeface="ＭＳ Ｐゴシック" pitchFamily="1" charset="-128"/>
                        </a:rPr>
                        <a:t>Test</a:t>
                      </a:r>
                    </a:p>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1400" b="1" i="0" u="none" strike="noStrike" cap="none" normalizeH="0" baseline="0" dirty="0" smtClean="0">
                          <a:ln>
                            <a:noFill/>
                          </a:ln>
                          <a:solidFill>
                            <a:schemeClr val="tx1"/>
                          </a:solidFill>
                          <a:effectLst/>
                          <a:latin typeface="Arial" pitchFamily="34" charset="0"/>
                          <a:ea typeface="ＭＳ Ｐゴシック" pitchFamily="1" charset="-128"/>
                        </a:rPr>
                        <a:t>Sensitivität = </a:t>
                      </a:r>
                    </a:p>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1400" b="1" i="0" u="none" strike="noStrike" cap="none" normalizeH="0" baseline="0" dirty="0" smtClean="0">
                          <a:ln>
                            <a:noFill/>
                          </a:ln>
                          <a:solidFill>
                            <a:srgbClr val="00FF00"/>
                          </a:solidFill>
                          <a:effectLst/>
                          <a:latin typeface="Arial" pitchFamily="34" charset="0"/>
                          <a:ea typeface="ＭＳ Ｐゴシック" pitchFamily="1" charset="-128"/>
                        </a:rPr>
                        <a:t>0,99</a:t>
                      </a:r>
                    </a:p>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1400" b="1" i="0" u="none" strike="noStrike" cap="none" normalizeH="0" baseline="0" dirty="0" smtClean="0">
                          <a:ln>
                            <a:noFill/>
                          </a:ln>
                          <a:solidFill>
                            <a:srgbClr val="000066"/>
                          </a:solidFill>
                          <a:effectLst/>
                          <a:latin typeface="Arial" pitchFamily="34" charset="0"/>
                          <a:ea typeface="ＭＳ Ｐゴシック" pitchFamily="1" charset="-128"/>
                        </a:rPr>
                        <a:t>Spezifizität = </a:t>
                      </a:r>
                      <a:r>
                        <a:rPr kumimoji="0" lang="de-DE" altLang="en-US" sz="1400" b="1" i="0" u="none" strike="noStrike" cap="none" normalizeH="0" baseline="0" dirty="0" smtClean="0">
                          <a:ln>
                            <a:noFill/>
                          </a:ln>
                          <a:solidFill>
                            <a:srgbClr val="FF0000"/>
                          </a:solidFill>
                          <a:effectLst/>
                          <a:latin typeface="Arial" pitchFamily="34" charset="0"/>
                          <a:ea typeface="ＭＳ Ｐゴシック" pitchFamily="1" charset="-128"/>
                        </a:rPr>
                        <a:t>0,95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CC"/>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1400" b="1" i="0" u="none" strike="noStrike" cap="none" normalizeH="0" baseline="0" smtClean="0">
                          <a:ln>
                            <a:noFill/>
                          </a:ln>
                          <a:solidFill>
                            <a:srgbClr val="000066"/>
                          </a:solidFill>
                          <a:effectLst/>
                          <a:latin typeface="Arial" pitchFamily="34" charset="0"/>
                          <a:ea typeface="ＭＳ Ｐゴシック" pitchFamily="1" charset="-128"/>
                        </a:rPr>
                        <a:t>Krankheit vorhanden</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1400" b="1" i="0" u="none" strike="noStrike" cap="none" normalizeH="0" baseline="0" smtClean="0">
                          <a:ln>
                            <a:noFill/>
                          </a:ln>
                          <a:solidFill>
                            <a:srgbClr val="000066"/>
                          </a:solidFill>
                          <a:effectLst/>
                          <a:latin typeface="Arial" pitchFamily="34" charset="0"/>
                          <a:ea typeface="ＭＳ Ｐゴシック" pitchFamily="1" charset="-128"/>
                        </a:rPr>
                        <a:t>Krankheit </a:t>
                      </a:r>
                      <a:r>
                        <a:rPr kumimoji="0" lang="de-DE" altLang="en-US" sz="1400" b="1" i="0" u="none" strike="noStrike" cap="none" normalizeH="0" baseline="0" smtClean="0">
                          <a:ln>
                            <a:noFill/>
                          </a:ln>
                          <a:solidFill>
                            <a:srgbClr val="FF0000"/>
                          </a:solidFill>
                          <a:effectLst/>
                          <a:latin typeface="Arial" pitchFamily="34" charset="0"/>
                          <a:ea typeface="ＭＳ Ｐゴシック" pitchFamily="1" charset="-128"/>
                        </a:rPr>
                        <a:t>nicht</a:t>
                      </a:r>
                      <a:r>
                        <a:rPr kumimoji="0" lang="de-DE" altLang="en-US" sz="1400" b="1" i="0" u="none" strike="noStrike" cap="none" normalizeH="0" baseline="0" smtClean="0">
                          <a:ln>
                            <a:noFill/>
                          </a:ln>
                          <a:solidFill>
                            <a:srgbClr val="000066"/>
                          </a:solidFill>
                          <a:effectLst/>
                          <a:latin typeface="Arial" pitchFamily="34" charset="0"/>
                          <a:ea typeface="ＭＳ Ｐゴシック" pitchFamily="1" charset="-128"/>
                        </a:rPr>
                        <a:t> vorhanden</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1600" b="1" i="0" u="none" strike="noStrike" cap="none" normalizeH="0" baseline="0" smtClean="0">
                          <a:ln>
                            <a:noFill/>
                          </a:ln>
                          <a:solidFill>
                            <a:srgbClr val="000066"/>
                          </a:solidFill>
                          <a:effectLst/>
                          <a:latin typeface="Arial" pitchFamily="34" charset="0"/>
                          <a:ea typeface="ＭＳ Ｐゴシック" pitchFamily="1" charset="-128"/>
                        </a:rPr>
                        <a:t>Beobachtetes Ergebnis</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 xmlns:a16="http://schemas.microsoft.com/office/drawing/2014/main" val="10000"/>
                  </a:ext>
                </a:extLst>
              </a:tr>
              <a:tr h="1865376">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rPr>
                        <a:t>A = 0,0005</a:t>
                      </a:r>
                    </a:p>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endPar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1400" b="1" i="0" u="none" strike="noStrike" cap="none" normalizeH="0" baseline="0" smtClean="0">
                          <a:ln>
                            <a:noFill/>
                          </a:ln>
                          <a:solidFill>
                            <a:srgbClr val="000066"/>
                          </a:solidFill>
                          <a:effectLst/>
                          <a:latin typeface="Arial" pitchFamily="34" charset="0"/>
                          <a:ea typeface="ＭＳ Ｐゴシック" pitchFamily="1" charset="-128"/>
                        </a:rPr>
                        <a:t>Test positiv</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rgbClr val="00FF00"/>
                          </a:solidFill>
                          <a:effectLst/>
                          <a:latin typeface="Arial" pitchFamily="34" charset="0"/>
                          <a:ea typeface="ＭＳ Ｐゴシック" pitchFamily="1" charset="-128"/>
                        </a:rPr>
                        <a:t>A</a:t>
                      </a:r>
                    </a:p>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1800" b="1" i="0" u="none" strike="noStrike" cap="none" normalizeH="0" baseline="0" smtClean="0">
                          <a:ln>
                            <a:noFill/>
                          </a:ln>
                          <a:solidFill>
                            <a:schemeClr val="tx2"/>
                          </a:solidFill>
                          <a:effectLst/>
                          <a:latin typeface="Arial" pitchFamily="34" charset="0"/>
                          <a:ea typeface="ＭＳ Ｐゴシック" pitchFamily="1" charset="-128"/>
                        </a:rPr>
                        <a:t>0,0005</a:t>
                      </a:r>
                    </a:p>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1800" b="1" i="0" u="none" strike="noStrike" cap="none" normalizeH="0" baseline="0" smtClean="0">
                          <a:ln>
                            <a:noFill/>
                          </a:ln>
                          <a:solidFill>
                            <a:schemeClr val="tx2"/>
                          </a:solidFill>
                          <a:effectLst/>
                          <a:latin typeface="Arial" pitchFamily="34" charset="0"/>
                          <a:ea typeface="ＭＳ Ｐゴシック" pitchFamily="1" charset="-128"/>
                        </a:rPr>
                        <a:t>*0,99</a:t>
                      </a:r>
                    </a:p>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rgbClr val="00FF00"/>
                          </a:solidFill>
                          <a:effectLst/>
                          <a:latin typeface="Arial" pitchFamily="34" charset="0"/>
                          <a:ea typeface="ＭＳ Ｐゴシック" pitchFamily="1" charset="-128"/>
                        </a:rPr>
                        <a:t>0,000495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rgbClr val="FF0000"/>
                          </a:solidFill>
                          <a:effectLst/>
                          <a:latin typeface="Arial" pitchFamily="34" charset="0"/>
                          <a:ea typeface="ＭＳ Ｐゴシック" pitchFamily="1" charset="-128"/>
                        </a:rPr>
                        <a:t>B</a:t>
                      </a:r>
                    </a:p>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1800" b="1" i="0" u="none" strike="noStrike" cap="none" normalizeH="0" baseline="0" smtClean="0">
                          <a:ln>
                            <a:noFill/>
                          </a:ln>
                          <a:solidFill>
                            <a:schemeClr val="tx2"/>
                          </a:solidFill>
                          <a:effectLst/>
                          <a:latin typeface="Arial" pitchFamily="34" charset="0"/>
                          <a:ea typeface="ＭＳ Ｐゴシック" pitchFamily="1" charset="-128"/>
                        </a:rPr>
                        <a:t>0,9995</a:t>
                      </a:r>
                    </a:p>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1800" b="1" i="0" u="none" strike="noStrike" cap="none" normalizeH="0" baseline="0" smtClean="0">
                          <a:ln>
                            <a:noFill/>
                          </a:ln>
                          <a:solidFill>
                            <a:schemeClr val="tx2"/>
                          </a:solidFill>
                          <a:effectLst/>
                          <a:latin typeface="Arial" pitchFamily="34" charset="0"/>
                          <a:ea typeface="ＭＳ Ｐゴシック" pitchFamily="1" charset="-128"/>
                        </a:rPr>
                        <a:t>*0,01</a:t>
                      </a:r>
                    </a:p>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rgbClr val="FF0000"/>
                          </a:solidFill>
                          <a:effectLst/>
                          <a:latin typeface="Arial" pitchFamily="34" charset="0"/>
                          <a:ea typeface="ＭＳ Ｐゴシック" pitchFamily="1" charset="-128"/>
                        </a:rPr>
                        <a:t>0,009995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1800" b="1" i="0" u="none" strike="noStrike" cap="none" normalizeH="0" baseline="0" smtClean="0">
                          <a:ln>
                            <a:noFill/>
                          </a:ln>
                          <a:solidFill>
                            <a:srgbClr val="000066"/>
                          </a:solidFill>
                          <a:effectLst/>
                          <a:latin typeface="Arial" pitchFamily="34" charset="0"/>
                          <a:ea typeface="ＭＳ Ｐゴシック" pitchFamily="1" charset="-128"/>
                        </a:rPr>
                        <a:t>Anteil richtig</a:t>
                      </a:r>
                    </a:p>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1200" b="1" i="0" u="none" strike="noStrike" cap="none" normalizeH="0" baseline="0" smtClean="0">
                          <a:ln>
                            <a:noFill/>
                          </a:ln>
                          <a:solidFill>
                            <a:srgbClr val="000066"/>
                          </a:solidFill>
                          <a:effectLst/>
                          <a:latin typeface="Arial" pitchFamily="34" charset="0"/>
                          <a:ea typeface="ＭＳ Ｐゴシック" pitchFamily="1" charset="-128"/>
                        </a:rPr>
                        <a:t>0,000495/(0,000495+0,009995)</a:t>
                      </a:r>
                    </a:p>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400" b="1" i="0" u="none" strike="noStrike" cap="none" normalizeH="0" baseline="0" smtClean="0">
                          <a:ln>
                            <a:noFill/>
                          </a:ln>
                          <a:solidFill>
                            <a:srgbClr val="000066"/>
                          </a:solidFill>
                          <a:effectLst/>
                          <a:latin typeface="Arial" pitchFamily="34" charset="0"/>
                          <a:ea typeface="ＭＳ Ｐゴシック" pitchFamily="1" charset="-128"/>
                        </a:rPr>
                        <a:t>0,047</a:t>
                      </a:r>
                    </a:p>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1200" b="1" i="0" u="none" strike="noStrike" cap="none" normalizeH="0" baseline="0" smtClean="0">
                          <a:ln>
                            <a:noFill/>
                          </a:ln>
                          <a:solidFill>
                            <a:srgbClr val="000066"/>
                          </a:solidFill>
                          <a:effectLst/>
                          <a:latin typeface="Arial" pitchFamily="34" charset="0"/>
                          <a:ea typeface="ＭＳ Ｐゴシック" pitchFamily="1" charset="-128"/>
                        </a:rPr>
                        <a:t>oder</a:t>
                      </a:r>
                    </a:p>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400" b="1" i="0" u="none" strike="noStrike" cap="none" normalizeH="0" baseline="0" smtClean="0">
                          <a:ln>
                            <a:noFill/>
                          </a:ln>
                          <a:solidFill>
                            <a:srgbClr val="000066"/>
                          </a:solidFill>
                          <a:effectLst/>
                          <a:latin typeface="Arial" pitchFamily="34" charset="0"/>
                          <a:ea typeface="ＭＳ Ｐゴシック" pitchFamily="1" charset="-128"/>
                        </a:rPr>
                        <a:t>5% !</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 xmlns:a16="http://schemas.microsoft.com/office/drawing/2014/main" val="10001"/>
                  </a:ext>
                </a:extLst>
              </a:tr>
              <a:tr h="1573179">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rPr>
                        <a:t>D =0,9995</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00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1400" b="1" i="0" u="none" strike="noStrike" cap="none" normalizeH="0" baseline="0" smtClean="0">
                          <a:ln>
                            <a:noFill/>
                          </a:ln>
                          <a:solidFill>
                            <a:srgbClr val="000066"/>
                          </a:solidFill>
                          <a:effectLst/>
                          <a:latin typeface="Arial" pitchFamily="34" charset="0"/>
                          <a:ea typeface="ＭＳ Ｐゴシック" pitchFamily="1" charset="-128"/>
                        </a:rPr>
                        <a:t>Test negativ</a:t>
                      </a:r>
                    </a:p>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endPar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dirty="0" smtClean="0">
                          <a:ln>
                            <a:noFill/>
                          </a:ln>
                          <a:solidFill>
                            <a:srgbClr val="FF0000"/>
                          </a:solidFill>
                          <a:effectLst/>
                          <a:latin typeface="Arial" pitchFamily="34" charset="0"/>
                          <a:ea typeface="ＭＳ Ｐゴシック" pitchFamily="1" charset="-128"/>
                        </a:rPr>
                        <a:t>C</a:t>
                      </a:r>
                      <a:r>
                        <a:rPr kumimoji="0" lang="de-DE" altLang="en-US" sz="1600" b="1" i="0" u="none" strike="noStrike" cap="none" normalizeH="0" baseline="0" dirty="0" smtClean="0">
                          <a:ln>
                            <a:noFill/>
                          </a:ln>
                          <a:solidFill>
                            <a:srgbClr val="00FF00"/>
                          </a:solidFill>
                          <a:effectLst/>
                          <a:latin typeface="Arial" pitchFamily="34" charset="0"/>
                          <a:ea typeface="ＭＳ Ｐゴシック" pitchFamily="1" charset="-128"/>
                        </a:rPr>
                        <a:t> </a:t>
                      </a:r>
                    </a:p>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1800" b="1" i="0" u="none" strike="noStrike" cap="none" normalizeH="0" baseline="0" dirty="0" smtClean="0">
                          <a:ln>
                            <a:noFill/>
                          </a:ln>
                          <a:solidFill>
                            <a:schemeClr val="tx2"/>
                          </a:solidFill>
                          <a:effectLst/>
                          <a:latin typeface="Arial" pitchFamily="34" charset="0"/>
                          <a:ea typeface="ＭＳ Ｐゴシック" pitchFamily="1" charset="-128"/>
                        </a:rPr>
                        <a:t>0,0005</a:t>
                      </a:r>
                    </a:p>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1800" b="1" i="0" u="none" strike="noStrike" cap="none" normalizeH="0" baseline="0" dirty="0" smtClean="0">
                          <a:ln>
                            <a:noFill/>
                          </a:ln>
                          <a:solidFill>
                            <a:schemeClr val="tx2"/>
                          </a:solidFill>
                          <a:effectLst/>
                          <a:latin typeface="Arial" pitchFamily="34" charset="0"/>
                          <a:ea typeface="ＭＳ Ｐゴシック" pitchFamily="1" charset="-128"/>
                        </a:rPr>
                        <a:t>*0,05</a:t>
                      </a:r>
                    </a:p>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dirty="0" smtClean="0">
                          <a:ln>
                            <a:noFill/>
                          </a:ln>
                          <a:solidFill>
                            <a:srgbClr val="FF0000"/>
                          </a:solidFill>
                          <a:effectLst/>
                          <a:latin typeface="Arial" pitchFamily="34" charset="0"/>
                          <a:ea typeface="ＭＳ Ｐゴシック" pitchFamily="1" charset="-128"/>
                        </a:rPr>
                        <a:t>0,000025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folHlink"/>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dirty="0" smtClean="0">
                          <a:ln>
                            <a:noFill/>
                          </a:ln>
                          <a:solidFill>
                            <a:srgbClr val="00FF00"/>
                          </a:solidFill>
                          <a:effectLst/>
                          <a:latin typeface="Arial" pitchFamily="34" charset="0"/>
                          <a:ea typeface="ＭＳ Ｐゴシック" pitchFamily="1" charset="-128"/>
                        </a:rPr>
                        <a:t>D</a:t>
                      </a:r>
                    </a:p>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1800" b="1" i="0" u="none" strike="noStrike" cap="none" normalizeH="0" baseline="0" dirty="0" smtClean="0">
                          <a:ln>
                            <a:noFill/>
                          </a:ln>
                          <a:solidFill>
                            <a:schemeClr val="tx2"/>
                          </a:solidFill>
                          <a:effectLst/>
                          <a:latin typeface="Arial" pitchFamily="34" charset="0"/>
                          <a:ea typeface="ＭＳ Ｐゴシック" pitchFamily="1" charset="-128"/>
                        </a:rPr>
                        <a:t>0,9995</a:t>
                      </a:r>
                    </a:p>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1800" b="1" i="0" u="none" strike="noStrike" cap="none" normalizeH="0" baseline="0" dirty="0" smtClean="0">
                          <a:ln>
                            <a:noFill/>
                          </a:ln>
                          <a:solidFill>
                            <a:schemeClr val="tx2"/>
                          </a:solidFill>
                          <a:effectLst/>
                          <a:latin typeface="Arial" pitchFamily="34" charset="0"/>
                          <a:ea typeface="ＭＳ Ｐゴシック" pitchFamily="1" charset="-128"/>
                        </a:rPr>
                        <a:t>*0,95</a:t>
                      </a:r>
                    </a:p>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dirty="0" smtClean="0">
                          <a:ln>
                            <a:noFill/>
                          </a:ln>
                          <a:solidFill>
                            <a:srgbClr val="00FF00"/>
                          </a:solidFill>
                          <a:effectLst/>
                          <a:latin typeface="Arial" pitchFamily="34" charset="0"/>
                          <a:ea typeface="ＭＳ Ｐゴシック" pitchFamily="1" charset="-128"/>
                        </a:rPr>
                        <a:t>0,949525</a:t>
                      </a:r>
                      <a:endParaRPr kumimoji="0" lang="de-DE" altLang="en-US" sz="2800" b="1" i="0" u="none" strike="noStrike" cap="none" normalizeH="0" baseline="0" dirty="0" smtClean="0">
                        <a:ln>
                          <a:noFill/>
                        </a:ln>
                        <a:solidFill>
                          <a:srgbClr val="00FF00"/>
                        </a:solidFill>
                        <a:effectLst/>
                        <a:latin typeface="Arial" pitchFamily="34" charset="0"/>
                        <a:ea typeface="ＭＳ Ｐゴシック" pitchFamily="1" charset="-12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folHlink"/>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1800" b="1" i="0" u="none" strike="noStrike" cap="none" normalizeH="0" baseline="0" dirty="0" smtClean="0">
                          <a:ln>
                            <a:noFill/>
                          </a:ln>
                          <a:solidFill>
                            <a:srgbClr val="000066"/>
                          </a:solidFill>
                          <a:effectLst/>
                          <a:latin typeface="Arial" pitchFamily="34" charset="0"/>
                          <a:ea typeface="ＭＳ Ｐゴシック" pitchFamily="1" charset="-128"/>
                        </a:rPr>
                        <a:t>Anteil richtig</a:t>
                      </a:r>
                    </a:p>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1200" b="1" i="0" u="none" strike="noStrike" cap="none" normalizeH="0" baseline="0" dirty="0" smtClean="0">
                          <a:ln>
                            <a:noFill/>
                          </a:ln>
                          <a:solidFill>
                            <a:srgbClr val="000066"/>
                          </a:solidFill>
                          <a:effectLst/>
                          <a:latin typeface="Arial" pitchFamily="34" charset="0"/>
                          <a:ea typeface="ＭＳ Ｐゴシック" pitchFamily="1" charset="-128"/>
                        </a:rPr>
                        <a:t>0,949525/(0,000025+0, 949525)</a:t>
                      </a:r>
                    </a:p>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400" b="1" i="0" u="none" strike="noStrike" cap="none" normalizeH="0" baseline="0" dirty="0" smtClean="0">
                          <a:ln>
                            <a:noFill/>
                          </a:ln>
                          <a:solidFill>
                            <a:srgbClr val="000066"/>
                          </a:solidFill>
                          <a:effectLst/>
                          <a:latin typeface="Arial" pitchFamily="34" charset="0"/>
                          <a:ea typeface="ＭＳ Ｐゴシック" pitchFamily="1" charset="-128"/>
                        </a:rPr>
                        <a:t>0,999974</a:t>
                      </a:r>
                    </a:p>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endParaRPr kumimoji="0" lang="de-DE" altLang="en-US" sz="2000" b="1" i="0" u="none" strike="noStrike" cap="none" normalizeH="0" baseline="0" dirty="0" smtClean="0">
                        <a:ln>
                          <a:noFill/>
                        </a:ln>
                        <a:solidFill>
                          <a:srgbClr val="000066"/>
                        </a:solidFill>
                        <a:effectLst/>
                        <a:latin typeface="Arial" pitchFamily="34" charset="0"/>
                        <a:ea typeface="ＭＳ Ｐゴシック" pitchFamily="1" charset="-128"/>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 xmlns:a16="http://schemas.microsoft.com/office/drawing/2014/main" val="10002"/>
                  </a:ext>
                </a:extLst>
              </a:tr>
            </a:tbl>
          </a:graphicData>
        </a:graphic>
      </p:graphicFrame>
    </p:spTree>
  </p:cSld>
  <p:clrMapOvr>
    <a:masterClrMapping/>
  </p:clrMapOvr>
  <p:transition>
    <p:zoom/>
  </p:transition>
  <p:timing>
    <p:tnLst>
      <p:par>
        <p:cT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nummernplatzhalter 1"/>
          <p:cNvSpPr>
            <a:spLocks noGrp="1"/>
          </p:cNvSpPr>
          <p:nvPr>
            <p:ph type="sldNum" sz="quarter" idx="10"/>
          </p:nvPr>
        </p:nvSpPr>
        <p:spPr/>
        <p:txBody>
          <a:bodyPr/>
          <a:lstStyle/>
          <a:p>
            <a:pPr>
              <a:defRPr/>
            </a:pPr>
            <a:fld id="{F2E41DE3-246A-41C8-BF7A-80C216CFCA8B}" type="slidenum">
              <a:rPr lang="de-DE" altLang="en-US" smtClean="0"/>
              <a:pPr>
                <a:defRPr/>
              </a:pPr>
              <a:t>189</a:t>
            </a:fld>
            <a:endParaRPr lang="de-DE" altLang="en-US" sz="1400" b="0">
              <a:solidFill>
                <a:schemeClr val="tx1"/>
              </a:solidFill>
            </a:endParaRPr>
          </a:p>
        </p:txBody>
      </p:sp>
      <p:sp>
        <p:nvSpPr>
          <p:cNvPr id="3" name="Fußzeilenplatzhalter 2"/>
          <p:cNvSpPr>
            <a:spLocks noGrp="1"/>
          </p:cNvSpPr>
          <p:nvPr>
            <p:ph type="ftr" sz="quarter" idx="11"/>
          </p:nvPr>
        </p:nvSpPr>
        <p:spPr/>
        <p:txBody>
          <a:bodyPr/>
          <a:lstStyle/>
          <a:p>
            <a:pPr>
              <a:defRPr/>
            </a:pPr>
            <a:r>
              <a:rPr lang="de-DE" altLang="en-US" smtClean="0"/>
              <a:t>Pharmakoepidemiologie und Pharmakoökonomie © Dr. Roberto Frontini WS 2017/18 Stand 16.10.2017</a:t>
            </a:r>
            <a:endParaRPr lang="de-DE" altLang="en-US" dirty="0"/>
          </a:p>
        </p:txBody>
      </p:sp>
      <p:pic>
        <p:nvPicPr>
          <p:cNvPr id="568326" name="Picture 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655866" y="1030718"/>
            <a:ext cx="2336712" cy="5381991"/>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0" name="Textfeld 9"/>
          <p:cNvSpPr txBox="1"/>
          <p:nvPr/>
        </p:nvSpPr>
        <p:spPr>
          <a:xfrm>
            <a:off x="293856" y="44624"/>
            <a:ext cx="1465759" cy="757130"/>
          </a:xfrm>
          <a:prstGeom prst="rect">
            <a:avLst/>
          </a:prstGeom>
          <a:solidFill>
            <a:schemeClr val="bg1">
              <a:lumMod val="85000"/>
            </a:schemeClr>
          </a:solidFill>
          <a:effectLst>
            <a:outerShdw blurRad="50800" dist="38100" dir="2700000" algn="tl" rotWithShape="0">
              <a:prstClr val="black">
                <a:alpha val="40000"/>
              </a:prstClr>
            </a:outerShdw>
          </a:effectLst>
        </p:spPr>
        <p:txBody>
          <a:bodyPr wrap="square" rtlCol="0">
            <a:spAutoFit/>
          </a:bodyPr>
          <a:lstStyle/>
          <a:p>
            <a:r>
              <a:rPr lang="en-GB" sz="1200" dirty="0"/>
              <a:t>Die </a:t>
            </a:r>
            <a:r>
              <a:rPr lang="en-GB" sz="1200" dirty="0" err="1" smtClean="0"/>
              <a:t>Krankheit</a:t>
            </a:r>
            <a:r>
              <a:rPr lang="en-GB" sz="1200" dirty="0" smtClean="0"/>
              <a:t> </a:t>
            </a:r>
            <a:r>
              <a:rPr lang="en-GB" sz="1200" dirty="0" err="1" smtClean="0"/>
              <a:t>kommt</a:t>
            </a:r>
            <a:r>
              <a:rPr lang="en-GB" sz="1200" dirty="0" smtClean="0"/>
              <a:t> in 1% der </a:t>
            </a:r>
            <a:r>
              <a:rPr lang="en-GB" sz="1200" dirty="0" err="1" smtClean="0"/>
              <a:t>untersuchten</a:t>
            </a:r>
            <a:r>
              <a:rPr lang="en-GB" sz="1200" dirty="0" smtClean="0"/>
              <a:t> Population </a:t>
            </a:r>
            <a:r>
              <a:rPr lang="en-GB" sz="1200" dirty="0" err="1" smtClean="0"/>
              <a:t>vor</a:t>
            </a:r>
            <a:endParaRPr lang="en-GB" sz="1200" dirty="0"/>
          </a:p>
        </p:txBody>
      </p:sp>
      <p:sp>
        <p:nvSpPr>
          <p:cNvPr id="13" name="Textfeld 12"/>
          <p:cNvSpPr txBox="1"/>
          <p:nvPr/>
        </p:nvSpPr>
        <p:spPr>
          <a:xfrm>
            <a:off x="6191446" y="16485"/>
            <a:ext cx="1116858" cy="941796"/>
          </a:xfrm>
          <a:prstGeom prst="rect">
            <a:avLst/>
          </a:prstGeom>
          <a:solidFill>
            <a:srgbClr val="92D050"/>
          </a:solidFill>
          <a:effectLst>
            <a:outerShdw blurRad="50800" dist="38100" dir="2700000" algn="tl" rotWithShape="0">
              <a:prstClr val="black">
                <a:alpha val="40000"/>
              </a:prstClr>
            </a:outerShdw>
          </a:effectLst>
        </p:spPr>
        <p:txBody>
          <a:bodyPr wrap="square" rtlCol="0">
            <a:spAutoFit/>
          </a:bodyPr>
          <a:lstStyle/>
          <a:p>
            <a:pPr algn="ctr"/>
            <a:r>
              <a:rPr lang="en-GB" sz="1200" dirty="0" smtClean="0">
                <a:solidFill>
                  <a:srgbClr val="660066"/>
                </a:solidFill>
                <a:effectLst>
                  <a:outerShdw blurRad="50800" dist="38100" dir="2700000" algn="tl" rotWithShape="0">
                    <a:prstClr val="black">
                      <a:alpha val="40000"/>
                    </a:prstClr>
                  </a:outerShdw>
                </a:effectLst>
              </a:rPr>
              <a:t>19</a:t>
            </a:r>
            <a:r>
              <a:rPr lang="en-GB" sz="1200" dirty="0" smtClean="0"/>
              <a:t> </a:t>
            </a:r>
            <a:endParaRPr lang="en-GB" sz="1200" dirty="0"/>
          </a:p>
          <a:p>
            <a:pPr algn="ctr"/>
            <a:r>
              <a:rPr lang="en-GB" sz="1200" dirty="0" smtClean="0"/>
              <a:t>Test </a:t>
            </a:r>
            <a:r>
              <a:rPr lang="en-GB" sz="1200" dirty="0" err="1" smtClean="0"/>
              <a:t>positiv</a:t>
            </a:r>
            <a:endParaRPr lang="en-GB" sz="1200" dirty="0"/>
          </a:p>
          <a:p>
            <a:r>
              <a:rPr lang="en-GB" sz="1200" dirty="0"/>
              <a:t>Davon </a:t>
            </a:r>
            <a:r>
              <a:rPr lang="en-GB" sz="1200" dirty="0" smtClean="0">
                <a:solidFill>
                  <a:srgbClr val="660066"/>
                </a:solidFill>
                <a:effectLst>
                  <a:outerShdw blurRad="50800" dist="38100" dir="2700000" algn="tl" rotWithShape="0">
                    <a:prstClr val="black">
                      <a:alpha val="40000"/>
                    </a:prstClr>
                  </a:outerShdw>
                </a:effectLst>
              </a:rPr>
              <a:t>9</a:t>
            </a:r>
            <a:r>
              <a:rPr lang="en-GB" sz="1200" dirty="0" smtClean="0"/>
              <a:t> </a:t>
            </a:r>
            <a:r>
              <a:rPr lang="en-GB" sz="1200" dirty="0" err="1"/>
              <a:t>richtig</a:t>
            </a:r>
            <a:r>
              <a:rPr lang="en-GB" sz="1200" dirty="0"/>
              <a:t> </a:t>
            </a:r>
            <a:r>
              <a:rPr lang="en-GB" sz="1200" dirty="0" smtClean="0"/>
              <a:t>(</a:t>
            </a:r>
            <a:r>
              <a:rPr lang="en-GB" sz="1200" dirty="0" smtClean="0">
                <a:solidFill>
                  <a:srgbClr val="660066"/>
                </a:solidFill>
                <a:effectLst>
                  <a:outerShdw blurRad="50800" dist="38100" dir="2700000" algn="tl" rotWithShape="0">
                    <a:prstClr val="black">
                      <a:alpha val="40000"/>
                    </a:prstClr>
                  </a:outerShdw>
                </a:effectLst>
              </a:rPr>
              <a:t>47%</a:t>
            </a:r>
            <a:r>
              <a:rPr lang="en-GB" sz="1200" dirty="0" smtClean="0"/>
              <a:t>)</a:t>
            </a:r>
            <a:endParaRPr lang="en-GB" sz="1200" dirty="0"/>
          </a:p>
        </p:txBody>
      </p:sp>
      <p:sp>
        <p:nvSpPr>
          <p:cNvPr id="14" name="Textfeld 13"/>
          <p:cNvSpPr txBox="1"/>
          <p:nvPr/>
        </p:nvSpPr>
        <p:spPr>
          <a:xfrm>
            <a:off x="7517332" y="26624"/>
            <a:ext cx="1296144" cy="941796"/>
          </a:xfrm>
          <a:prstGeom prst="rect">
            <a:avLst/>
          </a:prstGeom>
          <a:solidFill>
            <a:srgbClr val="FFC000"/>
          </a:solidFill>
          <a:effectLst>
            <a:outerShdw blurRad="50800" dist="38100" dir="2700000" algn="tl" rotWithShape="0">
              <a:prstClr val="black">
                <a:alpha val="40000"/>
              </a:prstClr>
            </a:outerShdw>
          </a:effectLst>
        </p:spPr>
        <p:txBody>
          <a:bodyPr wrap="square" rtlCol="0">
            <a:spAutoFit/>
          </a:bodyPr>
          <a:lstStyle/>
          <a:p>
            <a:pPr algn="ctr"/>
            <a:r>
              <a:rPr lang="en-GB" sz="1200" dirty="0" smtClean="0">
                <a:solidFill>
                  <a:srgbClr val="660066"/>
                </a:solidFill>
                <a:effectLst>
                  <a:outerShdw blurRad="50800" dist="38100" dir="2700000" algn="tl" rotWithShape="0">
                    <a:prstClr val="black">
                      <a:alpha val="40000"/>
                    </a:prstClr>
                  </a:outerShdw>
                </a:effectLst>
              </a:rPr>
              <a:t>981</a:t>
            </a:r>
            <a:r>
              <a:rPr lang="en-GB" sz="1200" dirty="0" smtClean="0"/>
              <a:t> </a:t>
            </a:r>
          </a:p>
          <a:p>
            <a:pPr algn="ctr"/>
            <a:r>
              <a:rPr lang="en-GB" sz="1200" dirty="0" smtClean="0"/>
              <a:t>Test </a:t>
            </a:r>
            <a:r>
              <a:rPr lang="en-GB" sz="1200" dirty="0" err="1" smtClean="0"/>
              <a:t>negativ</a:t>
            </a:r>
            <a:endParaRPr lang="en-GB" sz="900" dirty="0"/>
          </a:p>
          <a:p>
            <a:r>
              <a:rPr lang="en-GB" sz="1200" dirty="0"/>
              <a:t>Davon </a:t>
            </a:r>
            <a:r>
              <a:rPr lang="en-GB" sz="1200" dirty="0" smtClean="0">
                <a:solidFill>
                  <a:srgbClr val="660066"/>
                </a:solidFill>
                <a:effectLst>
                  <a:outerShdw blurRad="50800" dist="38100" dir="2700000" algn="tl" rotWithShape="0">
                    <a:prstClr val="black">
                      <a:alpha val="40000"/>
                    </a:prstClr>
                  </a:outerShdw>
                </a:effectLst>
              </a:rPr>
              <a:t>980</a:t>
            </a:r>
            <a:r>
              <a:rPr lang="en-GB" sz="1200" dirty="0" smtClean="0"/>
              <a:t> </a:t>
            </a:r>
            <a:r>
              <a:rPr lang="en-GB" sz="1200" dirty="0" err="1"/>
              <a:t>richtig</a:t>
            </a:r>
            <a:r>
              <a:rPr lang="en-GB" sz="1200" dirty="0"/>
              <a:t> (</a:t>
            </a:r>
            <a:r>
              <a:rPr lang="en-GB" sz="1200" dirty="0" smtClean="0">
                <a:solidFill>
                  <a:srgbClr val="660066"/>
                </a:solidFill>
                <a:effectLst>
                  <a:outerShdw blurRad="50800" dist="38100" dir="2700000" algn="tl" rotWithShape="0">
                    <a:prstClr val="black">
                      <a:alpha val="40000"/>
                    </a:prstClr>
                  </a:outerShdw>
                </a:effectLst>
              </a:rPr>
              <a:t>99,9%</a:t>
            </a:r>
            <a:r>
              <a:rPr lang="en-GB" sz="1200" dirty="0" smtClean="0"/>
              <a:t>)</a:t>
            </a:r>
            <a:endParaRPr lang="en-GB" sz="1200" dirty="0"/>
          </a:p>
        </p:txBody>
      </p:sp>
      <p:pic>
        <p:nvPicPr>
          <p:cNvPr id="15"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6890" y="1035097"/>
            <a:ext cx="2264703" cy="5381991"/>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6" name="Textfeld 15"/>
          <p:cNvSpPr txBox="1"/>
          <p:nvPr/>
        </p:nvSpPr>
        <p:spPr>
          <a:xfrm>
            <a:off x="2541938" y="1078368"/>
            <a:ext cx="1081155" cy="849463"/>
          </a:xfrm>
          <a:prstGeom prst="rect">
            <a:avLst/>
          </a:prstGeom>
          <a:solidFill>
            <a:schemeClr val="bg1">
              <a:lumMod val="85000"/>
            </a:schemeClr>
          </a:solidFill>
          <a:effectLst>
            <a:outerShdw blurRad="50800" dist="38100" dir="2700000" algn="tl" rotWithShape="0">
              <a:prstClr val="black">
                <a:alpha val="40000"/>
              </a:prstClr>
            </a:outerShdw>
          </a:effectLst>
        </p:spPr>
        <p:txBody>
          <a:bodyPr wrap="square" rtlCol="0">
            <a:spAutoFit/>
          </a:bodyPr>
          <a:lstStyle/>
          <a:p>
            <a:r>
              <a:rPr lang="en-GB" sz="1200" dirty="0" err="1" smtClean="0"/>
              <a:t>Sensitivität</a:t>
            </a:r>
            <a:r>
              <a:rPr lang="en-GB" sz="1200" dirty="0" smtClean="0"/>
              <a:t>= </a:t>
            </a:r>
            <a:r>
              <a:rPr lang="en-GB" sz="1200" dirty="0"/>
              <a:t>0,90</a:t>
            </a:r>
          </a:p>
          <a:p>
            <a:r>
              <a:rPr lang="en-GB" sz="1200" dirty="0" err="1" smtClean="0"/>
              <a:t>Spezifizität</a:t>
            </a:r>
            <a:r>
              <a:rPr lang="en-GB" sz="1200" dirty="0" smtClean="0"/>
              <a:t> </a:t>
            </a:r>
            <a:r>
              <a:rPr lang="en-GB" sz="1200" dirty="0"/>
              <a:t>= </a:t>
            </a:r>
            <a:r>
              <a:rPr lang="en-GB" sz="1200" dirty="0" smtClean="0"/>
              <a:t>0,99</a:t>
            </a:r>
          </a:p>
        </p:txBody>
      </p:sp>
      <p:sp>
        <p:nvSpPr>
          <p:cNvPr id="17" name="Pfeil nach rechts 16"/>
          <p:cNvSpPr/>
          <p:nvPr/>
        </p:nvSpPr>
        <p:spPr bwMode="auto">
          <a:xfrm>
            <a:off x="2541938" y="2020164"/>
            <a:ext cx="972108" cy="632784"/>
          </a:xfrm>
          <a:prstGeom prst="rightArrow">
            <a:avLst/>
          </a:prstGeom>
          <a:solidFill>
            <a:srgbClr val="000090"/>
          </a:solidFill>
          <a:ln w="9525"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68580" tIns="34290" rIns="68580" bIns="34290" numCol="1" rtlCol="0" anchor="t" anchorCtr="0" compatLnSpc="1">
            <a:prstTxWarp prst="textNoShape">
              <a:avLst/>
            </a:prstTxWarp>
            <a:spAutoFit/>
          </a:bodyPr>
          <a:lstStyle/>
          <a:p>
            <a:pPr marL="257175" indent="-257175" algn="ctr" defTabSz="685800"/>
            <a:endParaRPr lang="en-GB" sz="1800"/>
          </a:p>
        </p:txBody>
      </p:sp>
      <p:pic>
        <p:nvPicPr>
          <p:cNvPr id="568327" name="Picture 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195679" y="1035097"/>
            <a:ext cx="2376264" cy="5381991"/>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30370675"/>
      </p:ext>
    </p:extLst>
  </p:cSld>
  <p:clrMapOvr>
    <a:masterClrMapping/>
  </p:clrMapOvr>
  <p:transition>
    <p:zo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568326"/>
                                        </p:tgtEl>
                                        <p:attrNameLst>
                                          <p:attrName>style.visibility</p:attrName>
                                        </p:attrNameLst>
                                      </p:cBhvr>
                                      <p:to>
                                        <p:strVal val="visible"/>
                                      </p:to>
                                    </p:set>
                                    <p:anim calcmode="lin" valueType="num">
                                      <p:cBhvr>
                                        <p:cTn id="7" dur="500" fill="hold"/>
                                        <p:tgtEl>
                                          <p:spTgt spid="568326"/>
                                        </p:tgtEl>
                                        <p:attrNameLst>
                                          <p:attrName>ppt_w</p:attrName>
                                        </p:attrNameLst>
                                      </p:cBhvr>
                                      <p:tavLst>
                                        <p:tav tm="0">
                                          <p:val>
                                            <p:fltVal val="0"/>
                                          </p:val>
                                        </p:tav>
                                        <p:tav tm="100000">
                                          <p:val>
                                            <p:strVal val="#ppt_w"/>
                                          </p:val>
                                        </p:tav>
                                      </p:tavLst>
                                    </p:anim>
                                    <p:anim calcmode="lin" valueType="num">
                                      <p:cBhvr>
                                        <p:cTn id="8" dur="500" fill="hold"/>
                                        <p:tgtEl>
                                          <p:spTgt spid="568326"/>
                                        </p:tgtEl>
                                        <p:attrNameLst>
                                          <p:attrName>ppt_h</p:attrName>
                                        </p:attrNameLst>
                                      </p:cBhvr>
                                      <p:tavLst>
                                        <p:tav tm="0">
                                          <p:val>
                                            <p:fltVal val="0"/>
                                          </p:val>
                                        </p:tav>
                                        <p:tav tm="100000">
                                          <p:val>
                                            <p:strVal val="#ppt_h"/>
                                          </p:val>
                                        </p:tav>
                                      </p:tavLst>
                                    </p:anim>
                                    <p:animEffect transition="in" filter="fade">
                                      <p:cBhvr>
                                        <p:cTn id="9" dur="500"/>
                                        <p:tgtEl>
                                          <p:spTgt spid="568326"/>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nodeType="clickEffect">
                                  <p:stCondLst>
                                    <p:cond delay="0"/>
                                  </p:stCondLst>
                                  <p:childTnLst>
                                    <p:set>
                                      <p:cBhvr>
                                        <p:cTn id="13" dur="1" fill="hold">
                                          <p:stCondLst>
                                            <p:cond delay="0"/>
                                          </p:stCondLst>
                                        </p:cTn>
                                        <p:tgtEl>
                                          <p:spTgt spid="568327"/>
                                        </p:tgtEl>
                                        <p:attrNameLst>
                                          <p:attrName>style.visibility</p:attrName>
                                        </p:attrNameLst>
                                      </p:cBhvr>
                                      <p:to>
                                        <p:strVal val="visible"/>
                                      </p:to>
                                    </p:set>
                                    <p:anim calcmode="lin" valueType="num">
                                      <p:cBhvr>
                                        <p:cTn id="14" dur="500" fill="hold"/>
                                        <p:tgtEl>
                                          <p:spTgt spid="568327"/>
                                        </p:tgtEl>
                                        <p:attrNameLst>
                                          <p:attrName>ppt_w</p:attrName>
                                        </p:attrNameLst>
                                      </p:cBhvr>
                                      <p:tavLst>
                                        <p:tav tm="0">
                                          <p:val>
                                            <p:fltVal val="0"/>
                                          </p:val>
                                        </p:tav>
                                        <p:tav tm="100000">
                                          <p:val>
                                            <p:strVal val="#ppt_w"/>
                                          </p:val>
                                        </p:tav>
                                      </p:tavLst>
                                    </p:anim>
                                    <p:anim calcmode="lin" valueType="num">
                                      <p:cBhvr>
                                        <p:cTn id="15" dur="500" fill="hold"/>
                                        <p:tgtEl>
                                          <p:spTgt spid="568327"/>
                                        </p:tgtEl>
                                        <p:attrNameLst>
                                          <p:attrName>ppt_h</p:attrName>
                                        </p:attrNameLst>
                                      </p:cBhvr>
                                      <p:tavLst>
                                        <p:tav tm="0">
                                          <p:val>
                                            <p:fltVal val="0"/>
                                          </p:val>
                                        </p:tav>
                                        <p:tav tm="100000">
                                          <p:val>
                                            <p:strVal val="#ppt_h"/>
                                          </p:val>
                                        </p:tav>
                                      </p:tavLst>
                                    </p:anim>
                                    <p:animEffect transition="in" filter="fade">
                                      <p:cBhvr>
                                        <p:cTn id="16" dur="500"/>
                                        <p:tgtEl>
                                          <p:spTgt spid="568327"/>
                                        </p:tgtEl>
                                      </p:cBhvr>
                                    </p:animEffect>
                                  </p:childTnLst>
                                </p:cTn>
                              </p:par>
                            </p:childTnLst>
                          </p:cTn>
                        </p:par>
                      </p:childTnLst>
                    </p:cTn>
                  </p:par>
                  <p:par>
                    <p:cTn id="17" fill="hold">
                      <p:stCondLst>
                        <p:cond delay="indefinite"/>
                      </p:stCondLst>
                      <p:childTnLst>
                        <p:par>
                          <p:cTn id="18" fill="hold">
                            <p:stCondLst>
                              <p:cond delay="0"/>
                            </p:stCondLst>
                            <p:childTnLst>
                              <p:par>
                                <p:cTn id="19" presetID="2" presetClass="entr" presetSubtype="2" fill="hold" grpId="0" nodeType="clickEffect">
                                  <p:stCondLst>
                                    <p:cond delay="0"/>
                                  </p:stCondLst>
                                  <p:childTnLst>
                                    <p:set>
                                      <p:cBhvr>
                                        <p:cTn id="20" dur="1" fill="hold">
                                          <p:stCondLst>
                                            <p:cond delay="0"/>
                                          </p:stCondLst>
                                        </p:cTn>
                                        <p:tgtEl>
                                          <p:spTgt spid="13"/>
                                        </p:tgtEl>
                                        <p:attrNameLst>
                                          <p:attrName>style.visibility</p:attrName>
                                        </p:attrNameLst>
                                      </p:cBhvr>
                                      <p:to>
                                        <p:strVal val="visible"/>
                                      </p:to>
                                    </p:set>
                                    <p:anim calcmode="lin" valueType="num">
                                      <p:cBhvr additive="base">
                                        <p:cTn id="21" dur="500" fill="hold"/>
                                        <p:tgtEl>
                                          <p:spTgt spid="13"/>
                                        </p:tgtEl>
                                        <p:attrNameLst>
                                          <p:attrName>ppt_x</p:attrName>
                                        </p:attrNameLst>
                                      </p:cBhvr>
                                      <p:tavLst>
                                        <p:tav tm="0">
                                          <p:val>
                                            <p:strVal val="1+#ppt_w/2"/>
                                          </p:val>
                                        </p:tav>
                                        <p:tav tm="100000">
                                          <p:val>
                                            <p:strVal val="#ppt_x"/>
                                          </p:val>
                                        </p:tav>
                                      </p:tavLst>
                                    </p:anim>
                                    <p:anim calcmode="lin" valueType="num">
                                      <p:cBhvr additive="base">
                                        <p:cTn id="22"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2" fill="hold" grpId="0" nodeType="click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500" fill="hold"/>
                                        <p:tgtEl>
                                          <p:spTgt spid="14"/>
                                        </p:tgtEl>
                                        <p:attrNameLst>
                                          <p:attrName>ppt_x</p:attrName>
                                        </p:attrNameLst>
                                      </p:cBhvr>
                                      <p:tavLst>
                                        <p:tav tm="0">
                                          <p:val>
                                            <p:strVal val="1+#ppt_w/2"/>
                                          </p:val>
                                        </p:tav>
                                        <p:tav tm="100000">
                                          <p:val>
                                            <p:strVal val="#ppt_x"/>
                                          </p:val>
                                        </p:tav>
                                      </p:tavLst>
                                    </p:anim>
                                    <p:anim calcmode="lin" valueType="num">
                                      <p:cBhvr additive="base">
                                        <p:cTn id="28" dur="500" fill="hold"/>
                                        <p:tgtEl>
                                          <p:spTgt spid="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Lst>
  </p:timing>
</p:sld>
</file>

<file path=ppt/slides/slide1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3554"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1507" name="Foliennummernplatzhalter 8"/>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F464F3DB-164C-44E0-9955-CAAB1EF31957}" type="slidenum">
              <a:rPr lang="de-DE" altLang="en-US" sz="900" smtClean="0">
                <a:solidFill>
                  <a:schemeClr val="accent2"/>
                </a:solidFill>
              </a:rPr>
              <a:pPr/>
              <a:t>19</a:t>
            </a:fld>
            <a:endParaRPr lang="de-DE" altLang="en-US" sz="1400" b="0" smtClean="0">
              <a:solidFill>
                <a:schemeClr val="tx1"/>
              </a:solidFill>
            </a:endParaRPr>
          </a:p>
        </p:txBody>
      </p:sp>
      <p:sp>
        <p:nvSpPr>
          <p:cNvPr id="75778" name="Rectangle 2"/>
          <p:cNvSpPr>
            <a:spLocks noGrp="1" noChangeArrowheads="1"/>
          </p:cNvSpPr>
          <p:nvPr>
            <p:ph type="title" sz="quarter"/>
          </p:nvPr>
        </p:nvSpPr>
        <p:spPr>
          <a:xfrm>
            <a:off x="685800" y="539750"/>
            <a:ext cx="7772400" cy="519113"/>
          </a:xfrm>
        </p:spPr>
        <p:txBody>
          <a:bodyPr/>
          <a:lstStyle/>
          <a:p>
            <a:pPr>
              <a:defRPr/>
            </a:pPr>
            <a:r>
              <a:rPr lang="de-DE" altLang="en-US" smtClean="0">
                <a:ea typeface="ＭＳ Ｐゴシック" pitchFamily="1" charset="-128"/>
              </a:rPr>
              <a:t> Das Dreieck Patient – Arzt – Apotheker</a:t>
            </a:r>
          </a:p>
        </p:txBody>
      </p:sp>
      <p:pic>
        <p:nvPicPr>
          <p:cNvPr id="21509" name="Picture 3" descr="j0185169"/>
          <p:cNvPicPr>
            <a:picLocks noGrp="1" noChangeAspect="1" noChangeArrowheads="1"/>
          </p:cNvPicPr>
          <p:nvPr>
            <p:ph sz="quarter" idx="1"/>
          </p:nvPr>
        </p:nvPicPr>
        <p:blipFill>
          <a:blip r:embed="rId2">
            <a:extLst>
              <a:ext uri="{28A0092B-C50C-407E-A947-70E740481C1C}">
                <a14:useLocalDpi xmlns:a14="http://schemas.microsoft.com/office/drawing/2010/main" val="0"/>
              </a:ext>
            </a:extLst>
          </a:blip>
          <a:srcRect/>
          <a:stretch>
            <a:fillRect/>
          </a:stretch>
        </p:blipFill>
        <p:spPr>
          <a:xfrm>
            <a:off x="6948488" y="1125538"/>
            <a:ext cx="1512887" cy="1001712"/>
          </a:xfrm>
          <a:prstGeom prst="rect">
            <a:avLst/>
          </a:prstGeom>
          <a:ln>
            <a:noFill/>
          </a:ln>
          <a:effectLst>
            <a:outerShdw blurRad="292100" dist="139700" dir="2700000" algn="tl" rotWithShape="0">
              <a:srgbClr val="333333">
                <a:alpha val="65000"/>
              </a:srgbClr>
            </a:outerShdw>
          </a:effectLst>
        </p:spPr>
      </p:pic>
      <p:pic>
        <p:nvPicPr>
          <p:cNvPr id="21510" name="Picture 4" descr="j0289289"/>
          <p:cNvPicPr>
            <a:picLocks noGrp="1" noChangeAspect="1" noChangeArrowheads="1"/>
          </p:cNvPicPr>
          <p:nvPr>
            <p:ph sz="quarter" idx="3"/>
          </p:nvPr>
        </p:nvPicPr>
        <p:blipFill>
          <a:blip r:embed="rId3">
            <a:extLst>
              <a:ext uri="{28A0092B-C50C-407E-A947-70E740481C1C}">
                <a14:useLocalDpi xmlns:a14="http://schemas.microsoft.com/office/drawing/2010/main" val="0"/>
              </a:ext>
            </a:extLst>
          </a:blip>
          <a:srcRect/>
          <a:stretch>
            <a:fillRect/>
          </a:stretch>
        </p:blipFill>
        <p:spPr>
          <a:xfrm>
            <a:off x="611188" y="1125538"/>
            <a:ext cx="1512887" cy="1011237"/>
          </a:xfrm>
          <a:prstGeom prst="rect">
            <a:avLst/>
          </a:prstGeom>
          <a:ln>
            <a:noFill/>
          </a:ln>
          <a:effectLst>
            <a:outerShdw blurRad="292100" dist="139700" dir="2700000" algn="tl" rotWithShape="0">
              <a:srgbClr val="333333">
                <a:alpha val="65000"/>
              </a:srgbClr>
            </a:outerShdw>
          </a:effectLst>
        </p:spPr>
      </p:pic>
      <p:sp>
        <p:nvSpPr>
          <p:cNvPr id="21511" name="Text Box 5"/>
          <p:cNvSpPr txBox="1">
            <a:spLocks noChangeArrowheads="1"/>
          </p:cNvSpPr>
          <p:nvPr/>
        </p:nvSpPr>
        <p:spPr bwMode="auto">
          <a:xfrm>
            <a:off x="2916238" y="4076700"/>
            <a:ext cx="136842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a:t>Patient</a:t>
            </a:r>
          </a:p>
        </p:txBody>
      </p:sp>
      <p:sp>
        <p:nvSpPr>
          <p:cNvPr id="21512" name="Text Box 6"/>
          <p:cNvSpPr txBox="1">
            <a:spLocks noChangeArrowheads="1"/>
          </p:cNvSpPr>
          <p:nvPr/>
        </p:nvSpPr>
        <p:spPr bwMode="auto">
          <a:xfrm>
            <a:off x="323850" y="2133600"/>
            <a:ext cx="136842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a:t>Arzt</a:t>
            </a:r>
          </a:p>
        </p:txBody>
      </p:sp>
      <p:sp>
        <p:nvSpPr>
          <p:cNvPr id="21513" name="Text Box 7"/>
          <p:cNvSpPr txBox="1">
            <a:spLocks noChangeArrowheads="1"/>
          </p:cNvSpPr>
          <p:nvPr/>
        </p:nvSpPr>
        <p:spPr bwMode="auto">
          <a:xfrm>
            <a:off x="6732588" y="2060575"/>
            <a:ext cx="1873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sz="2000"/>
              <a:t>Apotheker</a:t>
            </a:r>
          </a:p>
        </p:txBody>
      </p:sp>
      <p:pic>
        <p:nvPicPr>
          <p:cNvPr id="21514" name="Picture 8" descr="j0309615"/>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779838" y="2205038"/>
            <a:ext cx="1584325" cy="113030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15" name="Text Box 9"/>
          <p:cNvSpPr txBox="1">
            <a:spLocks noChangeArrowheads="1"/>
          </p:cNvSpPr>
          <p:nvPr/>
        </p:nvSpPr>
        <p:spPr bwMode="auto">
          <a:xfrm>
            <a:off x="3563938" y="2492375"/>
            <a:ext cx="2089150"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a:t>Literatur</a:t>
            </a:r>
          </a:p>
        </p:txBody>
      </p:sp>
      <p:cxnSp>
        <p:nvCxnSpPr>
          <p:cNvPr id="21516" name="AutoShape 10"/>
          <p:cNvCxnSpPr>
            <a:cxnSpLocks noChangeShapeType="1"/>
          </p:cNvCxnSpPr>
          <p:nvPr/>
        </p:nvCxnSpPr>
        <p:spPr bwMode="auto">
          <a:xfrm rot="16200000" flipV="1">
            <a:off x="358775" y="3033713"/>
            <a:ext cx="3530600" cy="1873250"/>
          </a:xfrm>
          <a:prstGeom prst="bentConnector5">
            <a:avLst>
              <a:gd name="adj1" fmla="val -6431"/>
              <a:gd name="adj2" fmla="val -12120"/>
              <a:gd name="adj3" fmla="val 93884"/>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miter lim="800000"/>
                <a:headEnd type="triangle" w="med" len="med"/>
                <a:tailEnd type="triangle" w="med" len="med"/>
              </a14:hiddenLine>
            </a:ext>
          </a:extLst>
        </p:spPr>
      </p:cxnSp>
      <p:sp>
        <p:nvSpPr>
          <p:cNvPr id="21517" name="Line 11"/>
          <p:cNvSpPr>
            <a:spLocks noChangeShapeType="1"/>
          </p:cNvSpPr>
          <p:nvPr/>
        </p:nvSpPr>
        <p:spPr bwMode="auto">
          <a:xfrm flipH="1" flipV="1">
            <a:off x="1187450" y="2276475"/>
            <a:ext cx="53975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type="triangle" w="med" len="med"/>
                <a:tailEnd type="triangle" w="med" len="med"/>
              </a14:hiddenLine>
            </a:ext>
          </a:extLst>
        </p:spPr>
        <p:txBody>
          <a:bodyPr>
            <a:spAutoFit/>
          </a:bodyPr>
          <a:lstStyle/>
          <a:p>
            <a:endParaRPr lang="de-DE"/>
          </a:p>
        </p:txBody>
      </p:sp>
      <p:pic>
        <p:nvPicPr>
          <p:cNvPr id="21518" name="Picture 16" descr="j0202069"/>
          <p:cNvPicPr>
            <a:picLocks noGrp="1" noChangeAspect="1" noChangeArrowheads="1"/>
          </p:cNvPicPr>
          <p:nvPr>
            <p:ph sz="quarter" idx="4"/>
          </p:nvPr>
        </p:nvPicPr>
        <p:blipFill>
          <a:blip r:embed="rId5">
            <a:extLst>
              <a:ext uri="{28A0092B-C50C-407E-A947-70E740481C1C}">
                <a14:useLocalDpi xmlns:a14="http://schemas.microsoft.com/office/drawing/2010/main" val="0"/>
              </a:ext>
            </a:extLst>
          </a:blip>
          <a:srcRect/>
          <a:stretch>
            <a:fillRect/>
          </a:stretch>
        </p:blipFill>
        <p:spPr>
          <a:xfrm>
            <a:off x="3059113" y="4437063"/>
            <a:ext cx="3024187" cy="1998662"/>
          </a:xfrm>
          <a:prstGeom prst="rect">
            <a:avLst/>
          </a:prstGeom>
          <a:ln>
            <a:noFill/>
          </a:ln>
          <a:effectLst>
            <a:outerShdw blurRad="292100" dist="139700" dir="2700000" algn="tl" rotWithShape="0">
              <a:srgbClr val="333333">
                <a:alpha val="65000"/>
              </a:srgbClr>
            </a:outerShdw>
          </a:effectLst>
        </p:spPr>
      </p:pic>
      <p:sp>
        <p:nvSpPr>
          <p:cNvPr id="75793" name="AutoShape 17"/>
          <p:cNvSpPr>
            <a:spLocks noChangeArrowheads="1"/>
          </p:cNvSpPr>
          <p:nvPr/>
        </p:nvSpPr>
        <p:spPr bwMode="auto">
          <a:xfrm rot="10800000">
            <a:off x="2411413" y="1125538"/>
            <a:ext cx="4392612" cy="936625"/>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17694720 60000 65536"/>
              <a:gd name="T9" fmla="*/ 11796480 60000 65536"/>
              <a:gd name="T10" fmla="*/ 5898240 60000 65536"/>
              <a:gd name="T11" fmla="*/ 0 60000 65536"/>
              <a:gd name="T12" fmla="*/ 2160 w 21600"/>
              <a:gd name="T13" fmla="*/ 12343 h 21600"/>
              <a:gd name="T14" fmla="*/ 19440 w 21600"/>
              <a:gd name="T15" fmla="*/ 18514 h 21600"/>
            </a:gdLst>
            <a:ahLst/>
            <a:cxnLst>
              <a:cxn ang="T8">
                <a:pos x="T0" y="T1"/>
              </a:cxn>
              <a:cxn ang="T9">
                <a:pos x="T2" y="T3"/>
              </a:cxn>
              <a:cxn ang="T10">
                <a:pos x="T4" y="T5"/>
              </a:cxn>
              <a:cxn ang="T11">
                <a:pos x="T6" y="T7"/>
              </a:cxn>
            </a:cxnLst>
            <a:rect l="T12" t="T13" r="T14" b="T15"/>
            <a:pathLst>
              <a:path w="21600" h="21600">
                <a:moveTo>
                  <a:pt x="10800" y="0"/>
                </a:moveTo>
                <a:lnTo>
                  <a:pt x="6480" y="6171"/>
                </a:lnTo>
                <a:lnTo>
                  <a:pt x="8640" y="6171"/>
                </a:lnTo>
                <a:lnTo>
                  <a:pt x="8640" y="12343"/>
                </a:lnTo>
                <a:lnTo>
                  <a:pt x="4320" y="12343"/>
                </a:lnTo>
                <a:lnTo>
                  <a:pt x="4320" y="9257"/>
                </a:lnTo>
                <a:lnTo>
                  <a:pt x="0" y="15429"/>
                </a:lnTo>
                <a:lnTo>
                  <a:pt x="4320" y="21600"/>
                </a:lnTo>
                <a:lnTo>
                  <a:pt x="4320" y="18514"/>
                </a:lnTo>
                <a:lnTo>
                  <a:pt x="17280" y="18514"/>
                </a:lnTo>
                <a:lnTo>
                  <a:pt x="17280" y="21600"/>
                </a:lnTo>
                <a:lnTo>
                  <a:pt x="21600" y="15429"/>
                </a:lnTo>
                <a:lnTo>
                  <a:pt x="17280" y="9257"/>
                </a:lnTo>
                <a:lnTo>
                  <a:pt x="17280" y="12343"/>
                </a:lnTo>
                <a:lnTo>
                  <a:pt x="12960" y="12343"/>
                </a:lnTo>
                <a:lnTo>
                  <a:pt x="12960" y="6171"/>
                </a:lnTo>
                <a:lnTo>
                  <a:pt x="15120" y="6171"/>
                </a:lnTo>
                <a:lnTo>
                  <a:pt x="10800" y="0"/>
                </a:lnTo>
                <a:close/>
              </a:path>
            </a:pathLst>
          </a:custGeom>
          <a:solidFill>
            <a:srgbClr val="FFFF00"/>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p>
            <a:pPr>
              <a:defRPr/>
            </a:pPr>
            <a:endParaRPr lang="en-GB">
              <a:ea typeface="ＭＳ Ｐゴシック" pitchFamily="1" charset="-128"/>
            </a:endParaRPr>
          </a:p>
        </p:txBody>
      </p:sp>
      <p:sp>
        <p:nvSpPr>
          <p:cNvPr id="75794" name="AutoShape 18"/>
          <p:cNvSpPr>
            <a:spLocks noChangeArrowheads="1"/>
          </p:cNvSpPr>
          <p:nvPr/>
        </p:nvSpPr>
        <p:spPr bwMode="auto">
          <a:xfrm>
            <a:off x="3924300" y="3357563"/>
            <a:ext cx="1368425" cy="936625"/>
          </a:xfrm>
          <a:prstGeom prst="downArrow">
            <a:avLst>
              <a:gd name="adj1" fmla="val 50000"/>
              <a:gd name="adj2" fmla="val 25000"/>
            </a:avLst>
          </a:prstGeom>
          <a:solidFill>
            <a:srgbClr val="00FF00"/>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sp>
        <p:nvSpPr>
          <p:cNvPr id="75797" name="AutoShape 21"/>
          <p:cNvSpPr>
            <a:spLocks noChangeArrowheads="1"/>
          </p:cNvSpPr>
          <p:nvPr/>
        </p:nvSpPr>
        <p:spPr bwMode="auto">
          <a:xfrm flipH="1">
            <a:off x="755650" y="2565400"/>
            <a:ext cx="1944688" cy="3168650"/>
          </a:xfrm>
          <a:custGeom>
            <a:avLst/>
            <a:gdLst>
              <a:gd name="T0" fmla="*/ 2147483647 w 21600"/>
              <a:gd name="T1" fmla="*/ 0 h 21600"/>
              <a:gd name="T2" fmla="*/ 2147483647 w 21600"/>
              <a:gd name="T3" fmla="*/ 2147483647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17694720 60000 65536"/>
              <a:gd name="T13" fmla="*/ 11796480 60000 65536"/>
              <a:gd name="T14" fmla="*/ 11796480 60000 65536"/>
              <a:gd name="T15" fmla="*/ 5898240 60000 65536"/>
              <a:gd name="T16" fmla="*/ 0 60000 65536"/>
              <a:gd name="T17" fmla="*/ 0 60000 65536"/>
              <a:gd name="T18" fmla="*/ 0 w 21600"/>
              <a:gd name="T19" fmla="*/ 14400 h 21600"/>
              <a:gd name="T20" fmla="*/ 18514 w 21600"/>
              <a:gd name="T21" fmla="*/ 21600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5429" y="0"/>
                </a:moveTo>
                <a:lnTo>
                  <a:pt x="9257" y="7200"/>
                </a:lnTo>
                <a:lnTo>
                  <a:pt x="12343" y="7200"/>
                </a:lnTo>
                <a:lnTo>
                  <a:pt x="12343" y="14400"/>
                </a:lnTo>
                <a:lnTo>
                  <a:pt x="0" y="14400"/>
                </a:lnTo>
                <a:lnTo>
                  <a:pt x="0" y="21600"/>
                </a:lnTo>
                <a:lnTo>
                  <a:pt x="18514" y="21600"/>
                </a:lnTo>
                <a:lnTo>
                  <a:pt x="18514" y="7200"/>
                </a:lnTo>
                <a:lnTo>
                  <a:pt x="21600" y="7200"/>
                </a:lnTo>
                <a:lnTo>
                  <a:pt x="15429" y="0"/>
                </a:lnTo>
                <a:close/>
              </a:path>
            </a:pathLst>
          </a:custGeom>
          <a:solidFill>
            <a:srgbClr val="FF0000"/>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p>
            <a:pPr>
              <a:defRPr/>
            </a:pPr>
            <a:endParaRPr lang="en-GB">
              <a:ea typeface="ＭＳ Ｐゴシック" pitchFamily="1" charset="-128"/>
            </a:endParaRPr>
          </a:p>
        </p:txBody>
      </p:sp>
      <p:sp>
        <p:nvSpPr>
          <p:cNvPr id="75798" name="AutoShape 22"/>
          <p:cNvSpPr>
            <a:spLocks noChangeArrowheads="1"/>
          </p:cNvSpPr>
          <p:nvPr/>
        </p:nvSpPr>
        <p:spPr bwMode="auto">
          <a:xfrm>
            <a:off x="7451725" y="2492375"/>
            <a:ext cx="431800" cy="3168650"/>
          </a:xfrm>
          <a:custGeom>
            <a:avLst/>
            <a:gdLst>
              <a:gd name="T0" fmla="*/ 2147483647 w 21600"/>
              <a:gd name="T1" fmla="*/ 0 h 21600"/>
              <a:gd name="T2" fmla="*/ 2147483647 w 21600"/>
              <a:gd name="T3" fmla="*/ 2147483647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17694720 60000 65536"/>
              <a:gd name="T13" fmla="*/ 11796480 60000 65536"/>
              <a:gd name="T14" fmla="*/ 11796480 60000 65536"/>
              <a:gd name="T15" fmla="*/ 5898240 60000 65536"/>
              <a:gd name="T16" fmla="*/ 0 60000 65536"/>
              <a:gd name="T17" fmla="*/ 0 60000 65536"/>
              <a:gd name="T18" fmla="*/ 0 w 21600"/>
              <a:gd name="T19" fmla="*/ 14400 h 21600"/>
              <a:gd name="T20" fmla="*/ 18514 w 21600"/>
              <a:gd name="T21" fmla="*/ 21600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5429" y="0"/>
                </a:moveTo>
                <a:lnTo>
                  <a:pt x="9257" y="7200"/>
                </a:lnTo>
                <a:lnTo>
                  <a:pt x="12343" y="7200"/>
                </a:lnTo>
                <a:lnTo>
                  <a:pt x="12343" y="14400"/>
                </a:lnTo>
                <a:lnTo>
                  <a:pt x="0" y="14400"/>
                </a:lnTo>
                <a:lnTo>
                  <a:pt x="0" y="21600"/>
                </a:lnTo>
                <a:lnTo>
                  <a:pt x="18514" y="21600"/>
                </a:lnTo>
                <a:lnTo>
                  <a:pt x="18514" y="7200"/>
                </a:lnTo>
                <a:lnTo>
                  <a:pt x="21600" y="7200"/>
                </a:lnTo>
                <a:lnTo>
                  <a:pt x="15429" y="0"/>
                </a:lnTo>
                <a:close/>
              </a:path>
            </a:pathLst>
          </a:custGeom>
          <a:solidFill>
            <a:srgbClr val="FF0000"/>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p>
            <a:pPr>
              <a:defRPr/>
            </a:pPr>
            <a:endParaRPr lang="en-GB">
              <a:ea typeface="ＭＳ Ｐゴシック" pitchFamily="1" charset="-128"/>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75797"/>
                                        </p:tgtEl>
                                        <p:attrNameLst>
                                          <p:attrName>style.visibility</p:attrName>
                                        </p:attrNameLst>
                                      </p:cBhvr>
                                      <p:to>
                                        <p:strVal val="visible"/>
                                      </p:to>
                                    </p:set>
                                    <p:animEffect transition="in" filter="dissolve">
                                      <p:cBhvr>
                                        <p:cTn id="7" dur="500"/>
                                        <p:tgtEl>
                                          <p:spTgt spid="7579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75798"/>
                                        </p:tgtEl>
                                        <p:attrNameLst>
                                          <p:attrName>style.visibility</p:attrName>
                                        </p:attrNameLst>
                                      </p:cBhvr>
                                      <p:to>
                                        <p:strVal val="visible"/>
                                      </p:to>
                                    </p:set>
                                    <p:animEffect transition="in" filter="dissolve">
                                      <p:cBhvr>
                                        <p:cTn id="12" dur="500"/>
                                        <p:tgtEl>
                                          <p:spTgt spid="7579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75793"/>
                                        </p:tgtEl>
                                        <p:attrNameLst>
                                          <p:attrName>style.visibility</p:attrName>
                                        </p:attrNameLst>
                                      </p:cBhvr>
                                      <p:to>
                                        <p:strVal val="visible"/>
                                      </p:to>
                                    </p:set>
                                    <p:animEffect transition="in" filter="dissolve">
                                      <p:cBhvr>
                                        <p:cTn id="17" dur="500"/>
                                        <p:tgtEl>
                                          <p:spTgt spid="7579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5794"/>
                                        </p:tgtEl>
                                        <p:attrNameLst>
                                          <p:attrName>style.visibility</p:attrName>
                                        </p:attrNameLst>
                                      </p:cBhvr>
                                      <p:to>
                                        <p:strVal val="visible"/>
                                      </p:to>
                                    </p:set>
                                    <p:animEffect transition="in" filter="dissolve">
                                      <p:cBhvr>
                                        <p:cTn id="22" dur="500"/>
                                        <p:tgtEl>
                                          <p:spTgt spid="757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794" grpId="0" animBg="1"/>
    </p:bldLst>
  </p:timing>
</p:sld>
</file>

<file path=ppt/slides/slide19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67938"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84323"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BE351453-B735-49C1-9995-0856A488DF1D}" type="slidenum">
              <a:rPr lang="de-DE" altLang="en-US" sz="900" smtClean="0">
                <a:solidFill>
                  <a:schemeClr val="accent2"/>
                </a:solidFill>
              </a:rPr>
              <a:pPr/>
              <a:t>190</a:t>
            </a:fld>
            <a:endParaRPr lang="de-DE" altLang="en-US" sz="1400" b="0" smtClean="0">
              <a:solidFill>
                <a:schemeClr val="tx1"/>
              </a:solidFill>
            </a:endParaRPr>
          </a:p>
        </p:txBody>
      </p:sp>
      <p:sp>
        <p:nvSpPr>
          <p:cNvPr id="584706" name="Rectangle 2"/>
          <p:cNvSpPr>
            <a:spLocks noGrp="1" noChangeArrowheads="1"/>
          </p:cNvSpPr>
          <p:nvPr>
            <p:ph type="title"/>
          </p:nvPr>
        </p:nvSpPr>
        <p:spPr>
          <a:xfrm>
            <a:off x="684213" y="581025"/>
            <a:ext cx="7772400" cy="457200"/>
          </a:xfrm>
        </p:spPr>
        <p:txBody>
          <a:bodyPr/>
          <a:lstStyle/>
          <a:p>
            <a:pPr>
              <a:defRPr/>
            </a:pPr>
            <a:r>
              <a:rPr lang="de-DE" altLang="en-US" sz="2400" smtClean="0">
                <a:ea typeface="ＭＳ Ｐゴシック" pitchFamily="1" charset="-128"/>
              </a:rPr>
              <a:t>2.3.1 Die Kenngrößen der EbM in der Diagnostik</a:t>
            </a:r>
          </a:p>
        </p:txBody>
      </p:sp>
      <p:sp>
        <p:nvSpPr>
          <p:cNvPr id="184325"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184326"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pic>
        <p:nvPicPr>
          <p:cNvPr id="2" name="Grafik 1"/>
          <p:cNvPicPr>
            <a:picLocks noChangeAspect="1"/>
          </p:cNvPicPr>
          <p:nvPr/>
        </p:nvPicPr>
        <p:blipFill>
          <a:blip r:embed="rId3"/>
          <a:stretch>
            <a:fillRect/>
          </a:stretch>
        </p:blipFill>
        <p:spPr>
          <a:xfrm>
            <a:off x="971550" y="1073150"/>
            <a:ext cx="7123113" cy="5013325"/>
          </a:xfrm>
          <a:prstGeom prst="rect">
            <a:avLst/>
          </a:prstGeom>
          <a:ln>
            <a:noFill/>
          </a:ln>
          <a:effectLst>
            <a:outerShdw blurRad="292100" dist="139700" dir="2700000" algn="tl" rotWithShape="0">
              <a:srgbClr val="333333">
                <a:alpha val="65000"/>
              </a:srgbClr>
            </a:outerShdw>
          </a:effectLst>
        </p:spPr>
      </p:pic>
      <p:sp>
        <p:nvSpPr>
          <p:cNvPr id="184328" name="Rechteck 9"/>
          <p:cNvSpPr>
            <a:spLocks noChangeArrowheads="1"/>
          </p:cNvSpPr>
          <p:nvPr/>
        </p:nvSpPr>
        <p:spPr bwMode="auto">
          <a:xfrm>
            <a:off x="2124075" y="6165850"/>
            <a:ext cx="45720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en-GB" altLang="en-US" sz="1000">
                <a:cs typeface="Arial" pitchFamily="34" charset="0"/>
              </a:rPr>
              <a:t>http://de.wikipedia.org/wiki/Satz_von_Bayes downloaded 03/01/2014</a:t>
            </a:r>
          </a:p>
        </p:txBody>
      </p:sp>
    </p:spTree>
  </p:cSld>
  <p:clrMapOvr>
    <a:masterClrMapping/>
  </p:clrMapOvr>
  <p:transition>
    <p:zoom/>
  </p:transition>
  <p:timing>
    <p:tnLst>
      <p:par>
        <p:cT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el 5"/>
          <p:cNvSpPr>
            <a:spLocks noGrp="1"/>
          </p:cNvSpPr>
          <p:nvPr>
            <p:ph type="title"/>
          </p:nvPr>
        </p:nvSpPr>
        <p:spPr>
          <a:xfrm>
            <a:off x="611188" y="157163"/>
            <a:ext cx="7772400" cy="523875"/>
          </a:xfrm>
        </p:spPr>
        <p:txBody>
          <a:bodyPr/>
          <a:lstStyle/>
          <a:p>
            <a:pPr>
              <a:defRPr/>
            </a:pPr>
            <a:r>
              <a:rPr lang="de-DE" dirty="0" err="1" smtClean="0"/>
              <a:t>Bayes</a:t>
            </a:r>
            <a:r>
              <a:rPr lang="de-DE" dirty="0" smtClean="0"/>
              <a:t>-Satz</a:t>
            </a:r>
            <a:endParaRPr lang="en-GB" dirty="0"/>
          </a:p>
        </p:txBody>
      </p:sp>
      <p:sp>
        <p:nvSpPr>
          <p:cNvPr id="185347" name="Foliennummernplatzhalter 1"/>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9D50221D-732A-417F-9FDE-DE9D1063EBFD}" type="slidenum">
              <a:rPr lang="de-DE" altLang="en-US" sz="900" smtClean="0">
                <a:solidFill>
                  <a:schemeClr val="accent2"/>
                </a:solidFill>
              </a:rPr>
              <a:pPr/>
              <a:t>191</a:t>
            </a:fld>
            <a:endParaRPr lang="de-DE" altLang="en-US" sz="1400" b="0" smtClean="0">
              <a:solidFill>
                <a:schemeClr val="tx1"/>
              </a:solidFill>
            </a:endParaRPr>
          </a:p>
        </p:txBody>
      </p:sp>
      <p:sp>
        <p:nvSpPr>
          <p:cNvPr id="185348" name="Fußzeilenplatzhalter 2"/>
          <p:cNvSpPr>
            <a:spLocks noGrp="1"/>
          </p:cNvSpPr>
          <p:nvPr>
            <p:ph type="ftr" sz="quarter" idx="11"/>
          </p:nvPr>
        </p:nvSpPr>
        <p:spPr>
          <a:noFill/>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000" b="0" smtClean="0">
                <a:solidFill>
                  <a:schemeClr val="tx1"/>
                </a:solidFill>
              </a:rPr>
              <a:t>Pharmakoepidemiologie und Pharmakoökonomie © Dr. Roberto Frontini WS 2017/18 Stand 16.10.2017</a:t>
            </a:r>
          </a:p>
        </p:txBody>
      </p:sp>
      <p:sp>
        <p:nvSpPr>
          <p:cNvPr id="4" name="Rectangle 1"/>
          <p:cNvSpPr>
            <a:spLocks noChangeArrowheads="1"/>
          </p:cNvSpPr>
          <p:nvPr/>
        </p:nvSpPr>
        <p:spPr bwMode="auto">
          <a:xfrm>
            <a:off x="3678238" y="703263"/>
            <a:ext cx="4513262" cy="931862"/>
          </a:xfrm>
          <a:prstGeom prst="rect">
            <a:avLst/>
          </a:prstGeom>
          <a:solidFill>
            <a:schemeClr val="bg1">
              <a:lumMod val="95000"/>
            </a:schemeClr>
          </a:solidFill>
          <a:ln>
            <a:noFill/>
          </a:ln>
          <a:effectLst>
            <a:outerShdw blurRad="50800" dist="38100" dir="2700000" algn="tl" rotWithShape="0">
              <a:prstClr val="black">
                <a:alpha val="40000"/>
              </a:prstClr>
            </a:outerShdw>
          </a:effectLst>
        </p:spPr>
        <p:txBody>
          <a:bodyPr wrap="none" anchor="ctr">
            <a:spAutoFit/>
          </a:bodyPr>
          <a:lstStyle/>
          <a:p>
            <a:pPr>
              <a:defRPr/>
            </a:pPr>
            <a:r>
              <a:rPr lang="de-DE" altLang="en-US" sz="1400" dirty="0">
                <a:ea typeface="ＭＳ Ｐゴシック" pitchFamily="1" charset="-128"/>
              </a:rPr>
              <a:t>Es sei</a:t>
            </a:r>
          </a:p>
          <a:p>
            <a:pPr>
              <a:lnSpc>
                <a:spcPct val="100000"/>
              </a:lnSpc>
              <a:spcBef>
                <a:spcPct val="0"/>
              </a:spcBef>
              <a:buSzTx/>
              <a:defRPr/>
            </a:pPr>
            <a:r>
              <a:rPr lang="de-DE" altLang="en-US" sz="1400" dirty="0">
                <a:ea typeface="ＭＳ Ｐゴシック" pitchFamily="1" charset="-128"/>
              </a:rPr>
              <a:t>   das Ereignis „Die Kugel stammt aus Urne A“,</a:t>
            </a:r>
            <a:br>
              <a:rPr lang="de-DE" altLang="en-US" sz="1400" dirty="0">
                <a:ea typeface="ＭＳ Ｐゴシック" pitchFamily="1" charset="-128"/>
              </a:rPr>
            </a:br>
            <a:r>
              <a:rPr lang="de-DE" altLang="en-US" sz="1400" dirty="0">
                <a:ea typeface="ＭＳ Ｐゴシック" pitchFamily="1" charset="-128"/>
              </a:rPr>
              <a:t>   das Ereignis „Die Kugel stammt aus Urne B“ und</a:t>
            </a:r>
            <a:br>
              <a:rPr lang="de-DE" altLang="en-US" sz="1400" dirty="0">
                <a:ea typeface="ＭＳ Ｐゴシック" pitchFamily="1" charset="-128"/>
              </a:rPr>
            </a:br>
            <a:r>
              <a:rPr lang="de-DE" altLang="en-US" sz="1400" dirty="0">
                <a:ea typeface="ＭＳ Ｐゴシック" pitchFamily="1" charset="-128"/>
              </a:rPr>
              <a:t>   das Ereignis „Die Kugel ist rot“.</a:t>
            </a:r>
          </a:p>
        </p:txBody>
      </p:sp>
      <p:pic>
        <p:nvPicPr>
          <p:cNvPr id="185350" name="Picture 2" descr="A"/>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708400" y="981075"/>
            <a:ext cx="142875"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5351" name="Picture 3" descr="B"/>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22688" y="1196975"/>
            <a:ext cx="142875"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5352" name="Picture 4" descr="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22688" y="1412875"/>
            <a:ext cx="142875" cy="133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55013" name="Picture 5" descr="P(A) = P(B) = {1 \over 2}"/>
          <p:cNvPicPr>
            <a:picLocks noChangeAspect="1" noChangeArrowheads="1"/>
          </p:cNvPicPr>
          <p:nvPr/>
        </p:nvPicPr>
        <p:blipFill>
          <a:blip r:embed="rId5"/>
          <a:srcRect/>
          <a:stretch>
            <a:fillRect/>
          </a:stretch>
        </p:blipFill>
        <p:spPr bwMode="auto">
          <a:xfrm>
            <a:off x="595313" y="2354263"/>
            <a:ext cx="1485900" cy="390525"/>
          </a:xfrm>
          <a:prstGeom prst="rect">
            <a:avLst/>
          </a:prstGeom>
          <a:solidFill>
            <a:schemeClr val="bg1">
              <a:lumMod val="95000"/>
            </a:schemeClr>
          </a:solidFill>
        </p:spPr>
      </p:pic>
      <p:pic>
        <p:nvPicPr>
          <p:cNvPr id="555014" name="Picture 6" descr="P(R \mid A) = {7 \over 10}"/>
          <p:cNvPicPr>
            <a:picLocks noChangeAspect="1" noChangeArrowheads="1"/>
          </p:cNvPicPr>
          <p:nvPr/>
        </p:nvPicPr>
        <p:blipFill>
          <a:blip r:embed="rId6"/>
          <a:srcRect/>
          <a:stretch>
            <a:fillRect/>
          </a:stretch>
        </p:blipFill>
        <p:spPr bwMode="auto">
          <a:xfrm>
            <a:off x="595313" y="2760663"/>
            <a:ext cx="1485900" cy="400050"/>
          </a:xfrm>
          <a:prstGeom prst="rect">
            <a:avLst/>
          </a:prstGeom>
          <a:solidFill>
            <a:schemeClr val="bg1">
              <a:lumMod val="95000"/>
            </a:schemeClr>
          </a:solidFill>
        </p:spPr>
      </p:pic>
      <p:pic>
        <p:nvPicPr>
          <p:cNvPr id="555015" name="Picture 7" descr="P(R \mid B) = {1 \over 10}"/>
          <p:cNvPicPr>
            <a:picLocks noChangeAspect="1" noChangeArrowheads="1"/>
          </p:cNvPicPr>
          <p:nvPr/>
        </p:nvPicPr>
        <p:blipFill>
          <a:blip r:embed="rId7"/>
          <a:srcRect/>
          <a:stretch>
            <a:fillRect/>
          </a:stretch>
        </p:blipFill>
        <p:spPr bwMode="auto">
          <a:xfrm>
            <a:off x="612775" y="3162300"/>
            <a:ext cx="1468438" cy="400050"/>
          </a:xfrm>
          <a:prstGeom prst="rect">
            <a:avLst/>
          </a:prstGeom>
          <a:solidFill>
            <a:schemeClr val="bg1">
              <a:lumMod val="95000"/>
            </a:schemeClr>
          </a:solidFill>
          <a:extLst/>
        </p:spPr>
      </p:pic>
      <p:pic>
        <p:nvPicPr>
          <p:cNvPr id="555016" name="Picture 8" descr="P(R) = P(R \mid A) \cdot P(A) + P(R \mid B) \cdot P(B) = {7 \over 10} \cdot {1 \over 2} + {1 \over 10} \cdot {1 \over 2} = {2 \over 5}"/>
          <p:cNvPicPr>
            <a:picLocks noChangeAspect="1" noChangeArrowheads="1"/>
          </p:cNvPicPr>
          <p:nvPr/>
        </p:nvPicPr>
        <p:blipFill>
          <a:blip r:embed="rId8"/>
          <a:srcRect/>
          <a:stretch>
            <a:fillRect/>
          </a:stretch>
        </p:blipFill>
        <p:spPr bwMode="auto">
          <a:xfrm>
            <a:off x="2268538" y="4064000"/>
            <a:ext cx="5353050" cy="400050"/>
          </a:xfrm>
          <a:prstGeom prst="rect">
            <a:avLst/>
          </a:prstGeom>
          <a:solidFill>
            <a:schemeClr val="bg1">
              <a:lumMod val="95000"/>
            </a:schemeClr>
          </a:solidFill>
          <a:extLst/>
        </p:spPr>
      </p:pic>
      <p:pic>
        <p:nvPicPr>
          <p:cNvPr id="555017" name="Picture 9" descr="P(A \mid R) = \frac {P(R \mid A) \cdot P(A)} {P(R)} = {{{7 \over 10} \cdot {1 \over 2}} \over {2 \over 5}} = { 7 \over 8 }"/>
          <p:cNvPicPr>
            <a:picLocks noChangeAspect="1" noChangeArrowheads="1"/>
          </p:cNvPicPr>
          <p:nvPr/>
        </p:nvPicPr>
        <p:blipFill>
          <a:blip r:embed="rId9"/>
          <a:srcRect/>
          <a:stretch>
            <a:fillRect/>
          </a:stretch>
        </p:blipFill>
        <p:spPr bwMode="auto">
          <a:xfrm>
            <a:off x="2268538" y="4797425"/>
            <a:ext cx="3381375" cy="485775"/>
          </a:xfrm>
          <a:prstGeom prst="rect">
            <a:avLst/>
          </a:prstGeom>
          <a:solidFill>
            <a:schemeClr val="bg1">
              <a:lumMod val="95000"/>
            </a:schemeClr>
          </a:solidFill>
          <a:extLst/>
        </p:spPr>
      </p:pic>
      <p:pic>
        <p:nvPicPr>
          <p:cNvPr id="5" name="Grafik 4"/>
          <p:cNvPicPr>
            <a:picLocks noChangeAspect="1"/>
          </p:cNvPicPr>
          <p:nvPr/>
        </p:nvPicPr>
        <p:blipFill>
          <a:blip r:embed="rId10"/>
          <a:stretch>
            <a:fillRect/>
          </a:stretch>
        </p:blipFill>
        <p:spPr>
          <a:xfrm>
            <a:off x="966788" y="582613"/>
            <a:ext cx="2095500" cy="1228725"/>
          </a:xfrm>
          <a:prstGeom prst="rect">
            <a:avLst/>
          </a:prstGeom>
          <a:ln>
            <a:noFill/>
          </a:ln>
          <a:effectLst>
            <a:outerShdw blurRad="292100" dist="139700" dir="2700000" algn="tl" rotWithShape="0">
              <a:srgbClr val="333333">
                <a:alpha val="65000"/>
              </a:srgbClr>
            </a:outerShdw>
          </a:effectLst>
        </p:spPr>
      </p:pic>
      <p:sp>
        <p:nvSpPr>
          <p:cNvPr id="7" name="Rectangle 10"/>
          <p:cNvSpPr>
            <a:spLocks noChangeArrowheads="1"/>
          </p:cNvSpPr>
          <p:nvPr/>
        </p:nvSpPr>
        <p:spPr bwMode="auto">
          <a:xfrm>
            <a:off x="107950" y="5403850"/>
            <a:ext cx="7905750" cy="744538"/>
          </a:xfrm>
          <a:prstGeom prst="rect">
            <a:avLst/>
          </a:prstGeom>
          <a:noFill/>
          <a:ln>
            <a:noFill/>
          </a:ln>
          <a:effectLst/>
          <a:extLst>
            <a:ext uri="{909E8E84-426E-40DD-AFC4-6F175D3DCCD1}">
              <a14:hiddenFill xmlns:a14="http://schemas.microsoft.com/office/drawing/2010/main">
                <a:gradFill rotWithShape="1">
                  <a:gsLst>
                    <a:gs pos="0">
                      <a:schemeClr val="bg1"/>
                    </a:gs>
                    <a:gs pos="100000">
                      <a:srgbClr val="0066CC"/>
                    </a:gs>
                  </a:gsLst>
                  <a:lin ang="5400000" scaled="1"/>
                </a:gradFill>
              </a14:hiddenFill>
            </a:ext>
            <a:ext uri="{91240B29-F687-4F45-9708-019B960494DF}">
              <a14:hiddenLine xmlns:a14="http://schemas.microsoft.com/office/drawing/2010/main" w="9525" cap="flat" cmpd="sng" algn="ctr">
                <a:solidFill>
                  <a:srgbClr val="000000"/>
                </a:solidFill>
                <a:prstDash val="solid"/>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p>
            <a:pPr>
              <a:defRPr/>
            </a:pPr>
            <a:r>
              <a:rPr lang="de-DE" altLang="en-US" sz="1600" dirty="0">
                <a:ea typeface="ＭＳ Ｐゴシック" pitchFamily="1" charset="-128"/>
              </a:rPr>
              <a:t>Die bedingte Wahrscheinlichkeit, dass die gezogene rote Kugel aus der Urne A </a:t>
            </a:r>
          </a:p>
          <a:p>
            <a:pPr>
              <a:defRPr/>
            </a:pPr>
            <a:r>
              <a:rPr lang="de-DE" altLang="en-US" sz="1600" dirty="0">
                <a:ea typeface="ＭＳ Ｐゴシック" pitchFamily="1" charset="-128"/>
              </a:rPr>
              <a:t>gezogen wurde, beträgt also </a:t>
            </a:r>
            <a:r>
              <a:rPr lang="de-DE" altLang="en-US" sz="2000" dirty="0">
                <a:solidFill>
                  <a:srgbClr val="FF0000"/>
                </a:solidFill>
                <a:effectLst>
                  <a:outerShdw blurRad="38100" dist="38100" dir="2700000" algn="tl">
                    <a:srgbClr val="000000">
                      <a:alpha val="43137"/>
                    </a:srgbClr>
                  </a:outerShdw>
                </a:effectLst>
                <a:ea typeface="ＭＳ Ｐゴシック" pitchFamily="1" charset="-128"/>
              </a:rPr>
              <a:t>7/8 = 87,5%</a:t>
            </a:r>
          </a:p>
        </p:txBody>
      </p:sp>
      <p:pic>
        <p:nvPicPr>
          <p:cNvPr id="185360" name="Picture 11" descr="\tfrac{7}{8} = 87{,}5\;\%"/>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5863888" y="63500"/>
            <a:ext cx="86677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Rectangle 1"/>
          <p:cNvSpPr>
            <a:spLocks noChangeArrowheads="1"/>
          </p:cNvSpPr>
          <p:nvPr/>
        </p:nvSpPr>
        <p:spPr bwMode="auto">
          <a:xfrm>
            <a:off x="2014538" y="1746250"/>
            <a:ext cx="4897437" cy="2247900"/>
          </a:xfrm>
          <a:prstGeom prst="rect">
            <a:avLst/>
          </a:prstGeom>
          <a:noFill/>
          <a:ln>
            <a:noFill/>
          </a:ln>
          <a:effectLst/>
        </p:spPr>
        <p:txBody>
          <a:bodyPr wrap="none" anchor="ctr">
            <a:spAutoFit/>
          </a:bodyPr>
          <a:lstStyle/>
          <a:p>
            <a:pPr>
              <a:lnSpc>
                <a:spcPct val="100000"/>
              </a:lnSpc>
              <a:spcBef>
                <a:spcPct val="0"/>
              </a:spcBef>
              <a:buSzTx/>
              <a:defRPr/>
            </a:pPr>
            <a:endParaRPr lang="de-DE" altLang="en-US" sz="1400" dirty="0">
              <a:ea typeface="ＭＳ Ｐゴシック" pitchFamily="1" charset="-128"/>
            </a:endParaRPr>
          </a:p>
          <a:p>
            <a:pPr>
              <a:lnSpc>
                <a:spcPct val="100000"/>
              </a:lnSpc>
              <a:spcBef>
                <a:spcPct val="0"/>
              </a:spcBef>
              <a:buSzTx/>
              <a:defRPr/>
            </a:pPr>
            <a:r>
              <a:rPr lang="de-DE" altLang="en-US" sz="1400" dirty="0">
                <a:effectLst>
                  <a:outerShdw blurRad="38100" dist="38100" dir="2700000" algn="tl">
                    <a:srgbClr val="000000">
                      <a:alpha val="43137"/>
                    </a:srgbClr>
                  </a:outerShdw>
                </a:effectLst>
                <a:ea typeface="ＭＳ Ｐゴシック" pitchFamily="1" charset="-128"/>
              </a:rPr>
              <a:t>Dann gilt:</a:t>
            </a:r>
          </a:p>
          <a:p>
            <a:pPr>
              <a:lnSpc>
                <a:spcPct val="100000"/>
              </a:lnSpc>
              <a:spcBef>
                <a:spcPct val="0"/>
              </a:spcBef>
              <a:buSzTx/>
              <a:defRPr/>
            </a:pPr>
            <a:endParaRPr lang="de-DE" altLang="en-US" sz="1400" dirty="0">
              <a:ea typeface="ＭＳ Ｐゴシック" pitchFamily="1" charset="-128"/>
            </a:endParaRPr>
          </a:p>
          <a:p>
            <a:pPr>
              <a:lnSpc>
                <a:spcPct val="100000"/>
              </a:lnSpc>
              <a:spcBef>
                <a:spcPct val="0"/>
              </a:spcBef>
              <a:buSzTx/>
              <a:defRPr/>
            </a:pPr>
            <a:r>
              <a:rPr lang="de-DE" altLang="en-US" sz="1400" dirty="0">
                <a:ea typeface="ＭＳ Ｐゴシック" pitchFamily="1" charset="-128"/>
              </a:rPr>
              <a:t>  (beide Urnen sind a priori gleich wahrscheinlich)</a:t>
            </a:r>
          </a:p>
          <a:p>
            <a:pPr>
              <a:lnSpc>
                <a:spcPct val="100000"/>
              </a:lnSpc>
              <a:spcBef>
                <a:spcPct val="0"/>
              </a:spcBef>
              <a:buSzTx/>
              <a:defRPr/>
            </a:pPr>
            <a:endParaRPr lang="de-DE" altLang="en-US" sz="1400" dirty="0">
              <a:ea typeface="ＭＳ Ｐゴシック" pitchFamily="1" charset="-128"/>
            </a:endParaRPr>
          </a:p>
          <a:p>
            <a:pPr>
              <a:lnSpc>
                <a:spcPct val="100000"/>
              </a:lnSpc>
              <a:spcBef>
                <a:spcPct val="0"/>
              </a:spcBef>
              <a:buSzTx/>
              <a:defRPr/>
            </a:pPr>
            <a:r>
              <a:rPr lang="de-DE" altLang="en-US" sz="1400" dirty="0">
                <a:ea typeface="ＭＳ Ｐゴシック" pitchFamily="1" charset="-128"/>
              </a:rPr>
              <a:t>    (in Urne A sind 10 Kugeln, davon 7 rote)</a:t>
            </a:r>
          </a:p>
          <a:p>
            <a:pPr>
              <a:lnSpc>
                <a:spcPct val="100000"/>
              </a:lnSpc>
              <a:spcBef>
                <a:spcPct val="0"/>
              </a:spcBef>
              <a:buSzTx/>
              <a:defRPr/>
            </a:pPr>
            <a:endParaRPr lang="de-DE" altLang="en-US" sz="1400" dirty="0">
              <a:ea typeface="ＭＳ Ｐゴシック" pitchFamily="1" charset="-128"/>
            </a:endParaRPr>
          </a:p>
          <a:p>
            <a:pPr>
              <a:lnSpc>
                <a:spcPct val="100000"/>
              </a:lnSpc>
              <a:spcBef>
                <a:spcPct val="0"/>
              </a:spcBef>
              <a:buSzTx/>
              <a:defRPr/>
            </a:pPr>
            <a:r>
              <a:rPr lang="de-DE" altLang="en-US" sz="1400" dirty="0">
                <a:ea typeface="ＭＳ Ｐゴシック" pitchFamily="1" charset="-128"/>
              </a:rPr>
              <a:t>    (in Urne B sind 10 Kugeln, davon 1 rote)</a:t>
            </a:r>
          </a:p>
          <a:p>
            <a:pPr>
              <a:lnSpc>
                <a:spcPct val="100000"/>
              </a:lnSpc>
              <a:spcBef>
                <a:spcPct val="0"/>
              </a:spcBef>
              <a:buSzTx/>
              <a:defRPr/>
            </a:pPr>
            <a:endParaRPr lang="de-DE" altLang="en-US" sz="1400" dirty="0">
              <a:ea typeface="ＭＳ Ｐゴシック" pitchFamily="1" charset="-128"/>
            </a:endParaRPr>
          </a:p>
          <a:p>
            <a:pPr>
              <a:lnSpc>
                <a:spcPct val="100000"/>
              </a:lnSpc>
              <a:spcBef>
                <a:spcPct val="0"/>
              </a:spcBef>
              <a:buSzTx/>
              <a:defRPr/>
            </a:pPr>
            <a:r>
              <a:rPr lang="de-DE" altLang="en-US" sz="1400" dirty="0">
                <a:ea typeface="ＭＳ Ｐゴシック" pitchFamily="1" charset="-128"/>
              </a:rPr>
              <a:t>    (totale Wahrscheinlichkeit, eine rote Kugel zu ziehen)</a:t>
            </a:r>
          </a:p>
        </p:txBody>
      </p:sp>
      <p:sp>
        <p:nvSpPr>
          <p:cNvPr id="8" name="Ellipse 7"/>
          <p:cNvSpPr/>
          <p:nvPr/>
        </p:nvSpPr>
        <p:spPr bwMode="auto">
          <a:xfrm>
            <a:off x="1925638" y="1368425"/>
            <a:ext cx="200025" cy="177800"/>
          </a:xfrm>
          <a:prstGeom prst="ellipse">
            <a:avLst/>
          </a:prstGeom>
          <a:solidFill>
            <a:srgbClr val="FF0000"/>
          </a:solidFill>
          <a:ln w="9525"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a:spAutoFit/>
          </a:bodyPr>
          <a:lstStyle/>
          <a:p>
            <a:pPr marL="342900" indent="-342900" algn="ctr">
              <a:defRPr/>
            </a:pPr>
            <a:endParaRPr lang="en-GB">
              <a:ea typeface="ＭＳ Ｐゴシック" pitchFamily="1" charset="-128"/>
            </a:endParaRPr>
          </a:p>
        </p:txBody>
      </p:sp>
      <p:pic>
        <p:nvPicPr>
          <p:cNvPr id="21" name="Picture 7" descr="C:\Dokumente und Einstellungen\ap1fro\Lokale Einstellungen\Temp\Temporary Internet Files\Content.IE5\R6LH85T1\MC900434859[1].png"/>
          <p:cNvPicPr>
            <a:picLocks noChangeAspect="1" noChangeArrowheads="1"/>
          </p:cNvPicPr>
          <p:nvPr/>
        </p:nvPicPr>
        <p:blipFill>
          <a:blip r:embed="rId12"/>
          <a:srcRect/>
          <a:stretch>
            <a:fillRect/>
          </a:stretch>
        </p:blipFill>
        <p:spPr bwMode="auto">
          <a:xfrm>
            <a:off x="4583113" y="1635125"/>
            <a:ext cx="722312" cy="72390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0" presetClass="path" presetSubtype="0" accel="50000" decel="50000" fill="hold" grpId="0" nodeType="clickEffect">
                                  <p:stCondLst>
                                    <p:cond delay="0"/>
                                  </p:stCondLst>
                                  <p:childTnLst>
                                    <p:animMotion origin="layout" path="M -2.5E-6 -7.40741E-7 L 0.12413 -7.40741E-7 C 0.17969 -7.40741E-7 0.24827 0.02315 0.24827 0.04236 L 0.24827 0.08472 " pathEditMode="relative" rAng="0" ptsTypes="FfFF">
                                      <p:cBhvr>
                                        <p:cTn id="6" dur="2000" fill="hold"/>
                                        <p:tgtEl>
                                          <p:spTgt spid="8"/>
                                        </p:tgtEl>
                                        <p:attrNameLst>
                                          <p:attrName>ppt_x</p:attrName>
                                          <p:attrName>ppt_y</p:attrName>
                                        </p:attrNameLst>
                                      </p:cBhvr>
                                      <p:rCtr x="12413" y="4236"/>
                                    </p:animMotion>
                                  </p:childTnLst>
                                </p:cTn>
                              </p:par>
                              <p:par>
                                <p:cTn id="7" presetID="53" presetClass="entr" presetSubtype="16" fill="hold" nodeType="withEffect">
                                  <p:stCondLst>
                                    <p:cond delay="1000"/>
                                  </p:stCondLst>
                                  <p:childTnLst>
                                    <p:set>
                                      <p:cBhvr>
                                        <p:cTn id="8" dur="1" fill="hold">
                                          <p:stCondLst>
                                            <p:cond delay="0"/>
                                          </p:stCondLst>
                                        </p:cTn>
                                        <p:tgtEl>
                                          <p:spTgt spid="21"/>
                                        </p:tgtEl>
                                        <p:attrNameLst>
                                          <p:attrName>style.visibility</p:attrName>
                                        </p:attrNameLst>
                                      </p:cBhvr>
                                      <p:to>
                                        <p:strVal val="visible"/>
                                      </p:to>
                                    </p:set>
                                    <p:anim calcmode="lin" valueType="num">
                                      <p:cBhvr>
                                        <p:cTn id="9" dur="500" fill="hold"/>
                                        <p:tgtEl>
                                          <p:spTgt spid="21"/>
                                        </p:tgtEl>
                                        <p:attrNameLst>
                                          <p:attrName>ppt_w</p:attrName>
                                        </p:attrNameLst>
                                      </p:cBhvr>
                                      <p:tavLst>
                                        <p:tav tm="0">
                                          <p:val>
                                            <p:fltVal val="0"/>
                                          </p:val>
                                        </p:tav>
                                        <p:tav tm="100000">
                                          <p:val>
                                            <p:strVal val="#ppt_w"/>
                                          </p:val>
                                        </p:tav>
                                      </p:tavLst>
                                    </p:anim>
                                    <p:anim calcmode="lin" valueType="num">
                                      <p:cBhvr>
                                        <p:cTn id="10" dur="500" fill="hold"/>
                                        <p:tgtEl>
                                          <p:spTgt spid="21"/>
                                        </p:tgtEl>
                                        <p:attrNameLst>
                                          <p:attrName>ppt_h</p:attrName>
                                        </p:attrNameLst>
                                      </p:cBhvr>
                                      <p:tavLst>
                                        <p:tav tm="0">
                                          <p:val>
                                            <p:fltVal val="0"/>
                                          </p:val>
                                        </p:tav>
                                        <p:tav tm="100000">
                                          <p:val>
                                            <p:strVal val="#ppt_h"/>
                                          </p:val>
                                        </p:tav>
                                      </p:tavLst>
                                    </p:anim>
                                    <p:animEffect transition="in" filter="fade">
                                      <p:cBhvr>
                                        <p:cTn id="11"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19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68962"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86371" name="Foliennummernplatzhalter 6"/>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FAD701D6-65DC-46D6-98B4-5418A8450744}" type="slidenum">
              <a:rPr lang="de-DE" altLang="en-US" sz="900" smtClean="0">
                <a:solidFill>
                  <a:schemeClr val="accent2"/>
                </a:solidFill>
              </a:rPr>
              <a:pPr/>
              <a:t>192</a:t>
            </a:fld>
            <a:endParaRPr lang="de-DE" altLang="en-US" sz="1400" b="0" smtClean="0">
              <a:solidFill>
                <a:schemeClr val="tx1"/>
              </a:solidFill>
            </a:endParaRPr>
          </a:p>
        </p:txBody>
      </p:sp>
      <p:sp>
        <p:nvSpPr>
          <p:cNvPr id="124930"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2.3.2 Die Vierfelder-Tafel (Therapie)</a:t>
            </a:r>
          </a:p>
        </p:txBody>
      </p:sp>
      <p:graphicFrame>
        <p:nvGraphicFramePr>
          <p:cNvPr id="186373" name="Object 3"/>
          <p:cNvGraphicFramePr>
            <a:graphicFrameLocks noGrp="1" noChangeAspect="1"/>
          </p:cNvGraphicFramePr>
          <p:nvPr>
            <p:ph sz="half" idx="2"/>
          </p:nvPr>
        </p:nvGraphicFramePr>
        <p:xfrm>
          <a:off x="1185863" y="1416050"/>
          <a:ext cx="7229475" cy="3360738"/>
        </p:xfrm>
        <a:graphic>
          <a:graphicData uri="http://schemas.openxmlformats.org/presentationml/2006/ole">
            <mc:AlternateContent xmlns:mc="http://schemas.openxmlformats.org/markup-compatibility/2006">
              <mc:Choice xmlns:v="urn:schemas-microsoft-com:vml" Requires="v">
                <p:oleObj spid="_x0000_s186453" name="Dokument" r:id="rId3" imgW="9652000" imgH="4495800" progId="Word.Document.8">
                  <p:embed/>
                </p:oleObj>
              </mc:Choice>
              <mc:Fallback>
                <p:oleObj name="Dokument" r:id="rId3" imgW="9652000" imgH="4495800" progId="Word.Document.8">
                  <p:embed/>
                  <p:pic>
                    <p:nvPicPr>
                      <p:cNvPr id="0" name="Object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85863" y="1416050"/>
                        <a:ext cx="7229475" cy="33607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86374" name="Text Box 4"/>
          <p:cNvSpPr txBox="1">
            <a:spLocks noChangeArrowheads="1"/>
          </p:cNvSpPr>
          <p:nvPr/>
        </p:nvSpPr>
        <p:spPr bwMode="auto">
          <a:xfrm>
            <a:off x="179388" y="5157788"/>
            <a:ext cx="8856662" cy="931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a:solidFill>
                  <a:srgbClr val="CC0000"/>
                </a:solidFill>
              </a:rPr>
              <a:t>Gesamtpopulation</a:t>
            </a:r>
            <a:r>
              <a:rPr lang="de-DE" altLang="en-US"/>
              <a:t> = a+b+c+d </a:t>
            </a:r>
            <a:r>
              <a:rPr lang="de-DE" altLang="en-US" sz="1800"/>
              <a:t>=20+80+50+50</a:t>
            </a:r>
            <a:r>
              <a:rPr lang="de-DE" altLang="en-US"/>
              <a:t> = </a:t>
            </a:r>
            <a:r>
              <a:rPr lang="de-DE" altLang="en-US">
                <a:solidFill>
                  <a:srgbClr val="CC0000"/>
                </a:solidFill>
              </a:rPr>
              <a:t>200</a:t>
            </a:r>
          </a:p>
          <a:p>
            <a:r>
              <a:rPr lang="de-DE" altLang="en-US">
                <a:solidFill>
                  <a:srgbClr val="CC0000"/>
                </a:solidFill>
              </a:rPr>
              <a:t>Prävalenz</a:t>
            </a:r>
            <a:r>
              <a:rPr lang="de-DE" altLang="en-US"/>
              <a:t> </a:t>
            </a:r>
            <a:r>
              <a:rPr lang="de-DE" altLang="en-US">
                <a:solidFill>
                  <a:srgbClr val="CC0000"/>
                </a:solidFill>
              </a:rPr>
              <a:t>(oder Inzidenz)</a:t>
            </a:r>
            <a:r>
              <a:rPr lang="de-DE" altLang="en-US"/>
              <a:t> =c/(c+d) </a:t>
            </a:r>
            <a:r>
              <a:rPr lang="de-DE" altLang="en-US" sz="1800"/>
              <a:t>= 50/(50+50)</a:t>
            </a:r>
            <a:r>
              <a:rPr lang="de-DE" altLang="en-US"/>
              <a:t> = 0,5 oder </a:t>
            </a:r>
            <a:r>
              <a:rPr lang="de-DE" altLang="en-US">
                <a:solidFill>
                  <a:srgbClr val="CC0000"/>
                </a:solidFill>
              </a:rPr>
              <a:t>50%</a:t>
            </a:r>
          </a:p>
        </p:txBody>
      </p:sp>
    </p:spTree>
  </p:cSld>
  <p:clrMapOvr>
    <a:masterClrMapping/>
  </p:clrMapOvr>
  <p:transition>
    <p:zoom/>
  </p:transition>
  <p:timing>
    <p:tnLst>
      <p:par>
        <p:cT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69986"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87395" name="Foliennummernplatzhalter 6"/>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93BD4338-B795-4EA5-B55D-18D5EFE4B784}" type="slidenum">
              <a:rPr lang="de-DE" altLang="en-US" sz="900" smtClean="0">
                <a:solidFill>
                  <a:schemeClr val="accent2"/>
                </a:solidFill>
              </a:rPr>
              <a:pPr/>
              <a:t>193</a:t>
            </a:fld>
            <a:endParaRPr lang="de-DE" altLang="en-US" sz="1400" b="0" smtClean="0">
              <a:solidFill>
                <a:schemeClr val="tx1"/>
              </a:solidFill>
            </a:endParaRPr>
          </a:p>
        </p:txBody>
      </p:sp>
      <p:sp>
        <p:nvSpPr>
          <p:cNvPr id="81922" name="Rectangle 2"/>
          <p:cNvSpPr>
            <a:spLocks noGrp="1" noChangeArrowheads="1"/>
          </p:cNvSpPr>
          <p:nvPr>
            <p:ph type="title"/>
          </p:nvPr>
        </p:nvSpPr>
        <p:spPr>
          <a:xfrm>
            <a:off x="685800" y="569913"/>
            <a:ext cx="7772400" cy="457200"/>
          </a:xfrm>
        </p:spPr>
        <p:txBody>
          <a:bodyPr/>
          <a:lstStyle/>
          <a:p>
            <a:pPr>
              <a:defRPr/>
            </a:pPr>
            <a:r>
              <a:rPr lang="de-DE" altLang="en-US" sz="2400" smtClean="0">
                <a:ea typeface="ＭＳ Ｐゴシック" pitchFamily="1" charset="-128"/>
              </a:rPr>
              <a:t>2.3.2 Die Kenngrößen der EbM in der Therapie</a:t>
            </a:r>
          </a:p>
        </p:txBody>
      </p:sp>
      <p:sp>
        <p:nvSpPr>
          <p:cNvPr id="81923" name="Rectangle 3"/>
          <p:cNvSpPr>
            <a:spLocks noGrp="1" noChangeArrowheads="1"/>
          </p:cNvSpPr>
          <p:nvPr>
            <p:ph type="body" sz="half" idx="1"/>
          </p:nvPr>
        </p:nvSpPr>
        <p:spPr>
          <a:xfrm>
            <a:off x="395288" y="2349500"/>
            <a:ext cx="4319587" cy="2808288"/>
          </a:xfrm>
        </p:spPr>
        <p:txBody>
          <a:bodyPr/>
          <a:lstStyle/>
          <a:p>
            <a:pPr>
              <a:lnSpc>
                <a:spcPct val="130000"/>
              </a:lnSpc>
            </a:pPr>
            <a:r>
              <a:rPr lang="de-DE" altLang="en-US" smtClean="0">
                <a:ea typeface="ＭＳ Ｐゴシック" pitchFamily="34" charset="-128"/>
              </a:rPr>
              <a:t>2.3.2.1 </a:t>
            </a:r>
            <a:r>
              <a:rPr lang="de-DE" altLang="en-US" sz="3600" smtClean="0">
                <a:ea typeface="ＭＳ Ｐゴシック" pitchFamily="34" charset="-128"/>
              </a:rPr>
              <a:t>EER</a:t>
            </a:r>
          </a:p>
          <a:p>
            <a:pPr lvl="1">
              <a:lnSpc>
                <a:spcPct val="130000"/>
              </a:lnSpc>
            </a:pPr>
            <a:r>
              <a:rPr lang="de-DE" altLang="en-US" b="0" smtClean="0">
                <a:solidFill>
                  <a:srgbClr val="CC0000"/>
                </a:solidFill>
                <a:ea typeface="ＭＳ Ｐゴシック" pitchFamily="34" charset="-128"/>
              </a:rPr>
              <a:t>E</a:t>
            </a:r>
            <a:r>
              <a:rPr lang="de-DE" altLang="en-US" b="0" smtClean="0">
                <a:ea typeface="ＭＳ Ｐゴシック" pitchFamily="34" charset="-128"/>
              </a:rPr>
              <a:t>xperimental</a:t>
            </a:r>
            <a:r>
              <a:rPr lang="de-DE" altLang="en-US" b="0" smtClean="0">
                <a:solidFill>
                  <a:srgbClr val="CC0000"/>
                </a:solidFill>
                <a:ea typeface="ＭＳ Ｐゴシック" pitchFamily="34" charset="-128"/>
              </a:rPr>
              <a:t>  E</a:t>
            </a:r>
            <a:r>
              <a:rPr lang="de-DE" altLang="en-US" b="0" smtClean="0">
                <a:ea typeface="ＭＳ Ｐゴシック" pitchFamily="34" charset="-128"/>
              </a:rPr>
              <a:t>vent </a:t>
            </a:r>
            <a:r>
              <a:rPr lang="de-DE" altLang="en-US" b="0" smtClean="0">
                <a:solidFill>
                  <a:srgbClr val="CC0000"/>
                </a:solidFill>
                <a:ea typeface="ＭＳ Ｐゴシック" pitchFamily="34" charset="-128"/>
              </a:rPr>
              <a:t>R</a:t>
            </a:r>
            <a:r>
              <a:rPr lang="de-DE" altLang="en-US" b="0" smtClean="0">
                <a:ea typeface="ＭＳ Ｐゴシック" pitchFamily="34" charset="-128"/>
              </a:rPr>
              <a:t>ate</a:t>
            </a:r>
            <a:endParaRPr lang="de-DE" altLang="en-US" sz="3600" b="0" smtClean="0">
              <a:ea typeface="ＭＳ Ｐゴシック" pitchFamily="34" charset="-128"/>
            </a:endParaRPr>
          </a:p>
          <a:p>
            <a:pPr>
              <a:lnSpc>
                <a:spcPct val="130000"/>
              </a:lnSpc>
            </a:pPr>
            <a:r>
              <a:rPr lang="de-DE" altLang="en-US" smtClean="0">
                <a:ea typeface="ＭＳ Ｐゴシック" pitchFamily="34" charset="-128"/>
              </a:rPr>
              <a:t>2.3.2.2 </a:t>
            </a:r>
            <a:r>
              <a:rPr lang="de-DE" altLang="en-US" sz="3600" smtClean="0">
                <a:ea typeface="ＭＳ Ｐゴシック" pitchFamily="34" charset="-128"/>
              </a:rPr>
              <a:t>CER</a:t>
            </a:r>
          </a:p>
          <a:p>
            <a:pPr lvl="1">
              <a:lnSpc>
                <a:spcPct val="130000"/>
              </a:lnSpc>
            </a:pPr>
            <a:r>
              <a:rPr lang="de-DE" altLang="en-US" b="0" smtClean="0">
                <a:solidFill>
                  <a:srgbClr val="CC0000"/>
                </a:solidFill>
                <a:ea typeface="ＭＳ Ｐゴシック" pitchFamily="34" charset="-128"/>
              </a:rPr>
              <a:t>C</a:t>
            </a:r>
            <a:r>
              <a:rPr lang="de-DE" altLang="en-US" b="0" smtClean="0">
                <a:ea typeface="ＭＳ Ｐゴシック" pitchFamily="34" charset="-128"/>
              </a:rPr>
              <a:t>ontrol</a:t>
            </a:r>
            <a:r>
              <a:rPr lang="de-DE" altLang="en-US" b="0" smtClean="0">
                <a:solidFill>
                  <a:srgbClr val="CC0000"/>
                </a:solidFill>
                <a:ea typeface="ＭＳ Ｐゴシック" pitchFamily="34" charset="-128"/>
              </a:rPr>
              <a:t> E</a:t>
            </a:r>
            <a:r>
              <a:rPr lang="de-DE" altLang="en-US" b="0" smtClean="0">
                <a:ea typeface="ＭＳ Ｐゴシック" pitchFamily="34" charset="-128"/>
              </a:rPr>
              <a:t>vent</a:t>
            </a:r>
            <a:r>
              <a:rPr lang="de-DE" altLang="en-US" b="0" smtClean="0">
                <a:solidFill>
                  <a:srgbClr val="CC0000"/>
                </a:solidFill>
                <a:ea typeface="ＭＳ Ｐゴシック" pitchFamily="34" charset="-128"/>
              </a:rPr>
              <a:t> R</a:t>
            </a:r>
            <a:r>
              <a:rPr lang="de-DE" altLang="en-US" b="0" smtClean="0">
                <a:ea typeface="ＭＳ Ｐゴシック" pitchFamily="34" charset="-128"/>
              </a:rPr>
              <a:t>ate</a:t>
            </a:r>
          </a:p>
        </p:txBody>
      </p:sp>
      <p:graphicFrame>
        <p:nvGraphicFramePr>
          <p:cNvPr id="823296" name="Object 0"/>
          <p:cNvGraphicFramePr>
            <a:graphicFrameLocks noGrp="1" noChangeAspect="1"/>
          </p:cNvGraphicFramePr>
          <p:nvPr>
            <p:ph type="body" sz="half" idx="4294967295"/>
          </p:nvPr>
        </p:nvGraphicFramePr>
        <p:xfrm>
          <a:off x="3924300" y="2492375"/>
          <a:ext cx="4724400" cy="611188"/>
        </p:xfrm>
        <a:graphic>
          <a:graphicData uri="http://schemas.openxmlformats.org/presentationml/2006/ole">
            <mc:AlternateContent xmlns:mc="http://schemas.openxmlformats.org/markup-compatibility/2006">
              <mc:Choice xmlns:v="urn:schemas-microsoft-com:vml" Requires="v">
                <p:oleObj spid="_x0000_s187632" name="Equation" r:id="rId3" imgW="1854200" imgH="241300" progId="Equation.COEE2">
                  <p:embed/>
                </p:oleObj>
              </mc:Choice>
              <mc:Fallback>
                <p:oleObj name="Equation" r:id="rId3" imgW="1854200" imgH="241300" progId="Equation.COEE2">
                  <p:embed/>
                  <p:pic>
                    <p:nvPicPr>
                      <p:cNvPr id="0" name="Object 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24300" y="2492375"/>
                        <a:ext cx="4724400" cy="61118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823297" name="Object 1"/>
          <p:cNvGraphicFramePr>
            <a:graphicFrameLocks noChangeAspect="1"/>
          </p:cNvGraphicFramePr>
          <p:nvPr/>
        </p:nvGraphicFramePr>
        <p:xfrm>
          <a:off x="4067175" y="4508500"/>
          <a:ext cx="4724400" cy="611188"/>
        </p:xfrm>
        <a:graphic>
          <a:graphicData uri="http://schemas.openxmlformats.org/presentationml/2006/ole">
            <mc:AlternateContent xmlns:mc="http://schemas.openxmlformats.org/markup-compatibility/2006">
              <mc:Choice xmlns:v="urn:schemas-microsoft-com:vml" Requires="v">
                <p:oleObj spid="_x0000_s187633" name="Equation" r:id="rId5" imgW="1854200" imgH="241300" progId="Equation.COEE2">
                  <p:embed/>
                </p:oleObj>
              </mc:Choice>
              <mc:Fallback>
                <p:oleObj name="Equation" r:id="rId5" imgW="1854200" imgH="241300" progId="Equation.COEE2">
                  <p:embed/>
                  <p:pic>
                    <p:nvPicPr>
                      <p:cNvPr id="0" name="Object 1"/>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067175" y="4508500"/>
                        <a:ext cx="4724400" cy="611188"/>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sp>
        <p:nvSpPr>
          <p:cNvPr id="187400" name="Line 7"/>
          <p:cNvSpPr>
            <a:spLocks noChangeShapeType="1"/>
          </p:cNvSpPr>
          <p:nvPr/>
        </p:nvSpPr>
        <p:spPr bwMode="auto">
          <a:xfrm>
            <a:off x="609600" y="1219200"/>
            <a:ext cx="8305800" cy="0"/>
          </a:xfrm>
          <a:prstGeom prst="line">
            <a:avLst/>
          </a:prstGeom>
          <a:noFill/>
          <a:ln w="12700">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de-DE"/>
          </a:p>
        </p:txBody>
      </p:sp>
      <p:graphicFrame>
        <p:nvGraphicFramePr>
          <p:cNvPr id="187401" name="Object 2"/>
          <p:cNvGraphicFramePr>
            <a:graphicFrameLocks noGrp="1" noChangeAspect="1"/>
          </p:cNvGraphicFramePr>
          <p:nvPr>
            <p:ph sz="half" idx="2"/>
          </p:nvPr>
        </p:nvGraphicFramePr>
        <p:xfrm>
          <a:off x="4859338" y="1268413"/>
          <a:ext cx="3440112" cy="1220787"/>
        </p:xfrm>
        <a:graphic>
          <a:graphicData uri="http://schemas.openxmlformats.org/presentationml/2006/ole">
            <mc:AlternateContent xmlns:mc="http://schemas.openxmlformats.org/markup-compatibility/2006">
              <mc:Choice xmlns:v="urn:schemas-microsoft-com:vml" Requires="v">
                <p:oleObj spid="_x0000_s187634" name="Dokument" r:id="rId7" imgW="7315200" imgH="2590800" progId="Word.Document.8">
                  <p:embed/>
                </p:oleObj>
              </mc:Choice>
              <mc:Fallback>
                <p:oleObj name="Dokument" r:id="rId7" imgW="7315200" imgH="2590800" progId="Word.Document.8">
                  <p:embed/>
                  <p:pic>
                    <p:nvPicPr>
                      <p:cNvPr id="0" name="Object 2"/>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859338" y="1268413"/>
                        <a:ext cx="3440112" cy="12207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81923">
                                            <p:txEl>
                                              <p:pRg st="0" end="0"/>
                                            </p:txEl>
                                          </p:spTgt>
                                        </p:tgtEl>
                                        <p:attrNameLst>
                                          <p:attrName>style.visibility</p:attrName>
                                        </p:attrNameLst>
                                      </p:cBhvr>
                                      <p:to>
                                        <p:strVal val="visible"/>
                                      </p:to>
                                    </p:set>
                                    <p:anim calcmode="lin" valueType="num">
                                      <p:cBhvr additive="base">
                                        <p:cTn id="7" dur="500" fill="hold"/>
                                        <p:tgtEl>
                                          <p:spTgt spid="8192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81923">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81923">
                                            <p:txEl>
                                              <p:pRg st="1" end="1"/>
                                            </p:txEl>
                                          </p:spTgt>
                                        </p:tgtEl>
                                        <p:attrNameLst>
                                          <p:attrName>style.visibility</p:attrName>
                                        </p:attrNameLst>
                                      </p:cBhvr>
                                      <p:to>
                                        <p:strVal val="visible"/>
                                      </p:to>
                                    </p:set>
                                    <p:anim calcmode="lin" valueType="num">
                                      <p:cBhvr additive="base">
                                        <p:cTn id="11" dur="500" fill="hold"/>
                                        <p:tgtEl>
                                          <p:spTgt spid="81923">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8192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4" presetClass="entr" presetSubtype="32" fill="hold" nodeType="clickEffect">
                                  <p:stCondLst>
                                    <p:cond delay="0"/>
                                  </p:stCondLst>
                                  <p:childTnLst>
                                    <p:set>
                                      <p:cBhvr>
                                        <p:cTn id="16" dur="1" fill="hold">
                                          <p:stCondLst>
                                            <p:cond delay="0"/>
                                          </p:stCondLst>
                                        </p:cTn>
                                        <p:tgtEl>
                                          <p:spTgt spid="823296"/>
                                        </p:tgtEl>
                                        <p:attrNameLst>
                                          <p:attrName>style.visibility</p:attrName>
                                        </p:attrNameLst>
                                      </p:cBhvr>
                                      <p:to>
                                        <p:strVal val="visible"/>
                                      </p:to>
                                    </p:set>
                                    <p:animEffect transition="in" filter="box(out)">
                                      <p:cBhvr>
                                        <p:cTn id="17" dur="500"/>
                                        <p:tgtEl>
                                          <p:spTgt spid="82329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 presetClass="entr" presetSubtype="8" fill="hold" grpId="0" nodeType="clickEffect">
                                  <p:stCondLst>
                                    <p:cond delay="0"/>
                                  </p:stCondLst>
                                  <p:childTnLst>
                                    <p:set>
                                      <p:cBhvr>
                                        <p:cTn id="21" dur="1" fill="hold">
                                          <p:stCondLst>
                                            <p:cond delay="0"/>
                                          </p:stCondLst>
                                        </p:cTn>
                                        <p:tgtEl>
                                          <p:spTgt spid="81923">
                                            <p:txEl>
                                              <p:pRg st="2" end="2"/>
                                            </p:txEl>
                                          </p:spTgt>
                                        </p:tgtEl>
                                        <p:attrNameLst>
                                          <p:attrName>style.visibility</p:attrName>
                                        </p:attrNameLst>
                                      </p:cBhvr>
                                      <p:to>
                                        <p:strVal val="visible"/>
                                      </p:to>
                                    </p:set>
                                    <p:anim calcmode="lin" valueType="num">
                                      <p:cBhvr additive="base">
                                        <p:cTn id="22" dur="500" fill="hold"/>
                                        <p:tgtEl>
                                          <p:spTgt spid="81923">
                                            <p:txEl>
                                              <p:pRg st="2" end="2"/>
                                            </p:txEl>
                                          </p:spTgt>
                                        </p:tgtEl>
                                        <p:attrNameLst>
                                          <p:attrName>ppt_x</p:attrName>
                                        </p:attrNameLst>
                                      </p:cBhvr>
                                      <p:tavLst>
                                        <p:tav tm="0">
                                          <p:val>
                                            <p:strVal val="0-#ppt_w/2"/>
                                          </p:val>
                                        </p:tav>
                                        <p:tav tm="100000">
                                          <p:val>
                                            <p:strVal val="#ppt_x"/>
                                          </p:val>
                                        </p:tav>
                                      </p:tavLst>
                                    </p:anim>
                                    <p:anim calcmode="lin" valueType="num">
                                      <p:cBhvr additive="base">
                                        <p:cTn id="23" dur="500" fill="hold"/>
                                        <p:tgtEl>
                                          <p:spTgt spid="81923">
                                            <p:txEl>
                                              <p:pRg st="2" end="2"/>
                                            </p:txEl>
                                          </p:spTgt>
                                        </p:tgtEl>
                                        <p:attrNameLst>
                                          <p:attrName>ppt_y</p:attrName>
                                        </p:attrNameLst>
                                      </p:cBhvr>
                                      <p:tavLst>
                                        <p:tav tm="0">
                                          <p:val>
                                            <p:strVal val="#ppt_y"/>
                                          </p:val>
                                        </p:tav>
                                        <p:tav tm="100000">
                                          <p:val>
                                            <p:strVal val="#ppt_y"/>
                                          </p:val>
                                        </p:tav>
                                      </p:tavLst>
                                    </p:anim>
                                  </p:childTnLst>
                                </p:cTn>
                              </p:par>
                              <p:par>
                                <p:cTn id="24" presetID="2" presetClass="entr" presetSubtype="8" fill="hold" grpId="0" nodeType="withEffect">
                                  <p:stCondLst>
                                    <p:cond delay="0"/>
                                  </p:stCondLst>
                                  <p:childTnLst>
                                    <p:set>
                                      <p:cBhvr>
                                        <p:cTn id="25" dur="1" fill="hold">
                                          <p:stCondLst>
                                            <p:cond delay="0"/>
                                          </p:stCondLst>
                                        </p:cTn>
                                        <p:tgtEl>
                                          <p:spTgt spid="81923">
                                            <p:txEl>
                                              <p:pRg st="3" end="3"/>
                                            </p:txEl>
                                          </p:spTgt>
                                        </p:tgtEl>
                                        <p:attrNameLst>
                                          <p:attrName>style.visibility</p:attrName>
                                        </p:attrNameLst>
                                      </p:cBhvr>
                                      <p:to>
                                        <p:strVal val="visible"/>
                                      </p:to>
                                    </p:set>
                                    <p:anim calcmode="lin" valueType="num">
                                      <p:cBhvr additive="base">
                                        <p:cTn id="26" dur="500" fill="hold"/>
                                        <p:tgtEl>
                                          <p:spTgt spid="81923">
                                            <p:txEl>
                                              <p:pRg st="3" end="3"/>
                                            </p:txEl>
                                          </p:spTgt>
                                        </p:tgtEl>
                                        <p:attrNameLst>
                                          <p:attrName>ppt_x</p:attrName>
                                        </p:attrNameLst>
                                      </p:cBhvr>
                                      <p:tavLst>
                                        <p:tav tm="0">
                                          <p:val>
                                            <p:strVal val="0-#ppt_w/2"/>
                                          </p:val>
                                        </p:tav>
                                        <p:tav tm="100000">
                                          <p:val>
                                            <p:strVal val="#ppt_x"/>
                                          </p:val>
                                        </p:tav>
                                      </p:tavLst>
                                    </p:anim>
                                    <p:anim calcmode="lin" valueType="num">
                                      <p:cBhvr additive="base">
                                        <p:cTn id="27" dur="500" fill="hold"/>
                                        <p:tgtEl>
                                          <p:spTgt spid="81923">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8" fill="hold" nodeType="clickPar">
                      <p:stCondLst>
                        <p:cond delay="indefinite"/>
                      </p:stCondLst>
                      <p:childTnLst>
                        <p:par>
                          <p:cTn id="29" fill="hold" nodeType="withGroup">
                            <p:stCondLst>
                              <p:cond delay="0"/>
                            </p:stCondLst>
                            <p:childTnLst>
                              <p:par>
                                <p:cTn id="30" presetID="4" presetClass="entr" presetSubtype="32" fill="hold" nodeType="clickEffect">
                                  <p:stCondLst>
                                    <p:cond delay="0"/>
                                  </p:stCondLst>
                                  <p:childTnLst>
                                    <p:set>
                                      <p:cBhvr>
                                        <p:cTn id="31" dur="1" fill="hold">
                                          <p:stCondLst>
                                            <p:cond delay="0"/>
                                          </p:stCondLst>
                                        </p:cTn>
                                        <p:tgtEl>
                                          <p:spTgt spid="823297"/>
                                        </p:tgtEl>
                                        <p:attrNameLst>
                                          <p:attrName>style.visibility</p:attrName>
                                        </p:attrNameLst>
                                      </p:cBhvr>
                                      <p:to>
                                        <p:strVal val="visible"/>
                                      </p:to>
                                    </p:set>
                                    <p:animEffect transition="in" filter="box(out)">
                                      <p:cBhvr>
                                        <p:cTn id="32" dur="500"/>
                                        <p:tgtEl>
                                          <p:spTgt spid="8232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23" grpId="0" build="p"/>
    </p:bldLst>
  </p:timing>
</p:sld>
</file>

<file path=ppt/slides/slide19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71010"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88419" name="Foliennummernplatzhalter 6"/>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BF3524A6-E8BA-4DA6-AECF-BBA5B7B5C82C}" type="slidenum">
              <a:rPr lang="de-DE" altLang="en-US" sz="900" smtClean="0">
                <a:solidFill>
                  <a:schemeClr val="accent2"/>
                </a:solidFill>
              </a:rPr>
              <a:pPr/>
              <a:t>194</a:t>
            </a:fld>
            <a:endParaRPr lang="de-DE" altLang="en-US" sz="1400" b="0" smtClean="0">
              <a:solidFill>
                <a:schemeClr val="tx1"/>
              </a:solidFill>
            </a:endParaRPr>
          </a:p>
        </p:txBody>
      </p:sp>
      <p:sp>
        <p:nvSpPr>
          <p:cNvPr id="82946" name="Rectangle 2"/>
          <p:cNvSpPr>
            <a:spLocks noGrp="1" noChangeArrowheads="1"/>
          </p:cNvSpPr>
          <p:nvPr>
            <p:ph type="title"/>
          </p:nvPr>
        </p:nvSpPr>
        <p:spPr>
          <a:xfrm>
            <a:off x="685800" y="260350"/>
            <a:ext cx="7772400" cy="457200"/>
          </a:xfrm>
        </p:spPr>
        <p:txBody>
          <a:bodyPr/>
          <a:lstStyle/>
          <a:p>
            <a:pPr>
              <a:defRPr/>
            </a:pPr>
            <a:r>
              <a:rPr lang="de-DE" altLang="en-US" sz="2400" smtClean="0">
                <a:ea typeface="ＭＳ Ｐゴシック" pitchFamily="1" charset="-128"/>
              </a:rPr>
              <a:t>2.3.2 Die Kenngrößen der EbM in der Therapie</a:t>
            </a:r>
          </a:p>
        </p:txBody>
      </p:sp>
      <p:sp>
        <p:nvSpPr>
          <p:cNvPr id="82947" name="Rectangle 3"/>
          <p:cNvSpPr>
            <a:spLocks noGrp="1" noChangeArrowheads="1"/>
          </p:cNvSpPr>
          <p:nvPr>
            <p:ph type="body" sz="half" idx="1"/>
          </p:nvPr>
        </p:nvSpPr>
        <p:spPr>
          <a:xfrm>
            <a:off x="684213" y="1484313"/>
            <a:ext cx="5832475" cy="4897437"/>
          </a:xfrm>
        </p:spPr>
        <p:txBody>
          <a:bodyPr/>
          <a:lstStyle/>
          <a:p>
            <a:r>
              <a:rPr lang="de-DE" altLang="en-US" smtClean="0">
                <a:ea typeface="ＭＳ Ｐゴシック" pitchFamily="34" charset="-128"/>
              </a:rPr>
              <a:t>2.3.2.3 </a:t>
            </a:r>
            <a:r>
              <a:rPr lang="de-DE" altLang="en-US" sz="2800" smtClean="0">
                <a:ea typeface="ＭＳ Ｐゴシック" pitchFamily="34" charset="-128"/>
              </a:rPr>
              <a:t>RR</a:t>
            </a:r>
          </a:p>
          <a:p>
            <a:pPr lvl="1"/>
            <a:r>
              <a:rPr lang="de-DE" altLang="en-US" sz="2400" b="0" smtClean="0">
                <a:solidFill>
                  <a:srgbClr val="CC0000"/>
                </a:solidFill>
                <a:ea typeface="ＭＳ Ｐゴシック" pitchFamily="34" charset="-128"/>
              </a:rPr>
              <a:t>R</a:t>
            </a:r>
            <a:r>
              <a:rPr lang="de-DE" altLang="en-US" sz="2400" smtClean="0">
                <a:ea typeface="ＭＳ Ｐゴシック" pitchFamily="34" charset="-128"/>
              </a:rPr>
              <a:t>elative </a:t>
            </a:r>
            <a:r>
              <a:rPr lang="de-DE" altLang="en-US" sz="2400" b="0" smtClean="0">
                <a:solidFill>
                  <a:srgbClr val="CC0000"/>
                </a:solidFill>
                <a:ea typeface="ＭＳ Ｐゴシック" pitchFamily="34" charset="-128"/>
              </a:rPr>
              <a:t>R</a:t>
            </a:r>
            <a:r>
              <a:rPr lang="de-DE" altLang="en-US" sz="2400" smtClean="0">
                <a:ea typeface="ＭＳ Ｐゴシック" pitchFamily="34" charset="-128"/>
              </a:rPr>
              <a:t>isk </a:t>
            </a:r>
            <a:r>
              <a:rPr lang="de-DE" altLang="en-US" smtClean="0">
                <a:ea typeface="ＭＳ Ｐゴシック" pitchFamily="34" charset="-128"/>
              </a:rPr>
              <a:t>(Relatives Risiko)</a:t>
            </a:r>
            <a:r>
              <a:rPr lang="de-DE" altLang="en-US" sz="2400" smtClean="0">
                <a:ea typeface="ＭＳ Ｐゴシック" pitchFamily="34" charset="-128"/>
              </a:rPr>
              <a:t> </a:t>
            </a:r>
            <a:br>
              <a:rPr lang="de-DE" altLang="en-US" sz="2400" smtClean="0">
                <a:ea typeface="ＭＳ Ｐゴシック" pitchFamily="34" charset="-128"/>
              </a:rPr>
            </a:br>
            <a:r>
              <a:rPr lang="de-DE" altLang="en-US" sz="2400" smtClean="0">
                <a:ea typeface="ＭＳ Ｐゴシック" pitchFamily="34" charset="-128"/>
              </a:rPr>
              <a:t>= EER/CER</a:t>
            </a:r>
            <a:br>
              <a:rPr lang="de-DE" altLang="en-US" sz="2400" smtClean="0">
                <a:ea typeface="ＭＳ Ｐゴシック" pitchFamily="34" charset="-128"/>
              </a:rPr>
            </a:br>
            <a:endParaRPr lang="de-DE" altLang="en-US" sz="2400" smtClean="0">
              <a:ea typeface="ＭＳ Ｐゴシック" pitchFamily="34" charset="-128"/>
            </a:endParaRPr>
          </a:p>
          <a:p>
            <a:r>
              <a:rPr lang="de-DE" altLang="en-US" smtClean="0">
                <a:ea typeface="ＭＳ Ｐゴシック" pitchFamily="34" charset="-128"/>
              </a:rPr>
              <a:t>2.3.2.4 </a:t>
            </a:r>
            <a:r>
              <a:rPr lang="de-DE" altLang="en-US" sz="2800" smtClean="0">
                <a:ea typeface="ＭＳ Ｐゴシック" pitchFamily="34" charset="-128"/>
              </a:rPr>
              <a:t>OR</a:t>
            </a:r>
          </a:p>
          <a:p>
            <a:pPr lvl="1"/>
            <a:r>
              <a:rPr lang="de-DE" altLang="en-US" sz="2400" b="0" smtClean="0">
                <a:solidFill>
                  <a:srgbClr val="CC0000"/>
                </a:solidFill>
                <a:ea typeface="ＭＳ Ｐゴシック" pitchFamily="34" charset="-128"/>
              </a:rPr>
              <a:t>O</a:t>
            </a:r>
            <a:r>
              <a:rPr lang="de-DE" altLang="en-US" sz="2400" smtClean="0">
                <a:ea typeface="ＭＳ Ｐゴシック" pitchFamily="34" charset="-128"/>
              </a:rPr>
              <a:t>dds </a:t>
            </a:r>
            <a:r>
              <a:rPr lang="de-DE" altLang="en-US" sz="2400" b="0" smtClean="0">
                <a:solidFill>
                  <a:srgbClr val="CC0000"/>
                </a:solidFill>
                <a:ea typeface="ＭＳ Ｐゴシック" pitchFamily="34" charset="-128"/>
              </a:rPr>
              <a:t>R</a:t>
            </a:r>
            <a:r>
              <a:rPr lang="de-DE" altLang="en-US" sz="2400" smtClean="0">
                <a:ea typeface="ＭＳ Ｐゴシック" pitchFamily="34" charset="-128"/>
              </a:rPr>
              <a:t>atio </a:t>
            </a:r>
            <a:r>
              <a:rPr lang="de-DE" altLang="en-US" smtClean="0">
                <a:ea typeface="ＭＳ Ｐゴシック" pitchFamily="34" charset="-128"/>
              </a:rPr>
              <a:t>(Verhältnis der Chancen)</a:t>
            </a:r>
            <a:r>
              <a:rPr lang="de-DE" altLang="en-US" sz="2400" smtClean="0">
                <a:ea typeface="ＭＳ Ｐゴシック" pitchFamily="34" charset="-128"/>
              </a:rPr>
              <a:t> </a:t>
            </a:r>
          </a:p>
        </p:txBody>
      </p:sp>
      <p:graphicFrame>
        <p:nvGraphicFramePr>
          <p:cNvPr id="82948" name="Object 4"/>
          <p:cNvGraphicFramePr>
            <a:graphicFrameLocks noChangeAspect="1"/>
          </p:cNvGraphicFramePr>
          <p:nvPr/>
        </p:nvGraphicFramePr>
        <p:xfrm>
          <a:off x="0" y="0"/>
          <a:ext cx="1150938" cy="1063625"/>
        </p:xfrm>
        <a:graphic>
          <a:graphicData uri="http://schemas.openxmlformats.org/presentationml/2006/ole">
            <mc:AlternateContent xmlns:mc="http://schemas.openxmlformats.org/markup-compatibility/2006">
              <mc:Choice xmlns:v="urn:schemas-microsoft-com:vml" Requires="v">
                <p:oleObj spid="_x0000_s188734" name="Zeichnung" r:id="rId3" imgW="2162160" imgH="2000160" progId="WPDraw30.Drawing">
                  <p:embed/>
                </p:oleObj>
              </mc:Choice>
              <mc:Fallback>
                <p:oleObj name="Zeichnung" r:id="rId3" imgW="2162160" imgH="2000160" progId="WPDraw30.Drawing">
                  <p:embed/>
                  <p:pic>
                    <p:nvPicPr>
                      <p:cNvPr id="0" name="Object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1150938" cy="1063625"/>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sp>
        <p:nvSpPr>
          <p:cNvPr id="188423" name="Line 6"/>
          <p:cNvSpPr>
            <a:spLocks noChangeShapeType="1"/>
          </p:cNvSpPr>
          <p:nvPr/>
        </p:nvSpPr>
        <p:spPr bwMode="auto">
          <a:xfrm>
            <a:off x="609600" y="1219200"/>
            <a:ext cx="8305800" cy="0"/>
          </a:xfrm>
          <a:prstGeom prst="line">
            <a:avLst/>
          </a:prstGeom>
          <a:noFill/>
          <a:ln w="12700">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de-DE"/>
          </a:p>
        </p:txBody>
      </p:sp>
      <p:graphicFrame>
        <p:nvGraphicFramePr>
          <p:cNvPr id="82951" name="Object 7"/>
          <p:cNvGraphicFramePr>
            <a:graphicFrameLocks noChangeAspect="1"/>
          </p:cNvGraphicFramePr>
          <p:nvPr/>
        </p:nvGraphicFramePr>
        <p:xfrm>
          <a:off x="3419475" y="2636838"/>
          <a:ext cx="5451475" cy="557212"/>
        </p:xfrm>
        <a:graphic>
          <a:graphicData uri="http://schemas.openxmlformats.org/presentationml/2006/ole">
            <mc:AlternateContent xmlns:mc="http://schemas.openxmlformats.org/markup-compatibility/2006">
              <mc:Choice xmlns:v="urn:schemas-microsoft-com:vml" Requires="v">
                <p:oleObj spid="_x0000_s188735" name="Equation" r:id="rId5" imgW="2044700" imgH="241300" progId="Equation.COEE2">
                  <p:embed/>
                </p:oleObj>
              </mc:Choice>
              <mc:Fallback>
                <p:oleObj name="Equation" r:id="rId5" imgW="2044700" imgH="241300" progId="Equation.COEE2">
                  <p:embed/>
                  <p:pic>
                    <p:nvPicPr>
                      <p:cNvPr id="0" name="Object 7"/>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419475" y="2636838"/>
                        <a:ext cx="5451475" cy="55721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graphicFrame>
        <p:nvGraphicFramePr>
          <p:cNvPr id="82952" name="Object 8"/>
          <p:cNvGraphicFramePr>
            <a:graphicFrameLocks noChangeAspect="1"/>
          </p:cNvGraphicFramePr>
          <p:nvPr/>
        </p:nvGraphicFramePr>
        <p:xfrm>
          <a:off x="3419475" y="4149725"/>
          <a:ext cx="5346700" cy="612775"/>
        </p:xfrm>
        <a:graphic>
          <a:graphicData uri="http://schemas.openxmlformats.org/presentationml/2006/ole">
            <mc:AlternateContent xmlns:mc="http://schemas.openxmlformats.org/markup-compatibility/2006">
              <mc:Choice xmlns:v="urn:schemas-microsoft-com:vml" Requires="v">
                <p:oleObj spid="_x0000_s188736" name="Equation" r:id="rId7" imgW="1371600" imgH="228600" progId="Equation.COEE2">
                  <p:embed/>
                </p:oleObj>
              </mc:Choice>
              <mc:Fallback>
                <p:oleObj name="Equation" r:id="rId7" imgW="1371600" imgH="228600" progId="Equation.COEE2">
                  <p:embed/>
                  <p:pic>
                    <p:nvPicPr>
                      <p:cNvPr id="0" name="Object 8"/>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419475" y="4149725"/>
                        <a:ext cx="5346700" cy="612775"/>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sp>
        <p:nvSpPr>
          <p:cNvPr id="82953" name="Text Box 9"/>
          <p:cNvSpPr txBox="1">
            <a:spLocks noChangeArrowheads="1"/>
          </p:cNvSpPr>
          <p:nvPr/>
        </p:nvSpPr>
        <p:spPr bwMode="auto">
          <a:xfrm>
            <a:off x="323850" y="5084763"/>
            <a:ext cx="8569325" cy="131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buSzTx/>
              <a:buFontTx/>
              <a:buChar char="•"/>
            </a:pPr>
            <a:r>
              <a:rPr lang="de-DE" altLang="en-US" sz="2000">
                <a:solidFill>
                  <a:srgbClr val="CC0000"/>
                </a:solidFill>
              </a:rPr>
              <a:t> In der Aussage identisch, numerisch nur bei seltenen Ereignissen!</a:t>
            </a:r>
          </a:p>
          <a:p>
            <a:pPr>
              <a:lnSpc>
                <a:spcPct val="100000"/>
              </a:lnSpc>
              <a:buSzTx/>
              <a:buFontTx/>
              <a:buChar char="•"/>
            </a:pPr>
            <a:r>
              <a:rPr lang="de-DE" altLang="en-US" sz="2000">
                <a:solidFill>
                  <a:schemeClr val="tx1"/>
                </a:solidFill>
              </a:rPr>
              <a:t> Relatives Risiko bei Kohortenstudien</a:t>
            </a:r>
          </a:p>
          <a:p>
            <a:pPr>
              <a:lnSpc>
                <a:spcPct val="100000"/>
              </a:lnSpc>
              <a:buSzTx/>
              <a:buFontTx/>
              <a:buChar char="•"/>
            </a:pPr>
            <a:r>
              <a:rPr lang="de-DE" altLang="en-US" sz="2000">
                <a:solidFill>
                  <a:schemeClr val="tx1"/>
                </a:solidFill>
              </a:rPr>
              <a:t> Odds Ratio bei Fallkontrollstudien</a:t>
            </a:r>
            <a:endParaRPr lang="de-DE" altLang="en-US">
              <a:solidFill>
                <a:schemeClr val="tx1"/>
              </a:solidFill>
            </a:endParaRPr>
          </a:p>
        </p:txBody>
      </p:sp>
      <p:graphicFrame>
        <p:nvGraphicFramePr>
          <p:cNvPr id="188427" name="Object 15"/>
          <p:cNvGraphicFramePr>
            <a:graphicFrameLocks noGrp="1" noChangeAspect="1"/>
          </p:cNvGraphicFramePr>
          <p:nvPr>
            <p:ph sz="half" idx="2"/>
          </p:nvPr>
        </p:nvGraphicFramePr>
        <p:xfrm>
          <a:off x="5334000" y="908050"/>
          <a:ext cx="3810000" cy="1352550"/>
        </p:xfrm>
        <a:graphic>
          <a:graphicData uri="http://schemas.openxmlformats.org/presentationml/2006/ole">
            <mc:AlternateContent xmlns:mc="http://schemas.openxmlformats.org/markup-compatibility/2006">
              <mc:Choice xmlns:v="urn:schemas-microsoft-com:vml" Requires="v">
                <p:oleObj spid="_x0000_s188737" name="Dokument" r:id="rId9" imgW="7315200" imgH="2590800" progId="Word.Document.8">
                  <p:embed/>
                </p:oleObj>
              </mc:Choice>
              <mc:Fallback>
                <p:oleObj name="Dokument" r:id="rId9" imgW="7315200" imgH="2590800" progId="Word.Document.8">
                  <p:embed/>
                  <p:pic>
                    <p:nvPicPr>
                      <p:cNvPr id="0" name="Object 15"/>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334000" y="908050"/>
                        <a:ext cx="3810000" cy="1352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82948"/>
                                        </p:tgtEl>
                                        <p:attrNameLst>
                                          <p:attrName>style.visibility</p:attrName>
                                        </p:attrNameLst>
                                      </p:cBhvr>
                                      <p:to>
                                        <p:strVal val="visible"/>
                                      </p:to>
                                    </p:set>
                                    <p:animEffect transition="in" filter="wipe(left)">
                                      <p:cBhvr>
                                        <p:cTn id="7" dur="500"/>
                                        <p:tgtEl>
                                          <p:spTgt spid="8294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82947">
                                            <p:txEl>
                                              <p:pRg st="0" end="0"/>
                                            </p:txEl>
                                          </p:spTgt>
                                        </p:tgtEl>
                                        <p:attrNameLst>
                                          <p:attrName>style.visibility</p:attrName>
                                        </p:attrNameLst>
                                      </p:cBhvr>
                                      <p:to>
                                        <p:strVal val="visible"/>
                                      </p:to>
                                    </p:set>
                                    <p:anim calcmode="lin" valueType="num">
                                      <p:cBhvr additive="base">
                                        <p:cTn id="12" dur="500" fill="hold"/>
                                        <p:tgtEl>
                                          <p:spTgt spid="82947">
                                            <p:txEl>
                                              <p:pRg st="0" end="0"/>
                                            </p:txEl>
                                          </p:spTgt>
                                        </p:tgtEl>
                                        <p:attrNameLst>
                                          <p:attrName>ppt_x</p:attrName>
                                        </p:attrNameLst>
                                      </p:cBhvr>
                                      <p:tavLst>
                                        <p:tav tm="0">
                                          <p:val>
                                            <p:strVal val="0-#ppt_w/2"/>
                                          </p:val>
                                        </p:tav>
                                        <p:tav tm="100000">
                                          <p:val>
                                            <p:strVal val="#ppt_x"/>
                                          </p:val>
                                        </p:tav>
                                      </p:tavLst>
                                    </p:anim>
                                    <p:anim calcmode="lin" valueType="num">
                                      <p:cBhvr additive="base">
                                        <p:cTn id="13" dur="500" fill="hold"/>
                                        <p:tgtEl>
                                          <p:spTgt spid="82947">
                                            <p:txEl>
                                              <p:pRg st="0" end="0"/>
                                            </p:txEl>
                                          </p:spTgt>
                                        </p:tgtEl>
                                        <p:attrNameLst>
                                          <p:attrName>ppt_y</p:attrName>
                                        </p:attrNameLst>
                                      </p:cBhvr>
                                      <p:tavLst>
                                        <p:tav tm="0">
                                          <p:val>
                                            <p:strVal val="#ppt_y"/>
                                          </p:val>
                                        </p:tav>
                                        <p:tav tm="100000">
                                          <p:val>
                                            <p:strVal val="#ppt_y"/>
                                          </p:val>
                                        </p:tav>
                                      </p:tavLst>
                                    </p:anim>
                                  </p:childTnLst>
                                </p:cTn>
                              </p:par>
                              <p:par>
                                <p:cTn id="14" presetID="2" presetClass="entr" presetSubtype="8" fill="hold" grpId="0" nodeType="withEffect">
                                  <p:stCondLst>
                                    <p:cond delay="0"/>
                                  </p:stCondLst>
                                  <p:childTnLst>
                                    <p:set>
                                      <p:cBhvr>
                                        <p:cTn id="15" dur="1" fill="hold">
                                          <p:stCondLst>
                                            <p:cond delay="0"/>
                                          </p:stCondLst>
                                        </p:cTn>
                                        <p:tgtEl>
                                          <p:spTgt spid="82947">
                                            <p:txEl>
                                              <p:pRg st="1" end="1"/>
                                            </p:txEl>
                                          </p:spTgt>
                                        </p:tgtEl>
                                        <p:attrNameLst>
                                          <p:attrName>style.visibility</p:attrName>
                                        </p:attrNameLst>
                                      </p:cBhvr>
                                      <p:to>
                                        <p:strVal val="visible"/>
                                      </p:to>
                                    </p:set>
                                    <p:anim calcmode="lin" valueType="num">
                                      <p:cBhvr additive="base">
                                        <p:cTn id="16" dur="500" fill="hold"/>
                                        <p:tgtEl>
                                          <p:spTgt spid="82947">
                                            <p:txEl>
                                              <p:pRg st="1" end="1"/>
                                            </p:txEl>
                                          </p:spTgt>
                                        </p:tgtEl>
                                        <p:attrNameLst>
                                          <p:attrName>ppt_x</p:attrName>
                                        </p:attrNameLst>
                                      </p:cBhvr>
                                      <p:tavLst>
                                        <p:tav tm="0">
                                          <p:val>
                                            <p:strVal val="0-#ppt_w/2"/>
                                          </p:val>
                                        </p:tav>
                                        <p:tav tm="100000">
                                          <p:val>
                                            <p:strVal val="#ppt_x"/>
                                          </p:val>
                                        </p:tav>
                                      </p:tavLst>
                                    </p:anim>
                                    <p:anim calcmode="lin" valueType="num">
                                      <p:cBhvr additive="base">
                                        <p:cTn id="17" dur="500" fill="hold"/>
                                        <p:tgtEl>
                                          <p:spTgt spid="8294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4" presetClass="entr" presetSubtype="32" fill="hold" nodeType="clickEffect">
                                  <p:stCondLst>
                                    <p:cond delay="0"/>
                                  </p:stCondLst>
                                  <p:childTnLst>
                                    <p:set>
                                      <p:cBhvr>
                                        <p:cTn id="21" dur="1" fill="hold">
                                          <p:stCondLst>
                                            <p:cond delay="0"/>
                                          </p:stCondLst>
                                        </p:cTn>
                                        <p:tgtEl>
                                          <p:spTgt spid="82951"/>
                                        </p:tgtEl>
                                        <p:attrNameLst>
                                          <p:attrName>style.visibility</p:attrName>
                                        </p:attrNameLst>
                                      </p:cBhvr>
                                      <p:to>
                                        <p:strVal val="visible"/>
                                      </p:to>
                                    </p:set>
                                    <p:animEffect transition="in" filter="box(out)">
                                      <p:cBhvr>
                                        <p:cTn id="22" dur="500"/>
                                        <p:tgtEl>
                                          <p:spTgt spid="8295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82947">
                                            <p:txEl>
                                              <p:pRg st="2" end="2"/>
                                            </p:txEl>
                                          </p:spTgt>
                                        </p:tgtEl>
                                        <p:attrNameLst>
                                          <p:attrName>style.visibility</p:attrName>
                                        </p:attrNameLst>
                                      </p:cBhvr>
                                      <p:to>
                                        <p:strVal val="visible"/>
                                      </p:to>
                                    </p:set>
                                    <p:anim calcmode="lin" valueType="num">
                                      <p:cBhvr additive="base">
                                        <p:cTn id="27" dur="500" fill="hold"/>
                                        <p:tgtEl>
                                          <p:spTgt spid="82947">
                                            <p:txEl>
                                              <p:pRg st="2" end="2"/>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82947">
                                            <p:txEl>
                                              <p:pRg st="2" end="2"/>
                                            </p:txEl>
                                          </p:spTgt>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82947">
                                            <p:txEl>
                                              <p:pRg st="3" end="3"/>
                                            </p:txEl>
                                          </p:spTgt>
                                        </p:tgtEl>
                                        <p:attrNameLst>
                                          <p:attrName>style.visibility</p:attrName>
                                        </p:attrNameLst>
                                      </p:cBhvr>
                                      <p:to>
                                        <p:strVal val="visible"/>
                                      </p:to>
                                    </p:set>
                                    <p:anim calcmode="lin" valueType="num">
                                      <p:cBhvr additive="base">
                                        <p:cTn id="31" dur="500" fill="hold"/>
                                        <p:tgtEl>
                                          <p:spTgt spid="82947">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8294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4" presetClass="entr" presetSubtype="32" fill="hold" nodeType="clickEffect">
                                  <p:stCondLst>
                                    <p:cond delay="0"/>
                                  </p:stCondLst>
                                  <p:childTnLst>
                                    <p:set>
                                      <p:cBhvr>
                                        <p:cTn id="36" dur="1" fill="hold">
                                          <p:stCondLst>
                                            <p:cond delay="0"/>
                                          </p:stCondLst>
                                        </p:cTn>
                                        <p:tgtEl>
                                          <p:spTgt spid="82952"/>
                                        </p:tgtEl>
                                        <p:attrNameLst>
                                          <p:attrName>style.visibility</p:attrName>
                                        </p:attrNameLst>
                                      </p:cBhvr>
                                      <p:to>
                                        <p:strVal val="visible"/>
                                      </p:to>
                                    </p:set>
                                    <p:animEffect transition="in" filter="box(out)">
                                      <p:cBhvr>
                                        <p:cTn id="37" dur="500"/>
                                        <p:tgtEl>
                                          <p:spTgt spid="8295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8" fill="hold" grpId="0" nodeType="clickEffect">
                                  <p:stCondLst>
                                    <p:cond delay="0"/>
                                  </p:stCondLst>
                                  <p:childTnLst>
                                    <p:set>
                                      <p:cBhvr>
                                        <p:cTn id="41" dur="1" fill="hold">
                                          <p:stCondLst>
                                            <p:cond delay="0"/>
                                          </p:stCondLst>
                                        </p:cTn>
                                        <p:tgtEl>
                                          <p:spTgt spid="82953"/>
                                        </p:tgtEl>
                                        <p:attrNameLst>
                                          <p:attrName>style.visibility</p:attrName>
                                        </p:attrNameLst>
                                      </p:cBhvr>
                                      <p:to>
                                        <p:strVal val="visible"/>
                                      </p:to>
                                    </p:set>
                                    <p:anim calcmode="lin" valueType="num">
                                      <p:cBhvr additive="base">
                                        <p:cTn id="42" dur="500" fill="hold"/>
                                        <p:tgtEl>
                                          <p:spTgt spid="82953"/>
                                        </p:tgtEl>
                                        <p:attrNameLst>
                                          <p:attrName>ppt_x</p:attrName>
                                        </p:attrNameLst>
                                      </p:cBhvr>
                                      <p:tavLst>
                                        <p:tav tm="0">
                                          <p:val>
                                            <p:strVal val="0-#ppt_w/2"/>
                                          </p:val>
                                        </p:tav>
                                        <p:tav tm="100000">
                                          <p:val>
                                            <p:strVal val="#ppt_x"/>
                                          </p:val>
                                        </p:tav>
                                      </p:tavLst>
                                    </p:anim>
                                    <p:anim calcmode="lin" valueType="num">
                                      <p:cBhvr additive="base">
                                        <p:cTn id="43" dur="500" fill="hold"/>
                                        <p:tgtEl>
                                          <p:spTgt spid="8295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947" grpId="0" build="p"/>
      <p:bldP spid="82953" grpId="0" autoUpdateAnimBg="0"/>
    </p:bldLst>
  </p:timing>
</p:sld>
</file>

<file path=ppt/slides/slide19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72034"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89443" name="Foliennummernplatzhalter 6"/>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F8B814E8-70E5-404E-A27F-7543E3C0EE90}" type="slidenum">
              <a:rPr lang="de-DE" altLang="en-US" sz="900" smtClean="0">
                <a:solidFill>
                  <a:schemeClr val="accent2"/>
                </a:solidFill>
              </a:rPr>
              <a:pPr/>
              <a:t>195</a:t>
            </a:fld>
            <a:endParaRPr lang="de-DE" altLang="en-US" sz="1400" b="0" smtClean="0">
              <a:solidFill>
                <a:schemeClr val="tx1"/>
              </a:solidFill>
            </a:endParaRPr>
          </a:p>
        </p:txBody>
      </p:sp>
      <p:sp>
        <p:nvSpPr>
          <p:cNvPr id="83970" name="Rectangle 2"/>
          <p:cNvSpPr>
            <a:spLocks noGrp="1" noChangeArrowheads="1"/>
          </p:cNvSpPr>
          <p:nvPr>
            <p:ph type="title"/>
          </p:nvPr>
        </p:nvSpPr>
        <p:spPr>
          <a:xfrm>
            <a:off x="611188" y="188913"/>
            <a:ext cx="7772400" cy="457200"/>
          </a:xfrm>
        </p:spPr>
        <p:txBody>
          <a:bodyPr/>
          <a:lstStyle/>
          <a:p>
            <a:pPr>
              <a:defRPr/>
            </a:pPr>
            <a:r>
              <a:rPr lang="de-DE" altLang="en-US" sz="2400" smtClean="0">
                <a:ea typeface="ＭＳ Ｐゴシック" pitchFamily="1" charset="-128"/>
              </a:rPr>
              <a:t>2.3.2 Die Kenngrößen der EbM in der Therapie</a:t>
            </a:r>
          </a:p>
        </p:txBody>
      </p:sp>
      <p:sp>
        <p:nvSpPr>
          <p:cNvPr id="83971" name="Rectangle 3"/>
          <p:cNvSpPr>
            <a:spLocks noGrp="1" noChangeArrowheads="1"/>
          </p:cNvSpPr>
          <p:nvPr>
            <p:ph type="body" sz="half" idx="1"/>
          </p:nvPr>
        </p:nvSpPr>
        <p:spPr>
          <a:xfrm>
            <a:off x="468313" y="1700213"/>
            <a:ext cx="4824412" cy="4897437"/>
          </a:xfrm>
        </p:spPr>
        <p:txBody>
          <a:bodyPr/>
          <a:lstStyle/>
          <a:p>
            <a:r>
              <a:rPr lang="de-DE" altLang="en-US" smtClean="0">
                <a:ea typeface="ＭＳ Ｐゴシック" pitchFamily="34" charset="-128"/>
              </a:rPr>
              <a:t>2.4.2.5 </a:t>
            </a:r>
            <a:r>
              <a:rPr lang="de-DE" altLang="en-US" sz="2800" smtClean="0">
                <a:ea typeface="ＭＳ Ｐゴシック" pitchFamily="34" charset="-128"/>
              </a:rPr>
              <a:t>RRR</a:t>
            </a:r>
          </a:p>
          <a:p>
            <a:pPr lvl="1"/>
            <a:r>
              <a:rPr lang="de-DE" altLang="en-US" sz="1800" b="0" smtClean="0">
                <a:solidFill>
                  <a:srgbClr val="CC0000"/>
                </a:solidFill>
                <a:ea typeface="ＭＳ Ｐゴシック" pitchFamily="34" charset="-128"/>
              </a:rPr>
              <a:t>R</a:t>
            </a:r>
            <a:r>
              <a:rPr lang="de-DE" altLang="en-US" sz="1800" b="0" smtClean="0">
                <a:ea typeface="ＭＳ Ｐゴシック" pitchFamily="34" charset="-128"/>
              </a:rPr>
              <a:t>elative </a:t>
            </a:r>
            <a:r>
              <a:rPr lang="de-DE" altLang="en-US" sz="1800" b="0" smtClean="0">
                <a:solidFill>
                  <a:srgbClr val="CC0000"/>
                </a:solidFill>
                <a:ea typeface="ＭＳ Ｐゴシック" pitchFamily="34" charset="-128"/>
              </a:rPr>
              <a:t>R</a:t>
            </a:r>
            <a:r>
              <a:rPr lang="de-DE" altLang="en-US" sz="1800" b="0" smtClean="0">
                <a:ea typeface="ＭＳ Ｐゴシック" pitchFamily="34" charset="-128"/>
              </a:rPr>
              <a:t>isk </a:t>
            </a:r>
            <a:r>
              <a:rPr lang="de-DE" altLang="en-US" sz="1800" b="0" smtClean="0">
                <a:solidFill>
                  <a:srgbClr val="CC0000"/>
                </a:solidFill>
                <a:ea typeface="ＭＳ Ｐゴシック" pitchFamily="34" charset="-128"/>
              </a:rPr>
              <a:t>R</a:t>
            </a:r>
            <a:r>
              <a:rPr lang="de-DE" altLang="en-US" sz="1800" b="0" smtClean="0">
                <a:ea typeface="ＭＳ Ｐゴシック" pitchFamily="34" charset="-128"/>
              </a:rPr>
              <a:t>eduction</a:t>
            </a:r>
            <a:r>
              <a:rPr lang="de-DE" altLang="en-US" sz="2400" smtClean="0">
                <a:ea typeface="ＭＳ Ｐゴシック" pitchFamily="34" charset="-128"/>
              </a:rPr>
              <a:t>   </a:t>
            </a:r>
            <a:br>
              <a:rPr lang="de-DE" altLang="en-US" sz="2400" smtClean="0">
                <a:ea typeface="ＭＳ Ｐゴシック" pitchFamily="34" charset="-128"/>
              </a:rPr>
            </a:br>
            <a:r>
              <a:rPr lang="de-DE" altLang="en-US" smtClean="0">
                <a:ea typeface="ＭＳ Ｐゴシック" pitchFamily="34" charset="-128"/>
              </a:rPr>
              <a:t>= EER - CER / CER</a:t>
            </a:r>
            <a:endParaRPr lang="de-DE" altLang="en-US" sz="2800" smtClean="0">
              <a:ea typeface="ＭＳ Ｐゴシック" pitchFamily="34" charset="-128"/>
            </a:endParaRPr>
          </a:p>
          <a:p>
            <a:r>
              <a:rPr lang="de-DE" altLang="en-US" smtClean="0">
                <a:ea typeface="ＭＳ Ｐゴシック" pitchFamily="34" charset="-128"/>
              </a:rPr>
              <a:t>2.4.2.6 </a:t>
            </a:r>
            <a:r>
              <a:rPr lang="de-DE" altLang="en-US" sz="2800" smtClean="0">
                <a:ea typeface="ＭＳ Ｐゴシック" pitchFamily="34" charset="-128"/>
              </a:rPr>
              <a:t>ARR</a:t>
            </a:r>
          </a:p>
          <a:p>
            <a:pPr lvl="1"/>
            <a:r>
              <a:rPr lang="de-DE" altLang="en-US" sz="1800" b="0" smtClean="0">
                <a:solidFill>
                  <a:srgbClr val="CC0000"/>
                </a:solidFill>
                <a:ea typeface="ＭＳ Ｐゴシック" pitchFamily="34" charset="-128"/>
              </a:rPr>
              <a:t>A</a:t>
            </a:r>
            <a:r>
              <a:rPr lang="de-DE" altLang="en-US" sz="1800" b="0" smtClean="0">
                <a:ea typeface="ＭＳ Ｐゴシック" pitchFamily="34" charset="-128"/>
              </a:rPr>
              <a:t>bsolute</a:t>
            </a:r>
            <a:r>
              <a:rPr lang="de-DE" altLang="en-US" sz="1800" b="0" smtClean="0">
                <a:solidFill>
                  <a:srgbClr val="CC0000"/>
                </a:solidFill>
                <a:ea typeface="ＭＳ Ｐゴシック" pitchFamily="34" charset="-128"/>
              </a:rPr>
              <a:t> R</a:t>
            </a:r>
            <a:r>
              <a:rPr lang="de-DE" altLang="en-US" sz="1800" b="0" smtClean="0">
                <a:ea typeface="ＭＳ Ｐゴシック" pitchFamily="34" charset="-128"/>
              </a:rPr>
              <a:t>isk </a:t>
            </a:r>
            <a:r>
              <a:rPr lang="de-DE" altLang="en-US" sz="1800" b="0" smtClean="0">
                <a:solidFill>
                  <a:srgbClr val="CC0000"/>
                </a:solidFill>
                <a:ea typeface="ＭＳ Ｐゴシック" pitchFamily="34" charset="-128"/>
              </a:rPr>
              <a:t>R</a:t>
            </a:r>
            <a:r>
              <a:rPr lang="de-DE" altLang="en-US" sz="1800" b="0" smtClean="0">
                <a:ea typeface="ＭＳ Ｐゴシック" pitchFamily="34" charset="-128"/>
              </a:rPr>
              <a:t>eduction</a:t>
            </a:r>
            <a:r>
              <a:rPr lang="de-DE" altLang="en-US" sz="1200" smtClean="0">
                <a:ea typeface="ＭＳ Ｐゴシック" pitchFamily="34" charset="-128"/>
              </a:rPr>
              <a:t> </a:t>
            </a:r>
            <a:br>
              <a:rPr lang="de-DE" altLang="en-US" sz="1200" smtClean="0">
                <a:ea typeface="ＭＳ Ｐゴシック" pitchFamily="34" charset="-128"/>
              </a:rPr>
            </a:br>
            <a:r>
              <a:rPr lang="de-DE" altLang="en-US" smtClean="0">
                <a:ea typeface="ＭＳ Ｐゴシック" pitchFamily="34" charset="-128"/>
              </a:rPr>
              <a:t>= EER - CER</a:t>
            </a:r>
            <a:r>
              <a:rPr lang="de-DE" altLang="en-US" sz="2400" smtClean="0">
                <a:ea typeface="ＭＳ Ｐゴシック" pitchFamily="34" charset="-128"/>
              </a:rPr>
              <a:t> </a:t>
            </a:r>
          </a:p>
          <a:p>
            <a:r>
              <a:rPr lang="de-DE" altLang="en-US" smtClean="0">
                <a:ea typeface="ＭＳ Ｐゴシック" pitchFamily="34" charset="-128"/>
              </a:rPr>
              <a:t>2.4.2.7 </a:t>
            </a:r>
            <a:r>
              <a:rPr lang="de-DE" altLang="en-US" sz="2800" smtClean="0">
                <a:ea typeface="ＭＳ Ｐゴシック" pitchFamily="34" charset="-128"/>
              </a:rPr>
              <a:t>NNT</a:t>
            </a:r>
          </a:p>
          <a:p>
            <a:pPr lvl="1"/>
            <a:r>
              <a:rPr lang="de-DE" altLang="en-US" sz="2400" smtClean="0">
                <a:solidFill>
                  <a:srgbClr val="CC0000"/>
                </a:solidFill>
                <a:ea typeface="ＭＳ Ｐゴシック" pitchFamily="34" charset="-128"/>
              </a:rPr>
              <a:t>N</a:t>
            </a:r>
            <a:r>
              <a:rPr lang="de-DE" altLang="en-US" sz="2400" b="0" smtClean="0">
                <a:ea typeface="ＭＳ Ｐゴシック" pitchFamily="34" charset="-128"/>
              </a:rPr>
              <a:t>umber </a:t>
            </a:r>
            <a:r>
              <a:rPr lang="de-DE" altLang="en-US" sz="2400" smtClean="0">
                <a:solidFill>
                  <a:srgbClr val="CC0000"/>
                </a:solidFill>
                <a:ea typeface="ＭＳ Ｐゴシック" pitchFamily="34" charset="-128"/>
              </a:rPr>
              <a:t>N</a:t>
            </a:r>
            <a:r>
              <a:rPr lang="de-DE" altLang="en-US" sz="2400" b="0" smtClean="0">
                <a:ea typeface="ＭＳ Ｐゴシック" pitchFamily="34" charset="-128"/>
              </a:rPr>
              <a:t>eeded to </a:t>
            </a:r>
            <a:r>
              <a:rPr lang="de-DE" altLang="en-US" sz="2400" smtClean="0">
                <a:solidFill>
                  <a:srgbClr val="CC0000"/>
                </a:solidFill>
                <a:ea typeface="ＭＳ Ｐゴシック" pitchFamily="34" charset="-128"/>
              </a:rPr>
              <a:t>T</a:t>
            </a:r>
            <a:r>
              <a:rPr lang="de-DE" altLang="en-US" sz="2400" b="0" smtClean="0">
                <a:ea typeface="ＭＳ Ｐゴシック" pitchFamily="34" charset="-128"/>
              </a:rPr>
              <a:t>reat</a:t>
            </a:r>
            <a:r>
              <a:rPr lang="de-DE" altLang="en-US" sz="2400" smtClean="0">
                <a:ea typeface="ＭＳ Ｐゴシック" pitchFamily="34" charset="-128"/>
              </a:rPr>
              <a:t> </a:t>
            </a:r>
            <a:br>
              <a:rPr lang="de-DE" altLang="en-US" sz="2400" smtClean="0">
                <a:ea typeface="ＭＳ Ｐゴシック" pitchFamily="34" charset="-128"/>
              </a:rPr>
            </a:br>
            <a:r>
              <a:rPr lang="de-DE" altLang="en-US" sz="2400" smtClean="0">
                <a:ea typeface="ＭＳ Ｐゴシック" pitchFamily="34" charset="-128"/>
              </a:rPr>
              <a:t>= 1/ARR</a:t>
            </a:r>
          </a:p>
        </p:txBody>
      </p:sp>
      <p:sp>
        <p:nvSpPr>
          <p:cNvPr id="189446" name="Line 5"/>
          <p:cNvSpPr>
            <a:spLocks noChangeShapeType="1"/>
          </p:cNvSpPr>
          <p:nvPr/>
        </p:nvSpPr>
        <p:spPr bwMode="auto">
          <a:xfrm>
            <a:off x="609600" y="1219200"/>
            <a:ext cx="8305800" cy="0"/>
          </a:xfrm>
          <a:prstGeom prst="line">
            <a:avLst/>
          </a:prstGeom>
          <a:noFill/>
          <a:ln w="12700">
            <a:solidFill>
              <a:schemeClr val="hlink"/>
            </a:solidFill>
            <a:round/>
            <a:headEnd/>
            <a:tailEnd/>
          </a:ln>
          <a:extLst>
            <a:ext uri="{909E8E84-426E-40DD-AFC4-6F175D3DCCD1}">
              <a14:hiddenFill xmlns:a14="http://schemas.microsoft.com/office/drawing/2010/main">
                <a:noFill/>
              </a14:hiddenFill>
            </a:ext>
          </a:extLst>
        </p:spPr>
        <p:txBody>
          <a:bodyPr wrap="none" anchor="ctr"/>
          <a:lstStyle/>
          <a:p>
            <a:endParaRPr lang="de-DE"/>
          </a:p>
        </p:txBody>
      </p:sp>
      <p:sp>
        <p:nvSpPr>
          <p:cNvPr id="189447" name="Text Box 6"/>
          <p:cNvSpPr txBox="1">
            <a:spLocks noChangeArrowheads="1"/>
          </p:cNvSpPr>
          <p:nvPr/>
        </p:nvSpPr>
        <p:spPr bwMode="auto">
          <a:xfrm>
            <a:off x="0" y="476250"/>
            <a:ext cx="2878138"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buSzTx/>
            </a:pPr>
            <a:r>
              <a:rPr lang="de-DE" altLang="en-US" sz="1800">
                <a:solidFill>
                  <a:srgbClr val="CC0000"/>
                </a:solidFill>
              </a:rPr>
              <a:t>Intervention: </a:t>
            </a:r>
            <a:r>
              <a:rPr lang="de-DE" altLang="en-US" sz="1800"/>
              <a:t>Vermeidung eines </a:t>
            </a:r>
            <a:r>
              <a:rPr lang="de-DE" altLang="en-US" sz="1800">
                <a:solidFill>
                  <a:srgbClr val="CC0000"/>
                </a:solidFill>
              </a:rPr>
              <a:t>negativen</a:t>
            </a:r>
            <a:r>
              <a:rPr lang="de-DE" altLang="en-US" sz="1800"/>
              <a:t> Ereignisses (z.B.Tod)</a:t>
            </a:r>
            <a:endParaRPr lang="de-DE" altLang="en-US">
              <a:latin typeface="Times New Roman" pitchFamily="18" charset="0"/>
            </a:endParaRPr>
          </a:p>
        </p:txBody>
      </p:sp>
      <p:graphicFrame>
        <p:nvGraphicFramePr>
          <p:cNvPr id="824320" name="Object 0"/>
          <p:cNvGraphicFramePr>
            <a:graphicFrameLocks noChangeAspect="1"/>
          </p:cNvGraphicFramePr>
          <p:nvPr/>
        </p:nvGraphicFramePr>
        <p:xfrm>
          <a:off x="4284663" y="2349500"/>
          <a:ext cx="4192587" cy="646113"/>
        </p:xfrm>
        <a:graphic>
          <a:graphicData uri="http://schemas.openxmlformats.org/presentationml/2006/ole">
            <mc:AlternateContent xmlns:mc="http://schemas.openxmlformats.org/markup-compatibility/2006">
              <mc:Choice xmlns:v="urn:schemas-microsoft-com:vml" Requires="v">
                <p:oleObj spid="_x0000_s189758" name="Equation" r:id="rId3" imgW="1511300" imgH="279400" progId="Equation.COEE2">
                  <p:embed/>
                </p:oleObj>
              </mc:Choice>
              <mc:Fallback>
                <p:oleObj name="Equation" r:id="rId3" imgW="1511300" imgH="279400" progId="Equation.COEE2">
                  <p:embed/>
                  <p:pic>
                    <p:nvPicPr>
                      <p:cNvPr id="0" name="Object 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84663" y="2349500"/>
                        <a:ext cx="4192587" cy="64611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graphicFrame>
        <p:nvGraphicFramePr>
          <p:cNvPr id="824321" name="Object 1"/>
          <p:cNvGraphicFramePr>
            <a:graphicFrameLocks noChangeAspect="1"/>
          </p:cNvGraphicFramePr>
          <p:nvPr/>
        </p:nvGraphicFramePr>
        <p:xfrm>
          <a:off x="4284663" y="3429000"/>
          <a:ext cx="4211637" cy="627063"/>
        </p:xfrm>
        <a:graphic>
          <a:graphicData uri="http://schemas.openxmlformats.org/presentationml/2006/ole">
            <mc:AlternateContent xmlns:mc="http://schemas.openxmlformats.org/markup-compatibility/2006">
              <mc:Choice xmlns:v="urn:schemas-microsoft-com:vml" Requires="v">
                <p:oleObj spid="_x0000_s189759" name="Equation" r:id="rId5" imgW="1701800" imgH="241300" progId="Equation.COEE2">
                  <p:embed/>
                </p:oleObj>
              </mc:Choice>
              <mc:Fallback>
                <p:oleObj name="Equation" r:id="rId5" imgW="1701800" imgH="241300" progId="Equation.COEE2">
                  <p:embed/>
                  <p:pic>
                    <p:nvPicPr>
                      <p:cNvPr id="0" name="Object 1"/>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284663" y="3429000"/>
                        <a:ext cx="4211637" cy="62706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graphicFrame>
        <p:nvGraphicFramePr>
          <p:cNvPr id="824322" name="Object 2"/>
          <p:cNvGraphicFramePr>
            <a:graphicFrameLocks noChangeAspect="1"/>
          </p:cNvGraphicFramePr>
          <p:nvPr/>
        </p:nvGraphicFramePr>
        <p:xfrm>
          <a:off x="4356100" y="5229225"/>
          <a:ext cx="4143375" cy="749300"/>
        </p:xfrm>
        <a:graphic>
          <a:graphicData uri="http://schemas.openxmlformats.org/presentationml/2006/ole">
            <mc:AlternateContent xmlns:mc="http://schemas.openxmlformats.org/markup-compatibility/2006">
              <mc:Choice xmlns:v="urn:schemas-microsoft-com:vml" Requires="v">
                <p:oleObj spid="_x0000_s189760" name="Equation" r:id="rId7" imgW="1002865" imgH="241195" progId="Equation.COEE2">
                  <p:embed/>
                </p:oleObj>
              </mc:Choice>
              <mc:Fallback>
                <p:oleObj name="Equation" r:id="rId7" imgW="1002865" imgH="241195" progId="Equation.COEE2">
                  <p:embed/>
                  <p:pic>
                    <p:nvPicPr>
                      <p:cNvPr id="0" name="Object 2"/>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356100" y="5229225"/>
                        <a:ext cx="4143375" cy="7493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graphicFrame>
        <p:nvGraphicFramePr>
          <p:cNvPr id="189451" name="Object 3"/>
          <p:cNvGraphicFramePr>
            <a:graphicFrameLocks noGrp="1" noChangeAspect="1"/>
          </p:cNvGraphicFramePr>
          <p:nvPr>
            <p:ph sz="half" idx="2"/>
          </p:nvPr>
        </p:nvGraphicFramePr>
        <p:xfrm>
          <a:off x="4932363" y="836613"/>
          <a:ext cx="3810000" cy="1352550"/>
        </p:xfrm>
        <a:graphic>
          <a:graphicData uri="http://schemas.openxmlformats.org/presentationml/2006/ole">
            <mc:AlternateContent xmlns:mc="http://schemas.openxmlformats.org/markup-compatibility/2006">
              <mc:Choice xmlns:v="urn:schemas-microsoft-com:vml" Requires="v">
                <p:oleObj spid="_x0000_s189761" name="Dokument" r:id="rId9" imgW="7315200" imgH="2590800" progId="Word.Document.8">
                  <p:embed/>
                </p:oleObj>
              </mc:Choice>
              <mc:Fallback>
                <p:oleObj name="Dokument" r:id="rId9" imgW="7315200" imgH="2590800" progId="Word.Document.8">
                  <p:embed/>
                  <p:pic>
                    <p:nvPicPr>
                      <p:cNvPr id="0" name="Object 3"/>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932363" y="836613"/>
                        <a:ext cx="3810000" cy="1352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83970"/>
                                        </p:tgtEl>
                                        <p:attrNameLst>
                                          <p:attrName>style.visibility</p:attrName>
                                        </p:attrNameLst>
                                      </p:cBhvr>
                                      <p:to>
                                        <p:strVal val="visible"/>
                                      </p:to>
                                    </p:set>
                                    <p:anim calcmode="lin" valueType="num">
                                      <p:cBhvr additive="base">
                                        <p:cTn id="7" dur="500" fill="hold"/>
                                        <p:tgtEl>
                                          <p:spTgt spid="83970"/>
                                        </p:tgtEl>
                                        <p:attrNameLst>
                                          <p:attrName>ppt_x</p:attrName>
                                        </p:attrNameLst>
                                      </p:cBhvr>
                                      <p:tavLst>
                                        <p:tav tm="0">
                                          <p:val>
                                            <p:strVal val="#ppt_x"/>
                                          </p:val>
                                        </p:tav>
                                        <p:tav tm="100000">
                                          <p:val>
                                            <p:strVal val="#ppt_x"/>
                                          </p:val>
                                        </p:tav>
                                      </p:tavLst>
                                    </p:anim>
                                    <p:anim calcmode="lin" valueType="num">
                                      <p:cBhvr additive="base">
                                        <p:cTn id="8" dur="500" fill="hold"/>
                                        <p:tgtEl>
                                          <p:spTgt spid="83970"/>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83971">
                                            <p:txEl>
                                              <p:pRg st="0" end="0"/>
                                            </p:txEl>
                                          </p:spTgt>
                                        </p:tgtEl>
                                        <p:attrNameLst>
                                          <p:attrName>style.visibility</p:attrName>
                                        </p:attrNameLst>
                                      </p:cBhvr>
                                      <p:to>
                                        <p:strVal val="visible"/>
                                      </p:to>
                                    </p:set>
                                    <p:anim calcmode="lin" valueType="num">
                                      <p:cBhvr additive="base">
                                        <p:cTn id="13" dur="500" fill="hold"/>
                                        <p:tgtEl>
                                          <p:spTgt spid="83971">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83971">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83971">
                                            <p:txEl>
                                              <p:pRg st="1" end="1"/>
                                            </p:txEl>
                                          </p:spTgt>
                                        </p:tgtEl>
                                        <p:attrNameLst>
                                          <p:attrName>style.visibility</p:attrName>
                                        </p:attrNameLst>
                                      </p:cBhvr>
                                      <p:to>
                                        <p:strVal val="visible"/>
                                      </p:to>
                                    </p:set>
                                    <p:anim calcmode="lin" valueType="num">
                                      <p:cBhvr additive="base">
                                        <p:cTn id="17" dur="500" fill="hold"/>
                                        <p:tgtEl>
                                          <p:spTgt spid="83971">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8397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4" presetClass="entr" presetSubtype="32" fill="hold" nodeType="clickEffect">
                                  <p:stCondLst>
                                    <p:cond delay="0"/>
                                  </p:stCondLst>
                                  <p:childTnLst>
                                    <p:set>
                                      <p:cBhvr>
                                        <p:cTn id="22" dur="1" fill="hold">
                                          <p:stCondLst>
                                            <p:cond delay="0"/>
                                          </p:stCondLst>
                                        </p:cTn>
                                        <p:tgtEl>
                                          <p:spTgt spid="824320"/>
                                        </p:tgtEl>
                                        <p:attrNameLst>
                                          <p:attrName>style.visibility</p:attrName>
                                        </p:attrNameLst>
                                      </p:cBhvr>
                                      <p:to>
                                        <p:strVal val="visible"/>
                                      </p:to>
                                    </p:set>
                                    <p:animEffect transition="in" filter="box(out)">
                                      <p:cBhvr>
                                        <p:cTn id="23" dur="500"/>
                                        <p:tgtEl>
                                          <p:spTgt spid="824320"/>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 presetClass="entr" presetSubtype="8" fill="hold" grpId="0" nodeType="clickEffect">
                                  <p:stCondLst>
                                    <p:cond delay="0"/>
                                  </p:stCondLst>
                                  <p:childTnLst>
                                    <p:set>
                                      <p:cBhvr>
                                        <p:cTn id="27" dur="1" fill="hold">
                                          <p:stCondLst>
                                            <p:cond delay="0"/>
                                          </p:stCondLst>
                                        </p:cTn>
                                        <p:tgtEl>
                                          <p:spTgt spid="83971">
                                            <p:txEl>
                                              <p:pRg st="2" end="2"/>
                                            </p:txEl>
                                          </p:spTgt>
                                        </p:tgtEl>
                                        <p:attrNameLst>
                                          <p:attrName>style.visibility</p:attrName>
                                        </p:attrNameLst>
                                      </p:cBhvr>
                                      <p:to>
                                        <p:strVal val="visible"/>
                                      </p:to>
                                    </p:set>
                                    <p:anim calcmode="lin" valueType="num">
                                      <p:cBhvr additive="base">
                                        <p:cTn id="28" dur="500" fill="hold"/>
                                        <p:tgtEl>
                                          <p:spTgt spid="83971">
                                            <p:txEl>
                                              <p:pRg st="2" end="2"/>
                                            </p:txEl>
                                          </p:spTgt>
                                        </p:tgtEl>
                                        <p:attrNameLst>
                                          <p:attrName>ppt_x</p:attrName>
                                        </p:attrNameLst>
                                      </p:cBhvr>
                                      <p:tavLst>
                                        <p:tav tm="0">
                                          <p:val>
                                            <p:strVal val="0-#ppt_w/2"/>
                                          </p:val>
                                        </p:tav>
                                        <p:tav tm="100000">
                                          <p:val>
                                            <p:strVal val="#ppt_x"/>
                                          </p:val>
                                        </p:tav>
                                      </p:tavLst>
                                    </p:anim>
                                    <p:anim calcmode="lin" valueType="num">
                                      <p:cBhvr additive="base">
                                        <p:cTn id="29" dur="500" fill="hold"/>
                                        <p:tgtEl>
                                          <p:spTgt spid="83971">
                                            <p:txEl>
                                              <p:pRg st="2" end="2"/>
                                            </p:txEl>
                                          </p:spTgt>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stCondLst>
                                    <p:cond delay="0"/>
                                  </p:stCondLst>
                                  <p:childTnLst>
                                    <p:set>
                                      <p:cBhvr>
                                        <p:cTn id="31" dur="1" fill="hold">
                                          <p:stCondLst>
                                            <p:cond delay="0"/>
                                          </p:stCondLst>
                                        </p:cTn>
                                        <p:tgtEl>
                                          <p:spTgt spid="83971">
                                            <p:txEl>
                                              <p:pRg st="3" end="3"/>
                                            </p:txEl>
                                          </p:spTgt>
                                        </p:tgtEl>
                                        <p:attrNameLst>
                                          <p:attrName>style.visibility</p:attrName>
                                        </p:attrNameLst>
                                      </p:cBhvr>
                                      <p:to>
                                        <p:strVal val="visible"/>
                                      </p:to>
                                    </p:set>
                                    <p:anim calcmode="lin" valueType="num">
                                      <p:cBhvr additive="base">
                                        <p:cTn id="32" dur="500" fill="hold"/>
                                        <p:tgtEl>
                                          <p:spTgt spid="83971">
                                            <p:txEl>
                                              <p:pRg st="3" end="3"/>
                                            </p:txEl>
                                          </p:spTgt>
                                        </p:tgtEl>
                                        <p:attrNameLst>
                                          <p:attrName>ppt_x</p:attrName>
                                        </p:attrNameLst>
                                      </p:cBhvr>
                                      <p:tavLst>
                                        <p:tav tm="0">
                                          <p:val>
                                            <p:strVal val="0-#ppt_w/2"/>
                                          </p:val>
                                        </p:tav>
                                        <p:tav tm="100000">
                                          <p:val>
                                            <p:strVal val="#ppt_x"/>
                                          </p:val>
                                        </p:tav>
                                      </p:tavLst>
                                    </p:anim>
                                    <p:anim calcmode="lin" valueType="num">
                                      <p:cBhvr additive="base">
                                        <p:cTn id="33" dur="500" fill="hold"/>
                                        <p:tgtEl>
                                          <p:spTgt spid="83971">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4" fill="hold" nodeType="clickPar">
                      <p:stCondLst>
                        <p:cond delay="indefinite"/>
                      </p:stCondLst>
                      <p:childTnLst>
                        <p:par>
                          <p:cTn id="35" fill="hold" nodeType="withGroup">
                            <p:stCondLst>
                              <p:cond delay="0"/>
                            </p:stCondLst>
                            <p:childTnLst>
                              <p:par>
                                <p:cTn id="36" presetID="4" presetClass="entr" presetSubtype="32" fill="hold" nodeType="clickEffect">
                                  <p:stCondLst>
                                    <p:cond delay="0"/>
                                  </p:stCondLst>
                                  <p:childTnLst>
                                    <p:set>
                                      <p:cBhvr>
                                        <p:cTn id="37" dur="1" fill="hold">
                                          <p:stCondLst>
                                            <p:cond delay="0"/>
                                          </p:stCondLst>
                                        </p:cTn>
                                        <p:tgtEl>
                                          <p:spTgt spid="824321"/>
                                        </p:tgtEl>
                                        <p:attrNameLst>
                                          <p:attrName>style.visibility</p:attrName>
                                        </p:attrNameLst>
                                      </p:cBhvr>
                                      <p:to>
                                        <p:strVal val="visible"/>
                                      </p:to>
                                    </p:set>
                                    <p:animEffect transition="in" filter="box(out)">
                                      <p:cBhvr>
                                        <p:cTn id="38" dur="500"/>
                                        <p:tgtEl>
                                          <p:spTgt spid="824321"/>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83971">
                                            <p:txEl>
                                              <p:pRg st="4" end="4"/>
                                            </p:txEl>
                                          </p:spTgt>
                                        </p:tgtEl>
                                        <p:attrNameLst>
                                          <p:attrName>style.visibility</p:attrName>
                                        </p:attrNameLst>
                                      </p:cBhvr>
                                      <p:to>
                                        <p:strVal val="visible"/>
                                      </p:to>
                                    </p:set>
                                    <p:anim calcmode="lin" valueType="num">
                                      <p:cBhvr additive="base">
                                        <p:cTn id="43" dur="500" fill="hold"/>
                                        <p:tgtEl>
                                          <p:spTgt spid="83971">
                                            <p:txEl>
                                              <p:pRg st="4" end="4"/>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83971">
                                            <p:txEl>
                                              <p:pRg st="4" end="4"/>
                                            </p:txEl>
                                          </p:spTgt>
                                        </p:tgtEl>
                                        <p:attrNameLst>
                                          <p:attrName>ppt_y</p:attrName>
                                        </p:attrNameLst>
                                      </p:cBhvr>
                                      <p:tavLst>
                                        <p:tav tm="0">
                                          <p:val>
                                            <p:strVal val="#ppt_y"/>
                                          </p:val>
                                        </p:tav>
                                        <p:tav tm="100000">
                                          <p:val>
                                            <p:strVal val="#ppt_y"/>
                                          </p:val>
                                        </p:tav>
                                      </p:tavLst>
                                    </p:anim>
                                  </p:childTnLst>
                                </p:cTn>
                              </p:par>
                              <p:par>
                                <p:cTn id="45" presetID="2" presetClass="entr" presetSubtype="8" fill="hold" grpId="0" nodeType="withEffect">
                                  <p:stCondLst>
                                    <p:cond delay="0"/>
                                  </p:stCondLst>
                                  <p:childTnLst>
                                    <p:set>
                                      <p:cBhvr>
                                        <p:cTn id="46" dur="1" fill="hold">
                                          <p:stCondLst>
                                            <p:cond delay="0"/>
                                          </p:stCondLst>
                                        </p:cTn>
                                        <p:tgtEl>
                                          <p:spTgt spid="83971">
                                            <p:txEl>
                                              <p:pRg st="5" end="5"/>
                                            </p:txEl>
                                          </p:spTgt>
                                        </p:tgtEl>
                                        <p:attrNameLst>
                                          <p:attrName>style.visibility</p:attrName>
                                        </p:attrNameLst>
                                      </p:cBhvr>
                                      <p:to>
                                        <p:strVal val="visible"/>
                                      </p:to>
                                    </p:set>
                                    <p:anim calcmode="lin" valueType="num">
                                      <p:cBhvr additive="base">
                                        <p:cTn id="47" dur="500" fill="hold"/>
                                        <p:tgtEl>
                                          <p:spTgt spid="83971">
                                            <p:txEl>
                                              <p:pRg st="5" end="5"/>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83971">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4" presetClass="entr" presetSubtype="32" fill="hold" nodeType="clickEffect">
                                  <p:stCondLst>
                                    <p:cond delay="0"/>
                                  </p:stCondLst>
                                  <p:childTnLst>
                                    <p:set>
                                      <p:cBhvr>
                                        <p:cTn id="52" dur="1" fill="hold">
                                          <p:stCondLst>
                                            <p:cond delay="0"/>
                                          </p:stCondLst>
                                        </p:cTn>
                                        <p:tgtEl>
                                          <p:spTgt spid="824322"/>
                                        </p:tgtEl>
                                        <p:attrNameLst>
                                          <p:attrName>style.visibility</p:attrName>
                                        </p:attrNameLst>
                                      </p:cBhvr>
                                      <p:to>
                                        <p:strVal val="visible"/>
                                      </p:to>
                                    </p:set>
                                    <p:animEffect transition="in" filter="box(out)">
                                      <p:cBhvr>
                                        <p:cTn id="53" dur="500"/>
                                        <p:tgtEl>
                                          <p:spTgt spid="8243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970" grpId="0" animBg="1" autoUpdateAnimBg="0"/>
      <p:bldP spid="83971" grpId="0" build="p"/>
    </p:bldLst>
  </p:timing>
</p:sld>
</file>

<file path=ppt/slides/slide19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73058"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90467"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19D670B3-929D-4A7A-8656-6A5CBD757755}" type="slidenum">
              <a:rPr lang="de-DE" altLang="en-US" sz="900" smtClean="0">
                <a:solidFill>
                  <a:schemeClr val="accent2"/>
                </a:solidFill>
              </a:rPr>
              <a:pPr/>
              <a:t>196</a:t>
            </a:fld>
            <a:endParaRPr lang="de-DE" altLang="en-US" sz="1400" b="0" smtClean="0">
              <a:solidFill>
                <a:schemeClr val="tx1"/>
              </a:solidFill>
            </a:endParaRPr>
          </a:p>
        </p:txBody>
      </p:sp>
      <p:sp>
        <p:nvSpPr>
          <p:cNvPr id="87042" name="Rectangle 2"/>
          <p:cNvSpPr>
            <a:spLocks noGrp="1" noChangeArrowheads="1"/>
          </p:cNvSpPr>
          <p:nvPr>
            <p:ph type="title"/>
          </p:nvPr>
        </p:nvSpPr>
        <p:spPr>
          <a:xfrm>
            <a:off x="685800" y="460375"/>
            <a:ext cx="7772400" cy="457200"/>
          </a:xfrm>
        </p:spPr>
        <p:txBody>
          <a:bodyPr/>
          <a:lstStyle/>
          <a:p>
            <a:pPr>
              <a:defRPr/>
            </a:pPr>
            <a:r>
              <a:rPr lang="de-DE" altLang="en-US" sz="2400" smtClean="0">
                <a:ea typeface="ＭＳ Ｐゴシック" pitchFamily="1" charset="-128"/>
              </a:rPr>
              <a:t>2.3.2 Die Kenngrößen der EbM in der Therapie</a:t>
            </a:r>
          </a:p>
        </p:txBody>
      </p:sp>
      <p:graphicFrame>
        <p:nvGraphicFramePr>
          <p:cNvPr id="87044" name="Object 4"/>
          <p:cNvGraphicFramePr>
            <a:graphicFrameLocks noChangeAspect="1"/>
          </p:cNvGraphicFramePr>
          <p:nvPr/>
        </p:nvGraphicFramePr>
        <p:xfrm>
          <a:off x="728663" y="1412875"/>
          <a:ext cx="3033712" cy="681038"/>
        </p:xfrm>
        <a:graphic>
          <a:graphicData uri="http://schemas.openxmlformats.org/presentationml/2006/ole">
            <mc:AlternateContent xmlns:mc="http://schemas.openxmlformats.org/markup-compatibility/2006">
              <mc:Choice xmlns:v="urn:schemas-microsoft-com:vml" Requires="v">
                <p:oleObj spid="_x0000_s190785" name="Equation" r:id="rId3" imgW="2146300" imgH="482600" progId="Equation.COEE2">
                  <p:embed/>
                </p:oleObj>
              </mc:Choice>
              <mc:Fallback>
                <p:oleObj name="Equation" r:id="rId3" imgW="2146300" imgH="482600" progId="Equation.COEE2">
                  <p:embed/>
                  <p:pic>
                    <p:nvPicPr>
                      <p:cNvPr id="0" name="Object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28663" y="1412875"/>
                        <a:ext cx="3033712" cy="681038"/>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graphicFrame>
        <p:nvGraphicFramePr>
          <p:cNvPr id="87045" name="Object 5"/>
          <p:cNvGraphicFramePr>
            <a:graphicFrameLocks noChangeAspect="1"/>
          </p:cNvGraphicFramePr>
          <p:nvPr/>
        </p:nvGraphicFramePr>
        <p:xfrm>
          <a:off x="684213" y="3068638"/>
          <a:ext cx="7632700" cy="1077912"/>
        </p:xfrm>
        <a:graphic>
          <a:graphicData uri="http://schemas.openxmlformats.org/presentationml/2006/ole">
            <mc:AlternateContent xmlns:mc="http://schemas.openxmlformats.org/markup-compatibility/2006">
              <mc:Choice xmlns:v="urn:schemas-microsoft-com:vml" Requires="v">
                <p:oleObj spid="_x0000_s190786" name="Equation" r:id="rId5" imgW="3136900" imgH="444500" progId="Equation.COEE2">
                  <p:embed/>
                </p:oleObj>
              </mc:Choice>
              <mc:Fallback>
                <p:oleObj name="Equation" r:id="rId5" imgW="3136900" imgH="444500" progId="Equation.COEE2">
                  <p:embed/>
                  <p:pic>
                    <p:nvPicPr>
                      <p:cNvPr id="0" name="Object 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84213" y="3068638"/>
                        <a:ext cx="7632700" cy="107791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graphicFrame>
        <p:nvGraphicFramePr>
          <p:cNvPr id="87046" name="Object 6"/>
          <p:cNvGraphicFramePr>
            <a:graphicFrameLocks noChangeAspect="1"/>
          </p:cNvGraphicFramePr>
          <p:nvPr/>
        </p:nvGraphicFramePr>
        <p:xfrm>
          <a:off x="900113" y="4437063"/>
          <a:ext cx="2933700" cy="952500"/>
        </p:xfrm>
        <a:graphic>
          <a:graphicData uri="http://schemas.openxmlformats.org/presentationml/2006/ole">
            <mc:AlternateContent xmlns:mc="http://schemas.openxmlformats.org/markup-compatibility/2006">
              <mc:Choice xmlns:v="urn:schemas-microsoft-com:vml" Requires="v">
                <p:oleObj spid="_x0000_s190787" name="Zeichnung" r:id="rId7" imgW="2943225" imgH="962025" progId="WPDraw30.Drawing">
                  <p:embed/>
                </p:oleObj>
              </mc:Choice>
              <mc:Fallback>
                <p:oleObj name="Zeichnung" r:id="rId7" imgW="2943225" imgH="962025" progId="WPDraw30.Drawing">
                  <p:embed/>
                  <p:pic>
                    <p:nvPicPr>
                      <p:cNvPr id="0" name="Object 6"/>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900113" y="4437063"/>
                        <a:ext cx="2933700" cy="952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sp>
        <p:nvSpPr>
          <p:cNvPr id="87047" name="Oval 7"/>
          <p:cNvSpPr>
            <a:spLocks noChangeArrowheads="1"/>
          </p:cNvSpPr>
          <p:nvPr/>
        </p:nvSpPr>
        <p:spPr bwMode="auto">
          <a:xfrm>
            <a:off x="5334000" y="4419600"/>
            <a:ext cx="2438400" cy="1447800"/>
          </a:xfrm>
          <a:prstGeom prst="ellipse">
            <a:avLst/>
          </a:prstGeom>
          <a:gradFill rotWithShape="0">
            <a:gsLst>
              <a:gs pos="0">
                <a:srgbClr val="8AF3C7"/>
              </a:gs>
              <a:gs pos="50000">
                <a:srgbClr val="B9F5DB"/>
              </a:gs>
              <a:gs pos="100000">
                <a:srgbClr val="DDFAED"/>
              </a:gs>
            </a:gsLst>
            <a:lin ang="5400000"/>
          </a:gradFill>
          <a:ln w="9525">
            <a:solidFill>
              <a:schemeClr val="tx1"/>
            </a:solidFill>
            <a:round/>
            <a:headEnd/>
            <a:tailEnd/>
          </a:ln>
          <a:effectLst>
            <a:outerShdw blurRad="50800" dist="38100" dir="2700000" algn="tl" rotWithShape="0">
              <a:prstClr val="black">
                <a:alpha val="40000"/>
              </a:prstClr>
            </a:outerShdw>
          </a:effectLst>
        </p:spPr>
        <p:txBody>
          <a:bodyPr wrap="none" anchor="ctr"/>
          <a:lstStyle/>
          <a:p>
            <a:pPr algn="ctr">
              <a:lnSpc>
                <a:spcPct val="100000"/>
              </a:lnSpc>
              <a:spcBef>
                <a:spcPct val="0"/>
              </a:spcBef>
              <a:buSzTx/>
              <a:defRPr/>
            </a:pPr>
            <a:r>
              <a:rPr lang="de-DE" sz="3200" dirty="0">
                <a:solidFill>
                  <a:srgbClr val="CC0000"/>
                </a:solidFill>
                <a:ea typeface="+mn-ea"/>
              </a:rPr>
              <a:t>NNT</a:t>
            </a:r>
            <a:r>
              <a:rPr lang="de-DE" sz="3200" dirty="0">
                <a:solidFill>
                  <a:schemeClr val="tx1"/>
                </a:solidFill>
                <a:ea typeface="+mn-ea"/>
              </a:rPr>
              <a:t> = 3</a:t>
            </a:r>
          </a:p>
          <a:p>
            <a:pPr algn="ctr">
              <a:lnSpc>
                <a:spcPct val="100000"/>
              </a:lnSpc>
              <a:spcBef>
                <a:spcPct val="0"/>
              </a:spcBef>
              <a:buSzTx/>
              <a:defRPr/>
            </a:pPr>
            <a:r>
              <a:rPr lang="de-DE" sz="3200" dirty="0">
                <a:solidFill>
                  <a:schemeClr val="tx1"/>
                </a:solidFill>
                <a:ea typeface="+mn-ea"/>
              </a:rPr>
              <a:t>(3 bis 4)</a:t>
            </a:r>
            <a:endParaRPr lang="de-DE" b="0" dirty="0">
              <a:solidFill>
                <a:schemeClr val="tx1"/>
              </a:solidFill>
              <a:latin typeface="Times New Roman" pitchFamily="18" charset="0"/>
              <a:ea typeface="+mn-ea"/>
            </a:endParaRPr>
          </a:p>
        </p:txBody>
      </p:sp>
      <p:sp>
        <p:nvSpPr>
          <p:cNvPr id="87050" name="Text Box 10"/>
          <p:cNvSpPr txBox="1">
            <a:spLocks noChangeArrowheads="1"/>
          </p:cNvSpPr>
          <p:nvPr/>
        </p:nvSpPr>
        <p:spPr bwMode="auto">
          <a:xfrm>
            <a:off x="684213" y="908050"/>
            <a:ext cx="7777162" cy="312738"/>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en-US" sz="1600" smtClean="0"/>
              <a:t>Konfidenzintervall </a:t>
            </a:r>
          </a:p>
        </p:txBody>
      </p:sp>
      <p:graphicFrame>
        <p:nvGraphicFramePr>
          <p:cNvPr id="190474" name="Object 12"/>
          <p:cNvGraphicFramePr>
            <a:graphicFrameLocks noGrp="1" noChangeAspect="1"/>
          </p:cNvGraphicFramePr>
          <p:nvPr>
            <p:ph idx="1"/>
          </p:nvPr>
        </p:nvGraphicFramePr>
        <p:xfrm>
          <a:off x="4859338" y="1412875"/>
          <a:ext cx="3440112" cy="1220788"/>
        </p:xfrm>
        <a:graphic>
          <a:graphicData uri="http://schemas.openxmlformats.org/presentationml/2006/ole">
            <mc:AlternateContent xmlns:mc="http://schemas.openxmlformats.org/markup-compatibility/2006">
              <mc:Choice xmlns:v="urn:schemas-microsoft-com:vml" Requires="v">
                <p:oleObj spid="_x0000_s190788" name="Dokument" r:id="rId9" imgW="7315200" imgH="2590800" progId="Word.Document.8">
                  <p:embed/>
                </p:oleObj>
              </mc:Choice>
              <mc:Fallback>
                <p:oleObj name="Dokument" r:id="rId9" imgW="7315200" imgH="2590800" progId="Word.Document.8">
                  <p:embed/>
                  <p:pic>
                    <p:nvPicPr>
                      <p:cNvPr id="0" name="Object 12"/>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859338" y="1412875"/>
                        <a:ext cx="3440112" cy="12207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87042"/>
                                        </p:tgtEl>
                                        <p:attrNameLst>
                                          <p:attrName>style.visibility</p:attrName>
                                        </p:attrNameLst>
                                      </p:cBhvr>
                                      <p:to>
                                        <p:strVal val="visible"/>
                                      </p:to>
                                    </p:set>
                                    <p:anim calcmode="lin" valueType="num">
                                      <p:cBhvr additive="base">
                                        <p:cTn id="7" dur="500" fill="hold"/>
                                        <p:tgtEl>
                                          <p:spTgt spid="87042"/>
                                        </p:tgtEl>
                                        <p:attrNameLst>
                                          <p:attrName>ppt_x</p:attrName>
                                        </p:attrNameLst>
                                      </p:cBhvr>
                                      <p:tavLst>
                                        <p:tav tm="0">
                                          <p:val>
                                            <p:strVal val="#ppt_x"/>
                                          </p:val>
                                        </p:tav>
                                        <p:tav tm="100000">
                                          <p:val>
                                            <p:strVal val="#ppt_x"/>
                                          </p:val>
                                        </p:tav>
                                      </p:tavLst>
                                    </p:anim>
                                    <p:anim calcmode="lin" valueType="num">
                                      <p:cBhvr additive="base">
                                        <p:cTn id="8" dur="500" fill="hold"/>
                                        <p:tgtEl>
                                          <p:spTgt spid="87042"/>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87050"/>
                                        </p:tgtEl>
                                        <p:attrNameLst>
                                          <p:attrName>style.visibility</p:attrName>
                                        </p:attrNameLst>
                                      </p:cBhvr>
                                      <p:to>
                                        <p:strVal val="visible"/>
                                      </p:to>
                                    </p:set>
                                    <p:anim calcmode="lin" valueType="num">
                                      <p:cBhvr additive="base">
                                        <p:cTn id="12" dur="500" fill="hold"/>
                                        <p:tgtEl>
                                          <p:spTgt spid="87050"/>
                                        </p:tgtEl>
                                        <p:attrNameLst>
                                          <p:attrName>ppt_x</p:attrName>
                                        </p:attrNameLst>
                                      </p:cBhvr>
                                      <p:tavLst>
                                        <p:tav tm="0">
                                          <p:val>
                                            <p:strVal val="0-#ppt_w/2"/>
                                          </p:val>
                                        </p:tav>
                                        <p:tav tm="100000">
                                          <p:val>
                                            <p:strVal val="#ppt_x"/>
                                          </p:val>
                                        </p:tav>
                                      </p:tavLst>
                                    </p:anim>
                                    <p:anim calcmode="lin" valueType="num">
                                      <p:cBhvr additive="base">
                                        <p:cTn id="13" dur="500" fill="hold"/>
                                        <p:tgtEl>
                                          <p:spTgt spid="87050"/>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4" presetClass="entr" presetSubtype="32" fill="hold" nodeType="clickEffect">
                                  <p:stCondLst>
                                    <p:cond delay="0"/>
                                  </p:stCondLst>
                                  <p:childTnLst>
                                    <p:set>
                                      <p:cBhvr>
                                        <p:cTn id="17" dur="1" fill="hold">
                                          <p:stCondLst>
                                            <p:cond delay="0"/>
                                          </p:stCondLst>
                                        </p:cTn>
                                        <p:tgtEl>
                                          <p:spTgt spid="87044"/>
                                        </p:tgtEl>
                                        <p:attrNameLst>
                                          <p:attrName>style.visibility</p:attrName>
                                        </p:attrNameLst>
                                      </p:cBhvr>
                                      <p:to>
                                        <p:strVal val="visible"/>
                                      </p:to>
                                    </p:set>
                                    <p:animEffect transition="in" filter="box(out)">
                                      <p:cBhvr>
                                        <p:cTn id="18" dur="500"/>
                                        <p:tgtEl>
                                          <p:spTgt spid="87044"/>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4" presetClass="entr" presetSubtype="32" fill="hold" nodeType="clickEffect">
                                  <p:stCondLst>
                                    <p:cond delay="0"/>
                                  </p:stCondLst>
                                  <p:childTnLst>
                                    <p:set>
                                      <p:cBhvr>
                                        <p:cTn id="22" dur="1" fill="hold">
                                          <p:stCondLst>
                                            <p:cond delay="0"/>
                                          </p:stCondLst>
                                        </p:cTn>
                                        <p:tgtEl>
                                          <p:spTgt spid="87045"/>
                                        </p:tgtEl>
                                        <p:attrNameLst>
                                          <p:attrName>style.visibility</p:attrName>
                                        </p:attrNameLst>
                                      </p:cBhvr>
                                      <p:to>
                                        <p:strVal val="visible"/>
                                      </p:to>
                                    </p:set>
                                    <p:animEffect transition="in" filter="box(out)">
                                      <p:cBhvr>
                                        <p:cTn id="23" dur="500"/>
                                        <p:tgtEl>
                                          <p:spTgt spid="87045"/>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9" presetClass="entr" presetSubtype="0" fill="hold" nodeType="clickEffect">
                                  <p:stCondLst>
                                    <p:cond delay="0"/>
                                  </p:stCondLst>
                                  <p:childTnLst>
                                    <p:set>
                                      <p:cBhvr>
                                        <p:cTn id="27" dur="1" fill="hold">
                                          <p:stCondLst>
                                            <p:cond delay="0"/>
                                          </p:stCondLst>
                                        </p:cTn>
                                        <p:tgtEl>
                                          <p:spTgt spid="87046"/>
                                        </p:tgtEl>
                                        <p:attrNameLst>
                                          <p:attrName>style.visibility</p:attrName>
                                        </p:attrNameLst>
                                      </p:cBhvr>
                                      <p:to>
                                        <p:strVal val="visible"/>
                                      </p:to>
                                    </p:set>
                                    <p:animEffect transition="in" filter="dissolve">
                                      <p:cBhvr>
                                        <p:cTn id="28" dur="500"/>
                                        <p:tgtEl>
                                          <p:spTgt spid="87046"/>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87047"/>
                                        </p:tgtEl>
                                        <p:attrNameLst>
                                          <p:attrName>style.visibility</p:attrName>
                                        </p:attrNameLst>
                                      </p:cBhvr>
                                      <p:to>
                                        <p:strVal val="visible"/>
                                      </p:to>
                                    </p:set>
                                    <p:animEffect transition="in" filter="dissolve">
                                      <p:cBhvr>
                                        <p:cTn id="33" dur="500"/>
                                        <p:tgtEl>
                                          <p:spTgt spid="870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042" grpId="0" animBg="1" autoUpdateAnimBg="0"/>
      <p:bldP spid="87047" grpId="0" animBg="1"/>
      <p:bldP spid="87050" grpId="0" animBg="1"/>
    </p:bldLst>
  </p:timing>
</p:sld>
</file>

<file path=ppt/slides/slide19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74082"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91491" name="Foliennummernplatzhalter 6"/>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9F767664-F4D6-4F5C-BA81-A9E594E507B4}" type="slidenum">
              <a:rPr lang="de-DE" altLang="en-US" sz="900" smtClean="0">
                <a:solidFill>
                  <a:schemeClr val="accent2"/>
                </a:solidFill>
              </a:rPr>
              <a:pPr/>
              <a:t>197</a:t>
            </a:fld>
            <a:endParaRPr lang="de-DE" altLang="en-US" sz="1400" b="0" smtClean="0">
              <a:solidFill>
                <a:schemeClr val="tx1"/>
              </a:solidFill>
            </a:endParaRPr>
          </a:p>
        </p:txBody>
      </p:sp>
      <p:sp>
        <p:nvSpPr>
          <p:cNvPr id="84994" name="Rectangle 2"/>
          <p:cNvSpPr>
            <a:spLocks noGrp="1" noChangeArrowheads="1"/>
          </p:cNvSpPr>
          <p:nvPr>
            <p:ph type="title"/>
          </p:nvPr>
        </p:nvSpPr>
        <p:spPr>
          <a:xfrm>
            <a:off x="468313" y="431800"/>
            <a:ext cx="8008937" cy="457200"/>
          </a:xfrm>
        </p:spPr>
        <p:txBody>
          <a:bodyPr/>
          <a:lstStyle/>
          <a:p>
            <a:pPr>
              <a:defRPr/>
            </a:pPr>
            <a:r>
              <a:rPr lang="de-DE" altLang="en-US" sz="2400" smtClean="0">
                <a:ea typeface="ＭＳ Ｐゴシック" pitchFamily="1" charset="-128"/>
              </a:rPr>
              <a:t>2.3.2 Die Kenngrößen der EbM in der Therapie</a:t>
            </a:r>
          </a:p>
        </p:txBody>
      </p:sp>
      <p:sp>
        <p:nvSpPr>
          <p:cNvPr id="84995" name="Rectangle 3"/>
          <p:cNvSpPr>
            <a:spLocks noGrp="1" noChangeArrowheads="1"/>
          </p:cNvSpPr>
          <p:nvPr>
            <p:ph type="body" sz="half" idx="1"/>
          </p:nvPr>
        </p:nvSpPr>
        <p:spPr>
          <a:xfrm>
            <a:off x="685800" y="2362200"/>
            <a:ext cx="3810000" cy="4114800"/>
          </a:xfrm>
        </p:spPr>
        <p:txBody>
          <a:bodyPr/>
          <a:lstStyle/>
          <a:p>
            <a:pPr>
              <a:lnSpc>
                <a:spcPct val="90000"/>
              </a:lnSpc>
            </a:pPr>
            <a:r>
              <a:rPr lang="de-DE" altLang="en-US" sz="3200" smtClean="0">
                <a:ea typeface="ＭＳ Ｐゴシック" pitchFamily="34" charset="-128"/>
              </a:rPr>
              <a:t>RBI</a:t>
            </a:r>
          </a:p>
          <a:p>
            <a:pPr lvl="1">
              <a:lnSpc>
                <a:spcPct val="90000"/>
              </a:lnSpc>
            </a:pPr>
            <a:r>
              <a:rPr lang="de-DE" altLang="en-US" sz="1600" smtClean="0">
                <a:solidFill>
                  <a:srgbClr val="CC0000"/>
                </a:solidFill>
                <a:ea typeface="ＭＳ Ｐゴシック" pitchFamily="34" charset="-128"/>
              </a:rPr>
              <a:t>R</a:t>
            </a:r>
            <a:r>
              <a:rPr lang="de-DE" altLang="en-US" sz="1600" b="0" smtClean="0">
                <a:ea typeface="ＭＳ Ｐゴシック" pitchFamily="34" charset="-128"/>
              </a:rPr>
              <a:t>elative </a:t>
            </a:r>
            <a:r>
              <a:rPr lang="de-DE" altLang="en-US" sz="1600" b="0" smtClean="0">
                <a:solidFill>
                  <a:srgbClr val="CC0000"/>
                </a:solidFill>
                <a:ea typeface="ＭＳ Ｐゴシック" pitchFamily="34" charset="-128"/>
              </a:rPr>
              <a:t> </a:t>
            </a:r>
            <a:r>
              <a:rPr lang="de-DE" altLang="en-US" sz="1600" smtClean="0">
                <a:solidFill>
                  <a:srgbClr val="CC0000"/>
                </a:solidFill>
                <a:ea typeface="ＭＳ Ｐゴシック" pitchFamily="34" charset="-128"/>
              </a:rPr>
              <a:t>B</a:t>
            </a:r>
            <a:r>
              <a:rPr lang="de-DE" altLang="en-US" sz="1600" b="0" smtClean="0">
                <a:ea typeface="ＭＳ Ｐゴシック" pitchFamily="34" charset="-128"/>
              </a:rPr>
              <a:t>enefit </a:t>
            </a:r>
            <a:r>
              <a:rPr lang="de-DE" altLang="en-US" sz="1600" smtClean="0">
                <a:solidFill>
                  <a:srgbClr val="CC0000"/>
                </a:solidFill>
                <a:ea typeface="ＭＳ Ｐゴシック" pitchFamily="34" charset="-128"/>
              </a:rPr>
              <a:t>I</a:t>
            </a:r>
            <a:r>
              <a:rPr lang="de-DE" altLang="en-US" sz="1600" b="0" smtClean="0">
                <a:ea typeface="ＭＳ Ｐゴシック" pitchFamily="34" charset="-128"/>
              </a:rPr>
              <a:t>ncrease</a:t>
            </a:r>
            <a:r>
              <a:rPr lang="de-DE" altLang="en-US" sz="2800" b="0" smtClean="0">
                <a:ea typeface="ＭＳ Ｐゴシック" pitchFamily="34" charset="-128"/>
              </a:rPr>
              <a:t>   </a:t>
            </a:r>
            <a:br>
              <a:rPr lang="de-DE" altLang="en-US" sz="2800" b="0" smtClean="0">
                <a:ea typeface="ＭＳ Ｐゴシック" pitchFamily="34" charset="-128"/>
              </a:rPr>
            </a:br>
            <a:r>
              <a:rPr lang="de-DE" altLang="en-US" sz="1400" b="0" smtClean="0">
                <a:solidFill>
                  <a:schemeClr val="accent2"/>
                </a:solidFill>
                <a:ea typeface="ＭＳ Ｐゴシック" pitchFamily="34" charset="-128"/>
              </a:rPr>
              <a:t>=EER -CER / CER</a:t>
            </a:r>
            <a:endParaRPr lang="de-DE" altLang="en-US" sz="2800" b="0" smtClean="0">
              <a:ea typeface="ＭＳ Ｐゴシック" pitchFamily="34" charset="-128"/>
            </a:endParaRPr>
          </a:p>
          <a:p>
            <a:pPr>
              <a:lnSpc>
                <a:spcPct val="90000"/>
              </a:lnSpc>
            </a:pPr>
            <a:r>
              <a:rPr lang="de-DE" altLang="en-US" sz="3200" smtClean="0">
                <a:ea typeface="ＭＳ Ｐゴシック" pitchFamily="34" charset="-128"/>
              </a:rPr>
              <a:t>ABI</a:t>
            </a:r>
          </a:p>
          <a:p>
            <a:pPr lvl="1">
              <a:lnSpc>
                <a:spcPct val="90000"/>
              </a:lnSpc>
            </a:pPr>
            <a:r>
              <a:rPr lang="de-DE" altLang="en-US" sz="1600" smtClean="0">
                <a:solidFill>
                  <a:srgbClr val="CC0000"/>
                </a:solidFill>
                <a:ea typeface="ＭＳ Ｐゴシック" pitchFamily="34" charset="-128"/>
              </a:rPr>
              <a:t>A</a:t>
            </a:r>
            <a:r>
              <a:rPr lang="de-DE" altLang="en-US" sz="1600" b="0" smtClean="0">
                <a:ea typeface="ＭＳ Ｐゴシック" pitchFamily="34" charset="-128"/>
              </a:rPr>
              <a:t>bsolute </a:t>
            </a:r>
            <a:r>
              <a:rPr lang="de-DE" altLang="en-US" sz="1600" smtClean="0">
                <a:solidFill>
                  <a:srgbClr val="CC0000"/>
                </a:solidFill>
                <a:ea typeface="ＭＳ Ｐゴシック" pitchFamily="34" charset="-128"/>
              </a:rPr>
              <a:t>B</a:t>
            </a:r>
            <a:r>
              <a:rPr lang="de-DE" altLang="en-US" sz="1600" b="0" smtClean="0">
                <a:ea typeface="ＭＳ Ｐゴシック" pitchFamily="34" charset="-128"/>
              </a:rPr>
              <a:t>enefit</a:t>
            </a:r>
            <a:r>
              <a:rPr lang="de-DE" altLang="en-US" sz="1600" b="0" smtClean="0">
                <a:solidFill>
                  <a:srgbClr val="CC0000"/>
                </a:solidFill>
                <a:ea typeface="ＭＳ Ｐゴシック" pitchFamily="34" charset="-128"/>
              </a:rPr>
              <a:t> </a:t>
            </a:r>
            <a:r>
              <a:rPr lang="de-DE" altLang="en-US" sz="1600" smtClean="0">
                <a:solidFill>
                  <a:srgbClr val="CC0000"/>
                </a:solidFill>
                <a:ea typeface="ＭＳ Ｐゴシック" pitchFamily="34" charset="-128"/>
              </a:rPr>
              <a:t>I</a:t>
            </a:r>
            <a:r>
              <a:rPr lang="de-DE" altLang="en-US" sz="1600" b="0" smtClean="0">
                <a:ea typeface="ＭＳ Ｐゴシック" pitchFamily="34" charset="-128"/>
              </a:rPr>
              <a:t>ncrease </a:t>
            </a:r>
            <a:br>
              <a:rPr lang="de-DE" altLang="en-US" sz="1600" b="0" smtClean="0">
                <a:ea typeface="ＭＳ Ｐゴシック" pitchFamily="34" charset="-128"/>
              </a:rPr>
            </a:br>
            <a:r>
              <a:rPr lang="de-DE" altLang="en-US" sz="1400" smtClean="0">
                <a:solidFill>
                  <a:schemeClr val="accent2"/>
                </a:solidFill>
                <a:ea typeface="ＭＳ Ｐゴシック" pitchFamily="34" charset="-128"/>
              </a:rPr>
              <a:t>=EER - CER</a:t>
            </a:r>
            <a:r>
              <a:rPr lang="de-DE" altLang="en-US" sz="2800" smtClean="0">
                <a:ea typeface="ＭＳ Ｐゴシック" pitchFamily="34" charset="-128"/>
              </a:rPr>
              <a:t> </a:t>
            </a:r>
          </a:p>
          <a:p>
            <a:pPr>
              <a:lnSpc>
                <a:spcPct val="90000"/>
              </a:lnSpc>
            </a:pPr>
            <a:r>
              <a:rPr lang="de-DE" altLang="en-US" sz="3200" smtClean="0">
                <a:ea typeface="ＭＳ Ｐゴシック" pitchFamily="34" charset="-128"/>
              </a:rPr>
              <a:t>NNT</a:t>
            </a:r>
          </a:p>
          <a:p>
            <a:pPr lvl="1">
              <a:lnSpc>
                <a:spcPct val="90000"/>
              </a:lnSpc>
            </a:pPr>
            <a:r>
              <a:rPr lang="de-DE" altLang="en-US" sz="1600" smtClean="0">
                <a:solidFill>
                  <a:srgbClr val="CC0000"/>
                </a:solidFill>
                <a:ea typeface="ＭＳ Ｐゴシック" pitchFamily="34" charset="-128"/>
              </a:rPr>
              <a:t>N</a:t>
            </a:r>
            <a:r>
              <a:rPr lang="de-DE" altLang="en-US" sz="1600" b="0" smtClean="0">
                <a:ea typeface="ＭＳ Ｐゴシック" pitchFamily="34" charset="-128"/>
              </a:rPr>
              <a:t>umber </a:t>
            </a:r>
            <a:r>
              <a:rPr lang="de-DE" altLang="en-US" sz="1600" smtClean="0">
                <a:solidFill>
                  <a:srgbClr val="CC0000"/>
                </a:solidFill>
                <a:ea typeface="ＭＳ Ｐゴシック" pitchFamily="34" charset="-128"/>
              </a:rPr>
              <a:t>N</a:t>
            </a:r>
            <a:r>
              <a:rPr lang="de-DE" altLang="en-US" sz="1600" b="0" smtClean="0">
                <a:ea typeface="ＭＳ Ｐゴシック" pitchFamily="34" charset="-128"/>
              </a:rPr>
              <a:t>eeded to </a:t>
            </a:r>
            <a:r>
              <a:rPr lang="de-DE" altLang="en-US" sz="1600" smtClean="0">
                <a:solidFill>
                  <a:srgbClr val="CC0000"/>
                </a:solidFill>
                <a:ea typeface="ＭＳ Ｐゴシック" pitchFamily="34" charset="-128"/>
              </a:rPr>
              <a:t>T</a:t>
            </a:r>
            <a:r>
              <a:rPr lang="de-DE" altLang="en-US" sz="1600" b="0" smtClean="0">
                <a:ea typeface="ＭＳ Ｐゴシック" pitchFamily="34" charset="-128"/>
              </a:rPr>
              <a:t>reat </a:t>
            </a:r>
            <a:br>
              <a:rPr lang="de-DE" altLang="en-US" sz="1600" b="0" smtClean="0">
                <a:ea typeface="ＭＳ Ｐゴシック" pitchFamily="34" charset="-128"/>
              </a:rPr>
            </a:br>
            <a:r>
              <a:rPr lang="de-DE" altLang="en-US" sz="1600" smtClean="0">
                <a:solidFill>
                  <a:schemeClr val="accent2"/>
                </a:solidFill>
                <a:ea typeface="ＭＳ Ｐゴシック" pitchFamily="34" charset="-128"/>
              </a:rPr>
              <a:t>= 1/ABI</a:t>
            </a:r>
            <a:endParaRPr lang="de-DE" altLang="en-US" sz="2800" smtClean="0">
              <a:ea typeface="ＭＳ Ｐゴシック" pitchFamily="34" charset="-128"/>
            </a:endParaRPr>
          </a:p>
        </p:txBody>
      </p:sp>
      <p:sp>
        <p:nvSpPr>
          <p:cNvPr id="84996" name="Rectangle 4"/>
          <p:cNvSpPr>
            <a:spLocks noGrp="1" noChangeArrowheads="1"/>
          </p:cNvSpPr>
          <p:nvPr>
            <p:ph type="body" sz="half" idx="2"/>
          </p:nvPr>
        </p:nvSpPr>
        <p:spPr>
          <a:xfrm>
            <a:off x="4648200" y="2362200"/>
            <a:ext cx="4244975" cy="4114800"/>
          </a:xfrm>
        </p:spPr>
        <p:txBody>
          <a:bodyPr/>
          <a:lstStyle/>
          <a:p>
            <a:pPr>
              <a:lnSpc>
                <a:spcPct val="90000"/>
              </a:lnSpc>
            </a:pPr>
            <a:r>
              <a:rPr lang="de-DE" altLang="en-US" sz="3200" smtClean="0">
                <a:ea typeface="ＭＳ Ｐゴシック" pitchFamily="34" charset="-128"/>
              </a:rPr>
              <a:t>RRI</a:t>
            </a:r>
          </a:p>
          <a:p>
            <a:pPr lvl="1">
              <a:lnSpc>
                <a:spcPct val="90000"/>
              </a:lnSpc>
            </a:pPr>
            <a:r>
              <a:rPr lang="de-DE" altLang="en-US" sz="1600" smtClean="0">
                <a:solidFill>
                  <a:srgbClr val="CC0000"/>
                </a:solidFill>
                <a:ea typeface="ＭＳ Ｐゴシック" pitchFamily="34" charset="-128"/>
              </a:rPr>
              <a:t>R</a:t>
            </a:r>
            <a:r>
              <a:rPr lang="de-DE" altLang="en-US" sz="1600" b="0" smtClean="0">
                <a:ea typeface="ＭＳ Ｐゴシック" pitchFamily="34" charset="-128"/>
              </a:rPr>
              <a:t>elative </a:t>
            </a:r>
            <a:r>
              <a:rPr lang="de-DE" altLang="en-US" sz="1600" smtClean="0">
                <a:solidFill>
                  <a:srgbClr val="CC0000"/>
                </a:solidFill>
                <a:ea typeface="ＭＳ Ｐゴシック" pitchFamily="34" charset="-128"/>
              </a:rPr>
              <a:t>R</a:t>
            </a:r>
            <a:r>
              <a:rPr lang="de-DE" altLang="en-US" sz="1600" b="0" smtClean="0">
                <a:ea typeface="ＭＳ Ｐゴシック" pitchFamily="34" charset="-128"/>
              </a:rPr>
              <a:t>isk </a:t>
            </a:r>
            <a:r>
              <a:rPr lang="de-DE" altLang="en-US" sz="1600" smtClean="0">
                <a:solidFill>
                  <a:srgbClr val="CC0000"/>
                </a:solidFill>
                <a:ea typeface="ＭＳ Ｐゴシック" pitchFamily="34" charset="-128"/>
              </a:rPr>
              <a:t>I</a:t>
            </a:r>
            <a:r>
              <a:rPr lang="de-DE" altLang="en-US" sz="1600" b="0" smtClean="0">
                <a:ea typeface="ＭＳ Ｐゴシック" pitchFamily="34" charset="-128"/>
              </a:rPr>
              <a:t>ncrease   </a:t>
            </a:r>
            <a:br>
              <a:rPr lang="de-DE" altLang="en-US" sz="1600" b="0" smtClean="0">
                <a:ea typeface="ＭＳ Ｐゴシック" pitchFamily="34" charset="-128"/>
              </a:rPr>
            </a:br>
            <a:r>
              <a:rPr lang="de-DE" altLang="en-US" sz="1600" b="0" smtClean="0">
                <a:solidFill>
                  <a:schemeClr val="accent2"/>
                </a:solidFill>
                <a:ea typeface="ＭＳ Ｐゴシック" pitchFamily="34" charset="-128"/>
              </a:rPr>
              <a:t>=EER -CER / CER</a:t>
            </a:r>
            <a:endParaRPr lang="de-DE" altLang="en-US" sz="2800" b="0" smtClean="0">
              <a:ea typeface="ＭＳ Ｐゴシック" pitchFamily="34" charset="-128"/>
            </a:endParaRPr>
          </a:p>
          <a:p>
            <a:pPr>
              <a:lnSpc>
                <a:spcPct val="90000"/>
              </a:lnSpc>
            </a:pPr>
            <a:r>
              <a:rPr lang="de-DE" altLang="en-US" sz="3200" smtClean="0">
                <a:ea typeface="ＭＳ Ｐゴシック" pitchFamily="34" charset="-128"/>
              </a:rPr>
              <a:t>ARI</a:t>
            </a:r>
          </a:p>
          <a:p>
            <a:pPr lvl="1">
              <a:lnSpc>
                <a:spcPct val="90000"/>
              </a:lnSpc>
            </a:pPr>
            <a:r>
              <a:rPr lang="de-DE" altLang="en-US" sz="1600" smtClean="0">
                <a:solidFill>
                  <a:srgbClr val="CC0000"/>
                </a:solidFill>
                <a:ea typeface="ＭＳ Ｐゴシック" pitchFamily="34" charset="-128"/>
              </a:rPr>
              <a:t>A</a:t>
            </a:r>
            <a:r>
              <a:rPr lang="de-DE" altLang="en-US" sz="1600" b="0" smtClean="0">
                <a:ea typeface="ＭＳ Ｐゴシック" pitchFamily="34" charset="-128"/>
              </a:rPr>
              <a:t>bsolute</a:t>
            </a:r>
            <a:r>
              <a:rPr lang="de-DE" altLang="en-US" sz="1600" b="0" smtClean="0">
                <a:solidFill>
                  <a:srgbClr val="CC0000"/>
                </a:solidFill>
                <a:ea typeface="ＭＳ Ｐゴシック" pitchFamily="34" charset="-128"/>
              </a:rPr>
              <a:t> </a:t>
            </a:r>
            <a:r>
              <a:rPr lang="de-DE" altLang="en-US" sz="1600" smtClean="0">
                <a:solidFill>
                  <a:srgbClr val="CC0000"/>
                </a:solidFill>
                <a:ea typeface="ＭＳ Ｐゴシック" pitchFamily="34" charset="-128"/>
              </a:rPr>
              <a:t>R</a:t>
            </a:r>
            <a:r>
              <a:rPr lang="de-DE" altLang="en-US" sz="1600" b="0" smtClean="0">
                <a:ea typeface="ＭＳ Ｐゴシック" pitchFamily="34" charset="-128"/>
              </a:rPr>
              <a:t>isk </a:t>
            </a:r>
            <a:r>
              <a:rPr lang="de-DE" altLang="en-US" sz="1600" smtClean="0">
                <a:solidFill>
                  <a:srgbClr val="CC0000"/>
                </a:solidFill>
                <a:ea typeface="ＭＳ Ｐゴシック" pitchFamily="34" charset="-128"/>
              </a:rPr>
              <a:t>I</a:t>
            </a:r>
            <a:r>
              <a:rPr lang="de-DE" altLang="en-US" sz="1600" b="0" smtClean="0">
                <a:ea typeface="ＭＳ Ｐゴシック" pitchFamily="34" charset="-128"/>
              </a:rPr>
              <a:t>ncrease </a:t>
            </a:r>
            <a:br>
              <a:rPr lang="de-DE" altLang="en-US" sz="1600" b="0" smtClean="0">
                <a:ea typeface="ＭＳ Ｐゴシック" pitchFamily="34" charset="-128"/>
              </a:rPr>
            </a:br>
            <a:r>
              <a:rPr lang="de-DE" altLang="en-US" sz="1600" b="0" smtClean="0">
                <a:solidFill>
                  <a:schemeClr val="accent2"/>
                </a:solidFill>
                <a:ea typeface="ＭＳ Ｐゴシック" pitchFamily="34" charset="-128"/>
              </a:rPr>
              <a:t>=EER -CER</a:t>
            </a:r>
            <a:r>
              <a:rPr lang="de-DE" altLang="en-US" sz="1600" b="0" smtClean="0">
                <a:ea typeface="ＭＳ Ｐゴシック" pitchFamily="34" charset="-128"/>
              </a:rPr>
              <a:t> </a:t>
            </a:r>
            <a:endParaRPr lang="de-DE" altLang="en-US" sz="2800" b="0" smtClean="0">
              <a:ea typeface="ＭＳ Ｐゴシック" pitchFamily="34" charset="-128"/>
            </a:endParaRPr>
          </a:p>
          <a:p>
            <a:pPr>
              <a:lnSpc>
                <a:spcPct val="90000"/>
              </a:lnSpc>
            </a:pPr>
            <a:r>
              <a:rPr lang="de-DE" altLang="en-US" sz="3200" smtClean="0">
                <a:ea typeface="ＭＳ Ｐゴシック" pitchFamily="34" charset="-128"/>
              </a:rPr>
              <a:t> </a:t>
            </a:r>
            <a:r>
              <a:rPr lang="de-DE" altLang="en-US" sz="2000" smtClean="0">
                <a:ea typeface="ＭＳ Ｐゴシック" pitchFamily="34" charset="-128"/>
              </a:rPr>
              <a:t>2.3.2.9 </a:t>
            </a:r>
            <a:r>
              <a:rPr lang="de-DE" altLang="en-US" sz="3200" smtClean="0">
                <a:ea typeface="ＭＳ Ｐゴシック" pitchFamily="34" charset="-128"/>
              </a:rPr>
              <a:t>NNH</a:t>
            </a:r>
          </a:p>
          <a:p>
            <a:pPr lvl="1">
              <a:lnSpc>
                <a:spcPct val="90000"/>
              </a:lnSpc>
            </a:pPr>
            <a:r>
              <a:rPr lang="de-DE" altLang="en-US" sz="2800" smtClean="0">
                <a:solidFill>
                  <a:srgbClr val="CC0000"/>
                </a:solidFill>
                <a:ea typeface="ＭＳ Ｐゴシック" pitchFamily="34" charset="-128"/>
              </a:rPr>
              <a:t>N</a:t>
            </a:r>
            <a:r>
              <a:rPr lang="de-DE" altLang="en-US" sz="2800" b="0" smtClean="0">
                <a:ea typeface="ＭＳ Ｐゴシック" pitchFamily="34" charset="-128"/>
              </a:rPr>
              <a:t>umber </a:t>
            </a:r>
            <a:r>
              <a:rPr lang="de-DE" altLang="en-US" sz="2800" smtClean="0">
                <a:solidFill>
                  <a:srgbClr val="CC0000"/>
                </a:solidFill>
                <a:ea typeface="ＭＳ Ｐゴシック" pitchFamily="34" charset="-128"/>
              </a:rPr>
              <a:t>N</a:t>
            </a:r>
            <a:r>
              <a:rPr lang="de-DE" altLang="en-US" sz="2800" b="0" smtClean="0">
                <a:ea typeface="ＭＳ Ｐゴシック" pitchFamily="34" charset="-128"/>
              </a:rPr>
              <a:t>eeded to </a:t>
            </a:r>
            <a:r>
              <a:rPr lang="de-DE" altLang="en-US" sz="2800" smtClean="0">
                <a:solidFill>
                  <a:srgbClr val="CC0000"/>
                </a:solidFill>
                <a:ea typeface="ＭＳ Ｐゴシック" pitchFamily="34" charset="-128"/>
              </a:rPr>
              <a:t>H</a:t>
            </a:r>
            <a:r>
              <a:rPr lang="de-DE" altLang="en-US" sz="2800" b="0" smtClean="0">
                <a:ea typeface="ＭＳ Ｐゴシック" pitchFamily="34" charset="-128"/>
              </a:rPr>
              <a:t>arm </a:t>
            </a:r>
            <a:br>
              <a:rPr lang="de-DE" altLang="en-US" sz="2800" b="0" smtClean="0">
                <a:ea typeface="ＭＳ Ｐゴシック" pitchFamily="34" charset="-128"/>
              </a:rPr>
            </a:br>
            <a:r>
              <a:rPr lang="de-DE" altLang="en-US" sz="2800" b="0" smtClean="0">
                <a:solidFill>
                  <a:schemeClr val="accent2"/>
                </a:solidFill>
                <a:ea typeface="ＭＳ Ｐゴシック" pitchFamily="34" charset="-128"/>
              </a:rPr>
              <a:t>= 1/ARI</a:t>
            </a:r>
          </a:p>
        </p:txBody>
      </p:sp>
      <p:sp>
        <p:nvSpPr>
          <p:cNvPr id="191495" name="Line 5"/>
          <p:cNvSpPr>
            <a:spLocks noChangeShapeType="1"/>
          </p:cNvSpPr>
          <p:nvPr/>
        </p:nvSpPr>
        <p:spPr bwMode="auto">
          <a:xfrm>
            <a:off x="609600" y="1219200"/>
            <a:ext cx="83058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de-DE"/>
          </a:p>
        </p:txBody>
      </p:sp>
      <p:sp>
        <p:nvSpPr>
          <p:cNvPr id="84998" name="Text Box 6"/>
          <p:cNvSpPr txBox="1">
            <a:spLocks noChangeArrowheads="1"/>
          </p:cNvSpPr>
          <p:nvPr/>
        </p:nvSpPr>
        <p:spPr bwMode="auto">
          <a:xfrm>
            <a:off x="323850" y="1192213"/>
            <a:ext cx="4181475" cy="88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800">
                <a:solidFill>
                  <a:schemeClr val="tx1"/>
                </a:solidFill>
              </a:rPr>
              <a:t>Wenn Ziel der Intervention </a:t>
            </a:r>
          </a:p>
          <a:p>
            <a:pPr>
              <a:lnSpc>
                <a:spcPct val="100000"/>
              </a:lnSpc>
              <a:spcBef>
                <a:spcPct val="0"/>
              </a:spcBef>
              <a:buSzTx/>
            </a:pPr>
            <a:r>
              <a:rPr lang="de-DE" altLang="en-US" sz="1800">
                <a:solidFill>
                  <a:schemeClr val="tx1"/>
                </a:solidFill>
              </a:rPr>
              <a:t>ein positives Ereignis ist </a:t>
            </a:r>
            <a:br>
              <a:rPr lang="de-DE" altLang="en-US" sz="1800">
                <a:solidFill>
                  <a:schemeClr val="tx1"/>
                </a:solidFill>
              </a:rPr>
            </a:br>
            <a:r>
              <a:rPr lang="de-DE" altLang="en-US" sz="1600">
                <a:solidFill>
                  <a:schemeClr val="accent2"/>
                </a:solidFill>
              </a:rPr>
              <a:t>(z.B. Verbesserung der Lungenfunktion) :</a:t>
            </a:r>
          </a:p>
        </p:txBody>
      </p:sp>
      <p:sp>
        <p:nvSpPr>
          <p:cNvPr id="84999" name="Text Box 7"/>
          <p:cNvSpPr txBox="1">
            <a:spLocks noChangeArrowheads="1"/>
          </p:cNvSpPr>
          <p:nvPr/>
        </p:nvSpPr>
        <p:spPr bwMode="auto">
          <a:xfrm>
            <a:off x="5089525" y="1255713"/>
            <a:ext cx="3829050" cy="88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800">
                <a:solidFill>
                  <a:schemeClr val="tx1"/>
                </a:solidFill>
              </a:rPr>
              <a:t>Wenn die Intervention zu </a:t>
            </a:r>
          </a:p>
          <a:p>
            <a:pPr>
              <a:lnSpc>
                <a:spcPct val="100000"/>
              </a:lnSpc>
              <a:spcBef>
                <a:spcPct val="0"/>
              </a:spcBef>
              <a:buSzTx/>
            </a:pPr>
            <a:r>
              <a:rPr lang="de-DE" altLang="en-US" sz="1800">
                <a:solidFill>
                  <a:srgbClr val="CC0000"/>
                </a:solidFill>
              </a:rPr>
              <a:t>unerwünschten Wirkungen</a:t>
            </a:r>
            <a:r>
              <a:rPr lang="de-DE" altLang="en-US" sz="1800">
                <a:solidFill>
                  <a:schemeClr val="tx1"/>
                </a:solidFill>
              </a:rPr>
              <a:t> führt  </a:t>
            </a:r>
            <a:br>
              <a:rPr lang="de-DE" altLang="en-US" sz="1800">
                <a:solidFill>
                  <a:schemeClr val="tx1"/>
                </a:solidFill>
              </a:rPr>
            </a:br>
            <a:r>
              <a:rPr lang="de-DE" altLang="en-US" sz="1600">
                <a:solidFill>
                  <a:schemeClr val="accent2"/>
                </a:solidFill>
              </a:rPr>
              <a:t>(z.B. Blutung) :</a:t>
            </a:r>
            <a:endParaRPr lang="de-DE" altLang="en-US">
              <a:solidFill>
                <a:schemeClr val="tx1"/>
              </a:solidFill>
            </a:endParaRP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84998"/>
                                        </p:tgtEl>
                                        <p:attrNameLst>
                                          <p:attrName>style.visibility</p:attrName>
                                        </p:attrNameLst>
                                      </p:cBhvr>
                                      <p:to>
                                        <p:strVal val="visible"/>
                                      </p:to>
                                    </p:set>
                                    <p:anim calcmode="lin" valueType="num">
                                      <p:cBhvr additive="base">
                                        <p:cTn id="7" dur="500" fill="hold"/>
                                        <p:tgtEl>
                                          <p:spTgt spid="84998"/>
                                        </p:tgtEl>
                                        <p:attrNameLst>
                                          <p:attrName>ppt_x</p:attrName>
                                        </p:attrNameLst>
                                      </p:cBhvr>
                                      <p:tavLst>
                                        <p:tav tm="0">
                                          <p:val>
                                            <p:strVal val="0-#ppt_w/2"/>
                                          </p:val>
                                        </p:tav>
                                        <p:tav tm="100000">
                                          <p:val>
                                            <p:strVal val="#ppt_x"/>
                                          </p:val>
                                        </p:tav>
                                      </p:tavLst>
                                    </p:anim>
                                    <p:anim calcmode="lin" valueType="num">
                                      <p:cBhvr additive="base">
                                        <p:cTn id="8" dur="500" fill="hold"/>
                                        <p:tgtEl>
                                          <p:spTgt spid="8499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84995">
                                            <p:txEl>
                                              <p:pRg st="0" end="0"/>
                                            </p:txEl>
                                          </p:spTgt>
                                        </p:tgtEl>
                                        <p:attrNameLst>
                                          <p:attrName>style.visibility</p:attrName>
                                        </p:attrNameLst>
                                      </p:cBhvr>
                                      <p:to>
                                        <p:strVal val="visible"/>
                                      </p:to>
                                    </p:set>
                                    <p:anim calcmode="lin" valueType="num">
                                      <p:cBhvr additive="base">
                                        <p:cTn id="13" dur="500" fill="hold"/>
                                        <p:tgtEl>
                                          <p:spTgt spid="84995">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84995">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84995">
                                            <p:txEl>
                                              <p:pRg st="1" end="1"/>
                                            </p:txEl>
                                          </p:spTgt>
                                        </p:tgtEl>
                                        <p:attrNameLst>
                                          <p:attrName>style.visibility</p:attrName>
                                        </p:attrNameLst>
                                      </p:cBhvr>
                                      <p:to>
                                        <p:strVal val="visible"/>
                                      </p:to>
                                    </p:set>
                                    <p:anim calcmode="lin" valueType="num">
                                      <p:cBhvr additive="base">
                                        <p:cTn id="17" dur="500" fill="hold"/>
                                        <p:tgtEl>
                                          <p:spTgt spid="84995">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8499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84995">
                                            <p:txEl>
                                              <p:pRg st="2" end="2"/>
                                            </p:txEl>
                                          </p:spTgt>
                                        </p:tgtEl>
                                        <p:attrNameLst>
                                          <p:attrName>style.visibility</p:attrName>
                                        </p:attrNameLst>
                                      </p:cBhvr>
                                      <p:to>
                                        <p:strVal val="visible"/>
                                      </p:to>
                                    </p:set>
                                    <p:anim calcmode="lin" valueType="num">
                                      <p:cBhvr additive="base">
                                        <p:cTn id="23" dur="500" fill="hold"/>
                                        <p:tgtEl>
                                          <p:spTgt spid="84995">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84995">
                                            <p:txEl>
                                              <p:pRg st="2" end="2"/>
                                            </p:txEl>
                                          </p:spTgt>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84995">
                                            <p:txEl>
                                              <p:pRg st="3" end="3"/>
                                            </p:txEl>
                                          </p:spTgt>
                                        </p:tgtEl>
                                        <p:attrNameLst>
                                          <p:attrName>style.visibility</p:attrName>
                                        </p:attrNameLst>
                                      </p:cBhvr>
                                      <p:to>
                                        <p:strVal val="visible"/>
                                      </p:to>
                                    </p:set>
                                    <p:anim calcmode="lin" valueType="num">
                                      <p:cBhvr additive="base">
                                        <p:cTn id="27" dur="500" fill="hold"/>
                                        <p:tgtEl>
                                          <p:spTgt spid="84995">
                                            <p:txEl>
                                              <p:pRg st="3" end="3"/>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84995">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84995">
                                            <p:txEl>
                                              <p:pRg st="4" end="4"/>
                                            </p:txEl>
                                          </p:spTgt>
                                        </p:tgtEl>
                                        <p:attrNameLst>
                                          <p:attrName>style.visibility</p:attrName>
                                        </p:attrNameLst>
                                      </p:cBhvr>
                                      <p:to>
                                        <p:strVal val="visible"/>
                                      </p:to>
                                    </p:set>
                                    <p:anim calcmode="lin" valueType="num">
                                      <p:cBhvr additive="base">
                                        <p:cTn id="33" dur="500" fill="hold"/>
                                        <p:tgtEl>
                                          <p:spTgt spid="84995">
                                            <p:txEl>
                                              <p:pRg st="4" end="4"/>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84995">
                                            <p:txEl>
                                              <p:pRg st="4" end="4"/>
                                            </p:txEl>
                                          </p:spTgt>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84995">
                                            <p:txEl>
                                              <p:pRg st="5" end="5"/>
                                            </p:txEl>
                                          </p:spTgt>
                                        </p:tgtEl>
                                        <p:attrNameLst>
                                          <p:attrName>style.visibility</p:attrName>
                                        </p:attrNameLst>
                                      </p:cBhvr>
                                      <p:to>
                                        <p:strVal val="visible"/>
                                      </p:to>
                                    </p:set>
                                    <p:anim calcmode="lin" valueType="num">
                                      <p:cBhvr additive="base">
                                        <p:cTn id="37" dur="500" fill="hold"/>
                                        <p:tgtEl>
                                          <p:spTgt spid="84995">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84995">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84999"/>
                                        </p:tgtEl>
                                        <p:attrNameLst>
                                          <p:attrName>style.visibility</p:attrName>
                                        </p:attrNameLst>
                                      </p:cBhvr>
                                      <p:to>
                                        <p:strVal val="visible"/>
                                      </p:to>
                                    </p:set>
                                    <p:anim calcmode="lin" valueType="num">
                                      <p:cBhvr additive="base">
                                        <p:cTn id="43" dur="500" fill="hold"/>
                                        <p:tgtEl>
                                          <p:spTgt spid="84999"/>
                                        </p:tgtEl>
                                        <p:attrNameLst>
                                          <p:attrName>ppt_x</p:attrName>
                                        </p:attrNameLst>
                                      </p:cBhvr>
                                      <p:tavLst>
                                        <p:tav tm="0">
                                          <p:val>
                                            <p:strVal val="1+#ppt_w/2"/>
                                          </p:val>
                                        </p:tav>
                                        <p:tav tm="100000">
                                          <p:val>
                                            <p:strVal val="#ppt_x"/>
                                          </p:val>
                                        </p:tav>
                                      </p:tavLst>
                                    </p:anim>
                                    <p:anim calcmode="lin" valueType="num">
                                      <p:cBhvr additive="base">
                                        <p:cTn id="44" dur="500" fill="hold"/>
                                        <p:tgtEl>
                                          <p:spTgt spid="84999"/>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2" fill="hold" grpId="0" nodeType="clickEffect">
                                  <p:stCondLst>
                                    <p:cond delay="0"/>
                                  </p:stCondLst>
                                  <p:childTnLst>
                                    <p:set>
                                      <p:cBhvr>
                                        <p:cTn id="48" dur="1" fill="hold">
                                          <p:stCondLst>
                                            <p:cond delay="0"/>
                                          </p:stCondLst>
                                        </p:cTn>
                                        <p:tgtEl>
                                          <p:spTgt spid="84996">
                                            <p:txEl>
                                              <p:pRg st="0" end="0"/>
                                            </p:txEl>
                                          </p:spTgt>
                                        </p:tgtEl>
                                        <p:attrNameLst>
                                          <p:attrName>style.visibility</p:attrName>
                                        </p:attrNameLst>
                                      </p:cBhvr>
                                      <p:to>
                                        <p:strVal val="visible"/>
                                      </p:to>
                                    </p:set>
                                    <p:anim calcmode="lin" valueType="num">
                                      <p:cBhvr additive="base">
                                        <p:cTn id="49" dur="500" fill="hold"/>
                                        <p:tgtEl>
                                          <p:spTgt spid="84996">
                                            <p:txEl>
                                              <p:pRg st="0" end="0"/>
                                            </p:txEl>
                                          </p:spTgt>
                                        </p:tgtEl>
                                        <p:attrNameLst>
                                          <p:attrName>ppt_x</p:attrName>
                                        </p:attrNameLst>
                                      </p:cBhvr>
                                      <p:tavLst>
                                        <p:tav tm="0">
                                          <p:val>
                                            <p:strVal val="1+#ppt_w/2"/>
                                          </p:val>
                                        </p:tav>
                                        <p:tav tm="100000">
                                          <p:val>
                                            <p:strVal val="#ppt_x"/>
                                          </p:val>
                                        </p:tav>
                                      </p:tavLst>
                                    </p:anim>
                                    <p:anim calcmode="lin" valueType="num">
                                      <p:cBhvr additive="base">
                                        <p:cTn id="50" dur="500" fill="hold"/>
                                        <p:tgtEl>
                                          <p:spTgt spid="84996">
                                            <p:txEl>
                                              <p:pRg st="0" end="0"/>
                                            </p:txEl>
                                          </p:spTgt>
                                        </p:tgtEl>
                                        <p:attrNameLst>
                                          <p:attrName>ppt_y</p:attrName>
                                        </p:attrNameLst>
                                      </p:cBhvr>
                                      <p:tavLst>
                                        <p:tav tm="0">
                                          <p:val>
                                            <p:strVal val="#ppt_y"/>
                                          </p:val>
                                        </p:tav>
                                        <p:tav tm="100000">
                                          <p:val>
                                            <p:strVal val="#ppt_y"/>
                                          </p:val>
                                        </p:tav>
                                      </p:tavLst>
                                    </p:anim>
                                  </p:childTnLst>
                                </p:cTn>
                              </p:par>
                              <p:par>
                                <p:cTn id="51" presetID="2" presetClass="entr" presetSubtype="2" fill="hold" grpId="0" nodeType="withEffect">
                                  <p:stCondLst>
                                    <p:cond delay="0"/>
                                  </p:stCondLst>
                                  <p:childTnLst>
                                    <p:set>
                                      <p:cBhvr>
                                        <p:cTn id="52" dur="1" fill="hold">
                                          <p:stCondLst>
                                            <p:cond delay="0"/>
                                          </p:stCondLst>
                                        </p:cTn>
                                        <p:tgtEl>
                                          <p:spTgt spid="84996">
                                            <p:txEl>
                                              <p:pRg st="1" end="1"/>
                                            </p:txEl>
                                          </p:spTgt>
                                        </p:tgtEl>
                                        <p:attrNameLst>
                                          <p:attrName>style.visibility</p:attrName>
                                        </p:attrNameLst>
                                      </p:cBhvr>
                                      <p:to>
                                        <p:strVal val="visible"/>
                                      </p:to>
                                    </p:set>
                                    <p:anim calcmode="lin" valueType="num">
                                      <p:cBhvr additive="base">
                                        <p:cTn id="53" dur="500" fill="hold"/>
                                        <p:tgtEl>
                                          <p:spTgt spid="84996">
                                            <p:txEl>
                                              <p:pRg st="1" end="1"/>
                                            </p:txEl>
                                          </p:spTgt>
                                        </p:tgtEl>
                                        <p:attrNameLst>
                                          <p:attrName>ppt_x</p:attrName>
                                        </p:attrNameLst>
                                      </p:cBhvr>
                                      <p:tavLst>
                                        <p:tav tm="0">
                                          <p:val>
                                            <p:strVal val="1+#ppt_w/2"/>
                                          </p:val>
                                        </p:tav>
                                        <p:tav tm="100000">
                                          <p:val>
                                            <p:strVal val="#ppt_x"/>
                                          </p:val>
                                        </p:tav>
                                      </p:tavLst>
                                    </p:anim>
                                    <p:anim calcmode="lin" valueType="num">
                                      <p:cBhvr additive="base">
                                        <p:cTn id="54" dur="500" fill="hold"/>
                                        <p:tgtEl>
                                          <p:spTgt spid="8499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2" fill="hold" grpId="0" nodeType="clickEffect">
                                  <p:stCondLst>
                                    <p:cond delay="0"/>
                                  </p:stCondLst>
                                  <p:childTnLst>
                                    <p:set>
                                      <p:cBhvr>
                                        <p:cTn id="58" dur="1" fill="hold">
                                          <p:stCondLst>
                                            <p:cond delay="0"/>
                                          </p:stCondLst>
                                        </p:cTn>
                                        <p:tgtEl>
                                          <p:spTgt spid="84996">
                                            <p:txEl>
                                              <p:pRg st="2" end="2"/>
                                            </p:txEl>
                                          </p:spTgt>
                                        </p:tgtEl>
                                        <p:attrNameLst>
                                          <p:attrName>style.visibility</p:attrName>
                                        </p:attrNameLst>
                                      </p:cBhvr>
                                      <p:to>
                                        <p:strVal val="visible"/>
                                      </p:to>
                                    </p:set>
                                    <p:anim calcmode="lin" valueType="num">
                                      <p:cBhvr additive="base">
                                        <p:cTn id="59" dur="500" fill="hold"/>
                                        <p:tgtEl>
                                          <p:spTgt spid="84996">
                                            <p:txEl>
                                              <p:pRg st="2" end="2"/>
                                            </p:txEl>
                                          </p:spTgt>
                                        </p:tgtEl>
                                        <p:attrNameLst>
                                          <p:attrName>ppt_x</p:attrName>
                                        </p:attrNameLst>
                                      </p:cBhvr>
                                      <p:tavLst>
                                        <p:tav tm="0">
                                          <p:val>
                                            <p:strVal val="1+#ppt_w/2"/>
                                          </p:val>
                                        </p:tav>
                                        <p:tav tm="100000">
                                          <p:val>
                                            <p:strVal val="#ppt_x"/>
                                          </p:val>
                                        </p:tav>
                                      </p:tavLst>
                                    </p:anim>
                                    <p:anim calcmode="lin" valueType="num">
                                      <p:cBhvr additive="base">
                                        <p:cTn id="60" dur="500" fill="hold"/>
                                        <p:tgtEl>
                                          <p:spTgt spid="84996">
                                            <p:txEl>
                                              <p:pRg st="2" end="2"/>
                                            </p:txEl>
                                          </p:spTgt>
                                        </p:tgtEl>
                                        <p:attrNameLst>
                                          <p:attrName>ppt_y</p:attrName>
                                        </p:attrNameLst>
                                      </p:cBhvr>
                                      <p:tavLst>
                                        <p:tav tm="0">
                                          <p:val>
                                            <p:strVal val="#ppt_y"/>
                                          </p:val>
                                        </p:tav>
                                        <p:tav tm="100000">
                                          <p:val>
                                            <p:strVal val="#ppt_y"/>
                                          </p:val>
                                        </p:tav>
                                      </p:tavLst>
                                    </p:anim>
                                  </p:childTnLst>
                                </p:cTn>
                              </p:par>
                              <p:par>
                                <p:cTn id="61" presetID="2" presetClass="entr" presetSubtype="2" fill="hold" grpId="0" nodeType="withEffect">
                                  <p:stCondLst>
                                    <p:cond delay="0"/>
                                  </p:stCondLst>
                                  <p:childTnLst>
                                    <p:set>
                                      <p:cBhvr>
                                        <p:cTn id="62" dur="1" fill="hold">
                                          <p:stCondLst>
                                            <p:cond delay="0"/>
                                          </p:stCondLst>
                                        </p:cTn>
                                        <p:tgtEl>
                                          <p:spTgt spid="84996">
                                            <p:txEl>
                                              <p:pRg st="3" end="3"/>
                                            </p:txEl>
                                          </p:spTgt>
                                        </p:tgtEl>
                                        <p:attrNameLst>
                                          <p:attrName>style.visibility</p:attrName>
                                        </p:attrNameLst>
                                      </p:cBhvr>
                                      <p:to>
                                        <p:strVal val="visible"/>
                                      </p:to>
                                    </p:set>
                                    <p:anim calcmode="lin" valueType="num">
                                      <p:cBhvr additive="base">
                                        <p:cTn id="63" dur="500" fill="hold"/>
                                        <p:tgtEl>
                                          <p:spTgt spid="84996">
                                            <p:txEl>
                                              <p:pRg st="3" end="3"/>
                                            </p:txEl>
                                          </p:spTgt>
                                        </p:tgtEl>
                                        <p:attrNameLst>
                                          <p:attrName>ppt_x</p:attrName>
                                        </p:attrNameLst>
                                      </p:cBhvr>
                                      <p:tavLst>
                                        <p:tav tm="0">
                                          <p:val>
                                            <p:strVal val="1+#ppt_w/2"/>
                                          </p:val>
                                        </p:tav>
                                        <p:tav tm="100000">
                                          <p:val>
                                            <p:strVal val="#ppt_x"/>
                                          </p:val>
                                        </p:tav>
                                      </p:tavLst>
                                    </p:anim>
                                    <p:anim calcmode="lin" valueType="num">
                                      <p:cBhvr additive="base">
                                        <p:cTn id="64" dur="500" fill="hold"/>
                                        <p:tgtEl>
                                          <p:spTgt spid="84996">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65" fill="hold" nodeType="clickPar">
                      <p:stCondLst>
                        <p:cond delay="indefinite"/>
                      </p:stCondLst>
                      <p:childTnLst>
                        <p:par>
                          <p:cTn id="66" fill="hold" nodeType="withGroup">
                            <p:stCondLst>
                              <p:cond delay="0"/>
                            </p:stCondLst>
                            <p:childTnLst>
                              <p:par>
                                <p:cTn id="67" presetID="2" presetClass="entr" presetSubtype="2" fill="hold" grpId="0" nodeType="clickEffect">
                                  <p:stCondLst>
                                    <p:cond delay="0"/>
                                  </p:stCondLst>
                                  <p:childTnLst>
                                    <p:set>
                                      <p:cBhvr>
                                        <p:cTn id="68" dur="1" fill="hold">
                                          <p:stCondLst>
                                            <p:cond delay="0"/>
                                          </p:stCondLst>
                                        </p:cTn>
                                        <p:tgtEl>
                                          <p:spTgt spid="84996">
                                            <p:txEl>
                                              <p:pRg st="4" end="4"/>
                                            </p:txEl>
                                          </p:spTgt>
                                        </p:tgtEl>
                                        <p:attrNameLst>
                                          <p:attrName>style.visibility</p:attrName>
                                        </p:attrNameLst>
                                      </p:cBhvr>
                                      <p:to>
                                        <p:strVal val="visible"/>
                                      </p:to>
                                    </p:set>
                                    <p:anim calcmode="lin" valueType="num">
                                      <p:cBhvr additive="base">
                                        <p:cTn id="69" dur="500" fill="hold"/>
                                        <p:tgtEl>
                                          <p:spTgt spid="84996">
                                            <p:txEl>
                                              <p:pRg st="4" end="4"/>
                                            </p:txEl>
                                          </p:spTgt>
                                        </p:tgtEl>
                                        <p:attrNameLst>
                                          <p:attrName>ppt_x</p:attrName>
                                        </p:attrNameLst>
                                      </p:cBhvr>
                                      <p:tavLst>
                                        <p:tav tm="0">
                                          <p:val>
                                            <p:strVal val="1+#ppt_w/2"/>
                                          </p:val>
                                        </p:tav>
                                        <p:tav tm="100000">
                                          <p:val>
                                            <p:strVal val="#ppt_x"/>
                                          </p:val>
                                        </p:tav>
                                      </p:tavLst>
                                    </p:anim>
                                    <p:anim calcmode="lin" valueType="num">
                                      <p:cBhvr additive="base">
                                        <p:cTn id="70" dur="500" fill="hold"/>
                                        <p:tgtEl>
                                          <p:spTgt spid="84996">
                                            <p:txEl>
                                              <p:pRg st="4" end="4"/>
                                            </p:txEl>
                                          </p:spTgt>
                                        </p:tgtEl>
                                        <p:attrNameLst>
                                          <p:attrName>ppt_y</p:attrName>
                                        </p:attrNameLst>
                                      </p:cBhvr>
                                      <p:tavLst>
                                        <p:tav tm="0">
                                          <p:val>
                                            <p:strVal val="#ppt_y"/>
                                          </p:val>
                                        </p:tav>
                                        <p:tav tm="100000">
                                          <p:val>
                                            <p:strVal val="#ppt_y"/>
                                          </p:val>
                                        </p:tav>
                                      </p:tavLst>
                                    </p:anim>
                                  </p:childTnLst>
                                </p:cTn>
                              </p:par>
                              <p:par>
                                <p:cTn id="71" presetID="2" presetClass="entr" presetSubtype="2" fill="hold" grpId="0" nodeType="withEffect">
                                  <p:stCondLst>
                                    <p:cond delay="0"/>
                                  </p:stCondLst>
                                  <p:childTnLst>
                                    <p:set>
                                      <p:cBhvr>
                                        <p:cTn id="72" dur="1" fill="hold">
                                          <p:stCondLst>
                                            <p:cond delay="0"/>
                                          </p:stCondLst>
                                        </p:cTn>
                                        <p:tgtEl>
                                          <p:spTgt spid="84996">
                                            <p:txEl>
                                              <p:pRg st="5" end="5"/>
                                            </p:txEl>
                                          </p:spTgt>
                                        </p:tgtEl>
                                        <p:attrNameLst>
                                          <p:attrName>style.visibility</p:attrName>
                                        </p:attrNameLst>
                                      </p:cBhvr>
                                      <p:to>
                                        <p:strVal val="visible"/>
                                      </p:to>
                                    </p:set>
                                    <p:anim calcmode="lin" valueType="num">
                                      <p:cBhvr additive="base">
                                        <p:cTn id="73" dur="500" fill="hold"/>
                                        <p:tgtEl>
                                          <p:spTgt spid="84996">
                                            <p:txEl>
                                              <p:pRg st="5" end="5"/>
                                            </p:txEl>
                                          </p:spTgt>
                                        </p:tgtEl>
                                        <p:attrNameLst>
                                          <p:attrName>ppt_x</p:attrName>
                                        </p:attrNameLst>
                                      </p:cBhvr>
                                      <p:tavLst>
                                        <p:tav tm="0">
                                          <p:val>
                                            <p:strVal val="1+#ppt_w/2"/>
                                          </p:val>
                                        </p:tav>
                                        <p:tav tm="100000">
                                          <p:val>
                                            <p:strVal val="#ppt_x"/>
                                          </p:val>
                                        </p:tav>
                                      </p:tavLst>
                                    </p:anim>
                                    <p:anim calcmode="lin" valueType="num">
                                      <p:cBhvr additive="base">
                                        <p:cTn id="74" dur="500" fill="hold"/>
                                        <p:tgtEl>
                                          <p:spTgt spid="84996">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995" grpId="0" build="p"/>
      <p:bldP spid="84996" grpId="0" build="p"/>
      <p:bldP spid="84998" grpId="0"/>
      <p:bldP spid="84999" grpId="0" autoUpdateAnimBg="0"/>
    </p:bldLst>
  </p:timing>
</p:sld>
</file>

<file path=ppt/slides/slide19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75106"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92515" name="Foliennummernplatzhalter 6"/>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82D19914-14F7-4189-A8E3-2D158F7945BE}" type="slidenum">
              <a:rPr lang="de-DE" altLang="en-US" sz="900" smtClean="0">
                <a:solidFill>
                  <a:schemeClr val="accent2"/>
                </a:solidFill>
              </a:rPr>
              <a:pPr/>
              <a:t>198</a:t>
            </a:fld>
            <a:endParaRPr lang="de-DE" altLang="en-US" sz="1400" b="0" smtClean="0">
              <a:solidFill>
                <a:schemeClr val="tx1"/>
              </a:solidFill>
            </a:endParaRPr>
          </a:p>
        </p:txBody>
      </p:sp>
      <p:sp>
        <p:nvSpPr>
          <p:cNvPr id="607234" name="Rectangle 2"/>
          <p:cNvSpPr>
            <a:spLocks noGrp="1" noChangeArrowheads="1"/>
          </p:cNvSpPr>
          <p:nvPr>
            <p:ph type="title"/>
          </p:nvPr>
        </p:nvSpPr>
        <p:spPr>
          <a:xfrm>
            <a:off x="468313" y="431800"/>
            <a:ext cx="8008937" cy="457200"/>
          </a:xfrm>
        </p:spPr>
        <p:txBody>
          <a:bodyPr/>
          <a:lstStyle/>
          <a:p>
            <a:pPr>
              <a:defRPr/>
            </a:pPr>
            <a:r>
              <a:rPr lang="de-DE" altLang="en-US" sz="2400" smtClean="0">
                <a:ea typeface="ＭＳ Ｐゴシック" pitchFamily="1" charset="-128"/>
              </a:rPr>
              <a:t>2.3.2 Die Kenngrößen der EbM in der Therapie</a:t>
            </a:r>
          </a:p>
        </p:txBody>
      </p:sp>
      <p:sp>
        <p:nvSpPr>
          <p:cNvPr id="192517" name="Line 5"/>
          <p:cNvSpPr>
            <a:spLocks noChangeShapeType="1"/>
          </p:cNvSpPr>
          <p:nvPr/>
        </p:nvSpPr>
        <p:spPr bwMode="auto">
          <a:xfrm>
            <a:off x="609600" y="1219200"/>
            <a:ext cx="830580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12700">
                <a:solidFill>
                  <a:srgbClr val="000000"/>
                </a:solidFill>
                <a:round/>
                <a:headEnd/>
                <a:tailEnd/>
              </a14:hiddenLine>
            </a:ext>
          </a:extLst>
        </p:spPr>
        <p:txBody>
          <a:bodyPr wrap="none" anchor="ctr"/>
          <a:lstStyle/>
          <a:p>
            <a:endParaRPr lang="de-DE"/>
          </a:p>
        </p:txBody>
      </p:sp>
      <p:sp>
        <p:nvSpPr>
          <p:cNvPr id="607240" name="Text Box 8"/>
          <p:cNvSpPr txBox="1">
            <a:spLocks noChangeArrowheads="1"/>
          </p:cNvSpPr>
          <p:nvPr/>
        </p:nvSpPr>
        <p:spPr bwMode="auto">
          <a:xfrm>
            <a:off x="684213" y="1052513"/>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marL="342900" indent="-342900" algn="ctr">
              <a:defRPr sz="2400" b="1">
                <a:solidFill>
                  <a:srgbClr val="000066"/>
                </a:solidFill>
                <a:latin typeface="Arial" pitchFamily="34" charset="0"/>
              </a:defRPr>
            </a:lvl1pPr>
            <a:lvl2pPr marL="342900" indent="-342900" algn="ctr">
              <a:defRPr sz="2400" b="1">
                <a:solidFill>
                  <a:srgbClr val="000066"/>
                </a:solidFill>
                <a:latin typeface="Arial" pitchFamily="34" charset="0"/>
              </a:defRPr>
            </a:lvl2pPr>
            <a:lvl3pPr marL="342900" indent="-342900" algn="ctr">
              <a:defRPr sz="2400" b="1">
                <a:solidFill>
                  <a:srgbClr val="000066"/>
                </a:solidFill>
                <a:latin typeface="Arial" pitchFamily="34" charset="0"/>
              </a:defRPr>
            </a:lvl3pPr>
            <a:lvl4pPr marL="342900" indent="-342900" algn="ctr">
              <a:defRPr sz="2400" b="1">
                <a:solidFill>
                  <a:srgbClr val="000066"/>
                </a:solidFill>
                <a:latin typeface="Arial" pitchFamily="34" charset="0"/>
              </a:defRPr>
            </a:lvl4pPr>
            <a:lvl5pPr marL="342900" indent="-342900" algn="ctr">
              <a:defRPr sz="2400" b="1">
                <a:solidFill>
                  <a:srgbClr val="000066"/>
                </a:solidFill>
                <a:latin typeface="Arial" pitchFamily="34" charset="0"/>
              </a:defRPr>
            </a:lvl5pPr>
            <a:lvl6pPr marL="8001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6pPr>
            <a:lvl7pPr marL="12573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7pPr>
            <a:lvl8pPr marL="17145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8pPr>
            <a:lvl9pPr marL="21717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9pPr>
          </a:lstStyle>
          <a:p>
            <a:pPr>
              <a:defRPr/>
            </a:pPr>
            <a:r>
              <a:rPr lang="de-DE" sz="1600" smtClean="0">
                <a:ea typeface="+mn-ea"/>
              </a:rPr>
              <a:t>NNTH (</a:t>
            </a:r>
            <a:r>
              <a:rPr lang="de-DE" sz="1600" u="sng" smtClean="0">
                <a:solidFill>
                  <a:srgbClr val="CC0000"/>
                </a:solidFill>
                <a:effectLst>
                  <a:outerShdw blurRad="38100" dist="38100" dir="2700000" algn="tl">
                    <a:srgbClr val="C0C0C0"/>
                  </a:outerShdw>
                </a:effectLst>
                <a:ea typeface="+mn-ea"/>
              </a:rPr>
              <a:t>N</a:t>
            </a:r>
            <a:r>
              <a:rPr lang="de-DE" sz="1600" smtClean="0">
                <a:ea typeface="+mn-ea"/>
              </a:rPr>
              <a:t>umber </a:t>
            </a:r>
            <a:r>
              <a:rPr lang="de-DE" sz="1600" u="sng" smtClean="0">
                <a:solidFill>
                  <a:srgbClr val="CC0000"/>
                </a:solidFill>
                <a:effectLst>
                  <a:outerShdw blurRad="38100" dist="38100" dir="2700000" algn="tl">
                    <a:srgbClr val="C0C0C0"/>
                  </a:outerShdw>
                </a:effectLst>
                <a:ea typeface="+mn-ea"/>
              </a:rPr>
              <a:t>N</a:t>
            </a:r>
            <a:r>
              <a:rPr lang="de-DE" sz="1600" smtClean="0">
                <a:ea typeface="+mn-ea"/>
              </a:rPr>
              <a:t>eeded to </a:t>
            </a:r>
            <a:r>
              <a:rPr lang="de-DE" sz="1600" u="sng" smtClean="0">
                <a:solidFill>
                  <a:srgbClr val="CC0000"/>
                </a:solidFill>
                <a:effectLst>
                  <a:outerShdw blurRad="38100" dist="38100" dir="2700000" algn="tl">
                    <a:srgbClr val="C0C0C0"/>
                  </a:outerShdw>
                </a:effectLst>
                <a:ea typeface="+mn-ea"/>
              </a:rPr>
              <a:t>T</a:t>
            </a:r>
            <a:r>
              <a:rPr lang="de-DE" sz="1600" smtClean="0">
                <a:ea typeface="+mn-ea"/>
              </a:rPr>
              <a:t>reat for one </a:t>
            </a:r>
            <a:r>
              <a:rPr lang="de-DE" sz="1600" u="sng" smtClean="0">
                <a:solidFill>
                  <a:srgbClr val="CC0000"/>
                </a:solidFill>
                <a:effectLst>
                  <a:outerShdw blurRad="38100" dist="38100" dir="2700000" algn="tl">
                    <a:srgbClr val="C0C0C0"/>
                  </a:outerShdw>
                </a:effectLst>
                <a:ea typeface="+mn-ea"/>
              </a:rPr>
              <a:t>H</a:t>
            </a:r>
            <a:r>
              <a:rPr lang="de-DE" sz="1600" smtClean="0">
                <a:ea typeface="+mn-ea"/>
              </a:rPr>
              <a:t>arm)</a:t>
            </a:r>
            <a:endParaRPr lang="en-US" sz="1600" smtClean="0">
              <a:ea typeface="+mn-ea"/>
            </a:endParaRPr>
          </a:p>
        </p:txBody>
      </p:sp>
      <p:sp>
        <p:nvSpPr>
          <p:cNvPr id="192519" name="Rectangle 9"/>
          <p:cNvSpPr>
            <a:spLocks noGrp="1" noChangeArrowheads="1"/>
          </p:cNvSpPr>
          <p:nvPr>
            <p:ph type="body" sz="half" idx="1"/>
          </p:nvPr>
        </p:nvSpPr>
        <p:spPr>
          <a:xfrm>
            <a:off x="684213" y="1700213"/>
            <a:ext cx="7704137" cy="935037"/>
          </a:xfrm>
        </p:spPr>
        <p:txBody>
          <a:bodyPr/>
          <a:lstStyle/>
          <a:p>
            <a:r>
              <a:rPr lang="de-DE" altLang="en-US" sz="2000" smtClean="0">
                <a:ea typeface="ＭＳ Ｐゴシック" pitchFamily="34" charset="-128"/>
              </a:rPr>
              <a:t>Besonders bei seltenen Ereignissen, die aus Fallkontrollstudien festgestellt worden sind</a:t>
            </a:r>
          </a:p>
        </p:txBody>
      </p:sp>
      <p:sp>
        <p:nvSpPr>
          <p:cNvPr id="192520" name="Text Box 11"/>
          <p:cNvSpPr txBox="1">
            <a:spLocks noChangeArrowheads="1"/>
          </p:cNvSpPr>
          <p:nvPr/>
        </p:nvSpPr>
        <p:spPr bwMode="auto">
          <a:xfrm>
            <a:off x="611188" y="5445125"/>
            <a:ext cx="5040312" cy="793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2000"/>
              <a:t>OR  = </a:t>
            </a:r>
            <a:r>
              <a:rPr lang="de-DE" altLang="en-US" sz="2000" u="sng">
                <a:solidFill>
                  <a:srgbClr val="CC0000"/>
                </a:solidFill>
              </a:rPr>
              <a:t>O</a:t>
            </a:r>
            <a:r>
              <a:rPr lang="de-DE" altLang="en-US" sz="2000"/>
              <a:t>dds </a:t>
            </a:r>
            <a:r>
              <a:rPr lang="de-DE" altLang="en-US" sz="2000" u="sng">
                <a:solidFill>
                  <a:srgbClr val="CC0000"/>
                </a:solidFill>
              </a:rPr>
              <a:t>R</a:t>
            </a:r>
            <a:r>
              <a:rPr lang="de-DE" altLang="en-US" sz="2000"/>
              <a:t>atio</a:t>
            </a:r>
          </a:p>
          <a:p>
            <a:r>
              <a:rPr lang="de-DE" altLang="en-US" sz="2000"/>
              <a:t>UER = </a:t>
            </a:r>
            <a:r>
              <a:rPr lang="de-DE" altLang="en-US" sz="2000" u="sng">
                <a:solidFill>
                  <a:srgbClr val="CC0000"/>
                </a:solidFill>
              </a:rPr>
              <a:t>U</a:t>
            </a:r>
            <a:r>
              <a:rPr lang="de-DE" altLang="en-US" sz="2000"/>
              <a:t>nexposed </a:t>
            </a:r>
            <a:r>
              <a:rPr lang="de-DE" altLang="en-US" sz="2000" u="sng">
                <a:solidFill>
                  <a:srgbClr val="CC0000"/>
                </a:solidFill>
              </a:rPr>
              <a:t>E</a:t>
            </a:r>
            <a:r>
              <a:rPr lang="de-DE" altLang="en-US" sz="2000"/>
              <a:t>vent </a:t>
            </a:r>
            <a:r>
              <a:rPr lang="de-DE" altLang="en-US" sz="2000" u="sng">
                <a:solidFill>
                  <a:srgbClr val="CC0000"/>
                </a:solidFill>
              </a:rPr>
              <a:t>R</a:t>
            </a:r>
            <a:r>
              <a:rPr lang="de-DE" altLang="en-US" sz="2000"/>
              <a:t>ate</a:t>
            </a:r>
          </a:p>
        </p:txBody>
      </p:sp>
      <p:graphicFrame>
        <p:nvGraphicFramePr>
          <p:cNvPr id="192521" name="Object 12"/>
          <p:cNvGraphicFramePr>
            <a:graphicFrameLocks noChangeAspect="1"/>
          </p:cNvGraphicFramePr>
          <p:nvPr/>
        </p:nvGraphicFramePr>
        <p:xfrm>
          <a:off x="1258888" y="2781300"/>
          <a:ext cx="6192837" cy="1635125"/>
        </p:xfrm>
        <a:graphic>
          <a:graphicData uri="http://schemas.openxmlformats.org/presentationml/2006/ole">
            <mc:AlternateContent xmlns:mc="http://schemas.openxmlformats.org/markup-compatibility/2006">
              <mc:Choice xmlns:v="urn:schemas-microsoft-com:vml" Requires="v">
                <p:oleObj spid="_x0000_s192600" name="Formel" r:id="rId3" imgW="1587500" imgH="419100" progId="Equation.3">
                  <p:embed/>
                </p:oleObj>
              </mc:Choice>
              <mc:Fallback>
                <p:oleObj name="Formel" r:id="rId3" imgW="1587500" imgH="419100" progId="Equation.3">
                  <p:embed/>
                  <p:pic>
                    <p:nvPicPr>
                      <p:cNvPr id="0" name="Object 1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58888" y="2781300"/>
                        <a:ext cx="6192837" cy="1635125"/>
                      </a:xfrm>
                      <a:prstGeom prst="rect">
                        <a:avLst/>
                      </a:pr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alpha val="74997"/>
                                </a:srgbClr>
                              </a:outerShdw>
                            </a:effectLst>
                          </a14:hiddenEffects>
                        </a:ext>
                      </a:extLst>
                    </p:spPr>
                  </p:pic>
                </p:oleObj>
              </mc:Fallback>
            </mc:AlternateContent>
          </a:graphicData>
        </a:graphic>
      </p:graphicFrame>
    </p:spTree>
  </p:cSld>
  <p:clrMapOvr>
    <a:masterClrMapping/>
  </p:clrMapOvr>
  <p:transition>
    <p:zoom/>
  </p:transition>
  <p:timing>
    <p:tnLst>
      <p:par>
        <p:cTn id="1" dur="indefinite" restart="never" nodeType="tmRoot"/>
      </p:par>
    </p:tnLst>
  </p:timing>
</p:sld>
</file>

<file path=ppt/slides/slide19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76130"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endParaRPr lang="de-DE" altLang="en-US" sz="1000" b="0" dirty="0" smtClean="0">
              <a:solidFill>
                <a:schemeClr val="tx1"/>
              </a:solidFill>
            </a:endParaRPr>
          </a:p>
        </p:txBody>
      </p:sp>
      <p:sp>
        <p:nvSpPr>
          <p:cNvPr id="193539"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359BBCF8-9E9E-4FEE-8812-81D363214BEC}" type="slidenum">
              <a:rPr lang="de-DE" altLang="en-US" sz="900" smtClean="0">
                <a:solidFill>
                  <a:schemeClr val="accent2"/>
                </a:solidFill>
              </a:rPr>
              <a:pPr/>
              <a:t>199</a:t>
            </a:fld>
            <a:endParaRPr lang="de-DE" altLang="en-US" sz="1400" b="0" smtClean="0">
              <a:solidFill>
                <a:schemeClr val="tx1"/>
              </a:solidFill>
            </a:endParaRPr>
          </a:p>
        </p:txBody>
      </p:sp>
      <p:sp>
        <p:nvSpPr>
          <p:cNvPr id="130050"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2.3.2 NNT und Inzidenz (Prävalenz)</a:t>
            </a:r>
          </a:p>
        </p:txBody>
      </p:sp>
      <p:graphicFrame>
        <p:nvGraphicFramePr>
          <p:cNvPr id="193541" name="Object 8"/>
          <p:cNvGraphicFramePr>
            <a:graphicFrameLocks noGrp="1" noChangeAspect="1"/>
          </p:cNvGraphicFramePr>
          <p:nvPr>
            <p:ph idx="1"/>
          </p:nvPr>
        </p:nvGraphicFramePr>
        <p:xfrm>
          <a:off x="631825" y="1698625"/>
          <a:ext cx="7864475" cy="3382963"/>
        </p:xfrm>
        <a:graphic>
          <a:graphicData uri="http://schemas.openxmlformats.org/presentationml/2006/ole">
            <mc:AlternateContent xmlns:mc="http://schemas.openxmlformats.org/markup-compatibility/2006">
              <mc:Choice xmlns:v="urn:schemas-microsoft-com:vml" Requires="v">
                <p:oleObj spid="_x0000_s193622" name="Document" r:id="rId3" imgW="10312400" imgH="4432300" progId="Word.Document.8">
                  <p:embed/>
                </p:oleObj>
              </mc:Choice>
              <mc:Fallback>
                <p:oleObj name="Document" r:id="rId3" imgW="10312400" imgH="4432300" progId="Word.Document.8">
                  <p:embed/>
                  <p:pic>
                    <p:nvPicPr>
                      <p:cNvPr id="0" name="Object 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1825" y="1698625"/>
                        <a:ext cx="7864475" cy="33829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30058" name="Text Box 10"/>
          <p:cNvSpPr txBox="1">
            <a:spLocks noChangeArrowheads="1"/>
          </p:cNvSpPr>
          <p:nvPr/>
        </p:nvSpPr>
        <p:spPr bwMode="auto">
          <a:xfrm>
            <a:off x="684213" y="1125538"/>
            <a:ext cx="7775575"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Beispiel DCCT-Studie</a:t>
            </a:r>
          </a:p>
        </p:txBody>
      </p:sp>
      <p:sp>
        <p:nvSpPr>
          <p:cNvPr id="130059" name="Text Box 11"/>
          <p:cNvSpPr txBox="1">
            <a:spLocks noChangeArrowheads="1"/>
          </p:cNvSpPr>
          <p:nvPr/>
        </p:nvSpPr>
        <p:spPr bwMode="auto">
          <a:xfrm>
            <a:off x="755650" y="5373688"/>
            <a:ext cx="7775575"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lgn="ctr">
              <a:defRPr/>
            </a:pPr>
            <a:r>
              <a:rPr lang="de-DE" altLang="en-US" smtClean="0">
                <a:solidFill>
                  <a:srgbClr val="FF0000"/>
                </a:solidFill>
                <a:effectLst>
                  <a:outerShdw blurRad="38100" dist="38100" dir="2700000" algn="tl">
                    <a:srgbClr val="000000"/>
                  </a:outerShdw>
                </a:effectLst>
              </a:rPr>
              <a:t>NNT berücksichtigt die Prävalenz (oder Inzidenz)</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30059"/>
                                        </p:tgtEl>
                                        <p:attrNameLst>
                                          <p:attrName>style.visibility</p:attrName>
                                        </p:attrNameLst>
                                      </p:cBhvr>
                                      <p:to>
                                        <p:strVal val="visible"/>
                                      </p:to>
                                    </p:set>
                                    <p:animEffect transition="in" filter="blinds(horizontal)">
                                      <p:cBhvr>
                                        <p:cTn id="7" dur="500"/>
                                        <p:tgtEl>
                                          <p:spTgt spid="1300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059" grpId="0"/>
    </p:bldLst>
  </p:timing>
</p:sld>
</file>

<file path=ppt/slides/slide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146"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4099" name="Foliennummernplatzhalter 6"/>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6F97F159-8124-40F6-B2EF-2E461D277421}" type="slidenum">
              <a:rPr lang="de-DE" altLang="en-US" sz="900" smtClean="0">
                <a:solidFill>
                  <a:schemeClr val="accent2"/>
                </a:solidFill>
              </a:rPr>
              <a:pPr/>
              <a:t>2</a:t>
            </a:fld>
            <a:endParaRPr lang="de-DE" altLang="en-US" sz="1400" b="0" smtClean="0">
              <a:solidFill>
                <a:schemeClr val="tx1"/>
              </a:solidFill>
            </a:endParaRPr>
          </a:p>
        </p:txBody>
      </p:sp>
      <p:sp>
        <p:nvSpPr>
          <p:cNvPr id="55298" name="Rectangle 2"/>
          <p:cNvSpPr>
            <a:spLocks noGrp="1" noChangeArrowheads="1"/>
          </p:cNvSpPr>
          <p:nvPr>
            <p:ph type="title"/>
          </p:nvPr>
        </p:nvSpPr>
        <p:spPr>
          <a:xfrm>
            <a:off x="685800" y="300038"/>
            <a:ext cx="7772400" cy="519112"/>
          </a:xfrm>
        </p:spPr>
        <p:txBody>
          <a:bodyPr/>
          <a:lstStyle/>
          <a:p>
            <a:pPr>
              <a:defRPr/>
            </a:pPr>
            <a:r>
              <a:rPr lang="de-DE" altLang="en-US" smtClean="0">
                <a:ea typeface="ＭＳ Ｐゴシック" pitchFamily="1" charset="-128"/>
              </a:rPr>
              <a:t>Literatur</a:t>
            </a:r>
          </a:p>
        </p:txBody>
      </p:sp>
      <p:sp>
        <p:nvSpPr>
          <p:cNvPr id="55299" name="Rectangle 3"/>
          <p:cNvSpPr>
            <a:spLocks noGrp="1" noChangeArrowheads="1"/>
          </p:cNvSpPr>
          <p:nvPr>
            <p:ph type="body" sz="half" idx="1"/>
          </p:nvPr>
        </p:nvSpPr>
        <p:spPr>
          <a:xfrm>
            <a:off x="684213" y="1168400"/>
            <a:ext cx="6983412" cy="5472113"/>
          </a:xfrm>
        </p:spPr>
        <p:txBody>
          <a:bodyPr/>
          <a:lstStyle/>
          <a:p>
            <a:pPr>
              <a:lnSpc>
                <a:spcPct val="80000"/>
              </a:lnSpc>
            </a:pPr>
            <a:r>
              <a:rPr lang="de-DE" altLang="en-US" sz="1400" smtClean="0">
                <a:ea typeface="ＭＳ Ｐゴシック" pitchFamily="34" charset="-128"/>
              </a:rPr>
              <a:t>Chumney / Simpson</a:t>
            </a:r>
            <a:br>
              <a:rPr lang="de-DE" altLang="en-US" sz="1400" smtClean="0">
                <a:ea typeface="ＭＳ Ｐゴシック" pitchFamily="34" charset="-128"/>
              </a:rPr>
            </a:br>
            <a:r>
              <a:rPr lang="de-DE" altLang="en-US" sz="1400" smtClean="0">
                <a:solidFill>
                  <a:schemeClr val="tx1"/>
                </a:solidFill>
                <a:ea typeface="ＭＳ Ｐゴシック" pitchFamily="34" charset="-128"/>
              </a:rPr>
              <a:t>Methods and Designs for Outcomes Research</a:t>
            </a:r>
            <a:br>
              <a:rPr lang="de-DE" altLang="en-US" sz="1400" smtClean="0">
                <a:solidFill>
                  <a:schemeClr val="tx1"/>
                </a:solidFill>
                <a:ea typeface="ＭＳ Ｐゴシック" pitchFamily="34" charset="-128"/>
              </a:rPr>
            </a:br>
            <a:r>
              <a:rPr lang="de-DE" altLang="en-US" sz="1400" smtClean="0">
                <a:solidFill>
                  <a:schemeClr val="tx1"/>
                </a:solidFill>
                <a:ea typeface="ＭＳ Ｐゴシック" pitchFamily="34" charset="-128"/>
              </a:rPr>
              <a:t>ASHP books, 2006			</a:t>
            </a:r>
          </a:p>
          <a:p>
            <a:pPr>
              <a:lnSpc>
                <a:spcPct val="80000"/>
              </a:lnSpc>
            </a:pPr>
            <a:r>
              <a:rPr lang="de-DE" altLang="en-US" sz="1400" smtClean="0">
                <a:ea typeface="ＭＳ Ｐゴシック" pitchFamily="34" charset="-128"/>
              </a:rPr>
              <a:t>Dietrich</a:t>
            </a:r>
            <a:br>
              <a:rPr lang="de-DE" altLang="en-US" sz="1400" smtClean="0">
                <a:ea typeface="ＭＳ Ｐゴシック" pitchFamily="34" charset="-128"/>
              </a:rPr>
            </a:br>
            <a:r>
              <a:rPr lang="de-DE" altLang="en-US" sz="1400" smtClean="0">
                <a:solidFill>
                  <a:schemeClr val="tx1"/>
                </a:solidFill>
                <a:ea typeface="ＭＳ Ｐゴシック" pitchFamily="34" charset="-128"/>
              </a:rPr>
              <a:t>Grundlagen der Pharmakoepidemiologie und Pharmakoökonomie</a:t>
            </a:r>
            <a:br>
              <a:rPr lang="de-DE" altLang="en-US" sz="1400" smtClean="0">
                <a:solidFill>
                  <a:schemeClr val="tx1"/>
                </a:solidFill>
                <a:ea typeface="ＭＳ Ｐゴシック" pitchFamily="34" charset="-128"/>
              </a:rPr>
            </a:br>
            <a:r>
              <a:rPr lang="de-DE" altLang="en-US" sz="1400" smtClean="0">
                <a:solidFill>
                  <a:schemeClr val="tx1"/>
                </a:solidFill>
                <a:ea typeface="ＭＳ Ｐゴシック" pitchFamily="34" charset="-128"/>
              </a:rPr>
              <a:t>GOVI, 2002				</a:t>
            </a:r>
            <a:endParaRPr lang="de-DE" altLang="en-US" sz="1400" b="0" smtClean="0">
              <a:solidFill>
                <a:schemeClr val="tx1"/>
              </a:solidFill>
              <a:ea typeface="ＭＳ Ｐゴシック" pitchFamily="34" charset="-128"/>
            </a:endParaRPr>
          </a:p>
          <a:p>
            <a:pPr>
              <a:lnSpc>
                <a:spcPct val="80000"/>
              </a:lnSpc>
            </a:pPr>
            <a:r>
              <a:rPr lang="de-DE" altLang="en-US" sz="1400" smtClean="0">
                <a:ea typeface="ＭＳ Ｐゴシック" pitchFamily="34" charset="-128"/>
              </a:rPr>
              <a:t>Galt</a:t>
            </a:r>
            <a:r>
              <a:rPr lang="de-DE" altLang="en-US" sz="1400" smtClean="0">
                <a:solidFill>
                  <a:schemeClr val="tx1"/>
                </a:solidFill>
                <a:ea typeface="ＭＳ Ｐゴシック" pitchFamily="34" charset="-128"/>
              </a:rPr>
              <a:t/>
            </a:r>
            <a:br>
              <a:rPr lang="de-DE" altLang="en-US" sz="1400" smtClean="0">
                <a:solidFill>
                  <a:schemeClr val="tx1"/>
                </a:solidFill>
                <a:ea typeface="ＭＳ Ｐゴシック" pitchFamily="34" charset="-128"/>
              </a:rPr>
            </a:br>
            <a:r>
              <a:rPr lang="de-DE" altLang="en-US" sz="1400" smtClean="0">
                <a:solidFill>
                  <a:schemeClr val="tx1"/>
                </a:solidFill>
                <a:ea typeface="ＭＳ Ｐゴシック" pitchFamily="34" charset="-128"/>
              </a:rPr>
              <a:t>Developing Clinical Practice Skills for Pharmacists</a:t>
            </a:r>
            <a:br>
              <a:rPr lang="de-DE" altLang="en-US" sz="1400" smtClean="0">
                <a:solidFill>
                  <a:schemeClr val="tx1"/>
                </a:solidFill>
                <a:ea typeface="ＭＳ Ｐゴシック" pitchFamily="34" charset="-128"/>
              </a:rPr>
            </a:br>
            <a:r>
              <a:rPr lang="de-DE" altLang="en-US" sz="1400" smtClean="0">
                <a:solidFill>
                  <a:schemeClr val="tx1"/>
                </a:solidFill>
                <a:ea typeface="ＭＳ Ｐゴシック" pitchFamily="34" charset="-128"/>
              </a:rPr>
              <a:t>ASHP books, 2006			</a:t>
            </a:r>
          </a:p>
          <a:p>
            <a:pPr>
              <a:lnSpc>
                <a:spcPct val="80000"/>
              </a:lnSpc>
            </a:pPr>
            <a:r>
              <a:rPr lang="de-DE" altLang="en-US" sz="1400" smtClean="0">
                <a:ea typeface="ＭＳ Ｐゴシック" pitchFamily="34" charset="-128"/>
              </a:rPr>
              <a:t>Jaehde/Radziwill/Mühlenbach/Schunack</a:t>
            </a:r>
            <a:r>
              <a:rPr lang="de-DE" altLang="en-US" sz="1400" b="0" smtClean="0">
                <a:ea typeface="ＭＳ Ｐゴシック" pitchFamily="34" charset="-128"/>
              </a:rPr>
              <a:t/>
            </a:r>
            <a:br>
              <a:rPr lang="de-DE" altLang="en-US" sz="1400" b="0" smtClean="0">
                <a:ea typeface="ＭＳ Ｐゴシック" pitchFamily="34" charset="-128"/>
              </a:rPr>
            </a:br>
            <a:r>
              <a:rPr lang="de-DE" altLang="en-US" sz="1400" smtClean="0">
                <a:solidFill>
                  <a:schemeClr val="tx1"/>
                </a:solidFill>
                <a:ea typeface="ＭＳ Ｐゴシック" pitchFamily="34" charset="-128"/>
              </a:rPr>
              <a:t>Lehrbuch der Klinischen Pharmazie 3. Auflage</a:t>
            </a:r>
            <a:br>
              <a:rPr lang="de-DE" altLang="en-US" sz="1400" smtClean="0">
                <a:solidFill>
                  <a:schemeClr val="tx1"/>
                </a:solidFill>
                <a:ea typeface="ＭＳ Ｐゴシック" pitchFamily="34" charset="-128"/>
              </a:rPr>
            </a:br>
            <a:r>
              <a:rPr lang="de-DE" altLang="en-US" sz="1400" smtClean="0">
                <a:solidFill>
                  <a:schemeClr val="tx1"/>
                </a:solidFill>
                <a:ea typeface="ＭＳ Ｐゴシック" pitchFamily="34" charset="-128"/>
              </a:rPr>
              <a:t>WVG, 2010                                		</a:t>
            </a:r>
            <a:endParaRPr lang="de-DE" altLang="en-US" sz="1400" b="0" smtClean="0">
              <a:solidFill>
                <a:schemeClr val="tx1"/>
              </a:solidFill>
              <a:ea typeface="ＭＳ Ｐゴシック" pitchFamily="34" charset="-128"/>
            </a:endParaRPr>
          </a:p>
          <a:p>
            <a:pPr>
              <a:lnSpc>
                <a:spcPct val="80000"/>
              </a:lnSpc>
            </a:pPr>
            <a:r>
              <a:rPr lang="de-DE" altLang="en-US" sz="1400" smtClean="0">
                <a:ea typeface="ＭＳ Ｐゴシック" pitchFamily="34" charset="-128"/>
              </a:rPr>
              <a:t>Franken/Hartmann</a:t>
            </a:r>
            <a:br>
              <a:rPr lang="de-DE" altLang="en-US" sz="1400" smtClean="0">
                <a:ea typeface="ＭＳ Ｐゴシック" pitchFamily="34" charset="-128"/>
              </a:rPr>
            </a:br>
            <a:r>
              <a:rPr lang="de-DE" altLang="en-US" sz="1400" smtClean="0">
                <a:solidFill>
                  <a:schemeClr val="tx1"/>
                </a:solidFill>
                <a:ea typeface="ＭＳ Ｐゴシック" pitchFamily="34" charset="-128"/>
              </a:rPr>
              <a:t>Klinische Pharmazie. Ein Kompendium</a:t>
            </a:r>
            <a:br>
              <a:rPr lang="de-DE" altLang="en-US" sz="1400" smtClean="0">
                <a:solidFill>
                  <a:schemeClr val="tx1"/>
                </a:solidFill>
                <a:ea typeface="ＭＳ Ｐゴシック" pitchFamily="34" charset="-128"/>
              </a:rPr>
            </a:br>
            <a:r>
              <a:rPr lang="de-DE" altLang="en-US" sz="1400" smtClean="0">
                <a:solidFill>
                  <a:schemeClr val="tx1"/>
                </a:solidFill>
                <a:ea typeface="ＭＳ Ｐゴシック" pitchFamily="34" charset="-128"/>
              </a:rPr>
              <a:t>Urban&amp;Vogel, 2007			</a:t>
            </a:r>
          </a:p>
          <a:p>
            <a:pPr>
              <a:lnSpc>
                <a:spcPct val="80000"/>
              </a:lnSpc>
            </a:pPr>
            <a:r>
              <a:rPr lang="de-DE" altLang="en-US" sz="1400" smtClean="0">
                <a:ea typeface="ＭＳ Ｐゴシック" pitchFamily="34" charset="-128"/>
              </a:rPr>
              <a:t>Lauterbach/Schrappe</a:t>
            </a:r>
            <a:r>
              <a:rPr lang="de-DE" altLang="en-US" sz="1400" smtClean="0">
                <a:solidFill>
                  <a:schemeClr val="tx1"/>
                </a:solidFill>
                <a:ea typeface="ＭＳ Ｐゴシック" pitchFamily="34" charset="-128"/>
              </a:rPr>
              <a:t/>
            </a:r>
            <a:br>
              <a:rPr lang="de-DE" altLang="en-US" sz="1400" smtClean="0">
                <a:solidFill>
                  <a:schemeClr val="tx1"/>
                </a:solidFill>
                <a:ea typeface="ＭＳ Ｐゴシック" pitchFamily="34" charset="-128"/>
              </a:rPr>
            </a:br>
            <a:r>
              <a:rPr lang="de-DE" altLang="en-US" sz="1400" smtClean="0">
                <a:solidFill>
                  <a:schemeClr val="tx1"/>
                </a:solidFill>
                <a:ea typeface="ＭＳ Ｐゴシック" pitchFamily="34" charset="-128"/>
              </a:rPr>
              <a:t>Gesundheitsökonomie, Qualitätsmanagement und Evidence-based Medicine 2.Auflage</a:t>
            </a:r>
            <a:br>
              <a:rPr lang="de-DE" altLang="en-US" sz="1400" smtClean="0">
                <a:solidFill>
                  <a:schemeClr val="tx1"/>
                </a:solidFill>
                <a:ea typeface="ＭＳ Ｐゴシック" pitchFamily="34" charset="-128"/>
              </a:rPr>
            </a:br>
            <a:r>
              <a:rPr lang="de-DE" altLang="en-US" sz="1400" smtClean="0">
                <a:solidFill>
                  <a:schemeClr val="tx1"/>
                </a:solidFill>
                <a:ea typeface="ＭＳ Ｐゴシック" pitchFamily="34" charset="-128"/>
              </a:rPr>
              <a:t>Schattauer, 2004                         		</a:t>
            </a:r>
            <a:endParaRPr lang="de-DE" altLang="en-US" sz="1400" smtClean="0">
              <a:ea typeface="ＭＳ Ｐゴシック" pitchFamily="34" charset="-128"/>
            </a:endParaRPr>
          </a:p>
          <a:p>
            <a:pPr>
              <a:lnSpc>
                <a:spcPct val="80000"/>
              </a:lnSpc>
            </a:pPr>
            <a:r>
              <a:rPr lang="de-DE" altLang="en-US" sz="1400" smtClean="0">
                <a:ea typeface="ＭＳ Ｐゴシック" pitchFamily="34" charset="-128"/>
              </a:rPr>
              <a:t>Schneemann H.</a:t>
            </a:r>
            <a:br>
              <a:rPr lang="de-DE" altLang="en-US" sz="1400" smtClean="0">
                <a:ea typeface="ＭＳ Ｐゴシック" pitchFamily="34" charset="-128"/>
              </a:rPr>
            </a:br>
            <a:r>
              <a:rPr lang="de-DE" altLang="en-US" sz="1400" smtClean="0">
                <a:solidFill>
                  <a:schemeClr val="tx1"/>
                </a:solidFill>
                <a:ea typeface="ＭＳ Ｐゴシック" pitchFamily="34" charset="-128"/>
              </a:rPr>
              <a:t>Angewandte Arzneimitteltherapie : klinisch-pharmazeutische Betreuung in Fallbeispielen</a:t>
            </a:r>
            <a:br>
              <a:rPr lang="de-DE" altLang="en-US" sz="1400" smtClean="0">
                <a:solidFill>
                  <a:schemeClr val="tx1"/>
                </a:solidFill>
                <a:ea typeface="ＭＳ Ｐゴシック" pitchFamily="34" charset="-128"/>
              </a:rPr>
            </a:br>
            <a:r>
              <a:rPr lang="de-DE" altLang="en-US" sz="1400" smtClean="0">
                <a:solidFill>
                  <a:schemeClr val="tx1"/>
                </a:solidFill>
                <a:ea typeface="ＭＳ Ｐゴシック" pitchFamily="34" charset="-128"/>
              </a:rPr>
              <a:t>Springer, 2001 </a:t>
            </a:r>
          </a:p>
          <a:p>
            <a:pPr>
              <a:lnSpc>
                <a:spcPct val="80000"/>
              </a:lnSpc>
            </a:pPr>
            <a:r>
              <a:rPr lang="de-DE" altLang="en-US" sz="1400" smtClean="0">
                <a:ea typeface="ＭＳ Ｐゴシック" pitchFamily="34" charset="-128"/>
              </a:rPr>
              <a:t>Hogger / Strehl</a:t>
            </a:r>
            <a:r>
              <a:rPr lang="de-DE" altLang="en-US" sz="1400" smtClean="0">
                <a:solidFill>
                  <a:schemeClr val="tx1"/>
                </a:solidFill>
                <a:ea typeface="ＭＳ Ｐゴシック" pitchFamily="34" charset="-128"/>
              </a:rPr>
              <a:t/>
            </a:r>
            <a:br>
              <a:rPr lang="de-DE" altLang="en-US" sz="1400" smtClean="0">
                <a:solidFill>
                  <a:schemeClr val="tx1"/>
                </a:solidFill>
                <a:ea typeface="ＭＳ Ｐゴシック" pitchFamily="34" charset="-128"/>
              </a:rPr>
            </a:br>
            <a:r>
              <a:rPr lang="de-DE" altLang="en-US" sz="1400" smtClean="0">
                <a:solidFill>
                  <a:schemeClr val="tx1"/>
                </a:solidFill>
                <a:ea typeface="ＭＳ Ｐゴシック" pitchFamily="34" charset="-128"/>
              </a:rPr>
              <a:t>Repetitorium Klinische Pharmazie, 2. Auflage</a:t>
            </a:r>
            <a:br>
              <a:rPr lang="de-DE" altLang="en-US" sz="1400" smtClean="0">
                <a:solidFill>
                  <a:schemeClr val="tx1"/>
                </a:solidFill>
                <a:ea typeface="ＭＳ Ｐゴシック" pitchFamily="34" charset="-128"/>
              </a:rPr>
            </a:br>
            <a:r>
              <a:rPr lang="de-DE" altLang="en-US" sz="1400" smtClean="0">
                <a:solidFill>
                  <a:schemeClr val="tx1"/>
                </a:solidFill>
                <a:ea typeface="ＭＳ Ｐゴシック" pitchFamily="34" charset="-128"/>
              </a:rPr>
              <a:t>GOVI, 2010                          		</a:t>
            </a:r>
          </a:p>
        </p:txBody>
      </p:sp>
      <p:sp>
        <p:nvSpPr>
          <p:cNvPr id="55301" name="Text Box 5"/>
          <p:cNvSpPr txBox="1">
            <a:spLocks noChangeArrowheads="1"/>
          </p:cNvSpPr>
          <p:nvPr/>
        </p:nvSpPr>
        <p:spPr bwMode="auto">
          <a:xfrm>
            <a:off x="1116013" y="692150"/>
            <a:ext cx="2590800" cy="457200"/>
          </a:xfrm>
          <a:prstGeom prst="rect">
            <a:avLst/>
          </a:prstGeom>
          <a:noFill/>
          <a:ln w="9525">
            <a:noFill/>
            <a:miter lim="800000"/>
            <a:headEnd/>
            <a:tailEnd/>
          </a:ln>
          <a:effectLst/>
        </p:spPr>
        <p:txBody>
          <a:bodyPr>
            <a:spAutoFit/>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lnSpc>
                <a:spcPct val="100000"/>
              </a:lnSpc>
              <a:buSzTx/>
              <a:defRPr/>
            </a:pPr>
            <a:r>
              <a:rPr lang="de-DE" altLang="en-US" smtClean="0">
                <a:solidFill>
                  <a:schemeClr val="accent2"/>
                </a:solidFill>
                <a:effectLst>
                  <a:outerShdw blurRad="38100" dist="38100" dir="2700000" algn="tl">
                    <a:srgbClr val="000000"/>
                  </a:outerShdw>
                </a:effectLst>
              </a:rPr>
              <a:t>Lehrbücher</a:t>
            </a:r>
            <a:r>
              <a:rPr lang="de-DE" altLang="en-US" smtClean="0">
                <a:solidFill>
                  <a:schemeClr val="accent2"/>
                </a:solidFill>
              </a:rPr>
              <a:t>	</a:t>
            </a:r>
            <a:endParaRPr lang="de-DE" altLang="en-US" smtClean="0">
              <a:solidFill>
                <a:schemeClr val="tx1"/>
              </a:solidFill>
            </a:endParaRP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55298"/>
                                        </p:tgtEl>
                                        <p:attrNameLst>
                                          <p:attrName>style.visibility</p:attrName>
                                        </p:attrNameLst>
                                      </p:cBhvr>
                                      <p:to>
                                        <p:strVal val="visible"/>
                                      </p:to>
                                    </p:set>
                                    <p:anim calcmode="lin" valueType="num">
                                      <p:cBhvr additive="base">
                                        <p:cTn id="7" dur="500" fill="hold"/>
                                        <p:tgtEl>
                                          <p:spTgt spid="55298"/>
                                        </p:tgtEl>
                                        <p:attrNameLst>
                                          <p:attrName>ppt_x</p:attrName>
                                        </p:attrNameLst>
                                      </p:cBhvr>
                                      <p:tavLst>
                                        <p:tav tm="0">
                                          <p:val>
                                            <p:strVal val="#ppt_x"/>
                                          </p:val>
                                        </p:tav>
                                        <p:tav tm="100000">
                                          <p:val>
                                            <p:strVal val="#ppt_x"/>
                                          </p:val>
                                        </p:tav>
                                      </p:tavLst>
                                    </p:anim>
                                    <p:anim calcmode="lin" valueType="num">
                                      <p:cBhvr additive="base">
                                        <p:cTn id="8" dur="500" fill="hold"/>
                                        <p:tgtEl>
                                          <p:spTgt spid="55298"/>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5299">
                                            <p:txEl>
                                              <p:pRg st="0" end="0"/>
                                            </p:txEl>
                                          </p:spTgt>
                                        </p:tgtEl>
                                        <p:attrNameLst>
                                          <p:attrName>style.visibility</p:attrName>
                                        </p:attrNameLst>
                                      </p:cBhvr>
                                      <p:to>
                                        <p:strVal val="visible"/>
                                      </p:to>
                                    </p:set>
                                    <p:anim calcmode="lin" valueType="num">
                                      <p:cBhvr additive="base">
                                        <p:cTn id="13" dur="500" fill="hold"/>
                                        <p:tgtEl>
                                          <p:spTgt spid="55299">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5299">
                                            <p:txEl>
                                              <p:pRg st="0" end="0"/>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55299">
                                            <p:txEl>
                                              <p:pRg st="0" end="0"/>
                                            </p:txEl>
                                          </p:spTgt>
                                        </p:tgtEl>
                                        <p:attrNameLst>
                                          <p:attrName>ppt_c</p:attrName>
                                        </p:attrNameLst>
                                      </p:cBhvr>
                                      <p:to>
                                        <a:srgbClr val="5F5F5F"/>
                                      </p:to>
                                    </p:animClr>
                                  </p:sub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5299">
                                            <p:txEl>
                                              <p:pRg st="1" end="1"/>
                                            </p:txEl>
                                          </p:spTgt>
                                        </p:tgtEl>
                                        <p:attrNameLst>
                                          <p:attrName>style.visibility</p:attrName>
                                        </p:attrNameLst>
                                      </p:cBhvr>
                                      <p:to>
                                        <p:strVal val="visible"/>
                                      </p:to>
                                    </p:set>
                                    <p:anim calcmode="lin" valueType="num">
                                      <p:cBhvr additive="base">
                                        <p:cTn id="19" dur="500" fill="hold"/>
                                        <p:tgtEl>
                                          <p:spTgt spid="55299">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5299">
                                            <p:txEl>
                                              <p:pRg st="1" end="1"/>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55299">
                                            <p:txEl>
                                              <p:pRg st="1" end="1"/>
                                            </p:txEl>
                                          </p:spTgt>
                                        </p:tgtEl>
                                        <p:attrNameLst>
                                          <p:attrName>ppt_c</p:attrName>
                                        </p:attrNameLst>
                                      </p:cBhvr>
                                      <p:to>
                                        <a:srgbClr val="5F5F5F"/>
                                      </p:to>
                                    </p:animClr>
                                  </p:sub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55299">
                                            <p:txEl>
                                              <p:pRg st="2" end="2"/>
                                            </p:txEl>
                                          </p:spTgt>
                                        </p:tgtEl>
                                        <p:attrNameLst>
                                          <p:attrName>style.visibility</p:attrName>
                                        </p:attrNameLst>
                                      </p:cBhvr>
                                      <p:to>
                                        <p:strVal val="visible"/>
                                      </p:to>
                                    </p:set>
                                    <p:anim calcmode="lin" valueType="num">
                                      <p:cBhvr additive="base">
                                        <p:cTn id="25" dur="500" fill="hold"/>
                                        <p:tgtEl>
                                          <p:spTgt spid="55299">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55299">
                                            <p:txEl>
                                              <p:pRg st="2" end="2"/>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55299">
                                            <p:txEl>
                                              <p:pRg st="2" end="2"/>
                                            </p:txEl>
                                          </p:spTgt>
                                        </p:tgtEl>
                                        <p:attrNameLst>
                                          <p:attrName>ppt_c</p:attrName>
                                        </p:attrNameLst>
                                      </p:cBhvr>
                                      <p:to>
                                        <a:srgbClr val="5F5F5F"/>
                                      </p:to>
                                    </p:animClr>
                                  </p:sub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55299">
                                            <p:txEl>
                                              <p:pRg st="3" end="3"/>
                                            </p:txEl>
                                          </p:spTgt>
                                        </p:tgtEl>
                                        <p:attrNameLst>
                                          <p:attrName>style.visibility</p:attrName>
                                        </p:attrNameLst>
                                      </p:cBhvr>
                                      <p:to>
                                        <p:strVal val="visible"/>
                                      </p:to>
                                    </p:set>
                                    <p:anim calcmode="lin" valueType="num">
                                      <p:cBhvr additive="base">
                                        <p:cTn id="31" dur="500" fill="hold"/>
                                        <p:tgtEl>
                                          <p:spTgt spid="55299">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55299">
                                            <p:txEl>
                                              <p:pRg st="3" end="3"/>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55299">
                                            <p:txEl>
                                              <p:pRg st="3" end="3"/>
                                            </p:txEl>
                                          </p:spTgt>
                                        </p:tgtEl>
                                        <p:attrNameLst>
                                          <p:attrName>ppt_c</p:attrName>
                                        </p:attrNameLst>
                                      </p:cBhvr>
                                      <p:to>
                                        <a:srgbClr val="5F5F5F"/>
                                      </p:to>
                                    </p:animClr>
                                  </p:sub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55299">
                                            <p:txEl>
                                              <p:pRg st="4" end="4"/>
                                            </p:txEl>
                                          </p:spTgt>
                                        </p:tgtEl>
                                        <p:attrNameLst>
                                          <p:attrName>style.visibility</p:attrName>
                                        </p:attrNameLst>
                                      </p:cBhvr>
                                      <p:to>
                                        <p:strVal val="visible"/>
                                      </p:to>
                                    </p:set>
                                    <p:anim calcmode="lin" valueType="num">
                                      <p:cBhvr additive="base">
                                        <p:cTn id="37" dur="500" fill="hold"/>
                                        <p:tgtEl>
                                          <p:spTgt spid="55299">
                                            <p:txEl>
                                              <p:pRg st="4" end="4"/>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55299">
                                            <p:txEl>
                                              <p:pRg st="4" end="4"/>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55299">
                                            <p:txEl>
                                              <p:pRg st="4" end="4"/>
                                            </p:txEl>
                                          </p:spTgt>
                                        </p:tgtEl>
                                        <p:attrNameLst>
                                          <p:attrName>ppt_c</p:attrName>
                                        </p:attrNameLst>
                                      </p:cBhvr>
                                      <p:to>
                                        <a:srgbClr val="5F5F5F"/>
                                      </p:to>
                                    </p:animClr>
                                  </p:sub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55299">
                                            <p:txEl>
                                              <p:pRg st="5" end="5"/>
                                            </p:txEl>
                                          </p:spTgt>
                                        </p:tgtEl>
                                        <p:attrNameLst>
                                          <p:attrName>style.visibility</p:attrName>
                                        </p:attrNameLst>
                                      </p:cBhvr>
                                      <p:to>
                                        <p:strVal val="visible"/>
                                      </p:to>
                                    </p:set>
                                    <p:anim calcmode="lin" valueType="num">
                                      <p:cBhvr additive="base">
                                        <p:cTn id="43" dur="500" fill="hold"/>
                                        <p:tgtEl>
                                          <p:spTgt spid="55299">
                                            <p:txEl>
                                              <p:pRg st="5" end="5"/>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55299">
                                            <p:txEl>
                                              <p:pRg st="5" end="5"/>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55299">
                                            <p:txEl>
                                              <p:pRg st="5" end="5"/>
                                            </p:txEl>
                                          </p:spTgt>
                                        </p:tgtEl>
                                        <p:attrNameLst>
                                          <p:attrName>ppt_c</p:attrName>
                                        </p:attrNameLst>
                                      </p:cBhvr>
                                      <p:to>
                                        <a:srgbClr val="5F5F5F"/>
                                      </p:to>
                                    </p:animClr>
                                  </p:sub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55299">
                                            <p:txEl>
                                              <p:pRg st="6" end="6"/>
                                            </p:txEl>
                                          </p:spTgt>
                                        </p:tgtEl>
                                        <p:attrNameLst>
                                          <p:attrName>style.visibility</p:attrName>
                                        </p:attrNameLst>
                                      </p:cBhvr>
                                      <p:to>
                                        <p:strVal val="visible"/>
                                      </p:to>
                                    </p:set>
                                    <p:anim calcmode="lin" valueType="num">
                                      <p:cBhvr additive="base">
                                        <p:cTn id="49" dur="500" fill="hold"/>
                                        <p:tgtEl>
                                          <p:spTgt spid="55299">
                                            <p:txEl>
                                              <p:pRg st="6" end="6"/>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55299">
                                            <p:txEl>
                                              <p:pRg st="6" end="6"/>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55299">
                                            <p:txEl>
                                              <p:pRg st="6" end="6"/>
                                            </p:txEl>
                                          </p:spTgt>
                                        </p:tgtEl>
                                        <p:attrNameLst>
                                          <p:attrName>ppt_c</p:attrName>
                                        </p:attrNameLst>
                                      </p:cBhvr>
                                      <p:to>
                                        <a:srgbClr val="5F5F5F"/>
                                      </p:to>
                                    </p:animClr>
                                  </p:sub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55299">
                                            <p:txEl>
                                              <p:pRg st="7" end="7"/>
                                            </p:txEl>
                                          </p:spTgt>
                                        </p:tgtEl>
                                        <p:attrNameLst>
                                          <p:attrName>style.visibility</p:attrName>
                                        </p:attrNameLst>
                                      </p:cBhvr>
                                      <p:to>
                                        <p:strVal val="visible"/>
                                      </p:to>
                                    </p:set>
                                    <p:anim calcmode="lin" valueType="num">
                                      <p:cBhvr additive="base">
                                        <p:cTn id="55" dur="500" fill="hold"/>
                                        <p:tgtEl>
                                          <p:spTgt spid="55299">
                                            <p:txEl>
                                              <p:pRg st="7" end="7"/>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55299">
                                            <p:txEl>
                                              <p:pRg st="7" end="7"/>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55299">
                                            <p:txEl>
                                              <p:pRg st="7" end="7"/>
                                            </p:txEl>
                                          </p:spTgt>
                                        </p:tgtEl>
                                        <p:attrNameLst>
                                          <p:attrName>ppt_c</p:attrName>
                                        </p:attrNameLst>
                                      </p:cBhvr>
                                      <p:to>
                                        <a:srgbClr val="5F5F5F"/>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298" grpId="0" animBg="1" autoUpdateAnimBg="0"/>
      <p:bldP spid="55299" grpId="0" build="p" autoUpdateAnimBg="0"/>
    </p:bldLst>
  </p:timing>
</p:sld>
</file>

<file path=ppt/slides/slide2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4578"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2531"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F16DC788-437B-4424-BE4D-75EFED1DDEF4}" type="slidenum">
              <a:rPr lang="de-DE" altLang="en-US" sz="900" smtClean="0">
                <a:solidFill>
                  <a:schemeClr val="accent2"/>
                </a:solidFill>
              </a:rPr>
              <a:pPr/>
              <a:t>20</a:t>
            </a:fld>
            <a:endParaRPr lang="de-DE" altLang="en-US" sz="1400" b="0" smtClean="0">
              <a:solidFill>
                <a:schemeClr val="tx1"/>
              </a:solidFill>
            </a:endParaRPr>
          </a:p>
        </p:txBody>
      </p:sp>
      <p:sp>
        <p:nvSpPr>
          <p:cNvPr id="102404" name="Rectangle 4"/>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Die Stärke des Pharmazeuten</a:t>
            </a:r>
          </a:p>
        </p:txBody>
      </p:sp>
      <p:pic>
        <p:nvPicPr>
          <p:cNvPr id="22533" name="Picture 5" descr="j0185169"/>
          <p:cNvPicPr>
            <a:picLocks noGrp="1" noChangeAspect="1" noChangeArrowheads="1"/>
          </p:cNvPicPr>
          <p:nvPr>
            <p:ph sz="half" idx="4294967295"/>
          </p:nvPr>
        </p:nvPicPr>
        <p:blipFill>
          <a:blip r:embed="rId2" cstate="print">
            <a:extLst>
              <a:ext uri="{28A0092B-C50C-407E-A947-70E740481C1C}">
                <a14:useLocalDpi xmlns:a14="http://schemas.microsoft.com/office/drawing/2010/main" val="0"/>
              </a:ext>
            </a:extLst>
          </a:blip>
          <a:srcRect/>
          <a:stretch>
            <a:fillRect/>
          </a:stretch>
        </p:blipFill>
        <p:spPr>
          <a:xfrm>
            <a:off x="6516688" y="1125538"/>
            <a:ext cx="1944687" cy="1285875"/>
          </a:xfrm>
          <a:noFill/>
        </p:spPr>
      </p:pic>
      <p:pic>
        <p:nvPicPr>
          <p:cNvPr id="22534" name="Picture 7" descr="j030890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84213" y="1125538"/>
            <a:ext cx="1943100" cy="128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583" name="Picture 8" descr="j0299125"/>
          <p:cNvPicPr>
            <a:picLocks noChangeAspect="1" noChangeArrowheads="1"/>
          </p:cNvPicPr>
          <p:nvPr/>
        </p:nvPicPr>
        <p:blipFill>
          <a:blip r:embed="rId4"/>
          <a:srcRect/>
          <a:stretch>
            <a:fillRect/>
          </a:stretch>
        </p:blipFill>
        <p:spPr bwMode="auto">
          <a:xfrm>
            <a:off x="3995738" y="2060575"/>
            <a:ext cx="1100137" cy="1655763"/>
          </a:xfrm>
          <a:prstGeom prst="rect">
            <a:avLst/>
          </a:prstGeom>
          <a:noFill/>
          <a:ln>
            <a:noFill/>
          </a:ln>
          <a:effectLst>
            <a:outerShdw blurRad="50800" dist="38100" dir="2700000" algn="tl" rotWithShape="0">
              <a:srgbClr val="808080">
                <a:alpha val="39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413" name="Text Box 13"/>
          <p:cNvSpPr txBox="1">
            <a:spLocks noChangeArrowheads="1"/>
          </p:cNvSpPr>
          <p:nvPr/>
        </p:nvSpPr>
        <p:spPr bwMode="auto">
          <a:xfrm>
            <a:off x="2411413" y="6021388"/>
            <a:ext cx="4321175" cy="366712"/>
          </a:xfrm>
          <a:prstGeom prst="rect">
            <a:avLst/>
          </a:prstGeom>
          <a:noFill/>
          <a:ln w="9525" algn="ctr">
            <a:noFill/>
            <a:miter lim="800000"/>
            <a:headEnd/>
            <a:tailEnd/>
          </a:ln>
          <a:effectLst/>
        </p:spPr>
        <p:txBody>
          <a:bodyPr>
            <a:spAutoFit/>
          </a:bodyPr>
          <a:lstStyle/>
          <a:p>
            <a:pPr marL="342900" indent="-342900" algn="ctr">
              <a:defRPr/>
            </a:pPr>
            <a:r>
              <a:rPr lang="de-DE" sz="2000">
                <a:latin typeface="+mj-lt"/>
                <a:ea typeface="+mn-ea"/>
              </a:rPr>
              <a:t>Therapeutische Entscheidung</a:t>
            </a:r>
          </a:p>
        </p:txBody>
      </p:sp>
      <p:pic>
        <p:nvPicPr>
          <p:cNvPr id="22537" name="Picture 14" descr="j0182793"/>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563938" y="4724400"/>
            <a:ext cx="1863725" cy="1254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416" name="Text Box 16"/>
          <p:cNvSpPr txBox="1">
            <a:spLocks noChangeArrowheads="1"/>
          </p:cNvSpPr>
          <p:nvPr/>
        </p:nvSpPr>
        <p:spPr bwMode="auto">
          <a:xfrm>
            <a:off x="0" y="2420938"/>
            <a:ext cx="3636963" cy="366712"/>
          </a:xfrm>
          <a:prstGeom prst="rect">
            <a:avLst/>
          </a:prstGeom>
          <a:noFill/>
          <a:ln w="9525" algn="ctr">
            <a:noFill/>
            <a:miter lim="800000"/>
            <a:headEnd/>
            <a:tailEnd/>
          </a:ln>
          <a:effectLst/>
        </p:spPr>
        <p:txBody>
          <a:bodyPr>
            <a:spAutoFit/>
          </a:bodyPr>
          <a:lstStyle/>
          <a:p>
            <a:pPr marL="342900" indent="-342900" algn="ctr">
              <a:defRPr/>
            </a:pPr>
            <a:r>
              <a:rPr lang="de-DE" sz="2000" dirty="0">
                <a:latin typeface="+mj-lt"/>
                <a:ea typeface="+mn-ea"/>
              </a:rPr>
              <a:t>Pharmazeutische Industrie</a:t>
            </a:r>
          </a:p>
        </p:txBody>
      </p:sp>
      <p:sp>
        <p:nvSpPr>
          <p:cNvPr id="22539" name="Text Box 17"/>
          <p:cNvSpPr txBox="1">
            <a:spLocks noChangeArrowheads="1"/>
          </p:cNvSpPr>
          <p:nvPr/>
        </p:nvSpPr>
        <p:spPr bwMode="auto">
          <a:xfrm>
            <a:off x="6443663" y="2420938"/>
            <a:ext cx="20161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sz="2000">
                <a:latin typeface="Comic Sans MS" pitchFamily="66" charset="0"/>
              </a:rPr>
              <a:t>Pharmazeut</a:t>
            </a:r>
          </a:p>
        </p:txBody>
      </p:sp>
      <p:sp>
        <p:nvSpPr>
          <p:cNvPr id="102418" name="Text Box 18"/>
          <p:cNvSpPr txBox="1">
            <a:spLocks noChangeArrowheads="1"/>
          </p:cNvSpPr>
          <p:nvPr/>
        </p:nvSpPr>
        <p:spPr bwMode="auto">
          <a:xfrm>
            <a:off x="3492500" y="3644900"/>
            <a:ext cx="2016125" cy="366713"/>
          </a:xfrm>
          <a:prstGeom prst="rect">
            <a:avLst/>
          </a:prstGeom>
          <a:noFill/>
          <a:ln w="9525" algn="ctr">
            <a:noFill/>
            <a:miter lim="800000"/>
            <a:headEnd/>
            <a:tailEnd/>
          </a:ln>
          <a:effectLst/>
        </p:spPr>
        <p:txBody>
          <a:bodyPr>
            <a:spAutoFit/>
          </a:bodyPr>
          <a:lstStyle/>
          <a:p>
            <a:pPr marL="342900" indent="-342900" algn="ctr">
              <a:defRPr/>
            </a:pPr>
            <a:r>
              <a:rPr lang="de-DE" sz="2000">
                <a:latin typeface="+mj-lt"/>
                <a:ea typeface="+mn-ea"/>
              </a:rPr>
              <a:t>Information</a:t>
            </a:r>
          </a:p>
        </p:txBody>
      </p:sp>
      <p:sp>
        <p:nvSpPr>
          <p:cNvPr id="102419" name="AutoShape 19"/>
          <p:cNvSpPr>
            <a:spLocks noChangeArrowheads="1"/>
          </p:cNvSpPr>
          <p:nvPr/>
        </p:nvSpPr>
        <p:spPr bwMode="auto">
          <a:xfrm rot="10800000" flipH="1">
            <a:off x="2627313" y="1484313"/>
            <a:ext cx="2520950" cy="576262"/>
          </a:xfrm>
          <a:custGeom>
            <a:avLst/>
            <a:gdLst>
              <a:gd name="T0" fmla="*/ 2147483647 w 21600"/>
              <a:gd name="T1" fmla="*/ 0 h 21600"/>
              <a:gd name="T2" fmla="*/ 2147483647 w 21600"/>
              <a:gd name="T3" fmla="*/ 2147483647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17694720 60000 65536"/>
              <a:gd name="T13" fmla="*/ 11796480 60000 65536"/>
              <a:gd name="T14" fmla="*/ 11796480 60000 65536"/>
              <a:gd name="T15" fmla="*/ 5898240 60000 65536"/>
              <a:gd name="T16" fmla="*/ 0 60000 65536"/>
              <a:gd name="T17" fmla="*/ 0 60000 65536"/>
              <a:gd name="T18" fmla="*/ 0 w 21600"/>
              <a:gd name="T19" fmla="*/ 14400 h 21600"/>
              <a:gd name="T20" fmla="*/ 18514 w 21600"/>
              <a:gd name="T21" fmla="*/ 21600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5429" y="0"/>
                </a:moveTo>
                <a:lnTo>
                  <a:pt x="9257" y="7200"/>
                </a:lnTo>
                <a:lnTo>
                  <a:pt x="12343" y="7200"/>
                </a:lnTo>
                <a:lnTo>
                  <a:pt x="12343" y="14400"/>
                </a:lnTo>
                <a:lnTo>
                  <a:pt x="0" y="14400"/>
                </a:lnTo>
                <a:lnTo>
                  <a:pt x="0" y="21600"/>
                </a:lnTo>
                <a:lnTo>
                  <a:pt x="18514" y="21600"/>
                </a:lnTo>
                <a:lnTo>
                  <a:pt x="18514" y="7200"/>
                </a:lnTo>
                <a:lnTo>
                  <a:pt x="21600" y="7200"/>
                </a:lnTo>
                <a:lnTo>
                  <a:pt x="15429" y="0"/>
                </a:lnTo>
                <a:close/>
              </a:path>
            </a:pathLst>
          </a:custGeom>
          <a:solidFill>
            <a:srgbClr val="FFFF00"/>
          </a:solidFill>
          <a:ln>
            <a:noFill/>
          </a:ln>
          <a:effectLst>
            <a:outerShdw blurRad="50800" dist="38100" dir="2700000" algn="tl" rotWithShape="0">
              <a:srgbClr val="000000">
                <a:alpha val="39998"/>
              </a:srgb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p>
            <a:pPr>
              <a:defRPr/>
            </a:pPr>
            <a:endParaRPr lang="en-GB">
              <a:ea typeface="ＭＳ Ｐゴシック" pitchFamily="1" charset="-128"/>
            </a:endParaRPr>
          </a:p>
        </p:txBody>
      </p:sp>
      <p:sp>
        <p:nvSpPr>
          <p:cNvPr id="102421" name="AutoShape 21"/>
          <p:cNvSpPr>
            <a:spLocks noChangeArrowheads="1"/>
          </p:cNvSpPr>
          <p:nvPr/>
        </p:nvSpPr>
        <p:spPr bwMode="auto">
          <a:xfrm rot="-1773101">
            <a:off x="2268538" y="2565400"/>
            <a:ext cx="631825" cy="3097213"/>
          </a:xfrm>
          <a:prstGeom prst="downArrow">
            <a:avLst>
              <a:gd name="adj1" fmla="val 50000"/>
              <a:gd name="adj2" fmla="val 122550"/>
            </a:avLst>
          </a:prstGeom>
          <a:solidFill>
            <a:srgbClr val="FFFF00"/>
          </a:solidFill>
          <a:ln>
            <a:noFill/>
          </a:ln>
          <a:effectLst>
            <a:outerShdw blurRad="50800" dist="38100" dir="2700000" algn="tl" rotWithShape="0">
              <a:srgbClr val="808080">
                <a:alpha val="39998"/>
              </a:srgb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p>
            <a:pPr algn="ctr">
              <a:defRPr/>
            </a:pPr>
            <a:endParaRPr lang="de-DE">
              <a:ea typeface="+mn-ea"/>
            </a:endParaRPr>
          </a:p>
        </p:txBody>
      </p:sp>
      <p:sp>
        <p:nvSpPr>
          <p:cNvPr id="22543" name="AutoShape 22"/>
          <p:cNvSpPr>
            <a:spLocks noChangeArrowheads="1"/>
          </p:cNvSpPr>
          <p:nvPr/>
        </p:nvSpPr>
        <p:spPr bwMode="auto">
          <a:xfrm>
            <a:off x="4427538" y="4437063"/>
            <a:ext cx="73025" cy="287337"/>
          </a:xfrm>
          <a:prstGeom prst="upDownArrow">
            <a:avLst>
              <a:gd name="adj1" fmla="val 50000"/>
              <a:gd name="adj2" fmla="val 78696"/>
            </a:avLst>
          </a:prstGeom>
          <a:solidFill>
            <a:schemeClr val="fo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sp>
        <p:nvSpPr>
          <p:cNvPr id="22544" name="AutoShape 23"/>
          <p:cNvSpPr>
            <a:spLocks noChangeArrowheads="1"/>
          </p:cNvSpPr>
          <p:nvPr/>
        </p:nvSpPr>
        <p:spPr bwMode="auto">
          <a:xfrm>
            <a:off x="4067175" y="4005263"/>
            <a:ext cx="720725" cy="719137"/>
          </a:xfrm>
          <a:prstGeom prst="upDownArrow">
            <a:avLst>
              <a:gd name="adj1" fmla="val 50000"/>
              <a:gd name="adj2" fmla="val 20000"/>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sp>
        <p:nvSpPr>
          <p:cNvPr id="102424" name="AutoShape 24"/>
          <p:cNvSpPr>
            <a:spLocks noChangeArrowheads="1"/>
          </p:cNvSpPr>
          <p:nvPr/>
        </p:nvSpPr>
        <p:spPr bwMode="auto">
          <a:xfrm>
            <a:off x="1908175" y="3429000"/>
            <a:ext cx="1079500" cy="936625"/>
          </a:xfrm>
          <a:custGeom>
            <a:avLst/>
            <a:gdLst>
              <a:gd name="T0" fmla="*/ 2147483647 w 21600"/>
              <a:gd name="T1" fmla="*/ 0 h 21600"/>
              <a:gd name="T2" fmla="*/ 2147483647 w 21600"/>
              <a:gd name="T3" fmla="*/ 2147483647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 name="T24" fmla="*/ 3163 w 21600"/>
              <a:gd name="T25" fmla="*/ 3163 h 21600"/>
              <a:gd name="T26" fmla="*/ 18437 w 21600"/>
              <a:gd name="T27" fmla="*/ 18437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401" y="15493"/>
                </a:moveTo>
                <a:cubicBezTo>
                  <a:pt x="18376" y="14122"/>
                  <a:pt x="18900" y="12482"/>
                  <a:pt x="18900" y="10800"/>
                </a:cubicBezTo>
                <a:cubicBezTo>
                  <a:pt x="18900" y="6326"/>
                  <a:pt x="15273" y="2700"/>
                  <a:pt x="10800" y="2700"/>
                </a:cubicBezTo>
                <a:cubicBezTo>
                  <a:pt x="9117" y="2699"/>
                  <a:pt x="7477" y="3223"/>
                  <a:pt x="6106" y="4198"/>
                </a:cubicBezTo>
                <a:lnTo>
                  <a:pt x="17401" y="15493"/>
                </a:lnTo>
                <a:close/>
                <a:moveTo>
                  <a:pt x="4198" y="6106"/>
                </a:moveTo>
                <a:cubicBezTo>
                  <a:pt x="3223" y="7477"/>
                  <a:pt x="2700" y="9117"/>
                  <a:pt x="2700" y="10799"/>
                </a:cubicBezTo>
                <a:cubicBezTo>
                  <a:pt x="2700" y="15273"/>
                  <a:pt x="6326" y="18900"/>
                  <a:pt x="10800" y="18900"/>
                </a:cubicBezTo>
                <a:cubicBezTo>
                  <a:pt x="12482" y="18900"/>
                  <a:pt x="14122" y="18376"/>
                  <a:pt x="15493" y="17401"/>
                </a:cubicBezTo>
                <a:lnTo>
                  <a:pt x="4198" y="6106"/>
                </a:lnTo>
                <a:close/>
              </a:path>
            </a:pathLst>
          </a:custGeom>
          <a:solidFill>
            <a:srgbClr val="FF0000"/>
          </a:solidFill>
          <a:ln>
            <a:noFill/>
          </a:ln>
          <a:effectLst>
            <a:outerShdw blurRad="50800" dist="38100" dir="2700000" algn="tl" rotWithShape="0">
              <a:srgbClr val="000000">
                <a:alpha val="39998"/>
              </a:srgb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p>
            <a:pPr>
              <a:defRPr/>
            </a:pPr>
            <a:endParaRPr lang="en-GB">
              <a:ea typeface="ＭＳ Ｐゴシック" pitchFamily="1" charset="-128"/>
            </a:endParaRPr>
          </a:p>
        </p:txBody>
      </p:sp>
      <p:sp>
        <p:nvSpPr>
          <p:cNvPr id="102425" name="AutoShape 25"/>
          <p:cNvSpPr>
            <a:spLocks noChangeArrowheads="1"/>
          </p:cNvSpPr>
          <p:nvPr/>
        </p:nvSpPr>
        <p:spPr bwMode="auto">
          <a:xfrm>
            <a:off x="3059113" y="1125538"/>
            <a:ext cx="1079500" cy="936625"/>
          </a:xfrm>
          <a:custGeom>
            <a:avLst/>
            <a:gdLst>
              <a:gd name="T0" fmla="*/ 2147483647 w 21600"/>
              <a:gd name="T1" fmla="*/ 0 h 21600"/>
              <a:gd name="T2" fmla="*/ 2147483647 w 21600"/>
              <a:gd name="T3" fmla="*/ 2147483647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 name="T24" fmla="*/ 3163 w 21600"/>
              <a:gd name="T25" fmla="*/ 3163 h 21600"/>
              <a:gd name="T26" fmla="*/ 18437 w 21600"/>
              <a:gd name="T27" fmla="*/ 18437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401" y="15493"/>
                </a:moveTo>
                <a:cubicBezTo>
                  <a:pt x="18376" y="14122"/>
                  <a:pt x="18900" y="12482"/>
                  <a:pt x="18900" y="10800"/>
                </a:cubicBezTo>
                <a:cubicBezTo>
                  <a:pt x="18900" y="6326"/>
                  <a:pt x="15273" y="2700"/>
                  <a:pt x="10800" y="2700"/>
                </a:cubicBezTo>
                <a:cubicBezTo>
                  <a:pt x="9117" y="2699"/>
                  <a:pt x="7477" y="3223"/>
                  <a:pt x="6106" y="4198"/>
                </a:cubicBezTo>
                <a:lnTo>
                  <a:pt x="17401" y="15493"/>
                </a:lnTo>
                <a:close/>
                <a:moveTo>
                  <a:pt x="4198" y="6106"/>
                </a:moveTo>
                <a:cubicBezTo>
                  <a:pt x="3223" y="7477"/>
                  <a:pt x="2700" y="9117"/>
                  <a:pt x="2700" y="10799"/>
                </a:cubicBezTo>
                <a:cubicBezTo>
                  <a:pt x="2700" y="15273"/>
                  <a:pt x="6326" y="18900"/>
                  <a:pt x="10800" y="18900"/>
                </a:cubicBezTo>
                <a:cubicBezTo>
                  <a:pt x="12482" y="18900"/>
                  <a:pt x="14122" y="18376"/>
                  <a:pt x="15493" y="17401"/>
                </a:cubicBezTo>
                <a:lnTo>
                  <a:pt x="4198" y="6106"/>
                </a:lnTo>
                <a:close/>
              </a:path>
            </a:pathLst>
          </a:custGeom>
          <a:solidFill>
            <a:srgbClr val="FF0000"/>
          </a:solidFill>
          <a:ln>
            <a:noFill/>
          </a:ln>
          <a:effectLst>
            <a:outerShdw blurRad="50800" dist="38100" dir="2700000" algn="tl" rotWithShape="0">
              <a:srgbClr val="000000">
                <a:alpha val="39998"/>
              </a:srgb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p>
            <a:pPr>
              <a:defRPr/>
            </a:pPr>
            <a:endParaRPr lang="en-GB">
              <a:ea typeface="ＭＳ Ｐゴシック" pitchFamily="1" charset="-128"/>
            </a:endParaRPr>
          </a:p>
        </p:txBody>
      </p:sp>
      <p:sp>
        <p:nvSpPr>
          <p:cNvPr id="102426" name="AutoShape 26"/>
          <p:cNvSpPr>
            <a:spLocks noChangeArrowheads="1"/>
          </p:cNvSpPr>
          <p:nvPr/>
        </p:nvSpPr>
        <p:spPr bwMode="auto">
          <a:xfrm rot="2479170">
            <a:off x="5432425" y="1563688"/>
            <a:ext cx="574675" cy="1801812"/>
          </a:xfrm>
          <a:prstGeom prst="upDownArrow">
            <a:avLst>
              <a:gd name="adj1" fmla="val 50000"/>
              <a:gd name="adj2" fmla="val 62707"/>
            </a:avLst>
          </a:prstGeom>
          <a:solidFill>
            <a:srgbClr val="00FF00"/>
          </a:solidFill>
          <a:ln>
            <a:noFill/>
          </a:ln>
          <a:effectLst>
            <a:outerShdw blurRad="50800" dist="38100" dir="2700000" algn="tl" rotWithShape="0">
              <a:srgbClr val="808080">
                <a:alpha val="39998"/>
              </a:srgb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p>
            <a:pPr algn="ctr">
              <a:defRPr/>
            </a:pPr>
            <a:endParaRPr lang="de-DE">
              <a:ea typeface="+mn-ea"/>
            </a:endParaRPr>
          </a:p>
        </p:txBody>
      </p:sp>
      <p:sp>
        <p:nvSpPr>
          <p:cNvPr id="102428" name="Rectangle 28"/>
          <p:cNvSpPr>
            <a:spLocks noGrp="1" noChangeArrowheads="1"/>
          </p:cNvSpPr>
          <p:nvPr>
            <p:ph type="body" idx="1"/>
          </p:nvPr>
        </p:nvSpPr>
        <p:spPr>
          <a:xfrm>
            <a:off x="5148263" y="2708275"/>
            <a:ext cx="3744912" cy="3540125"/>
          </a:xfrm>
        </p:spPr>
        <p:txBody>
          <a:bodyPr/>
          <a:lstStyle/>
          <a:p>
            <a:r>
              <a:rPr lang="de-DE" altLang="en-US" sz="1800" smtClean="0">
                <a:ea typeface="ＭＳ Ｐゴシック" pitchFamily="34" charset="-128"/>
              </a:rPr>
              <a:t>Kritische Beurteilung durch den Pharmazeuten</a:t>
            </a:r>
          </a:p>
          <a:p>
            <a:pPr lvl="1"/>
            <a:r>
              <a:rPr lang="de-DE" altLang="en-US" sz="1600" smtClean="0">
                <a:ea typeface="ＭＳ Ｐゴシック" pitchFamily="34" charset="-128"/>
              </a:rPr>
              <a:t>Naturwissenschaftlich ausgebildet</a:t>
            </a:r>
          </a:p>
          <a:p>
            <a:pPr lvl="1"/>
            <a:r>
              <a:rPr lang="de-DE" altLang="en-US" sz="1600" smtClean="0">
                <a:ea typeface="ＭＳ Ｐゴシック" pitchFamily="34" charset="-128"/>
              </a:rPr>
              <a:t>Eher „statistisch</a:t>
            </a:r>
            <a:r>
              <a:rPr lang="ja-JP" altLang="de-DE" sz="1600" smtClean="0">
                <a:ea typeface="ＭＳ Ｐゴシック" pitchFamily="34" charset="-128"/>
              </a:rPr>
              <a:t>“</a:t>
            </a:r>
            <a:r>
              <a:rPr lang="de-DE" altLang="ja-JP" sz="1600" smtClean="0">
                <a:ea typeface="ＭＳ Ｐゴシック" pitchFamily="34" charset="-128"/>
              </a:rPr>
              <a:t> denkend</a:t>
            </a:r>
          </a:p>
          <a:p>
            <a:pPr lvl="1"/>
            <a:r>
              <a:rPr lang="de-DE" altLang="en-US" sz="1600" smtClean="0">
                <a:ea typeface="ＭＳ Ｐゴシック" pitchFamily="34" charset="-128"/>
              </a:rPr>
              <a:t>Größere Distanz zum Patienten</a:t>
            </a:r>
          </a:p>
          <a:p>
            <a:pPr lvl="1"/>
            <a:r>
              <a:rPr lang="de-DE" altLang="en-US" sz="1600" smtClean="0">
                <a:ea typeface="ＭＳ Ｐゴシック" pitchFamily="34" charset="-128"/>
              </a:rPr>
              <a:t>Besonders auf Pharmakovigilanz geschult</a:t>
            </a:r>
          </a:p>
          <a:p>
            <a:pPr lvl="1"/>
            <a:r>
              <a:rPr lang="de-DE" altLang="en-US" sz="1600" smtClean="0">
                <a:ea typeface="ＭＳ Ｐゴシック" pitchFamily="34" charset="-128"/>
              </a:rPr>
              <a:t>„Generalist</a:t>
            </a:r>
            <a:r>
              <a:rPr lang="ja-JP" altLang="de-DE" sz="1600" smtClean="0">
                <a:ea typeface="ＭＳ Ｐゴシック" pitchFamily="34" charset="-128"/>
              </a:rPr>
              <a:t>“</a:t>
            </a:r>
            <a:endParaRPr lang="de-DE" altLang="en-US" sz="1600" smtClean="0">
              <a:ea typeface="ＭＳ Ｐゴシック" pitchFamily="34" charset="-128"/>
            </a:endParaRP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102404"/>
                                        </p:tgtEl>
                                        <p:attrNameLst>
                                          <p:attrName>style.visibility</p:attrName>
                                        </p:attrNameLst>
                                      </p:cBhvr>
                                      <p:to>
                                        <p:strVal val="visible"/>
                                      </p:to>
                                    </p:set>
                                    <p:anim calcmode="lin" valueType="num">
                                      <p:cBhvr additive="base">
                                        <p:cTn id="7" dur="500" fill="hold"/>
                                        <p:tgtEl>
                                          <p:spTgt spid="102404"/>
                                        </p:tgtEl>
                                        <p:attrNameLst>
                                          <p:attrName>ppt_x</p:attrName>
                                        </p:attrNameLst>
                                      </p:cBhvr>
                                      <p:tavLst>
                                        <p:tav tm="0">
                                          <p:val>
                                            <p:strVal val="#ppt_x"/>
                                          </p:val>
                                        </p:tav>
                                        <p:tav tm="100000">
                                          <p:val>
                                            <p:strVal val="#ppt_x"/>
                                          </p:val>
                                        </p:tav>
                                      </p:tavLst>
                                    </p:anim>
                                    <p:anim calcmode="lin" valueType="num">
                                      <p:cBhvr additive="base">
                                        <p:cTn id="8" dur="500" fill="hold"/>
                                        <p:tgtEl>
                                          <p:spTgt spid="102404"/>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9" presetClass="entr" presetSubtype="0" fill="hold" grpId="0" nodeType="clickEffect">
                                  <p:stCondLst>
                                    <p:cond delay="0"/>
                                  </p:stCondLst>
                                  <p:childTnLst>
                                    <p:set>
                                      <p:cBhvr>
                                        <p:cTn id="12" dur="1" fill="hold">
                                          <p:stCondLst>
                                            <p:cond delay="0"/>
                                          </p:stCondLst>
                                        </p:cTn>
                                        <p:tgtEl>
                                          <p:spTgt spid="102421"/>
                                        </p:tgtEl>
                                        <p:attrNameLst>
                                          <p:attrName>style.visibility</p:attrName>
                                        </p:attrNameLst>
                                      </p:cBhvr>
                                      <p:to>
                                        <p:strVal val="visible"/>
                                      </p:to>
                                    </p:set>
                                    <p:animEffect transition="in" filter="dissolve">
                                      <p:cBhvr>
                                        <p:cTn id="13" dur="500"/>
                                        <p:tgtEl>
                                          <p:spTgt spid="102421"/>
                                        </p:tgtEl>
                                      </p:cBhvr>
                                    </p:animEffect>
                                  </p:childTnLst>
                                </p:cTn>
                              </p:par>
                            </p:childTnLst>
                          </p:cTn>
                        </p:par>
                        <p:par>
                          <p:cTn id="14" fill="hold" nodeType="afterGroup">
                            <p:stCondLst>
                              <p:cond delay="500"/>
                            </p:stCondLst>
                            <p:childTnLst>
                              <p:par>
                                <p:cTn id="15" presetID="9" presetClass="entr" presetSubtype="0" fill="hold" nodeType="afterEffect">
                                  <p:stCondLst>
                                    <p:cond delay="1000"/>
                                  </p:stCondLst>
                                  <p:childTnLst>
                                    <p:set>
                                      <p:cBhvr>
                                        <p:cTn id="16" dur="1" fill="hold">
                                          <p:stCondLst>
                                            <p:cond delay="0"/>
                                          </p:stCondLst>
                                        </p:cTn>
                                        <p:tgtEl>
                                          <p:spTgt spid="102419"/>
                                        </p:tgtEl>
                                        <p:attrNameLst>
                                          <p:attrName>style.visibility</p:attrName>
                                        </p:attrNameLst>
                                      </p:cBhvr>
                                      <p:to>
                                        <p:strVal val="visible"/>
                                      </p:to>
                                    </p:set>
                                    <p:animEffect transition="in" filter="dissolve">
                                      <p:cBhvr>
                                        <p:cTn id="17" dur="500"/>
                                        <p:tgtEl>
                                          <p:spTgt spid="10241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1" presetClass="entr" presetSubtype="0" fill="hold" nodeType="clickEffect">
                                  <p:stCondLst>
                                    <p:cond delay="0"/>
                                  </p:stCondLst>
                                  <p:childTnLst>
                                    <p:set>
                                      <p:cBhvr>
                                        <p:cTn id="21" dur="1" fill="hold">
                                          <p:stCondLst>
                                            <p:cond delay="0"/>
                                          </p:stCondLst>
                                        </p:cTn>
                                        <p:tgtEl>
                                          <p:spTgt spid="102424"/>
                                        </p:tgtEl>
                                        <p:attrNameLst>
                                          <p:attrName>style.visibility</p:attrName>
                                        </p:attrNameLst>
                                      </p:cBhvr>
                                      <p:to>
                                        <p:strVal val="visible"/>
                                      </p:to>
                                    </p:set>
                                    <p:animEffect transition="in" filter="fade">
                                      <p:cBhvr>
                                        <p:cTn id="22" dur="192" decel="100000"/>
                                        <p:tgtEl>
                                          <p:spTgt spid="102424"/>
                                        </p:tgtEl>
                                      </p:cBhvr>
                                    </p:animEffect>
                                    <p:animScale>
                                      <p:cBhvr>
                                        <p:cTn id="23" dur="192" decel="100000"/>
                                        <p:tgtEl>
                                          <p:spTgt spid="102424"/>
                                        </p:tgtEl>
                                      </p:cBhvr>
                                      <p:from x="10000" y="10000"/>
                                      <p:to x="200000" y="450000"/>
                                    </p:animScale>
                                    <p:animScale>
                                      <p:cBhvr>
                                        <p:cTn id="24" dur="308" accel="100000" fill="hold">
                                          <p:stCondLst>
                                            <p:cond delay="192"/>
                                          </p:stCondLst>
                                        </p:cTn>
                                        <p:tgtEl>
                                          <p:spTgt spid="102424"/>
                                        </p:tgtEl>
                                      </p:cBhvr>
                                      <p:from x="200000" y="450000"/>
                                      <p:to x="100000" y="100000"/>
                                    </p:animScale>
                                    <p:set>
                                      <p:cBhvr>
                                        <p:cTn id="25" dur="192" fill="hold"/>
                                        <p:tgtEl>
                                          <p:spTgt spid="102424"/>
                                        </p:tgtEl>
                                        <p:attrNameLst>
                                          <p:attrName>ppt_x</p:attrName>
                                        </p:attrNameLst>
                                      </p:cBhvr>
                                      <p:to>
                                        <p:strVal val="(0.5)"/>
                                      </p:to>
                                    </p:set>
                                    <p:anim from="(0.5)" to="(#ppt_x)" calcmode="lin" valueType="num">
                                      <p:cBhvr>
                                        <p:cTn id="26" dur="308" accel="100000" fill="hold">
                                          <p:stCondLst>
                                            <p:cond delay="192"/>
                                          </p:stCondLst>
                                        </p:cTn>
                                        <p:tgtEl>
                                          <p:spTgt spid="102424"/>
                                        </p:tgtEl>
                                        <p:attrNameLst>
                                          <p:attrName>ppt_x</p:attrName>
                                        </p:attrNameLst>
                                      </p:cBhvr>
                                    </p:anim>
                                    <p:set>
                                      <p:cBhvr>
                                        <p:cTn id="27" dur="192" fill="hold"/>
                                        <p:tgtEl>
                                          <p:spTgt spid="102424"/>
                                        </p:tgtEl>
                                        <p:attrNameLst>
                                          <p:attrName>ppt_y</p:attrName>
                                        </p:attrNameLst>
                                      </p:cBhvr>
                                      <p:to>
                                        <p:strVal val="(#ppt_y+0.4)"/>
                                      </p:to>
                                    </p:set>
                                    <p:anim from="(#ppt_y+0.4)" to="(#ppt_y)" calcmode="lin" valueType="num">
                                      <p:cBhvr>
                                        <p:cTn id="28" dur="308" accel="100000" fill="hold">
                                          <p:stCondLst>
                                            <p:cond delay="192"/>
                                          </p:stCondLst>
                                        </p:cTn>
                                        <p:tgtEl>
                                          <p:spTgt spid="102424"/>
                                        </p:tgtEl>
                                        <p:attrNameLst>
                                          <p:attrName>ppt_y</p:attrName>
                                        </p:attrNameLst>
                                      </p:cBhvr>
                                    </p:anim>
                                  </p:childTnLst>
                                </p:cTn>
                              </p:par>
                            </p:childTnLst>
                          </p:cTn>
                        </p:par>
                        <p:par>
                          <p:cTn id="29" fill="hold" nodeType="afterGroup">
                            <p:stCondLst>
                              <p:cond delay="500"/>
                            </p:stCondLst>
                            <p:childTnLst>
                              <p:par>
                                <p:cTn id="30" presetID="51" presetClass="entr" presetSubtype="0" fill="hold" nodeType="afterEffect">
                                  <p:stCondLst>
                                    <p:cond delay="0"/>
                                  </p:stCondLst>
                                  <p:childTnLst>
                                    <p:set>
                                      <p:cBhvr>
                                        <p:cTn id="31" dur="1" fill="hold">
                                          <p:stCondLst>
                                            <p:cond delay="0"/>
                                          </p:stCondLst>
                                        </p:cTn>
                                        <p:tgtEl>
                                          <p:spTgt spid="102425"/>
                                        </p:tgtEl>
                                        <p:attrNameLst>
                                          <p:attrName>style.visibility</p:attrName>
                                        </p:attrNameLst>
                                      </p:cBhvr>
                                      <p:to>
                                        <p:strVal val="visible"/>
                                      </p:to>
                                    </p:set>
                                    <p:animEffect transition="in" filter="fade">
                                      <p:cBhvr>
                                        <p:cTn id="32" dur="192" decel="100000"/>
                                        <p:tgtEl>
                                          <p:spTgt spid="102425"/>
                                        </p:tgtEl>
                                      </p:cBhvr>
                                    </p:animEffect>
                                    <p:animScale>
                                      <p:cBhvr>
                                        <p:cTn id="33" dur="192" decel="100000"/>
                                        <p:tgtEl>
                                          <p:spTgt spid="102425"/>
                                        </p:tgtEl>
                                      </p:cBhvr>
                                      <p:from x="10000" y="10000"/>
                                      <p:to x="200000" y="450000"/>
                                    </p:animScale>
                                    <p:animScale>
                                      <p:cBhvr>
                                        <p:cTn id="34" dur="308" accel="100000" fill="hold">
                                          <p:stCondLst>
                                            <p:cond delay="192"/>
                                          </p:stCondLst>
                                        </p:cTn>
                                        <p:tgtEl>
                                          <p:spTgt spid="102425"/>
                                        </p:tgtEl>
                                      </p:cBhvr>
                                      <p:from x="200000" y="450000"/>
                                      <p:to x="100000" y="100000"/>
                                    </p:animScale>
                                    <p:set>
                                      <p:cBhvr>
                                        <p:cTn id="35" dur="192" fill="hold"/>
                                        <p:tgtEl>
                                          <p:spTgt spid="102425"/>
                                        </p:tgtEl>
                                        <p:attrNameLst>
                                          <p:attrName>ppt_x</p:attrName>
                                        </p:attrNameLst>
                                      </p:cBhvr>
                                      <p:to>
                                        <p:strVal val="(0.5)"/>
                                      </p:to>
                                    </p:set>
                                    <p:anim from="(0.5)" to="(#ppt_x)" calcmode="lin" valueType="num">
                                      <p:cBhvr>
                                        <p:cTn id="36" dur="308" accel="100000" fill="hold">
                                          <p:stCondLst>
                                            <p:cond delay="192"/>
                                          </p:stCondLst>
                                        </p:cTn>
                                        <p:tgtEl>
                                          <p:spTgt spid="102425"/>
                                        </p:tgtEl>
                                        <p:attrNameLst>
                                          <p:attrName>ppt_x</p:attrName>
                                        </p:attrNameLst>
                                      </p:cBhvr>
                                    </p:anim>
                                    <p:set>
                                      <p:cBhvr>
                                        <p:cTn id="37" dur="192" fill="hold"/>
                                        <p:tgtEl>
                                          <p:spTgt spid="102425"/>
                                        </p:tgtEl>
                                        <p:attrNameLst>
                                          <p:attrName>ppt_y</p:attrName>
                                        </p:attrNameLst>
                                      </p:cBhvr>
                                      <p:to>
                                        <p:strVal val="(#ppt_y+0.4)"/>
                                      </p:to>
                                    </p:set>
                                    <p:anim from="(#ppt_y+0.4)" to="(#ppt_y)" calcmode="lin" valueType="num">
                                      <p:cBhvr>
                                        <p:cTn id="38" dur="308" accel="100000" fill="hold">
                                          <p:stCondLst>
                                            <p:cond delay="192"/>
                                          </p:stCondLst>
                                        </p:cTn>
                                        <p:tgtEl>
                                          <p:spTgt spid="102425"/>
                                        </p:tgtEl>
                                        <p:attrNameLst>
                                          <p:attrName>ppt_y</p:attrName>
                                        </p:attrNameLst>
                                      </p:cBhvr>
                                    </p:anim>
                                  </p:childTnLst>
                                </p:cTn>
                              </p:par>
                            </p:childTnLst>
                          </p:cTn>
                        </p:par>
                        <p:par>
                          <p:cTn id="39" fill="hold" nodeType="afterGroup">
                            <p:stCondLst>
                              <p:cond delay="1000"/>
                            </p:stCondLst>
                            <p:childTnLst>
                              <p:par>
                                <p:cTn id="40" presetID="51" presetClass="entr" presetSubtype="0" fill="hold" grpId="0" nodeType="afterEffect">
                                  <p:stCondLst>
                                    <p:cond delay="500"/>
                                  </p:stCondLst>
                                  <p:childTnLst>
                                    <p:set>
                                      <p:cBhvr>
                                        <p:cTn id="41" dur="1" fill="hold">
                                          <p:stCondLst>
                                            <p:cond delay="0"/>
                                          </p:stCondLst>
                                        </p:cTn>
                                        <p:tgtEl>
                                          <p:spTgt spid="102426"/>
                                        </p:tgtEl>
                                        <p:attrNameLst>
                                          <p:attrName>style.visibility</p:attrName>
                                        </p:attrNameLst>
                                      </p:cBhvr>
                                      <p:to>
                                        <p:strVal val="visible"/>
                                      </p:to>
                                    </p:set>
                                    <p:animEffect transition="in" filter="fade">
                                      <p:cBhvr>
                                        <p:cTn id="42" dur="385" decel="100000"/>
                                        <p:tgtEl>
                                          <p:spTgt spid="102426"/>
                                        </p:tgtEl>
                                      </p:cBhvr>
                                    </p:animEffect>
                                    <p:animScale>
                                      <p:cBhvr>
                                        <p:cTn id="43" dur="385" decel="100000"/>
                                        <p:tgtEl>
                                          <p:spTgt spid="102426"/>
                                        </p:tgtEl>
                                      </p:cBhvr>
                                      <p:from x="10000" y="10000"/>
                                      <p:to x="200000" y="450000"/>
                                    </p:animScale>
                                    <p:animScale>
                                      <p:cBhvr>
                                        <p:cTn id="44" dur="615" accel="100000" fill="hold">
                                          <p:stCondLst>
                                            <p:cond delay="385"/>
                                          </p:stCondLst>
                                        </p:cTn>
                                        <p:tgtEl>
                                          <p:spTgt spid="102426"/>
                                        </p:tgtEl>
                                      </p:cBhvr>
                                      <p:from x="200000" y="450000"/>
                                      <p:to x="100000" y="100000"/>
                                    </p:animScale>
                                    <p:set>
                                      <p:cBhvr>
                                        <p:cTn id="45" dur="385" fill="hold"/>
                                        <p:tgtEl>
                                          <p:spTgt spid="102426"/>
                                        </p:tgtEl>
                                        <p:attrNameLst>
                                          <p:attrName>ppt_x</p:attrName>
                                        </p:attrNameLst>
                                      </p:cBhvr>
                                      <p:to>
                                        <p:strVal val="(0.5)"/>
                                      </p:to>
                                    </p:set>
                                    <p:anim from="(0.5)" to="(#ppt_x)" calcmode="lin" valueType="num">
                                      <p:cBhvr>
                                        <p:cTn id="46" dur="615" accel="100000" fill="hold">
                                          <p:stCondLst>
                                            <p:cond delay="385"/>
                                          </p:stCondLst>
                                        </p:cTn>
                                        <p:tgtEl>
                                          <p:spTgt spid="102426"/>
                                        </p:tgtEl>
                                        <p:attrNameLst>
                                          <p:attrName>ppt_x</p:attrName>
                                        </p:attrNameLst>
                                      </p:cBhvr>
                                    </p:anim>
                                    <p:set>
                                      <p:cBhvr>
                                        <p:cTn id="47" dur="385" fill="hold"/>
                                        <p:tgtEl>
                                          <p:spTgt spid="102426"/>
                                        </p:tgtEl>
                                        <p:attrNameLst>
                                          <p:attrName>ppt_y</p:attrName>
                                        </p:attrNameLst>
                                      </p:cBhvr>
                                      <p:to>
                                        <p:strVal val="(#ppt_y+0.4)"/>
                                      </p:to>
                                    </p:set>
                                    <p:anim from="(#ppt_y+0.4)" to="(#ppt_y)" calcmode="lin" valueType="num">
                                      <p:cBhvr>
                                        <p:cTn id="48" dur="615" accel="100000" fill="hold">
                                          <p:stCondLst>
                                            <p:cond delay="385"/>
                                          </p:stCondLst>
                                        </p:cTn>
                                        <p:tgtEl>
                                          <p:spTgt spid="102426"/>
                                        </p:tgtEl>
                                        <p:attrNameLst>
                                          <p:attrName>ppt_y</p:attrName>
                                        </p:attrNameLst>
                                      </p:cBhvr>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2" fill="hold" grpId="0" nodeType="clickEffect">
                                  <p:stCondLst>
                                    <p:cond delay="0"/>
                                  </p:stCondLst>
                                  <p:childTnLst>
                                    <p:set>
                                      <p:cBhvr>
                                        <p:cTn id="52" dur="1" fill="hold">
                                          <p:stCondLst>
                                            <p:cond delay="0"/>
                                          </p:stCondLst>
                                        </p:cTn>
                                        <p:tgtEl>
                                          <p:spTgt spid="102428">
                                            <p:txEl>
                                              <p:pRg st="0" end="0"/>
                                            </p:txEl>
                                          </p:spTgt>
                                        </p:tgtEl>
                                        <p:attrNameLst>
                                          <p:attrName>style.visibility</p:attrName>
                                        </p:attrNameLst>
                                      </p:cBhvr>
                                      <p:to>
                                        <p:strVal val="visible"/>
                                      </p:to>
                                    </p:set>
                                    <p:anim calcmode="lin" valueType="num">
                                      <p:cBhvr additive="base">
                                        <p:cTn id="53" dur="500" fill="hold"/>
                                        <p:tgtEl>
                                          <p:spTgt spid="102428">
                                            <p:txEl>
                                              <p:pRg st="0" end="0"/>
                                            </p:txEl>
                                          </p:spTgt>
                                        </p:tgtEl>
                                        <p:attrNameLst>
                                          <p:attrName>ppt_x</p:attrName>
                                        </p:attrNameLst>
                                      </p:cBhvr>
                                      <p:tavLst>
                                        <p:tav tm="0">
                                          <p:val>
                                            <p:strVal val="1+#ppt_w/2"/>
                                          </p:val>
                                        </p:tav>
                                        <p:tav tm="100000">
                                          <p:val>
                                            <p:strVal val="#ppt_x"/>
                                          </p:val>
                                        </p:tav>
                                      </p:tavLst>
                                    </p:anim>
                                    <p:anim calcmode="lin" valueType="num">
                                      <p:cBhvr additive="base">
                                        <p:cTn id="54" dur="500" fill="hold"/>
                                        <p:tgtEl>
                                          <p:spTgt spid="10242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2" fill="hold" grpId="0" nodeType="clickEffect">
                                  <p:stCondLst>
                                    <p:cond delay="0"/>
                                  </p:stCondLst>
                                  <p:childTnLst>
                                    <p:set>
                                      <p:cBhvr>
                                        <p:cTn id="58" dur="1" fill="hold">
                                          <p:stCondLst>
                                            <p:cond delay="0"/>
                                          </p:stCondLst>
                                        </p:cTn>
                                        <p:tgtEl>
                                          <p:spTgt spid="102428">
                                            <p:txEl>
                                              <p:pRg st="1" end="1"/>
                                            </p:txEl>
                                          </p:spTgt>
                                        </p:tgtEl>
                                        <p:attrNameLst>
                                          <p:attrName>style.visibility</p:attrName>
                                        </p:attrNameLst>
                                      </p:cBhvr>
                                      <p:to>
                                        <p:strVal val="visible"/>
                                      </p:to>
                                    </p:set>
                                    <p:anim calcmode="lin" valueType="num">
                                      <p:cBhvr additive="base">
                                        <p:cTn id="59" dur="500" fill="hold"/>
                                        <p:tgtEl>
                                          <p:spTgt spid="102428">
                                            <p:txEl>
                                              <p:pRg st="1" end="1"/>
                                            </p:txEl>
                                          </p:spTgt>
                                        </p:tgtEl>
                                        <p:attrNameLst>
                                          <p:attrName>ppt_x</p:attrName>
                                        </p:attrNameLst>
                                      </p:cBhvr>
                                      <p:tavLst>
                                        <p:tav tm="0">
                                          <p:val>
                                            <p:strVal val="1+#ppt_w/2"/>
                                          </p:val>
                                        </p:tav>
                                        <p:tav tm="100000">
                                          <p:val>
                                            <p:strVal val="#ppt_x"/>
                                          </p:val>
                                        </p:tav>
                                      </p:tavLst>
                                    </p:anim>
                                    <p:anim calcmode="lin" valueType="num">
                                      <p:cBhvr additive="base">
                                        <p:cTn id="60" dur="500" fill="hold"/>
                                        <p:tgtEl>
                                          <p:spTgt spid="10242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2" fill="hold" grpId="0" nodeType="clickEffect">
                                  <p:stCondLst>
                                    <p:cond delay="0"/>
                                  </p:stCondLst>
                                  <p:childTnLst>
                                    <p:set>
                                      <p:cBhvr>
                                        <p:cTn id="64" dur="1" fill="hold">
                                          <p:stCondLst>
                                            <p:cond delay="0"/>
                                          </p:stCondLst>
                                        </p:cTn>
                                        <p:tgtEl>
                                          <p:spTgt spid="102428">
                                            <p:txEl>
                                              <p:pRg st="2" end="2"/>
                                            </p:txEl>
                                          </p:spTgt>
                                        </p:tgtEl>
                                        <p:attrNameLst>
                                          <p:attrName>style.visibility</p:attrName>
                                        </p:attrNameLst>
                                      </p:cBhvr>
                                      <p:to>
                                        <p:strVal val="visible"/>
                                      </p:to>
                                    </p:set>
                                    <p:anim calcmode="lin" valueType="num">
                                      <p:cBhvr additive="base">
                                        <p:cTn id="65" dur="500" fill="hold"/>
                                        <p:tgtEl>
                                          <p:spTgt spid="102428">
                                            <p:txEl>
                                              <p:pRg st="2" end="2"/>
                                            </p:txEl>
                                          </p:spTgt>
                                        </p:tgtEl>
                                        <p:attrNameLst>
                                          <p:attrName>ppt_x</p:attrName>
                                        </p:attrNameLst>
                                      </p:cBhvr>
                                      <p:tavLst>
                                        <p:tav tm="0">
                                          <p:val>
                                            <p:strVal val="1+#ppt_w/2"/>
                                          </p:val>
                                        </p:tav>
                                        <p:tav tm="100000">
                                          <p:val>
                                            <p:strVal val="#ppt_x"/>
                                          </p:val>
                                        </p:tav>
                                      </p:tavLst>
                                    </p:anim>
                                    <p:anim calcmode="lin" valueType="num">
                                      <p:cBhvr additive="base">
                                        <p:cTn id="66" dur="500" fill="hold"/>
                                        <p:tgtEl>
                                          <p:spTgt spid="10242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2" presetClass="entr" presetSubtype="2" fill="hold" grpId="0" nodeType="clickEffect">
                                  <p:stCondLst>
                                    <p:cond delay="0"/>
                                  </p:stCondLst>
                                  <p:childTnLst>
                                    <p:set>
                                      <p:cBhvr>
                                        <p:cTn id="70" dur="1" fill="hold">
                                          <p:stCondLst>
                                            <p:cond delay="0"/>
                                          </p:stCondLst>
                                        </p:cTn>
                                        <p:tgtEl>
                                          <p:spTgt spid="102428">
                                            <p:txEl>
                                              <p:pRg st="3" end="3"/>
                                            </p:txEl>
                                          </p:spTgt>
                                        </p:tgtEl>
                                        <p:attrNameLst>
                                          <p:attrName>style.visibility</p:attrName>
                                        </p:attrNameLst>
                                      </p:cBhvr>
                                      <p:to>
                                        <p:strVal val="visible"/>
                                      </p:to>
                                    </p:set>
                                    <p:anim calcmode="lin" valueType="num">
                                      <p:cBhvr additive="base">
                                        <p:cTn id="71" dur="500" fill="hold"/>
                                        <p:tgtEl>
                                          <p:spTgt spid="102428">
                                            <p:txEl>
                                              <p:pRg st="3" end="3"/>
                                            </p:txEl>
                                          </p:spTgt>
                                        </p:tgtEl>
                                        <p:attrNameLst>
                                          <p:attrName>ppt_x</p:attrName>
                                        </p:attrNameLst>
                                      </p:cBhvr>
                                      <p:tavLst>
                                        <p:tav tm="0">
                                          <p:val>
                                            <p:strVal val="1+#ppt_w/2"/>
                                          </p:val>
                                        </p:tav>
                                        <p:tav tm="100000">
                                          <p:val>
                                            <p:strVal val="#ppt_x"/>
                                          </p:val>
                                        </p:tav>
                                      </p:tavLst>
                                    </p:anim>
                                    <p:anim calcmode="lin" valueType="num">
                                      <p:cBhvr additive="base">
                                        <p:cTn id="72" dur="500" fill="hold"/>
                                        <p:tgtEl>
                                          <p:spTgt spid="102428">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73" fill="hold" nodeType="clickPar">
                      <p:stCondLst>
                        <p:cond delay="indefinite"/>
                      </p:stCondLst>
                      <p:childTnLst>
                        <p:par>
                          <p:cTn id="74" fill="hold" nodeType="withGroup">
                            <p:stCondLst>
                              <p:cond delay="0"/>
                            </p:stCondLst>
                            <p:childTnLst>
                              <p:par>
                                <p:cTn id="75" presetID="2" presetClass="entr" presetSubtype="2" fill="hold" grpId="0" nodeType="clickEffect">
                                  <p:stCondLst>
                                    <p:cond delay="0"/>
                                  </p:stCondLst>
                                  <p:childTnLst>
                                    <p:set>
                                      <p:cBhvr>
                                        <p:cTn id="76" dur="1" fill="hold">
                                          <p:stCondLst>
                                            <p:cond delay="0"/>
                                          </p:stCondLst>
                                        </p:cTn>
                                        <p:tgtEl>
                                          <p:spTgt spid="102428">
                                            <p:txEl>
                                              <p:pRg st="4" end="4"/>
                                            </p:txEl>
                                          </p:spTgt>
                                        </p:tgtEl>
                                        <p:attrNameLst>
                                          <p:attrName>style.visibility</p:attrName>
                                        </p:attrNameLst>
                                      </p:cBhvr>
                                      <p:to>
                                        <p:strVal val="visible"/>
                                      </p:to>
                                    </p:set>
                                    <p:anim calcmode="lin" valueType="num">
                                      <p:cBhvr additive="base">
                                        <p:cTn id="77" dur="500" fill="hold"/>
                                        <p:tgtEl>
                                          <p:spTgt spid="102428">
                                            <p:txEl>
                                              <p:pRg st="4" end="4"/>
                                            </p:txEl>
                                          </p:spTgt>
                                        </p:tgtEl>
                                        <p:attrNameLst>
                                          <p:attrName>ppt_x</p:attrName>
                                        </p:attrNameLst>
                                      </p:cBhvr>
                                      <p:tavLst>
                                        <p:tav tm="0">
                                          <p:val>
                                            <p:strVal val="1+#ppt_w/2"/>
                                          </p:val>
                                        </p:tav>
                                        <p:tav tm="100000">
                                          <p:val>
                                            <p:strVal val="#ppt_x"/>
                                          </p:val>
                                        </p:tav>
                                      </p:tavLst>
                                    </p:anim>
                                    <p:anim calcmode="lin" valueType="num">
                                      <p:cBhvr additive="base">
                                        <p:cTn id="78" dur="500" fill="hold"/>
                                        <p:tgtEl>
                                          <p:spTgt spid="102428">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79" fill="hold" nodeType="clickPar">
                      <p:stCondLst>
                        <p:cond delay="indefinite"/>
                      </p:stCondLst>
                      <p:childTnLst>
                        <p:par>
                          <p:cTn id="80" fill="hold" nodeType="withGroup">
                            <p:stCondLst>
                              <p:cond delay="0"/>
                            </p:stCondLst>
                            <p:childTnLst>
                              <p:par>
                                <p:cTn id="81" presetID="2" presetClass="entr" presetSubtype="2" fill="hold" grpId="0" nodeType="clickEffect">
                                  <p:stCondLst>
                                    <p:cond delay="0"/>
                                  </p:stCondLst>
                                  <p:childTnLst>
                                    <p:set>
                                      <p:cBhvr>
                                        <p:cTn id="82" dur="1" fill="hold">
                                          <p:stCondLst>
                                            <p:cond delay="0"/>
                                          </p:stCondLst>
                                        </p:cTn>
                                        <p:tgtEl>
                                          <p:spTgt spid="102428">
                                            <p:txEl>
                                              <p:pRg st="5" end="5"/>
                                            </p:txEl>
                                          </p:spTgt>
                                        </p:tgtEl>
                                        <p:attrNameLst>
                                          <p:attrName>style.visibility</p:attrName>
                                        </p:attrNameLst>
                                      </p:cBhvr>
                                      <p:to>
                                        <p:strVal val="visible"/>
                                      </p:to>
                                    </p:set>
                                    <p:anim calcmode="lin" valueType="num">
                                      <p:cBhvr additive="base">
                                        <p:cTn id="83" dur="500" fill="hold"/>
                                        <p:tgtEl>
                                          <p:spTgt spid="102428">
                                            <p:txEl>
                                              <p:pRg st="5" end="5"/>
                                            </p:txEl>
                                          </p:spTgt>
                                        </p:tgtEl>
                                        <p:attrNameLst>
                                          <p:attrName>ppt_x</p:attrName>
                                        </p:attrNameLst>
                                      </p:cBhvr>
                                      <p:tavLst>
                                        <p:tav tm="0">
                                          <p:val>
                                            <p:strVal val="1+#ppt_w/2"/>
                                          </p:val>
                                        </p:tav>
                                        <p:tav tm="100000">
                                          <p:val>
                                            <p:strVal val="#ppt_x"/>
                                          </p:val>
                                        </p:tav>
                                      </p:tavLst>
                                    </p:anim>
                                    <p:anim calcmode="lin" valueType="num">
                                      <p:cBhvr additive="base">
                                        <p:cTn id="84" dur="500" fill="hold"/>
                                        <p:tgtEl>
                                          <p:spTgt spid="102428">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04" grpId="0" animBg="1" autoUpdateAnimBg="0"/>
      <p:bldP spid="102421" grpId="0" animBg="1"/>
      <p:bldP spid="102426" grpId="0" animBg="1"/>
      <p:bldP spid="102428" grpId="0" build="p" bldLvl="5" autoUpdateAnimBg="0"/>
    </p:bld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4"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94563" name="Foliennummernplatzhalter 4"/>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4F55E0CC-6E42-4E5A-81CD-D9EE88931368}" type="slidenum">
              <a:rPr lang="de-DE" altLang="en-US" sz="900" smtClean="0">
                <a:solidFill>
                  <a:schemeClr val="accent2"/>
                </a:solidFill>
              </a:rPr>
              <a:pPr/>
              <a:t>200</a:t>
            </a:fld>
            <a:endParaRPr lang="de-DE" altLang="en-US" sz="1400" b="0" smtClean="0">
              <a:solidFill>
                <a:schemeClr val="tx1"/>
              </a:solidFill>
            </a:endParaRPr>
          </a:p>
        </p:txBody>
      </p:sp>
      <p:sp>
        <p:nvSpPr>
          <p:cNvPr id="92162" name="Rectangle 2"/>
          <p:cNvSpPr>
            <a:spLocks noGrp="1" noChangeArrowheads="1"/>
          </p:cNvSpPr>
          <p:nvPr>
            <p:ph type="title"/>
          </p:nvPr>
        </p:nvSpPr>
        <p:spPr>
          <a:xfrm>
            <a:off x="685800" y="461963"/>
            <a:ext cx="7772400" cy="457200"/>
          </a:xfrm>
        </p:spPr>
        <p:txBody>
          <a:bodyPr/>
          <a:lstStyle/>
          <a:p>
            <a:pPr>
              <a:defRPr/>
            </a:pPr>
            <a:r>
              <a:rPr lang="de-DE" altLang="en-US" sz="2400" smtClean="0">
                <a:ea typeface="ＭＳ Ｐゴシック" pitchFamily="1" charset="-128"/>
              </a:rPr>
              <a:t>2.3.2</a:t>
            </a:r>
            <a:r>
              <a:rPr lang="de-DE" altLang="en-US" sz="2000" smtClean="0">
                <a:ea typeface="ＭＳ Ｐゴシック" pitchFamily="1" charset="-128"/>
              </a:rPr>
              <a:t> NNT: Einfluss der Darstellung der Studiendaten</a:t>
            </a:r>
          </a:p>
        </p:txBody>
      </p:sp>
      <p:graphicFrame>
        <p:nvGraphicFramePr>
          <p:cNvPr id="194565" name="Object 3"/>
          <p:cNvGraphicFramePr>
            <a:graphicFrameLocks noChangeAspect="1"/>
          </p:cNvGraphicFramePr>
          <p:nvPr>
            <p:extLst>
              <p:ext uri="{D42A27DB-BD31-4B8C-83A1-F6EECF244321}">
                <p14:modId xmlns:p14="http://schemas.microsoft.com/office/powerpoint/2010/main" val="3984821948"/>
              </p:ext>
            </p:extLst>
          </p:nvPr>
        </p:nvGraphicFramePr>
        <p:xfrm>
          <a:off x="609600" y="1447800"/>
          <a:ext cx="4924425" cy="4171950"/>
        </p:xfrm>
        <a:graphic>
          <a:graphicData uri="http://schemas.openxmlformats.org/presentationml/2006/ole">
            <mc:AlternateContent xmlns:mc="http://schemas.openxmlformats.org/markup-compatibility/2006">
              <mc:Choice xmlns:v="urn:schemas-microsoft-com:vml" Requires="v">
                <p:oleObj spid="_x0000_s194647" name="Zeichnung" r:id="rId3" imgW="4924214" imgH="4172122" progId="WPDraw30.Drawing">
                  <p:embed/>
                </p:oleObj>
              </mc:Choice>
              <mc:Fallback>
                <p:oleObj name="Zeichnung" r:id="rId3" imgW="4924214" imgH="4172122" progId="WPDraw30.Drawing">
                  <p:embed/>
                  <p:pic>
                    <p:nvPicPr>
                      <p:cNvPr id="0" name="Object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9600" y="1447800"/>
                        <a:ext cx="4924425" cy="4171950"/>
                      </a:xfrm>
                      <a:prstGeom prst="rect">
                        <a:avLst/>
                      </a:prstGeom>
                      <a:noFill/>
                      <a:ln>
                        <a:solidFill>
                          <a:srgbClr val="0066CC"/>
                        </a:solidFill>
                      </a:ln>
                      <a:effectLst/>
                      <a:extLst/>
                    </p:spPr>
                  </p:pic>
                </p:oleObj>
              </mc:Fallback>
            </mc:AlternateContent>
          </a:graphicData>
        </a:graphic>
      </p:graphicFrame>
      <p:sp>
        <p:nvSpPr>
          <p:cNvPr id="194566" name="Textfeld 8"/>
          <p:cNvSpPr txBox="1">
            <a:spLocks noChangeArrowheads="1"/>
          </p:cNvSpPr>
          <p:nvPr/>
        </p:nvSpPr>
        <p:spPr bwMode="auto">
          <a:xfrm>
            <a:off x="642938" y="5929313"/>
            <a:ext cx="8072437"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600"/>
              <a:t>Aus Bobbio M, Demichelis B, Giustetto G. Lancet 1994;343:1209-11</a:t>
            </a:r>
          </a:p>
        </p:txBody>
      </p:sp>
      <p:sp>
        <p:nvSpPr>
          <p:cNvPr id="10" name="Textfeld 9"/>
          <p:cNvSpPr txBox="1"/>
          <p:nvPr/>
        </p:nvSpPr>
        <p:spPr>
          <a:xfrm>
            <a:off x="5500688" y="1428750"/>
            <a:ext cx="3643312" cy="3000375"/>
          </a:xfrm>
          <a:prstGeom prst="rect">
            <a:avLst/>
          </a:prstGeom>
          <a:noFill/>
        </p:spPr>
        <p:txBody>
          <a:bodyPr>
            <a:spAutoFit/>
          </a:bodyPr>
          <a:lstStyle/>
          <a:p>
            <a:pPr>
              <a:defRPr/>
            </a:pPr>
            <a:r>
              <a:rPr lang="de-DE" sz="1400" dirty="0">
                <a:solidFill>
                  <a:schemeClr val="tx1"/>
                </a:solidFill>
                <a:effectLst>
                  <a:outerShdw blurRad="38100" dist="38100" dir="2700000" algn="tl">
                    <a:srgbClr val="000000">
                      <a:alpha val="43137"/>
                    </a:srgbClr>
                  </a:outerShdw>
                </a:effectLst>
                <a:ea typeface="+mn-ea"/>
              </a:rPr>
              <a:t>Ergebnisse der Helsinki Heart Study</a:t>
            </a:r>
          </a:p>
          <a:p>
            <a:pPr>
              <a:defRPr/>
            </a:pPr>
            <a:r>
              <a:rPr lang="de-DE" sz="1200" dirty="0">
                <a:ea typeface="+mn-ea"/>
              </a:rPr>
              <a:t>(</a:t>
            </a:r>
            <a:r>
              <a:rPr lang="de-DE" sz="1200" dirty="0" err="1">
                <a:ea typeface="+mn-ea"/>
              </a:rPr>
              <a:t>Gemfibrozil</a:t>
            </a:r>
            <a:r>
              <a:rPr lang="de-DE" sz="1200" dirty="0">
                <a:ea typeface="+mn-ea"/>
              </a:rPr>
              <a:t>)</a:t>
            </a:r>
          </a:p>
          <a:p>
            <a:pPr>
              <a:defRPr/>
            </a:pPr>
            <a:r>
              <a:rPr lang="de-DE" sz="1400" dirty="0">
                <a:ea typeface="+mn-ea"/>
              </a:rPr>
              <a:t>Koronarereignisse: 	Intervention  2,73%</a:t>
            </a:r>
          </a:p>
          <a:p>
            <a:pPr>
              <a:defRPr/>
            </a:pPr>
            <a:r>
              <a:rPr lang="de-DE" sz="1200" dirty="0">
                <a:ea typeface="+mn-ea"/>
              </a:rPr>
              <a:t>(nach 5 Jahre)</a:t>
            </a:r>
            <a:r>
              <a:rPr lang="de-DE" sz="1400" dirty="0">
                <a:ea typeface="+mn-ea"/>
              </a:rPr>
              <a:t>	Kontrolle	    4,14%</a:t>
            </a:r>
          </a:p>
          <a:p>
            <a:pPr>
              <a:defRPr/>
            </a:pPr>
            <a:r>
              <a:rPr lang="de-DE" sz="1400" dirty="0">
                <a:ea typeface="+mn-ea"/>
              </a:rPr>
              <a:t>Tod: 		Intervention  2,19%</a:t>
            </a:r>
          </a:p>
          <a:p>
            <a:pPr>
              <a:defRPr/>
            </a:pPr>
            <a:r>
              <a:rPr lang="de-DE" sz="1200" dirty="0">
                <a:ea typeface="+mn-ea"/>
              </a:rPr>
              <a:t>(nach 5 Jahre)</a:t>
            </a:r>
            <a:r>
              <a:rPr lang="de-DE" sz="1400" dirty="0">
                <a:ea typeface="+mn-ea"/>
              </a:rPr>
              <a:t>	Kontrolle	    2,09%</a:t>
            </a:r>
          </a:p>
          <a:p>
            <a:pPr>
              <a:defRPr/>
            </a:pPr>
            <a:r>
              <a:rPr lang="de-DE" sz="1400" dirty="0">
                <a:solidFill>
                  <a:srgbClr val="FF0000"/>
                </a:solidFill>
                <a:ea typeface="+mn-ea"/>
              </a:rPr>
              <a:t>RRR = 34%	RRI = 6%</a:t>
            </a:r>
          </a:p>
          <a:p>
            <a:pPr>
              <a:defRPr/>
            </a:pPr>
            <a:r>
              <a:rPr lang="de-DE" sz="1400" dirty="0">
                <a:solidFill>
                  <a:srgbClr val="FF0000"/>
                </a:solidFill>
                <a:ea typeface="+mn-ea"/>
              </a:rPr>
              <a:t>ARR = 1,41%	NNT = 71	(355)</a:t>
            </a:r>
          </a:p>
          <a:p>
            <a:pPr>
              <a:defRPr/>
            </a:pPr>
            <a:r>
              <a:rPr lang="de-DE" sz="1400" dirty="0">
                <a:solidFill>
                  <a:srgbClr val="FF0000"/>
                </a:solidFill>
                <a:ea typeface="+mn-ea"/>
              </a:rPr>
              <a:t>ARI   = 0,1%	NNH = 1000 (5000)</a:t>
            </a:r>
          </a:p>
          <a:p>
            <a:pPr>
              <a:defRPr/>
            </a:pPr>
            <a:endParaRPr lang="de-DE" sz="1400" dirty="0">
              <a:ea typeface="+mn-ea"/>
            </a:endParaRPr>
          </a:p>
        </p:txBody>
      </p:sp>
    </p:spTree>
  </p:cSld>
  <p:clrMapOvr>
    <a:masterClrMapping/>
  </p:clrMapOvr>
  <p:transition>
    <p:zoom/>
  </p:transition>
  <p:timing>
    <p:tnLst>
      <p:par>
        <p:cT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95587" name="Foliennummernplatzhalter 4"/>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97D2A38A-CD80-43A8-985F-B3082B2E54C1}" type="slidenum">
              <a:rPr lang="de-DE" altLang="en-US" sz="900" smtClean="0">
                <a:solidFill>
                  <a:schemeClr val="accent2"/>
                </a:solidFill>
              </a:rPr>
              <a:pPr/>
              <a:t>201</a:t>
            </a:fld>
            <a:endParaRPr lang="de-DE" altLang="en-US" sz="1400" b="0" smtClean="0">
              <a:solidFill>
                <a:schemeClr val="tx1"/>
              </a:solidFill>
            </a:endParaRPr>
          </a:p>
        </p:txBody>
      </p:sp>
      <p:sp>
        <p:nvSpPr>
          <p:cNvPr id="798722" name="Rectangle 2"/>
          <p:cNvSpPr>
            <a:spLocks noGrp="1" noChangeArrowheads="1"/>
          </p:cNvSpPr>
          <p:nvPr>
            <p:ph type="title"/>
          </p:nvPr>
        </p:nvSpPr>
        <p:spPr>
          <a:xfrm>
            <a:off x="685800" y="461963"/>
            <a:ext cx="7772400" cy="523875"/>
          </a:xfrm>
        </p:spPr>
        <p:txBody>
          <a:bodyPr/>
          <a:lstStyle/>
          <a:p>
            <a:pPr>
              <a:defRPr/>
            </a:pPr>
            <a:r>
              <a:rPr lang="de-DE" altLang="en-US" sz="2400" smtClean="0">
                <a:ea typeface="ＭＳ Ｐゴシック" pitchFamily="1" charset="-128"/>
              </a:rPr>
              <a:t>2.3.2</a:t>
            </a:r>
            <a:r>
              <a:rPr lang="de-DE" altLang="en-US" sz="2000" smtClean="0">
                <a:ea typeface="ＭＳ Ｐゴシック" pitchFamily="1" charset="-128"/>
              </a:rPr>
              <a:t> NNT: Einfluss der </a:t>
            </a:r>
            <a:r>
              <a:rPr lang="de-DE" altLang="en-US" smtClean="0">
                <a:ea typeface="ＭＳ Ｐゴシック" pitchFamily="1" charset="-128"/>
              </a:rPr>
              <a:t>Darstellung</a:t>
            </a:r>
            <a:r>
              <a:rPr lang="de-DE" altLang="en-US" sz="2000" smtClean="0">
                <a:ea typeface="ＭＳ Ｐゴシック" pitchFamily="1" charset="-128"/>
              </a:rPr>
              <a:t> der Studiendaten</a:t>
            </a:r>
          </a:p>
        </p:txBody>
      </p:sp>
      <p:sp>
        <p:nvSpPr>
          <p:cNvPr id="195589" name="Text Box 6"/>
          <p:cNvSpPr txBox="1">
            <a:spLocks noChangeArrowheads="1"/>
          </p:cNvSpPr>
          <p:nvPr/>
        </p:nvSpPr>
        <p:spPr bwMode="auto">
          <a:xfrm>
            <a:off x="684213" y="1196975"/>
            <a:ext cx="7200900" cy="422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a:t>Wenn bei Krankheiten die Daten in NNT ausgedruckt werden, dann sind Ärzte allerdings eher bereit die Therapie einzusetzen als wenn diese als „Verzögerung</a:t>
            </a:r>
            <a:r>
              <a:rPr lang="ja-JP" altLang="de-DE"/>
              <a:t>“</a:t>
            </a:r>
            <a:r>
              <a:rPr lang="de-DE" altLang="ja-JP"/>
              <a:t> dargestellt wird*</a:t>
            </a:r>
          </a:p>
          <a:p>
            <a:endParaRPr lang="de-DE" altLang="en-US"/>
          </a:p>
          <a:p>
            <a:r>
              <a:rPr lang="de-DE" altLang="en-US" sz="2000">
                <a:solidFill>
                  <a:schemeClr val="tx1"/>
                </a:solidFill>
              </a:rPr>
              <a:t>z.B.: Daten aus der 4S Studie</a:t>
            </a:r>
          </a:p>
          <a:p>
            <a:r>
              <a:rPr lang="de-DE" altLang="en-US" sz="2000">
                <a:solidFill>
                  <a:schemeClr val="tx1"/>
                </a:solidFill>
              </a:rPr>
              <a:t>(Simvastatin in der Herzinfarkt.Prophylaxe)</a:t>
            </a:r>
          </a:p>
          <a:p>
            <a:r>
              <a:rPr lang="ja-JP" altLang="de-DE" sz="2000"/>
              <a:t>“</a:t>
            </a:r>
            <a:r>
              <a:rPr lang="de-DE" altLang="ja-JP" sz="2000"/>
              <a:t>Nach 5 Jahren ist NNT = 13„ </a:t>
            </a:r>
            <a:r>
              <a:rPr lang="de-DE" altLang="ja-JP" sz="2000">
                <a:solidFill>
                  <a:srgbClr val="CC0000"/>
                </a:solidFill>
              </a:rPr>
              <a:t>Akzeptanz 76%</a:t>
            </a:r>
          </a:p>
          <a:p>
            <a:r>
              <a:rPr lang="de-DE" altLang="en-US" sz="2000"/>
              <a:t>„Die Therapie verzögert im Durchschnitt ein Herzinfarkt um 2 Monaten</a:t>
            </a:r>
            <a:r>
              <a:rPr lang="ja-JP" altLang="de-DE" sz="2000"/>
              <a:t>“</a:t>
            </a:r>
            <a:r>
              <a:rPr lang="de-DE" altLang="ja-JP" sz="2000"/>
              <a:t> </a:t>
            </a:r>
            <a:r>
              <a:rPr lang="de-DE" altLang="ja-JP" sz="2000">
                <a:solidFill>
                  <a:srgbClr val="CC0000"/>
                </a:solidFill>
              </a:rPr>
              <a:t>Akzeptanz 54%</a:t>
            </a:r>
            <a:endParaRPr lang="de-DE" altLang="en-US" sz="2000">
              <a:solidFill>
                <a:srgbClr val="CC0000"/>
              </a:solidFill>
            </a:endParaRPr>
          </a:p>
        </p:txBody>
      </p:sp>
      <p:sp>
        <p:nvSpPr>
          <p:cNvPr id="195590" name="Text Box 7"/>
          <p:cNvSpPr txBox="1">
            <a:spLocks noChangeArrowheads="1"/>
          </p:cNvSpPr>
          <p:nvPr/>
        </p:nvSpPr>
        <p:spPr bwMode="auto">
          <a:xfrm>
            <a:off x="539750" y="5876925"/>
            <a:ext cx="6408738"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sz="1600"/>
              <a:t>* Halvorsen PA et al. Ann Intern Med. 2007;146:848-856</a:t>
            </a:r>
          </a:p>
        </p:txBody>
      </p:sp>
    </p:spTree>
  </p:cSld>
  <p:clrMapOvr>
    <a:masterClrMapping/>
  </p:clrMapOvr>
  <p:transition>
    <p:zoom/>
  </p:transition>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3" name="Text Box 1"/>
          <p:cNvSpPr txBox="1">
            <a:spLocks noChangeArrowheads="1"/>
          </p:cNvSpPr>
          <p:nvPr/>
        </p:nvSpPr>
        <p:spPr bwMode="auto">
          <a:xfrm>
            <a:off x="5364088" y="381640"/>
            <a:ext cx="3600648" cy="41476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FFFFF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a:solidFill>
                  <a:srgbClr val="000000"/>
                </a:solidFill>
                <a:latin typeface="Times New Roman" pitchFamily="16" charset="0"/>
                <a:ea typeface="msgothic" charset="0"/>
                <a:cs typeface="msgothic" charset="0"/>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a:solidFill>
                  <a:srgbClr val="000000"/>
                </a:solidFill>
                <a:latin typeface="Times New Roman" pitchFamily="16" charset="0"/>
                <a:ea typeface="msgothic" charset="0"/>
                <a:cs typeface="msgothic" charset="0"/>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a:solidFill>
                  <a:srgbClr val="000000"/>
                </a:solidFill>
                <a:latin typeface="Times New Roman" pitchFamily="16" charset="0"/>
                <a:ea typeface="msgothic" charset="0"/>
                <a:cs typeface="msgothic" charset="0"/>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a:solidFill>
                  <a:srgbClr val="000000"/>
                </a:solidFill>
                <a:latin typeface="Times New Roman" pitchFamily="16" charset="0"/>
                <a:ea typeface="msgothic" charset="0"/>
                <a:cs typeface="msgothic" charset="0"/>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a:solidFill>
                  <a:srgbClr val="000000"/>
                </a:solidFill>
                <a:latin typeface="Times New Roman" pitchFamily="16" charset="0"/>
                <a:ea typeface="msgothic" charset="0"/>
                <a:cs typeface="msgothic" charset="0"/>
              </a:defRPr>
            </a:lvl5pPr>
            <a:lvl6pPr marL="1536700" indent="-215900" defTabSz="457200" fontAlgn="base" hangingPunct="0">
              <a:lnSpc>
                <a:spcPct val="93000"/>
              </a:lnSpc>
              <a:spcBef>
                <a:spcPct val="0"/>
              </a:spcBef>
              <a:spcAft>
                <a:spcPct val="0"/>
              </a:spcAft>
              <a:buClr>
                <a:srgbClr val="000000"/>
              </a:buClr>
              <a:buSzPct val="45000"/>
              <a:buFont typeface="Wingdings" charset="2"/>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a:solidFill>
                  <a:srgbClr val="000000"/>
                </a:solidFill>
                <a:latin typeface="Times New Roman" pitchFamily="16" charset="0"/>
                <a:ea typeface="msgothic" charset="0"/>
                <a:cs typeface="msgothic" charset="0"/>
              </a:defRPr>
            </a:lvl6pPr>
            <a:lvl7pPr marL="1993900" indent="-215900" defTabSz="457200" fontAlgn="base" hangingPunct="0">
              <a:lnSpc>
                <a:spcPct val="93000"/>
              </a:lnSpc>
              <a:spcBef>
                <a:spcPct val="0"/>
              </a:spcBef>
              <a:spcAft>
                <a:spcPct val="0"/>
              </a:spcAft>
              <a:buClr>
                <a:srgbClr val="000000"/>
              </a:buClr>
              <a:buSzPct val="45000"/>
              <a:buFont typeface="Wingdings" charset="2"/>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a:solidFill>
                  <a:srgbClr val="000000"/>
                </a:solidFill>
                <a:latin typeface="Times New Roman" pitchFamily="16" charset="0"/>
                <a:ea typeface="msgothic" charset="0"/>
                <a:cs typeface="msgothic" charset="0"/>
              </a:defRPr>
            </a:lvl7pPr>
            <a:lvl8pPr marL="2451100" indent="-215900" defTabSz="457200" fontAlgn="base" hangingPunct="0">
              <a:lnSpc>
                <a:spcPct val="93000"/>
              </a:lnSpc>
              <a:spcBef>
                <a:spcPct val="0"/>
              </a:spcBef>
              <a:spcAft>
                <a:spcPct val="0"/>
              </a:spcAft>
              <a:buClr>
                <a:srgbClr val="000000"/>
              </a:buClr>
              <a:buSzPct val="45000"/>
              <a:buFont typeface="Wingdings" charset="2"/>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a:solidFill>
                  <a:srgbClr val="000000"/>
                </a:solidFill>
                <a:latin typeface="Times New Roman" pitchFamily="16" charset="0"/>
                <a:ea typeface="msgothic" charset="0"/>
                <a:cs typeface="msgothic" charset="0"/>
              </a:defRPr>
            </a:lvl8pPr>
            <a:lvl9pPr marL="2908300" indent="-215900" defTabSz="457200" fontAlgn="base" hangingPunct="0">
              <a:lnSpc>
                <a:spcPct val="93000"/>
              </a:lnSpc>
              <a:spcBef>
                <a:spcPct val="0"/>
              </a:spcBef>
              <a:spcAft>
                <a:spcPct val="0"/>
              </a:spcAft>
              <a:buClr>
                <a:srgbClr val="000000"/>
              </a:buClr>
              <a:buSzPct val="45000"/>
              <a:buFont typeface="Wingdings" charset="2"/>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a:solidFill>
                  <a:srgbClr val="000000"/>
                </a:solidFill>
                <a:latin typeface="Times New Roman" pitchFamily="16" charset="0"/>
                <a:ea typeface="msgothic" charset="0"/>
                <a:cs typeface="msgothic" charset="0"/>
              </a:defRPr>
            </a:lvl9pPr>
          </a:lstStyle>
          <a:p>
            <a:pPr algn="ctr"/>
            <a:r>
              <a:rPr lang="en-GB" altLang="de-DE" sz="1500" dirty="0">
                <a:latin typeface="Arial" charset="0"/>
              </a:rPr>
              <a:t>Fig 2 Benefits of using a high intensity statin for primary prevention of cardiovascular disease (</a:t>
            </a:r>
            <a:r>
              <a:rPr lang="en-GB" altLang="de-DE" sz="1500" dirty="0" smtClean="0">
                <a:latin typeface="Arial" charset="0"/>
              </a:rPr>
              <a:t>www.topalbertadoctors.org) </a:t>
            </a:r>
            <a:endParaRPr lang="en-GB" altLang="de-DE" sz="1500" dirty="0">
              <a:latin typeface="Arial" charset="0"/>
            </a:endParaRPr>
          </a:p>
        </p:txBody>
      </p:sp>
      <p:pic>
        <p:nvPicPr>
          <p:cNvPr id="3074"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45456" y="5445224"/>
            <a:ext cx="1141920" cy="750319"/>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FFFFFF"/>
                </a:solidFill>
                <a:round/>
                <a:headEnd/>
                <a:tailEnd/>
              </a14:hiddenLine>
            </a:ext>
          </a:extLst>
        </p:spPr>
      </p:pic>
      <p:pic>
        <p:nvPicPr>
          <p:cNvPr id="3075"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3898" y="381640"/>
            <a:ext cx="5040560" cy="590880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FFFFFF"/>
                </a:solidFill>
                <a:round/>
                <a:headEnd/>
                <a:tailEnd/>
              </a14:hiddenLine>
            </a:ext>
          </a:extLst>
        </p:spPr>
      </p:pic>
      <p:sp>
        <p:nvSpPr>
          <p:cNvPr id="3076" name="Text Box 4"/>
          <p:cNvSpPr txBox="1">
            <a:spLocks noChangeArrowheads="1"/>
          </p:cNvSpPr>
          <p:nvPr/>
        </p:nvSpPr>
        <p:spPr bwMode="auto">
          <a:xfrm>
            <a:off x="5413490" y="1700808"/>
            <a:ext cx="3730510" cy="23186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FFFFF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tabLst>
                <a:tab pos="723900" algn="l"/>
                <a:tab pos="1447800" algn="l"/>
                <a:tab pos="2171700" algn="l"/>
                <a:tab pos="2895600" algn="l"/>
                <a:tab pos="3619500" algn="l"/>
              </a:tabLst>
              <a:defRPr sz="2400">
                <a:solidFill>
                  <a:srgbClr val="000000"/>
                </a:solidFill>
                <a:latin typeface="Times New Roman" pitchFamily="16" charset="0"/>
                <a:ea typeface="msgothic" charset="0"/>
                <a:cs typeface="msgothic" charset="0"/>
              </a:defRPr>
            </a:lvl1pPr>
            <a:lvl2pPr>
              <a:tabLst>
                <a:tab pos="723900" algn="l"/>
                <a:tab pos="1447800" algn="l"/>
                <a:tab pos="2171700" algn="l"/>
                <a:tab pos="2895600" algn="l"/>
                <a:tab pos="3619500" algn="l"/>
              </a:tabLst>
              <a:defRPr sz="2400">
                <a:solidFill>
                  <a:srgbClr val="000000"/>
                </a:solidFill>
                <a:latin typeface="Times New Roman" pitchFamily="16" charset="0"/>
                <a:ea typeface="msgothic" charset="0"/>
                <a:cs typeface="msgothic" charset="0"/>
              </a:defRPr>
            </a:lvl2pPr>
            <a:lvl3pPr>
              <a:tabLst>
                <a:tab pos="723900" algn="l"/>
                <a:tab pos="1447800" algn="l"/>
                <a:tab pos="2171700" algn="l"/>
                <a:tab pos="2895600" algn="l"/>
                <a:tab pos="3619500" algn="l"/>
              </a:tabLst>
              <a:defRPr sz="2400">
                <a:solidFill>
                  <a:srgbClr val="000000"/>
                </a:solidFill>
                <a:latin typeface="Times New Roman" pitchFamily="16" charset="0"/>
                <a:ea typeface="msgothic" charset="0"/>
                <a:cs typeface="msgothic" charset="0"/>
              </a:defRPr>
            </a:lvl3pPr>
            <a:lvl4pPr>
              <a:tabLst>
                <a:tab pos="723900" algn="l"/>
                <a:tab pos="1447800" algn="l"/>
                <a:tab pos="2171700" algn="l"/>
                <a:tab pos="2895600" algn="l"/>
                <a:tab pos="3619500" algn="l"/>
              </a:tabLst>
              <a:defRPr sz="2400">
                <a:solidFill>
                  <a:srgbClr val="000000"/>
                </a:solidFill>
                <a:latin typeface="Times New Roman" pitchFamily="16" charset="0"/>
                <a:ea typeface="msgothic" charset="0"/>
                <a:cs typeface="msgothic" charset="0"/>
              </a:defRPr>
            </a:lvl4pPr>
            <a:lvl5pPr>
              <a:tabLst>
                <a:tab pos="723900" algn="l"/>
                <a:tab pos="1447800" algn="l"/>
                <a:tab pos="2171700" algn="l"/>
                <a:tab pos="2895600" algn="l"/>
                <a:tab pos="3619500" algn="l"/>
              </a:tabLst>
              <a:defRPr sz="2400">
                <a:solidFill>
                  <a:srgbClr val="000000"/>
                </a:solidFill>
                <a:latin typeface="Times New Roman" pitchFamily="16" charset="0"/>
                <a:ea typeface="msgothic" charset="0"/>
                <a:cs typeface="msgothic" charset="0"/>
              </a:defRPr>
            </a:lvl5pPr>
            <a:lvl6pPr marL="1536700" indent="-215900" defTabSz="457200" fontAlgn="base" hangingPunct="0">
              <a:lnSpc>
                <a:spcPct val="93000"/>
              </a:lnSpc>
              <a:spcBef>
                <a:spcPct val="0"/>
              </a:spcBef>
              <a:spcAft>
                <a:spcPct val="0"/>
              </a:spcAft>
              <a:buClr>
                <a:srgbClr val="000000"/>
              </a:buClr>
              <a:buSzPct val="45000"/>
              <a:buFont typeface="Wingdings" charset="2"/>
              <a:tabLst>
                <a:tab pos="723900" algn="l"/>
                <a:tab pos="1447800" algn="l"/>
                <a:tab pos="2171700" algn="l"/>
                <a:tab pos="2895600" algn="l"/>
                <a:tab pos="3619500" algn="l"/>
              </a:tabLst>
              <a:defRPr sz="2400">
                <a:solidFill>
                  <a:srgbClr val="000000"/>
                </a:solidFill>
                <a:latin typeface="Times New Roman" pitchFamily="16" charset="0"/>
                <a:ea typeface="msgothic" charset="0"/>
                <a:cs typeface="msgothic" charset="0"/>
              </a:defRPr>
            </a:lvl6pPr>
            <a:lvl7pPr marL="1993900" indent="-215900" defTabSz="457200" fontAlgn="base" hangingPunct="0">
              <a:lnSpc>
                <a:spcPct val="93000"/>
              </a:lnSpc>
              <a:spcBef>
                <a:spcPct val="0"/>
              </a:spcBef>
              <a:spcAft>
                <a:spcPct val="0"/>
              </a:spcAft>
              <a:buClr>
                <a:srgbClr val="000000"/>
              </a:buClr>
              <a:buSzPct val="45000"/>
              <a:buFont typeface="Wingdings" charset="2"/>
              <a:tabLst>
                <a:tab pos="723900" algn="l"/>
                <a:tab pos="1447800" algn="l"/>
                <a:tab pos="2171700" algn="l"/>
                <a:tab pos="2895600" algn="l"/>
                <a:tab pos="3619500" algn="l"/>
              </a:tabLst>
              <a:defRPr sz="2400">
                <a:solidFill>
                  <a:srgbClr val="000000"/>
                </a:solidFill>
                <a:latin typeface="Times New Roman" pitchFamily="16" charset="0"/>
                <a:ea typeface="msgothic" charset="0"/>
                <a:cs typeface="msgothic" charset="0"/>
              </a:defRPr>
            </a:lvl7pPr>
            <a:lvl8pPr marL="2451100" indent="-215900" defTabSz="457200" fontAlgn="base" hangingPunct="0">
              <a:lnSpc>
                <a:spcPct val="93000"/>
              </a:lnSpc>
              <a:spcBef>
                <a:spcPct val="0"/>
              </a:spcBef>
              <a:spcAft>
                <a:spcPct val="0"/>
              </a:spcAft>
              <a:buClr>
                <a:srgbClr val="000000"/>
              </a:buClr>
              <a:buSzPct val="45000"/>
              <a:buFont typeface="Wingdings" charset="2"/>
              <a:tabLst>
                <a:tab pos="723900" algn="l"/>
                <a:tab pos="1447800" algn="l"/>
                <a:tab pos="2171700" algn="l"/>
                <a:tab pos="2895600" algn="l"/>
                <a:tab pos="3619500" algn="l"/>
              </a:tabLst>
              <a:defRPr sz="2400">
                <a:solidFill>
                  <a:srgbClr val="000000"/>
                </a:solidFill>
                <a:latin typeface="Times New Roman" pitchFamily="16" charset="0"/>
                <a:ea typeface="msgothic" charset="0"/>
                <a:cs typeface="msgothic" charset="0"/>
              </a:defRPr>
            </a:lvl8pPr>
            <a:lvl9pPr marL="2908300" indent="-215900" defTabSz="457200" fontAlgn="base" hangingPunct="0">
              <a:lnSpc>
                <a:spcPct val="93000"/>
              </a:lnSpc>
              <a:spcBef>
                <a:spcPct val="0"/>
              </a:spcBef>
              <a:spcAft>
                <a:spcPct val="0"/>
              </a:spcAft>
              <a:buClr>
                <a:srgbClr val="000000"/>
              </a:buClr>
              <a:buSzPct val="45000"/>
              <a:buFont typeface="Wingdings" charset="2"/>
              <a:tabLst>
                <a:tab pos="723900" algn="l"/>
                <a:tab pos="1447800" algn="l"/>
                <a:tab pos="2171700" algn="l"/>
                <a:tab pos="2895600" algn="l"/>
                <a:tab pos="3619500" algn="l"/>
              </a:tabLst>
              <a:defRPr sz="2400">
                <a:solidFill>
                  <a:srgbClr val="000000"/>
                </a:solidFill>
                <a:latin typeface="Times New Roman" pitchFamily="16" charset="0"/>
                <a:ea typeface="msgothic" charset="0"/>
                <a:cs typeface="msgothic" charset="0"/>
              </a:defRPr>
            </a:lvl9pPr>
          </a:lstStyle>
          <a:p>
            <a:r>
              <a:rPr lang="en-GB" altLang="de-DE" sz="1100">
                <a:latin typeface="Arial" charset="0"/>
              </a:rPr>
              <a:t>Margaret McCartney et al. BMJ 2016;353:bmj.i2452</a:t>
            </a:r>
          </a:p>
        </p:txBody>
      </p:sp>
      <p:sp>
        <p:nvSpPr>
          <p:cNvPr id="3077" name="Text Box 5"/>
          <p:cNvSpPr txBox="1">
            <a:spLocks noChangeArrowheads="1"/>
          </p:cNvSpPr>
          <p:nvPr/>
        </p:nvSpPr>
        <p:spPr bwMode="auto">
          <a:xfrm>
            <a:off x="5364088" y="2204864"/>
            <a:ext cx="2952328" cy="21602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marL="85725" indent="-85725">
              <a:tabLst>
                <a:tab pos="723900" algn="l"/>
                <a:tab pos="1447800" algn="l"/>
                <a:tab pos="2171700" algn="l"/>
                <a:tab pos="2895600" algn="l"/>
                <a:tab pos="3619500" algn="l"/>
                <a:tab pos="4343400" algn="l"/>
                <a:tab pos="5067300" algn="l"/>
              </a:tabLst>
              <a:defRPr sz="2400">
                <a:solidFill>
                  <a:srgbClr val="000000"/>
                </a:solidFill>
                <a:latin typeface="Times New Roman" pitchFamily="16" charset="0"/>
                <a:ea typeface="msgothic" charset="0"/>
                <a:cs typeface="msgothic" charset="0"/>
              </a:defRPr>
            </a:lvl1pPr>
            <a:lvl2pPr>
              <a:tabLst>
                <a:tab pos="723900" algn="l"/>
                <a:tab pos="1447800" algn="l"/>
                <a:tab pos="2171700" algn="l"/>
                <a:tab pos="2895600" algn="l"/>
                <a:tab pos="3619500" algn="l"/>
                <a:tab pos="4343400" algn="l"/>
                <a:tab pos="5067300" algn="l"/>
              </a:tabLst>
              <a:defRPr sz="2400">
                <a:solidFill>
                  <a:srgbClr val="000000"/>
                </a:solidFill>
                <a:latin typeface="Times New Roman" pitchFamily="16" charset="0"/>
                <a:ea typeface="msgothic" charset="0"/>
                <a:cs typeface="msgothic" charset="0"/>
              </a:defRPr>
            </a:lvl2pPr>
            <a:lvl3pPr>
              <a:tabLst>
                <a:tab pos="723900" algn="l"/>
                <a:tab pos="1447800" algn="l"/>
                <a:tab pos="2171700" algn="l"/>
                <a:tab pos="2895600" algn="l"/>
                <a:tab pos="3619500" algn="l"/>
                <a:tab pos="4343400" algn="l"/>
                <a:tab pos="5067300" algn="l"/>
              </a:tabLst>
              <a:defRPr sz="2400">
                <a:solidFill>
                  <a:srgbClr val="000000"/>
                </a:solidFill>
                <a:latin typeface="Times New Roman" pitchFamily="16" charset="0"/>
                <a:ea typeface="msgothic" charset="0"/>
                <a:cs typeface="msgothic" charset="0"/>
              </a:defRPr>
            </a:lvl3pPr>
            <a:lvl4pPr>
              <a:tabLst>
                <a:tab pos="723900" algn="l"/>
                <a:tab pos="1447800" algn="l"/>
                <a:tab pos="2171700" algn="l"/>
                <a:tab pos="2895600" algn="l"/>
                <a:tab pos="3619500" algn="l"/>
                <a:tab pos="4343400" algn="l"/>
                <a:tab pos="5067300" algn="l"/>
              </a:tabLst>
              <a:defRPr sz="2400">
                <a:solidFill>
                  <a:srgbClr val="000000"/>
                </a:solidFill>
                <a:latin typeface="Times New Roman" pitchFamily="16" charset="0"/>
                <a:ea typeface="msgothic" charset="0"/>
                <a:cs typeface="msgothic" charset="0"/>
              </a:defRPr>
            </a:lvl4pPr>
            <a:lvl5pPr>
              <a:tabLst>
                <a:tab pos="723900" algn="l"/>
                <a:tab pos="1447800" algn="l"/>
                <a:tab pos="2171700" algn="l"/>
                <a:tab pos="2895600" algn="l"/>
                <a:tab pos="3619500" algn="l"/>
                <a:tab pos="4343400" algn="l"/>
                <a:tab pos="5067300" algn="l"/>
              </a:tabLst>
              <a:defRPr sz="2400">
                <a:solidFill>
                  <a:srgbClr val="000000"/>
                </a:solidFill>
                <a:latin typeface="Times New Roman" pitchFamily="16" charset="0"/>
                <a:ea typeface="msgothic" charset="0"/>
                <a:cs typeface="msgothic" charset="0"/>
              </a:defRPr>
            </a:lvl5pPr>
            <a:lvl6pPr marL="1536700" indent="-215900" defTabSz="457200" fontAlgn="base" hangingPunct="0">
              <a:lnSpc>
                <a:spcPct val="93000"/>
              </a:lnSpc>
              <a:spcBef>
                <a:spcPct val="0"/>
              </a:spcBef>
              <a:spcAft>
                <a:spcPct val="0"/>
              </a:spcAft>
              <a:buClr>
                <a:srgbClr val="000000"/>
              </a:buClr>
              <a:buSzPct val="45000"/>
              <a:buFont typeface="Wingdings" charset="2"/>
              <a:tabLst>
                <a:tab pos="723900" algn="l"/>
                <a:tab pos="1447800" algn="l"/>
                <a:tab pos="2171700" algn="l"/>
                <a:tab pos="2895600" algn="l"/>
                <a:tab pos="3619500" algn="l"/>
                <a:tab pos="4343400" algn="l"/>
                <a:tab pos="5067300" algn="l"/>
              </a:tabLst>
              <a:defRPr sz="2400">
                <a:solidFill>
                  <a:srgbClr val="000000"/>
                </a:solidFill>
                <a:latin typeface="Times New Roman" pitchFamily="16" charset="0"/>
                <a:ea typeface="msgothic" charset="0"/>
                <a:cs typeface="msgothic" charset="0"/>
              </a:defRPr>
            </a:lvl6pPr>
            <a:lvl7pPr marL="1993900" indent="-215900" defTabSz="457200" fontAlgn="base" hangingPunct="0">
              <a:lnSpc>
                <a:spcPct val="93000"/>
              </a:lnSpc>
              <a:spcBef>
                <a:spcPct val="0"/>
              </a:spcBef>
              <a:spcAft>
                <a:spcPct val="0"/>
              </a:spcAft>
              <a:buClr>
                <a:srgbClr val="000000"/>
              </a:buClr>
              <a:buSzPct val="45000"/>
              <a:buFont typeface="Wingdings" charset="2"/>
              <a:tabLst>
                <a:tab pos="723900" algn="l"/>
                <a:tab pos="1447800" algn="l"/>
                <a:tab pos="2171700" algn="l"/>
                <a:tab pos="2895600" algn="l"/>
                <a:tab pos="3619500" algn="l"/>
                <a:tab pos="4343400" algn="l"/>
                <a:tab pos="5067300" algn="l"/>
              </a:tabLst>
              <a:defRPr sz="2400">
                <a:solidFill>
                  <a:srgbClr val="000000"/>
                </a:solidFill>
                <a:latin typeface="Times New Roman" pitchFamily="16" charset="0"/>
                <a:ea typeface="msgothic" charset="0"/>
                <a:cs typeface="msgothic" charset="0"/>
              </a:defRPr>
            </a:lvl7pPr>
            <a:lvl8pPr marL="2451100" indent="-215900" defTabSz="457200" fontAlgn="base" hangingPunct="0">
              <a:lnSpc>
                <a:spcPct val="93000"/>
              </a:lnSpc>
              <a:spcBef>
                <a:spcPct val="0"/>
              </a:spcBef>
              <a:spcAft>
                <a:spcPct val="0"/>
              </a:spcAft>
              <a:buClr>
                <a:srgbClr val="000000"/>
              </a:buClr>
              <a:buSzPct val="45000"/>
              <a:buFont typeface="Wingdings" charset="2"/>
              <a:tabLst>
                <a:tab pos="723900" algn="l"/>
                <a:tab pos="1447800" algn="l"/>
                <a:tab pos="2171700" algn="l"/>
                <a:tab pos="2895600" algn="l"/>
                <a:tab pos="3619500" algn="l"/>
                <a:tab pos="4343400" algn="l"/>
                <a:tab pos="5067300" algn="l"/>
              </a:tabLst>
              <a:defRPr sz="2400">
                <a:solidFill>
                  <a:srgbClr val="000000"/>
                </a:solidFill>
                <a:latin typeface="Times New Roman" pitchFamily="16" charset="0"/>
                <a:ea typeface="msgothic" charset="0"/>
                <a:cs typeface="msgothic" charset="0"/>
              </a:defRPr>
            </a:lvl8pPr>
            <a:lvl9pPr marL="2908300" indent="-215900" defTabSz="457200" fontAlgn="base" hangingPunct="0">
              <a:lnSpc>
                <a:spcPct val="93000"/>
              </a:lnSpc>
              <a:spcBef>
                <a:spcPct val="0"/>
              </a:spcBef>
              <a:spcAft>
                <a:spcPct val="0"/>
              </a:spcAft>
              <a:buClr>
                <a:srgbClr val="000000"/>
              </a:buClr>
              <a:buSzPct val="45000"/>
              <a:buFont typeface="Wingdings" charset="2"/>
              <a:tabLst>
                <a:tab pos="723900" algn="l"/>
                <a:tab pos="1447800" algn="l"/>
                <a:tab pos="2171700" algn="l"/>
                <a:tab pos="2895600" algn="l"/>
                <a:tab pos="3619500" algn="l"/>
                <a:tab pos="4343400" algn="l"/>
                <a:tab pos="5067300" algn="l"/>
              </a:tabLst>
              <a:defRPr sz="2400">
                <a:solidFill>
                  <a:srgbClr val="000000"/>
                </a:solidFill>
                <a:latin typeface="Times New Roman" pitchFamily="16" charset="0"/>
                <a:ea typeface="msgothic" charset="0"/>
                <a:cs typeface="msgothic" charset="0"/>
              </a:defRPr>
            </a:lvl9pPr>
          </a:lstStyle>
          <a:p>
            <a:r>
              <a:rPr lang="en-GB" altLang="de-DE" sz="900" dirty="0">
                <a:latin typeface="Arial" charset="0"/>
              </a:rPr>
              <a:t>©2016 by British Medical Journal Publishing Group</a:t>
            </a:r>
          </a:p>
        </p:txBody>
      </p:sp>
      <p:sp>
        <p:nvSpPr>
          <p:cNvPr id="7" name="Rectangle 8"/>
          <p:cNvSpPr>
            <a:spLocks noGrp="1" noChangeArrowheads="1"/>
          </p:cNvSpPr>
          <p:nvPr>
            <p:ph type="ftr" sz="quarter" idx="11"/>
          </p:nvPr>
        </p:nvSpPr>
        <p:spPr>
          <a:xfrm>
            <a:off x="1476375" y="6524625"/>
            <a:ext cx="6551613" cy="188913"/>
          </a:xfrm>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endParaRPr lang="de-DE" altLang="en-US" sz="1000" b="0" dirty="0" smtClean="0">
              <a:solidFill>
                <a:schemeClr val="tx1"/>
              </a:solidFill>
            </a:endParaRPr>
          </a:p>
        </p:txBody>
      </p:sp>
      <p:sp>
        <p:nvSpPr>
          <p:cNvPr id="8" name="Foliennummernplatzhalter 5"/>
          <p:cNvSpPr>
            <a:spLocks noGrp="1"/>
          </p:cNvSpPr>
          <p:nvPr>
            <p:ph type="sldNum" sz="quarter" idx="10"/>
          </p:nvPr>
        </p:nvSpPr>
        <p:spPr>
          <a:xfrm>
            <a:off x="8101013" y="6524625"/>
            <a:ext cx="457200" cy="2286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359BBCF8-9E9E-4FEE-8812-81D363214BEC}" type="slidenum">
              <a:rPr lang="de-DE" altLang="en-US" sz="900" smtClean="0">
                <a:solidFill>
                  <a:schemeClr val="accent2"/>
                </a:solidFill>
              </a:rPr>
              <a:pPr/>
              <a:t>202</a:t>
            </a:fld>
            <a:endParaRPr lang="de-DE" altLang="en-US" sz="1400" b="0" smtClean="0">
              <a:solidFill>
                <a:schemeClr val="tx1"/>
              </a:solidFill>
            </a:endParaRPr>
          </a:p>
        </p:txBody>
      </p:sp>
    </p:spTree>
    <p:extLst>
      <p:ext uri="{BB962C8B-B14F-4D97-AF65-F5344CB8AC3E}">
        <p14:creationId xmlns:p14="http://schemas.microsoft.com/office/powerpoint/2010/main" val="350406722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0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79202"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96611" name="Foliennummernplatzhalter 4"/>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E0B7E725-505B-474A-B725-CBA71070AC18}" type="slidenum">
              <a:rPr lang="de-DE" altLang="en-US" sz="900" smtClean="0">
                <a:solidFill>
                  <a:schemeClr val="accent2"/>
                </a:solidFill>
              </a:rPr>
              <a:pPr/>
              <a:t>203</a:t>
            </a:fld>
            <a:endParaRPr lang="de-DE" altLang="en-US" sz="1400" b="0" smtClean="0">
              <a:solidFill>
                <a:schemeClr val="tx1"/>
              </a:solidFill>
            </a:endParaRPr>
          </a:p>
        </p:txBody>
      </p:sp>
      <p:sp>
        <p:nvSpPr>
          <p:cNvPr id="93186"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 2.3.2 NNT nur eine Mode?</a:t>
            </a:r>
          </a:p>
        </p:txBody>
      </p:sp>
      <p:sp>
        <p:nvSpPr>
          <p:cNvPr id="196613" name="Rectangle 3"/>
          <p:cNvSpPr>
            <a:spLocks noGrp="1" noChangeArrowheads="1"/>
          </p:cNvSpPr>
          <p:nvPr>
            <p:ph type="subTitle" idx="4294967295"/>
          </p:nvPr>
        </p:nvSpPr>
        <p:spPr>
          <a:xfrm>
            <a:off x="1258888" y="1557338"/>
            <a:ext cx="6400800" cy="4060825"/>
          </a:xfrm>
          <a:gradFill rotWithShape="1">
            <a:gsLst>
              <a:gs pos="0">
                <a:schemeClr val="bg1"/>
              </a:gs>
              <a:gs pos="100000">
                <a:srgbClr val="0066CC"/>
              </a:gs>
            </a:gsLst>
            <a:lin ang="5400000" scaled="1"/>
          </a:gradFill>
          <a:effectLst>
            <a:outerShdw dist="35921" dir="2700000" algn="ctr" rotWithShape="0">
              <a:srgbClr val="808080"/>
            </a:outerShdw>
          </a:effectLst>
          <a:extLst>
            <a:ext uri="{91240B29-F687-4F45-9708-019B960494DF}">
              <a14:hiddenLine xmlns:a14="http://schemas.microsoft.com/office/drawing/2010/main" w="9525" cap="flat" cmpd="sng">
                <a:solidFill>
                  <a:srgbClr val="000000"/>
                </a:solidFill>
                <a:prstDash val="solid"/>
                <a:miter lim="800000"/>
                <a:headEnd/>
                <a:tailEnd/>
              </a14:hiddenLine>
            </a:ext>
          </a:extLst>
        </p:spPr>
        <p:txBody>
          <a:bodyPr>
            <a:spAutoFit/>
          </a:bodyPr>
          <a:lstStyle/>
          <a:p>
            <a:pPr marL="342900" indent="-342900">
              <a:lnSpc>
                <a:spcPct val="90000"/>
              </a:lnSpc>
              <a:spcBef>
                <a:spcPct val="50000"/>
              </a:spcBef>
              <a:buClrTx/>
              <a:buFontTx/>
              <a:buNone/>
            </a:pPr>
            <a:r>
              <a:rPr lang="de-DE" altLang="en-US" sz="1600" dirty="0" err="1" smtClean="0">
                <a:ea typeface="ＭＳ Ｐゴシック" pitchFamily="34" charset="-128"/>
              </a:rPr>
              <a:t>Results</a:t>
            </a:r>
            <a:r>
              <a:rPr lang="de-DE" altLang="en-US" sz="1600" dirty="0" smtClean="0">
                <a:ea typeface="ＭＳ Ｐゴシック" pitchFamily="34" charset="-128"/>
              </a:rPr>
              <a:t>  </a:t>
            </a:r>
            <a:r>
              <a:rPr lang="de-DE" altLang="en-US" sz="1600" dirty="0" err="1" smtClean="0">
                <a:ea typeface="ＭＳ Ｐゴシック" pitchFamily="34" charset="-128"/>
              </a:rPr>
              <a:t>of</a:t>
            </a:r>
            <a:r>
              <a:rPr lang="de-DE" altLang="en-US" sz="1600" dirty="0" smtClean="0">
                <a:ea typeface="ＭＳ Ｐゴシック" pitchFamily="34" charset="-128"/>
              </a:rPr>
              <a:t> </a:t>
            </a:r>
            <a:r>
              <a:rPr lang="de-DE" altLang="en-US" sz="1600" dirty="0" smtClean="0">
                <a:solidFill>
                  <a:srgbClr val="CC0000"/>
                </a:solidFill>
                <a:ea typeface="ＭＳ Ｐゴシック" pitchFamily="34" charset="-128"/>
              </a:rPr>
              <a:t>359 </a:t>
            </a:r>
            <a:r>
              <a:rPr lang="de-DE" altLang="en-US" sz="1600" dirty="0" err="1" smtClean="0">
                <a:solidFill>
                  <a:srgbClr val="CC0000"/>
                </a:solidFill>
                <a:ea typeface="ＭＳ Ｐゴシック" pitchFamily="34" charset="-128"/>
              </a:rPr>
              <a:t>eligible</a:t>
            </a:r>
            <a:r>
              <a:rPr lang="de-DE" altLang="en-US" sz="1600" dirty="0" smtClean="0">
                <a:solidFill>
                  <a:srgbClr val="CC0000"/>
                </a:solidFill>
                <a:ea typeface="ＭＳ Ｐゴシック" pitchFamily="34" charset="-128"/>
              </a:rPr>
              <a:t> </a:t>
            </a:r>
            <a:r>
              <a:rPr lang="de-DE" altLang="en-US" sz="1600" dirty="0" err="1" smtClean="0">
                <a:solidFill>
                  <a:srgbClr val="CC0000"/>
                </a:solidFill>
                <a:ea typeface="ＭＳ Ｐゴシック" pitchFamily="34" charset="-128"/>
              </a:rPr>
              <a:t>articles</a:t>
            </a:r>
            <a:endParaRPr lang="de-DE" altLang="en-US" sz="1600" dirty="0" smtClean="0">
              <a:solidFill>
                <a:srgbClr val="CC0000"/>
              </a:solidFill>
              <a:ea typeface="ＭＳ Ｐゴシック" pitchFamily="34" charset="-128"/>
            </a:endParaRPr>
          </a:p>
          <a:p>
            <a:pPr marL="342900" indent="-342900">
              <a:lnSpc>
                <a:spcPct val="90000"/>
              </a:lnSpc>
              <a:spcBef>
                <a:spcPct val="50000"/>
              </a:spcBef>
              <a:buClrTx/>
              <a:buFontTx/>
              <a:buNone/>
            </a:pPr>
            <a:r>
              <a:rPr lang="de-DE" altLang="en-US" sz="1600" dirty="0" smtClean="0">
                <a:ea typeface="ＭＳ Ｐゴシック" pitchFamily="34" charset="-128"/>
              </a:rPr>
              <a:t>NNT was </a:t>
            </a:r>
            <a:r>
              <a:rPr lang="de-DE" altLang="en-US" sz="1600" dirty="0" err="1" smtClean="0">
                <a:ea typeface="ＭＳ Ｐゴシック" pitchFamily="34" charset="-128"/>
              </a:rPr>
              <a:t>reported</a:t>
            </a:r>
            <a:r>
              <a:rPr lang="de-DE" altLang="en-US" sz="1600" dirty="0" smtClean="0">
                <a:ea typeface="ＭＳ Ｐゴシック" pitchFamily="34" charset="-128"/>
              </a:rPr>
              <a:t> in </a:t>
            </a:r>
            <a:r>
              <a:rPr lang="de-DE" altLang="en-US" sz="1600" dirty="0" smtClean="0">
                <a:solidFill>
                  <a:srgbClr val="CC0000"/>
                </a:solidFill>
                <a:ea typeface="ＭＳ Ｐゴシック" pitchFamily="34" charset="-128"/>
              </a:rPr>
              <a:t>8</a:t>
            </a:r>
            <a:r>
              <a:rPr lang="de-DE" altLang="en-US" sz="1600" dirty="0" smtClean="0">
                <a:ea typeface="ＭＳ Ｐゴシック" pitchFamily="34" charset="-128"/>
              </a:rPr>
              <a:t> </a:t>
            </a:r>
            <a:r>
              <a:rPr lang="de-DE" altLang="en-US" sz="1600" dirty="0" err="1" smtClean="0">
                <a:ea typeface="ＭＳ Ｐゴシック" pitchFamily="34" charset="-128"/>
              </a:rPr>
              <a:t>articles</a:t>
            </a:r>
            <a:r>
              <a:rPr lang="de-DE" altLang="en-US" sz="1600" dirty="0" smtClean="0">
                <a:ea typeface="ＭＳ Ｐゴシック" pitchFamily="34" charset="-128"/>
              </a:rPr>
              <a:t>. </a:t>
            </a:r>
          </a:p>
          <a:p>
            <a:pPr marL="342900" indent="-342900">
              <a:lnSpc>
                <a:spcPct val="90000"/>
              </a:lnSpc>
              <a:spcBef>
                <a:spcPct val="50000"/>
              </a:spcBef>
              <a:buClrTx/>
              <a:buFontTx/>
              <a:buNone/>
            </a:pPr>
            <a:r>
              <a:rPr lang="de-DE" altLang="en-US" sz="1600" dirty="0" smtClean="0">
                <a:ea typeface="ＭＳ Ｐゴシック" pitchFamily="34" charset="-128"/>
              </a:rPr>
              <a:t>Six  </a:t>
            </a:r>
            <a:r>
              <a:rPr lang="de-DE" altLang="en-US" sz="1600" dirty="0" err="1" smtClean="0">
                <a:ea typeface="ＭＳ Ｐゴシック" pitchFamily="34" charset="-128"/>
              </a:rPr>
              <a:t>of</a:t>
            </a:r>
            <a:r>
              <a:rPr lang="de-DE" altLang="en-US" sz="1600" dirty="0" smtClean="0">
                <a:ea typeface="ＭＳ Ｐゴシック" pitchFamily="34" charset="-128"/>
              </a:rPr>
              <a:t> </a:t>
            </a:r>
            <a:r>
              <a:rPr lang="de-DE" altLang="en-US" sz="1600" dirty="0" err="1" smtClean="0">
                <a:ea typeface="ＭＳ Ｐゴシック" pitchFamily="34" charset="-128"/>
              </a:rPr>
              <a:t>the</a:t>
            </a:r>
            <a:r>
              <a:rPr lang="de-DE" altLang="en-US" sz="1600" dirty="0" smtClean="0">
                <a:ea typeface="ＭＳ Ｐゴシック" pitchFamily="34" charset="-128"/>
              </a:rPr>
              <a:t> 8 </a:t>
            </a:r>
            <a:r>
              <a:rPr lang="de-DE" altLang="en-US" sz="1600" dirty="0" err="1" smtClean="0">
                <a:ea typeface="ＭＳ Ｐゴシック" pitchFamily="34" charset="-128"/>
              </a:rPr>
              <a:t>studies</a:t>
            </a:r>
            <a:r>
              <a:rPr lang="de-DE" altLang="en-US" sz="1600" dirty="0" smtClean="0">
                <a:ea typeface="ＭＳ Ｐゴシック" pitchFamily="34" charset="-128"/>
              </a:rPr>
              <a:t> </a:t>
            </a:r>
            <a:r>
              <a:rPr lang="de-DE" altLang="en-US" sz="1600" dirty="0" err="1" smtClean="0">
                <a:ea typeface="ＭＳ Ｐゴシック" pitchFamily="34" charset="-128"/>
              </a:rPr>
              <a:t>were</a:t>
            </a:r>
            <a:r>
              <a:rPr lang="de-DE" altLang="en-US" sz="1600" dirty="0" smtClean="0">
                <a:ea typeface="ＭＳ Ｐゴシック" pitchFamily="34" charset="-128"/>
              </a:rPr>
              <a:t> </a:t>
            </a:r>
            <a:r>
              <a:rPr lang="de-DE" altLang="en-US" sz="1600" dirty="0" err="1" smtClean="0">
                <a:ea typeface="ＭＳ Ｐゴシック" pitchFamily="34" charset="-128"/>
              </a:rPr>
              <a:t>from</a:t>
            </a:r>
            <a:r>
              <a:rPr lang="de-DE" altLang="en-US" sz="1600" dirty="0" smtClean="0">
                <a:ea typeface="ＭＳ Ｐゴシック" pitchFamily="34" charset="-128"/>
              </a:rPr>
              <a:t> 1998. </a:t>
            </a:r>
          </a:p>
          <a:p>
            <a:pPr marL="342900" indent="-342900">
              <a:lnSpc>
                <a:spcPct val="90000"/>
              </a:lnSpc>
              <a:spcBef>
                <a:spcPct val="50000"/>
              </a:spcBef>
              <a:buClrTx/>
              <a:buFontTx/>
              <a:buNone/>
            </a:pPr>
            <a:r>
              <a:rPr lang="de-DE" altLang="en-US" sz="1600" dirty="0" smtClean="0">
                <a:ea typeface="ＭＳ Ｐゴシック" pitchFamily="34" charset="-128"/>
              </a:rPr>
              <a:t>Absolute </a:t>
            </a:r>
            <a:r>
              <a:rPr lang="de-DE" altLang="en-US" sz="1600" dirty="0" err="1" smtClean="0">
                <a:ea typeface="ＭＳ Ｐゴシック" pitchFamily="34" charset="-128"/>
              </a:rPr>
              <a:t>risk</a:t>
            </a:r>
            <a:r>
              <a:rPr lang="de-DE" altLang="en-US" sz="1600" dirty="0" smtClean="0">
                <a:ea typeface="ＭＳ Ｐゴシック" pitchFamily="34" charset="-128"/>
              </a:rPr>
              <a:t> </a:t>
            </a:r>
            <a:r>
              <a:rPr lang="de-DE" altLang="en-US" sz="1600" dirty="0" err="1" smtClean="0">
                <a:ea typeface="ＭＳ Ｐゴシック" pitchFamily="34" charset="-128"/>
              </a:rPr>
              <a:t>reduction</a:t>
            </a:r>
            <a:r>
              <a:rPr lang="de-DE" altLang="en-US" sz="1600" dirty="0" smtClean="0">
                <a:ea typeface="ＭＳ Ｐゴシック" pitchFamily="34" charset="-128"/>
              </a:rPr>
              <a:t> was </a:t>
            </a:r>
            <a:r>
              <a:rPr lang="de-DE" altLang="en-US" sz="1600" dirty="0" err="1" smtClean="0">
                <a:ea typeface="ＭＳ Ｐゴシック" pitchFamily="34" charset="-128"/>
              </a:rPr>
              <a:t>reported</a:t>
            </a:r>
            <a:r>
              <a:rPr lang="de-DE" altLang="en-US" sz="1600" dirty="0" smtClean="0">
                <a:ea typeface="ＭＳ Ｐゴシック" pitchFamily="34" charset="-128"/>
              </a:rPr>
              <a:t>  in 18 </a:t>
            </a:r>
            <a:r>
              <a:rPr lang="de-DE" altLang="en-US" sz="1600" dirty="0" err="1" smtClean="0">
                <a:ea typeface="ＭＳ Ｐゴシック" pitchFamily="34" charset="-128"/>
              </a:rPr>
              <a:t>articles</a:t>
            </a:r>
            <a:r>
              <a:rPr lang="de-DE" altLang="en-US" sz="1600" dirty="0" smtClean="0">
                <a:ea typeface="ＭＳ Ｐゴシック" pitchFamily="34" charset="-128"/>
              </a:rPr>
              <a:t>, 10 </a:t>
            </a:r>
            <a:r>
              <a:rPr lang="de-DE" altLang="en-US" sz="1600" dirty="0" err="1" smtClean="0">
                <a:ea typeface="ＭＳ Ｐゴシック" pitchFamily="34" charset="-128"/>
              </a:rPr>
              <a:t>of</a:t>
            </a:r>
            <a:r>
              <a:rPr lang="de-DE" altLang="en-US" sz="1600" dirty="0" smtClean="0">
                <a:ea typeface="ＭＳ Ｐゴシック" pitchFamily="34" charset="-128"/>
              </a:rPr>
              <a:t> </a:t>
            </a:r>
            <a:r>
              <a:rPr lang="de-DE" altLang="en-US" sz="1600" dirty="0" err="1" smtClean="0">
                <a:ea typeface="ＭＳ Ｐゴシック" pitchFamily="34" charset="-128"/>
              </a:rPr>
              <a:t>which</a:t>
            </a:r>
            <a:r>
              <a:rPr lang="de-DE" altLang="en-US" sz="1600" dirty="0" smtClean="0">
                <a:ea typeface="ＭＳ Ｐゴシック" pitchFamily="34" charset="-128"/>
              </a:rPr>
              <a:t> </a:t>
            </a:r>
            <a:r>
              <a:rPr lang="de-DE" altLang="en-US" sz="1600" dirty="0" err="1" smtClean="0">
                <a:ea typeface="ＭＳ Ｐゴシック" pitchFamily="34" charset="-128"/>
              </a:rPr>
              <a:t>were</a:t>
            </a:r>
            <a:r>
              <a:rPr lang="de-DE" altLang="en-US" sz="1600" dirty="0" smtClean="0">
                <a:ea typeface="ＭＳ Ｐゴシック" pitchFamily="34" charset="-128"/>
              </a:rPr>
              <a:t> </a:t>
            </a:r>
            <a:r>
              <a:rPr lang="de-DE" altLang="en-US" sz="1600" dirty="0" err="1" smtClean="0">
                <a:ea typeface="ＭＳ Ｐゴシック" pitchFamily="34" charset="-128"/>
              </a:rPr>
              <a:t>from</a:t>
            </a:r>
            <a:r>
              <a:rPr lang="de-DE" altLang="en-US" sz="1600" dirty="0" smtClean="0">
                <a:ea typeface="ＭＳ Ｐゴシック" pitchFamily="34" charset="-128"/>
              </a:rPr>
              <a:t> 1998.</a:t>
            </a:r>
          </a:p>
          <a:p>
            <a:pPr marL="342900" indent="-342900">
              <a:lnSpc>
                <a:spcPct val="90000"/>
              </a:lnSpc>
              <a:spcBef>
                <a:spcPct val="50000"/>
              </a:spcBef>
              <a:buClrTx/>
              <a:buFontTx/>
              <a:buNone/>
            </a:pPr>
            <a:endParaRPr lang="de-DE" altLang="en-US" sz="1600" dirty="0" smtClean="0">
              <a:ea typeface="ＭＳ Ｐゴシック" pitchFamily="34" charset="-128"/>
            </a:endParaRPr>
          </a:p>
          <a:p>
            <a:pPr marL="342900" indent="-342900">
              <a:lnSpc>
                <a:spcPct val="90000"/>
              </a:lnSpc>
              <a:spcBef>
                <a:spcPct val="50000"/>
              </a:spcBef>
              <a:buClrTx/>
              <a:buFontTx/>
              <a:buNone/>
            </a:pPr>
            <a:r>
              <a:rPr lang="de-DE" altLang="en-US" sz="1600" dirty="0" err="1" smtClean="0">
                <a:solidFill>
                  <a:srgbClr val="0066CC"/>
                </a:solidFill>
                <a:ea typeface="ＭＳ Ｐゴシック" pitchFamily="34" charset="-128"/>
              </a:rPr>
              <a:t>Conclusions</a:t>
            </a:r>
            <a:r>
              <a:rPr lang="de-DE" altLang="en-US" sz="1600" dirty="0" smtClean="0">
                <a:solidFill>
                  <a:srgbClr val="0066CC"/>
                </a:solidFill>
                <a:ea typeface="ＭＳ Ｐゴシック" pitchFamily="34" charset="-128"/>
              </a:rPr>
              <a:t>  </a:t>
            </a:r>
          </a:p>
          <a:p>
            <a:pPr marL="342900" indent="-342900">
              <a:lnSpc>
                <a:spcPct val="90000"/>
              </a:lnSpc>
              <a:spcBef>
                <a:spcPct val="50000"/>
              </a:spcBef>
              <a:buClrTx/>
              <a:buFontTx/>
              <a:buNone/>
            </a:pPr>
            <a:r>
              <a:rPr lang="de-DE" altLang="en-US" sz="1600" dirty="0" err="1" smtClean="0">
                <a:solidFill>
                  <a:srgbClr val="CC0000"/>
                </a:solidFill>
                <a:ea typeface="ＭＳ Ｐゴシック" pitchFamily="34" charset="-128"/>
              </a:rPr>
              <a:t>Despite</a:t>
            </a:r>
            <a:r>
              <a:rPr lang="de-DE" altLang="en-US" sz="1600" dirty="0" smtClean="0">
                <a:solidFill>
                  <a:srgbClr val="CC0000"/>
                </a:solidFill>
                <a:ea typeface="ＭＳ Ｐゴシック" pitchFamily="34" charset="-128"/>
              </a:rPr>
              <a:t> CONSORT </a:t>
            </a:r>
            <a:r>
              <a:rPr lang="de-DE" altLang="en-US" sz="1600" dirty="0" err="1" smtClean="0">
                <a:solidFill>
                  <a:srgbClr val="CC0000"/>
                </a:solidFill>
                <a:ea typeface="ＭＳ Ｐゴシック" pitchFamily="34" charset="-128"/>
              </a:rPr>
              <a:t>recommendations</a:t>
            </a:r>
            <a:r>
              <a:rPr lang="de-DE" altLang="en-US" sz="1600" dirty="0" smtClean="0">
                <a:solidFill>
                  <a:srgbClr val="CC0000"/>
                </a:solidFill>
                <a:ea typeface="ＭＳ Ｐゴシック" pitchFamily="34" charset="-128"/>
              </a:rPr>
              <a:t>, </a:t>
            </a:r>
            <a:r>
              <a:rPr lang="de-DE" altLang="en-US" sz="1600" dirty="0" err="1" smtClean="0">
                <a:solidFill>
                  <a:srgbClr val="CC0000"/>
                </a:solidFill>
                <a:ea typeface="ＭＳ Ｐゴシック" pitchFamily="34" charset="-128"/>
              </a:rPr>
              <a:t>few</a:t>
            </a:r>
            <a:r>
              <a:rPr lang="de-DE" altLang="en-US" sz="1600" dirty="0" smtClean="0">
                <a:solidFill>
                  <a:srgbClr val="CC0000"/>
                </a:solidFill>
                <a:ea typeface="ＭＳ Ｐゴシック" pitchFamily="34" charset="-128"/>
              </a:rPr>
              <a:t> </a:t>
            </a:r>
            <a:r>
              <a:rPr lang="de-DE" altLang="en-US" sz="1600" dirty="0" err="1" smtClean="0">
                <a:solidFill>
                  <a:srgbClr val="CC0000"/>
                </a:solidFill>
                <a:ea typeface="ＭＳ Ｐゴシック" pitchFamily="34" charset="-128"/>
              </a:rPr>
              <a:t>authors</a:t>
            </a:r>
            <a:r>
              <a:rPr lang="de-DE" altLang="en-US" sz="1600" dirty="0" smtClean="0">
                <a:solidFill>
                  <a:srgbClr val="CC0000"/>
                </a:solidFill>
                <a:ea typeface="ＭＳ Ｐゴシック" pitchFamily="34" charset="-128"/>
              </a:rPr>
              <a:t>  </a:t>
            </a:r>
            <a:r>
              <a:rPr lang="de-DE" altLang="en-US" sz="1600" dirty="0" err="1" smtClean="0">
                <a:solidFill>
                  <a:srgbClr val="CC0000"/>
                </a:solidFill>
                <a:ea typeface="ＭＳ Ｐゴシック" pitchFamily="34" charset="-128"/>
              </a:rPr>
              <a:t>expressed</a:t>
            </a:r>
            <a:r>
              <a:rPr lang="de-DE" altLang="en-US" sz="1600" dirty="0" smtClean="0">
                <a:solidFill>
                  <a:srgbClr val="CC0000"/>
                </a:solidFill>
                <a:ea typeface="ＭＳ Ｐゴシック" pitchFamily="34" charset="-128"/>
              </a:rPr>
              <a:t> </a:t>
            </a:r>
            <a:r>
              <a:rPr lang="de-DE" altLang="en-US" sz="1600" dirty="0" err="1" smtClean="0">
                <a:solidFill>
                  <a:srgbClr val="CC0000"/>
                </a:solidFill>
                <a:ea typeface="ＭＳ Ｐゴシック" pitchFamily="34" charset="-128"/>
              </a:rPr>
              <a:t>their</a:t>
            </a:r>
            <a:r>
              <a:rPr lang="de-DE" altLang="en-US" sz="1600" dirty="0" smtClean="0">
                <a:solidFill>
                  <a:srgbClr val="CC0000"/>
                </a:solidFill>
                <a:ea typeface="ＭＳ Ｐゴシック" pitchFamily="34" charset="-128"/>
              </a:rPr>
              <a:t> </a:t>
            </a:r>
            <a:r>
              <a:rPr lang="de-DE" altLang="en-US" sz="1600" dirty="0" err="1" smtClean="0">
                <a:solidFill>
                  <a:srgbClr val="CC0000"/>
                </a:solidFill>
                <a:ea typeface="ＭＳ Ｐゴシック" pitchFamily="34" charset="-128"/>
              </a:rPr>
              <a:t>findings</a:t>
            </a:r>
            <a:r>
              <a:rPr lang="de-DE" altLang="en-US" sz="1600" dirty="0" smtClean="0">
                <a:solidFill>
                  <a:srgbClr val="CC0000"/>
                </a:solidFill>
                <a:ea typeface="ＭＳ Ｐゴシック" pitchFamily="34" charset="-128"/>
              </a:rPr>
              <a:t> in </a:t>
            </a:r>
            <a:r>
              <a:rPr lang="de-DE" altLang="en-US" sz="1600" dirty="0" err="1" smtClean="0">
                <a:solidFill>
                  <a:srgbClr val="CC0000"/>
                </a:solidFill>
                <a:ea typeface="ＭＳ Ｐゴシック" pitchFamily="34" charset="-128"/>
              </a:rPr>
              <a:t>terms</a:t>
            </a:r>
            <a:r>
              <a:rPr lang="de-DE" altLang="en-US" sz="1600" dirty="0" smtClean="0">
                <a:solidFill>
                  <a:srgbClr val="CC0000"/>
                </a:solidFill>
                <a:ea typeface="ＭＳ Ｐゴシック" pitchFamily="34" charset="-128"/>
              </a:rPr>
              <a:t> </a:t>
            </a:r>
            <a:r>
              <a:rPr lang="de-DE" altLang="en-US" sz="1600" dirty="0" err="1" smtClean="0">
                <a:solidFill>
                  <a:srgbClr val="CC0000"/>
                </a:solidFill>
                <a:ea typeface="ＭＳ Ｐゴシック" pitchFamily="34" charset="-128"/>
              </a:rPr>
              <a:t>of</a:t>
            </a:r>
            <a:r>
              <a:rPr lang="de-DE" altLang="en-US" sz="1600" dirty="0" smtClean="0">
                <a:solidFill>
                  <a:srgbClr val="CC0000"/>
                </a:solidFill>
                <a:ea typeface="ＭＳ Ｐゴシック" pitchFamily="34" charset="-128"/>
              </a:rPr>
              <a:t> NNT </a:t>
            </a:r>
            <a:r>
              <a:rPr lang="de-DE" altLang="en-US" sz="1600" dirty="0" err="1" smtClean="0">
                <a:solidFill>
                  <a:srgbClr val="CC0000"/>
                </a:solidFill>
                <a:ea typeface="ＭＳ Ｐゴシック" pitchFamily="34" charset="-128"/>
              </a:rPr>
              <a:t>or</a:t>
            </a:r>
            <a:r>
              <a:rPr lang="de-DE" altLang="en-US" sz="1600" dirty="0" smtClean="0">
                <a:solidFill>
                  <a:srgbClr val="CC0000"/>
                </a:solidFill>
                <a:ea typeface="ＭＳ Ｐゴシック" pitchFamily="34" charset="-128"/>
              </a:rPr>
              <a:t> ARR. </a:t>
            </a:r>
          </a:p>
          <a:p>
            <a:pPr marL="342900" indent="-342900">
              <a:lnSpc>
                <a:spcPct val="90000"/>
              </a:lnSpc>
              <a:spcBef>
                <a:spcPct val="50000"/>
              </a:spcBef>
              <a:buClrTx/>
              <a:buFontTx/>
              <a:buNone/>
            </a:pPr>
            <a:r>
              <a:rPr lang="de-DE" altLang="en-US" sz="1600" dirty="0" err="1" smtClean="0">
                <a:solidFill>
                  <a:srgbClr val="CC0000"/>
                </a:solidFill>
                <a:ea typeface="ＭＳ Ｐゴシック" pitchFamily="34" charset="-128"/>
              </a:rPr>
              <a:t>Consideration</a:t>
            </a:r>
            <a:r>
              <a:rPr lang="de-DE" altLang="en-US" sz="1600" dirty="0" smtClean="0">
                <a:solidFill>
                  <a:srgbClr val="CC0000"/>
                </a:solidFill>
                <a:ea typeface="ＭＳ Ｐゴシック" pitchFamily="34" charset="-128"/>
              </a:rPr>
              <a:t>  </a:t>
            </a:r>
            <a:r>
              <a:rPr lang="de-DE" altLang="en-US" sz="1600" dirty="0" err="1" smtClean="0">
                <a:solidFill>
                  <a:srgbClr val="CC0000"/>
                </a:solidFill>
                <a:ea typeface="ＭＳ Ｐゴシック" pitchFamily="34" charset="-128"/>
              </a:rPr>
              <a:t>should</a:t>
            </a:r>
            <a:r>
              <a:rPr lang="de-DE" altLang="en-US" sz="1600" dirty="0" smtClean="0">
                <a:solidFill>
                  <a:srgbClr val="CC0000"/>
                </a:solidFill>
                <a:ea typeface="ＭＳ Ｐゴシック" pitchFamily="34" charset="-128"/>
              </a:rPr>
              <a:t> </a:t>
            </a:r>
            <a:r>
              <a:rPr lang="de-DE" altLang="en-US" sz="1600" dirty="0" err="1" smtClean="0">
                <a:solidFill>
                  <a:srgbClr val="CC0000"/>
                </a:solidFill>
                <a:ea typeface="ＭＳ Ｐゴシック" pitchFamily="34" charset="-128"/>
              </a:rPr>
              <a:t>be</a:t>
            </a:r>
            <a:r>
              <a:rPr lang="de-DE" altLang="en-US" sz="1600" dirty="0" smtClean="0">
                <a:solidFill>
                  <a:srgbClr val="CC0000"/>
                </a:solidFill>
                <a:ea typeface="ＭＳ Ｐゴシック" pitchFamily="34" charset="-128"/>
              </a:rPr>
              <a:t> </a:t>
            </a:r>
            <a:r>
              <a:rPr lang="de-DE" altLang="en-US" sz="1600" dirty="0" err="1" smtClean="0">
                <a:solidFill>
                  <a:srgbClr val="CC0000"/>
                </a:solidFill>
                <a:ea typeface="ＭＳ Ｐゴシック" pitchFamily="34" charset="-128"/>
              </a:rPr>
              <a:t>given</a:t>
            </a:r>
            <a:r>
              <a:rPr lang="de-DE" altLang="en-US" sz="1600" dirty="0" smtClean="0">
                <a:solidFill>
                  <a:srgbClr val="CC0000"/>
                </a:solidFill>
                <a:ea typeface="ＭＳ Ｐゴシック" pitchFamily="34" charset="-128"/>
              </a:rPr>
              <a:t> </a:t>
            </a:r>
            <a:r>
              <a:rPr lang="de-DE" altLang="en-US" sz="1600" dirty="0" err="1" smtClean="0">
                <a:solidFill>
                  <a:srgbClr val="CC0000"/>
                </a:solidFill>
                <a:ea typeface="ＭＳ Ｐゴシック" pitchFamily="34" charset="-128"/>
              </a:rPr>
              <a:t>to</a:t>
            </a:r>
            <a:r>
              <a:rPr lang="de-DE" altLang="en-US" sz="1600" dirty="0" smtClean="0">
                <a:solidFill>
                  <a:srgbClr val="CC0000"/>
                </a:solidFill>
                <a:ea typeface="ＭＳ Ｐゴシック" pitchFamily="34" charset="-128"/>
              </a:rPr>
              <a:t> </a:t>
            </a:r>
            <a:r>
              <a:rPr lang="de-DE" altLang="en-US" sz="1600" dirty="0" err="1" smtClean="0">
                <a:solidFill>
                  <a:srgbClr val="CC0000"/>
                </a:solidFill>
                <a:ea typeface="ＭＳ Ｐゴシック" pitchFamily="34" charset="-128"/>
              </a:rPr>
              <a:t>including</a:t>
            </a:r>
            <a:r>
              <a:rPr lang="de-DE" altLang="en-US" sz="1600" dirty="0" smtClean="0">
                <a:solidFill>
                  <a:srgbClr val="CC0000"/>
                </a:solidFill>
                <a:ea typeface="ＭＳ Ｐゴシック" pitchFamily="34" charset="-128"/>
              </a:rPr>
              <a:t> </a:t>
            </a:r>
            <a:r>
              <a:rPr lang="de-DE" altLang="en-US" sz="1600" dirty="0" err="1" smtClean="0">
                <a:solidFill>
                  <a:srgbClr val="CC0000"/>
                </a:solidFill>
                <a:ea typeface="ＭＳ Ｐゴシック" pitchFamily="34" charset="-128"/>
              </a:rPr>
              <a:t>these</a:t>
            </a:r>
            <a:r>
              <a:rPr lang="de-DE" altLang="en-US" sz="1600" dirty="0" smtClean="0">
                <a:solidFill>
                  <a:srgbClr val="CC0000"/>
                </a:solidFill>
                <a:ea typeface="ＭＳ Ｐゴシック" pitchFamily="34" charset="-128"/>
              </a:rPr>
              <a:t> </a:t>
            </a:r>
            <a:r>
              <a:rPr lang="de-DE" altLang="en-US" sz="1600" dirty="0" err="1" smtClean="0">
                <a:solidFill>
                  <a:srgbClr val="CC0000"/>
                </a:solidFill>
                <a:ea typeface="ＭＳ Ｐゴシック" pitchFamily="34" charset="-128"/>
              </a:rPr>
              <a:t>values</a:t>
            </a:r>
            <a:r>
              <a:rPr lang="de-DE" altLang="en-US" sz="1600" dirty="0" smtClean="0">
                <a:solidFill>
                  <a:srgbClr val="CC0000"/>
                </a:solidFill>
                <a:ea typeface="ＭＳ Ｐゴシック" pitchFamily="34" charset="-128"/>
              </a:rPr>
              <a:t> in </a:t>
            </a:r>
            <a:r>
              <a:rPr lang="de-DE" altLang="en-US" sz="1600" dirty="0" err="1" smtClean="0">
                <a:solidFill>
                  <a:srgbClr val="CC0000"/>
                </a:solidFill>
                <a:ea typeface="ＭＳ Ｐゴシック" pitchFamily="34" charset="-128"/>
              </a:rPr>
              <a:t>reports</a:t>
            </a:r>
            <a:r>
              <a:rPr lang="de-DE" altLang="en-US" sz="1600" dirty="0" smtClean="0">
                <a:solidFill>
                  <a:srgbClr val="CC0000"/>
                </a:solidFill>
                <a:ea typeface="ＭＳ Ｐゴシック" pitchFamily="34" charset="-128"/>
              </a:rPr>
              <a:t> </a:t>
            </a:r>
            <a:r>
              <a:rPr lang="de-DE" altLang="en-US" sz="1600" dirty="0" err="1" smtClean="0">
                <a:solidFill>
                  <a:srgbClr val="CC0000"/>
                </a:solidFill>
                <a:ea typeface="ＭＳ Ｐゴシック" pitchFamily="34" charset="-128"/>
              </a:rPr>
              <a:t>of</a:t>
            </a:r>
            <a:r>
              <a:rPr lang="de-DE" altLang="en-US" sz="1600" dirty="0" smtClean="0">
                <a:solidFill>
                  <a:srgbClr val="CC0000"/>
                </a:solidFill>
                <a:ea typeface="ＭＳ Ｐゴシック" pitchFamily="34" charset="-128"/>
              </a:rPr>
              <a:t> RCTs.</a:t>
            </a:r>
          </a:p>
          <a:p>
            <a:pPr marL="342900" indent="-342900">
              <a:lnSpc>
                <a:spcPct val="90000"/>
              </a:lnSpc>
              <a:spcBef>
                <a:spcPct val="50000"/>
              </a:spcBef>
              <a:buClrTx/>
              <a:buFontTx/>
              <a:buNone/>
            </a:pPr>
            <a:endParaRPr lang="de-DE" altLang="en-US" sz="1600" dirty="0" smtClean="0">
              <a:solidFill>
                <a:srgbClr val="CC0000"/>
              </a:solidFill>
              <a:ea typeface="ＭＳ Ｐゴシック" pitchFamily="34" charset="-128"/>
            </a:endParaRPr>
          </a:p>
          <a:p>
            <a:pPr marL="342900" indent="-342900">
              <a:lnSpc>
                <a:spcPct val="90000"/>
              </a:lnSpc>
              <a:spcBef>
                <a:spcPct val="50000"/>
              </a:spcBef>
              <a:buClrTx/>
              <a:buFontTx/>
              <a:buNone/>
            </a:pPr>
            <a:r>
              <a:rPr lang="de-DE" altLang="en-US" sz="1600" dirty="0" smtClean="0">
                <a:ea typeface="ＭＳ Ｐゴシック" pitchFamily="34" charset="-128"/>
              </a:rPr>
              <a:t>                                               </a:t>
            </a:r>
          </a:p>
        </p:txBody>
      </p:sp>
      <p:sp>
        <p:nvSpPr>
          <p:cNvPr id="196614" name="Text Box 4"/>
          <p:cNvSpPr txBox="1">
            <a:spLocks noChangeArrowheads="1"/>
          </p:cNvSpPr>
          <p:nvPr/>
        </p:nvSpPr>
        <p:spPr bwMode="auto">
          <a:xfrm>
            <a:off x="1331913" y="5661025"/>
            <a:ext cx="28733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buSzTx/>
            </a:pPr>
            <a:r>
              <a:rPr lang="de-DE" altLang="en-US" sz="1400" dirty="0">
                <a:solidFill>
                  <a:schemeClr val="tx1"/>
                </a:solidFill>
              </a:rPr>
              <a:t>JAMA. 2002;287:2813-2814</a:t>
            </a:r>
            <a:endParaRPr lang="de-DE" altLang="en-US" sz="1000" b="0" dirty="0">
              <a:solidFill>
                <a:schemeClr val="tx1"/>
              </a:solidFill>
            </a:endParaRPr>
          </a:p>
        </p:txBody>
      </p:sp>
    </p:spTree>
  </p:cSld>
  <p:clrMapOvr>
    <a:masterClrMapping/>
  </p:clrMapOvr>
  <p:transition>
    <p:zoom/>
  </p:transition>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97635"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148AB496-B421-4C18-8EB5-BE7D5ACA568F}" type="slidenum">
              <a:rPr lang="de-DE" altLang="en-US" sz="900" smtClean="0">
                <a:solidFill>
                  <a:schemeClr val="accent2"/>
                </a:solidFill>
              </a:rPr>
              <a:pPr/>
              <a:t>204</a:t>
            </a:fld>
            <a:endParaRPr lang="de-DE" altLang="en-US" sz="1400" b="0" smtClean="0">
              <a:solidFill>
                <a:schemeClr val="tx1"/>
              </a:solidFill>
            </a:endParaRPr>
          </a:p>
        </p:txBody>
      </p:sp>
      <p:sp>
        <p:nvSpPr>
          <p:cNvPr id="91138" name="Rectangle 2"/>
          <p:cNvSpPr>
            <a:spLocks noGrp="1" noChangeArrowheads="1"/>
          </p:cNvSpPr>
          <p:nvPr>
            <p:ph type="title"/>
          </p:nvPr>
        </p:nvSpPr>
        <p:spPr>
          <a:xfrm>
            <a:off x="685800" y="393700"/>
            <a:ext cx="7772400" cy="519113"/>
          </a:xfrm>
        </p:spPr>
        <p:txBody>
          <a:bodyPr/>
          <a:lstStyle/>
          <a:p>
            <a:pPr>
              <a:defRPr/>
            </a:pPr>
            <a:r>
              <a:rPr lang="de-DE" altLang="en-US" smtClean="0">
                <a:ea typeface="ＭＳ Ｐゴシック" pitchFamily="1" charset="-128"/>
              </a:rPr>
              <a:t>2.3.2  Kritisches zu NNT und ARR</a:t>
            </a:r>
          </a:p>
        </p:txBody>
      </p:sp>
      <p:graphicFrame>
        <p:nvGraphicFramePr>
          <p:cNvPr id="197637" name="Object 1024"/>
          <p:cNvGraphicFramePr>
            <a:graphicFrameLocks noChangeAspect="1"/>
          </p:cNvGraphicFramePr>
          <p:nvPr>
            <p:extLst>
              <p:ext uri="{D42A27DB-BD31-4B8C-83A1-F6EECF244321}">
                <p14:modId xmlns:p14="http://schemas.microsoft.com/office/powerpoint/2010/main" val="3573344561"/>
              </p:ext>
            </p:extLst>
          </p:nvPr>
        </p:nvGraphicFramePr>
        <p:xfrm>
          <a:off x="900113" y="1196975"/>
          <a:ext cx="7467600" cy="5049838"/>
        </p:xfrm>
        <a:graphic>
          <a:graphicData uri="http://schemas.openxmlformats.org/presentationml/2006/ole">
            <mc:AlternateContent xmlns:mc="http://schemas.openxmlformats.org/markup-compatibility/2006">
              <mc:Choice xmlns:v="urn:schemas-microsoft-com:vml" Requires="v">
                <p:oleObj spid="_x0000_s197717" name="Diagramm" r:id="rId3" imgW="6124680" imgH="4143240" progId="QuattroPro.Chart.7">
                  <p:embed/>
                </p:oleObj>
              </mc:Choice>
              <mc:Fallback>
                <p:oleObj name="Diagramm" r:id="rId3" imgW="6124680" imgH="4143240" progId="QuattroPro.Chart.7">
                  <p:embed/>
                  <p:pic>
                    <p:nvPicPr>
                      <p:cNvPr id="0" name="Object 102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00113" y="1196975"/>
                        <a:ext cx="7467600" cy="5049838"/>
                      </a:xfrm>
                      <a:prstGeom prst="rect">
                        <a:avLst/>
                      </a:prstGeom>
                      <a:noFill/>
                      <a:ln>
                        <a:solidFill>
                          <a:schemeClr val="tx2"/>
                        </a:solidFill>
                      </a:ln>
                      <a:effectLst/>
                      <a:extLst/>
                    </p:spPr>
                  </p:pic>
                </p:oleObj>
              </mc:Fallback>
            </mc:AlternateContent>
          </a:graphicData>
        </a:graphic>
      </p:graphicFrame>
    </p:spTree>
  </p:cSld>
  <p:clrMapOvr>
    <a:masterClrMapping/>
  </p:clrMapOvr>
  <p:transition>
    <p:zoom/>
  </p:transition>
  <p:timing>
    <p:tnLst>
      <p:par>
        <p:cTn id="1" dur="indefinite" restart="never" nodeType="tmRoot"/>
      </p:par>
    </p:tnLst>
  </p:timing>
</p:sld>
</file>

<file path=ppt/slides/slide20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81250"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98659"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0E86A8AD-9EE9-4F98-AF0D-CF51E3171379}" type="slidenum">
              <a:rPr lang="de-DE" altLang="en-US" sz="900" smtClean="0">
                <a:solidFill>
                  <a:schemeClr val="accent2"/>
                </a:solidFill>
              </a:rPr>
              <a:pPr/>
              <a:t>205</a:t>
            </a:fld>
            <a:endParaRPr lang="de-DE" altLang="en-US" sz="1400" b="0" smtClean="0">
              <a:solidFill>
                <a:schemeClr val="tx1"/>
              </a:solidFill>
            </a:endParaRPr>
          </a:p>
        </p:txBody>
      </p:sp>
      <p:sp>
        <p:nvSpPr>
          <p:cNvPr id="89090" name="Rectangle 2"/>
          <p:cNvSpPr>
            <a:spLocks noGrp="1" noChangeArrowheads="1"/>
          </p:cNvSpPr>
          <p:nvPr>
            <p:ph type="title"/>
          </p:nvPr>
        </p:nvSpPr>
        <p:spPr>
          <a:xfrm>
            <a:off x="611188" y="569913"/>
            <a:ext cx="7847012" cy="457200"/>
          </a:xfrm>
        </p:spPr>
        <p:txBody>
          <a:bodyPr/>
          <a:lstStyle/>
          <a:p>
            <a:pPr>
              <a:defRPr/>
            </a:pPr>
            <a:r>
              <a:rPr lang="de-DE" altLang="en-US" sz="2400" smtClean="0">
                <a:ea typeface="ＭＳ Ｐゴシック" pitchFamily="1" charset="-128"/>
              </a:rPr>
              <a:t>2.3.2 Die Kenngrößen der EbM in der Therapie</a:t>
            </a:r>
          </a:p>
        </p:txBody>
      </p:sp>
      <p:sp>
        <p:nvSpPr>
          <p:cNvPr id="89091" name="Rectangle 3"/>
          <p:cNvSpPr>
            <a:spLocks noGrp="1" noChangeArrowheads="1"/>
          </p:cNvSpPr>
          <p:nvPr>
            <p:ph type="body" idx="1"/>
          </p:nvPr>
        </p:nvSpPr>
        <p:spPr>
          <a:xfrm>
            <a:off x="684213" y="1844675"/>
            <a:ext cx="7772400" cy="2705100"/>
          </a:xfrm>
        </p:spPr>
        <p:txBody>
          <a:bodyPr/>
          <a:lstStyle/>
          <a:p>
            <a:pPr>
              <a:lnSpc>
                <a:spcPct val="90000"/>
              </a:lnSpc>
            </a:pPr>
            <a:r>
              <a:rPr lang="de-DE" altLang="en-US" sz="2800" smtClean="0">
                <a:ea typeface="ＭＳ Ｐゴシック" pitchFamily="34" charset="-128"/>
              </a:rPr>
              <a:t>PEER</a:t>
            </a:r>
          </a:p>
          <a:p>
            <a:pPr lvl="1">
              <a:lnSpc>
                <a:spcPct val="90000"/>
              </a:lnSpc>
            </a:pPr>
            <a:r>
              <a:rPr lang="de-DE" altLang="en-US" sz="2400" smtClean="0">
                <a:ea typeface="ＭＳ Ｐゴシック" pitchFamily="34" charset="-128"/>
              </a:rPr>
              <a:t> </a:t>
            </a:r>
            <a:r>
              <a:rPr lang="de-DE" altLang="en-US" sz="2400" b="0" smtClean="0">
                <a:solidFill>
                  <a:srgbClr val="CC0000"/>
                </a:solidFill>
                <a:ea typeface="ＭＳ Ｐゴシック" pitchFamily="34" charset="-128"/>
              </a:rPr>
              <a:t>P</a:t>
            </a:r>
            <a:r>
              <a:rPr lang="de-DE" altLang="en-US" sz="2400" smtClean="0">
                <a:ea typeface="ＭＳ Ｐゴシック" pitchFamily="34" charset="-128"/>
              </a:rPr>
              <a:t>atient </a:t>
            </a:r>
            <a:r>
              <a:rPr lang="de-DE" altLang="en-US" sz="2400" b="0" smtClean="0">
                <a:solidFill>
                  <a:srgbClr val="CC0000"/>
                </a:solidFill>
                <a:ea typeface="ＭＳ Ｐゴシック" pitchFamily="34" charset="-128"/>
              </a:rPr>
              <a:t>E</a:t>
            </a:r>
            <a:r>
              <a:rPr lang="de-DE" altLang="en-US" sz="2400" smtClean="0">
                <a:ea typeface="ＭＳ Ｐゴシック" pitchFamily="34" charset="-128"/>
              </a:rPr>
              <a:t>xpected </a:t>
            </a:r>
            <a:r>
              <a:rPr lang="de-DE" altLang="en-US" sz="2400" b="0" smtClean="0">
                <a:solidFill>
                  <a:srgbClr val="CC0000"/>
                </a:solidFill>
                <a:ea typeface="ＭＳ Ｐゴシック" pitchFamily="34" charset="-128"/>
              </a:rPr>
              <a:t>E</a:t>
            </a:r>
            <a:r>
              <a:rPr lang="de-DE" altLang="en-US" sz="2400" smtClean="0">
                <a:ea typeface="ＭＳ Ｐゴシック" pitchFamily="34" charset="-128"/>
              </a:rPr>
              <a:t>vent </a:t>
            </a:r>
            <a:r>
              <a:rPr lang="de-DE" altLang="en-US" sz="2400" b="0" smtClean="0">
                <a:solidFill>
                  <a:srgbClr val="CC0000"/>
                </a:solidFill>
                <a:ea typeface="ＭＳ Ｐゴシック" pitchFamily="34" charset="-128"/>
              </a:rPr>
              <a:t>R</a:t>
            </a:r>
            <a:r>
              <a:rPr lang="de-DE" altLang="en-US" sz="2400" smtClean="0">
                <a:ea typeface="ＭＳ Ｐゴシック" pitchFamily="34" charset="-128"/>
              </a:rPr>
              <a:t>ate</a:t>
            </a:r>
          </a:p>
          <a:p>
            <a:pPr>
              <a:lnSpc>
                <a:spcPct val="90000"/>
              </a:lnSpc>
            </a:pPr>
            <a:r>
              <a:rPr lang="de-DE" altLang="en-US" sz="2800" smtClean="0">
                <a:ea typeface="ＭＳ Ｐゴシック" pitchFamily="34" charset="-128"/>
              </a:rPr>
              <a:t>Korrekturfaktor (f) </a:t>
            </a:r>
            <a:r>
              <a:rPr lang="de-DE" altLang="en-US" sz="1800" smtClean="0">
                <a:solidFill>
                  <a:schemeClr val="accent2"/>
                </a:solidFill>
                <a:ea typeface="ＭＳ Ｐゴシック" pitchFamily="34" charset="-128"/>
              </a:rPr>
              <a:t>=PEER/CER</a:t>
            </a:r>
            <a:endParaRPr lang="de-DE" altLang="en-US" sz="2800" smtClean="0">
              <a:ea typeface="ＭＳ Ｐゴシック" pitchFamily="34" charset="-128"/>
            </a:endParaRPr>
          </a:p>
          <a:p>
            <a:pPr lvl="1">
              <a:lnSpc>
                <a:spcPct val="90000"/>
              </a:lnSpc>
            </a:pPr>
            <a:r>
              <a:rPr lang="de-DE" altLang="en-US" sz="2400" smtClean="0">
                <a:ea typeface="ＭＳ Ｐゴシック" pitchFamily="34" charset="-128"/>
              </a:rPr>
              <a:t> Wenn Sie das Risiko der Patienten anders schätzen als die Studiensituation</a:t>
            </a:r>
          </a:p>
          <a:p>
            <a:pPr>
              <a:lnSpc>
                <a:spcPct val="90000"/>
              </a:lnSpc>
            </a:pPr>
            <a:r>
              <a:rPr lang="de-DE" altLang="en-US" sz="2800" smtClean="0">
                <a:ea typeface="ＭＳ Ｐゴシック" pitchFamily="34" charset="-128"/>
              </a:rPr>
              <a:t> NNT(p) = NNT/f</a:t>
            </a:r>
          </a:p>
        </p:txBody>
      </p:sp>
      <p:sp>
        <p:nvSpPr>
          <p:cNvPr id="198662" name="Rectangle 6"/>
          <p:cNvSpPr>
            <a:spLocks noChangeArrowheads="1"/>
          </p:cNvSpPr>
          <p:nvPr/>
        </p:nvSpPr>
        <p:spPr bwMode="auto">
          <a:xfrm>
            <a:off x="533400" y="4648200"/>
            <a:ext cx="8305800" cy="182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sp>
        <p:nvSpPr>
          <p:cNvPr id="89095" name="Text Box 7"/>
          <p:cNvSpPr txBox="1">
            <a:spLocks noChangeArrowheads="1"/>
          </p:cNvSpPr>
          <p:nvPr/>
        </p:nvSpPr>
        <p:spPr bwMode="auto">
          <a:xfrm>
            <a:off x="684213" y="4365625"/>
            <a:ext cx="7848600" cy="973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800" u="sng">
                <a:solidFill>
                  <a:srgbClr val="CC0000"/>
                </a:solidFill>
              </a:rPr>
              <a:t>Beispiel:</a:t>
            </a:r>
          </a:p>
          <a:p>
            <a:r>
              <a:rPr lang="de-DE" altLang="en-US" sz="1800"/>
              <a:t>Der Patient gehört zu einer Subgruppe mit einer Neuropathie-Inzidenz von </a:t>
            </a:r>
            <a:r>
              <a:rPr lang="de-DE" altLang="en-US" sz="1800">
                <a:solidFill>
                  <a:srgbClr val="CC0000"/>
                </a:solidFill>
              </a:rPr>
              <a:t>20%</a:t>
            </a:r>
          </a:p>
        </p:txBody>
      </p:sp>
      <p:sp>
        <p:nvSpPr>
          <p:cNvPr id="89096" name="Text Box 8"/>
          <p:cNvSpPr txBox="1">
            <a:spLocks noChangeArrowheads="1"/>
          </p:cNvSpPr>
          <p:nvPr/>
        </p:nvSpPr>
        <p:spPr bwMode="auto">
          <a:xfrm>
            <a:off x="1116013" y="5373688"/>
            <a:ext cx="5256212" cy="931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a:solidFill>
                  <a:srgbClr val="CC0000"/>
                </a:solidFill>
              </a:rPr>
              <a:t>f</a:t>
            </a:r>
            <a:r>
              <a:rPr lang="de-DE" altLang="en-US"/>
              <a:t> = 20/9,6 </a:t>
            </a:r>
            <a:r>
              <a:rPr lang="de-DE" altLang="en-US">
                <a:sym typeface="Symbol" pitchFamily="18" charset="2"/>
              </a:rPr>
              <a:t> </a:t>
            </a:r>
            <a:r>
              <a:rPr lang="de-DE" altLang="en-US"/>
              <a:t>2</a:t>
            </a:r>
          </a:p>
          <a:p>
            <a:r>
              <a:rPr lang="de-DE" altLang="en-US"/>
              <a:t> </a:t>
            </a:r>
            <a:r>
              <a:rPr lang="de-DE" altLang="en-US">
                <a:solidFill>
                  <a:srgbClr val="CC0000"/>
                </a:solidFill>
              </a:rPr>
              <a:t>NNT(p)</a:t>
            </a:r>
            <a:r>
              <a:rPr lang="de-DE" altLang="en-US"/>
              <a:t> = 15/2 = 7</a:t>
            </a:r>
          </a:p>
        </p:txBody>
      </p:sp>
      <p:sp>
        <p:nvSpPr>
          <p:cNvPr id="89097" name="Text Box 9"/>
          <p:cNvSpPr txBox="1">
            <a:spLocks noChangeArrowheads="1"/>
          </p:cNvSpPr>
          <p:nvPr/>
        </p:nvSpPr>
        <p:spPr bwMode="auto">
          <a:xfrm>
            <a:off x="611188" y="1052513"/>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2.3.2 </a:t>
            </a:r>
            <a:r>
              <a:rPr lang="en-US" sz="1600" smtClean="0"/>
              <a:t>PEER </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89090"/>
                                        </p:tgtEl>
                                        <p:attrNameLst>
                                          <p:attrName>style.visibility</p:attrName>
                                        </p:attrNameLst>
                                      </p:cBhvr>
                                      <p:to>
                                        <p:strVal val="visible"/>
                                      </p:to>
                                    </p:set>
                                    <p:anim calcmode="lin" valueType="num">
                                      <p:cBhvr additive="base">
                                        <p:cTn id="7" dur="500" fill="hold"/>
                                        <p:tgtEl>
                                          <p:spTgt spid="89090"/>
                                        </p:tgtEl>
                                        <p:attrNameLst>
                                          <p:attrName>ppt_x</p:attrName>
                                        </p:attrNameLst>
                                      </p:cBhvr>
                                      <p:tavLst>
                                        <p:tav tm="0">
                                          <p:val>
                                            <p:strVal val="#ppt_x"/>
                                          </p:val>
                                        </p:tav>
                                        <p:tav tm="100000">
                                          <p:val>
                                            <p:strVal val="#ppt_x"/>
                                          </p:val>
                                        </p:tav>
                                      </p:tavLst>
                                    </p:anim>
                                    <p:anim calcmode="lin" valueType="num">
                                      <p:cBhvr additive="base">
                                        <p:cTn id="8" dur="500" fill="hold"/>
                                        <p:tgtEl>
                                          <p:spTgt spid="89090"/>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89097"/>
                                        </p:tgtEl>
                                        <p:attrNameLst>
                                          <p:attrName>style.visibility</p:attrName>
                                        </p:attrNameLst>
                                      </p:cBhvr>
                                      <p:to>
                                        <p:strVal val="visible"/>
                                      </p:to>
                                    </p:set>
                                    <p:anim calcmode="lin" valueType="num">
                                      <p:cBhvr additive="base">
                                        <p:cTn id="12" dur="500" fill="hold"/>
                                        <p:tgtEl>
                                          <p:spTgt spid="89097"/>
                                        </p:tgtEl>
                                        <p:attrNameLst>
                                          <p:attrName>ppt_x</p:attrName>
                                        </p:attrNameLst>
                                      </p:cBhvr>
                                      <p:tavLst>
                                        <p:tav tm="0">
                                          <p:val>
                                            <p:strVal val="0-#ppt_w/2"/>
                                          </p:val>
                                        </p:tav>
                                        <p:tav tm="100000">
                                          <p:val>
                                            <p:strVal val="#ppt_x"/>
                                          </p:val>
                                        </p:tav>
                                      </p:tavLst>
                                    </p:anim>
                                    <p:anim calcmode="lin" valueType="num">
                                      <p:cBhvr additive="base">
                                        <p:cTn id="13" dur="500" fill="hold"/>
                                        <p:tgtEl>
                                          <p:spTgt spid="89097"/>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89091">
                                            <p:txEl>
                                              <p:pRg st="0" end="0"/>
                                            </p:txEl>
                                          </p:spTgt>
                                        </p:tgtEl>
                                        <p:attrNameLst>
                                          <p:attrName>style.visibility</p:attrName>
                                        </p:attrNameLst>
                                      </p:cBhvr>
                                      <p:to>
                                        <p:strVal val="visible"/>
                                      </p:to>
                                    </p:set>
                                    <p:anim calcmode="lin" valueType="num">
                                      <p:cBhvr additive="base">
                                        <p:cTn id="18" dur="500" fill="hold"/>
                                        <p:tgtEl>
                                          <p:spTgt spid="89091">
                                            <p:txEl>
                                              <p:pRg st="0" end="0"/>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89091">
                                            <p:txEl>
                                              <p:pRg st="0" end="0"/>
                                            </p:txEl>
                                          </p:spTgt>
                                        </p:tgtEl>
                                        <p:attrNameLst>
                                          <p:attrName>ppt_y</p:attrName>
                                        </p:attrNameLst>
                                      </p:cBhvr>
                                      <p:tavLst>
                                        <p:tav tm="0">
                                          <p:val>
                                            <p:strVal val="#ppt_y"/>
                                          </p:val>
                                        </p:tav>
                                        <p:tav tm="100000">
                                          <p:val>
                                            <p:strVal val="#ppt_y"/>
                                          </p:val>
                                        </p:tav>
                                      </p:tavLst>
                                    </p:anim>
                                  </p:childTnLst>
                                </p:cTn>
                              </p:par>
                              <p:par>
                                <p:cTn id="20" presetID="2" presetClass="entr" presetSubtype="8" fill="hold" grpId="0" nodeType="withEffect">
                                  <p:stCondLst>
                                    <p:cond delay="0"/>
                                  </p:stCondLst>
                                  <p:childTnLst>
                                    <p:set>
                                      <p:cBhvr>
                                        <p:cTn id="21" dur="1" fill="hold">
                                          <p:stCondLst>
                                            <p:cond delay="0"/>
                                          </p:stCondLst>
                                        </p:cTn>
                                        <p:tgtEl>
                                          <p:spTgt spid="89091">
                                            <p:txEl>
                                              <p:pRg st="1" end="1"/>
                                            </p:txEl>
                                          </p:spTgt>
                                        </p:tgtEl>
                                        <p:attrNameLst>
                                          <p:attrName>style.visibility</p:attrName>
                                        </p:attrNameLst>
                                      </p:cBhvr>
                                      <p:to>
                                        <p:strVal val="visible"/>
                                      </p:to>
                                    </p:set>
                                    <p:anim calcmode="lin" valueType="num">
                                      <p:cBhvr additive="base">
                                        <p:cTn id="22" dur="500" fill="hold"/>
                                        <p:tgtEl>
                                          <p:spTgt spid="89091">
                                            <p:txEl>
                                              <p:pRg st="1" end="1"/>
                                            </p:txEl>
                                          </p:spTgt>
                                        </p:tgtEl>
                                        <p:attrNameLst>
                                          <p:attrName>ppt_x</p:attrName>
                                        </p:attrNameLst>
                                      </p:cBhvr>
                                      <p:tavLst>
                                        <p:tav tm="0">
                                          <p:val>
                                            <p:strVal val="0-#ppt_w/2"/>
                                          </p:val>
                                        </p:tav>
                                        <p:tav tm="100000">
                                          <p:val>
                                            <p:strVal val="#ppt_x"/>
                                          </p:val>
                                        </p:tav>
                                      </p:tavLst>
                                    </p:anim>
                                    <p:anim calcmode="lin" valueType="num">
                                      <p:cBhvr additive="base">
                                        <p:cTn id="23" dur="500" fill="hold"/>
                                        <p:tgtEl>
                                          <p:spTgt spid="8909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2" presetClass="entr" presetSubtype="8" fill="hold" grpId="0" nodeType="clickEffect">
                                  <p:stCondLst>
                                    <p:cond delay="0"/>
                                  </p:stCondLst>
                                  <p:childTnLst>
                                    <p:set>
                                      <p:cBhvr>
                                        <p:cTn id="27" dur="1" fill="hold">
                                          <p:stCondLst>
                                            <p:cond delay="0"/>
                                          </p:stCondLst>
                                        </p:cTn>
                                        <p:tgtEl>
                                          <p:spTgt spid="89091">
                                            <p:txEl>
                                              <p:pRg st="2" end="2"/>
                                            </p:txEl>
                                          </p:spTgt>
                                        </p:tgtEl>
                                        <p:attrNameLst>
                                          <p:attrName>style.visibility</p:attrName>
                                        </p:attrNameLst>
                                      </p:cBhvr>
                                      <p:to>
                                        <p:strVal val="visible"/>
                                      </p:to>
                                    </p:set>
                                    <p:anim calcmode="lin" valueType="num">
                                      <p:cBhvr additive="base">
                                        <p:cTn id="28" dur="500" fill="hold"/>
                                        <p:tgtEl>
                                          <p:spTgt spid="89091">
                                            <p:txEl>
                                              <p:pRg st="2" end="2"/>
                                            </p:txEl>
                                          </p:spTgt>
                                        </p:tgtEl>
                                        <p:attrNameLst>
                                          <p:attrName>ppt_x</p:attrName>
                                        </p:attrNameLst>
                                      </p:cBhvr>
                                      <p:tavLst>
                                        <p:tav tm="0">
                                          <p:val>
                                            <p:strVal val="0-#ppt_w/2"/>
                                          </p:val>
                                        </p:tav>
                                        <p:tav tm="100000">
                                          <p:val>
                                            <p:strVal val="#ppt_x"/>
                                          </p:val>
                                        </p:tav>
                                      </p:tavLst>
                                    </p:anim>
                                    <p:anim calcmode="lin" valueType="num">
                                      <p:cBhvr additive="base">
                                        <p:cTn id="29" dur="500" fill="hold"/>
                                        <p:tgtEl>
                                          <p:spTgt spid="89091">
                                            <p:txEl>
                                              <p:pRg st="2" end="2"/>
                                            </p:txEl>
                                          </p:spTgt>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stCondLst>
                                    <p:cond delay="0"/>
                                  </p:stCondLst>
                                  <p:childTnLst>
                                    <p:set>
                                      <p:cBhvr>
                                        <p:cTn id="31" dur="1" fill="hold">
                                          <p:stCondLst>
                                            <p:cond delay="0"/>
                                          </p:stCondLst>
                                        </p:cTn>
                                        <p:tgtEl>
                                          <p:spTgt spid="89091">
                                            <p:txEl>
                                              <p:pRg st="3" end="3"/>
                                            </p:txEl>
                                          </p:spTgt>
                                        </p:tgtEl>
                                        <p:attrNameLst>
                                          <p:attrName>style.visibility</p:attrName>
                                        </p:attrNameLst>
                                      </p:cBhvr>
                                      <p:to>
                                        <p:strVal val="visible"/>
                                      </p:to>
                                    </p:set>
                                    <p:anim calcmode="lin" valueType="num">
                                      <p:cBhvr additive="base">
                                        <p:cTn id="32" dur="500" fill="hold"/>
                                        <p:tgtEl>
                                          <p:spTgt spid="89091">
                                            <p:txEl>
                                              <p:pRg st="3" end="3"/>
                                            </p:txEl>
                                          </p:spTgt>
                                        </p:tgtEl>
                                        <p:attrNameLst>
                                          <p:attrName>ppt_x</p:attrName>
                                        </p:attrNameLst>
                                      </p:cBhvr>
                                      <p:tavLst>
                                        <p:tav tm="0">
                                          <p:val>
                                            <p:strVal val="0-#ppt_w/2"/>
                                          </p:val>
                                        </p:tav>
                                        <p:tav tm="100000">
                                          <p:val>
                                            <p:strVal val="#ppt_x"/>
                                          </p:val>
                                        </p:tav>
                                      </p:tavLst>
                                    </p:anim>
                                    <p:anim calcmode="lin" valueType="num">
                                      <p:cBhvr additive="base">
                                        <p:cTn id="33" dur="500" fill="hold"/>
                                        <p:tgtEl>
                                          <p:spTgt spid="89091">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4" fill="hold" nodeType="clickPar">
                      <p:stCondLst>
                        <p:cond delay="indefinite"/>
                      </p:stCondLst>
                      <p:childTnLst>
                        <p:par>
                          <p:cTn id="35" fill="hold" nodeType="withGroup">
                            <p:stCondLst>
                              <p:cond delay="0"/>
                            </p:stCondLst>
                            <p:childTnLst>
                              <p:par>
                                <p:cTn id="36" presetID="2" presetClass="entr" presetSubtype="8" fill="hold" grpId="0" nodeType="clickEffect">
                                  <p:stCondLst>
                                    <p:cond delay="0"/>
                                  </p:stCondLst>
                                  <p:childTnLst>
                                    <p:set>
                                      <p:cBhvr>
                                        <p:cTn id="37" dur="1" fill="hold">
                                          <p:stCondLst>
                                            <p:cond delay="0"/>
                                          </p:stCondLst>
                                        </p:cTn>
                                        <p:tgtEl>
                                          <p:spTgt spid="89091">
                                            <p:txEl>
                                              <p:pRg st="4" end="4"/>
                                            </p:txEl>
                                          </p:spTgt>
                                        </p:tgtEl>
                                        <p:attrNameLst>
                                          <p:attrName>style.visibility</p:attrName>
                                        </p:attrNameLst>
                                      </p:cBhvr>
                                      <p:to>
                                        <p:strVal val="visible"/>
                                      </p:to>
                                    </p:set>
                                    <p:anim calcmode="lin" valueType="num">
                                      <p:cBhvr additive="base">
                                        <p:cTn id="38" dur="500" fill="hold"/>
                                        <p:tgtEl>
                                          <p:spTgt spid="89091">
                                            <p:txEl>
                                              <p:pRg st="4" end="4"/>
                                            </p:txEl>
                                          </p:spTgt>
                                        </p:tgtEl>
                                        <p:attrNameLst>
                                          <p:attrName>ppt_x</p:attrName>
                                        </p:attrNameLst>
                                      </p:cBhvr>
                                      <p:tavLst>
                                        <p:tav tm="0">
                                          <p:val>
                                            <p:strVal val="0-#ppt_w/2"/>
                                          </p:val>
                                        </p:tav>
                                        <p:tav tm="100000">
                                          <p:val>
                                            <p:strVal val="#ppt_x"/>
                                          </p:val>
                                        </p:tav>
                                      </p:tavLst>
                                    </p:anim>
                                    <p:anim calcmode="lin" valueType="num">
                                      <p:cBhvr additive="base">
                                        <p:cTn id="39" dur="500" fill="hold"/>
                                        <p:tgtEl>
                                          <p:spTgt spid="89091">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0" fill="hold" nodeType="clickPar">
                      <p:stCondLst>
                        <p:cond delay="indefinite"/>
                      </p:stCondLst>
                      <p:childTnLst>
                        <p:par>
                          <p:cTn id="41" fill="hold" nodeType="withGroup">
                            <p:stCondLst>
                              <p:cond delay="0"/>
                            </p:stCondLst>
                            <p:childTnLst>
                              <p:par>
                                <p:cTn id="42" presetID="2" presetClass="entr" presetSubtype="4" fill="hold" grpId="0" nodeType="clickEffect">
                                  <p:stCondLst>
                                    <p:cond delay="0"/>
                                  </p:stCondLst>
                                  <p:childTnLst>
                                    <p:set>
                                      <p:cBhvr>
                                        <p:cTn id="43" dur="1" fill="hold">
                                          <p:stCondLst>
                                            <p:cond delay="0"/>
                                          </p:stCondLst>
                                        </p:cTn>
                                        <p:tgtEl>
                                          <p:spTgt spid="89095"/>
                                        </p:tgtEl>
                                        <p:attrNameLst>
                                          <p:attrName>style.visibility</p:attrName>
                                        </p:attrNameLst>
                                      </p:cBhvr>
                                      <p:to>
                                        <p:strVal val="visible"/>
                                      </p:to>
                                    </p:set>
                                    <p:anim calcmode="lin" valueType="num">
                                      <p:cBhvr additive="base">
                                        <p:cTn id="44" dur="500" fill="hold"/>
                                        <p:tgtEl>
                                          <p:spTgt spid="89095"/>
                                        </p:tgtEl>
                                        <p:attrNameLst>
                                          <p:attrName>ppt_x</p:attrName>
                                        </p:attrNameLst>
                                      </p:cBhvr>
                                      <p:tavLst>
                                        <p:tav tm="0">
                                          <p:val>
                                            <p:strVal val="#ppt_x"/>
                                          </p:val>
                                        </p:tav>
                                        <p:tav tm="100000">
                                          <p:val>
                                            <p:strVal val="#ppt_x"/>
                                          </p:val>
                                        </p:tav>
                                      </p:tavLst>
                                    </p:anim>
                                    <p:anim calcmode="lin" valueType="num">
                                      <p:cBhvr additive="base">
                                        <p:cTn id="45" dur="500" fill="hold"/>
                                        <p:tgtEl>
                                          <p:spTgt spid="89095"/>
                                        </p:tgtEl>
                                        <p:attrNameLst>
                                          <p:attrName>ppt_y</p:attrName>
                                        </p:attrNameLst>
                                      </p:cBhvr>
                                      <p:tavLst>
                                        <p:tav tm="0">
                                          <p:val>
                                            <p:strVal val="1+#ppt_h/2"/>
                                          </p:val>
                                        </p:tav>
                                        <p:tav tm="100000">
                                          <p:val>
                                            <p:strVal val="#ppt_y"/>
                                          </p:val>
                                        </p:tav>
                                      </p:tavLst>
                                    </p:anim>
                                  </p:childTnLst>
                                </p:cTn>
                              </p:par>
                            </p:childTnLst>
                          </p:cTn>
                        </p:par>
                      </p:childTnLst>
                    </p:cTn>
                  </p:par>
                  <p:par>
                    <p:cTn id="46" fill="hold" nodeType="clickPar">
                      <p:stCondLst>
                        <p:cond delay="indefinite"/>
                      </p:stCondLst>
                      <p:childTnLst>
                        <p:par>
                          <p:cTn id="47" fill="hold" nodeType="withGroup">
                            <p:stCondLst>
                              <p:cond delay="0"/>
                            </p:stCondLst>
                            <p:childTnLst>
                              <p:par>
                                <p:cTn id="48" presetID="2" presetClass="entr" presetSubtype="4" fill="hold" grpId="0" nodeType="clickEffect">
                                  <p:stCondLst>
                                    <p:cond delay="0"/>
                                  </p:stCondLst>
                                  <p:childTnLst>
                                    <p:set>
                                      <p:cBhvr>
                                        <p:cTn id="49" dur="1" fill="hold">
                                          <p:stCondLst>
                                            <p:cond delay="0"/>
                                          </p:stCondLst>
                                        </p:cTn>
                                        <p:tgtEl>
                                          <p:spTgt spid="89096"/>
                                        </p:tgtEl>
                                        <p:attrNameLst>
                                          <p:attrName>style.visibility</p:attrName>
                                        </p:attrNameLst>
                                      </p:cBhvr>
                                      <p:to>
                                        <p:strVal val="visible"/>
                                      </p:to>
                                    </p:set>
                                    <p:anim calcmode="lin" valueType="num">
                                      <p:cBhvr additive="base">
                                        <p:cTn id="50" dur="500" fill="hold"/>
                                        <p:tgtEl>
                                          <p:spTgt spid="89096"/>
                                        </p:tgtEl>
                                        <p:attrNameLst>
                                          <p:attrName>ppt_x</p:attrName>
                                        </p:attrNameLst>
                                      </p:cBhvr>
                                      <p:tavLst>
                                        <p:tav tm="0">
                                          <p:val>
                                            <p:strVal val="#ppt_x"/>
                                          </p:val>
                                        </p:tav>
                                        <p:tav tm="100000">
                                          <p:val>
                                            <p:strVal val="#ppt_x"/>
                                          </p:val>
                                        </p:tav>
                                      </p:tavLst>
                                    </p:anim>
                                    <p:anim calcmode="lin" valueType="num">
                                      <p:cBhvr additive="base">
                                        <p:cTn id="51" dur="500" fill="hold"/>
                                        <p:tgtEl>
                                          <p:spTgt spid="8909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090" grpId="0" animBg="1" autoUpdateAnimBg="0"/>
      <p:bldP spid="89091" grpId="0" build="p"/>
      <p:bldP spid="89095" grpId="0"/>
      <p:bldP spid="89096" grpId="0"/>
      <p:bldP spid="89097" grpId="0" animBg="1"/>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99683"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1C922D97-6872-488D-A486-FE073864C16D}" type="slidenum">
              <a:rPr lang="de-DE" altLang="en-US" sz="900" smtClean="0">
                <a:solidFill>
                  <a:schemeClr val="accent2"/>
                </a:solidFill>
              </a:rPr>
              <a:pPr/>
              <a:t>206</a:t>
            </a:fld>
            <a:endParaRPr lang="de-DE" altLang="en-US" sz="1400" b="0" smtClean="0">
              <a:solidFill>
                <a:schemeClr val="tx1"/>
              </a:solidFill>
            </a:endParaRPr>
          </a:p>
        </p:txBody>
      </p:sp>
      <p:sp>
        <p:nvSpPr>
          <p:cNvPr id="90114"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2.3.2. NNT bei chronischen Krankheiten</a:t>
            </a:r>
          </a:p>
        </p:txBody>
      </p:sp>
      <p:sp>
        <p:nvSpPr>
          <p:cNvPr id="90124" name="Text Box 12"/>
          <p:cNvSpPr txBox="1">
            <a:spLocks noChangeArrowheads="1"/>
          </p:cNvSpPr>
          <p:nvPr/>
        </p:nvSpPr>
        <p:spPr bwMode="auto">
          <a:xfrm>
            <a:off x="790575" y="2493963"/>
            <a:ext cx="7056438"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20000"/>
              </a:spcBef>
              <a:buFontTx/>
              <a:buBlip>
                <a:blip r:embed="rId3"/>
              </a:buBlip>
            </a:pPr>
            <a:r>
              <a:rPr lang="de-DE" altLang="en-US" sz="2000">
                <a:solidFill>
                  <a:schemeClr val="tx1"/>
                </a:solidFill>
              </a:rPr>
              <a:t>Wenn die Intervention nicht einmalig ist </a:t>
            </a:r>
            <a:r>
              <a:rPr lang="de-DE" altLang="en-US" sz="1800"/>
              <a:t>(z.B. Behandlung der Hypertonie mit ß-Blockern)</a:t>
            </a:r>
            <a:r>
              <a:rPr lang="de-DE" altLang="en-US" sz="2000">
                <a:solidFill>
                  <a:schemeClr val="tx1"/>
                </a:solidFill>
              </a:rPr>
              <a:t> dann wird NNT auf ein Jahr zu normiert</a:t>
            </a:r>
            <a:endParaRPr lang="de-DE" altLang="en-US" sz="2000"/>
          </a:p>
        </p:txBody>
      </p:sp>
      <p:sp>
        <p:nvSpPr>
          <p:cNvPr id="90126" name="Text Box 14"/>
          <p:cNvSpPr txBox="1">
            <a:spLocks noChangeArrowheads="1"/>
          </p:cNvSpPr>
          <p:nvPr/>
        </p:nvSpPr>
        <p:spPr bwMode="auto">
          <a:xfrm>
            <a:off x="530385" y="3646488"/>
            <a:ext cx="8353425" cy="420687"/>
          </a:xfrm>
          <a:prstGeom prst="rect">
            <a:avLst/>
          </a:prstGeom>
          <a:solidFill>
            <a:srgbClr val="969696"/>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a:t> </a:t>
            </a:r>
            <a:r>
              <a:rPr lang="de-DE" altLang="en-US">
                <a:solidFill>
                  <a:srgbClr val="CC0000"/>
                </a:solidFill>
              </a:rPr>
              <a:t>NNT(norm)</a:t>
            </a:r>
            <a:r>
              <a:rPr lang="de-DE" altLang="en-US"/>
              <a:t> = NNT×Anzahl der Jahre der Studie </a:t>
            </a:r>
          </a:p>
        </p:txBody>
      </p:sp>
      <p:sp>
        <p:nvSpPr>
          <p:cNvPr id="199687" name="Text Box 15"/>
          <p:cNvSpPr txBox="1">
            <a:spLocks noChangeArrowheads="1"/>
          </p:cNvSpPr>
          <p:nvPr/>
        </p:nvSpPr>
        <p:spPr bwMode="auto">
          <a:xfrm>
            <a:off x="827088" y="3284538"/>
            <a:ext cx="3024187"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199688" name="Text Box 22"/>
          <p:cNvSpPr txBox="1">
            <a:spLocks noChangeArrowheads="1"/>
          </p:cNvSpPr>
          <p:nvPr/>
        </p:nvSpPr>
        <p:spPr bwMode="auto">
          <a:xfrm>
            <a:off x="6838950" y="2060575"/>
            <a:ext cx="2016125"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sz="1600"/>
              <a:t>t=5 Jahre</a:t>
            </a:r>
          </a:p>
        </p:txBody>
      </p:sp>
      <p:graphicFrame>
        <p:nvGraphicFramePr>
          <p:cNvPr id="90136" name="Object 24"/>
          <p:cNvGraphicFramePr>
            <a:graphicFrameLocks noChangeAspect="1"/>
          </p:cNvGraphicFramePr>
          <p:nvPr/>
        </p:nvGraphicFramePr>
        <p:xfrm>
          <a:off x="539750" y="4581525"/>
          <a:ext cx="7667625" cy="1277938"/>
        </p:xfrm>
        <a:graphic>
          <a:graphicData uri="http://schemas.openxmlformats.org/presentationml/2006/ole">
            <mc:AlternateContent xmlns:mc="http://schemas.openxmlformats.org/markup-compatibility/2006">
              <mc:Choice xmlns:v="urn:schemas-microsoft-com:vml" Requires="v">
                <p:oleObj spid="_x0000_s199847" name="Formel" r:id="rId4" imgW="2743200" imgH="457200" progId="Equation.3">
                  <p:embed/>
                </p:oleObj>
              </mc:Choice>
              <mc:Fallback>
                <p:oleObj name="Formel" r:id="rId4" imgW="2743200" imgH="457200" progId="Equation.3">
                  <p:embed/>
                  <p:pic>
                    <p:nvPicPr>
                      <p:cNvPr id="0" name="Object 2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39750" y="4581525"/>
                        <a:ext cx="7667625" cy="1277938"/>
                      </a:xfrm>
                      <a:prstGeom prst="rect">
                        <a:avLst/>
                      </a:pr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alpha val="74997"/>
                                </a:srgbClr>
                              </a:outerShdw>
                            </a:effectLst>
                          </a14:hiddenEffects>
                        </a:ext>
                      </a:extLst>
                    </p:spPr>
                  </p:pic>
                </p:oleObj>
              </mc:Fallback>
            </mc:AlternateContent>
          </a:graphicData>
        </a:graphic>
      </p:graphicFrame>
      <p:graphicFrame>
        <p:nvGraphicFramePr>
          <p:cNvPr id="199690" name="Object 27"/>
          <p:cNvGraphicFramePr>
            <a:graphicFrameLocks noGrp="1" noChangeAspect="1"/>
          </p:cNvGraphicFramePr>
          <p:nvPr>
            <p:ph idx="1"/>
          </p:nvPr>
        </p:nvGraphicFramePr>
        <p:xfrm>
          <a:off x="5651500" y="1052513"/>
          <a:ext cx="3097213" cy="1098550"/>
        </p:xfrm>
        <a:graphic>
          <a:graphicData uri="http://schemas.openxmlformats.org/presentationml/2006/ole">
            <mc:AlternateContent xmlns:mc="http://schemas.openxmlformats.org/markup-compatibility/2006">
              <mc:Choice xmlns:v="urn:schemas-microsoft-com:vml" Requires="v">
                <p:oleObj spid="_x0000_s199848" name="Dokument" r:id="rId6" imgW="7315200" imgH="2590800" progId="Word.Document.8">
                  <p:embed/>
                </p:oleObj>
              </mc:Choice>
              <mc:Fallback>
                <p:oleObj name="Dokument" r:id="rId6" imgW="7315200" imgH="2590800" progId="Word.Document.8">
                  <p:embed/>
                  <p:pic>
                    <p:nvPicPr>
                      <p:cNvPr id="0" name="Object 27"/>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651500" y="1052513"/>
                        <a:ext cx="3097213" cy="10985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90124"/>
                                        </p:tgtEl>
                                        <p:attrNameLst>
                                          <p:attrName>style.visibility</p:attrName>
                                        </p:attrNameLst>
                                      </p:cBhvr>
                                      <p:to>
                                        <p:strVal val="visible"/>
                                      </p:to>
                                    </p:set>
                                    <p:anim calcmode="lin" valueType="num">
                                      <p:cBhvr additive="base">
                                        <p:cTn id="7" dur="500" fill="hold"/>
                                        <p:tgtEl>
                                          <p:spTgt spid="90124"/>
                                        </p:tgtEl>
                                        <p:attrNameLst>
                                          <p:attrName>ppt_x</p:attrName>
                                        </p:attrNameLst>
                                      </p:cBhvr>
                                      <p:tavLst>
                                        <p:tav tm="0">
                                          <p:val>
                                            <p:strVal val="0-#ppt_w/2"/>
                                          </p:val>
                                        </p:tav>
                                        <p:tav tm="100000">
                                          <p:val>
                                            <p:strVal val="#ppt_x"/>
                                          </p:val>
                                        </p:tav>
                                      </p:tavLst>
                                    </p:anim>
                                    <p:anim calcmode="lin" valueType="num">
                                      <p:cBhvr additive="base">
                                        <p:cTn id="8" dur="500" fill="hold"/>
                                        <p:tgtEl>
                                          <p:spTgt spid="9012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90126"/>
                                        </p:tgtEl>
                                        <p:attrNameLst>
                                          <p:attrName>style.visibility</p:attrName>
                                        </p:attrNameLst>
                                      </p:cBhvr>
                                      <p:to>
                                        <p:strVal val="visible"/>
                                      </p:to>
                                    </p:set>
                                    <p:anim calcmode="lin" valueType="num">
                                      <p:cBhvr additive="base">
                                        <p:cTn id="13" dur="500" fill="hold"/>
                                        <p:tgtEl>
                                          <p:spTgt spid="90126"/>
                                        </p:tgtEl>
                                        <p:attrNameLst>
                                          <p:attrName>ppt_x</p:attrName>
                                        </p:attrNameLst>
                                      </p:cBhvr>
                                      <p:tavLst>
                                        <p:tav tm="0">
                                          <p:val>
                                            <p:strVal val="0-#ppt_w/2"/>
                                          </p:val>
                                        </p:tav>
                                        <p:tav tm="100000">
                                          <p:val>
                                            <p:strVal val="#ppt_x"/>
                                          </p:val>
                                        </p:tav>
                                      </p:tavLst>
                                    </p:anim>
                                    <p:anim calcmode="lin" valueType="num">
                                      <p:cBhvr additive="base">
                                        <p:cTn id="14" dur="500" fill="hold"/>
                                        <p:tgtEl>
                                          <p:spTgt spid="9012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9" presetClass="entr" presetSubtype="0" fill="hold" nodeType="clickEffect">
                                  <p:stCondLst>
                                    <p:cond delay="0"/>
                                  </p:stCondLst>
                                  <p:childTnLst>
                                    <p:set>
                                      <p:cBhvr>
                                        <p:cTn id="18" dur="1" fill="hold">
                                          <p:stCondLst>
                                            <p:cond delay="0"/>
                                          </p:stCondLst>
                                        </p:cTn>
                                        <p:tgtEl>
                                          <p:spTgt spid="90136"/>
                                        </p:tgtEl>
                                        <p:attrNameLst>
                                          <p:attrName>style.visibility</p:attrName>
                                        </p:attrNameLst>
                                      </p:cBhvr>
                                      <p:to>
                                        <p:strVal val="visible"/>
                                      </p:to>
                                    </p:set>
                                    <p:animEffect transition="in" filter="dissolve">
                                      <p:cBhvr>
                                        <p:cTn id="19" dur="500"/>
                                        <p:tgtEl>
                                          <p:spTgt spid="901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124" grpId="0"/>
      <p:bldP spid="90126" grpId="0" animBg="1"/>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00707"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DB3B2A35-AE40-4959-BC6E-27786D55A27A}" type="slidenum">
              <a:rPr lang="de-DE" altLang="en-US" sz="900" smtClean="0">
                <a:solidFill>
                  <a:schemeClr val="accent2"/>
                </a:solidFill>
              </a:rPr>
              <a:pPr/>
              <a:t>207</a:t>
            </a:fld>
            <a:endParaRPr lang="de-DE" altLang="en-US" sz="1400" b="0" smtClean="0">
              <a:solidFill>
                <a:schemeClr val="tx1"/>
              </a:solidFill>
            </a:endParaRPr>
          </a:p>
        </p:txBody>
      </p:sp>
      <p:sp>
        <p:nvSpPr>
          <p:cNvPr id="589826" name="Rectangle 2"/>
          <p:cNvSpPr>
            <a:spLocks noGrp="1" noChangeArrowheads="1"/>
          </p:cNvSpPr>
          <p:nvPr>
            <p:ph type="title"/>
          </p:nvPr>
        </p:nvSpPr>
        <p:spPr>
          <a:xfrm>
            <a:off x="539750" y="357188"/>
            <a:ext cx="7918450" cy="519112"/>
          </a:xfrm>
        </p:spPr>
        <p:txBody>
          <a:bodyPr/>
          <a:lstStyle/>
          <a:p>
            <a:pPr>
              <a:defRPr/>
            </a:pPr>
            <a:r>
              <a:rPr lang="de-DE" altLang="en-US" smtClean="0">
                <a:ea typeface="ＭＳ Ｐゴシック" pitchFamily="1" charset="-128"/>
              </a:rPr>
              <a:t>2.3.2 NNT bei chronischen Krankheiten</a:t>
            </a:r>
          </a:p>
        </p:txBody>
      </p:sp>
      <p:sp>
        <p:nvSpPr>
          <p:cNvPr id="200709" name="Text Box 6"/>
          <p:cNvSpPr txBox="1">
            <a:spLocks noChangeArrowheads="1"/>
          </p:cNvSpPr>
          <p:nvPr/>
        </p:nvSpPr>
        <p:spPr bwMode="auto">
          <a:xfrm>
            <a:off x="827088" y="3284538"/>
            <a:ext cx="3024187"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589831" name="Text Box 7"/>
          <p:cNvSpPr txBox="1">
            <a:spLocks noChangeArrowheads="1"/>
          </p:cNvSpPr>
          <p:nvPr/>
        </p:nvSpPr>
        <p:spPr bwMode="auto">
          <a:xfrm>
            <a:off x="395288" y="1628775"/>
            <a:ext cx="7921625" cy="725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800"/>
              <a:t>Die Studie A beobachtete die Patienten </a:t>
            </a:r>
            <a:r>
              <a:rPr lang="de-DE" altLang="en-US" sz="1800">
                <a:solidFill>
                  <a:srgbClr val="CC0000"/>
                </a:solidFill>
              </a:rPr>
              <a:t>3</a:t>
            </a:r>
            <a:r>
              <a:rPr lang="de-DE" altLang="en-US" sz="1800"/>
              <a:t> Jahre lang mit einem</a:t>
            </a:r>
          </a:p>
          <a:p>
            <a:r>
              <a:rPr lang="de-DE" altLang="en-US" sz="1800"/>
              <a:t>NNT = </a:t>
            </a:r>
            <a:r>
              <a:rPr lang="de-DE" altLang="en-US" sz="1800">
                <a:solidFill>
                  <a:srgbClr val="CC0000"/>
                </a:solidFill>
              </a:rPr>
              <a:t>15</a:t>
            </a:r>
          </a:p>
        </p:txBody>
      </p:sp>
      <p:sp>
        <p:nvSpPr>
          <p:cNvPr id="589832" name="Text Box 8"/>
          <p:cNvSpPr txBox="1">
            <a:spLocks noChangeArrowheads="1"/>
          </p:cNvSpPr>
          <p:nvPr/>
        </p:nvSpPr>
        <p:spPr bwMode="auto">
          <a:xfrm>
            <a:off x="395288" y="2492375"/>
            <a:ext cx="7921625" cy="725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800"/>
              <a:t>Die Studie B beobachtete die Patienten </a:t>
            </a:r>
            <a:r>
              <a:rPr lang="de-DE" altLang="en-US" sz="1800">
                <a:solidFill>
                  <a:srgbClr val="CC0000"/>
                </a:solidFill>
              </a:rPr>
              <a:t>2</a:t>
            </a:r>
            <a:r>
              <a:rPr lang="de-DE" altLang="en-US" sz="1800"/>
              <a:t> Jahre lang mit einem </a:t>
            </a:r>
          </a:p>
          <a:p>
            <a:r>
              <a:rPr lang="de-DE" altLang="en-US" sz="1800"/>
              <a:t>NNT = </a:t>
            </a:r>
            <a:r>
              <a:rPr lang="de-DE" altLang="en-US" sz="1800">
                <a:solidFill>
                  <a:srgbClr val="CC0000"/>
                </a:solidFill>
              </a:rPr>
              <a:t>20</a:t>
            </a:r>
          </a:p>
        </p:txBody>
      </p:sp>
      <p:sp>
        <p:nvSpPr>
          <p:cNvPr id="589833" name="Text Box 9"/>
          <p:cNvSpPr txBox="1">
            <a:spLocks noChangeArrowheads="1"/>
          </p:cNvSpPr>
          <p:nvPr/>
        </p:nvSpPr>
        <p:spPr bwMode="auto">
          <a:xfrm>
            <a:off x="755650" y="3573463"/>
            <a:ext cx="7777163"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a:t>NNT(norm) </a:t>
            </a:r>
            <a:r>
              <a:rPr lang="de-DE" altLang="en-US">
                <a:solidFill>
                  <a:srgbClr val="CC0000"/>
                </a:solidFill>
              </a:rPr>
              <a:t>A</a:t>
            </a:r>
            <a:r>
              <a:rPr lang="de-DE" altLang="en-US"/>
              <a:t> = 15×3 = </a:t>
            </a:r>
            <a:r>
              <a:rPr lang="de-DE" altLang="en-US">
                <a:solidFill>
                  <a:srgbClr val="CC0000"/>
                </a:solidFill>
              </a:rPr>
              <a:t>45 Patienten•Jahr</a:t>
            </a:r>
            <a:endParaRPr lang="de-DE" altLang="en-US"/>
          </a:p>
        </p:txBody>
      </p:sp>
      <p:sp>
        <p:nvSpPr>
          <p:cNvPr id="589834" name="Text Box 10"/>
          <p:cNvSpPr txBox="1">
            <a:spLocks noChangeArrowheads="1"/>
          </p:cNvSpPr>
          <p:nvPr/>
        </p:nvSpPr>
        <p:spPr bwMode="auto">
          <a:xfrm>
            <a:off x="1187450" y="4149725"/>
            <a:ext cx="71278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a:t>NNT(norm) </a:t>
            </a:r>
            <a:r>
              <a:rPr lang="de-DE" altLang="en-US">
                <a:solidFill>
                  <a:srgbClr val="CC0000"/>
                </a:solidFill>
              </a:rPr>
              <a:t>B</a:t>
            </a:r>
            <a:r>
              <a:rPr lang="de-DE" altLang="en-US"/>
              <a:t> = 20×2 = </a:t>
            </a:r>
            <a:r>
              <a:rPr lang="de-DE" altLang="en-US">
                <a:solidFill>
                  <a:srgbClr val="CC0000"/>
                </a:solidFill>
              </a:rPr>
              <a:t>40 Patienten•Jahr</a:t>
            </a:r>
            <a:r>
              <a:rPr lang="de-DE" altLang="en-US"/>
              <a:t> </a:t>
            </a:r>
          </a:p>
        </p:txBody>
      </p:sp>
      <p:sp>
        <p:nvSpPr>
          <p:cNvPr id="589835" name="Text Box 11"/>
          <p:cNvSpPr txBox="1">
            <a:spLocks noChangeArrowheads="1"/>
          </p:cNvSpPr>
          <p:nvPr/>
        </p:nvSpPr>
        <p:spPr bwMode="auto">
          <a:xfrm>
            <a:off x="539750" y="1052513"/>
            <a:ext cx="7921625"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Beispiel </a:t>
            </a:r>
            <a:endParaRPr lang="en-US" sz="1600" smtClean="0"/>
          </a:p>
        </p:txBody>
      </p:sp>
      <p:sp>
        <p:nvSpPr>
          <p:cNvPr id="200715" name="Textfeld 12"/>
          <p:cNvSpPr txBox="1">
            <a:spLocks noChangeArrowheads="1"/>
          </p:cNvSpPr>
          <p:nvPr/>
        </p:nvSpPr>
        <p:spPr bwMode="auto">
          <a:xfrm>
            <a:off x="428625" y="5357813"/>
            <a:ext cx="8286750"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a:solidFill>
                  <a:srgbClr val="FF0000"/>
                </a:solidFill>
              </a:rPr>
              <a:t>Die Ergebnisse der Studie B sind eher besser!</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89831"/>
                                        </p:tgtEl>
                                        <p:attrNameLst>
                                          <p:attrName>style.visibility</p:attrName>
                                        </p:attrNameLst>
                                      </p:cBhvr>
                                      <p:to>
                                        <p:strVal val="visible"/>
                                      </p:to>
                                    </p:set>
                                    <p:anim calcmode="lin" valueType="num">
                                      <p:cBhvr additive="base">
                                        <p:cTn id="7" dur="500" fill="hold"/>
                                        <p:tgtEl>
                                          <p:spTgt spid="589831"/>
                                        </p:tgtEl>
                                        <p:attrNameLst>
                                          <p:attrName>ppt_x</p:attrName>
                                        </p:attrNameLst>
                                      </p:cBhvr>
                                      <p:tavLst>
                                        <p:tav tm="0">
                                          <p:val>
                                            <p:strVal val="0-#ppt_w/2"/>
                                          </p:val>
                                        </p:tav>
                                        <p:tav tm="100000">
                                          <p:val>
                                            <p:strVal val="#ppt_x"/>
                                          </p:val>
                                        </p:tav>
                                      </p:tavLst>
                                    </p:anim>
                                    <p:anim calcmode="lin" valueType="num">
                                      <p:cBhvr additive="base">
                                        <p:cTn id="8" dur="500" fill="hold"/>
                                        <p:tgtEl>
                                          <p:spTgt spid="589831"/>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89832"/>
                                        </p:tgtEl>
                                        <p:attrNameLst>
                                          <p:attrName>style.visibility</p:attrName>
                                        </p:attrNameLst>
                                      </p:cBhvr>
                                      <p:to>
                                        <p:strVal val="visible"/>
                                      </p:to>
                                    </p:set>
                                    <p:anim calcmode="lin" valueType="num">
                                      <p:cBhvr additive="base">
                                        <p:cTn id="13" dur="500" fill="hold"/>
                                        <p:tgtEl>
                                          <p:spTgt spid="589832"/>
                                        </p:tgtEl>
                                        <p:attrNameLst>
                                          <p:attrName>ppt_x</p:attrName>
                                        </p:attrNameLst>
                                      </p:cBhvr>
                                      <p:tavLst>
                                        <p:tav tm="0">
                                          <p:val>
                                            <p:strVal val="0-#ppt_w/2"/>
                                          </p:val>
                                        </p:tav>
                                        <p:tav tm="100000">
                                          <p:val>
                                            <p:strVal val="#ppt_x"/>
                                          </p:val>
                                        </p:tav>
                                      </p:tavLst>
                                    </p:anim>
                                    <p:anim calcmode="lin" valueType="num">
                                      <p:cBhvr additive="base">
                                        <p:cTn id="14" dur="500" fill="hold"/>
                                        <p:tgtEl>
                                          <p:spTgt spid="589832"/>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89833"/>
                                        </p:tgtEl>
                                        <p:attrNameLst>
                                          <p:attrName>style.visibility</p:attrName>
                                        </p:attrNameLst>
                                      </p:cBhvr>
                                      <p:to>
                                        <p:strVal val="visible"/>
                                      </p:to>
                                    </p:set>
                                    <p:anim calcmode="lin" valueType="num">
                                      <p:cBhvr additive="base">
                                        <p:cTn id="19" dur="500" fill="hold"/>
                                        <p:tgtEl>
                                          <p:spTgt spid="589833"/>
                                        </p:tgtEl>
                                        <p:attrNameLst>
                                          <p:attrName>ppt_x</p:attrName>
                                        </p:attrNameLst>
                                      </p:cBhvr>
                                      <p:tavLst>
                                        <p:tav tm="0">
                                          <p:val>
                                            <p:strVal val="0-#ppt_w/2"/>
                                          </p:val>
                                        </p:tav>
                                        <p:tav tm="100000">
                                          <p:val>
                                            <p:strVal val="#ppt_x"/>
                                          </p:val>
                                        </p:tav>
                                      </p:tavLst>
                                    </p:anim>
                                    <p:anim calcmode="lin" valueType="num">
                                      <p:cBhvr additive="base">
                                        <p:cTn id="20" dur="500" fill="hold"/>
                                        <p:tgtEl>
                                          <p:spTgt spid="589833"/>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589834"/>
                                        </p:tgtEl>
                                        <p:attrNameLst>
                                          <p:attrName>style.visibility</p:attrName>
                                        </p:attrNameLst>
                                      </p:cBhvr>
                                      <p:to>
                                        <p:strVal val="visible"/>
                                      </p:to>
                                    </p:set>
                                    <p:anim calcmode="lin" valueType="num">
                                      <p:cBhvr additive="base">
                                        <p:cTn id="25" dur="500" fill="hold"/>
                                        <p:tgtEl>
                                          <p:spTgt spid="589834"/>
                                        </p:tgtEl>
                                        <p:attrNameLst>
                                          <p:attrName>ppt_x</p:attrName>
                                        </p:attrNameLst>
                                      </p:cBhvr>
                                      <p:tavLst>
                                        <p:tav tm="0">
                                          <p:val>
                                            <p:strVal val="0-#ppt_w/2"/>
                                          </p:val>
                                        </p:tav>
                                        <p:tav tm="100000">
                                          <p:val>
                                            <p:strVal val="#ppt_x"/>
                                          </p:val>
                                        </p:tav>
                                      </p:tavLst>
                                    </p:anim>
                                    <p:anim calcmode="lin" valueType="num">
                                      <p:cBhvr additive="base">
                                        <p:cTn id="26" dur="500" fill="hold"/>
                                        <p:tgtEl>
                                          <p:spTgt spid="58983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9831" grpId="0"/>
      <p:bldP spid="589832" grpId="0"/>
      <p:bldP spid="589833" grpId="0"/>
      <p:bldP spid="589834" grpId="0"/>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2"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01731"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90353040-1112-4B6B-94F1-A30E0CCF0663}" type="slidenum">
              <a:rPr lang="de-DE" altLang="en-US" sz="900" smtClean="0">
                <a:solidFill>
                  <a:schemeClr val="accent2"/>
                </a:solidFill>
              </a:rPr>
              <a:pPr/>
              <a:t>208</a:t>
            </a:fld>
            <a:endParaRPr lang="de-DE" altLang="en-US" sz="1400" b="0" smtClean="0">
              <a:solidFill>
                <a:schemeClr val="tx1"/>
              </a:solidFill>
            </a:endParaRPr>
          </a:p>
        </p:txBody>
      </p:sp>
      <p:sp>
        <p:nvSpPr>
          <p:cNvPr id="588802" name="Rectangle 2"/>
          <p:cNvSpPr>
            <a:spLocks noGrp="1" noChangeArrowheads="1"/>
          </p:cNvSpPr>
          <p:nvPr>
            <p:ph type="title"/>
          </p:nvPr>
        </p:nvSpPr>
        <p:spPr>
          <a:xfrm>
            <a:off x="684213" y="579438"/>
            <a:ext cx="7772400" cy="457200"/>
          </a:xfrm>
        </p:spPr>
        <p:txBody>
          <a:bodyPr/>
          <a:lstStyle/>
          <a:p>
            <a:pPr>
              <a:defRPr/>
            </a:pPr>
            <a:r>
              <a:rPr lang="de-DE" altLang="en-US" sz="2400" smtClean="0">
                <a:ea typeface="ＭＳ Ｐゴシック" pitchFamily="1" charset="-128"/>
              </a:rPr>
              <a:t>2.3.2 Die Kenngrößen der EbM in der Therapie</a:t>
            </a:r>
          </a:p>
        </p:txBody>
      </p:sp>
      <p:sp>
        <p:nvSpPr>
          <p:cNvPr id="588803" name="Text Box 3"/>
          <p:cNvSpPr txBox="1">
            <a:spLocks noChangeArrowheads="1"/>
          </p:cNvSpPr>
          <p:nvPr/>
        </p:nvSpPr>
        <p:spPr bwMode="auto">
          <a:xfrm>
            <a:off x="684213" y="1052513"/>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2.3.2 NNT(norm) </a:t>
            </a:r>
            <a:endParaRPr lang="en-US" sz="1600" smtClean="0"/>
          </a:p>
        </p:txBody>
      </p:sp>
      <p:sp>
        <p:nvSpPr>
          <p:cNvPr id="201734" name="Text Box 4"/>
          <p:cNvSpPr txBox="1">
            <a:spLocks noChangeArrowheads="1"/>
          </p:cNvSpPr>
          <p:nvPr/>
        </p:nvSpPr>
        <p:spPr bwMode="auto">
          <a:xfrm>
            <a:off x="539750" y="6092825"/>
            <a:ext cx="6985000"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400"/>
              <a:t>Lubsen J et al. Lancet 2000;356:1757-59</a:t>
            </a:r>
          </a:p>
        </p:txBody>
      </p:sp>
      <p:pic>
        <p:nvPicPr>
          <p:cNvPr id="329734" name="Picture 5" descr="ADLG"/>
          <p:cNvPicPr>
            <a:picLocks noChangeAspect="1" noChangeArrowheads="1"/>
          </p:cNvPicPr>
          <p:nvPr/>
        </p:nvPicPr>
        <p:blipFill>
          <a:blip r:embed="rId2"/>
          <a:srcRect/>
          <a:stretch>
            <a:fillRect/>
          </a:stretch>
        </p:blipFill>
        <p:spPr bwMode="auto">
          <a:xfrm>
            <a:off x="1692275" y="1557338"/>
            <a:ext cx="6049963" cy="4494212"/>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8806" name="Line 6"/>
          <p:cNvSpPr>
            <a:spLocks noChangeShapeType="1"/>
          </p:cNvSpPr>
          <p:nvPr/>
        </p:nvSpPr>
        <p:spPr bwMode="auto">
          <a:xfrm>
            <a:off x="3563938" y="1844675"/>
            <a:ext cx="0" cy="2449513"/>
          </a:xfrm>
          <a:prstGeom prst="line">
            <a:avLst/>
          </a:prstGeom>
          <a:noFill/>
          <a:ln w="50800">
            <a:solidFill>
              <a:srgbClr val="FF0000"/>
            </a:solidFill>
            <a:round/>
            <a:headEnd type="triangle" w="med" len="med"/>
            <a:tailEnd type="triangle" w="med" len="me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a:spAutoFit/>
          </a:bodyPr>
          <a:lstStyle/>
          <a:p>
            <a:pPr>
              <a:defRPr/>
            </a:pPr>
            <a:endParaRPr lang="en-GB">
              <a:ea typeface="ＭＳ Ｐゴシック" pitchFamily="1" charset="-128"/>
            </a:endParaRPr>
          </a:p>
        </p:txBody>
      </p:sp>
      <p:sp>
        <p:nvSpPr>
          <p:cNvPr id="588807" name="Line 7"/>
          <p:cNvSpPr>
            <a:spLocks noChangeShapeType="1"/>
          </p:cNvSpPr>
          <p:nvPr/>
        </p:nvSpPr>
        <p:spPr bwMode="auto">
          <a:xfrm>
            <a:off x="3708400" y="1916113"/>
            <a:ext cx="0" cy="2017712"/>
          </a:xfrm>
          <a:prstGeom prst="line">
            <a:avLst/>
          </a:prstGeom>
          <a:noFill/>
          <a:ln w="50800">
            <a:solidFill>
              <a:srgbClr val="00FF00"/>
            </a:solidFill>
            <a:round/>
            <a:headEnd type="triangle" w="med" len="med"/>
            <a:tailEnd type="triangle" w="med" len="me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a:spAutoFit/>
          </a:bodyPr>
          <a:lstStyle/>
          <a:p>
            <a:pPr>
              <a:defRPr/>
            </a:pPr>
            <a:endParaRPr lang="en-GB">
              <a:ea typeface="ＭＳ Ｐゴシック" pitchFamily="1" charset="-128"/>
            </a:endParaRPr>
          </a:p>
        </p:txBody>
      </p:sp>
      <p:sp>
        <p:nvSpPr>
          <p:cNvPr id="588808" name="Line 8"/>
          <p:cNvSpPr>
            <a:spLocks noChangeShapeType="1"/>
          </p:cNvSpPr>
          <p:nvPr/>
        </p:nvSpPr>
        <p:spPr bwMode="auto">
          <a:xfrm>
            <a:off x="3708400" y="3933825"/>
            <a:ext cx="0" cy="504825"/>
          </a:xfrm>
          <a:prstGeom prst="line">
            <a:avLst/>
          </a:prstGeom>
          <a:noFill/>
          <a:ln w="50800">
            <a:solidFill>
              <a:srgbClr val="000066"/>
            </a:solidFill>
            <a:round/>
            <a:headEnd type="triangle" w="med" len="med"/>
            <a:tailEnd type="triangle" w="med" len="me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a:spAutoFit/>
          </a:bodyPr>
          <a:lstStyle/>
          <a:p>
            <a:pPr>
              <a:defRPr/>
            </a:pPr>
            <a:endParaRPr lang="en-GB">
              <a:ea typeface="ＭＳ Ｐゴシック" pitchFamily="1" charset="-128"/>
            </a:endParaRPr>
          </a:p>
        </p:txBody>
      </p:sp>
      <p:sp>
        <p:nvSpPr>
          <p:cNvPr id="588809" name="Text Box 9"/>
          <p:cNvSpPr txBox="1">
            <a:spLocks noChangeArrowheads="1"/>
          </p:cNvSpPr>
          <p:nvPr/>
        </p:nvSpPr>
        <p:spPr bwMode="auto">
          <a:xfrm>
            <a:off x="2700338" y="1916113"/>
            <a:ext cx="865187" cy="366712"/>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charset="-128"/>
              </a:defRPr>
            </a:lvl1pPr>
            <a:lvl2pPr marL="742950" indent="-285750">
              <a:defRPr sz="2400" b="1">
                <a:solidFill>
                  <a:srgbClr val="000066"/>
                </a:solidFill>
                <a:latin typeface="Arial" pitchFamily="34" charset="0"/>
                <a:ea typeface="ＭＳ Ｐゴシック" charset="-128"/>
              </a:defRPr>
            </a:lvl2pPr>
            <a:lvl3pPr marL="1143000" indent="-228600">
              <a:defRPr sz="2400" b="1">
                <a:solidFill>
                  <a:srgbClr val="000066"/>
                </a:solidFill>
                <a:latin typeface="Arial" pitchFamily="34" charset="0"/>
                <a:ea typeface="ＭＳ Ｐゴシック" charset="-128"/>
              </a:defRPr>
            </a:lvl3pPr>
            <a:lvl4pPr marL="1600200" indent="-228600">
              <a:defRPr sz="2400" b="1">
                <a:solidFill>
                  <a:srgbClr val="000066"/>
                </a:solidFill>
                <a:latin typeface="Arial" pitchFamily="34" charset="0"/>
                <a:ea typeface="ＭＳ Ｐゴシック" charset="-128"/>
              </a:defRPr>
            </a:lvl4pPr>
            <a:lvl5pPr marL="2057400" indent="-228600">
              <a:defRPr sz="2400" b="1">
                <a:solidFill>
                  <a:srgbClr val="000066"/>
                </a:solidFill>
                <a:latin typeface="Arial" pitchFamily="34" charset="0"/>
                <a:ea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defRPr>
            </a:lvl9pPr>
          </a:lstStyle>
          <a:p>
            <a:pPr algn="ctr">
              <a:defRPr/>
            </a:pPr>
            <a:r>
              <a:rPr lang="de-DE" sz="2000" smtClean="0">
                <a:solidFill>
                  <a:srgbClr val="FF0000"/>
                </a:solidFill>
              </a:rPr>
              <a:t>CER</a:t>
            </a:r>
          </a:p>
        </p:txBody>
      </p:sp>
      <p:sp>
        <p:nvSpPr>
          <p:cNvPr id="588810" name="Text Box 10"/>
          <p:cNvSpPr txBox="1">
            <a:spLocks noChangeArrowheads="1"/>
          </p:cNvSpPr>
          <p:nvPr/>
        </p:nvSpPr>
        <p:spPr bwMode="auto">
          <a:xfrm>
            <a:off x="3851275" y="1989138"/>
            <a:ext cx="865188" cy="366712"/>
          </a:xfrm>
          <a:prstGeom prst="rect">
            <a:avLst/>
          </a:prstGeom>
          <a:noFill/>
          <a:ln>
            <a:noFill/>
          </a:ln>
          <a:effectLst>
            <a:outerShdw blurRad="50800" dist="38100" dir="2700000" algn="tl" rotWithShape="0">
              <a:srgbClr val="808080">
                <a:alpha val="39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charset="-128"/>
              </a:defRPr>
            </a:lvl1pPr>
            <a:lvl2pPr marL="742950" indent="-285750">
              <a:defRPr sz="2400" b="1">
                <a:solidFill>
                  <a:srgbClr val="000066"/>
                </a:solidFill>
                <a:latin typeface="Arial" pitchFamily="34" charset="0"/>
                <a:ea typeface="ＭＳ Ｐゴシック" charset="-128"/>
              </a:defRPr>
            </a:lvl2pPr>
            <a:lvl3pPr marL="1143000" indent="-228600">
              <a:defRPr sz="2400" b="1">
                <a:solidFill>
                  <a:srgbClr val="000066"/>
                </a:solidFill>
                <a:latin typeface="Arial" pitchFamily="34" charset="0"/>
                <a:ea typeface="ＭＳ Ｐゴシック" charset="-128"/>
              </a:defRPr>
            </a:lvl3pPr>
            <a:lvl4pPr marL="1600200" indent="-228600">
              <a:defRPr sz="2400" b="1">
                <a:solidFill>
                  <a:srgbClr val="000066"/>
                </a:solidFill>
                <a:latin typeface="Arial" pitchFamily="34" charset="0"/>
                <a:ea typeface="ＭＳ Ｐゴシック" charset="-128"/>
              </a:defRPr>
            </a:lvl4pPr>
            <a:lvl5pPr marL="2057400" indent="-228600">
              <a:defRPr sz="2400" b="1">
                <a:solidFill>
                  <a:srgbClr val="000066"/>
                </a:solidFill>
                <a:latin typeface="Arial" pitchFamily="34" charset="0"/>
                <a:ea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defRPr>
            </a:lvl9pPr>
          </a:lstStyle>
          <a:p>
            <a:pPr algn="ctr">
              <a:defRPr/>
            </a:pPr>
            <a:r>
              <a:rPr lang="de-DE" sz="2000" smtClean="0">
                <a:solidFill>
                  <a:srgbClr val="00FF00"/>
                </a:solidFill>
              </a:rPr>
              <a:t>EER</a:t>
            </a:r>
          </a:p>
        </p:txBody>
      </p:sp>
      <p:sp>
        <p:nvSpPr>
          <p:cNvPr id="588811" name="Text Box 11"/>
          <p:cNvSpPr txBox="1">
            <a:spLocks noChangeArrowheads="1"/>
          </p:cNvSpPr>
          <p:nvPr/>
        </p:nvSpPr>
        <p:spPr bwMode="auto">
          <a:xfrm>
            <a:off x="3924300" y="4076700"/>
            <a:ext cx="8651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sz="2000"/>
              <a:t>ARR</a:t>
            </a:r>
          </a:p>
        </p:txBody>
      </p:sp>
      <p:sp>
        <p:nvSpPr>
          <p:cNvPr id="588812" name="Text Box 12"/>
          <p:cNvSpPr txBox="1">
            <a:spLocks noChangeArrowheads="1"/>
          </p:cNvSpPr>
          <p:nvPr/>
        </p:nvSpPr>
        <p:spPr bwMode="auto">
          <a:xfrm>
            <a:off x="4643438" y="4005263"/>
            <a:ext cx="4248150" cy="420687"/>
          </a:xfrm>
          <a:prstGeom prst="rect">
            <a:avLst/>
          </a:prstGeom>
          <a:solidFill>
            <a:srgbClr val="FFFF00"/>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lgn="ctr">
              <a:defRPr/>
            </a:pPr>
            <a:r>
              <a:rPr lang="de-DE" altLang="en-US" smtClean="0"/>
              <a:t>ARR abhängig von der Zeit!</a:t>
            </a:r>
          </a:p>
        </p:txBody>
      </p:sp>
      <p:sp>
        <p:nvSpPr>
          <p:cNvPr id="588813" name="Line 13"/>
          <p:cNvSpPr>
            <a:spLocks noChangeShapeType="1"/>
          </p:cNvSpPr>
          <p:nvPr/>
        </p:nvSpPr>
        <p:spPr bwMode="auto">
          <a:xfrm>
            <a:off x="2843213" y="2565400"/>
            <a:ext cx="0" cy="504825"/>
          </a:xfrm>
          <a:prstGeom prst="line">
            <a:avLst/>
          </a:prstGeom>
          <a:noFill/>
          <a:ln w="50800">
            <a:solidFill>
              <a:srgbClr val="00FFFF"/>
            </a:solidFill>
            <a:round/>
            <a:headEnd type="triangle" w="med" len="med"/>
            <a:tailEnd type="triangle" w="med" len="me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a:spAutoFit/>
          </a:bodyPr>
          <a:lstStyle/>
          <a:p>
            <a:pPr>
              <a:defRPr/>
            </a:pPr>
            <a:endParaRPr lang="en-GB">
              <a:ea typeface="ＭＳ Ｐゴシック" pitchFamily="1" charset="-128"/>
            </a:endParaRPr>
          </a:p>
        </p:txBody>
      </p:sp>
      <p:sp>
        <p:nvSpPr>
          <p:cNvPr id="588814" name="Line 14"/>
          <p:cNvSpPr>
            <a:spLocks noChangeShapeType="1"/>
          </p:cNvSpPr>
          <p:nvPr/>
        </p:nvSpPr>
        <p:spPr bwMode="auto">
          <a:xfrm>
            <a:off x="5580063" y="5013325"/>
            <a:ext cx="0" cy="504825"/>
          </a:xfrm>
          <a:prstGeom prst="line">
            <a:avLst/>
          </a:prstGeom>
          <a:noFill/>
          <a:ln w="50800">
            <a:solidFill>
              <a:srgbClr val="00FFFF"/>
            </a:solidFill>
            <a:round/>
            <a:headEnd type="triangle" w="med" len="med"/>
            <a:tailEnd type="triangle" w="med" len="me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a:spAutoFit/>
          </a:bodyPr>
          <a:lstStyle/>
          <a:p>
            <a:pPr>
              <a:defRPr/>
            </a:pPr>
            <a:endParaRPr lang="en-GB">
              <a:ea typeface="ＭＳ Ｐゴシック" pitchFamily="1" charset="-128"/>
            </a:endParaRP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88803"/>
                                        </p:tgtEl>
                                        <p:attrNameLst>
                                          <p:attrName>style.visibility</p:attrName>
                                        </p:attrNameLst>
                                      </p:cBhvr>
                                      <p:to>
                                        <p:strVal val="visible"/>
                                      </p:to>
                                    </p:set>
                                    <p:anim calcmode="lin" valueType="num">
                                      <p:cBhvr additive="base">
                                        <p:cTn id="7" dur="500" fill="hold"/>
                                        <p:tgtEl>
                                          <p:spTgt spid="588803"/>
                                        </p:tgtEl>
                                        <p:attrNameLst>
                                          <p:attrName>ppt_x</p:attrName>
                                        </p:attrNameLst>
                                      </p:cBhvr>
                                      <p:tavLst>
                                        <p:tav tm="0">
                                          <p:val>
                                            <p:strVal val="0-#ppt_w/2"/>
                                          </p:val>
                                        </p:tav>
                                        <p:tav tm="100000">
                                          <p:val>
                                            <p:strVal val="#ppt_x"/>
                                          </p:val>
                                        </p:tav>
                                      </p:tavLst>
                                    </p:anim>
                                    <p:anim calcmode="lin" valueType="num">
                                      <p:cBhvr additive="base">
                                        <p:cTn id="8" dur="500" fill="hold"/>
                                        <p:tgtEl>
                                          <p:spTgt spid="58880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nodeType="clickEffect">
                                  <p:stCondLst>
                                    <p:cond delay="0"/>
                                  </p:stCondLst>
                                  <p:childTnLst>
                                    <p:set>
                                      <p:cBhvr>
                                        <p:cTn id="12" dur="1" fill="hold">
                                          <p:stCondLst>
                                            <p:cond delay="0"/>
                                          </p:stCondLst>
                                        </p:cTn>
                                        <p:tgtEl>
                                          <p:spTgt spid="588806"/>
                                        </p:tgtEl>
                                        <p:attrNameLst>
                                          <p:attrName>style.visibility</p:attrName>
                                        </p:attrNameLst>
                                      </p:cBhvr>
                                      <p:to>
                                        <p:strVal val="visible"/>
                                      </p:to>
                                    </p:set>
                                    <p:anim calcmode="lin" valueType="num">
                                      <p:cBhvr additive="base">
                                        <p:cTn id="13" dur="500" fill="hold"/>
                                        <p:tgtEl>
                                          <p:spTgt spid="588806"/>
                                        </p:tgtEl>
                                        <p:attrNameLst>
                                          <p:attrName>ppt_x</p:attrName>
                                        </p:attrNameLst>
                                      </p:cBhvr>
                                      <p:tavLst>
                                        <p:tav tm="0">
                                          <p:val>
                                            <p:strVal val="#ppt_x"/>
                                          </p:val>
                                        </p:tav>
                                        <p:tav tm="100000">
                                          <p:val>
                                            <p:strVal val="#ppt_x"/>
                                          </p:val>
                                        </p:tav>
                                      </p:tavLst>
                                    </p:anim>
                                    <p:anim calcmode="lin" valueType="num">
                                      <p:cBhvr additive="base">
                                        <p:cTn id="14" dur="500" fill="hold"/>
                                        <p:tgtEl>
                                          <p:spTgt spid="588806"/>
                                        </p:tgtEl>
                                        <p:attrNameLst>
                                          <p:attrName>ppt_y</p:attrName>
                                        </p:attrNameLst>
                                      </p:cBhvr>
                                      <p:tavLst>
                                        <p:tav tm="0">
                                          <p:val>
                                            <p:strVal val="0-#ppt_h/2"/>
                                          </p:val>
                                        </p:tav>
                                        <p:tav tm="100000">
                                          <p:val>
                                            <p:strVal val="#ppt_y"/>
                                          </p:val>
                                        </p:tav>
                                      </p:tavLst>
                                    </p:anim>
                                  </p:childTnLst>
                                </p:cTn>
                              </p:par>
                              <p:par>
                                <p:cTn id="15" presetID="2" presetClass="entr" presetSubtype="1" fill="hold" grpId="0" nodeType="withEffect">
                                  <p:stCondLst>
                                    <p:cond delay="0"/>
                                  </p:stCondLst>
                                  <p:childTnLst>
                                    <p:set>
                                      <p:cBhvr>
                                        <p:cTn id="16" dur="1" fill="hold">
                                          <p:stCondLst>
                                            <p:cond delay="0"/>
                                          </p:stCondLst>
                                        </p:cTn>
                                        <p:tgtEl>
                                          <p:spTgt spid="588809"/>
                                        </p:tgtEl>
                                        <p:attrNameLst>
                                          <p:attrName>style.visibility</p:attrName>
                                        </p:attrNameLst>
                                      </p:cBhvr>
                                      <p:to>
                                        <p:strVal val="visible"/>
                                      </p:to>
                                    </p:set>
                                    <p:anim calcmode="lin" valueType="num">
                                      <p:cBhvr additive="base">
                                        <p:cTn id="17" dur="500" fill="hold"/>
                                        <p:tgtEl>
                                          <p:spTgt spid="588809"/>
                                        </p:tgtEl>
                                        <p:attrNameLst>
                                          <p:attrName>ppt_x</p:attrName>
                                        </p:attrNameLst>
                                      </p:cBhvr>
                                      <p:tavLst>
                                        <p:tav tm="0">
                                          <p:val>
                                            <p:strVal val="#ppt_x"/>
                                          </p:val>
                                        </p:tav>
                                        <p:tav tm="100000">
                                          <p:val>
                                            <p:strVal val="#ppt_x"/>
                                          </p:val>
                                        </p:tav>
                                      </p:tavLst>
                                    </p:anim>
                                    <p:anim calcmode="lin" valueType="num">
                                      <p:cBhvr additive="base">
                                        <p:cTn id="18" dur="500" fill="hold"/>
                                        <p:tgtEl>
                                          <p:spTgt spid="588809"/>
                                        </p:tgtEl>
                                        <p:attrNameLst>
                                          <p:attrName>ppt_y</p:attrName>
                                        </p:attrNameLst>
                                      </p:cBhvr>
                                      <p:tavLst>
                                        <p:tav tm="0">
                                          <p:val>
                                            <p:strVal val="0-#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1" fill="hold" nodeType="clickEffect">
                                  <p:stCondLst>
                                    <p:cond delay="0"/>
                                  </p:stCondLst>
                                  <p:childTnLst>
                                    <p:set>
                                      <p:cBhvr>
                                        <p:cTn id="22" dur="1" fill="hold">
                                          <p:stCondLst>
                                            <p:cond delay="0"/>
                                          </p:stCondLst>
                                        </p:cTn>
                                        <p:tgtEl>
                                          <p:spTgt spid="588807"/>
                                        </p:tgtEl>
                                        <p:attrNameLst>
                                          <p:attrName>style.visibility</p:attrName>
                                        </p:attrNameLst>
                                      </p:cBhvr>
                                      <p:to>
                                        <p:strVal val="visible"/>
                                      </p:to>
                                    </p:set>
                                    <p:anim calcmode="lin" valueType="num">
                                      <p:cBhvr additive="base">
                                        <p:cTn id="23" dur="500" fill="hold"/>
                                        <p:tgtEl>
                                          <p:spTgt spid="588807"/>
                                        </p:tgtEl>
                                        <p:attrNameLst>
                                          <p:attrName>ppt_x</p:attrName>
                                        </p:attrNameLst>
                                      </p:cBhvr>
                                      <p:tavLst>
                                        <p:tav tm="0">
                                          <p:val>
                                            <p:strVal val="#ppt_x"/>
                                          </p:val>
                                        </p:tav>
                                        <p:tav tm="100000">
                                          <p:val>
                                            <p:strVal val="#ppt_x"/>
                                          </p:val>
                                        </p:tav>
                                      </p:tavLst>
                                    </p:anim>
                                    <p:anim calcmode="lin" valueType="num">
                                      <p:cBhvr additive="base">
                                        <p:cTn id="24" dur="500" fill="hold"/>
                                        <p:tgtEl>
                                          <p:spTgt spid="588807"/>
                                        </p:tgtEl>
                                        <p:attrNameLst>
                                          <p:attrName>ppt_y</p:attrName>
                                        </p:attrNameLst>
                                      </p:cBhvr>
                                      <p:tavLst>
                                        <p:tav tm="0">
                                          <p:val>
                                            <p:strVal val="0-#ppt_h/2"/>
                                          </p:val>
                                        </p:tav>
                                        <p:tav tm="100000">
                                          <p:val>
                                            <p:strVal val="#ppt_y"/>
                                          </p:val>
                                        </p:tav>
                                      </p:tavLst>
                                    </p:anim>
                                  </p:childTnLst>
                                </p:cTn>
                              </p:par>
                              <p:par>
                                <p:cTn id="25" presetID="2" presetClass="entr" presetSubtype="1" fill="hold" grpId="0" nodeType="withEffect">
                                  <p:stCondLst>
                                    <p:cond delay="0"/>
                                  </p:stCondLst>
                                  <p:childTnLst>
                                    <p:set>
                                      <p:cBhvr>
                                        <p:cTn id="26" dur="1" fill="hold">
                                          <p:stCondLst>
                                            <p:cond delay="0"/>
                                          </p:stCondLst>
                                        </p:cTn>
                                        <p:tgtEl>
                                          <p:spTgt spid="588810"/>
                                        </p:tgtEl>
                                        <p:attrNameLst>
                                          <p:attrName>style.visibility</p:attrName>
                                        </p:attrNameLst>
                                      </p:cBhvr>
                                      <p:to>
                                        <p:strVal val="visible"/>
                                      </p:to>
                                    </p:set>
                                    <p:anim calcmode="lin" valueType="num">
                                      <p:cBhvr additive="base">
                                        <p:cTn id="27" dur="500" fill="hold"/>
                                        <p:tgtEl>
                                          <p:spTgt spid="588810"/>
                                        </p:tgtEl>
                                        <p:attrNameLst>
                                          <p:attrName>ppt_x</p:attrName>
                                        </p:attrNameLst>
                                      </p:cBhvr>
                                      <p:tavLst>
                                        <p:tav tm="0">
                                          <p:val>
                                            <p:strVal val="#ppt_x"/>
                                          </p:val>
                                        </p:tav>
                                        <p:tav tm="100000">
                                          <p:val>
                                            <p:strVal val="#ppt_x"/>
                                          </p:val>
                                        </p:tav>
                                      </p:tavLst>
                                    </p:anim>
                                    <p:anim calcmode="lin" valueType="num">
                                      <p:cBhvr additive="base">
                                        <p:cTn id="28" dur="500" fill="hold"/>
                                        <p:tgtEl>
                                          <p:spTgt spid="588810"/>
                                        </p:tgtEl>
                                        <p:attrNameLst>
                                          <p:attrName>ppt_y</p:attrName>
                                        </p:attrNameLst>
                                      </p:cBhvr>
                                      <p:tavLst>
                                        <p:tav tm="0">
                                          <p:val>
                                            <p:strVal val="0-#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6" fill="hold" nodeType="clickEffect">
                                  <p:stCondLst>
                                    <p:cond delay="0"/>
                                  </p:stCondLst>
                                  <p:childTnLst>
                                    <p:set>
                                      <p:cBhvr>
                                        <p:cTn id="32" dur="1" fill="hold">
                                          <p:stCondLst>
                                            <p:cond delay="0"/>
                                          </p:stCondLst>
                                        </p:cTn>
                                        <p:tgtEl>
                                          <p:spTgt spid="588808"/>
                                        </p:tgtEl>
                                        <p:attrNameLst>
                                          <p:attrName>style.visibility</p:attrName>
                                        </p:attrNameLst>
                                      </p:cBhvr>
                                      <p:to>
                                        <p:strVal val="visible"/>
                                      </p:to>
                                    </p:set>
                                    <p:anim calcmode="lin" valueType="num">
                                      <p:cBhvr additive="base">
                                        <p:cTn id="33" dur="500" fill="hold"/>
                                        <p:tgtEl>
                                          <p:spTgt spid="588808"/>
                                        </p:tgtEl>
                                        <p:attrNameLst>
                                          <p:attrName>ppt_x</p:attrName>
                                        </p:attrNameLst>
                                      </p:cBhvr>
                                      <p:tavLst>
                                        <p:tav tm="0">
                                          <p:val>
                                            <p:strVal val="1+#ppt_w/2"/>
                                          </p:val>
                                        </p:tav>
                                        <p:tav tm="100000">
                                          <p:val>
                                            <p:strVal val="#ppt_x"/>
                                          </p:val>
                                        </p:tav>
                                      </p:tavLst>
                                    </p:anim>
                                    <p:anim calcmode="lin" valueType="num">
                                      <p:cBhvr additive="base">
                                        <p:cTn id="34" dur="500" fill="hold"/>
                                        <p:tgtEl>
                                          <p:spTgt spid="588808"/>
                                        </p:tgtEl>
                                        <p:attrNameLst>
                                          <p:attrName>ppt_y</p:attrName>
                                        </p:attrNameLst>
                                      </p:cBhvr>
                                      <p:tavLst>
                                        <p:tav tm="0">
                                          <p:val>
                                            <p:strVal val="1+#ppt_h/2"/>
                                          </p:val>
                                        </p:tav>
                                        <p:tav tm="100000">
                                          <p:val>
                                            <p:strVal val="#ppt_y"/>
                                          </p:val>
                                        </p:tav>
                                      </p:tavLst>
                                    </p:anim>
                                  </p:childTnLst>
                                </p:cTn>
                              </p:par>
                              <p:par>
                                <p:cTn id="35" presetID="2" presetClass="entr" presetSubtype="6" fill="hold" grpId="0" nodeType="withEffect">
                                  <p:stCondLst>
                                    <p:cond delay="0"/>
                                  </p:stCondLst>
                                  <p:childTnLst>
                                    <p:set>
                                      <p:cBhvr>
                                        <p:cTn id="36" dur="1" fill="hold">
                                          <p:stCondLst>
                                            <p:cond delay="0"/>
                                          </p:stCondLst>
                                        </p:cTn>
                                        <p:tgtEl>
                                          <p:spTgt spid="588811"/>
                                        </p:tgtEl>
                                        <p:attrNameLst>
                                          <p:attrName>style.visibility</p:attrName>
                                        </p:attrNameLst>
                                      </p:cBhvr>
                                      <p:to>
                                        <p:strVal val="visible"/>
                                      </p:to>
                                    </p:set>
                                    <p:anim calcmode="lin" valueType="num">
                                      <p:cBhvr additive="base">
                                        <p:cTn id="37" dur="500" fill="hold"/>
                                        <p:tgtEl>
                                          <p:spTgt spid="588811"/>
                                        </p:tgtEl>
                                        <p:attrNameLst>
                                          <p:attrName>ppt_x</p:attrName>
                                        </p:attrNameLst>
                                      </p:cBhvr>
                                      <p:tavLst>
                                        <p:tav tm="0">
                                          <p:val>
                                            <p:strVal val="1+#ppt_w/2"/>
                                          </p:val>
                                        </p:tav>
                                        <p:tav tm="100000">
                                          <p:val>
                                            <p:strVal val="#ppt_x"/>
                                          </p:val>
                                        </p:tav>
                                      </p:tavLst>
                                    </p:anim>
                                    <p:anim calcmode="lin" valueType="num">
                                      <p:cBhvr additive="base">
                                        <p:cTn id="38" dur="500" fill="hold"/>
                                        <p:tgtEl>
                                          <p:spTgt spid="588811"/>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51" presetClass="entr" presetSubtype="0" fill="hold" grpId="0" nodeType="clickEffect">
                                  <p:stCondLst>
                                    <p:cond delay="0"/>
                                  </p:stCondLst>
                                  <p:childTnLst>
                                    <p:set>
                                      <p:cBhvr>
                                        <p:cTn id="42" dur="1" fill="hold">
                                          <p:stCondLst>
                                            <p:cond delay="0"/>
                                          </p:stCondLst>
                                        </p:cTn>
                                        <p:tgtEl>
                                          <p:spTgt spid="588812"/>
                                        </p:tgtEl>
                                        <p:attrNameLst>
                                          <p:attrName>style.visibility</p:attrName>
                                        </p:attrNameLst>
                                      </p:cBhvr>
                                      <p:to>
                                        <p:strVal val="visible"/>
                                      </p:to>
                                    </p:set>
                                    <p:animEffect transition="in" filter="fade">
                                      <p:cBhvr>
                                        <p:cTn id="43" dur="770" decel="100000"/>
                                        <p:tgtEl>
                                          <p:spTgt spid="588812"/>
                                        </p:tgtEl>
                                      </p:cBhvr>
                                    </p:animEffect>
                                    <p:animScale>
                                      <p:cBhvr>
                                        <p:cTn id="44" dur="770" decel="100000"/>
                                        <p:tgtEl>
                                          <p:spTgt spid="588812"/>
                                        </p:tgtEl>
                                      </p:cBhvr>
                                      <p:from x="10000" y="10000"/>
                                      <p:to x="200000" y="450000"/>
                                    </p:animScale>
                                    <p:animScale>
                                      <p:cBhvr>
                                        <p:cTn id="45" dur="1230" accel="100000" fill="hold">
                                          <p:stCondLst>
                                            <p:cond delay="770"/>
                                          </p:stCondLst>
                                        </p:cTn>
                                        <p:tgtEl>
                                          <p:spTgt spid="588812"/>
                                        </p:tgtEl>
                                      </p:cBhvr>
                                      <p:from x="200000" y="450000"/>
                                      <p:to x="100000" y="100000"/>
                                    </p:animScale>
                                    <p:set>
                                      <p:cBhvr>
                                        <p:cTn id="46" dur="770" fill="hold"/>
                                        <p:tgtEl>
                                          <p:spTgt spid="588812"/>
                                        </p:tgtEl>
                                        <p:attrNameLst>
                                          <p:attrName>ppt_x</p:attrName>
                                        </p:attrNameLst>
                                      </p:cBhvr>
                                      <p:to>
                                        <p:strVal val="(0.5)"/>
                                      </p:to>
                                    </p:set>
                                    <p:anim from="(0.5)" to="(#ppt_x)" calcmode="lin" valueType="num">
                                      <p:cBhvr>
                                        <p:cTn id="47" dur="1230" accel="100000" fill="hold">
                                          <p:stCondLst>
                                            <p:cond delay="770"/>
                                          </p:stCondLst>
                                        </p:cTn>
                                        <p:tgtEl>
                                          <p:spTgt spid="588812"/>
                                        </p:tgtEl>
                                        <p:attrNameLst>
                                          <p:attrName>ppt_x</p:attrName>
                                        </p:attrNameLst>
                                      </p:cBhvr>
                                    </p:anim>
                                    <p:set>
                                      <p:cBhvr>
                                        <p:cTn id="48" dur="770" fill="hold"/>
                                        <p:tgtEl>
                                          <p:spTgt spid="588812"/>
                                        </p:tgtEl>
                                        <p:attrNameLst>
                                          <p:attrName>ppt_y</p:attrName>
                                        </p:attrNameLst>
                                      </p:cBhvr>
                                      <p:to>
                                        <p:strVal val="(#ppt_y+0.4)"/>
                                      </p:to>
                                    </p:set>
                                    <p:anim from="(#ppt_y+0.4)" to="(#ppt_y)" calcmode="lin" valueType="num">
                                      <p:cBhvr>
                                        <p:cTn id="49" dur="1230" accel="100000" fill="hold">
                                          <p:stCondLst>
                                            <p:cond delay="770"/>
                                          </p:stCondLst>
                                        </p:cTn>
                                        <p:tgtEl>
                                          <p:spTgt spid="588812"/>
                                        </p:tgtEl>
                                        <p:attrNameLst>
                                          <p:attrName>ppt_y</p:attrName>
                                        </p:attrNameLst>
                                      </p:cBhvr>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2" presetClass="entr" presetSubtype="6" fill="hold" nodeType="clickEffect">
                                  <p:stCondLst>
                                    <p:cond delay="0"/>
                                  </p:stCondLst>
                                  <p:childTnLst>
                                    <p:set>
                                      <p:cBhvr>
                                        <p:cTn id="53" dur="1" fill="hold">
                                          <p:stCondLst>
                                            <p:cond delay="0"/>
                                          </p:stCondLst>
                                        </p:cTn>
                                        <p:tgtEl>
                                          <p:spTgt spid="588813"/>
                                        </p:tgtEl>
                                        <p:attrNameLst>
                                          <p:attrName>style.visibility</p:attrName>
                                        </p:attrNameLst>
                                      </p:cBhvr>
                                      <p:to>
                                        <p:strVal val="visible"/>
                                      </p:to>
                                    </p:set>
                                    <p:anim calcmode="lin" valueType="num">
                                      <p:cBhvr additive="base">
                                        <p:cTn id="54" dur="500" fill="hold"/>
                                        <p:tgtEl>
                                          <p:spTgt spid="588813"/>
                                        </p:tgtEl>
                                        <p:attrNameLst>
                                          <p:attrName>ppt_x</p:attrName>
                                        </p:attrNameLst>
                                      </p:cBhvr>
                                      <p:tavLst>
                                        <p:tav tm="0">
                                          <p:val>
                                            <p:strVal val="1+#ppt_w/2"/>
                                          </p:val>
                                        </p:tav>
                                        <p:tav tm="100000">
                                          <p:val>
                                            <p:strVal val="#ppt_x"/>
                                          </p:val>
                                        </p:tav>
                                      </p:tavLst>
                                    </p:anim>
                                    <p:anim calcmode="lin" valueType="num">
                                      <p:cBhvr additive="base">
                                        <p:cTn id="55" dur="500" fill="hold"/>
                                        <p:tgtEl>
                                          <p:spTgt spid="588813"/>
                                        </p:tgtEl>
                                        <p:attrNameLst>
                                          <p:attrName>ppt_y</p:attrName>
                                        </p:attrNameLst>
                                      </p:cBhvr>
                                      <p:tavLst>
                                        <p:tav tm="0">
                                          <p:val>
                                            <p:strVal val="1+#ppt_h/2"/>
                                          </p:val>
                                        </p:tav>
                                        <p:tav tm="100000">
                                          <p:val>
                                            <p:strVal val="#ppt_y"/>
                                          </p:val>
                                        </p:tav>
                                      </p:tavLst>
                                    </p:anim>
                                  </p:childTnLst>
                                </p:cTn>
                              </p:par>
                              <p:par>
                                <p:cTn id="56" presetID="2" presetClass="entr" presetSubtype="6" fill="hold" nodeType="withEffect">
                                  <p:stCondLst>
                                    <p:cond delay="0"/>
                                  </p:stCondLst>
                                  <p:childTnLst>
                                    <p:set>
                                      <p:cBhvr>
                                        <p:cTn id="57" dur="1" fill="hold">
                                          <p:stCondLst>
                                            <p:cond delay="0"/>
                                          </p:stCondLst>
                                        </p:cTn>
                                        <p:tgtEl>
                                          <p:spTgt spid="588814"/>
                                        </p:tgtEl>
                                        <p:attrNameLst>
                                          <p:attrName>style.visibility</p:attrName>
                                        </p:attrNameLst>
                                      </p:cBhvr>
                                      <p:to>
                                        <p:strVal val="visible"/>
                                      </p:to>
                                    </p:set>
                                    <p:anim calcmode="lin" valueType="num">
                                      <p:cBhvr additive="base">
                                        <p:cTn id="58" dur="500" fill="hold"/>
                                        <p:tgtEl>
                                          <p:spTgt spid="588814"/>
                                        </p:tgtEl>
                                        <p:attrNameLst>
                                          <p:attrName>ppt_x</p:attrName>
                                        </p:attrNameLst>
                                      </p:cBhvr>
                                      <p:tavLst>
                                        <p:tav tm="0">
                                          <p:val>
                                            <p:strVal val="1+#ppt_w/2"/>
                                          </p:val>
                                        </p:tav>
                                        <p:tav tm="100000">
                                          <p:val>
                                            <p:strVal val="#ppt_x"/>
                                          </p:val>
                                        </p:tav>
                                      </p:tavLst>
                                    </p:anim>
                                    <p:anim calcmode="lin" valueType="num">
                                      <p:cBhvr additive="base">
                                        <p:cTn id="59" dur="500" fill="hold"/>
                                        <p:tgtEl>
                                          <p:spTgt spid="5888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8803" grpId="0" animBg="1"/>
      <p:bldP spid="588809" grpId="0"/>
      <p:bldP spid="588810" grpId="0"/>
      <p:bldP spid="588811" grpId="0"/>
      <p:bldP spid="588812" grpId="0" animBg="1"/>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6"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02755"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0403ACC9-C4B4-48D4-A9DD-2AB869002CB7}" type="slidenum">
              <a:rPr lang="de-DE" altLang="en-US" sz="900" smtClean="0">
                <a:solidFill>
                  <a:schemeClr val="accent2"/>
                </a:solidFill>
              </a:rPr>
              <a:pPr/>
              <a:t>209</a:t>
            </a:fld>
            <a:endParaRPr lang="de-DE" altLang="en-US" sz="1400" b="0" smtClean="0">
              <a:solidFill>
                <a:schemeClr val="tx1"/>
              </a:solidFill>
            </a:endParaRPr>
          </a:p>
        </p:txBody>
      </p:sp>
      <p:sp>
        <p:nvSpPr>
          <p:cNvPr id="133122" name="Rectangle 2"/>
          <p:cNvSpPr>
            <a:spLocks noGrp="1" noChangeArrowheads="1"/>
          </p:cNvSpPr>
          <p:nvPr>
            <p:ph type="title"/>
          </p:nvPr>
        </p:nvSpPr>
        <p:spPr>
          <a:xfrm>
            <a:off x="684213" y="579438"/>
            <a:ext cx="7772400" cy="457200"/>
          </a:xfrm>
        </p:spPr>
        <p:txBody>
          <a:bodyPr/>
          <a:lstStyle/>
          <a:p>
            <a:pPr>
              <a:defRPr/>
            </a:pPr>
            <a:r>
              <a:rPr lang="de-DE" altLang="en-US" sz="2400" smtClean="0">
                <a:ea typeface="ＭＳ Ｐゴシック" pitchFamily="1" charset="-128"/>
              </a:rPr>
              <a:t>2.3.2 Die Kenngrößen der EbM in der Therapie</a:t>
            </a:r>
          </a:p>
        </p:txBody>
      </p:sp>
      <p:sp>
        <p:nvSpPr>
          <p:cNvPr id="133124" name="Text Box 4"/>
          <p:cNvSpPr txBox="1">
            <a:spLocks noChangeArrowheads="1"/>
          </p:cNvSpPr>
          <p:nvPr/>
        </p:nvSpPr>
        <p:spPr bwMode="auto">
          <a:xfrm>
            <a:off x="684213" y="1052513"/>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marL="342900" indent="-342900" algn="ctr">
              <a:defRPr sz="2400" b="1">
                <a:solidFill>
                  <a:srgbClr val="000066"/>
                </a:solidFill>
                <a:latin typeface="Arial" pitchFamily="34" charset="0"/>
              </a:defRPr>
            </a:lvl1pPr>
            <a:lvl2pPr marL="342900" indent="-342900" algn="ctr">
              <a:defRPr sz="2400" b="1">
                <a:solidFill>
                  <a:srgbClr val="000066"/>
                </a:solidFill>
                <a:latin typeface="Arial" pitchFamily="34" charset="0"/>
              </a:defRPr>
            </a:lvl2pPr>
            <a:lvl3pPr marL="342900" indent="-342900" algn="ctr">
              <a:defRPr sz="2400" b="1">
                <a:solidFill>
                  <a:srgbClr val="000066"/>
                </a:solidFill>
                <a:latin typeface="Arial" pitchFamily="34" charset="0"/>
              </a:defRPr>
            </a:lvl3pPr>
            <a:lvl4pPr marL="342900" indent="-342900" algn="ctr">
              <a:defRPr sz="2400" b="1">
                <a:solidFill>
                  <a:srgbClr val="000066"/>
                </a:solidFill>
                <a:latin typeface="Arial" pitchFamily="34" charset="0"/>
              </a:defRPr>
            </a:lvl4pPr>
            <a:lvl5pPr marL="342900" indent="-342900" algn="ctr">
              <a:defRPr sz="2400" b="1">
                <a:solidFill>
                  <a:srgbClr val="000066"/>
                </a:solidFill>
                <a:latin typeface="Arial" pitchFamily="34" charset="0"/>
              </a:defRPr>
            </a:lvl5pPr>
            <a:lvl6pPr marL="8001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6pPr>
            <a:lvl7pPr marL="12573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7pPr>
            <a:lvl8pPr marL="17145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8pPr>
            <a:lvl9pPr marL="21717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9pPr>
          </a:lstStyle>
          <a:p>
            <a:pPr>
              <a:defRPr/>
            </a:pPr>
            <a:r>
              <a:rPr lang="de-DE" sz="1600" smtClean="0">
                <a:ea typeface="+mn-ea"/>
              </a:rPr>
              <a:t>2.3.2 </a:t>
            </a:r>
            <a:r>
              <a:rPr lang="de-DE" sz="1600" u="sng" smtClean="0">
                <a:solidFill>
                  <a:srgbClr val="CC0000"/>
                </a:solidFill>
                <a:effectLst>
                  <a:outerShdw blurRad="38100" dist="38100" dir="2700000" algn="tl">
                    <a:srgbClr val="C0C0C0"/>
                  </a:outerShdw>
                </a:effectLst>
                <a:ea typeface="+mn-ea"/>
              </a:rPr>
              <a:t>A</a:t>
            </a:r>
            <a:r>
              <a:rPr lang="de-DE" sz="1600" smtClean="0">
                <a:ea typeface="+mn-ea"/>
              </a:rPr>
              <a:t>verage </a:t>
            </a:r>
            <a:r>
              <a:rPr lang="de-DE" sz="1600" u="sng" smtClean="0">
                <a:solidFill>
                  <a:srgbClr val="CC0000"/>
                </a:solidFill>
                <a:effectLst>
                  <a:outerShdw blurRad="38100" dist="38100" dir="2700000" algn="tl">
                    <a:srgbClr val="C0C0C0"/>
                  </a:outerShdw>
                </a:effectLst>
                <a:ea typeface="+mn-ea"/>
              </a:rPr>
              <a:t>D</a:t>
            </a:r>
            <a:r>
              <a:rPr lang="de-DE" sz="1600" smtClean="0">
                <a:ea typeface="+mn-ea"/>
              </a:rPr>
              <a:t>uration of </a:t>
            </a:r>
            <a:r>
              <a:rPr lang="de-DE" sz="1600" u="sng" smtClean="0">
                <a:solidFill>
                  <a:srgbClr val="CC0000"/>
                </a:solidFill>
                <a:effectLst>
                  <a:outerShdw blurRad="38100" dist="38100" dir="2700000" algn="tl">
                    <a:srgbClr val="C0C0C0"/>
                  </a:outerShdw>
                </a:effectLst>
                <a:ea typeface="+mn-ea"/>
              </a:rPr>
              <a:t>L</a:t>
            </a:r>
            <a:r>
              <a:rPr lang="de-DE" sz="1600" smtClean="0">
                <a:ea typeface="+mn-ea"/>
              </a:rPr>
              <a:t>ife </a:t>
            </a:r>
            <a:r>
              <a:rPr lang="de-DE" sz="1600" u="sng" smtClean="0">
                <a:solidFill>
                  <a:srgbClr val="CC0000"/>
                </a:solidFill>
                <a:effectLst>
                  <a:outerShdw blurRad="38100" dist="38100" dir="2700000" algn="tl">
                    <a:srgbClr val="C0C0C0"/>
                  </a:outerShdw>
                </a:effectLst>
                <a:ea typeface="+mn-ea"/>
              </a:rPr>
              <a:t>G</a:t>
            </a:r>
            <a:r>
              <a:rPr lang="de-DE" sz="1600" smtClean="0">
                <a:ea typeface="+mn-ea"/>
              </a:rPr>
              <a:t>ained (</a:t>
            </a:r>
            <a:r>
              <a:rPr lang="de-DE" sz="1600" smtClean="0">
                <a:solidFill>
                  <a:srgbClr val="CC0000"/>
                </a:solidFill>
                <a:effectLst>
                  <a:outerShdw blurRad="38100" dist="38100" dir="2700000" algn="tl">
                    <a:srgbClr val="C0C0C0"/>
                  </a:outerShdw>
                </a:effectLst>
                <a:ea typeface="+mn-ea"/>
              </a:rPr>
              <a:t>ADLG</a:t>
            </a:r>
            <a:r>
              <a:rPr lang="de-DE" sz="1600" smtClean="0">
                <a:ea typeface="+mn-ea"/>
              </a:rPr>
              <a:t>)</a:t>
            </a:r>
            <a:endParaRPr lang="en-US" sz="1600" smtClean="0">
              <a:ea typeface="+mn-ea"/>
            </a:endParaRPr>
          </a:p>
        </p:txBody>
      </p:sp>
      <p:sp>
        <p:nvSpPr>
          <p:cNvPr id="202758" name="Text Box 6"/>
          <p:cNvSpPr txBox="1">
            <a:spLocks noChangeArrowheads="1"/>
          </p:cNvSpPr>
          <p:nvPr/>
        </p:nvSpPr>
        <p:spPr bwMode="auto">
          <a:xfrm>
            <a:off x="539750" y="6092825"/>
            <a:ext cx="6985000"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400"/>
              <a:t>Lubsen J et al. Lancet 2000;356:1757-59</a:t>
            </a:r>
          </a:p>
        </p:txBody>
      </p:sp>
      <p:pic>
        <p:nvPicPr>
          <p:cNvPr id="202759" name="Picture 9" descr="ADL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92275" y="1557338"/>
            <a:ext cx="6049963" cy="4494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2760" name="Freeform 22"/>
          <p:cNvSpPr>
            <a:spLocks/>
          </p:cNvSpPr>
          <p:nvPr/>
        </p:nvSpPr>
        <p:spPr bwMode="auto">
          <a:xfrm>
            <a:off x="2511425" y="1882775"/>
            <a:ext cx="190500" cy="436563"/>
          </a:xfrm>
          <a:custGeom>
            <a:avLst/>
            <a:gdLst>
              <a:gd name="T0" fmla="*/ 0 w 120"/>
              <a:gd name="T1" fmla="*/ 0 h 275"/>
              <a:gd name="T2" fmla="*/ 2147483647 w 120"/>
              <a:gd name="T3" fmla="*/ 2147483647 h 275"/>
              <a:gd name="T4" fmla="*/ 2147483647 w 120"/>
              <a:gd name="T5" fmla="*/ 2147483647 h 275"/>
              <a:gd name="T6" fmla="*/ 0 60000 65536"/>
              <a:gd name="T7" fmla="*/ 0 60000 65536"/>
              <a:gd name="T8" fmla="*/ 0 60000 65536"/>
              <a:gd name="T9" fmla="*/ 0 w 120"/>
              <a:gd name="T10" fmla="*/ 0 h 275"/>
              <a:gd name="T11" fmla="*/ 120 w 120"/>
              <a:gd name="T12" fmla="*/ 275 h 275"/>
            </a:gdLst>
            <a:ahLst/>
            <a:cxnLst>
              <a:cxn ang="T6">
                <a:pos x="T0" y="T1"/>
              </a:cxn>
              <a:cxn ang="T7">
                <a:pos x="T2" y="T3"/>
              </a:cxn>
              <a:cxn ang="T8">
                <a:pos x="T4" y="T5"/>
              </a:cxn>
            </a:cxnLst>
            <a:rect l="T9" t="T10" r="T11" b="T12"/>
            <a:pathLst>
              <a:path w="120" h="275">
                <a:moveTo>
                  <a:pt x="0" y="0"/>
                </a:moveTo>
                <a:cubicBezTo>
                  <a:pt x="11" y="36"/>
                  <a:pt x="25" y="77"/>
                  <a:pt x="51" y="104"/>
                </a:cubicBezTo>
                <a:cubicBezTo>
                  <a:pt x="72" y="163"/>
                  <a:pt x="94" y="219"/>
                  <a:pt x="120" y="275"/>
                </a:cubicBez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spAutoFit/>
          </a:bodyPr>
          <a:lstStyle/>
          <a:p>
            <a:endParaRPr lang="de-DE"/>
          </a:p>
        </p:txBody>
      </p:sp>
      <p:sp>
        <p:nvSpPr>
          <p:cNvPr id="202761" name="Freeform 24"/>
          <p:cNvSpPr>
            <a:spLocks/>
          </p:cNvSpPr>
          <p:nvPr/>
        </p:nvSpPr>
        <p:spPr bwMode="auto">
          <a:xfrm>
            <a:off x="2497138" y="1911350"/>
            <a:ext cx="4859337" cy="3697288"/>
          </a:xfrm>
          <a:custGeom>
            <a:avLst/>
            <a:gdLst>
              <a:gd name="T0" fmla="*/ 0 w 3061"/>
              <a:gd name="T1" fmla="*/ 0 h 2329"/>
              <a:gd name="T2" fmla="*/ 2147483647 w 3061"/>
              <a:gd name="T3" fmla="*/ 2147483647 h 2329"/>
              <a:gd name="T4" fmla="*/ 2147483647 w 3061"/>
              <a:gd name="T5" fmla="*/ 2147483647 h 2329"/>
              <a:gd name="T6" fmla="*/ 2147483647 w 3061"/>
              <a:gd name="T7" fmla="*/ 2147483647 h 2329"/>
              <a:gd name="T8" fmla="*/ 2147483647 w 3061"/>
              <a:gd name="T9" fmla="*/ 2147483647 h 2329"/>
              <a:gd name="T10" fmla="*/ 2147483647 w 3061"/>
              <a:gd name="T11" fmla="*/ 2147483647 h 2329"/>
              <a:gd name="T12" fmla="*/ 2147483647 w 3061"/>
              <a:gd name="T13" fmla="*/ 2147483647 h 2329"/>
              <a:gd name="T14" fmla="*/ 2147483647 w 3061"/>
              <a:gd name="T15" fmla="*/ 2147483647 h 2329"/>
              <a:gd name="T16" fmla="*/ 2147483647 w 3061"/>
              <a:gd name="T17" fmla="*/ 2147483647 h 2329"/>
              <a:gd name="T18" fmla="*/ 2147483647 w 3061"/>
              <a:gd name="T19" fmla="*/ 2147483647 h 2329"/>
              <a:gd name="T20" fmla="*/ 2147483647 w 3061"/>
              <a:gd name="T21" fmla="*/ 2147483647 h 2329"/>
              <a:gd name="T22" fmla="*/ 2147483647 w 3061"/>
              <a:gd name="T23" fmla="*/ 2147483647 h 2329"/>
              <a:gd name="T24" fmla="*/ 2147483647 w 3061"/>
              <a:gd name="T25" fmla="*/ 2147483647 h 2329"/>
              <a:gd name="T26" fmla="*/ 2147483647 w 3061"/>
              <a:gd name="T27" fmla="*/ 2147483647 h 2329"/>
              <a:gd name="T28" fmla="*/ 2147483647 w 3061"/>
              <a:gd name="T29" fmla="*/ 2147483647 h 2329"/>
              <a:gd name="T30" fmla="*/ 2147483647 w 3061"/>
              <a:gd name="T31" fmla="*/ 2147483647 h 2329"/>
              <a:gd name="T32" fmla="*/ 2147483647 w 3061"/>
              <a:gd name="T33" fmla="*/ 2147483647 h 2329"/>
              <a:gd name="T34" fmla="*/ 2147483647 w 3061"/>
              <a:gd name="T35" fmla="*/ 2147483647 h 2329"/>
              <a:gd name="T36" fmla="*/ 2147483647 w 3061"/>
              <a:gd name="T37" fmla="*/ 2147483647 h 2329"/>
              <a:gd name="T38" fmla="*/ 2147483647 w 3061"/>
              <a:gd name="T39" fmla="*/ 2147483647 h 2329"/>
              <a:gd name="T40" fmla="*/ 2147483647 w 3061"/>
              <a:gd name="T41" fmla="*/ 2147483647 h 2329"/>
              <a:gd name="T42" fmla="*/ 2147483647 w 3061"/>
              <a:gd name="T43" fmla="*/ 2147483647 h 2329"/>
              <a:gd name="T44" fmla="*/ 2147483647 w 3061"/>
              <a:gd name="T45" fmla="*/ 2147483647 h 2329"/>
              <a:gd name="T46" fmla="*/ 2147483647 w 3061"/>
              <a:gd name="T47" fmla="*/ 2147483647 h 2329"/>
              <a:gd name="T48" fmla="*/ 2147483647 w 3061"/>
              <a:gd name="T49" fmla="*/ 2147483647 h 2329"/>
              <a:gd name="T50" fmla="*/ 2147483647 w 3061"/>
              <a:gd name="T51" fmla="*/ 2147483647 h 2329"/>
              <a:gd name="T52" fmla="*/ 2147483647 w 3061"/>
              <a:gd name="T53" fmla="*/ 2147483647 h 2329"/>
              <a:gd name="T54" fmla="*/ 2147483647 w 3061"/>
              <a:gd name="T55" fmla="*/ 2147483647 h 2329"/>
              <a:gd name="T56" fmla="*/ 2147483647 w 3061"/>
              <a:gd name="T57" fmla="*/ 2147483647 h 2329"/>
              <a:gd name="T58" fmla="*/ 2147483647 w 3061"/>
              <a:gd name="T59" fmla="*/ 2147483647 h 2329"/>
              <a:gd name="T60" fmla="*/ 2147483647 w 3061"/>
              <a:gd name="T61" fmla="*/ 2147483647 h 2329"/>
              <a:gd name="T62" fmla="*/ 2147483647 w 3061"/>
              <a:gd name="T63" fmla="*/ 2147483647 h 2329"/>
              <a:gd name="T64" fmla="*/ 2147483647 w 3061"/>
              <a:gd name="T65" fmla="*/ 2147483647 h 2329"/>
              <a:gd name="T66" fmla="*/ 2147483647 w 3061"/>
              <a:gd name="T67" fmla="*/ 2147483647 h 2329"/>
              <a:gd name="T68" fmla="*/ 2147483647 w 3061"/>
              <a:gd name="T69" fmla="*/ 2147483647 h 2329"/>
              <a:gd name="T70" fmla="*/ 2147483647 w 3061"/>
              <a:gd name="T71" fmla="*/ 2147483647 h 2329"/>
              <a:gd name="T72" fmla="*/ 2147483647 w 3061"/>
              <a:gd name="T73" fmla="*/ 2147483647 h 2329"/>
              <a:gd name="T74" fmla="*/ 2147483647 w 3061"/>
              <a:gd name="T75" fmla="*/ 2147483647 h 2329"/>
              <a:gd name="T76" fmla="*/ 2147483647 w 3061"/>
              <a:gd name="T77" fmla="*/ 2147483647 h 2329"/>
              <a:gd name="T78" fmla="*/ 2147483647 w 3061"/>
              <a:gd name="T79" fmla="*/ 2147483647 h 2329"/>
              <a:gd name="T80" fmla="*/ 2147483647 w 3061"/>
              <a:gd name="T81" fmla="*/ 2147483647 h 2329"/>
              <a:gd name="T82" fmla="*/ 2147483647 w 3061"/>
              <a:gd name="T83" fmla="*/ 2147483647 h 2329"/>
              <a:gd name="T84" fmla="*/ 2147483647 w 3061"/>
              <a:gd name="T85" fmla="*/ 2147483647 h 2329"/>
              <a:gd name="T86" fmla="*/ 2147483647 w 3061"/>
              <a:gd name="T87" fmla="*/ 2147483647 h 2329"/>
              <a:gd name="T88" fmla="*/ 2147483647 w 3061"/>
              <a:gd name="T89" fmla="*/ 2147483647 h 2329"/>
              <a:gd name="T90" fmla="*/ 2147483647 w 3061"/>
              <a:gd name="T91" fmla="*/ 2147483647 h 2329"/>
              <a:gd name="T92" fmla="*/ 2147483647 w 3061"/>
              <a:gd name="T93" fmla="*/ 2147483647 h 2329"/>
              <a:gd name="T94" fmla="*/ 2147483647 w 3061"/>
              <a:gd name="T95" fmla="*/ 2147483647 h 2329"/>
              <a:gd name="T96" fmla="*/ 2147483647 w 3061"/>
              <a:gd name="T97" fmla="*/ 2147483647 h 2329"/>
              <a:gd name="T98" fmla="*/ 2147483647 w 3061"/>
              <a:gd name="T99" fmla="*/ 2147483647 h 2329"/>
              <a:gd name="T100" fmla="*/ 2147483647 w 3061"/>
              <a:gd name="T101" fmla="*/ 2147483647 h 2329"/>
              <a:gd name="T102" fmla="*/ 2147483647 w 3061"/>
              <a:gd name="T103" fmla="*/ 2147483647 h 2329"/>
              <a:gd name="T104" fmla="*/ 2147483647 w 3061"/>
              <a:gd name="T105" fmla="*/ 2147483647 h 2329"/>
              <a:gd name="T106" fmla="*/ 2147483647 w 3061"/>
              <a:gd name="T107" fmla="*/ 2147483647 h 2329"/>
              <a:gd name="T108" fmla="*/ 2147483647 w 3061"/>
              <a:gd name="T109" fmla="*/ 2147483647 h 2329"/>
              <a:gd name="T110" fmla="*/ 2147483647 w 3061"/>
              <a:gd name="T111" fmla="*/ 2147483647 h 2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61"/>
              <a:gd name="T169" fmla="*/ 0 h 2329"/>
              <a:gd name="T170" fmla="*/ 3061 w 3061"/>
              <a:gd name="T171" fmla="*/ 2329 h 2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61" h="2329">
                <a:moveTo>
                  <a:pt x="0" y="0"/>
                </a:moveTo>
                <a:cubicBezTo>
                  <a:pt x="11" y="29"/>
                  <a:pt x="17" y="51"/>
                  <a:pt x="35" y="77"/>
                </a:cubicBezTo>
                <a:cubicBezTo>
                  <a:pt x="44" y="107"/>
                  <a:pt x="55" y="125"/>
                  <a:pt x="78" y="146"/>
                </a:cubicBezTo>
                <a:cubicBezTo>
                  <a:pt x="99" y="213"/>
                  <a:pt x="124" y="264"/>
                  <a:pt x="155" y="326"/>
                </a:cubicBezTo>
                <a:cubicBezTo>
                  <a:pt x="201" y="418"/>
                  <a:pt x="210" y="522"/>
                  <a:pt x="267" y="610"/>
                </a:cubicBezTo>
                <a:cubicBezTo>
                  <a:pt x="276" y="640"/>
                  <a:pt x="287" y="660"/>
                  <a:pt x="301" y="687"/>
                </a:cubicBezTo>
                <a:cubicBezTo>
                  <a:pt x="315" y="715"/>
                  <a:pt x="312" y="733"/>
                  <a:pt x="336" y="756"/>
                </a:cubicBezTo>
                <a:cubicBezTo>
                  <a:pt x="347" y="792"/>
                  <a:pt x="352" y="824"/>
                  <a:pt x="379" y="851"/>
                </a:cubicBezTo>
                <a:cubicBezTo>
                  <a:pt x="388" y="879"/>
                  <a:pt x="410" y="916"/>
                  <a:pt x="430" y="937"/>
                </a:cubicBezTo>
                <a:cubicBezTo>
                  <a:pt x="457" y="1013"/>
                  <a:pt x="418" y="915"/>
                  <a:pt x="456" y="980"/>
                </a:cubicBezTo>
                <a:cubicBezTo>
                  <a:pt x="460" y="988"/>
                  <a:pt x="459" y="998"/>
                  <a:pt x="464" y="1005"/>
                </a:cubicBezTo>
                <a:cubicBezTo>
                  <a:pt x="478" y="1029"/>
                  <a:pt x="509" y="1035"/>
                  <a:pt x="525" y="1057"/>
                </a:cubicBezTo>
                <a:cubicBezTo>
                  <a:pt x="572" y="1119"/>
                  <a:pt x="536" y="1102"/>
                  <a:pt x="585" y="1117"/>
                </a:cubicBezTo>
                <a:cubicBezTo>
                  <a:pt x="626" y="1144"/>
                  <a:pt x="651" y="1189"/>
                  <a:pt x="697" y="1203"/>
                </a:cubicBezTo>
                <a:cubicBezTo>
                  <a:pt x="708" y="1220"/>
                  <a:pt x="720" y="1238"/>
                  <a:pt x="731" y="1255"/>
                </a:cubicBezTo>
                <a:cubicBezTo>
                  <a:pt x="743" y="1274"/>
                  <a:pt x="769" y="1281"/>
                  <a:pt x="783" y="1298"/>
                </a:cubicBezTo>
                <a:cubicBezTo>
                  <a:pt x="819" y="1341"/>
                  <a:pt x="778" y="1310"/>
                  <a:pt x="826" y="1341"/>
                </a:cubicBezTo>
                <a:cubicBezTo>
                  <a:pt x="845" y="1371"/>
                  <a:pt x="865" y="1389"/>
                  <a:pt x="894" y="1409"/>
                </a:cubicBezTo>
                <a:cubicBezTo>
                  <a:pt x="928" y="1458"/>
                  <a:pt x="974" y="1454"/>
                  <a:pt x="1015" y="1495"/>
                </a:cubicBezTo>
                <a:cubicBezTo>
                  <a:pt x="1063" y="1543"/>
                  <a:pt x="1076" y="1558"/>
                  <a:pt x="1135" y="1590"/>
                </a:cubicBezTo>
                <a:cubicBezTo>
                  <a:pt x="1169" y="1609"/>
                  <a:pt x="1194" y="1639"/>
                  <a:pt x="1230" y="1650"/>
                </a:cubicBezTo>
                <a:cubicBezTo>
                  <a:pt x="1290" y="1691"/>
                  <a:pt x="1264" y="1674"/>
                  <a:pt x="1307" y="1702"/>
                </a:cubicBezTo>
                <a:cubicBezTo>
                  <a:pt x="1317" y="1709"/>
                  <a:pt x="1323" y="1721"/>
                  <a:pt x="1333" y="1728"/>
                </a:cubicBezTo>
                <a:cubicBezTo>
                  <a:pt x="1348" y="1738"/>
                  <a:pt x="1367" y="1739"/>
                  <a:pt x="1384" y="1745"/>
                </a:cubicBezTo>
                <a:cubicBezTo>
                  <a:pt x="1436" y="1794"/>
                  <a:pt x="1480" y="1824"/>
                  <a:pt x="1548" y="1848"/>
                </a:cubicBezTo>
                <a:cubicBezTo>
                  <a:pt x="1576" y="1876"/>
                  <a:pt x="1612" y="1896"/>
                  <a:pt x="1651" y="1908"/>
                </a:cubicBezTo>
                <a:cubicBezTo>
                  <a:pt x="1663" y="1917"/>
                  <a:pt x="1695" y="1943"/>
                  <a:pt x="1711" y="1951"/>
                </a:cubicBezTo>
                <a:cubicBezTo>
                  <a:pt x="1735" y="1963"/>
                  <a:pt x="1764" y="1965"/>
                  <a:pt x="1788" y="1977"/>
                </a:cubicBezTo>
                <a:cubicBezTo>
                  <a:pt x="1825" y="1996"/>
                  <a:pt x="1801" y="1994"/>
                  <a:pt x="1840" y="2003"/>
                </a:cubicBezTo>
                <a:cubicBezTo>
                  <a:pt x="1866" y="2009"/>
                  <a:pt x="1886" y="2008"/>
                  <a:pt x="1909" y="2020"/>
                </a:cubicBezTo>
                <a:cubicBezTo>
                  <a:pt x="2126" y="2129"/>
                  <a:pt x="2389" y="2210"/>
                  <a:pt x="2631" y="2235"/>
                </a:cubicBezTo>
                <a:cubicBezTo>
                  <a:pt x="2697" y="2251"/>
                  <a:pt x="2763" y="2262"/>
                  <a:pt x="2829" y="2278"/>
                </a:cubicBezTo>
                <a:cubicBezTo>
                  <a:pt x="2870" y="2288"/>
                  <a:pt x="2916" y="2310"/>
                  <a:pt x="2958" y="2312"/>
                </a:cubicBezTo>
                <a:cubicBezTo>
                  <a:pt x="2992" y="2314"/>
                  <a:pt x="3027" y="2312"/>
                  <a:pt x="3061" y="2312"/>
                </a:cubicBezTo>
                <a:cubicBezTo>
                  <a:pt x="3012" y="2297"/>
                  <a:pt x="2963" y="2314"/>
                  <a:pt x="2915" y="2329"/>
                </a:cubicBezTo>
                <a:cubicBezTo>
                  <a:pt x="2290" y="2320"/>
                  <a:pt x="2548" y="2321"/>
                  <a:pt x="2141" y="2321"/>
                </a:cubicBezTo>
                <a:cubicBezTo>
                  <a:pt x="2097" y="2254"/>
                  <a:pt x="1943" y="2253"/>
                  <a:pt x="1874" y="2243"/>
                </a:cubicBezTo>
                <a:cubicBezTo>
                  <a:pt x="1837" y="2231"/>
                  <a:pt x="1800" y="2222"/>
                  <a:pt x="1763" y="2209"/>
                </a:cubicBezTo>
                <a:cubicBezTo>
                  <a:pt x="1726" y="2174"/>
                  <a:pt x="1665" y="2164"/>
                  <a:pt x="1616" y="2149"/>
                </a:cubicBezTo>
                <a:cubicBezTo>
                  <a:pt x="1573" y="2120"/>
                  <a:pt x="1524" y="2120"/>
                  <a:pt x="1479" y="2097"/>
                </a:cubicBezTo>
                <a:cubicBezTo>
                  <a:pt x="1470" y="2092"/>
                  <a:pt x="1462" y="2084"/>
                  <a:pt x="1453" y="2080"/>
                </a:cubicBezTo>
                <a:cubicBezTo>
                  <a:pt x="1437" y="2073"/>
                  <a:pt x="1402" y="2063"/>
                  <a:pt x="1402" y="2063"/>
                </a:cubicBezTo>
                <a:cubicBezTo>
                  <a:pt x="1366" y="2029"/>
                  <a:pt x="1302" y="2017"/>
                  <a:pt x="1255" y="2003"/>
                </a:cubicBezTo>
                <a:cubicBezTo>
                  <a:pt x="1171" y="1943"/>
                  <a:pt x="1071" y="1888"/>
                  <a:pt x="972" y="1857"/>
                </a:cubicBezTo>
                <a:cubicBezTo>
                  <a:pt x="945" y="1829"/>
                  <a:pt x="923" y="1809"/>
                  <a:pt x="886" y="1796"/>
                </a:cubicBezTo>
                <a:cubicBezTo>
                  <a:pt x="871" y="1782"/>
                  <a:pt x="859" y="1765"/>
                  <a:pt x="843" y="1753"/>
                </a:cubicBezTo>
                <a:cubicBezTo>
                  <a:pt x="814" y="1731"/>
                  <a:pt x="767" y="1712"/>
                  <a:pt x="740" y="1685"/>
                </a:cubicBezTo>
                <a:cubicBezTo>
                  <a:pt x="702" y="1647"/>
                  <a:pt x="666" y="1600"/>
                  <a:pt x="636" y="1556"/>
                </a:cubicBezTo>
                <a:cubicBezTo>
                  <a:pt x="619" y="1532"/>
                  <a:pt x="598" y="1497"/>
                  <a:pt x="576" y="1478"/>
                </a:cubicBezTo>
                <a:cubicBezTo>
                  <a:pt x="561" y="1464"/>
                  <a:pt x="525" y="1444"/>
                  <a:pt x="525" y="1444"/>
                </a:cubicBezTo>
                <a:cubicBezTo>
                  <a:pt x="496" y="1401"/>
                  <a:pt x="475" y="1357"/>
                  <a:pt x="447" y="1315"/>
                </a:cubicBezTo>
                <a:cubicBezTo>
                  <a:pt x="418" y="1221"/>
                  <a:pt x="355" y="1146"/>
                  <a:pt x="301" y="1066"/>
                </a:cubicBezTo>
                <a:cubicBezTo>
                  <a:pt x="281" y="1001"/>
                  <a:pt x="308" y="1081"/>
                  <a:pt x="275" y="1014"/>
                </a:cubicBezTo>
                <a:cubicBezTo>
                  <a:pt x="261" y="987"/>
                  <a:pt x="259" y="963"/>
                  <a:pt x="241" y="937"/>
                </a:cubicBezTo>
                <a:cubicBezTo>
                  <a:pt x="231" y="899"/>
                  <a:pt x="219" y="862"/>
                  <a:pt x="207" y="825"/>
                </a:cubicBezTo>
                <a:cubicBezTo>
                  <a:pt x="197" y="676"/>
                  <a:pt x="198" y="733"/>
                  <a:pt x="198" y="653"/>
                </a:cubicBez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spAutoFit/>
          </a:bodyPr>
          <a:lstStyle/>
          <a:p>
            <a:endParaRPr lang="de-DE"/>
          </a:p>
        </p:txBody>
      </p:sp>
      <p:sp>
        <p:nvSpPr>
          <p:cNvPr id="202762" name="Freeform 27"/>
          <p:cNvSpPr>
            <a:spLocks/>
          </p:cNvSpPr>
          <p:nvPr/>
        </p:nvSpPr>
        <p:spPr bwMode="auto">
          <a:xfrm>
            <a:off x="2478088" y="1908175"/>
            <a:ext cx="941387" cy="2252663"/>
          </a:xfrm>
          <a:custGeom>
            <a:avLst/>
            <a:gdLst>
              <a:gd name="T0" fmla="*/ 0 w 593"/>
              <a:gd name="T1" fmla="*/ 0 h 1419"/>
              <a:gd name="T2" fmla="*/ 2147483647 w 593"/>
              <a:gd name="T3" fmla="*/ 2147483647 h 1419"/>
              <a:gd name="T4" fmla="*/ 2147483647 w 593"/>
              <a:gd name="T5" fmla="*/ 2147483647 h 1419"/>
              <a:gd name="T6" fmla="*/ 2147483647 w 593"/>
              <a:gd name="T7" fmla="*/ 2147483647 h 1419"/>
              <a:gd name="T8" fmla="*/ 2147483647 w 593"/>
              <a:gd name="T9" fmla="*/ 2147483647 h 1419"/>
              <a:gd name="T10" fmla="*/ 2147483647 w 593"/>
              <a:gd name="T11" fmla="*/ 2147483647 h 1419"/>
              <a:gd name="T12" fmla="*/ 2147483647 w 593"/>
              <a:gd name="T13" fmla="*/ 2147483647 h 1419"/>
              <a:gd name="T14" fmla="*/ 2147483647 w 593"/>
              <a:gd name="T15" fmla="*/ 2147483647 h 1419"/>
              <a:gd name="T16" fmla="*/ 2147483647 w 593"/>
              <a:gd name="T17" fmla="*/ 2147483647 h 1419"/>
              <a:gd name="T18" fmla="*/ 2147483647 w 593"/>
              <a:gd name="T19" fmla="*/ 2147483647 h 1419"/>
              <a:gd name="T20" fmla="*/ 2147483647 w 593"/>
              <a:gd name="T21" fmla="*/ 2147483647 h 1419"/>
              <a:gd name="T22" fmla="*/ 2147483647 w 593"/>
              <a:gd name="T23" fmla="*/ 2147483647 h 1419"/>
              <a:gd name="T24" fmla="*/ 2147483647 w 593"/>
              <a:gd name="T25" fmla="*/ 2147483647 h 1419"/>
              <a:gd name="T26" fmla="*/ 2147483647 w 593"/>
              <a:gd name="T27" fmla="*/ 2147483647 h 14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93"/>
              <a:gd name="T43" fmla="*/ 0 h 1419"/>
              <a:gd name="T44" fmla="*/ 593 w 593"/>
              <a:gd name="T45" fmla="*/ 1419 h 141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93" h="1419">
                <a:moveTo>
                  <a:pt x="0" y="0"/>
                </a:moveTo>
                <a:cubicBezTo>
                  <a:pt x="3" y="8"/>
                  <a:pt x="5" y="17"/>
                  <a:pt x="8" y="25"/>
                </a:cubicBezTo>
                <a:cubicBezTo>
                  <a:pt x="11" y="33"/>
                  <a:pt x="14" y="42"/>
                  <a:pt x="17" y="50"/>
                </a:cubicBezTo>
                <a:cubicBezTo>
                  <a:pt x="23" y="67"/>
                  <a:pt x="33" y="100"/>
                  <a:pt x="33" y="100"/>
                </a:cubicBezTo>
                <a:cubicBezTo>
                  <a:pt x="44" y="213"/>
                  <a:pt x="78" y="309"/>
                  <a:pt x="109" y="417"/>
                </a:cubicBezTo>
                <a:cubicBezTo>
                  <a:pt x="134" y="505"/>
                  <a:pt x="159" y="594"/>
                  <a:pt x="200" y="676"/>
                </a:cubicBezTo>
                <a:cubicBezTo>
                  <a:pt x="230" y="736"/>
                  <a:pt x="238" y="804"/>
                  <a:pt x="276" y="860"/>
                </a:cubicBezTo>
                <a:cubicBezTo>
                  <a:pt x="295" y="920"/>
                  <a:pt x="282" y="896"/>
                  <a:pt x="309" y="935"/>
                </a:cubicBezTo>
                <a:cubicBezTo>
                  <a:pt x="311" y="941"/>
                  <a:pt x="323" y="979"/>
                  <a:pt x="326" y="985"/>
                </a:cubicBezTo>
                <a:cubicBezTo>
                  <a:pt x="336" y="1002"/>
                  <a:pt x="359" y="1035"/>
                  <a:pt x="359" y="1035"/>
                </a:cubicBezTo>
                <a:cubicBezTo>
                  <a:pt x="371" y="1073"/>
                  <a:pt x="404" y="1099"/>
                  <a:pt x="417" y="1135"/>
                </a:cubicBezTo>
                <a:cubicBezTo>
                  <a:pt x="442" y="1204"/>
                  <a:pt x="482" y="1255"/>
                  <a:pt x="526" y="1311"/>
                </a:cubicBezTo>
                <a:cubicBezTo>
                  <a:pt x="568" y="1366"/>
                  <a:pt x="548" y="1347"/>
                  <a:pt x="576" y="1394"/>
                </a:cubicBezTo>
                <a:cubicBezTo>
                  <a:pt x="581" y="1403"/>
                  <a:pt x="593" y="1419"/>
                  <a:pt x="593" y="1419"/>
                </a:cubicBez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spAutoFit/>
          </a:bodyPr>
          <a:lstStyle/>
          <a:p>
            <a:endParaRPr lang="de-DE"/>
          </a:p>
        </p:txBody>
      </p:sp>
      <p:sp>
        <p:nvSpPr>
          <p:cNvPr id="202763" name="Line 34"/>
          <p:cNvSpPr>
            <a:spLocks noChangeShapeType="1"/>
          </p:cNvSpPr>
          <p:nvPr/>
        </p:nvSpPr>
        <p:spPr bwMode="auto">
          <a:xfrm>
            <a:off x="3419475" y="1916113"/>
            <a:ext cx="0" cy="1728787"/>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spAutoFit/>
          </a:bodyPr>
          <a:lstStyle/>
          <a:p>
            <a:endParaRPr lang="de-DE"/>
          </a:p>
        </p:txBody>
      </p:sp>
      <p:pic>
        <p:nvPicPr>
          <p:cNvPr id="133161" name="Picture 41" descr="ADLG_FLäche"/>
          <p:cNvPicPr>
            <a:picLocks noChangeAspect="1" noChangeArrowheads="1"/>
          </p:cNvPicPr>
          <p:nvPr/>
        </p:nvPicPr>
        <p:blipFill>
          <a:blip r:embed="rId4"/>
          <a:srcRect/>
          <a:stretch>
            <a:fillRect/>
          </a:stretch>
        </p:blipFill>
        <p:spPr bwMode="auto">
          <a:xfrm>
            <a:off x="1692275" y="1566863"/>
            <a:ext cx="5975350" cy="443865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155" name="Line 35"/>
          <p:cNvSpPr>
            <a:spLocks noChangeShapeType="1"/>
          </p:cNvSpPr>
          <p:nvPr/>
        </p:nvSpPr>
        <p:spPr bwMode="auto">
          <a:xfrm>
            <a:off x="3635375" y="1844675"/>
            <a:ext cx="0" cy="2016125"/>
          </a:xfrm>
          <a:prstGeom prst="line">
            <a:avLst/>
          </a:prstGeom>
          <a:noFill/>
          <a:ln w="38100">
            <a:solidFill>
              <a:srgbClr val="00FF00"/>
            </a:solidFill>
            <a:round/>
            <a:headEnd type="triangle" w="med" len="med"/>
            <a:tailEnd type="triangle" w="med" len="med"/>
          </a:ln>
          <a:effectLst>
            <a:outerShdw blurRad="50800" dist="38100" dir="2700000" algn="tl" rotWithShape="0">
              <a:srgbClr val="808080">
                <a:alpha val="39998"/>
              </a:srgbClr>
            </a:outerShdw>
          </a:effectLst>
          <a:extLst>
            <a:ext uri="{909E8E84-426E-40DD-AFC4-6F175D3DCCD1}">
              <a14:hiddenFill xmlns:a14="http://schemas.microsoft.com/office/drawing/2010/main">
                <a:noFill/>
              </a14:hiddenFill>
            </a:ext>
          </a:extLst>
        </p:spPr>
        <p:txBody>
          <a:bodyPr>
            <a:spAutoFit/>
          </a:bodyPr>
          <a:lstStyle/>
          <a:p>
            <a:pPr>
              <a:defRPr/>
            </a:pPr>
            <a:endParaRPr lang="en-GB">
              <a:ea typeface="ＭＳ Ｐゴシック" pitchFamily="1" charset="-128"/>
            </a:endParaRPr>
          </a:p>
        </p:txBody>
      </p:sp>
      <p:sp>
        <p:nvSpPr>
          <p:cNvPr id="133156" name="Line 36"/>
          <p:cNvSpPr>
            <a:spLocks noChangeShapeType="1"/>
          </p:cNvSpPr>
          <p:nvPr/>
        </p:nvSpPr>
        <p:spPr bwMode="auto">
          <a:xfrm flipH="1">
            <a:off x="2411413" y="3860800"/>
            <a:ext cx="1223962" cy="0"/>
          </a:xfrm>
          <a:prstGeom prst="line">
            <a:avLst/>
          </a:prstGeom>
          <a:noFill/>
          <a:ln w="38100">
            <a:solidFill>
              <a:schemeClr val="bg2"/>
            </a:solidFill>
            <a:round/>
            <a:headEnd/>
            <a:tailEnd/>
          </a:ln>
          <a:extLst>
            <a:ext uri="{909E8E84-426E-40DD-AFC4-6F175D3DCCD1}">
              <a14:hiddenFill xmlns:a14="http://schemas.microsoft.com/office/drawing/2010/main">
                <a:noFill/>
              </a14:hiddenFill>
            </a:ext>
          </a:extLst>
        </p:spPr>
        <p:txBody>
          <a:bodyPr>
            <a:spAutoFit/>
          </a:bodyPr>
          <a:lstStyle/>
          <a:p>
            <a:endParaRPr lang="de-DE"/>
          </a:p>
        </p:txBody>
      </p:sp>
      <p:sp>
        <p:nvSpPr>
          <p:cNvPr id="133157" name="Text Box 37"/>
          <p:cNvSpPr txBox="1">
            <a:spLocks noChangeArrowheads="1"/>
          </p:cNvSpPr>
          <p:nvPr/>
        </p:nvSpPr>
        <p:spPr bwMode="auto">
          <a:xfrm>
            <a:off x="3851275" y="3141663"/>
            <a:ext cx="309721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sz="2000">
                <a:solidFill>
                  <a:schemeClr val="accent2"/>
                </a:solidFill>
              </a:rPr>
              <a:t>ln (1-EER)</a:t>
            </a:r>
            <a:r>
              <a:rPr lang="de-DE" altLang="en-US" sz="2000">
                <a:solidFill>
                  <a:srgbClr val="00FF00"/>
                </a:solidFill>
              </a:rPr>
              <a:t> </a:t>
            </a:r>
            <a:endParaRPr lang="de-DE" altLang="en-US" sz="2000" b="0">
              <a:solidFill>
                <a:srgbClr val="00FF00"/>
              </a:solidFill>
            </a:endParaRPr>
          </a:p>
        </p:txBody>
      </p:sp>
      <p:sp>
        <p:nvSpPr>
          <p:cNvPr id="133158" name="Text Box 38"/>
          <p:cNvSpPr txBox="1">
            <a:spLocks noChangeArrowheads="1"/>
          </p:cNvSpPr>
          <p:nvPr/>
        </p:nvSpPr>
        <p:spPr bwMode="auto">
          <a:xfrm>
            <a:off x="3851275" y="3716338"/>
            <a:ext cx="309721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sz="2000">
                <a:solidFill>
                  <a:schemeClr val="bg2"/>
                </a:solidFill>
                <a:latin typeface="Comic Sans MS" pitchFamily="66" charset="0"/>
              </a:rPr>
              <a:t>Zeit</a:t>
            </a:r>
            <a:endParaRPr lang="de-DE" altLang="en-US" sz="2000" b="0">
              <a:solidFill>
                <a:schemeClr val="bg2"/>
              </a:solidFill>
              <a:latin typeface="Comic Sans MS" pitchFamily="66" charset="0"/>
            </a:endParaRPr>
          </a:p>
        </p:txBody>
      </p:sp>
      <p:sp>
        <p:nvSpPr>
          <p:cNvPr id="133159" name="Line 39"/>
          <p:cNvSpPr>
            <a:spLocks noChangeShapeType="1"/>
          </p:cNvSpPr>
          <p:nvPr/>
        </p:nvSpPr>
        <p:spPr bwMode="auto">
          <a:xfrm>
            <a:off x="4500563" y="3573463"/>
            <a:ext cx="1943100"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de-DE"/>
          </a:p>
        </p:txBody>
      </p:sp>
      <p:sp>
        <p:nvSpPr>
          <p:cNvPr id="133160" name="Text Box 40"/>
          <p:cNvSpPr txBox="1">
            <a:spLocks noChangeArrowheads="1"/>
          </p:cNvSpPr>
          <p:nvPr/>
        </p:nvSpPr>
        <p:spPr bwMode="auto">
          <a:xfrm>
            <a:off x="6516688" y="3357563"/>
            <a:ext cx="16557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2000">
                <a:solidFill>
                  <a:schemeClr val="tx2"/>
                </a:solidFill>
              </a:rPr>
              <a:t>= h [t</a:t>
            </a:r>
            <a:r>
              <a:rPr lang="de-DE" altLang="en-US" sz="2000" baseline="30000">
                <a:solidFill>
                  <a:schemeClr val="tx2"/>
                </a:solidFill>
              </a:rPr>
              <a:t>-1</a:t>
            </a:r>
            <a:r>
              <a:rPr lang="de-DE" altLang="en-US" sz="2000">
                <a:solidFill>
                  <a:schemeClr val="tx2"/>
                </a:solidFill>
              </a:rPr>
              <a:t>]</a:t>
            </a:r>
            <a:endParaRPr lang="de-DE" altLang="en-US" sz="2000" b="0">
              <a:solidFill>
                <a:schemeClr val="tx2"/>
              </a:solidFill>
            </a:endParaRPr>
          </a:p>
        </p:txBody>
      </p:sp>
      <p:sp>
        <p:nvSpPr>
          <p:cNvPr id="133162" name="Text Box 42"/>
          <p:cNvSpPr txBox="1">
            <a:spLocks noChangeArrowheads="1"/>
          </p:cNvSpPr>
          <p:nvPr/>
        </p:nvSpPr>
        <p:spPr bwMode="auto">
          <a:xfrm>
            <a:off x="4716463" y="4149725"/>
            <a:ext cx="3024187" cy="420688"/>
          </a:xfrm>
          <a:prstGeom prst="rect">
            <a:avLst/>
          </a:prstGeom>
          <a:solidFill>
            <a:srgbClr val="FFFF00"/>
          </a:solidFill>
          <a:ln>
            <a:noFill/>
          </a:ln>
          <a:effectLst>
            <a:outerShdw blurRad="50800" dist="38100" dir="2700000" algn="tl" rotWithShape="0">
              <a:srgbClr val="808080">
                <a:alpha val="39998"/>
              </a:srgbClr>
            </a:outerShdw>
          </a:effectLst>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charset="-128"/>
              </a:defRPr>
            </a:lvl1pPr>
            <a:lvl2pPr marL="742950" indent="-285750">
              <a:defRPr sz="2400" b="1">
                <a:solidFill>
                  <a:srgbClr val="000066"/>
                </a:solidFill>
                <a:latin typeface="Arial" pitchFamily="34" charset="0"/>
                <a:ea typeface="ＭＳ Ｐゴシック" charset="-128"/>
              </a:defRPr>
            </a:lvl2pPr>
            <a:lvl3pPr marL="1143000" indent="-228600">
              <a:defRPr sz="2400" b="1">
                <a:solidFill>
                  <a:srgbClr val="000066"/>
                </a:solidFill>
                <a:latin typeface="Arial" pitchFamily="34" charset="0"/>
                <a:ea typeface="ＭＳ Ｐゴシック" charset="-128"/>
              </a:defRPr>
            </a:lvl3pPr>
            <a:lvl4pPr marL="1600200" indent="-228600">
              <a:defRPr sz="2400" b="1">
                <a:solidFill>
                  <a:srgbClr val="000066"/>
                </a:solidFill>
                <a:latin typeface="Arial" pitchFamily="34" charset="0"/>
                <a:ea typeface="ＭＳ Ｐゴシック" charset="-128"/>
              </a:defRPr>
            </a:lvl4pPr>
            <a:lvl5pPr marL="2057400" indent="-228600">
              <a:defRPr sz="2400" b="1">
                <a:solidFill>
                  <a:srgbClr val="000066"/>
                </a:solidFill>
                <a:latin typeface="Arial" pitchFamily="34" charset="0"/>
                <a:ea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defRPr>
            </a:lvl9pPr>
          </a:lstStyle>
          <a:p>
            <a:pPr algn="ctr">
              <a:defRPr/>
            </a:pPr>
            <a:r>
              <a:rPr lang="de-DE" smtClean="0"/>
              <a:t>h = hazard</a:t>
            </a:r>
          </a:p>
        </p:txBody>
      </p:sp>
      <p:sp>
        <p:nvSpPr>
          <p:cNvPr id="133163" name="Line 43"/>
          <p:cNvSpPr>
            <a:spLocks noChangeShapeType="1"/>
          </p:cNvSpPr>
          <p:nvPr/>
        </p:nvSpPr>
        <p:spPr bwMode="auto">
          <a:xfrm>
            <a:off x="3635375" y="3860800"/>
            <a:ext cx="0" cy="1728788"/>
          </a:xfrm>
          <a:prstGeom prst="line">
            <a:avLst/>
          </a:prstGeom>
          <a:noFill/>
          <a:ln w="38100">
            <a:solidFill>
              <a:srgbClr val="000080"/>
            </a:solidFill>
            <a:round/>
            <a:headEnd type="triangle" w="med" len="med"/>
            <a:tailEnd type="triangle" w="med" len="med"/>
          </a:ln>
          <a:effectLst>
            <a:outerShdw blurRad="50800" dist="38100" dir="2700000" algn="tl" rotWithShape="0">
              <a:srgbClr val="808080">
                <a:alpha val="39998"/>
              </a:srgbClr>
            </a:outerShdw>
          </a:effectLst>
          <a:extLst>
            <a:ext uri="{909E8E84-426E-40DD-AFC4-6F175D3DCCD1}">
              <a14:hiddenFill xmlns:a14="http://schemas.microsoft.com/office/drawing/2010/main">
                <a:noFill/>
              </a14:hiddenFill>
            </a:ext>
          </a:extLst>
        </p:spPr>
        <p:txBody>
          <a:bodyPr>
            <a:spAutoFit/>
          </a:bodyPr>
          <a:lstStyle/>
          <a:p>
            <a:pPr>
              <a:defRPr/>
            </a:pPr>
            <a:endParaRPr lang="en-GB">
              <a:ea typeface="ＭＳ Ｐゴシック" pitchFamily="1" charset="-128"/>
            </a:endParaRPr>
          </a:p>
        </p:txBody>
      </p:sp>
      <p:sp>
        <p:nvSpPr>
          <p:cNvPr id="133164" name="Text Box 44"/>
          <p:cNvSpPr txBox="1">
            <a:spLocks noChangeArrowheads="1"/>
          </p:cNvSpPr>
          <p:nvPr/>
        </p:nvSpPr>
        <p:spPr bwMode="auto">
          <a:xfrm>
            <a:off x="3851275" y="1989138"/>
            <a:ext cx="8651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sz="2000">
                <a:solidFill>
                  <a:srgbClr val="00FF00"/>
                </a:solidFill>
                <a:latin typeface="Comic Sans MS" pitchFamily="66" charset="0"/>
              </a:rPr>
              <a:t>EER</a:t>
            </a:r>
          </a:p>
        </p:txBody>
      </p:sp>
      <p:sp>
        <p:nvSpPr>
          <p:cNvPr id="133165" name="Text Box 45"/>
          <p:cNvSpPr txBox="1">
            <a:spLocks noChangeArrowheads="1"/>
          </p:cNvSpPr>
          <p:nvPr/>
        </p:nvSpPr>
        <p:spPr bwMode="auto">
          <a:xfrm>
            <a:off x="3708400" y="4868863"/>
            <a:ext cx="27352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sz="2000">
                <a:solidFill>
                  <a:schemeClr val="accent2"/>
                </a:solidFill>
              </a:rPr>
              <a:t>Survival = 1-EER</a:t>
            </a:r>
          </a:p>
        </p:txBody>
      </p:sp>
      <p:graphicFrame>
        <p:nvGraphicFramePr>
          <p:cNvPr id="133166" name="Object 46"/>
          <p:cNvGraphicFramePr>
            <a:graphicFrameLocks noChangeAspect="1"/>
          </p:cNvGraphicFramePr>
          <p:nvPr/>
        </p:nvGraphicFramePr>
        <p:xfrm>
          <a:off x="6011863" y="1546225"/>
          <a:ext cx="2270125" cy="1754188"/>
        </p:xfrm>
        <a:graphic>
          <a:graphicData uri="http://schemas.openxmlformats.org/presentationml/2006/ole">
            <mc:AlternateContent xmlns:mc="http://schemas.openxmlformats.org/markup-compatibility/2006">
              <mc:Choice xmlns:v="urn:schemas-microsoft-com:vml" Requires="v">
                <p:oleObj spid="_x0000_s202856" name="Formel" r:id="rId5" imgW="1117115" imgH="863225" progId="Equation.3">
                  <p:embed/>
                </p:oleObj>
              </mc:Choice>
              <mc:Fallback>
                <p:oleObj name="Formel" r:id="rId5" imgW="1117115" imgH="863225" progId="Equation.3">
                  <p:embed/>
                  <p:pic>
                    <p:nvPicPr>
                      <p:cNvPr id="0" name="Object 4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011863" y="1546225"/>
                        <a:ext cx="2270125" cy="1754188"/>
                      </a:xfrm>
                      <a:prstGeom prst="rect">
                        <a:avLst/>
                      </a:prstGeom>
                      <a:solidFill>
                        <a:srgbClr val="FF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alpha val="74997"/>
                                </a:srgbClr>
                              </a:outerShdw>
                            </a:effectLst>
                          </a14:hiddenEffects>
                        </a:ext>
                      </a:extLst>
                    </p:spPr>
                  </p:pic>
                </p:oleObj>
              </mc:Fallback>
            </mc:AlternateContent>
          </a:graphicData>
        </a:graphic>
      </p:graphicFrame>
      <p:sp>
        <p:nvSpPr>
          <p:cNvPr id="133167" name="Text Box 47"/>
          <p:cNvSpPr txBox="1">
            <a:spLocks noChangeArrowheads="1"/>
          </p:cNvSpPr>
          <p:nvPr/>
        </p:nvSpPr>
        <p:spPr bwMode="auto">
          <a:xfrm>
            <a:off x="5148263" y="5805488"/>
            <a:ext cx="3024187" cy="420687"/>
          </a:xfrm>
          <a:prstGeom prst="rect">
            <a:avLst/>
          </a:prstGeom>
          <a:solidFill>
            <a:srgbClr val="FF0000"/>
          </a:solidFill>
          <a:ln>
            <a:noFill/>
          </a:ln>
          <a:effectLst>
            <a:outerShdw blurRad="50800" dist="38100" dir="2700000" algn="tl" rotWithShape="0">
              <a:srgbClr val="808080">
                <a:alpha val="39998"/>
              </a:srgbClr>
            </a:outerShdw>
          </a:effectLst>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charset="-128"/>
              </a:defRPr>
            </a:lvl1pPr>
            <a:lvl2pPr marL="742950" indent="-285750">
              <a:defRPr sz="2400" b="1">
                <a:solidFill>
                  <a:srgbClr val="000066"/>
                </a:solidFill>
                <a:latin typeface="Arial" pitchFamily="34" charset="0"/>
                <a:ea typeface="ＭＳ Ｐゴシック" charset="-128"/>
              </a:defRPr>
            </a:lvl2pPr>
            <a:lvl3pPr marL="1143000" indent="-228600">
              <a:defRPr sz="2400" b="1">
                <a:solidFill>
                  <a:srgbClr val="000066"/>
                </a:solidFill>
                <a:latin typeface="Arial" pitchFamily="34" charset="0"/>
                <a:ea typeface="ＭＳ Ｐゴシック" charset="-128"/>
              </a:defRPr>
            </a:lvl3pPr>
            <a:lvl4pPr marL="1600200" indent="-228600">
              <a:defRPr sz="2400" b="1">
                <a:solidFill>
                  <a:srgbClr val="000066"/>
                </a:solidFill>
                <a:latin typeface="Arial" pitchFamily="34" charset="0"/>
                <a:ea typeface="ＭＳ Ｐゴシック" charset="-128"/>
              </a:defRPr>
            </a:lvl4pPr>
            <a:lvl5pPr marL="2057400" indent="-228600">
              <a:defRPr sz="2400" b="1">
                <a:solidFill>
                  <a:srgbClr val="000066"/>
                </a:solidFill>
                <a:latin typeface="Arial" pitchFamily="34" charset="0"/>
                <a:ea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defRPr>
            </a:lvl9pPr>
          </a:lstStyle>
          <a:p>
            <a:pPr algn="ctr">
              <a:defRPr/>
            </a:pPr>
            <a:r>
              <a:rPr lang="de-DE" smtClean="0"/>
              <a:t>AUC = risk</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33124"/>
                                        </p:tgtEl>
                                        <p:attrNameLst>
                                          <p:attrName>style.visibility</p:attrName>
                                        </p:attrNameLst>
                                      </p:cBhvr>
                                      <p:to>
                                        <p:strVal val="visible"/>
                                      </p:to>
                                    </p:set>
                                    <p:anim calcmode="lin" valueType="num">
                                      <p:cBhvr additive="base">
                                        <p:cTn id="7" dur="500" fill="hold"/>
                                        <p:tgtEl>
                                          <p:spTgt spid="133124"/>
                                        </p:tgtEl>
                                        <p:attrNameLst>
                                          <p:attrName>ppt_x</p:attrName>
                                        </p:attrNameLst>
                                      </p:cBhvr>
                                      <p:tavLst>
                                        <p:tav tm="0">
                                          <p:val>
                                            <p:strVal val="0-#ppt_w/2"/>
                                          </p:val>
                                        </p:tav>
                                        <p:tav tm="100000">
                                          <p:val>
                                            <p:strVal val="#ppt_x"/>
                                          </p:val>
                                        </p:tav>
                                      </p:tavLst>
                                    </p:anim>
                                    <p:anim calcmode="lin" valueType="num">
                                      <p:cBhvr additive="base">
                                        <p:cTn id="8" dur="500" fill="hold"/>
                                        <p:tgtEl>
                                          <p:spTgt spid="13312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9" presetClass="entr" presetSubtype="0" fill="hold" nodeType="clickEffect">
                                  <p:stCondLst>
                                    <p:cond delay="0"/>
                                  </p:stCondLst>
                                  <p:childTnLst>
                                    <p:set>
                                      <p:cBhvr>
                                        <p:cTn id="12" dur="1" fill="hold">
                                          <p:stCondLst>
                                            <p:cond delay="0"/>
                                          </p:stCondLst>
                                        </p:cTn>
                                        <p:tgtEl>
                                          <p:spTgt spid="133161"/>
                                        </p:tgtEl>
                                        <p:attrNameLst>
                                          <p:attrName>style.visibility</p:attrName>
                                        </p:attrNameLst>
                                      </p:cBhvr>
                                      <p:to>
                                        <p:strVal val="visible"/>
                                      </p:to>
                                    </p:set>
                                    <p:animEffect transition="in" filter="dissolve">
                                      <p:cBhvr>
                                        <p:cTn id="13" dur="500"/>
                                        <p:tgtEl>
                                          <p:spTgt spid="133161"/>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51" presetClass="entr" presetSubtype="0" fill="hold" grpId="0" nodeType="clickEffect">
                                  <p:stCondLst>
                                    <p:cond delay="0"/>
                                  </p:stCondLst>
                                  <p:childTnLst>
                                    <p:set>
                                      <p:cBhvr>
                                        <p:cTn id="17" dur="1" fill="hold">
                                          <p:stCondLst>
                                            <p:cond delay="0"/>
                                          </p:stCondLst>
                                        </p:cTn>
                                        <p:tgtEl>
                                          <p:spTgt spid="133167"/>
                                        </p:tgtEl>
                                        <p:attrNameLst>
                                          <p:attrName>style.visibility</p:attrName>
                                        </p:attrNameLst>
                                      </p:cBhvr>
                                      <p:to>
                                        <p:strVal val="visible"/>
                                      </p:to>
                                    </p:set>
                                    <p:animEffect transition="in" filter="fade">
                                      <p:cBhvr>
                                        <p:cTn id="18" dur="770" decel="100000"/>
                                        <p:tgtEl>
                                          <p:spTgt spid="133167"/>
                                        </p:tgtEl>
                                      </p:cBhvr>
                                    </p:animEffect>
                                    <p:animScale>
                                      <p:cBhvr>
                                        <p:cTn id="19" dur="770" decel="100000"/>
                                        <p:tgtEl>
                                          <p:spTgt spid="133167"/>
                                        </p:tgtEl>
                                      </p:cBhvr>
                                      <p:from x="10000" y="10000"/>
                                      <p:to x="200000" y="450000"/>
                                    </p:animScale>
                                    <p:animScale>
                                      <p:cBhvr>
                                        <p:cTn id="20" dur="1230" accel="100000" fill="hold">
                                          <p:stCondLst>
                                            <p:cond delay="770"/>
                                          </p:stCondLst>
                                        </p:cTn>
                                        <p:tgtEl>
                                          <p:spTgt spid="133167"/>
                                        </p:tgtEl>
                                      </p:cBhvr>
                                      <p:from x="200000" y="450000"/>
                                      <p:to x="100000" y="100000"/>
                                    </p:animScale>
                                    <p:set>
                                      <p:cBhvr>
                                        <p:cTn id="21" dur="770" fill="hold"/>
                                        <p:tgtEl>
                                          <p:spTgt spid="133167"/>
                                        </p:tgtEl>
                                        <p:attrNameLst>
                                          <p:attrName>ppt_x</p:attrName>
                                        </p:attrNameLst>
                                      </p:cBhvr>
                                      <p:to>
                                        <p:strVal val="(0.5)"/>
                                      </p:to>
                                    </p:set>
                                    <p:anim from="(0.5)" to="(#ppt_x)" calcmode="lin" valueType="num">
                                      <p:cBhvr>
                                        <p:cTn id="22" dur="1230" accel="100000" fill="hold">
                                          <p:stCondLst>
                                            <p:cond delay="770"/>
                                          </p:stCondLst>
                                        </p:cTn>
                                        <p:tgtEl>
                                          <p:spTgt spid="133167"/>
                                        </p:tgtEl>
                                        <p:attrNameLst>
                                          <p:attrName>ppt_x</p:attrName>
                                        </p:attrNameLst>
                                      </p:cBhvr>
                                    </p:anim>
                                    <p:set>
                                      <p:cBhvr>
                                        <p:cTn id="23" dur="770" fill="hold"/>
                                        <p:tgtEl>
                                          <p:spTgt spid="133167"/>
                                        </p:tgtEl>
                                        <p:attrNameLst>
                                          <p:attrName>ppt_y</p:attrName>
                                        </p:attrNameLst>
                                      </p:cBhvr>
                                      <p:to>
                                        <p:strVal val="(#ppt_y+0.4)"/>
                                      </p:to>
                                    </p:set>
                                    <p:anim from="(#ppt_y+0.4)" to="(#ppt_y)" calcmode="lin" valueType="num">
                                      <p:cBhvr>
                                        <p:cTn id="24" dur="1230" accel="100000" fill="hold">
                                          <p:stCondLst>
                                            <p:cond delay="770"/>
                                          </p:stCondLst>
                                        </p:cTn>
                                        <p:tgtEl>
                                          <p:spTgt spid="133167"/>
                                        </p:tgtEl>
                                        <p:attrNameLst>
                                          <p:attrName>ppt_y</p:attrName>
                                        </p:attrNameLst>
                                      </p:cBhvr>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1" fill="hold" nodeType="clickEffect">
                                  <p:stCondLst>
                                    <p:cond delay="0"/>
                                  </p:stCondLst>
                                  <p:childTnLst>
                                    <p:set>
                                      <p:cBhvr>
                                        <p:cTn id="28" dur="1" fill="hold">
                                          <p:stCondLst>
                                            <p:cond delay="0"/>
                                          </p:stCondLst>
                                        </p:cTn>
                                        <p:tgtEl>
                                          <p:spTgt spid="133155"/>
                                        </p:tgtEl>
                                        <p:attrNameLst>
                                          <p:attrName>style.visibility</p:attrName>
                                        </p:attrNameLst>
                                      </p:cBhvr>
                                      <p:to>
                                        <p:strVal val="visible"/>
                                      </p:to>
                                    </p:set>
                                    <p:anim calcmode="lin" valueType="num">
                                      <p:cBhvr additive="base">
                                        <p:cTn id="29" dur="500" fill="hold"/>
                                        <p:tgtEl>
                                          <p:spTgt spid="133155"/>
                                        </p:tgtEl>
                                        <p:attrNameLst>
                                          <p:attrName>ppt_x</p:attrName>
                                        </p:attrNameLst>
                                      </p:cBhvr>
                                      <p:tavLst>
                                        <p:tav tm="0">
                                          <p:val>
                                            <p:strVal val="#ppt_x"/>
                                          </p:val>
                                        </p:tav>
                                        <p:tav tm="100000">
                                          <p:val>
                                            <p:strVal val="#ppt_x"/>
                                          </p:val>
                                        </p:tav>
                                      </p:tavLst>
                                    </p:anim>
                                    <p:anim calcmode="lin" valueType="num">
                                      <p:cBhvr additive="base">
                                        <p:cTn id="30" dur="500" fill="hold"/>
                                        <p:tgtEl>
                                          <p:spTgt spid="133155"/>
                                        </p:tgtEl>
                                        <p:attrNameLst>
                                          <p:attrName>ppt_y</p:attrName>
                                        </p:attrNameLst>
                                      </p:cBhvr>
                                      <p:tavLst>
                                        <p:tav tm="0">
                                          <p:val>
                                            <p:strVal val="0-#ppt_h/2"/>
                                          </p:val>
                                        </p:tav>
                                        <p:tav tm="100000">
                                          <p:val>
                                            <p:strVal val="#ppt_y"/>
                                          </p:val>
                                        </p:tav>
                                      </p:tavLst>
                                    </p:anim>
                                  </p:childTnLst>
                                </p:cTn>
                              </p:par>
                              <p:par>
                                <p:cTn id="31" presetID="9" presetClass="entr" presetSubtype="0" fill="hold" grpId="0" nodeType="withEffect">
                                  <p:stCondLst>
                                    <p:cond delay="0"/>
                                  </p:stCondLst>
                                  <p:childTnLst>
                                    <p:set>
                                      <p:cBhvr>
                                        <p:cTn id="32" dur="1" fill="hold">
                                          <p:stCondLst>
                                            <p:cond delay="0"/>
                                          </p:stCondLst>
                                        </p:cTn>
                                        <p:tgtEl>
                                          <p:spTgt spid="133164"/>
                                        </p:tgtEl>
                                        <p:attrNameLst>
                                          <p:attrName>style.visibility</p:attrName>
                                        </p:attrNameLst>
                                      </p:cBhvr>
                                      <p:to>
                                        <p:strVal val="visible"/>
                                      </p:to>
                                    </p:set>
                                    <p:animEffect transition="in" filter="dissolve">
                                      <p:cBhvr>
                                        <p:cTn id="33" dur="500"/>
                                        <p:tgtEl>
                                          <p:spTgt spid="133164"/>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2" presetClass="entr" presetSubtype="1" fill="hold" nodeType="clickEffect">
                                  <p:stCondLst>
                                    <p:cond delay="0"/>
                                  </p:stCondLst>
                                  <p:childTnLst>
                                    <p:set>
                                      <p:cBhvr>
                                        <p:cTn id="37" dur="1" fill="hold">
                                          <p:stCondLst>
                                            <p:cond delay="0"/>
                                          </p:stCondLst>
                                        </p:cTn>
                                        <p:tgtEl>
                                          <p:spTgt spid="133163"/>
                                        </p:tgtEl>
                                        <p:attrNameLst>
                                          <p:attrName>style.visibility</p:attrName>
                                        </p:attrNameLst>
                                      </p:cBhvr>
                                      <p:to>
                                        <p:strVal val="visible"/>
                                      </p:to>
                                    </p:set>
                                    <p:anim calcmode="lin" valueType="num">
                                      <p:cBhvr additive="base">
                                        <p:cTn id="38" dur="500" fill="hold"/>
                                        <p:tgtEl>
                                          <p:spTgt spid="133163"/>
                                        </p:tgtEl>
                                        <p:attrNameLst>
                                          <p:attrName>ppt_x</p:attrName>
                                        </p:attrNameLst>
                                      </p:cBhvr>
                                      <p:tavLst>
                                        <p:tav tm="0">
                                          <p:val>
                                            <p:strVal val="#ppt_x"/>
                                          </p:val>
                                        </p:tav>
                                        <p:tav tm="100000">
                                          <p:val>
                                            <p:strVal val="#ppt_x"/>
                                          </p:val>
                                        </p:tav>
                                      </p:tavLst>
                                    </p:anim>
                                    <p:anim calcmode="lin" valueType="num">
                                      <p:cBhvr additive="base">
                                        <p:cTn id="39" dur="500" fill="hold"/>
                                        <p:tgtEl>
                                          <p:spTgt spid="133163"/>
                                        </p:tgtEl>
                                        <p:attrNameLst>
                                          <p:attrName>ppt_y</p:attrName>
                                        </p:attrNameLst>
                                      </p:cBhvr>
                                      <p:tavLst>
                                        <p:tav tm="0">
                                          <p:val>
                                            <p:strVal val="0-#ppt_h/2"/>
                                          </p:val>
                                        </p:tav>
                                        <p:tav tm="100000">
                                          <p:val>
                                            <p:strVal val="#ppt_y"/>
                                          </p:val>
                                        </p:tav>
                                      </p:tavLst>
                                    </p:anim>
                                  </p:childTnLst>
                                </p:cTn>
                              </p:par>
                              <p:par>
                                <p:cTn id="40" presetID="9" presetClass="entr" presetSubtype="0" fill="hold" grpId="0" nodeType="withEffect">
                                  <p:stCondLst>
                                    <p:cond delay="0"/>
                                  </p:stCondLst>
                                  <p:childTnLst>
                                    <p:set>
                                      <p:cBhvr>
                                        <p:cTn id="41" dur="1" fill="hold">
                                          <p:stCondLst>
                                            <p:cond delay="0"/>
                                          </p:stCondLst>
                                        </p:cTn>
                                        <p:tgtEl>
                                          <p:spTgt spid="133165"/>
                                        </p:tgtEl>
                                        <p:attrNameLst>
                                          <p:attrName>style.visibility</p:attrName>
                                        </p:attrNameLst>
                                      </p:cBhvr>
                                      <p:to>
                                        <p:strVal val="visible"/>
                                      </p:to>
                                    </p:set>
                                    <p:animEffect transition="in" filter="dissolve">
                                      <p:cBhvr>
                                        <p:cTn id="42" dur="500"/>
                                        <p:tgtEl>
                                          <p:spTgt spid="133165"/>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8" fill="hold" grpId="0" nodeType="clickEffect">
                                  <p:stCondLst>
                                    <p:cond delay="0"/>
                                  </p:stCondLst>
                                  <p:childTnLst>
                                    <p:set>
                                      <p:cBhvr>
                                        <p:cTn id="46" dur="1" fill="hold">
                                          <p:stCondLst>
                                            <p:cond delay="0"/>
                                          </p:stCondLst>
                                        </p:cTn>
                                        <p:tgtEl>
                                          <p:spTgt spid="133156"/>
                                        </p:tgtEl>
                                        <p:attrNameLst>
                                          <p:attrName>style.visibility</p:attrName>
                                        </p:attrNameLst>
                                      </p:cBhvr>
                                      <p:to>
                                        <p:strVal val="visible"/>
                                      </p:to>
                                    </p:set>
                                    <p:anim calcmode="lin" valueType="num">
                                      <p:cBhvr additive="base">
                                        <p:cTn id="47" dur="500" fill="hold"/>
                                        <p:tgtEl>
                                          <p:spTgt spid="133156"/>
                                        </p:tgtEl>
                                        <p:attrNameLst>
                                          <p:attrName>ppt_x</p:attrName>
                                        </p:attrNameLst>
                                      </p:cBhvr>
                                      <p:tavLst>
                                        <p:tav tm="0">
                                          <p:val>
                                            <p:strVal val="0-#ppt_w/2"/>
                                          </p:val>
                                        </p:tav>
                                        <p:tav tm="100000">
                                          <p:val>
                                            <p:strVal val="#ppt_x"/>
                                          </p:val>
                                        </p:tav>
                                      </p:tavLst>
                                    </p:anim>
                                    <p:anim calcmode="lin" valueType="num">
                                      <p:cBhvr additive="base">
                                        <p:cTn id="48" dur="500" fill="hold"/>
                                        <p:tgtEl>
                                          <p:spTgt spid="133156"/>
                                        </p:tgtEl>
                                        <p:attrNameLst>
                                          <p:attrName>ppt_y</p:attrName>
                                        </p:attrNameLst>
                                      </p:cBhvr>
                                      <p:tavLst>
                                        <p:tav tm="0">
                                          <p:val>
                                            <p:strVal val="#ppt_y"/>
                                          </p:val>
                                        </p:tav>
                                        <p:tav tm="100000">
                                          <p:val>
                                            <p:strVal val="#ppt_y"/>
                                          </p:val>
                                        </p:tav>
                                      </p:tavLst>
                                    </p:anim>
                                  </p:childTnLst>
                                </p:cTn>
                              </p:par>
                              <p:par>
                                <p:cTn id="49" presetID="2" presetClass="entr" presetSubtype="1" fill="hold" grpId="0" nodeType="withEffect">
                                  <p:stCondLst>
                                    <p:cond delay="0"/>
                                  </p:stCondLst>
                                  <p:childTnLst>
                                    <p:set>
                                      <p:cBhvr>
                                        <p:cTn id="50" dur="1" fill="hold">
                                          <p:stCondLst>
                                            <p:cond delay="0"/>
                                          </p:stCondLst>
                                        </p:cTn>
                                        <p:tgtEl>
                                          <p:spTgt spid="133157"/>
                                        </p:tgtEl>
                                        <p:attrNameLst>
                                          <p:attrName>style.visibility</p:attrName>
                                        </p:attrNameLst>
                                      </p:cBhvr>
                                      <p:to>
                                        <p:strVal val="visible"/>
                                      </p:to>
                                    </p:set>
                                    <p:anim calcmode="lin" valueType="num">
                                      <p:cBhvr additive="base">
                                        <p:cTn id="51" dur="500" fill="hold"/>
                                        <p:tgtEl>
                                          <p:spTgt spid="133157"/>
                                        </p:tgtEl>
                                        <p:attrNameLst>
                                          <p:attrName>ppt_x</p:attrName>
                                        </p:attrNameLst>
                                      </p:cBhvr>
                                      <p:tavLst>
                                        <p:tav tm="0">
                                          <p:val>
                                            <p:strVal val="#ppt_x"/>
                                          </p:val>
                                        </p:tav>
                                        <p:tav tm="100000">
                                          <p:val>
                                            <p:strVal val="#ppt_x"/>
                                          </p:val>
                                        </p:tav>
                                      </p:tavLst>
                                    </p:anim>
                                    <p:anim calcmode="lin" valueType="num">
                                      <p:cBhvr additive="base">
                                        <p:cTn id="52" dur="500" fill="hold"/>
                                        <p:tgtEl>
                                          <p:spTgt spid="133157"/>
                                        </p:tgtEl>
                                        <p:attrNameLst>
                                          <p:attrName>ppt_y</p:attrName>
                                        </p:attrNameLst>
                                      </p:cBhvr>
                                      <p:tavLst>
                                        <p:tav tm="0">
                                          <p:val>
                                            <p:strVal val="0-#ppt_h/2"/>
                                          </p:val>
                                        </p:tav>
                                        <p:tav tm="100000">
                                          <p:val>
                                            <p:strVal val="#ppt_y"/>
                                          </p:val>
                                        </p:tav>
                                      </p:tavLst>
                                    </p:anim>
                                  </p:childTnLst>
                                </p:cTn>
                              </p:par>
                              <p:par>
                                <p:cTn id="53" presetID="2" presetClass="entr" presetSubtype="2" fill="hold" grpId="0" nodeType="withEffect">
                                  <p:stCondLst>
                                    <p:cond delay="0"/>
                                  </p:stCondLst>
                                  <p:childTnLst>
                                    <p:set>
                                      <p:cBhvr>
                                        <p:cTn id="54" dur="1" fill="hold">
                                          <p:stCondLst>
                                            <p:cond delay="0"/>
                                          </p:stCondLst>
                                        </p:cTn>
                                        <p:tgtEl>
                                          <p:spTgt spid="133159"/>
                                        </p:tgtEl>
                                        <p:attrNameLst>
                                          <p:attrName>style.visibility</p:attrName>
                                        </p:attrNameLst>
                                      </p:cBhvr>
                                      <p:to>
                                        <p:strVal val="visible"/>
                                      </p:to>
                                    </p:set>
                                    <p:anim calcmode="lin" valueType="num">
                                      <p:cBhvr additive="base">
                                        <p:cTn id="55" dur="500" fill="hold"/>
                                        <p:tgtEl>
                                          <p:spTgt spid="133159"/>
                                        </p:tgtEl>
                                        <p:attrNameLst>
                                          <p:attrName>ppt_x</p:attrName>
                                        </p:attrNameLst>
                                      </p:cBhvr>
                                      <p:tavLst>
                                        <p:tav tm="0">
                                          <p:val>
                                            <p:strVal val="1+#ppt_w/2"/>
                                          </p:val>
                                        </p:tav>
                                        <p:tav tm="100000">
                                          <p:val>
                                            <p:strVal val="#ppt_x"/>
                                          </p:val>
                                        </p:tav>
                                      </p:tavLst>
                                    </p:anim>
                                    <p:anim calcmode="lin" valueType="num">
                                      <p:cBhvr additive="base">
                                        <p:cTn id="56" dur="500" fill="hold"/>
                                        <p:tgtEl>
                                          <p:spTgt spid="133159"/>
                                        </p:tgtEl>
                                        <p:attrNameLst>
                                          <p:attrName>ppt_y</p:attrName>
                                        </p:attrNameLst>
                                      </p:cBhvr>
                                      <p:tavLst>
                                        <p:tav tm="0">
                                          <p:val>
                                            <p:strVal val="#ppt_y"/>
                                          </p:val>
                                        </p:tav>
                                        <p:tav tm="100000">
                                          <p:val>
                                            <p:strVal val="#ppt_y"/>
                                          </p:val>
                                        </p:tav>
                                      </p:tavLst>
                                    </p:anim>
                                  </p:childTnLst>
                                </p:cTn>
                              </p:par>
                              <p:par>
                                <p:cTn id="57" presetID="2" presetClass="entr" presetSubtype="1" fill="hold" grpId="0" nodeType="withEffect">
                                  <p:stCondLst>
                                    <p:cond delay="0"/>
                                  </p:stCondLst>
                                  <p:childTnLst>
                                    <p:set>
                                      <p:cBhvr>
                                        <p:cTn id="58" dur="1" fill="hold">
                                          <p:stCondLst>
                                            <p:cond delay="0"/>
                                          </p:stCondLst>
                                        </p:cTn>
                                        <p:tgtEl>
                                          <p:spTgt spid="133158"/>
                                        </p:tgtEl>
                                        <p:attrNameLst>
                                          <p:attrName>style.visibility</p:attrName>
                                        </p:attrNameLst>
                                      </p:cBhvr>
                                      <p:to>
                                        <p:strVal val="visible"/>
                                      </p:to>
                                    </p:set>
                                    <p:anim calcmode="lin" valueType="num">
                                      <p:cBhvr additive="base">
                                        <p:cTn id="59" dur="500" fill="hold"/>
                                        <p:tgtEl>
                                          <p:spTgt spid="133158"/>
                                        </p:tgtEl>
                                        <p:attrNameLst>
                                          <p:attrName>ppt_x</p:attrName>
                                        </p:attrNameLst>
                                      </p:cBhvr>
                                      <p:tavLst>
                                        <p:tav tm="0">
                                          <p:val>
                                            <p:strVal val="#ppt_x"/>
                                          </p:val>
                                        </p:tav>
                                        <p:tav tm="100000">
                                          <p:val>
                                            <p:strVal val="#ppt_x"/>
                                          </p:val>
                                        </p:tav>
                                      </p:tavLst>
                                    </p:anim>
                                    <p:anim calcmode="lin" valueType="num">
                                      <p:cBhvr additive="base">
                                        <p:cTn id="60" dur="500" fill="hold"/>
                                        <p:tgtEl>
                                          <p:spTgt spid="133158"/>
                                        </p:tgtEl>
                                        <p:attrNameLst>
                                          <p:attrName>ppt_y</p:attrName>
                                        </p:attrNameLst>
                                      </p:cBhvr>
                                      <p:tavLst>
                                        <p:tav tm="0">
                                          <p:val>
                                            <p:strVal val="0-#ppt_h/2"/>
                                          </p:val>
                                        </p:tav>
                                        <p:tav tm="100000">
                                          <p:val>
                                            <p:strVal val="#ppt_y"/>
                                          </p:val>
                                        </p:tav>
                                      </p:tavLst>
                                    </p:anim>
                                  </p:childTnLst>
                                </p:cTn>
                              </p:par>
                              <p:par>
                                <p:cTn id="61" presetID="2" presetClass="entr" presetSubtype="2" fill="hold" grpId="0" nodeType="withEffect">
                                  <p:stCondLst>
                                    <p:cond delay="0"/>
                                  </p:stCondLst>
                                  <p:childTnLst>
                                    <p:set>
                                      <p:cBhvr>
                                        <p:cTn id="62" dur="1" fill="hold">
                                          <p:stCondLst>
                                            <p:cond delay="0"/>
                                          </p:stCondLst>
                                        </p:cTn>
                                        <p:tgtEl>
                                          <p:spTgt spid="133160"/>
                                        </p:tgtEl>
                                        <p:attrNameLst>
                                          <p:attrName>style.visibility</p:attrName>
                                        </p:attrNameLst>
                                      </p:cBhvr>
                                      <p:to>
                                        <p:strVal val="visible"/>
                                      </p:to>
                                    </p:set>
                                    <p:anim calcmode="lin" valueType="num">
                                      <p:cBhvr additive="base">
                                        <p:cTn id="63" dur="500" fill="hold"/>
                                        <p:tgtEl>
                                          <p:spTgt spid="133160"/>
                                        </p:tgtEl>
                                        <p:attrNameLst>
                                          <p:attrName>ppt_x</p:attrName>
                                        </p:attrNameLst>
                                      </p:cBhvr>
                                      <p:tavLst>
                                        <p:tav tm="0">
                                          <p:val>
                                            <p:strVal val="1+#ppt_w/2"/>
                                          </p:val>
                                        </p:tav>
                                        <p:tav tm="100000">
                                          <p:val>
                                            <p:strVal val="#ppt_x"/>
                                          </p:val>
                                        </p:tav>
                                      </p:tavLst>
                                    </p:anim>
                                    <p:anim calcmode="lin" valueType="num">
                                      <p:cBhvr additive="base">
                                        <p:cTn id="64" dur="500" fill="hold"/>
                                        <p:tgtEl>
                                          <p:spTgt spid="133160"/>
                                        </p:tgtEl>
                                        <p:attrNameLst>
                                          <p:attrName>ppt_y</p:attrName>
                                        </p:attrNameLst>
                                      </p:cBhvr>
                                      <p:tavLst>
                                        <p:tav tm="0">
                                          <p:val>
                                            <p:strVal val="#ppt_y"/>
                                          </p:val>
                                        </p:tav>
                                        <p:tav tm="100000">
                                          <p:val>
                                            <p:strVal val="#ppt_y"/>
                                          </p:val>
                                        </p:tav>
                                      </p:tavLst>
                                    </p:anim>
                                  </p:childTnLst>
                                </p:cTn>
                              </p:par>
                            </p:childTnLst>
                          </p:cTn>
                        </p:par>
                      </p:childTnLst>
                    </p:cTn>
                  </p:par>
                  <p:par>
                    <p:cTn id="65" fill="hold" nodeType="clickPar">
                      <p:stCondLst>
                        <p:cond delay="indefinite"/>
                      </p:stCondLst>
                      <p:childTnLst>
                        <p:par>
                          <p:cTn id="66" fill="hold" nodeType="withGroup">
                            <p:stCondLst>
                              <p:cond delay="0"/>
                            </p:stCondLst>
                            <p:childTnLst>
                              <p:par>
                                <p:cTn id="67" presetID="51" presetClass="entr" presetSubtype="0" fill="hold" grpId="0" nodeType="clickEffect">
                                  <p:stCondLst>
                                    <p:cond delay="0"/>
                                  </p:stCondLst>
                                  <p:childTnLst>
                                    <p:set>
                                      <p:cBhvr>
                                        <p:cTn id="68" dur="1" fill="hold">
                                          <p:stCondLst>
                                            <p:cond delay="0"/>
                                          </p:stCondLst>
                                        </p:cTn>
                                        <p:tgtEl>
                                          <p:spTgt spid="133162"/>
                                        </p:tgtEl>
                                        <p:attrNameLst>
                                          <p:attrName>style.visibility</p:attrName>
                                        </p:attrNameLst>
                                      </p:cBhvr>
                                      <p:to>
                                        <p:strVal val="visible"/>
                                      </p:to>
                                    </p:set>
                                    <p:animEffect transition="in" filter="fade">
                                      <p:cBhvr>
                                        <p:cTn id="69" dur="770" decel="100000"/>
                                        <p:tgtEl>
                                          <p:spTgt spid="133162"/>
                                        </p:tgtEl>
                                      </p:cBhvr>
                                    </p:animEffect>
                                    <p:animScale>
                                      <p:cBhvr>
                                        <p:cTn id="70" dur="770" decel="100000"/>
                                        <p:tgtEl>
                                          <p:spTgt spid="133162"/>
                                        </p:tgtEl>
                                      </p:cBhvr>
                                      <p:from x="10000" y="10000"/>
                                      <p:to x="200000" y="450000"/>
                                    </p:animScale>
                                    <p:animScale>
                                      <p:cBhvr>
                                        <p:cTn id="71" dur="1230" accel="100000" fill="hold">
                                          <p:stCondLst>
                                            <p:cond delay="770"/>
                                          </p:stCondLst>
                                        </p:cTn>
                                        <p:tgtEl>
                                          <p:spTgt spid="133162"/>
                                        </p:tgtEl>
                                      </p:cBhvr>
                                      <p:from x="200000" y="450000"/>
                                      <p:to x="100000" y="100000"/>
                                    </p:animScale>
                                    <p:set>
                                      <p:cBhvr>
                                        <p:cTn id="72" dur="770" fill="hold"/>
                                        <p:tgtEl>
                                          <p:spTgt spid="133162"/>
                                        </p:tgtEl>
                                        <p:attrNameLst>
                                          <p:attrName>ppt_x</p:attrName>
                                        </p:attrNameLst>
                                      </p:cBhvr>
                                      <p:to>
                                        <p:strVal val="(0.5)"/>
                                      </p:to>
                                    </p:set>
                                    <p:anim from="(0.5)" to="(#ppt_x)" calcmode="lin" valueType="num">
                                      <p:cBhvr>
                                        <p:cTn id="73" dur="1230" accel="100000" fill="hold">
                                          <p:stCondLst>
                                            <p:cond delay="770"/>
                                          </p:stCondLst>
                                        </p:cTn>
                                        <p:tgtEl>
                                          <p:spTgt spid="133162"/>
                                        </p:tgtEl>
                                        <p:attrNameLst>
                                          <p:attrName>ppt_x</p:attrName>
                                        </p:attrNameLst>
                                      </p:cBhvr>
                                    </p:anim>
                                    <p:set>
                                      <p:cBhvr>
                                        <p:cTn id="74" dur="770" fill="hold"/>
                                        <p:tgtEl>
                                          <p:spTgt spid="133162"/>
                                        </p:tgtEl>
                                        <p:attrNameLst>
                                          <p:attrName>ppt_y</p:attrName>
                                        </p:attrNameLst>
                                      </p:cBhvr>
                                      <p:to>
                                        <p:strVal val="(#ppt_y+0.4)"/>
                                      </p:to>
                                    </p:set>
                                    <p:anim from="(#ppt_y+0.4)" to="(#ppt_y)" calcmode="lin" valueType="num">
                                      <p:cBhvr>
                                        <p:cTn id="75" dur="1230" accel="100000" fill="hold">
                                          <p:stCondLst>
                                            <p:cond delay="770"/>
                                          </p:stCondLst>
                                        </p:cTn>
                                        <p:tgtEl>
                                          <p:spTgt spid="133162"/>
                                        </p:tgtEl>
                                        <p:attrNameLst>
                                          <p:attrName>ppt_y</p:attrName>
                                        </p:attrNameLst>
                                      </p:cBhvr>
                                    </p:anim>
                                  </p:childTnLst>
                                </p:cTn>
                              </p:par>
                            </p:childTnLst>
                          </p:cTn>
                        </p:par>
                      </p:childTnLst>
                    </p:cTn>
                  </p:par>
                  <p:par>
                    <p:cTn id="76" fill="hold" nodeType="clickPar">
                      <p:stCondLst>
                        <p:cond delay="indefinite"/>
                      </p:stCondLst>
                      <p:childTnLst>
                        <p:par>
                          <p:cTn id="77" fill="hold" nodeType="withGroup">
                            <p:stCondLst>
                              <p:cond delay="0"/>
                            </p:stCondLst>
                            <p:childTnLst>
                              <p:par>
                                <p:cTn id="78" presetID="9" presetClass="entr" presetSubtype="0" fill="hold" nodeType="clickEffect">
                                  <p:stCondLst>
                                    <p:cond delay="0"/>
                                  </p:stCondLst>
                                  <p:childTnLst>
                                    <p:set>
                                      <p:cBhvr>
                                        <p:cTn id="79" dur="1" fill="hold">
                                          <p:stCondLst>
                                            <p:cond delay="0"/>
                                          </p:stCondLst>
                                        </p:cTn>
                                        <p:tgtEl>
                                          <p:spTgt spid="133166"/>
                                        </p:tgtEl>
                                        <p:attrNameLst>
                                          <p:attrName>style.visibility</p:attrName>
                                        </p:attrNameLst>
                                      </p:cBhvr>
                                      <p:to>
                                        <p:strVal val="visible"/>
                                      </p:to>
                                    </p:set>
                                    <p:animEffect transition="in" filter="dissolve">
                                      <p:cBhvr>
                                        <p:cTn id="80" dur="500"/>
                                        <p:tgtEl>
                                          <p:spTgt spid="1331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24" grpId="0" animBg="1"/>
      <p:bldP spid="133156" grpId="0" animBg="1"/>
      <p:bldP spid="133157" grpId="0"/>
      <p:bldP spid="133158" grpId="0"/>
      <p:bldP spid="133159" grpId="0" animBg="1"/>
      <p:bldP spid="133160" grpId="0"/>
      <p:bldP spid="133162" grpId="0" animBg="1"/>
      <p:bldP spid="133164" grpId="0"/>
      <p:bldP spid="133165" grpId="0"/>
      <p:bldP spid="133167" grpId="0" animBg="1"/>
    </p:bldLst>
  </p:timing>
</p:sld>
</file>

<file path=ppt/slides/slide2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5602"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3555" name="Foliennummernplatzhalter 6"/>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8891E685-EE4D-4BF9-9145-4E33339E5A79}" type="slidenum">
              <a:rPr lang="de-DE" altLang="en-US" sz="900" smtClean="0">
                <a:solidFill>
                  <a:schemeClr val="accent2"/>
                </a:solidFill>
              </a:rPr>
              <a:pPr/>
              <a:t>21</a:t>
            </a:fld>
            <a:endParaRPr lang="de-DE" altLang="en-US" sz="1400" b="0" smtClean="0">
              <a:solidFill>
                <a:schemeClr val="tx1"/>
              </a:solidFill>
            </a:endParaRPr>
          </a:p>
        </p:txBody>
      </p:sp>
      <p:sp>
        <p:nvSpPr>
          <p:cNvPr id="78850" name="Rectangle 2"/>
          <p:cNvSpPr>
            <a:spLocks noGrp="1" noChangeArrowheads="1"/>
          </p:cNvSpPr>
          <p:nvPr>
            <p:ph type="title"/>
          </p:nvPr>
        </p:nvSpPr>
        <p:spPr/>
        <p:txBody>
          <a:bodyPr/>
          <a:lstStyle/>
          <a:p>
            <a:pPr>
              <a:defRPr/>
            </a:pPr>
            <a:r>
              <a:rPr lang="de-DE" altLang="en-US" smtClean="0">
                <a:ea typeface="ＭＳ Ｐゴシック" pitchFamily="1" charset="-128"/>
              </a:rPr>
              <a:t>Pharmakoepidemiologie als Grundlage einer optimalen Therapie im Sinne des Patienten</a:t>
            </a:r>
          </a:p>
        </p:txBody>
      </p:sp>
      <p:sp>
        <p:nvSpPr>
          <p:cNvPr id="78851" name="Rectangle 3"/>
          <p:cNvSpPr>
            <a:spLocks noGrp="1" noChangeArrowheads="1"/>
          </p:cNvSpPr>
          <p:nvPr>
            <p:ph type="body" sz="half" idx="1"/>
          </p:nvPr>
        </p:nvSpPr>
        <p:spPr>
          <a:xfrm>
            <a:off x="684213" y="1844675"/>
            <a:ext cx="3810000" cy="4114800"/>
          </a:xfrm>
        </p:spPr>
        <p:txBody>
          <a:bodyPr/>
          <a:lstStyle/>
          <a:p>
            <a:r>
              <a:rPr lang="de-DE" altLang="en-US" sz="1800" dirty="0" smtClean="0">
                <a:ea typeface="ＭＳ Ｐゴシック" pitchFamily="34" charset="-128"/>
              </a:rPr>
              <a:t>Die selektive Wahrnehmung von </a:t>
            </a:r>
            <a:r>
              <a:rPr lang="ja-JP" altLang="de-DE" sz="1800" dirty="0" smtClean="0">
                <a:ea typeface="ＭＳ Ｐゴシック" pitchFamily="34" charset="-128"/>
              </a:rPr>
              <a:t>“</a:t>
            </a:r>
            <a:r>
              <a:rPr lang="de-DE" altLang="ja-JP" sz="1800" dirty="0" smtClean="0">
                <a:ea typeface="ＭＳ Ｐゴシック" pitchFamily="34" charset="-128"/>
              </a:rPr>
              <a:t>guten Ergebnissen</a:t>
            </a:r>
            <a:r>
              <a:rPr lang="ja-JP" altLang="de-DE" sz="1800" dirty="0" smtClean="0">
                <a:ea typeface="ＭＳ Ｐゴシック" pitchFamily="34" charset="-128"/>
              </a:rPr>
              <a:t>”</a:t>
            </a:r>
            <a:r>
              <a:rPr lang="de-DE" altLang="ja-JP" sz="1800" dirty="0" smtClean="0">
                <a:ea typeface="ＭＳ Ｐゴシック" pitchFamily="34" charset="-128"/>
              </a:rPr>
              <a:t>  kann dazu führen, dass eine wirkungslose Therapie positiv bewertet wird</a:t>
            </a:r>
          </a:p>
          <a:p>
            <a:r>
              <a:rPr lang="de-DE" altLang="en-US" sz="1800" dirty="0" smtClean="0">
                <a:ea typeface="ＭＳ Ｐゴシック" pitchFamily="34" charset="-128"/>
              </a:rPr>
              <a:t>Jede Behandlung beinhaltet aber ein Risiko</a:t>
            </a:r>
          </a:p>
          <a:p>
            <a:r>
              <a:rPr lang="de-DE" altLang="en-US" sz="1800" dirty="0" smtClean="0">
                <a:ea typeface="ＭＳ Ｐゴシック" pitchFamily="34" charset="-128"/>
              </a:rPr>
              <a:t>Daher kann es sein, dass wir schaden ohne zu helfen</a:t>
            </a:r>
          </a:p>
          <a:p>
            <a:r>
              <a:rPr lang="de-DE" altLang="en-US" sz="1800" dirty="0" smtClean="0">
                <a:solidFill>
                  <a:srgbClr val="FF0000"/>
                </a:solidFill>
                <a:effectLst>
                  <a:outerShdw blurRad="38100" dist="38100" dir="2700000" algn="tl">
                    <a:srgbClr val="000000">
                      <a:alpha val="43137"/>
                    </a:srgbClr>
                  </a:outerShdw>
                </a:effectLst>
                <a:ea typeface="ＭＳ Ｐゴシック" pitchFamily="34" charset="-128"/>
              </a:rPr>
              <a:t>Das Gegenteil ist genau so wahr!</a:t>
            </a:r>
          </a:p>
        </p:txBody>
      </p:sp>
      <p:sp>
        <p:nvSpPr>
          <p:cNvPr id="2" name="Rectangle 4"/>
          <p:cNvSpPr>
            <a:spLocks noGrp="1" noChangeArrowheads="1"/>
          </p:cNvSpPr>
          <p:nvPr>
            <p:ph type="body" sz="half" idx="2"/>
          </p:nvPr>
        </p:nvSpPr>
        <p:spPr>
          <a:xfrm>
            <a:off x="4643438" y="1773238"/>
            <a:ext cx="3810000" cy="4114800"/>
          </a:xfrm>
        </p:spPr>
        <p:txBody>
          <a:bodyPr/>
          <a:lstStyle/>
          <a:p>
            <a:pPr>
              <a:lnSpc>
                <a:spcPct val="90000"/>
              </a:lnSpc>
              <a:defRPr/>
            </a:pPr>
            <a:r>
              <a:rPr lang="de-DE" altLang="en-US" sz="2000" dirty="0" smtClean="0">
                <a:ea typeface="ＭＳ Ｐゴシック" pitchFamily="1" charset="-128"/>
              </a:rPr>
              <a:t>Die Ergebnisse von epidemiologischen Studien bei Entscheidungen einbeziehen</a:t>
            </a:r>
          </a:p>
          <a:p>
            <a:pPr>
              <a:lnSpc>
                <a:spcPct val="90000"/>
              </a:lnSpc>
              <a:defRPr/>
            </a:pPr>
            <a:r>
              <a:rPr lang="de-DE" altLang="en-US" sz="2000" dirty="0" smtClean="0">
                <a:ea typeface="ＭＳ Ｐゴシック" pitchFamily="1" charset="-128"/>
              </a:rPr>
              <a:t>Die Ergebnisse von Studien kritisch bewerten</a:t>
            </a:r>
          </a:p>
          <a:p>
            <a:pPr>
              <a:lnSpc>
                <a:spcPct val="90000"/>
              </a:lnSpc>
              <a:defRPr/>
            </a:pPr>
            <a:r>
              <a:rPr lang="de-DE" altLang="en-US" sz="2000" dirty="0" smtClean="0">
                <a:ea typeface="ＭＳ Ｐゴシック" pitchFamily="1" charset="-128"/>
              </a:rPr>
              <a:t>Prüfen, ob die Ergebnisse von Studien auch auf die konkreten Patienten übertragbar sind</a:t>
            </a:r>
          </a:p>
          <a:p>
            <a:pPr>
              <a:lnSpc>
                <a:spcPct val="90000"/>
              </a:lnSpc>
              <a:defRPr/>
            </a:pPr>
            <a:r>
              <a:rPr lang="de-DE" altLang="en-US" sz="2000" dirty="0" smtClean="0">
                <a:solidFill>
                  <a:srgbClr val="FF0000"/>
                </a:solidFill>
                <a:effectLst>
                  <a:outerShdw blurRad="38100" dist="38100" dir="2700000" algn="tl">
                    <a:srgbClr val="000000"/>
                  </a:outerShdw>
                </a:effectLst>
                <a:ea typeface="ＭＳ Ｐゴシック" pitchFamily="1" charset="-128"/>
              </a:rPr>
              <a:t>Der Evidenz von Studien mehr glauben als unserer persönlichen Erfahrung!</a:t>
            </a:r>
          </a:p>
        </p:txBody>
      </p:sp>
      <p:sp>
        <p:nvSpPr>
          <p:cNvPr id="78853" name="Text Box 5"/>
          <p:cNvSpPr txBox="1">
            <a:spLocks noChangeArrowheads="1"/>
          </p:cNvSpPr>
          <p:nvPr/>
        </p:nvSpPr>
        <p:spPr bwMode="auto">
          <a:xfrm>
            <a:off x="4716463" y="1341438"/>
            <a:ext cx="3743325" cy="312737"/>
          </a:xfrm>
          <a:prstGeom prst="rect">
            <a:avLst/>
          </a:prstGeom>
          <a:gradFill rotWithShape="1">
            <a:gsLst>
              <a:gs pos="0">
                <a:schemeClr val="bg1"/>
              </a:gs>
              <a:gs pos="100000">
                <a:srgbClr val="FF99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Was sollten wir tun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78850"/>
                                        </p:tgtEl>
                                        <p:attrNameLst>
                                          <p:attrName>style.visibility</p:attrName>
                                        </p:attrNameLst>
                                      </p:cBhvr>
                                      <p:to>
                                        <p:strVal val="visible"/>
                                      </p:to>
                                    </p:set>
                                    <p:anim calcmode="lin" valueType="num">
                                      <p:cBhvr additive="base">
                                        <p:cTn id="7" dur="500" fill="hold"/>
                                        <p:tgtEl>
                                          <p:spTgt spid="78850"/>
                                        </p:tgtEl>
                                        <p:attrNameLst>
                                          <p:attrName>ppt_x</p:attrName>
                                        </p:attrNameLst>
                                      </p:cBhvr>
                                      <p:tavLst>
                                        <p:tav tm="0">
                                          <p:val>
                                            <p:strVal val="#ppt_x"/>
                                          </p:val>
                                        </p:tav>
                                        <p:tav tm="100000">
                                          <p:val>
                                            <p:strVal val="#ppt_x"/>
                                          </p:val>
                                        </p:tav>
                                      </p:tavLst>
                                    </p:anim>
                                    <p:anim calcmode="lin" valueType="num">
                                      <p:cBhvr additive="base">
                                        <p:cTn id="8" dur="500" fill="hold"/>
                                        <p:tgtEl>
                                          <p:spTgt spid="78850"/>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78851">
                                            <p:txEl>
                                              <p:pRg st="0" end="0"/>
                                            </p:txEl>
                                          </p:spTgt>
                                        </p:tgtEl>
                                        <p:attrNameLst>
                                          <p:attrName>style.visibility</p:attrName>
                                        </p:attrNameLst>
                                      </p:cBhvr>
                                      <p:to>
                                        <p:strVal val="visible"/>
                                      </p:to>
                                    </p:set>
                                    <p:anim calcmode="lin" valueType="num">
                                      <p:cBhvr additive="base">
                                        <p:cTn id="13" dur="500" fill="hold"/>
                                        <p:tgtEl>
                                          <p:spTgt spid="78851">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78851">
                                            <p:txEl>
                                              <p:pRg st="0" end="0"/>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78851">
                                            <p:txEl>
                                              <p:pRg st="0" end="0"/>
                                            </p:txEl>
                                          </p:spTgt>
                                        </p:tgtEl>
                                        <p:attrNameLst>
                                          <p:attrName>ppt_c</p:attrName>
                                        </p:attrNameLst>
                                      </p:cBhvr>
                                      <p:to>
                                        <a:schemeClr val="bg2"/>
                                      </p:to>
                                    </p:animClr>
                                  </p:sub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78851">
                                            <p:txEl>
                                              <p:pRg st="1" end="1"/>
                                            </p:txEl>
                                          </p:spTgt>
                                        </p:tgtEl>
                                        <p:attrNameLst>
                                          <p:attrName>style.visibility</p:attrName>
                                        </p:attrNameLst>
                                      </p:cBhvr>
                                      <p:to>
                                        <p:strVal val="visible"/>
                                      </p:to>
                                    </p:set>
                                    <p:anim calcmode="lin" valueType="num">
                                      <p:cBhvr additive="base">
                                        <p:cTn id="19" dur="500" fill="hold"/>
                                        <p:tgtEl>
                                          <p:spTgt spid="78851">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78851">
                                            <p:txEl>
                                              <p:pRg st="1" end="1"/>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78851">
                                            <p:txEl>
                                              <p:pRg st="1" end="1"/>
                                            </p:txEl>
                                          </p:spTgt>
                                        </p:tgtEl>
                                        <p:attrNameLst>
                                          <p:attrName>ppt_c</p:attrName>
                                        </p:attrNameLst>
                                      </p:cBhvr>
                                      <p:to>
                                        <a:schemeClr val="bg2"/>
                                      </p:to>
                                    </p:animClr>
                                  </p:sub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78851">
                                            <p:txEl>
                                              <p:pRg st="2" end="2"/>
                                            </p:txEl>
                                          </p:spTgt>
                                        </p:tgtEl>
                                        <p:attrNameLst>
                                          <p:attrName>style.visibility</p:attrName>
                                        </p:attrNameLst>
                                      </p:cBhvr>
                                      <p:to>
                                        <p:strVal val="visible"/>
                                      </p:to>
                                    </p:set>
                                    <p:anim calcmode="lin" valueType="num">
                                      <p:cBhvr additive="base">
                                        <p:cTn id="25" dur="500" fill="hold"/>
                                        <p:tgtEl>
                                          <p:spTgt spid="78851">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78851">
                                            <p:txEl>
                                              <p:pRg st="2" end="2"/>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78851">
                                            <p:txEl>
                                              <p:pRg st="2" end="2"/>
                                            </p:txEl>
                                          </p:spTgt>
                                        </p:tgtEl>
                                        <p:attrNameLst>
                                          <p:attrName>ppt_c</p:attrName>
                                        </p:attrNameLst>
                                      </p:cBhvr>
                                      <p:to>
                                        <a:schemeClr val="bg2"/>
                                      </p:to>
                                    </p:animClr>
                                  </p:sub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78851">
                                            <p:txEl>
                                              <p:pRg st="3" end="3"/>
                                            </p:txEl>
                                          </p:spTgt>
                                        </p:tgtEl>
                                        <p:attrNameLst>
                                          <p:attrName>style.visibility</p:attrName>
                                        </p:attrNameLst>
                                      </p:cBhvr>
                                      <p:to>
                                        <p:strVal val="visible"/>
                                      </p:to>
                                    </p:set>
                                    <p:anim calcmode="lin" valueType="num">
                                      <p:cBhvr additive="base">
                                        <p:cTn id="31" dur="500" fill="hold"/>
                                        <p:tgtEl>
                                          <p:spTgt spid="78851">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78851">
                                            <p:txEl>
                                              <p:pRg st="3" end="3"/>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78851">
                                            <p:txEl>
                                              <p:pRg st="3" end="3"/>
                                            </p:txEl>
                                          </p:spTgt>
                                        </p:tgtEl>
                                        <p:attrNameLst>
                                          <p:attrName>ppt_c</p:attrName>
                                        </p:attrNameLst>
                                      </p:cBhvr>
                                      <p:to>
                                        <a:schemeClr val="bg2"/>
                                      </p:to>
                                    </p:animClr>
                                  </p:sub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78853"/>
                                        </p:tgtEl>
                                        <p:attrNameLst>
                                          <p:attrName>style.visibility</p:attrName>
                                        </p:attrNameLst>
                                      </p:cBhvr>
                                      <p:to>
                                        <p:strVal val="visible"/>
                                      </p:to>
                                    </p:set>
                                    <p:animEffect transition="in" filter="dissolve">
                                      <p:cBhvr>
                                        <p:cTn id="37" dur="500"/>
                                        <p:tgtEl>
                                          <p:spTgt spid="78853"/>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2" fill="hold" grpId="0" nodeType="clickEffect">
                                  <p:stCondLst>
                                    <p:cond delay="0"/>
                                  </p:stCondLst>
                                  <p:childTnLst>
                                    <p:set>
                                      <p:cBhvr>
                                        <p:cTn id="41" dur="1" fill="hold">
                                          <p:stCondLst>
                                            <p:cond delay="0"/>
                                          </p:stCondLst>
                                        </p:cTn>
                                        <p:tgtEl>
                                          <p:spTgt spid="2">
                                            <p:txEl>
                                              <p:pRg st="0" end="0"/>
                                            </p:txEl>
                                          </p:spTgt>
                                        </p:tgtEl>
                                        <p:attrNameLst>
                                          <p:attrName>style.visibility</p:attrName>
                                        </p:attrNameLst>
                                      </p:cBhvr>
                                      <p:to>
                                        <p:strVal val="visible"/>
                                      </p:to>
                                    </p:set>
                                    <p:anim calcmode="lin" valueType="num">
                                      <p:cBhvr additive="base">
                                        <p:cTn id="42" dur="500" fill="hold"/>
                                        <p:tgtEl>
                                          <p:spTgt spid="2">
                                            <p:txEl>
                                              <p:pRg st="0" end="0"/>
                                            </p:txEl>
                                          </p:spTgt>
                                        </p:tgtEl>
                                        <p:attrNameLst>
                                          <p:attrName>ppt_x</p:attrName>
                                        </p:attrNameLst>
                                      </p:cBhvr>
                                      <p:tavLst>
                                        <p:tav tm="0">
                                          <p:val>
                                            <p:strVal val="1+#ppt_w/2"/>
                                          </p:val>
                                        </p:tav>
                                        <p:tav tm="100000">
                                          <p:val>
                                            <p:strVal val="#ppt_x"/>
                                          </p:val>
                                        </p:tav>
                                      </p:tavLst>
                                    </p:anim>
                                    <p:anim calcmode="lin" valueType="num">
                                      <p:cBhvr additive="base">
                                        <p:cTn id="43" dur="500" fill="hold"/>
                                        <p:tgtEl>
                                          <p:spTgt spid="2">
                                            <p:txEl>
                                              <p:pRg st="0" end="0"/>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2">
                                            <p:txEl>
                                              <p:pRg st="0" end="0"/>
                                            </p:txEl>
                                          </p:spTgt>
                                        </p:tgtEl>
                                        <p:attrNameLst>
                                          <p:attrName>ppt_c</p:attrName>
                                        </p:attrNameLst>
                                      </p:cBhvr>
                                      <p:to>
                                        <a:schemeClr val="bg2"/>
                                      </p:to>
                                    </p:animClr>
                                  </p:sub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2" fill="hold" grpId="0" nodeType="clickEffect">
                                  <p:stCondLst>
                                    <p:cond delay="0"/>
                                  </p:stCondLst>
                                  <p:childTnLst>
                                    <p:set>
                                      <p:cBhvr>
                                        <p:cTn id="47" dur="1" fill="hold">
                                          <p:stCondLst>
                                            <p:cond delay="0"/>
                                          </p:stCondLst>
                                        </p:cTn>
                                        <p:tgtEl>
                                          <p:spTgt spid="2">
                                            <p:txEl>
                                              <p:pRg st="1" end="1"/>
                                            </p:txEl>
                                          </p:spTgt>
                                        </p:tgtEl>
                                        <p:attrNameLst>
                                          <p:attrName>style.visibility</p:attrName>
                                        </p:attrNameLst>
                                      </p:cBhvr>
                                      <p:to>
                                        <p:strVal val="visible"/>
                                      </p:to>
                                    </p:set>
                                    <p:anim calcmode="lin" valueType="num">
                                      <p:cBhvr additive="base">
                                        <p:cTn id="48" dur="500" fill="hold"/>
                                        <p:tgtEl>
                                          <p:spTgt spid="2">
                                            <p:txEl>
                                              <p:pRg st="1" end="1"/>
                                            </p:txEl>
                                          </p:spTgt>
                                        </p:tgtEl>
                                        <p:attrNameLst>
                                          <p:attrName>ppt_x</p:attrName>
                                        </p:attrNameLst>
                                      </p:cBhvr>
                                      <p:tavLst>
                                        <p:tav tm="0">
                                          <p:val>
                                            <p:strVal val="1+#ppt_w/2"/>
                                          </p:val>
                                        </p:tav>
                                        <p:tav tm="100000">
                                          <p:val>
                                            <p:strVal val="#ppt_x"/>
                                          </p:val>
                                        </p:tav>
                                      </p:tavLst>
                                    </p:anim>
                                    <p:anim calcmode="lin" valueType="num">
                                      <p:cBhvr additive="base">
                                        <p:cTn id="49" dur="500" fill="hold"/>
                                        <p:tgtEl>
                                          <p:spTgt spid="2">
                                            <p:txEl>
                                              <p:pRg st="1" end="1"/>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2">
                                            <p:txEl>
                                              <p:pRg st="1" end="1"/>
                                            </p:txEl>
                                          </p:spTgt>
                                        </p:tgtEl>
                                        <p:attrNameLst>
                                          <p:attrName>ppt_c</p:attrName>
                                        </p:attrNameLst>
                                      </p:cBhvr>
                                      <p:to>
                                        <a:schemeClr val="bg2"/>
                                      </p:to>
                                    </p:animClr>
                                  </p:subTnLst>
                                </p:cTn>
                              </p:par>
                            </p:childTnLst>
                          </p:cTn>
                        </p:par>
                      </p:childTnLst>
                    </p:cTn>
                  </p:par>
                  <p:par>
                    <p:cTn id="50" fill="hold" nodeType="clickPar">
                      <p:stCondLst>
                        <p:cond delay="indefinite"/>
                      </p:stCondLst>
                      <p:childTnLst>
                        <p:par>
                          <p:cTn id="51" fill="hold" nodeType="withGroup">
                            <p:stCondLst>
                              <p:cond delay="0"/>
                            </p:stCondLst>
                            <p:childTnLst>
                              <p:par>
                                <p:cTn id="52" presetID="2" presetClass="entr" presetSubtype="2" fill="hold" grpId="0" nodeType="clickEffect">
                                  <p:stCondLst>
                                    <p:cond delay="0"/>
                                  </p:stCondLst>
                                  <p:childTnLst>
                                    <p:set>
                                      <p:cBhvr>
                                        <p:cTn id="53" dur="1" fill="hold">
                                          <p:stCondLst>
                                            <p:cond delay="0"/>
                                          </p:stCondLst>
                                        </p:cTn>
                                        <p:tgtEl>
                                          <p:spTgt spid="2">
                                            <p:txEl>
                                              <p:pRg st="2" end="2"/>
                                            </p:txEl>
                                          </p:spTgt>
                                        </p:tgtEl>
                                        <p:attrNameLst>
                                          <p:attrName>style.visibility</p:attrName>
                                        </p:attrNameLst>
                                      </p:cBhvr>
                                      <p:to>
                                        <p:strVal val="visible"/>
                                      </p:to>
                                    </p:set>
                                    <p:anim calcmode="lin" valueType="num">
                                      <p:cBhvr additive="base">
                                        <p:cTn id="54" dur="500" fill="hold"/>
                                        <p:tgtEl>
                                          <p:spTgt spid="2">
                                            <p:txEl>
                                              <p:pRg st="2" end="2"/>
                                            </p:txEl>
                                          </p:spTgt>
                                        </p:tgtEl>
                                        <p:attrNameLst>
                                          <p:attrName>ppt_x</p:attrName>
                                        </p:attrNameLst>
                                      </p:cBhvr>
                                      <p:tavLst>
                                        <p:tav tm="0">
                                          <p:val>
                                            <p:strVal val="1+#ppt_w/2"/>
                                          </p:val>
                                        </p:tav>
                                        <p:tav tm="100000">
                                          <p:val>
                                            <p:strVal val="#ppt_x"/>
                                          </p:val>
                                        </p:tav>
                                      </p:tavLst>
                                    </p:anim>
                                    <p:anim calcmode="lin" valueType="num">
                                      <p:cBhvr additive="base">
                                        <p:cTn id="55" dur="500" fill="hold"/>
                                        <p:tgtEl>
                                          <p:spTgt spid="2">
                                            <p:txEl>
                                              <p:pRg st="2" end="2"/>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2">
                                            <p:txEl>
                                              <p:pRg st="2" end="2"/>
                                            </p:txEl>
                                          </p:spTgt>
                                        </p:tgtEl>
                                        <p:attrNameLst>
                                          <p:attrName>ppt_c</p:attrName>
                                        </p:attrNameLst>
                                      </p:cBhvr>
                                      <p:to>
                                        <a:schemeClr val="bg2"/>
                                      </p:to>
                                    </p:animClr>
                                  </p:subTnLst>
                                </p:cTn>
                              </p:par>
                            </p:childTnLst>
                          </p:cTn>
                        </p:par>
                      </p:childTnLst>
                    </p:cTn>
                  </p:par>
                  <p:par>
                    <p:cTn id="56" fill="hold" nodeType="clickPar">
                      <p:stCondLst>
                        <p:cond delay="indefinite"/>
                      </p:stCondLst>
                      <p:childTnLst>
                        <p:par>
                          <p:cTn id="57" fill="hold" nodeType="withGroup">
                            <p:stCondLst>
                              <p:cond delay="0"/>
                            </p:stCondLst>
                            <p:childTnLst>
                              <p:par>
                                <p:cTn id="58" presetID="2" presetClass="entr" presetSubtype="2" fill="hold" grpId="0" nodeType="clickEffect">
                                  <p:stCondLst>
                                    <p:cond delay="0"/>
                                  </p:stCondLst>
                                  <p:childTnLst>
                                    <p:set>
                                      <p:cBhvr>
                                        <p:cTn id="59" dur="1" fill="hold">
                                          <p:stCondLst>
                                            <p:cond delay="0"/>
                                          </p:stCondLst>
                                        </p:cTn>
                                        <p:tgtEl>
                                          <p:spTgt spid="2">
                                            <p:txEl>
                                              <p:pRg st="3" end="3"/>
                                            </p:txEl>
                                          </p:spTgt>
                                        </p:tgtEl>
                                        <p:attrNameLst>
                                          <p:attrName>style.visibility</p:attrName>
                                        </p:attrNameLst>
                                      </p:cBhvr>
                                      <p:to>
                                        <p:strVal val="visible"/>
                                      </p:to>
                                    </p:set>
                                    <p:anim calcmode="lin" valueType="num">
                                      <p:cBhvr additive="base">
                                        <p:cTn id="60" dur="500" fill="hold"/>
                                        <p:tgtEl>
                                          <p:spTgt spid="2">
                                            <p:txEl>
                                              <p:pRg st="3" end="3"/>
                                            </p:txEl>
                                          </p:spTgt>
                                        </p:tgtEl>
                                        <p:attrNameLst>
                                          <p:attrName>ppt_x</p:attrName>
                                        </p:attrNameLst>
                                      </p:cBhvr>
                                      <p:tavLst>
                                        <p:tav tm="0">
                                          <p:val>
                                            <p:strVal val="1+#ppt_w/2"/>
                                          </p:val>
                                        </p:tav>
                                        <p:tav tm="100000">
                                          <p:val>
                                            <p:strVal val="#ppt_x"/>
                                          </p:val>
                                        </p:tav>
                                      </p:tavLst>
                                    </p:anim>
                                    <p:anim calcmode="lin" valueType="num">
                                      <p:cBhvr additive="base">
                                        <p:cTn id="61" dur="500" fill="hold"/>
                                        <p:tgtEl>
                                          <p:spTgt spid="2">
                                            <p:txEl>
                                              <p:pRg st="3" end="3"/>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2">
                                            <p:txEl>
                                              <p:pRg st="3" end="3"/>
                                            </p:txEl>
                                          </p:spTgt>
                                        </p:tgtEl>
                                        <p:attrNameLst>
                                          <p:attrName>ppt_c</p:attrName>
                                        </p:attrNameLst>
                                      </p:cBhvr>
                                      <p:to>
                                        <a:schemeClr val="bg2"/>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850" grpId="0" animBg="1" autoUpdateAnimBg="0"/>
      <p:bldP spid="78851" grpId="0" build="p" bldLvl="5" autoUpdateAnimBg="0"/>
      <p:bldP spid="2" grpId="0" build="p" bldLvl="5" autoUpdateAnimBg="0"/>
      <p:bldP spid="78853" grpId="0" animBg="1" autoUpdateAnimBg="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03779"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AF380E1E-D260-4C83-BE18-9A176034A8A1}" type="slidenum">
              <a:rPr lang="de-DE" altLang="en-US" sz="900" smtClean="0">
                <a:solidFill>
                  <a:schemeClr val="accent2"/>
                </a:solidFill>
              </a:rPr>
              <a:pPr/>
              <a:t>210</a:t>
            </a:fld>
            <a:endParaRPr lang="de-DE" altLang="en-US" sz="1400" b="0" smtClean="0">
              <a:solidFill>
                <a:schemeClr val="tx1"/>
              </a:solidFill>
            </a:endParaRPr>
          </a:p>
        </p:txBody>
      </p:sp>
      <p:sp>
        <p:nvSpPr>
          <p:cNvPr id="591874" name="Rectangle 2"/>
          <p:cNvSpPr>
            <a:spLocks noGrp="1" noChangeArrowheads="1"/>
          </p:cNvSpPr>
          <p:nvPr>
            <p:ph type="title"/>
          </p:nvPr>
        </p:nvSpPr>
        <p:spPr>
          <a:xfrm>
            <a:off x="685800" y="571500"/>
            <a:ext cx="7772400" cy="457200"/>
          </a:xfrm>
        </p:spPr>
        <p:txBody>
          <a:bodyPr/>
          <a:lstStyle/>
          <a:p>
            <a:pPr>
              <a:defRPr/>
            </a:pPr>
            <a:r>
              <a:rPr lang="de-DE" altLang="en-US" sz="2400" smtClean="0">
                <a:ea typeface="ＭＳ Ｐゴシック" pitchFamily="1" charset="-128"/>
              </a:rPr>
              <a:t>2.3.2 Die Kenngrößen der EbM in der Therapie</a:t>
            </a:r>
          </a:p>
        </p:txBody>
      </p:sp>
      <p:sp>
        <p:nvSpPr>
          <p:cNvPr id="203781" name="Text Box 4"/>
          <p:cNvSpPr txBox="1">
            <a:spLocks noChangeArrowheads="1"/>
          </p:cNvSpPr>
          <p:nvPr/>
        </p:nvSpPr>
        <p:spPr bwMode="auto">
          <a:xfrm>
            <a:off x="539750" y="6092825"/>
            <a:ext cx="6985000"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400"/>
              <a:t>Lubsen J et al. Lancet 2000;356:1757-59</a:t>
            </a:r>
          </a:p>
        </p:txBody>
      </p:sp>
      <p:graphicFrame>
        <p:nvGraphicFramePr>
          <p:cNvPr id="826368" name="Object 0"/>
          <p:cNvGraphicFramePr>
            <a:graphicFrameLocks noChangeAspect="1"/>
          </p:cNvGraphicFramePr>
          <p:nvPr/>
        </p:nvGraphicFramePr>
        <p:xfrm>
          <a:off x="461963" y="2420938"/>
          <a:ext cx="1912937" cy="731837"/>
        </p:xfrm>
        <a:graphic>
          <a:graphicData uri="http://schemas.openxmlformats.org/presentationml/2006/ole">
            <mc:AlternateContent xmlns:mc="http://schemas.openxmlformats.org/markup-compatibility/2006">
              <mc:Choice xmlns:v="urn:schemas-microsoft-com:vml" Requires="v">
                <p:oleObj spid="_x0000_s204325" name="Formel" r:id="rId3" imgW="1028254" imgH="393529" progId="Equation.3">
                  <p:embed/>
                </p:oleObj>
              </mc:Choice>
              <mc:Fallback>
                <p:oleObj name="Formel" r:id="rId3" imgW="1028254" imgH="393529" progId="Equation.3">
                  <p:embed/>
                  <p:pic>
                    <p:nvPicPr>
                      <p:cNvPr id="0" name="Object 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963" y="2420938"/>
                        <a:ext cx="1912937" cy="731837"/>
                      </a:xfrm>
                      <a:prstGeom prst="rect">
                        <a:avLst/>
                      </a:prstGeom>
                      <a:solidFill>
                        <a:srgbClr val="FF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alpha val="74997"/>
                                </a:srgbClr>
                              </a:outerShdw>
                            </a:effectLst>
                          </a14:hiddenEffects>
                        </a:ext>
                      </a:extLst>
                    </p:spPr>
                  </p:pic>
                </p:oleObj>
              </mc:Fallback>
            </mc:AlternateContent>
          </a:graphicData>
        </a:graphic>
      </p:graphicFrame>
      <p:graphicFrame>
        <p:nvGraphicFramePr>
          <p:cNvPr id="826369" name="Object 1"/>
          <p:cNvGraphicFramePr>
            <a:graphicFrameLocks noChangeAspect="1"/>
          </p:cNvGraphicFramePr>
          <p:nvPr/>
        </p:nvGraphicFramePr>
        <p:xfrm>
          <a:off x="449263" y="1484313"/>
          <a:ext cx="1912937" cy="731837"/>
        </p:xfrm>
        <a:graphic>
          <a:graphicData uri="http://schemas.openxmlformats.org/presentationml/2006/ole">
            <mc:AlternateContent xmlns:mc="http://schemas.openxmlformats.org/markup-compatibility/2006">
              <mc:Choice xmlns:v="urn:schemas-microsoft-com:vml" Requires="v">
                <p:oleObj spid="_x0000_s204326" name="Formel" r:id="rId5" imgW="1028254" imgH="393529" progId="Equation.3">
                  <p:embed/>
                </p:oleObj>
              </mc:Choice>
              <mc:Fallback>
                <p:oleObj name="Formel" r:id="rId5" imgW="1028254" imgH="393529" progId="Equation.3">
                  <p:embed/>
                  <p:pic>
                    <p:nvPicPr>
                      <p:cNvPr id="0" name="Object 1"/>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49263" y="1484313"/>
                        <a:ext cx="1912937" cy="731837"/>
                      </a:xfrm>
                      <a:prstGeom prst="rect">
                        <a:avLst/>
                      </a:prstGeom>
                      <a:solidFill>
                        <a:srgbClr val="FF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alpha val="74997"/>
                                </a:srgbClr>
                              </a:outerShdw>
                            </a:effectLst>
                          </a14:hiddenEffects>
                        </a:ext>
                      </a:extLst>
                    </p:spPr>
                  </p:pic>
                </p:oleObj>
              </mc:Fallback>
            </mc:AlternateContent>
          </a:graphicData>
        </a:graphic>
      </p:graphicFrame>
      <p:graphicFrame>
        <p:nvGraphicFramePr>
          <p:cNvPr id="826370" name="Object 2"/>
          <p:cNvGraphicFramePr>
            <a:graphicFrameLocks noChangeAspect="1"/>
          </p:cNvGraphicFramePr>
          <p:nvPr/>
        </p:nvGraphicFramePr>
        <p:xfrm>
          <a:off x="2484438" y="1484313"/>
          <a:ext cx="2151062" cy="803275"/>
        </p:xfrm>
        <a:graphic>
          <a:graphicData uri="http://schemas.openxmlformats.org/presentationml/2006/ole">
            <mc:AlternateContent xmlns:mc="http://schemas.openxmlformats.org/markup-compatibility/2006">
              <mc:Choice xmlns:v="urn:schemas-microsoft-com:vml" Requires="v">
                <p:oleObj spid="_x0000_s204327" name="Formel" r:id="rId7" imgW="1155700" imgH="431800" progId="Equation.3">
                  <p:embed/>
                </p:oleObj>
              </mc:Choice>
              <mc:Fallback>
                <p:oleObj name="Formel" r:id="rId7" imgW="1155700" imgH="431800" progId="Equation.3">
                  <p:embed/>
                  <p:pic>
                    <p:nvPicPr>
                      <p:cNvPr id="0" name="Object 2"/>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484438" y="1484313"/>
                        <a:ext cx="2151062" cy="803275"/>
                      </a:xfrm>
                      <a:prstGeom prst="rect">
                        <a:avLst/>
                      </a:prstGeom>
                      <a:solidFill>
                        <a:srgbClr val="FF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alpha val="74997"/>
                                </a:srgbClr>
                              </a:outerShdw>
                            </a:effectLst>
                          </a14:hiddenEffects>
                        </a:ext>
                      </a:extLst>
                    </p:spPr>
                  </p:pic>
                </p:oleObj>
              </mc:Fallback>
            </mc:AlternateContent>
          </a:graphicData>
        </a:graphic>
      </p:graphicFrame>
      <p:graphicFrame>
        <p:nvGraphicFramePr>
          <p:cNvPr id="826371" name="Object 3"/>
          <p:cNvGraphicFramePr>
            <a:graphicFrameLocks noChangeAspect="1"/>
          </p:cNvGraphicFramePr>
          <p:nvPr/>
        </p:nvGraphicFramePr>
        <p:xfrm>
          <a:off x="2460625" y="2420938"/>
          <a:ext cx="2151063" cy="720725"/>
        </p:xfrm>
        <a:graphic>
          <a:graphicData uri="http://schemas.openxmlformats.org/presentationml/2006/ole">
            <mc:AlternateContent xmlns:mc="http://schemas.openxmlformats.org/markup-compatibility/2006">
              <mc:Choice xmlns:v="urn:schemas-microsoft-com:vml" Requires="v">
                <p:oleObj spid="_x0000_s204328" name="Formel" r:id="rId9" imgW="1155700" imgH="431800" progId="Equation.3">
                  <p:embed/>
                </p:oleObj>
              </mc:Choice>
              <mc:Fallback>
                <p:oleObj name="Formel" r:id="rId9" imgW="1155700" imgH="431800" progId="Equation.3">
                  <p:embed/>
                  <p:pic>
                    <p:nvPicPr>
                      <p:cNvPr id="0" name="Object 3"/>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460625" y="2420938"/>
                        <a:ext cx="2151063" cy="720725"/>
                      </a:xfrm>
                      <a:prstGeom prst="rect">
                        <a:avLst/>
                      </a:prstGeom>
                      <a:solidFill>
                        <a:srgbClr val="FF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alpha val="74997"/>
                                </a:srgbClr>
                              </a:outerShdw>
                            </a:effectLst>
                          </a14:hiddenEffects>
                        </a:ext>
                      </a:extLst>
                    </p:spPr>
                  </p:pic>
                </p:oleObj>
              </mc:Fallback>
            </mc:AlternateContent>
          </a:graphicData>
        </a:graphic>
      </p:graphicFrame>
      <p:graphicFrame>
        <p:nvGraphicFramePr>
          <p:cNvPr id="826372" name="Object 4"/>
          <p:cNvGraphicFramePr>
            <a:graphicFrameLocks noChangeAspect="1"/>
          </p:cNvGraphicFramePr>
          <p:nvPr/>
        </p:nvGraphicFramePr>
        <p:xfrm>
          <a:off x="468313" y="3213100"/>
          <a:ext cx="8351837" cy="1927225"/>
        </p:xfrm>
        <a:graphic>
          <a:graphicData uri="http://schemas.openxmlformats.org/presentationml/2006/ole">
            <mc:AlternateContent xmlns:mc="http://schemas.openxmlformats.org/markup-compatibility/2006">
              <mc:Choice xmlns:v="urn:schemas-microsoft-com:vml" Requires="v">
                <p:oleObj spid="_x0000_s204329" name="Formel" r:id="rId11" imgW="3327400" imgH="812800" progId="Equation.3">
                  <p:embed/>
                </p:oleObj>
              </mc:Choice>
              <mc:Fallback>
                <p:oleObj name="Formel" r:id="rId11" imgW="3327400" imgH="812800" progId="Equation.3">
                  <p:embed/>
                  <p:pic>
                    <p:nvPicPr>
                      <p:cNvPr id="0" name="Object 4"/>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468313" y="3213100"/>
                        <a:ext cx="8351837" cy="1927225"/>
                      </a:xfrm>
                      <a:prstGeom prst="rect">
                        <a:avLst/>
                      </a:prstGeom>
                      <a:solidFill>
                        <a:srgbClr val="FFFF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alpha val="74997"/>
                                </a:srgbClr>
                              </a:outerShdw>
                            </a:effectLst>
                          </a14:hiddenEffects>
                        </a:ext>
                      </a:extLst>
                    </p:spPr>
                  </p:pic>
                </p:oleObj>
              </mc:Fallback>
            </mc:AlternateContent>
          </a:graphicData>
        </a:graphic>
      </p:graphicFrame>
      <p:sp>
        <p:nvSpPr>
          <p:cNvPr id="203787" name="Text Box 12"/>
          <p:cNvSpPr txBox="1">
            <a:spLocks noChangeArrowheads="1"/>
          </p:cNvSpPr>
          <p:nvPr/>
        </p:nvSpPr>
        <p:spPr bwMode="auto">
          <a:xfrm>
            <a:off x="6300788" y="2781300"/>
            <a:ext cx="2016125"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sz="1600"/>
              <a:t>t=5 Jahre</a:t>
            </a:r>
          </a:p>
        </p:txBody>
      </p:sp>
      <p:graphicFrame>
        <p:nvGraphicFramePr>
          <p:cNvPr id="826373" name="Object 5"/>
          <p:cNvGraphicFramePr>
            <a:graphicFrameLocks noChangeAspect="1"/>
          </p:cNvGraphicFramePr>
          <p:nvPr/>
        </p:nvGraphicFramePr>
        <p:xfrm>
          <a:off x="4394200" y="5229225"/>
          <a:ext cx="4362450" cy="1244600"/>
        </p:xfrm>
        <a:graphic>
          <a:graphicData uri="http://schemas.openxmlformats.org/presentationml/2006/ole">
            <mc:AlternateContent xmlns:mc="http://schemas.openxmlformats.org/markup-compatibility/2006">
              <mc:Choice xmlns:v="urn:schemas-microsoft-com:vml" Requires="v">
                <p:oleObj spid="_x0000_s204330" name="Formel" r:id="rId13" imgW="2844800" imgH="812800" progId="Equation.3">
                  <p:embed/>
                </p:oleObj>
              </mc:Choice>
              <mc:Fallback>
                <p:oleObj name="Formel" r:id="rId13" imgW="2844800" imgH="812800" progId="Equation.3">
                  <p:embed/>
                  <p:pic>
                    <p:nvPicPr>
                      <p:cNvPr id="0" name="Object 5"/>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4394200" y="5229225"/>
                        <a:ext cx="4362450" cy="1244600"/>
                      </a:xfrm>
                      <a:prstGeom prst="rect">
                        <a:avLst/>
                      </a:prstGeom>
                      <a:solidFill>
                        <a:srgbClr val="CCFF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alpha val="74997"/>
                                </a:srgbClr>
                              </a:outerShdw>
                            </a:effectLst>
                          </a14:hiddenEffects>
                        </a:ext>
                      </a:extLst>
                    </p:spPr>
                  </p:pic>
                </p:oleObj>
              </mc:Fallback>
            </mc:AlternateContent>
          </a:graphicData>
        </a:graphic>
      </p:graphicFrame>
      <p:graphicFrame>
        <p:nvGraphicFramePr>
          <p:cNvPr id="203789" name="Object 6"/>
          <p:cNvGraphicFramePr>
            <a:graphicFrameLocks noGrp="1" noChangeAspect="1"/>
          </p:cNvGraphicFramePr>
          <p:nvPr>
            <p:ph idx="1"/>
          </p:nvPr>
        </p:nvGraphicFramePr>
        <p:xfrm>
          <a:off x="5076825" y="1557338"/>
          <a:ext cx="3368675" cy="1195387"/>
        </p:xfrm>
        <a:graphic>
          <a:graphicData uri="http://schemas.openxmlformats.org/presentationml/2006/ole">
            <mc:AlternateContent xmlns:mc="http://schemas.openxmlformats.org/markup-compatibility/2006">
              <mc:Choice xmlns:v="urn:schemas-microsoft-com:vml" Requires="v">
                <p:oleObj spid="_x0000_s204331" name="Dokument" r:id="rId15" imgW="7315200" imgH="2590800" progId="Word.Document.8">
                  <p:embed/>
                </p:oleObj>
              </mc:Choice>
              <mc:Fallback>
                <p:oleObj name="Dokument" r:id="rId15" imgW="7315200" imgH="2590800" progId="Word.Document.8">
                  <p:embed/>
                  <p:pic>
                    <p:nvPicPr>
                      <p:cNvPr id="0" name="Object 6"/>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5076825" y="1557338"/>
                        <a:ext cx="3368675" cy="11953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33124" name="Text Box 4"/>
          <p:cNvSpPr txBox="1">
            <a:spLocks noChangeArrowheads="1"/>
          </p:cNvSpPr>
          <p:nvPr/>
        </p:nvSpPr>
        <p:spPr bwMode="auto">
          <a:xfrm>
            <a:off x="684213" y="1052513"/>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marL="342900" indent="-342900" algn="ctr">
              <a:defRPr sz="2400" b="1">
                <a:solidFill>
                  <a:srgbClr val="000066"/>
                </a:solidFill>
                <a:latin typeface="Arial" pitchFamily="34" charset="0"/>
              </a:defRPr>
            </a:lvl1pPr>
            <a:lvl2pPr marL="342900" indent="-342900" algn="ctr">
              <a:defRPr sz="2400" b="1">
                <a:solidFill>
                  <a:srgbClr val="000066"/>
                </a:solidFill>
                <a:latin typeface="Arial" pitchFamily="34" charset="0"/>
              </a:defRPr>
            </a:lvl2pPr>
            <a:lvl3pPr marL="342900" indent="-342900" algn="ctr">
              <a:defRPr sz="2400" b="1">
                <a:solidFill>
                  <a:srgbClr val="000066"/>
                </a:solidFill>
                <a:latin typeface="Arial" pitchFamily="34" charset="0"/>
              </a:defRPr>
            </a:lvl3pPr>
            <a:lvl4pPr marL="342900" indent="-342900" algn="ctr">
              <a:defRPr sz="2400" b="1">
                <a:solidFill>
                  <a:srgbClr val="000066"/>
                </a:solidFill>
                <a:latin typeface="Arial" pitchFamily="34" charset="0"/>
              </a:defRPr>
            </a:lvl4pPr>
            <a:lvl5pPr marL="342900" indent="-342900" algn="ctr">
              <a:defRPr sz="2400" b="1">
                <a:solidFill>
                  <a:srgbClr val="000066"/>
                </a:solidFill>
                <a:latin typeface="Arial" pitchFamily="34" charset="0"/>
              </a:defRPr>
            </a:lvl5pPr>
            <a:lvl6pPr marL="8001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6pPr>
            <a:lvl7pPr marL="12573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7pPr>
            <a:lvl8pPr marL="17145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8pPr>
            <a:lvl9pPr marL="21717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9pPr>
          </a:lstStyle>
          <a:p>
            <a:pPr>
              <a:defRPr/>
            </a:pPr>
            <a:r>
              <a:rPr lang="de-DE" sz="1600" smtClean="0">
                <a:ea typeface="+mn-ea"/>
              </a:rPr>
              <a:t>2.3.2 </a:t>
            </a:r>
            <a:r>
              <a:rPr lang="de-DE" sz="1600" u="sng" smtClean="0">
                <a:solidFill>
                  <a:srgbClr val="CC0000"/>
                </a:solidFill>
                <a:effectLst>
                  <a:outerShdw blurRad="38100" dist="38100" dir="2700000" algn="tl">
                    <a:srgbClr val="C0C0C0"/>
                  </a:outerShdw>
                </a:effectLst>
                <a:ea typeface="+mn-ea"/>
              </a:rPr>
              <a:t>A</a:t>
            </a:r>
            <a:r>
              <a:rPr lang="de-DE" sz="1600" smtClean="0">
                <a:ea typeface="+mn-ea"/>
              </a:rPr>
              <a:t>verage </a:t>
            </a:r>
            <a:r>
              <a:rPr lang="de-DE" sz="1600" u="sng" smtClean="0">
                <a:solidFill>
                  <a:srgbClr val="CC0000"/>
                </a:solidFill>
                <a:effectLst>
                  <a:outerShdw blurRad="38100" dist="38100" dir="2700000" algn="tl">
                    <a:srgbClr val="C0C0C0"/>
                  </a:outerShdw>
                </a:effectLst>
                <a:ea typeface="+mn-ea"/>
              </a:rPr>
              <a:t>D</a:t>
            </a:r>
            <a:r>
              <a:rPr lang="de-DE" sz="1600" smtClean="0">
                <a:ea typeface="+mn-ea"/>
              </a:rPr>
              <a:t>uration of </a:t>
            </a:r>
            <a:r>
              <a:rPr lang="de-DE" sz="1600" u="sng" smtClean="0">
                <a:solidFill>
                  <a:srgbClr val="CC0000"/>
                </a:solidFill>
                <a:effectLst>
                  <a:outerShdw blurRad="38100" dist="38100" dir="2700000" algn="tl">
                    <a:srgbClr val="C0C0C0"/>
                  </a:outerShdw>
                </a:effectLst>
                <a:ea typeface="+mn-ea"/>
              </a:rPr>
              <a:t>L</a:t>
            </a:r>
            <a:r>
              <a:rPr lang="de-DE" sz="1600" smtClean="0">
                <a:ea typeface="+mn-ea"/>
              </a:rPr>
              <a:t>ife </a:t>
            </a:r>
            <a:r>
              <a:rPr lang="de-DE" sz="1600" u="sng" smtClean="0">
                <a:solidFill>
                  <a:srgbClr val="CC0000"/>
                </a:solidFill>
                <a:effectLst>
                  <a:outerShdw blurRad="38100" dist="38100" dir="2700000" algn="tl">
                    <a:srgbClr val="C0C0C0"/>
                  </a:outerShdw>
                </a:effectLst>
                <a:ea typeface="+mn-ea"/>
              </a:rPr>
              <a:t>G</a:t>
            </a:r>
            <a:r>
              <a:rPr lang="de-DE" sz="1600" smtClean="0">
                <a:ea typeface="+mn-ea"/>
              </a:rPr>
              <a:t>ained (</a:t>
            </a:r>
            <a:r>
              <a:rPr lang="de-DE" sz="1600" smtClean="0">
                <a:solidFill>
                  <a:srgbClr val="CC0000"/>
                </a:solidFill>
                <a:effectLst>
                  <a:outerShdw blurRad="38100" dist="38100" dir="2700000" algn="tl">
                    <a:srgbClr val="C0C0C0"/>
                  </a:outerShdw>
                </a:effectLst>
                <a:ea typeface="+mn-ea"/>
              </a:rPr>
              <a:t>ADLG</a:t>
            </a:r>
            <a:r>
              <a:rPr lang="de-DE" sz="1600" smtClean="0">
                <a:ea typeface="+mn-ea"/>
              </a:rPr>
              <a:t>)</a:t>
            </a:r>
            <a:endParaRPr lang="en-US" sz="1600" smtClean="0">
              <a:ea typeface="+mn-ea"/>
            </a:endParaRP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826369"/>
                                        </p:tgtEl>
                                        <p:attrNameLst>
                                          <p:attrName>style.visibility</p:attrName>
                                        </p:attrNameLst>
                                      </p:cBhvr>
                                      <p:to>
                                        <p:strVal val="visible"/>
                                      </p:to>
                                    </p:set>
                                    <p:animEffect transition="in" filter="dissolve">
                                      <p:cBhvr>
                                        <p:cTn id="7" dur="500"/>
                                        <p:tgtEl>
                                          <p:spTgt spid="82636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826368"/>
                                        </p:tgtEl>
                                        <p:attrNameLst>
                                          <p:attrName>style.visibility</p:attrName>
                                        </p:attrNameLst>
                                      </p:cBhvr>
                                      <p:to>
                                        <p:strVal val="visible"/>
                                      </p:to>
                                    </p:set>
                                    <p:animEffect transition="in" filter="dissolve">
                                      <p:cBhvr>
                                        <p:cTn id="12" dur="500"/>
                                        <p:tgtEl>
                                          <p:spTgt spid="82636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826370"/>
                                        </p:tgtEl>
                                        <p:attrNameLst>
                                          <p:attrName>style.visibility</p:attrName>
                                        </p:attrNameLst>
                                      </p:cBhvr>
                                      <p:to>
                                        <p:strVal val="visible"/>
                                      </p:to>
                                    </p:set>
                                    <p:animEffect transition="in" filter="dissolve">
                                      <p:cBhvr>
                                        <p:cTn id="17" dur="500"/>
                                        <p:tgtEl>
                                          <p:spTgt spid="82637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826371"/>
                                        </p:tgtEl>
                                        <p:attrNameLst>
                                          <p:attrName>style.visibility</p:attrName>
                                        </p:attrNameLst>
                                      </p:cBhvr>
                                      <p:to>
                                        <p:strVal val="visible"/>
                                      </p:to>
                                    </p:set>
                                    <p:animEffect transition="in" filter="dissolve">
                                      <p:cBhvr>
                                        <p:cTn id="22" dur="500"/>
                                        <p:tgtEl>
                                          <p:spTgt spid="82637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826372"/>
                                        </p:tgtEl>
                                        <p:attrNameLst>
                                          <p:attrName>style.visibility</p:attrName>
                                        </p:attrNameLst>
                                      </p:cBhvr>
                                      <p:to>
                                        <p:strVal val="visible"/>
                                      </p:to>
                                    </p:set>
                                    <p:animEffect transition="in" filter="dissolve">
                                      <p:cBhvr>
                                        <p:cTn id="27" dur="500"/>
                                        <p:tgtEl>
                                          <p:spTgt spid="82637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826373"/>
                                        </p:tgtEl>
                                        <p:attrNameLst>
                                          <p:attrName>style.visibility</p:attrName>
                                        </p:attrNameLst>
                                      </p:cBhvr>
                                      <p:to>
                                        <p:strVal val="visible"/>
                                      </p:to>
                                    </p:set>
                                    <p:animEffect transition="in" filter="dissolve">
                                      <p:cBhvr>
                                        <p:cTn id="32" dur="500"/>
                                        <p:tgtEl>
                                          <p:spTgt spid="8263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87394"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04803"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0E487EFF-6AFE-4391-9D79-76B203E46B35}" type="slidenum">
              <a:rPr lang="de-DE" altLang="en-US" sz="900" smtClean="0">
                <a:solidFill>
                  <a:schemeClr val="accent2"/>
                </a:solidFill>
              </a:rPr>
              <a:pPr/>
              <a:t>211</a:t>
            </a:fld>
            <a:endParaRPr lang="de-DE" altLang="en-US" sz="1400" b="0" smtClean="0">
              <a:solidFill>
                <a:schemeClr val="tx1"/>
              </a:solidFill>
            </a:endParaRPr>
          </a:p>
        </p:txBody>
      </p:sp>
      <p:sp>
        <p:nvSpPr>
          <p:cNvPr id="593922" name="Rectangle 2"/>
          <p:cNvSpPr>
            <a:spLocks noGrp="1" noChangeArrowheads="1"/>
          </p:cNvSpPr>
          <p:nvPr>
            <p:ph type="title"/>
          </p:nvPr>
        </p:nvSpPr>
        <p:spPr>
          <a:xfrm>
            <a:off x="684213" y="579438"/>
            <a:ext cx="7772400" cy="457200"/>
          </a:xfrm>
        </p:spPr>
        <p:txBody>
          <a:bodyPr/>
          <a:lstStyle/>
          <a:p>
            <a:pPr>
              <a:defRPr/>
            </a:pPr>
            <a:r>
              <a:rPr lang="de-DE" altLang="en-US" sz="2400" smtClean="0">
                <a:ea typeface="ＭＳ Ｐゴシック" pitchFamily="1" charset="-128"/>
              </a:rPr>
              <a:t>2.3.2 Die Kenngrößen der EbM in der Therapie</a:t>
            </a:r>
          </a:p>
        </p:txBody>
      </p:sp>
      <p:sp>
        <p:nvSpPr>
          <p:cNvPr id="593923" name="Text Box 3"/>
          <p:cNvSpPr txBox="1">
            <a:spLocks noChangeArrowheads="1"/>
          </p:cNvSpPr>
          <p:nvPr/>
        </p:nvSpPr>
        <p:spPr bwMode="auto">
          <a:xfrm>
            <a:off x="684213" y="1052513"/>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marL="342900" indent="-342900" algn="ctr">
              <a:defRPr sz="2400" b="1">
                <a:solidFill>
                  <a:srgbClr val="000066"/>
                </a:solidFill>
                <a:latin typeface="Arial" pitchFamily="34" charset="0"/>
              </a:defRPr>
            </a:lvl1pPr>
            <a:lvl2pPr marL="342900" indent="-342900" algn="ctr">
              <a:defRPr sz="2400" b="1">
                <a:solidFill>
                  <a:srgbClr val="000066"/>
                </a:solidFill>
                <a:latin typeface="Arial" pitchFamily="34" charset="0"/>
              </a:defRPr>
            </a:lvl2pPr>
            <a:lvl3pPr marL="342900" indent="-342900" algn="ctr">
              <a:defRPr sz="2400" b="1">
                <a:solidFill>
                  <a:srgbClr val="000066"/>
                </a:solidFill>
                <a:latin typeface="Arial" pitchFamily="34" charset="0"/>
              </a:defRPr>
            </a:lvl3pPr>
            <a:lvl4pPr marL="342900" indent="-342900" algn="ctr">
              <a:defRPr sz="2400" b="1">
                <a:solidFill>
                  <a:srgbClr val="000066"/>
                </a:solidFill>
                <a:latin typeface="Arial" pitchFamily="34" charset="0"/>
              </a:defRPr>
            </a:lvl4pPr>
            <a:lvl5pPr marL="342900" indent="-342900" algn="ctr">
              <a:defRPr sz="2400" b="1">
                <a:solidFill>
                  <a:srgbClr val="000066"/>
                </a:solidFill>
                <a:latin typeface="Arial" pitchFamily="34" charset="0"/>
              </a:defRPr>
            </a:lvl5pPr>
            <a:lvl6pPr marL="8001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6pPr>
            <a:lvl7pPr marL="12573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7pPr>
            <a:lvl8pPr marL="17145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8pPr>
            <a:lvl9pPr marL="21717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9pPr>
          </a:lstStyle>
          <a:p>
            <a:pPr>
              <a:defRPr/>
            </a:pPr>
            <a:r>
              <a:rPr lang="de-DE" sz="1600" smtClean="0">
                <a:ea typeface="+mn-ea"/>
              </a:rPr>
              <a:t>2.3.2 </a:t>
            </a:r>
            <a:r>
              <a:rPr lang="de-DE" sz="1600" u="sng" smtClean="0">
                <a:solidFill>
                  <a:srgbClr val="CC0000"/>
                </a:solidFill>
                <a:effectLst>
                  <a:outerShdw blurRad="38100" dist="38100" dir="2700000" algn="tl">
                    <a:srgbClr val="C0C0C0"/>
                  </a:outerShdw>
                </a:effectLst>
                <a:ea typeface="+mn-ea"/>
              </a:rPr>
              <a:t>Q</a:t>
            </a:r>
            <a:r>
              <a:rPr lang="de-DE" sz="1600" smtClean="0">
                <a:ea typeface="+mn-ea"/>
              </a:rPr>
              <a:t>uality </a:t>
            </a:r>
            <a:r>
              <a:rPr lang="de-DE" sz="1600" u="sng" smtClean="0">
                <a:solidFill>
                  <a:srgbClr val="CC0000"/>
                </a:solidFill>
                <a:effectLst>
                  <a:outerShdw blurRad="38100" dist="38100" dir="2700000" algn="tl">
                    <a:srgbClr val="C0C0C0"/>
                  </a:outerShdw>
                </a:effectLst>
                <a:ea typeface="+mn-ea"/>
              </a:rPr>
              <a:t>A</a:t>
            </a:r>
            <a:r>
              <a:rPr lang="de-DE" sz="1600" smtClean="0">
                <a:ea typeface="+mn-ea"/>
              </a:rPr>
              <a:t>djusted </a:t>
            </a:r>
            <a:r>
              <a:rPr lang="de-DE" sz="1600" u="sng" smtClean="0">
                <a:solidFill>
                  <a:srgbClr val="CC0000"/>
                </a:solidFill>
                <a:effectLst>
                  <a:outerShdw blurRad="38100" dist="38100" dir="2700000" algn="tl">
                    <a:srgbClr val="C0C0C0"/>
                  </a:outerShdw>
                </a:effectLst>
                <a:ea typeface="+mn-ea"/>
              </a:rPr>
              <a:t>L</a:t>
            </a:r>
            <a:r>
              <a:rPr lang="de-DE" sz="1600" smtClean="0">
                <a:ea typeface="+mn-ea"/>
              </a:rPr>
              <a:t>ife </a:t>
            </a:r>
            <a:r>
              <a:rPr lang="de-DE" sz="1600" u="sng" smtClean="0">
                <a:solidFill>
                  <a:srgbClr val="CC0000"/>
                </a:solidFill>
                <a:effectLst>
                  <a:outerShdw blurRad="38100" dist="38100" dir="2700000" algn="tl">
                    <a:srgbClr val="C0C0C0"/>
                  </a:outerShdw>
                </a:effectLst>
                <a:ea typeface="+mn-ea"/>
              </a:rPr>
              <a:t>Y</a:t>
            </a:r>
            <a:r>
              <a:rPr lang="de-DE" sz="1600" smtClean="0">
                <a:ea typeface="+mn-ea"/>
              </a:rPr>
              <a:t>ears (</a:t>
            </a:r>
            <a:r>
              <a:rPr lang="de-DE" sz="1600" smtClean="0">
                <a:solidFill>
                  <a:srgbClr val="CC0000"/>
                </a:solidFill>
                <a:effectLst>
                  <a:outerShdw blurRad="38100" dist="38100" dir="2700000" algn="tl">
                    <a:srgbClr val="C0C0C0"/>
                  </a:outerShdw>
                </a:effectLst>
                <a:ea typeface="+mn-ea"/>
              </a:rPr>
              <a:t>QALY</a:t>
            </a:r>
            <a:r>
              <a:rPr lang="de-DE" sz="1600" smtClean="0">
                <a:ea typeface="+mn-ea"/>
              </a:rPr>
              <a:t>)</a:t>
            </a:r>
            <a:endParaRPr lang="en-US" sz="1600" smtClean="0">
              <a:ea typeface="+mn-ea"/>
            </a:endParaRPr>
          </a:p>
        </p:txBody>
      </p:sp>
      <p:sp>
        <p:nvSpPr>
          <p:cNvPr id="593924" name="Rectangle 4"/>
          <p:cNvSpPr>
            <a:spLocks noGrp="1" noChangeArrowheads="1"/>
          </p:cNvSpPr>
          <p:nvPr>
            <p:ph type="body" idx="1"/>
          </p:nvPr>
        </p:nvSpPr>
        <p:spPr>
          <a:xfrm>
            <a:off x="539750" y="1844675"/>
            <a:ext cx="7772400" cy="4114800"/>
          </a:xfrm>
        </p:spPr>
        <p:txBody>
          <a:bodyPr/>
          <a:lstStyle/>
          <a:p>
            <a:pPr>
              <a:lnSpc>
                <a:spcPct val="90000"/>
              </a:lnSpc>
              <a:buSzTx/>
              <a:buFontTx/>
              <a:buBlip>
                <a:blip r:embed="rId2"/>
              </a:buBlip>
            </a:pPr>
            <a:r>
              <a:rPr lang="de-DE" altLang="en-US" smtClean="0">
                <a:ea typeface="ＭＳ Ｐゴシック" pitchFamily="34" charset="-128"/>
              </a:rPr>
              <a:t>Bei Krankheiten mit chronischen Folgen</a:t>
            </a:r>
            <a:br>
              <a:rPr lang="de-DE" altLang="en-US" smtClean="0">
                <a:ea typeface="ＭＳ Ｐゴシック" pitchFamily="34" charset="-128"/>
              </a:rPr>
            </a:br>
            <a:r>
              <a:rPr lang="de-DE" altLang="en-US" smtClean="0">
                <a:ea typeface="ＭＳ Ｐゴシック" pitchFamily="34" charset="-128"/>
              </a:rPr>
              <a:t>(z.B. Hypertonie, Diabetes, Krebs)</a:t>
            </a:r>
          </a:p>
          <a:p>
            <a:pPr>
              <a:lnSpc>
                <a:spcPct val="90000"/>
              </a:lnSpc>
              <a:buSzTx/>
              <a:buFontTx/>
              <a:buBlip>
                <a:blip r:embed="rId2"/>
              </a:buBlip>
            </a:pPr>
            <a:r>
              <a:rPr lang="de-DE" altLang="en-US" smtClean="0">
                <a:ea typeface="ＭＳ Ｐゴシック" pitchFamily="34" charset="-128"/>
              </a:rPr>
              <a:t>Median-Überlebenszeit</a:t>
            </a:r>
          </a:p>
          <a:p>
            <a:pPr>
              <a:lnSpc>
                <a:spcPct val="90000"/>
              </a:lnSpc>
              <a:buSzTx/>
              <a:buFontTx/>
              <a:buBlip>
                <a:blip r:embed="rId2"/>
              </a:buBlip>
            </a:pPr>
            <a:r>
              <a:rPr lang="de-DE" altLang="en-US" smtClean="0">
                <a:ea typeface="ＭＳ Ｐゴシック" pitchFamily="34" charset="-128"/>
              </a:rPr>
              <a:t>QALY = ADLG * Faktor</a:t>
            </a:r>
          </a:p>
          <a:p>
            <a:pPr lvl="1">
              <a:lnSpc>
                <a:spcPct val="90000"/>
              </a:lnSpc>
              <a:buFontTx/>
              <a:buBlip>
                <a:blip r:embed="rId3"/>
              </a:buBlip>
            </a:pPr>
            <a:r>
              <a:rPr lang="de-DE" altLang="en-US" smtClean="0">
                <a:ea typeface="ＭＳ Ｐゴシック" pitchFamily="34" charset="-128"/>
              </a:rPr>
              <a:t>ADLG wird durch einen Korrekturfaktor zwischen 1 und 0 multipliziert, der die Qualität des Lebens bewertet</a:t>
            </a:r>
          </a:p>
          <a:p>
            <a:pPr lvl="2">
              <a:lnSpc>
                <a:spcPct val="90000"/>
              </a:lnSpc>
              <a:buFontTx/>
              <a:buBlip>
                <a:blip r:embed="rId4"/>
              </a:buBlip>
            </a:pPr>
            <a:r>
              <a:rPr lang="de-DE" altLang="en-US" sz="1800" smtClean="0">
                <a:ea typeface="ＭＳ Ｐゴシック" pitchFamily="34" charset="-128"/>
              </a:rPr>
              <a:t>1 = am Leben und ohne jegliche Beeinträchtigung</a:t>
            </a:r>
          </a:p>
          <a:p>
            <a:pPr lvl="2">
              <a:lnSpc>
                <a:spcPct val="90000"/>
              </a:lnSpc>
              <a:buFontTx/>
              <a:buBlip>
                <a:blip r:embed="rId4"/>
              </a:buBlip>
            </a:pPr>
            <a:r>
              <a:rPr lang="de-DE" altLang="en-US" sz="1800" smtClean="0">
                <a:ea typeface="ＭＳ Ｐゴシック" pitchFamily="34" charset="-128"/>
              </a:rPr>
              <a:t>0 = tot</a:t>
            </a:r>
          </a:p>
          <a:p>
            <a:pPr lvl="1">
              <a:lnSpc>
                <a:spcPct val="90000"/>
              </a:lnSpc>
              <a:buFontTx/>
              <a:buBlip>
                <a:blip r:embed="rId2"/>
              </a:buBlip>
            </a:pPr>
            <a:r>
              <a:rPr lang="de-DE" altLang="en-US" smtClean="0">
                <a:ea typeface="ＭＳ Ｐゴシック" pitchFamily="34" charset="-128"/>
              </a:rPr>
              <a:t>Methoden zur Messung der Lebensqualität</a:t>
            </a:r>
          </a:p>
          <a:p>
            <a:pPr lvl="2">
              <a:lnSpc>
                <a:spcPct val="90000"/>
              </a:lnSpc>
              <a:buFontTx/>
              <a:buBlip>
                <a:blip r:embed="rId4"/>
              </a:buBlip>
            </a:pPr>
            <a:r>
              <a:rPr lang="de-DE" altLang="en-US" sz="1800" smtClean="0">
                <a:ea typeface="ＭＳ Ｐゴシック" pitchFamily="34" charset="-128"/>
              </a:rPr>
              <a:t>Direkte Methoden </a:t>
            </a:r>
            <a:r>
              <a:rPr lang="de-DE" altLang="en-US" sz="1800" smtClean="0">
                <a:solidFill>
                  <a:srgbClr val="000066"/>
                </a:solidFill>
                <a:ea typeface="ＭＳ Ｐゴシック" pitchFamily="34" charset="-128"/>
              </a:rPr>
              <a:t>(z.B. Time trade off)</a:t>
            </a:r>
          </a:p>
          <a:p>
            <a:pPr lvl="2">
              <a:lnSpc>
                <a:spcPct val="90000"/>
              </a:lnSpc>
              <a:buFontTx/>
              <a:buBlip>
                <a:blip r:embed="rId4"/>
              </a:buBlip>
            </a:pPr>
            <a:r>
              <a:rPr lang="de-DE" altLang="en-US" sz="1800" smtClean="0">
                <a:ea typeface="ＭＳ Ｐゴシック" pitchFamily="34" charset="-128"/>
              </a:rPr>
              <a:t>Indirekte Methoden </a:t>
            </a:r>
            <a:r>
              <a:rPr lang="de-DE" altLang="en-US" sz="1800" smtClean="0">
                <a:solidFill>
                  <a:srgbClr val="000066"/>
                </a:solidFill>
                <a:ea typeface="ＭＳ Ｐゴシック" pitchFamily="34" charset="-128"/>
              </a:rPr>
              <a:t>(Skalen)</a:t>
            </a:r>
          </a:p>
          <a:p>
            <a:pPr lvl="2">
              <a:lnSpc>
                <a:spcPct val="90000"/>
              </a:lnSpc>
              <a:buFontTx/>
              <a:buBlip>
                <a:blip r:embed="rId4"/>
              </a:buBlip>
            </a:pPr>
            <a:r>
              <a:rPr lang="de-DE" altLang="en-US" sz="1800" smtClean="0">
                <a:ea typeface="ＭＳ Ｐゴシック" pitchFamily="34" charset="-128"/>
              </a:rPr>
              <a:t>! Direkte Methoden geben positivere Resultate !*</a:t>
            </a:r>
          </a:p>
        </p:txBody>
      </p:sp>
      <p:sp>
        <p:nvSpPr>
          <p:cNvPr id="204807" name="Text Box 6"/>
          <p:cNvSpPr txBox="1">
            <a:spLocks noChangeArrowheads="1"/>
          </p:cNvSpPr>
          <p:nvPr/>
        </p:nvSpPr>
        <p:spPr bwMode="auto">
          <a:xfrm>
            <a:off x="539750" y="6092825"/>
            <a:ext cx="6985000"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400" dirty="0">
                <a:solidFill>
                  <a:schemeClr val="tx1"/>
                </a:solidFill>
              </a:rPr>
              <a:t>* David A. et al 2009;BMJ 339:b2688</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593922"/>
                                        </p:tgtEl>
                                        <p:attrNameLst>
                                          <p:attrName>style.visibility</p:attrName>
                                        </p:attrNameLst>
                                      </p:cBhvr>
                                      <p:to>
                                        <p:strVal val="visible"/>
                                      </p:to>
                                    </p:set>
                                    <p:anim calcmode="lin" valueType="num">
                                      <p:cBhvr additive="base">
                                        <p:cTn id="7" dur="500" fill="hold"/>
                                        <p:tgtEl>
                                          <p:spTgt spid="593922"/>
                                        </p:tgtEl>
                                        <p:attrNameLst>
                                          <p:attrName>ppt_x</p:attrName>
                                        </p:attrNameLst>
                                      </p:cBhvr>
                                      <p:tavLst>
                                        <p:tav tm="0">
                                          <p:val>
                                            <p:strVal val="#ppt_x"/>
                                          </p:val>
                                        </p:tav>
                                        <p:tav tm="100000">
                                          <p:val>
                                            <p:strVal val="#ppt_x"/>
                                          </p:val>
                                        </p:tav>
                                      </p:tavLst>
                                    </p:anim>
                                    <p:anim calcmode="lin" valueType="num">
                                      <p:cBhvr additive="base">
                                        <p:cTn id="8" dur="500" fill="hold"/>
                                        <p:tgtEl>
                                          <p:spTgt spid="593922"/>
                                        </p:tgtEl>
                                        <p:attrNameLst>
                                          <p:attrName>ppt_y</p:attrName>
                                        </p:attrNameLst>
                                      </p:cBhvr>
                                      <p:tavLst>
                                        <p:tav tm="0">
                                          <p:val>
                                            <p:strVal val="0-#ppt_h/2"/>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593923"/>
                                        </p:tgtEl>
                                        <p:attrNameLst>
                                          <p:attrName>style.visibility</p:attrName>
                                        </p:attrNameLst>
                                      </p:cBhvr>
                                      <p:to>
                                        <p:strVal val="visible"/>
                                      </p:to>
                                    </p:set>
                                    <p:anim calcmode="lin" valueType="num">
                                      <p:cBhvr additive="base">
                                        <p:cTn id="11" dur="500" fill="hold"/>
                                        <p:tgtEl>
                                          <p:spTgt spid="593923"/>
                                        </p:tgtEl>
                                        <p:attrNameLst>
                                          <p:attrName>ppt_x</p:attrName>
                                        </p:attrNameLst>
                                      </p:cBhvr>
                                      <p:tavLst>
                                        <p:tav tm="0">
                                          <p:val>
                                            <p:strVal val="0-#ppt_w/2"/>
                                          </p:val>
                                        </p:tav>
                                        <p:tav tm="100000">
                                          <p:val>
                                            <p:strVal val="#ppt_x"/>
                                          </p:val>
                                        </p:tav>
                                      </p:tavLst>
                                    </p:anim>
                                    <p:anim calcmode="lin" valueType="num">
                                      <p:cBhvr additive="base">
                                        <p:cTn id="12" dur="500" fill="hold"/>
                                        <p:tgtEl>
                                          <p:spTgt spid="593923"/>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593924">
                                            <p:txEl>
                                              <p:pRg st="0" end="0"/>
                                            </p:txEl>
                                          </p:spTgt>
                                        </p:tgtEl>
                                        <p:attrNameLst>
                                          <p:attrName>style.visibility</p:attrName>
                                        </p:attrNameLst>
                                      </p:cBhvr>
                                      <p:to>
                                        <p:strVal val="visible"/>
                                      </p:to>
                                    </p:set>
                                    <p:anim calcmode="lin" valueType="num">
                                      <p:cBhvr additive="base">
                                        <p:cTn id="17" dur="500" fill="hold"/>
                                        <p:tgtEl>
                                          <p:spTgt spid="593924">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59392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593924">
                                            <p:txEl>
                                              <p:pRg st="1" end="1"/>
                                            </p:txEl>
                                          </p:spTgt>
                                        </p:tgtEl>
                                        <p:attrNameLst>
                                          <p:attrName>style.visibility</p:attrName>
                                        </p:attrNameLst>
                                      </p:cBhvr>
                                      <p:to>
                                        <p:strVal val="visible"/>
                                      </p:to>
                                    </p:set>
                                    <p:anim calcmode="lin" valueType="num">
                                      <p:cBhvr additive="base">
                                        <p:cTn id="23" dur="500" fill="hold"/>
                                        <p:tgtEl>
                                          <p:spTgt spid="593924">
                                            <p:txEl>
                                              <p:pRg st="1" end="1"/>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59392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593924">
                                            <p:txEl>
                                              <p:pRg st="2" end="2"/>
                                            </p:txEl>
                                          </p:spTgt>
                                        </p:tgtEl>
                                        <p:attrNameLst>
                                          <p:attrName>style.visibility</p:attrName>
                                        </p:attrNameLst>
                                      </p:cBhvr>
                                      <p:to>
                                        <p:strVal val="visible"/>
                                      </p:to>
                                    </p:set>
                                    <p:anim calcmode="lin" valueType="num">
                                      <p:cBhvr additive="base">
                                        <p:cTn id="29" dur="500" fill="hold"/>
                                        <p:tgtEl>
                                          <p:spTgt spid="593924">
                                            <p:txEl>
                                              <p:pRg st="2" end="2"/>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593924">
                                            <p:txEl>
                                              <p:pRg st="2" end="2"/>
                                            </p:txEl>
                                          </p:spTgt>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593924">
                                            <p:txEl>
                                              <p:pRg st="3" end="3"/>
                                            </p:txEl>
                                          </p:spTgt>
                                        </p:tgtEl>
                                        <p:attrNameLst>
                                          <p:attrName>style.visibility</p:attrName>
                                        </p:attrNameLst>
                                      </p:cBhvr>
                                      <p:to>
                                        <p:strVal val="visible"/>
                                      </p:to>
                                    </p:set>
                                    <p:anim calcmode="lin" valueType="num">
                                      <p:cBhvr additive="base">
                                        <p:cTn id="33" dur="500" fill="hold"/>
                                        <p:tgtEl>
                                          <p:spTgt spid="593924">
                                            <p:txEl>
                                              <p:pRg st="3" end="3"/>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593924">
                                            <p:txEl>
                                              <p:pRg st="3" end="3"/>
                                            </p:txEl>
                                          </p:spTgt>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593924">
                                            <p:txEl>
                                              <p:pRg st="4" end="4"/>
                                            </p:txEl>
                                          </p:spTgt>
                                        </p:tgtEl>
                                        <p:attrNameLst>
                                          <p:attrName>style.visibility</p:attrName>
                                        </p:attrNameLst>
                                      </p:cBhvr>
                                      <p:to>
                                        <p:strVal val="visible"/>
                                      </p:to>
                                    </p:set>
                                    <p:anim calcmode="lin" valueType="num">
                                      <p:cBhvr additive="base">
                                        <p:cTn id="37" dur="500" fill="hold"/>
                                        <p:tgtEl>
                                          <p:spTgt spid="593924">
                                            <p:txEl>
                                              <p:pRg st="4" end="4"/>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593924">
                                            <p:txEl>
                                              <p:pRg st="4" end="4"/>
                                            </p:txEl>
                                          </p:spTgt>
                                        </p:tgtEl>
                                        <p:attrNameLst>
                                          <p:attrName>ppt_y</p:attrName>
                                        </p:attrNameLst>
                                      </p:cBhvr>
                                      <p:tavLst>
                                        <p:tav tm="0">
                                          <p:val>
                                            <p:strVal val="#ppt_y"/>
                                          </p:val>
                                        </p:tav>
                                        <p:tav tm="100000">
                                          <p:val>
                                            <p:strVal val="#ppt_y"/>
                                          </p:val>
                                        </p:tav>
                                      </p:tavLst>
                                    </p:anim>
                                  </p:childTnLst>
                                </p:cTn>
                              </p:par>
                              <p:par>
                                <p:cTn id="39" presetID="2" presetClass="entr" presetSubtype="8" fill="hold" grpId="0" nodeType="withEffect">
                                  <p:stCondLst>
                                    <p:cond delay="0"/>
                                  </p:stCondLst>
                                  <p:childTnLst>
                                    <p:set>
                                      <p:cBhvr>
                                        <p:cTn id="40" dur="1" fill="hold">
                                          <p:stCondLst>
                                            <p:cond delay="0"/>
                                          </p:stCondLst>
                                        </p:cTn>
                                        <p:tgtEl>
                                          <p:spTgt spid="593924">
                                            <p:txEl>
                                              <p:pRg st="5" end="5"/>
                                            </p:txEl>
                                          </p:spTgt>
                                        </p:tgtEl>
                                        <p:attrNameLst>
                                          <p:attrName>style.visibility</p:attrName>
                                        </p:attrNameLst>
                                      </p:cBhvr>
                                      <p:to>
                                        <p:strVal val="visible"/>
                                      </p:to>
                                    </p:set>
                                    <p:anim calcmode="lin" valueType="num">
                                      <p:cBhvr additive="base">
                                        <p:cTn id="41" dur="500" fill="hold"/>
                                        <p:tgtEl>
                                          <p:spTgt spid="593924">
                                            <p:txEl>
                                              <p:pRg st="5" end="5"/>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593924">
                                            <p:txEl>
                                              <p:pRg st="5" end="5"/>
                                            </p:txEl>
                                          </p:spTgt>
                                        </p:tgtEl>
                                        <p:attrNameLst>
                                          <p:attrName>ppt_y</p:attrName>
                                        </p:attrNameLst>
                                      </p:cBhvr>
                                      <p:tavLst>
                                        <p:tav tm="0">
                                          <p:val>
                                            <p:strVal val="#ppt_y"/>
                                          </p:val>
                                        </p:tav>
                                        <p:tav tm="100000">
                                          <p:val>
                                            <p:strVal val="#ppt_y"/>
                                          </p:val>
                                        </p:tav>
                                      </p:tavLst>
                                    </p:anim>
                                  </p:childTnLst>
                                </p:cTn>
                              </p:par>
                              <p:par>
                                <p:cTn id="43" presetID="2" presetClass="entr" presetSubtype="8" fill="hold" grpId="0" nodeType="withEffect">
                                  <p:stCondLst>
                                    <p:cond delay="0"/>
                                  </p:stCondLst>
                                  <p:childTnLst>
                                    <p:set>
                                      <p:cBhvr>
                                        <p:cTn id="44" dur="1" fill="hold">
                                          <p:stCondLst>
                                            <p:cond delay="0"/>
                                          </p:stCondLst>
                                        </p:cTn>
                                        <p:tgtEl>
                                          <p:spTgt spid="593924">
                                            <p:txEl>
                                              <p:pRg st="6" end="6"/>
                                            </p:txEl>
                                          </p:spTgt>
                                        </p:tgtEl>
                                        <p:attrNameLst>
                                          <p:attrName>style.visibility</p:attrName>
                                        </p:attrNameLst>
                                      </p:cBhvr>
                                      <p:to>
                                        <p:strVal val="visible"/>
                                      </p:to>
                                    </p:set>
                                    <p:anim calcmode="lin" valueType="num">
                                      <p:cBhvr additive="base">
                                        <p:cTn id="45" dur="500" fill="hold"/>
                                        <p:tgtEl>
                                          <p:spTgt spid="593924">
                                            <p:txEl>
                                              <p:pRg st="6" end="6"/>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593924">
                                            <p:txEl>
                                              <p:pRg st="6" end="6"/>
                                            </p:txEl>
                                          </p:spTgt>
                                        </p:tgtEl>
                                        <p:attrNameLst>
                                          <p:attrName>ppt_y</p:attrName>
                                        </p:attrNameLst>
                                      </p:cBhvr>
                                      <p:tavLst>
                                        <p:tav tm="0">
                                          <p:val>
                                            <p:strVal val="#ppt_y"/>
                                          </p:val>
                                        </p:tav>
                                        <p:tav tm="100000">
                                          <p:val>
                                            <p:strVal val="#ppt_y"/>
                                          </p:val>
                                        </p:tav>
                                      </p:tavLst>
                                    </p:anim>
                                  </p:childTnLst>
                                </p:cTn>
                              </p:par>
                              <p:par>
                                <p:cTn id="47" presetID="2" presetClass="entr" presetSubtype="8" fill="hold" grpId="0" nodeType="withEffect">
                                  <p:stCondLst>
                                    <p:cond delay="0"/>
                                  </p:stCondLst>
                                  <p:childTnLst>
                                    <p:set>
                                      <p:cBhvr>
                                        <p:cTn id="48" dur="1" fill="hold">
                                          <p:stCondLst>
                                            <p:cond delay="0"/>
                                          </p:stCondLst>
                                        </p:cTn>
                                        <p:tgtEl>
                                          <p:spTgt spid="593924">
                                            <p:txEl>
                                              <p:pRg st="7" end="7"/>
                                            </p:txEl>
                                          </p:spTgt>
                                        </p:tgtEl>
                                        <p:attrNameLst>
                                          <p:attrName>style.visibility</p:attrName>
                                        </p:attrNameLst>
                                      </p:cBhvr>
                                      <p:to>
                                        <p:strVal val="visible"/>
                                      </p:to>
                                    </p:set>
                                    <p:anim calcmode="lin" valueType="num">
                                      <p:cBhvr additive="base">
                                        <p:cTn id="49" dur="500" fill="hold"/>
                                        <p:tgtEl>
                                          <p:spTgt spid="593924">
                                            <p:txEl>
                                              <p:pRg st="7" end="7"/>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593924">
                                            <p:txEl>
                                              <p:pRg st="7" end="7"/>
                                            </p:txEl>
                                          </p:spTgt>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593924">
                                            <p:txEl>
                                              <p:pRg st="8" end="8"/>
                                            </p:txEl>
                                          </p:spTgt>
                                        </p:tgtEl>
                                        <p:attrNameLst>
                                          <p:attrName>style.visibility</p:attrName>
                                        </p:attrNameLst>
                                      </p:cBhvr>
                                      <p:to>
                                        <p:strVal val="visible"/>
                                      </p:to>
                                    </p:set>
                                    <p:anim calcmode="lin" valueType="num">
                                      <p:cBhvr additive="base">
                                        <p:cTn id="53" dur="500" fill="hold"/>
                                        <p:tgtEl>
                                          <p:spTgt spid="593924">
                                            <p:txEl>
                                              <p:pRg st="8" end="8"/>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593924">
                                            <p:txEl>
                                              <p:pRg st="8" end="8"/>
                                            </p:txEl>
                                          </p:spTgt>
                                        </p:tgtEl>
                                        <p:attrNameLst>
                                          <p:attrName>ppt_y</p:attrName>
                                        </p:attrNameLst>
                                      </p:cBhvr>
                                      <p:tavLst>
                                        <p:tav tm="0">
                                          <p:val>
                                            <p:strVal val="#ppt_y"/>
                                          </p:val>
                                        </p:tav>
                                        <p:tav tm="100000">
                                          <p:val>
                                            <p:strVal val="#ppt_y"/>
                                          </p:val>
                                        </p:tav>
                                      </p:tavLst>
                                    </p:anim>
                                  </p:childTnLst>
                                </p:cTn>
                              </p:par>
                              <p:par>
                                <p:cTn id="55" presetID="2" presetClass="entr" presetSubtype="8" fill="hold" grpId="0" nodeType="withEffect">
                                  <p:stCondLst>
                                    <p:cond delay="0"/>
                                  </p:stCondLst>
                                  <p:childTnLst>
                                    <p:set>
                                      <p:cBhvr>
                                        <p:cTn id="56" dur="1" fill="hold">
                                          <p:stCondLst>
                                            <p:cond delay="0"/>
                                          </p:stCondLst>
                                        </p:cTn>
                                        <p:tgtEl>
                                          <p:spTgt spid="593924">
                                            <p:txEl>
                                              <p:pRg st="9" end="9"/>
                                            </p:txEl>
                                          </p:spTgt>
                                        </p:tgtEl>
                                        <p:attrNameLst>
                                          <p:attrName>style.visibility</p:attrName>
                                        </p:attrNameLst>
                                      </p:cBhvr>
                                      <p:to>
                                        <p:strVal val="visible"/>
                                      </p:to>
                                    </p:set>
                                    <p:anim calcmode="lin" valueType="num">
                                      <p:cBhvr additive="base">
                                        <p:cTn id="57" dur="500" fill="hold"/>
                                        <p:tgtEl>
                                          <p:spTgt spid="593924">
                                            <p:txEl>
                                              <p:pRg st="9" end="9"/>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593924">
                                            <p:txEl>
                                              <p:pRg st="9" end="9"/>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3922" grpId="0" animBg="1" autoUpdateAnimBg="0"/>
      <p:bldP spid="593923" grpId="0" animBg="1"/>
      <p:bldP spid="593924" grpId="0" build="p"/>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8"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05827"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CC4AA029-744E-4E41-83FC-C48ADBAA3A5D}" type="slidenum">
              <a:rPr lang="de-DE" altLang="en-US" sz="900" smtClean="0">
                <a:solidFill>
                  <a:schemeClr val="accent2"/>
                </a:solidFill>
              </a:rPr>
              <a:pPr/>
              <a:t>212</a:t>
            </a:fld>
            <a:endParaRPr lang="de-DE" altLang="en-US" sz="1400" b="0" smtClean="0">
              <a:solidFill>
                <a:schemeClr val="tx1"/>
              </a:solidFill>
            </a:endParaRPr>
          </a:p>
        </p:txBody>
      </p:sp>
      <p:sp>
        <p:nvSpPr>
          <p:cNvPr id="572418" name="Rectangle 2"/>
          <p:cNvSpPr>
            <a:spLocks noGrp="1" noChangeArrowheads="1"/>
          </p:cNvSpPr>
          <p:nvPr>
            <p:ph type="title"/>
          </p:nvPr>
        </p:nvSpPr>
        <p:spPr>
          <a:xfrm>
            <a:off x="684213" y="579438"/>
            <a:ext cx="7772400" cy="457200"/>
          </a:xfrm>
        </p:spPr>
        <p:txBody>
          <a:bodyPr/>
          <a:lstStyle/>
          <a:p>
            <a:pPr>
              <a:defRPr/>
            </a:pPr>
            <a:r>
              <a:rPr lang="de-DE" altLang="en-US" sz="2400" smtClean="0">
                <a:ea typeface="ＭＳ Ｐゴシック" pitchFamily="1" charset="-128"/>
              </a:rPr>
              <a:t>2.3.2 Die Kenngrößen der EbM in der Therapie</a:t>
            </a:r>
          </a:p>
        </p:txBody>
      </p:sp>
      <p:pic>
        <p:nvPicPr>
          <p:cNvPr id="333828" name="Picture 9" descr="Median_Rezidivfrei"/>
          <p:cNvPicPr>
            <a:picLocks noChangeAspect="1" noChangeArrowheads="1"/>
          </p:cNvPicPr>
          <p:nvPr/>
        </p:nvPicPr>
        <p:blipFill>
          <a:blip r:embed="rId2"/>
          <a:srcRect/>
          <a:stretch>
            <a:fillRect/>
          </a:stretch>
        </p:blipFill>
        <p:spPr bwMode="auto">
          <a:xfrm>
            <a:off x="395288" y="1628775"/>
            <a:ext cx="2592387" cy="243840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3829" name="Picture 10" descr="ADLG"/>
          <p:cNvPicPr>
            <a:picLocks noChangeAspect="1" noChangeArrowheads="1"/>
          </p:cNvPicPr>
          <p:nvPr/>
        </p:nvPicPr>
        <p:blipFill>
          <a:blip r:embed="rId3"/>
          <a:srcRect/>
          <a:stretch>
            <a:fillRect/>
          </a:stretch>
        </p:blipFill>
        <p:spPr bwMode="auto">
          <a:xfrm>
            <a:off x="3203575" y="1557338"/>
            <a:ext cx="5618163" cy="4494212"/>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3830" name="Line 11"/>
          <p:cNvSpPr>
            <a:spLocks noChangeShapeType="1"/>
          </p:cNvSpPr>
          <p:nvPr/>
        </p:nvSpPr>
        <p:spPr bwMode="auto">
          <a:xfrm>
            <a:off x="4570413" y="3716338"/>
            <a:ext cx="288925" cy="0"/>
          </a:xfrm>
          <a:prstGeom prst="line">
            <a:avLst/>
          </a:prstGeom>
          <a:noFill/>
          <a:ln w="38100">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a:spAutoFit/>
          </a:bodyPr>
          <a:lstStyle/>
          <a:p>
            <a:pPr>
              <a:defRPr/>
            </a:pPr>
            <a:endParaRPr lang="en-GB">
              <a:ea typeface="ＭＳ Ｐゴシック" pitchFamily="1" charset="-128"/>
            </a:endParaRPr>
          </a:p>
        </p:txBody>
      </p:sp>
      <p:sp>
        <p:nvSpPr>
          <p:cNvPr id="205832" name="Line 12"/>
          <p:cNvSpPr>
            <a:spLocks noChangeShapeType="1"/>
          </p:cNvSpPr>
          <p:nvPr/>
        </p:nvSpPr>
        <p:spPr bwMode="auto">
          <a:xfrm>
            <a:off x="4572000" y="3716338"/>
            <a:ext cx="0" cy="1944687"/>
          </a:xfrm>
          <a:prstGeom prst="line">
            <a:avLst/>
          </a:prstGeom>
          <a:noFill/>
          <a:ln w="9525">
            <a:solidFill>
              <a:schemeClr val="tx1"/>
            </a:solidFill>
            <a:prstDash val="sysDot"/>
            <a:round/>
            <a:headEnd/>
            <a:tailEnd/>
          </a:ln>
          <a:extLst>
            <a:ext uri="{909E8E84-426E-40DD-AFC4-6F175D3DCCD1}">
              <a14:hiddenFill xmlns:a14="http://schemas.microsoft.com/office/drawing/2010/main">
                <a:noFill/>
              </a14:hiddenFill>
            </a:ext>
          </a:extLst>
        </p:spPr>
        <p:txBody>
          <a:bodyPr>
            <a:spAutoFit/>
          </a:bodyPr>
          <a:lstStyle/>
          <a:p>
            <a:endParaRPr lang="de-DE"/>
          </a:p>
        </p:txBody>
      </p:sp>
      <p:sp>
        <p:nvSpPr>
          <p:cNvPr id="205833" name="Line 16"/>
          <p:cNvSpPr>
            <a:spLocks noChangeShapeType="1"/>
          </p:cNvSpPr>
          <p:nvPr/>
        </p:nvSpPr>
        <p:spPr bwMode="auto">
          <a:xfrm>
            <a:off x="4859338" y="3716338"/>
            <a:ext cx="0" cy="1944687"/>
          </a:xfrm>
          <a:prstGeom prst="line">
            <a:avLst/>
          </a:prstGeom>
          <a:noFill/>
          <a:ln w="9525">
            <a:solidFill>
              <a:schemeClr val="tx1"/>
            </a:solidFill>
            <a:prstDash val="sysDot"/>
            <a:round/>
            <a:headEnd/>
            <a:tailEnd/>
          </a:ln>
          <a:extLst>
            <a:ext uri="{909E8E84-426E-40DD-AFC4-6F175D3DCCD1}">
              <a14:hiddenFill xmlns:a14="http://schemas.microsoft.com/office/drawing/2010/main">
                <a:noFill/>
              </a14:hiddenFill>
            </a:ext>
          </a:extLst>
        </p:spPr>
        <p:txBody>
          <a:bodyPr>
            <a:spAutoFit/>
          </a:bodyPr>
          <a:lstStyle/>
          <a:p>
            <a:endParaRPr lang="de-DE"/>
          </a:p>
        </p:txBody>
      </p:sp>
      <p:sp>
        <p:nvSpPr>
          <p:cNvPr id="205834" name="Line 17"/>
          <p:cNvSpPr>
            <a:spLocks noChangeShapeType="1"/>
          </p:cNvSpPr>
          <p:nvPr/>
        </p:nvSpPr>
        <p:spPr bwMode="auto">
          <a:xfrm>
            <a:off x="3851275" y="3716338"/>
            <a:ext cx="720725"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spAutoFit/>
          </a:bodyPr>
          <a:lstStyle/>
          <a:p>
            <a:endParaRPr lang="de-DE"/>
          </a:p>
        </p:txBody>
      </p:sp>
      <p:sp>
        <p:nvSpPr>
          <p:cNvPr id="333834" name="Text Box 18"/>
          <p:cNvSpPr txBox="1">
            <a:spLocks noChangeArrowheads="1"/>
          </p:cNvSpPr>
          <p:nvPr/>
        </p:nvSpPr>
        <p:spPr bwMode="auto">
          <a:xfrm>
            <a:off x="3489325" y="3500438"/>
            <a:ext cx="719138"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lgn="ctr">
              <a:defRPr/>
            </a:pPr>
            <a:r>
              <a:rPr lang="de-DE" altLang="en-US" smtClean="0">
                <a:effectLst>
                  <a:outerShdw blurRad="38100" dist="38100" dir="2700000" algn="tl">
                    <a:srgbClr val="000000"/>
                  </a:outerShdw>
                </a:effectLst>
              </a:rPr>
              <a:t>0.5</a:t>
            </a:r>
          </a:p>
        </p:txBody>
      </p:sp>
      <p:sp>
        <p:nvSpPr>
          <p:cNvPr id="333835" name="AutoShape 20"/>
          <p:cNvSpPr>
            <a:spLocks noChangeArrowheads="1"/>
          </p:cNvSpPr>
          <p:nvPr/>
        </p:nvSpPr>
        <p:spPr bwMode="auto">
          <a:xfrm>
            <a:off x="5292725" y="3141663"/>
            <a:ext cx="3024188" cy="865187"/>
          </a:xfrm>
          <a:prstGeom prst="wedgeRectCallout">
            <a:avLst>
              <a:gd name="adj1" fmla="val -64644"/>
              <a:gd name="adj2" fmla="val 15139"/>
            </a:avLst>
          </a:prstGeom>
          <a:solidFill>
            <a:srgbClr val="FFFF00"/>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lgn="ctr">
              <a:defRPr/>
            </a:pPr>
            <a:r>
              <a:rPr lang="de-DE" altLang="en-US" smtClean="0"/>
              <a:t>Mediane Überlebenszeit</a:t>
            </a:r>
          </a:p>
        </p:txBody>
      </p:sp>
      <p:sp>
        <p:nvSpPr>
          <p:cNvPr id="593923" name="Text Box 3"/>
          <p:cNvSpPr txBox="1">
            <a:spLocks noChangeArrowheads="1"/>
          </p:cNvSpPr>
          <p:nvPr/>
        </p:nvSpPr>
        <p:spPr bwMode="auto">
          <a:xfrm>
            <a:off x="684213" y="1052513"/>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marL="342900" indent="-342900" algn="ctr">
              <a:defRPr sz="2400" b="1">
                <a:solidFill>
                  <a:srgbClr val="000066"/>
                </a:solidFill>
                <a:latin typeface="Arial" pitchFamily="34" charset="0"/>
              </a:defRPr>
            </a:lvl1pPr>
            <a:lvl2pPr marL="342900" indent="-342900" algn="ctr">
              <a:defRPr sz="2400" b="1">
                <a:solidFill>
                  <a:srgbClr val="000066"/>
                </a:solidFill>
                <a:latin typeface="Arial" pitchFamily="34" charset="0"/>
              </a:defRPr>
            </a:lvl2pPr>
            <a:lvl3pPr marL="342900" indent="-342900" algn="ctr">
              <a:defRPr sz="2400" b="1">
                <a:solidFill>
                  <a:srgbClr val="000066"/>
                </a:solidFill>
                <a:latin typeface="Arial" pitchFamily="34" charset="0"/>
              </a:defRPr>
            </a:lvl3pPr>
            <a:lvl4pPr marL="342900" indent="-342900" algn="ctr">
              <a:defRPr sz="2400" b="1">
                <a:solidFill>
                  <a:srgbClr val="000066"/>
                </a:solidFill>
                <a:latin typeface="Arial" pitchFamily="34" charset="0"/>
              </a:defRPr>
            </a:lvl4pPr>
            <a:lvl5pPr marL="342900" indent="-342900" algn="ctr">
              <a:defRPr sz="2400" b="1">
                <a:solidFill>
                  <a:srgbClr val="000066"/>
                </a:solidFill>
                <a:latin typeface="Arial" pitchFamily="34" charset="0"/>
              </a:defRPr>
            </a:lvl5pPr>
            <a:lvl6pPr marL="8001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6pPr>
            <a:lvl7pPr marL="12573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7pPr>
            <a:lvl8pPr marL="17145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8pPr>
            <a:lvl9pPr marL="21717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9pPr>
          </a:lstStyle>
          <a:p>
            <a:pPr>
              <a:defRPr/>
            </a:pPr>
            <a:r>
              <a:rPr lang="de-DE" sz="1600" smtClean="0">
                <a:ea typeface="+mn-ea"/>
              </a:rPr>
              <a:t>2.3.2 </a:t>
            </a:r>
            <a:r>
              <a:rPr lang="de-DE" sz="1600" u="sng" smtClean="0">
                <a:solidFill>
                  <a:srgbClr val="CC0000"/>
                </a:solidFill>
                <a:effectLst>
                  <a:outerShdw blurRad="38100" dist="38100" dir="2700000" algn="tl">
                    <a:srgbClr val="C0C0C0"/>
                  </a:outerShdw>
                </a:effectLst>
                <a:ea typeface="+mn-ea"/>
              </a:rPr>
              <a:t>Q</a:t>
            </a:r>
            <a:r>
              <a:rPr lang="de-DE" sz="1600" smtClean="0">
                <a:ea typeface="+mn-ea"/>
              </a:rPr>
              <a:t>uality </a:t>
            </a:r>
            <a:r>
              <a:rPr lang="de-DE" sz="1600" u="sng" smtClean="0">
                <a:solidFill>
                  <a:srgbClr val="CC0000"/>
                </a:solidFill>
                <a:effectLst>
                  <a:outerShdw blurRad="38100" dist="38100" dir="2700000" algn="tl">
                    <a:srgbClr val="C0C0C0"/>
                  </a:outerShdw>
                </a:effectLst>
                <a:ea typeface="+mn-ea"/>
              </a:rPr>
              <a:t>A</a:t>
            </a:r>
            <a:r>
              <a:rPr lang="de-DE" sz="1600" smtClean="0">
                <a:ea typeface="+mn-ea"/>
              </a:rPr>
              <a:t>djusted </a:t>
            </a:r>
            <a:r>
              <a:rPr lang="de-DE" sz="1600" u="sng" smtClean="0">
                <a:solidFill>
                  <a:srgbClr val="CC0000"/>
                </a:solidFill>
                <a:effectLst>
                  <a:outerShdw blurRad="38100" dist="38100" dir="2700000" algn="tl">
                    <a:srgbClr val="C0C0C0"/>
                  </a:outerShdw>
                </a:effectLst>
                <a:ea typeface="+mn-ea"/>
              </a:rPr>
              <a:t>L</a:t>
            </a:r>
            <a:r>
              <a:rPr lang="de-DE" sz="1600" smtClean="0">
                <a:ea typeface="+mn-ea"/>
              </a:rPr>
              <a:t>ife </a:t>
            </a:r>
            <a:r>
              <a:rPr lang="de-DE" sz="1600" u="sng" smtClean="0">
                <a:solidFill>
                  <a:srgbClr val="CC0000"/>
                </a:solidFill>
                <a:effectLst>
                  <a:outerShdw blurRad="38100" dist="38100" dir="2700000" algn="tl">
                    <a:srgbClr val="C0C0C0"/>
                  </a:outerShdw>
                </a:effectLst>
                <a:ea typeface="+mn-ea"/>
              </a:rPr>
              <a:t>Y</a:t>
            </a:r>
            <a:r>
              <a:rPr lang="de-DE" sz="1600" smtClean="0">
                <a:ea typeface="+mn-ea"/>
              </a:rPr>
              <a:t>ears (</a:t>
            </a:r>
            <a:r>
              <a:rPr lang="de-DE" sz="1600" smtClean="0">
                <a:solidFill>
                  <a:srgbClr val="CC0000"/>
                </a:solidFill>
                <a:effectLst>
                  <a:outerShdw blurRad="38100" dist="38100" dir="2700000" algn="tl">
                    <a:srgbClr val="C0C0C0"/>
                  </a:outerShdw>
                </a:effectLst>
                <a:ea typeface="+mn-ea"/>
              </a:rPr>
              <a:t>QALY</a:t>
            </a:r>
            <a:r>
              <a:rPr lang="de-DE" sz="1600" smtClean="0">
                <a:ea typeface="+mn-ea"/>
              </a:rPr>
              <a:t>)</a:t>
            </a:r>
            <a:endParaRPr lang="en-US" sz="1600" smtClean="0">
              <a:ea typeface="+mn-ea"/>
            </a:endParaRPr>
          </a:p>
        </p:txBody>
      </p:sp>
    </p:spTree>
  </p:cSld>
  <p:clrMapOvr>
    <a:masterClrMapping/>
  </p:clrMapOvr>
  <p:transition>
    <p:zoom/>
  </p:transition>
  <p:timing>
    <p:tnLst>
      <p:par>
        <p:cTn id="1" dur="indefinite" restart="never" nodeType="tmRoot"/>
      </p:par>
    </p:tnLst>
  </p:timing>
</p:sld>
</file>

<file path=ppt/slides/slide21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89442"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06851" name="Foliennummernplatzhalter 6"/>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7D8FFC2B-A260-4537-AD83-1215B96419BD}" type="slidenum">
              <a:rPr lang="de-DE" altLang="en-US" sz="900" smtClean="0">
                <a:solidFill>
                  <a:schemeClr val="accent2"/>
                </a:solidFill>
              </a:rPr>
              <a:pPr/>
              <a:t>213</a:t>
            </a:fld>
            <a:endParaRPr lang="de-DE" altLang="en-US" sz="1400" b="0" smtClean="0">
              <a:solidFill>
                <a:schemeClr val="tx1"/>
              </a:solidFill>
            </a:endParaRPr>
          </a:p>
        </p:txBody>
      </p:sp>
      <p:sp>
        <p:nvSpPr>
          <p:cNvPr id="722946"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Methoden zur Messung der Lebensqualität</a:t>
            </a:r>
          </a:p>
        </p:txBody>
      </p:sp>
      <p:sp>
        <p:nvSpPr>
          <p:cNvPr id="722947"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lgn="ctr">
              <a:defRPr/>
            </a:pPr>
            <a:r>
              <a:rPr lang="de-DE" altLang="en-US" sz="1600" smtClean="0"/>
              <a:t>Subjektiv (direkte Methode) : „</a:t>
            </a:r>
            <a:r>
              <a:rPr lang="de-DE" altLang="en-US" sz="1600" smtClean="0">
                <a:solidFill>
                  <a:srgbClr val="CC0000"/>
                </a:solidFill>
                <a:effectLst>
                  <a:outerShdw blurRad="38100" dist="38100" dir="2700000" algn="tl">
                    <a:srgbClr val="C0C0C0"/>
                  </a:outerShdw>
                </a:effectLst>
              </a:rPr>
              <a:t>time-trade-of</a:t>
            </a:r>
            <a:r>
              <a:rPr lang="de-DE" altLang="en-US" sz="1600" smtClean="0"/>
              <a:t>f</a:t>
            </a:r>
            <a:r>
              <a:rPr lang="ja-JP" altLang="de-DE" sz="1600" smtClean="0"/>
              <a:t>“</a:t>
            </a:r>
            <a:endParaRPr lang="de-DE" altLang="en-US" sz="1600" smtClean="0"/>
          </a:p>
        </p:txBody>
      </p:sp>
      <p:sp>
        <p:nvSpPr>
          <p:cNvPr id="206854"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206855"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206856" name="Text Box 7"/>
          <p:cNvSpPr txBox="1">
            <a:spLocks noChangeArrowheads="1"/>
          </p:cNvSpPr>
          <p:nvPr/>
        </p:nvSpPr>
        <p:spPr bwMode="auto">
          <a:xfrm>
            <a:off x="1331913" y="6165850"/>
            <a:ext cx="6119812"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400" dirty="0">
                <a:solidFill>
                  <a:schemeClr val="tx1"/>
                </a:solidFill>
              </a:rPr>
              <a:t>Quelle: Müller-Bohn U. </a:t>
            </a:r>
            <a:r>
              <a:rPr lang="de-DE" altLang="en-US" sz="1400" dirty="0" err="1">
                <a:solidFill>
                  <a:schemeClr val="tx1"/>
                </a:solidFill>
              </a:rPr>
              <a:t>Pharmakoökonomie</a:t>
            </a:r>
            <a:r>
              <a:rPr lang="de-DE" altLang="en-US" sz="1400" dirty="0">
                <a:solidFill>
                  <a:schemeClr val="tx1"/>
                </a:solidFill>
              </a:rPr>
              <a:t> WVG. Stuttgart 2000</a:t>
            </a:r>
          </a:p>
        </p:txBody>
      </p:sp>
      <p:pic>
        <p:nvPicPr>
          <p:cNvPr id="334856" name="Picture 8" descr="Lotterie"/>
          <p:cNvPicPr>
            <a:picLocks noChangeAspect="1" noChangeArrowheads="1"/>
          </p:cNvPicPr>
          <p:nvPr/>
        </p:nvPicPr>
        <p:blipFill>
          <a:blip r:embed="rId3"/>
          <a:srcRect/>
          <a:stretch>
            <a:fillRect/>
          </a:stretch>
        </p:blipFill>
        <p:spPr bwMode="auto">
          <a:xfrm>
            <a:off x="539750" y="1700213"/>
            <a:ext cx="8027988" cy="434975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zoom/>
  </p:transition>
  <p:timing>
    <p:tnLst>
      <p:par>
        <p:cTn id="1" dur="indefinite" restart="never" nodeType="tmRoot"/>
      </p:par>
    </p:tnLst>
  </p:timing>
</p:sld>
</file>

<file path=ppt/slides/slide21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90466"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07875" name="Foliennummernplatzhalter 6"/>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1C809456-8D04-4BFF-9E38-B4383A0FA97D}" type="slidenum">
              <a:rPr lang="de-DE" altLang="en-US" sz="900" smtClean="0">
                <a:solidFill>
                  <a:schemeClr val="accent2"/>
                </a:solidFill>
              </a:rPr>
              <a:pPr/>
              <a:t>214</a:t>
            </a:fld>
            <a:endParaRPr lang="de-DE" altLang="en-US" sz="1400" b="0" smtClean="0">
              <a:solidFill>
                <a:schemeClr val="tx1"/>
              </a:solidFill>
            </a:endParaRPr>
          </a:p>
        </p:txBody>
      </p:sp>
      <p:sp>
        <p:nvSpPr>
          <p:cNvPr id="207876"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207877"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207878" name="Text Box 6"/>
          <p:cNvSpPr txBox="1">
            <a:spLocks noChangeArrowheads="1"/>
          </p:cNvSpPr>
          <p:nvPr/>
        </p:nvSpPr>
        <p:spPr bwMode="auto">
          <a:xfrm>
            <a:off x="1331913" y="6165850"/>
            <a:ext cx="6119812"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400" dirty="0">
                <a:solidFill>
                  <a:schemeClr val="tx1"/>
                </a:solidFill>
              </a:rPr>
              <a:t>Quelle: Müller-Bohn U. </a:t>
            </a:r>
            <a:r>
              <a:rPr lang="de-DE" altLang="en-US" sz="1400" dirty="0" err="1">
                <a:solidFill>
                  <a:schemeClr val="tx1"/>
                </a:solidFill>
              </a:rPr>
              <a:t>Pharmakoökonomie</a:t>
            </a:r>
            <a:r>
              <a:rPr lang="de-DE" altLang="en-US" sz="1400" dirty="0">
                <a:solidFill>
                  <a:schemeClr val="tx1"/>
                </a:solidFill>
              </a:rPr>
              <a:t> WVG. Stuttgart 2000</a:t>
            </a:r>
          </a:p>
        </p:txBody>
      </p:sp>
      <p:pic>
        <p:nvPicPr>
          <p:cNvPr id="336902" name="Picture 8" descr="Lotterie_1"/>
          <p:cNvPicPr>
            <a:picLocks noChangeAspect="1" noChangeArrowheads="1"/>
          </p:cNvPicPr>
          <p:nvPr/>
        </p:nvPicPr>
        <p:blipFill>
          <a:blip r:embed="rId3"/>
          <a:srcRect/>
          <a:stretch>
            <a:fillRect/>
          </a:stretch>
        </p:blipFill>
        <p:spPr bwMode="auto">
          <a:xfrm>
            <a:off x="1258888" y="1628775"/>
            <a:ext cx="6769100" cy="449580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25002" name="Rectangle 10"/>
          <p:cNvSpPr>
            <a:spLocks noGrp="1" noChangeArrowheads="1"/>
          </p:cNvSpPr>
          <p:nvPr>
            <p:ph type="title"/>
          </p:nvPr>
        </p:nvSpPr>
        <p:spPr/>
        <p:txBody>
          <a:bodyPr/>
          <a:lstStyle/>
          <a:p>
            <a:pPr>
              <a:defRPr/>
            </a:pPr>
            <a:r>
              <a:rPr lang="de-DE" altLang="en-US" smtClean="0">
                <a:ea typeface="ＭＳ Ｐゴシック" pitchFamily="1" charset="-128"/>
              </a:rPr>
              <a:t>Methoden zur Messung der Lebensqualität</a:t>
            </a:r>
          </a:p>
        </p:txBody>
      </p:sp>
      <p:sp>
        <p:nvSpPr>
          <p:cNvPr id="722947"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lgn="ctr">
              <a:defRPr/>
            </a:pPr>
            <a:r>
              <a:rPr lang="de-DE" altLang="en-US" sz="1600" dirty="0" smtClean="0"/>
              <a:t>Subjektiv (direkte Methode) : „</a:t>
            </a:r>
            <a:r>
              <a:rPr lang="de-DE" altLang="en-US" sz="1600" dirty="0" smtClean="0">
                <a:solidFill>
                  <a:srgbClr val="CC0000"/>
                </a:solidFill>
                <a:effectLst>
                  <a:outerShdw blurRad="38100" dist="38100" dir="2700000" algn="tl">
                    <a:srgbClr val="C0C0C0"/>
                  </a:outerShdw>
                </a:effectLst>
              </a:rPr>
              <a:t>time-trade-of</a:t>
            </a:r>
            <a:r>
              <a:rPr lang="de-DE" altLang="en-US" sz="1600" dirty="0" smtClean="0">
                <a:solidFill>
                  <a:srgbClr val="FF0000"/>
                </a:solidFill>
              </a:rPr>
              <a:t>f</a:t>
            </a:r>
            <a:r>
              <a:rPr lang="ja-JP" altLang="de-DE" sz="1600" dirty="0" smtClean="0"/>
              <a:t>“</a:t>
            </a:r>
            <a:endParaRPr lang="de-DE" altLang="en-US" sz="1600" dirty="0" smtClean="0"/>
          </a:p>
        </p:txBody>
      </p:sp>
    </p:spTree>
  </p:cSld>
  <p:clrMapOvr>
    <a:masterClrMapping/>
  </p:clrMapOvr>
  <p:transition>
    <p:zoom/>
  </p:transition>
  <p:timing>
    <p:tnLst>
      <p:par>
        <p:cTn id="1" dur="indefinite" restart="never" nodeType="tmRoot"/>
      </p:par>
    </p:tnLst>
  </p:timing>
</p:sld>
</file>

<file path=ppt/slides/slide21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91490"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08899"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C856F4CB-3BA1-4279-9701-60B0C77A6DF4}" type="slidenum">
              <a:rPr lang="de-DE" altLang="en-US" sz="900" smtClean="0">
                <a:solidFill>
                  <a:schemeClr val="accent2"/>
                </a:solidFill>
              </a:rPr>
              <a:pPr/>
              <a:t>215</a:t>
            </a:fld>
            <a:endParaRPr lang="de-DE" altLang="en-US" sz="1400" b="0" smtClean="0">
              <a:solidFill>
                <a:schemeClr val="tx1"/>
              </a:solidFill>
            </a:endParaRPr>
          </a:p>
        </p:txBody>
      </p:sp>
      <p:sp>
        <p:nvSpPr>
          <p:cNvPr id="592899" name="Text Box 3"/>
          <p:cNvSpPr txBox="1">
            <a:spLocks noChangeArrowheads="1"/>
          </p:cNvSpPr>
          <p:nvPr/>
        </p:nvSpPr>
        <p:spPr bwMode="auto">
          <a:xfrm>
            <a:off x="642938" y="1285875"/>
            <a:ext cx="7777162" cy="312738"/>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Objektiv (indirekte Methoden)</a:t>
            </a:r>
            <a:endParaRPr lang="en-US" sz="1600" smtClean="0"/>
          </a:p>
        </p:txBody>
      </p:sp>
      <p:sp>
        <p:nvSpPr>
          <p:cNvPr id="592900" name="Rectangle 4"/>
          <p:cNvSpPr>
            <a:spLocks noGrp="1" noChangeArrowheads="1"/>
          </p:cNvSpPr>
          <p:nvPr>
            <p:ph type="body" idx="1"/>
          </p:nvPr>
        </p:nvSpPr>
        <p:spPr>
          <a:xfrm>
            <a:off x="611188" y="1989138"/>
            <a:ext cx="7772400" cy="4114800"/>
          </a:xfrm>
        </p:spPr>
        <p:txBody>
          <a:bodyPr/>
          <a:lstStyle/>
          <a:p>
            <a:r>
              <a:rPr lang="de-DE" altLang="en-US" sz="2000" smtClean="0">
                <a:solidFill>
                  <a:schemeClr val="tx1"/>
                </a:solidFill>
                <a:ea typeface="ＭＳ Ｐゴシック" pitchFamily="34" charset="-128"/>
              </a:rPr>
              <a:t>(Beispiele)</a:t>
            </a:r>
          </a:p>
          <a:p>
            <a:pPr lvl="3"/>
            <a:r>
              <a:rPr lang="de-DE" altLang="en-US" sz="2000" b="1" smtClean="0">
                <a:ea typeface="ＭＳ Ｐゴシック" pitchFamily="34" charset="-128"/>
              </a:rPr>
              <a:t>EQ-5D (EuroQOL)</a:t>
            </a:r>
          </a:p>
          <a:p>
            <a:pPr lvl="3"/>
            <a:r>
              <a:rPr lang="de-DE" altLang="en-US" sz="2000" b="1" smtClean="0">
                <a:ea typeface="ＭＳ Ｐゴシック" pitchFamily="34" charset="-128"/>
              </a:rPr>
              <a:t>SF-36</a:t>
            </a:r>
          </a:p>
          <a:p>
            <a:pPr lvl="3"/>
            <a:r>
              <a:rPr lang="de-DE" altLang="en-US" sz="2000" smtClean="0">
                <a:ea typeface="ＭＳ Ｐゴシック" pitchFamily="34" charset="-128"/>
              </a:rPr>
              <a:t>Quality of Well Being Instrument</a:t>
            </a:r>
          </a:p>
          <a:p>
            <a:pPr lvl="3"/>
            <a:r>
              <a:rPr lang="de-DE" altLang="en-US" sz="2000" smtClean="0">
                <a:ea typeface="ＭＳ Ｐゴシック" pitchFamily="34" charset="-128"/>
              </a:rPr>
              <a:t>Nottingham Health Profile</a:t>
            </a:r>
          </a:p>
          <a:p>
            <a:pPr lvl="3"/>
            <a:r>
              <a:rPr lang="de-DE" altLang="en-US" sz="2000" b="1" smtClean="0">
                <a:ea typeface="ＭＳ Ｐゴシック" pitchFamily="34" charset="-128"/>
              </a:rPr>
              <a:t>Karnofsky Index</a:t>
            </a:r>
          </a:p>
          <a:p>
            <a:pPr lvl="3"/>
            <a:r>
              <a:rPr lang="de-DE" altLang="en-US" sz="2000" smtClean="0">
                <a:ea typeface="ＭＳ Ｐゴシック" pitchFamily="34" charset="-128"/>
              </a:rPr>
              <a:t>Fragebogen zur Lebenszufriedenheit</a:t>
            </a:r>
            <a:br>
              <a:rPr lang="de-DE" altLang="en-US" sz="2000" smtClean="0">
                <a:ea typeface="ＭＳ Ｐゴシック" pitchFamily="34" charset="-128"/>
              </a:rPr>
            </a:br>
            <a:endParaRPr lang="de-DE" altLang="en-US" sz="2000" smtClean="0">
              <a:ea typeface="ＭＳ Ｐゴシック" pitchFamily="34" charset="-128"/>
            </a:endParaRPr>
          </a:p>
          <a:p>
            <a:r>
              <a:rPr lang="de-DE" altLang="en-US" sz="2000" smtClean="0">
                <a:ea typeface="ＭＳ Ｐゴシック" pitchFamily="34" charset="-128"/>
              </a:rPr>
              <a:t>Leider besteht noch keine Einigkeit über ein Standard</a:t>
            </a:r>
          </a:p>
          <a:p>
            <a:pPr lvl="3"/>
            <a:endParaRPr lang="de-DE" altLang="en-US" sz="2000" smtClean="0">
              <a:ea typeface="ＭＳ Ｐゴシック" pitchFamily="34" charset="-128"/>
            </a:endParaRPr>
          </a:p>
        </p:txBody>
      </p:sp>
      <p:sp>
        <p:nvSpPr>
          <p:cNvPr id="592905" name="Rectangle 9"/>
          <p:cNvSpPr>
            <a:spLocks noGrp="1" noChangeArrowheads="1"/>
          </p:cNvSpPr>
          <p:nvPr>
            <p:ph type="title"/>
          </p:nvPr>
        </p:nvSpPr>
        <p:spPr/>
        <p:txBody>
          <a:bodyPr/>
          <a:lstStyle/>
          <a:p>
            <a:pPr>
              <a:defRPr/>
            </a:pPr>
            <a:r>
              <a:rPr lang="de-DE" altLang="en-US" smtClean="0">
                <a:ea typeface="ＭＳ Ｐゴシック" pitchFamily="1" charset="-128"/>
              </a:rPr>
              <a:t>Methoden zur Messung der Lebensqualität</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92899"/>
                                        </p:tgtEl>
                                        <p:attrNameLst>
                                          <p:attrName>style.visibility</p:attrName>
                                        </p:attrNameLst>
                                      </p:cBhvr>
                                      <p:to>
                                        <p:strVal val="visible"/>
                                      </p:to>
                                    </p:set>
                                    <p:anim calcmode="lin" valueType="num">
                                      <p:cBhvr additive="base">
                                        <p:cTn id="7" dur="500" fill="hold"/>
                                        <p:tgtEl>
                                          <p:spTgt spid="592899"/>
                                        </p:tgtEl>
                                        <p:attrNameLst>
                                          <p:attrName>ppt_x</p:attrName>
                                        </p:attrNameLst>
                                      </p:cBhvr>
                                      <p:tavLst>
                                        <p:tav tm="0">
                                          <p:val>
                                            <p:strVal val="0-#ppt_w/2"/>
                                          </p:val>
                                        </p:tav>
                                        <p:tav tm="100000">
                                          <p:val>
                                            <p:strVal val="#ppt_x"/>
                                          </p:val>
                                        </p:tav>
                                      </p:tavLst>
                                    </p:anim>
                                    <p:anim calcmode="lin" valueType="num">
                                      <p:cBhvr additive="base">
                                        <p:cTn id="8" dur="500" fill="hold"/>
                                        <p:tgtEl>
                                          <p:spTgt spid="592899"/>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92900">
                                            <p:txEl>
                                              <p:pRg st="0" end="0"/>
                                            </p:txEl>
                                          </p:spTgt>
                                        </p:tgtEl>
                                        <p:attrNameLst>
                                          <p:attrName>style.visibility</p:attrName>
                                        </p:attrNameLst>
                                      </p:cBhvr>
                                      <p:to>
                                        <p:strVal val="visible"/>
                                      </p:to>
                                    </p:set>
                                    <p:anim calcmode="lin" valueType="num">
                                      <p:cBhvr additive="base">
                                        <p:cTn id="13" dur="500" fill="hold"/>
                                        <p:tgtEl>
                                          <p:spTgt spid="592900">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9290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92900">
                                            <p:txEl>
                                              <p:pRg st="1" end="1"/>
                                            </p:txEl>
                                          </p:spTgt>
                                        </p:tgtEl>
                                        <p:attrNameLst>
                                          <p:attrName>style.visibility</p:attrName>
                                        </p:attrNameLst>
                                      </p:cBhvr>
                                      <p:to>
                                        <p:strVal val="visible"/>
                                      </p:to>
                                    </p:set>
                                    <p:anim calcmode="lin" valueType="num">
                                      <p:cBhvr additive="base">
                                        <p:cTn id="19" dur="500" fill="hold"/>
                                        <p:tgtEl>
                                          <p:spTgt spid="592900">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9290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592900">
                                            <p:txEl>
                                              <p:pRg st="2" end="2"/>
                                            </p:txEl>
                                          </p:spTgt>
                                        </p:tgtEl>
                                        <p:attrNameLst>
                                          <p:attrName>style.visibility</p:attrName>
                                        </p:attrNameLst>
                                      </p:cBhvr>
                                      <p:to>
                                        <p:strVal val="visible"/>
                                      </p:to>
                                    </p:set>
                                    <p:anim calcmode="lin" valueType="num">
                                      <p:cBhvr additive="base">
                                        <p:cTn id="25" dur="500" fill="hold"/>
                                        <p:tgtEl>
                                          <p:spTgt spid="592900">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59290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592900">
                                            <p:txEl>
                                              <p:pRg st="3" end="3"/>
                                            </p:txEl>
                                          </p:spTgt>
                                        </p:tgtEl>
                                        <p:attrNameLst>
                                          <p:attrName>style.visibility</p:attrName>
                                        </p:attrNameLst>
                                      </p:cBhvr>
                                      <p:to>
                                        <p:strVal val="visible"/>
                                      </p:to>
                                    </p:set>
                                    <p:anim calcmode="lin" valueType="num">
                                      <p:cBhvr additive="base">
                                        <p:cTn id="31" dur="500" fill="hold"/>
                                        <p:tgtEl>
                                          <p:spTgt spid="592900">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59290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592900">
                                            <p:txEl>
                                              <p:pRg st="4" end="4"/>
                                            </p:txEl>
                                          </p:spTgt>
                                        </p:tgtEl>
                                        <p:attrNameLst>
                                          <p:attrName>style.visibility</p:attrName>
                                        </p:attrNameLst>
                                      </p:cBhvr>
                                      <p:to>
                                        <p:strVal val="visible"/>
                                      </p:to>
                                    </p:set>
                                    <p:anim calcmode="lin" valueType="num">
                                      <p:cBhvr additive="base">
                                        <p:cTn id="37" dur="500" fill="hold"/>
                                        <p:tgtEl>
                                          <p:spTgt spid="592900">
                                            <p:txEl>
                                              <p:pRg st="4" end="4"/>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592900">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592900">
                                            <p:txEl>
                                              <p:pRg st="5" end="5"/>
                                            </p:txEl>
                                          </p:spTgt>
                                        </p:tgtEl>
                                        <p:attrNameLst>
                                          <p:attrName>style.visibility</p:attrName>
                                        </p:attrNameLst>
                                      </p:cBhvr>
                                      <p:to>
                                        <p:strVal val="visible"/>
                                      </p:to>
                                    </p:set>
                                    <p:anim calcmode="lin" valueType="num">
                                      <p:cBhvr additive="base">
                                        <p:cTn id="43" dur="500" fill="hold"/>
                                        <p:tgtEl>
                                          <p:spTgt spid="592900">
                                            <p:txEl>
                                              <p:pRg st="5" end="5"/>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592900">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592900">
                                            <p:txEl>
                                              <p:pRg st="6" end="6"/>
                                            </p:txEl>
                                          </p:spTgt>
                                        </p:tgtEl>
                                        <p:attrNameLst>
                                          <p:attrName>style.visibility</p:attrName>
                                        </p:attrNameLst>
                                      </p:cBhvr>
                                      <p:to>
                                        <p:strVal val="visible"/>
                                      </p:to>
                                    </p:set>
                                    <p:anim calcmode="lin" valueType="num">
                                      <p:cBhvr additive="base">
                                        <p:cTn id="49" dur="500" fill="hold"/>
                                        <p:tgtEl>
                                          <p:spTgt spid="592900">
                                            <p:txEl>
                                              <p:pRg st="6" end="6"/>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592900">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592900">
                                            <p:txEl>
                                              <p:pRg st="7" end="7"/>
                                            </p:txEl>
                                          </p:spTgt>
                                        </p:tgtEl>
                                        <p:attrNameLst>
                                          <p:attrName>style.visibility</p:attrName>
                                        </p:attrNameLst>
                                      </p:cBhvr>
                                      <p:to>
                                        <p:strVal val="visible"/>
                                      </p:to>
                                    </p:set>
                                    <p:anim calcmode="lin" valueType="num">
                                      <p:cBhvr additive="base">
                                        <p:cTn id="55" dur="500" fill="hold"/>
                                        <p:tgtEl>
                                          <p:spTgt spid="592900">
                                            <p:txEl>
                                              <p:pRg st="7" end="7"/>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592900">
                                            <p:txEl>
                                              <p:pRg st="7" end="7"/>
                                            </p:txEl>
                                          </p:spTgt>
                                        </p:tgtEl>
                                        <p:attrNameLst>
                                          <p:attrName>ppt_y</p:attrName>
                                        </p:attrNameLst>
                                      </p:cBhvr>
                                      <p:tavLst>
                                        <p:tav tm="0">
                                          <p:val>
                                            <p:strVal val="#ppt_y"/>
                                          </p:val>
                                        </p:tav>
                                        <p:tav tm="100000">
                                          <p:val>
                                            <p:strVal val="#ppt_y"/>
                                          </p:val>
                                        </p:tav>
                                      </p:tavLst>
                                    </p:anim>
                                  </p:childTnLst>
                                </p:cTn>
                              </p:par>
                            </p:childTnLst>
                          </p:cTn>
                        </p:par>
                        <p:par>
                          <p:cTn id="57" fill="hold" nodeType="afterGroup">
                            <p:stCondLst>
                              <p:cond delay="500"/>
                            </p:stCondLst>
                            <p:childTnLst>
                              <p:par>
                                <p:cTn id="58" presetID="2" presetClass="entr" presetSubtype="1" fill="hold" grpId="0" nodeType="afterEffect">
                                  <p:stCondLst>
                                    <p:cond delay="0"/>
                                  </p:stCondLst>
                                  <p:childTnLst>
                                    <p:set>
                                      <p:cBhvr>
                                        <p:cTn id="59" dur="1" fill="hold">
                                          <p:stCondLst>
                                            <p:cond delay="0"/>
                                          </p:stCondLst>
                                        </p:cTn>
                                        <p:tgtEl>
                                          <p:spTgt spid="592905"/>
                                        </p:tgtEl>
                                        <p:attrNameLst>
                                          <p:attrName>style.visibility</p:attrName>
                                        </p:attrNameLst>
                                      </p:cBhvr>
                                      <p:to>
                                        <p:strVal val="visible"/>
                                      </p:to>
                                    </p:set>
                                    <p:anim calcmode="lin" valueType="num">
                                      <p:cBhvr additive="base">
                                        <p:cTn id="60" dur="500" fill="hold"/>
                                        <p:tgtEl>
                                          <p:spTgt spid="592905"/>
                                        </p:tgtEl>
                                        <p:attrNameLst>
                                          <p:attrName>ppt_x</p:attrName>
                                        </p:attrNameLst>
                                      </p:cBhvr>
                                      <p:tavLst>
                                        <p:tav tm="0">
                                          <p:val>
                                            <p:strVal val="#ppt_x"/>
                                          </p:val>
                                        </p:tav>
                                        <p:tav tm="100000">
                                          <p:val>
                                            <p:strVal val="#ppt_x"/>
                                          </p:val>
                                        </p:tav>
                                      </p:tavLst>
                                    </p:anim>
                                    <p:anim calcmode="lin" valueType="num">
                                      <p:cBhvr additive="base">
                                        <p:cTn id="61" dur="500" fill="hold"/>
                                        <p:tgtEl>
                                          <p:spTgt spid="59290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2899" grpId="0" animBg="1"/>
      <p:bldP spid="592900" grpId="0" build="p" bldLvl="5"/>
      <p:bldP spid="592905" grpId="0" animBg="1"/>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09923"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E84DFA6B-D92C-4398-A076-7FDAF054F153}" type="slidenum">
              <a:rPr lang="de-DE" altLang="en-US" sz="900" smtClean="0">
                <a:solidFill>
                  <a:schemeClr val="accent2"/>
                </a:solidFill>
              </a:rPr>
              <a:pPr/>
              <a:t>216</a:t>
            </a:fld>
            <a:endParaRPr lang="de-DE" altLang="en-US" sz="1400" b="0" smtClean="0">
              <a:solidFill>
                <a:schemeClr val="tx1"/>
              </a:solidFill>
            </a:endParaRPr>
          </a:p>
        </p:txBody>
      </p:sp>
      <p:sp>
        <p:nvSpPr>
          <p:cNvPr id="594946" name="Rectangle 2"/>
          <p:cNvSpPr>
            <a:spLocks noGrp="1" noChangeArrowheads="1"/>
          </p:cNvSpPr>
          <p:nvPr>
            <p:ph type="title"/>
          </p:nvPr>
        </p:nvSpPr>
        <p:spPr>
          <a:xfrm>
            <a:off x="684213" y="579438"/>
            <a:ext cx="7772400" cy="457200"/>
          </a:xfrm>
        </p:spPr>
        <p:txBody>
          <a:bodyPr/>
          <a:lstStyle/>
          <a:p>
            <a:pPr>
              <a:defRPr/>
            </a:pPr>
            <a:r>
              <a:rPr lang="de-DE" altLang="en-US" sz="2400" smtClean="0">
                <a:ea typeface="ＭＳ Ｐゴシック" pitchFamily="1" charset="-128"/>
              </a:rPr>
              <a:t>Methoden zur Messung der Lebensqualität</a:t>
            </a:r>
          </a:p>
        </p:txBody>
      </p:sp>
      <p:pic>
        <p:nvPicPr>
          <p:cNvPr id="339972" name="Picture 6" descr="EQ-5D"/>
          <p:cNvPicPr>
            <a:picLocks noChangeAspect="1" noChangeArrowheads="1"/>
          </p:cNvPicPr>
          <p:nvPr/>
        </p:nvPicPr>
        <p:blipFill>
          <a:blip r:embed="rId2"/>
          <a:srcRect/>
          <a:stretch>
            <a:fillRect/>
          </a:stretch>
        </p:blipFill>
        <p:spPr bwMode="auto">
          <a:xfrm>
            <a:off x="1692275" y="1196975"/>
            <a:ext cx="6173788" cy="496570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9926" name="Text Box 7"/>
          <p:cNvSpPr txBox="1">
            <a:spLocks noChangeArrowheads="1"/>
          </p:cNvSpPr>
          <p:nvPr/>
        </p:nvSpPr>
        <p:spPr bwMode="auto">
          <a:xfrm>
            <a:off x="611188" y="6237288"/>
            <a:ext cx="8207375"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sz="1200" dirty="0">
                <a:solidFill>
                  <a:schemeClr val="tx1"/>
                </a:solidFill>
              </a:rPr>
              <a:t>Aus Dietrich. Grundlagen der </a:t>
            </a:r>
            <a:r>
              <a:rPr lang="de-DE" altLang="en-US" sz="1200" dirty="0" err="1">
                <a:solidFill>
                  <a:schemeClr val="tx1"/>
                </a:solidFill>
              </a:rPr>
              <a:t>Pharmakoepidemiologie</a:t>
            </a:r>
            <a:r>
              <a:rPr lang="de-DE" altLang="en-US" sz="1200" dirty="0">
                <a:solidFill>
                  <a:schemeClr val="tx1"/>
                </a:solidFill>
              </a:rPr>
              <a:t> und </a:t>
            </a:r>
            <a:r>
              <a:rPr lang="de-DE" altLang="en-US" sz="1200" dirty="0" err="1">
                <a:solidFill>
                  <a:schemeClr val="tx1"/>
                </a:solidFill>
              </a:rPr>
              <a:t>Pharmakoökonomie</a:t>
            </a:r>
            <a:r>
              <a:rPr lang="de-DE" altLang="en-US" sz="1200" dirty="0">
                <a:solidFill>
                  <a:schemeClr val="tx1"/>
                </a:solidFill>
              </a:rPr>
              <a:t>. </a:t>
            </a:r>
            <a:r>
              <a:rPr lang="de-DE" altLang="en-US" sz="1200" dirty="0" err="1">
                <a:solidFill>
                  <a:schemeClr val="tx1"/>
                </a:solidFill>
              </a:rPr>
              <a:t>Govi</a:t>
            </a:r>
            <a:r>
              <a:rPr lang="de-DE" altLang="en-US" sz="1200" dirty="0">
                <a:solidFill>
                  <a:schemeClr val="tx1"/>
                </a:solidFill>
              </a:rPr>
              <a:t> Verlag 2002</a:t>
            </a:r>
          </a:p>
        </p:txBody>
      </p:sp>
    </p:spTree>
  </p:cSld>
  <p:clrMapOvr>
    <a:masterClrMapping/>
  </p:clrMapOvr>
  <p:transition>
    <p:zoom/>
  </p:transition>
  <p:timing>
    <p:tnLst>
      <p:par>
        <p:cTn id="1" dur="indefinite" restart="never" nodeType="tmRoot"/>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10947"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53B31883-3229-4815-BD84-BA1C8CE6D374}" type="slidenum">
              <a:rPr lang="de-DE" altLang="en-US" sz="900" smtClean="0">
                <a:solidFill>
                  <a:schemeClr val="accent2"/>
                </a:solidFill>
              </a:rPr>
              <a:pPr/>
              <a:t>217</a:t>
            </a:fld>
            <a:endParaRPr lang="de-DE" altLang="en-US" sz="1400" b="0" smtClean="0">
              <a:solidFill>
                <a:schemeClr val="tx1"/>
              </a:solidFill>
            </a:endParaRPr>
          </a:p>
        </p:txBody>
      </p:sp>
      <p:sp>
        <p:nvSpPr>
          <p:cNvPr id="596994" name="Rectangle 2"/>
          <p:cNvSpPr>
            <a:spLocks noGrp="1" noChangeArrowheads="1"/>
          </p:cNvSpPr>
          <p:nvPr>
            <p:ph type="title"/>
          </p:nvPr>
        </p:nvSpPr>
        <p:spPr>
          <a:xfrm>
            <a:off x="684213" y="188913"/>
            <a:ext cx="7772400" cy="457200"/>
          </a:xfrm>
        </p:spPr>
        <p:txBody>
          <a:bodyPr/>
          <a:lstStyle/>
          <a:p>
            <a:pPr>
              <a:defRPr/>
            </a:pPr>
            <a:r>
              <a:rPr lang="de-DE" altLang="en-US" sz="2400" smtClean="0">
                <a:ea typeface="ＭＳ Ｐゴシック" pitchFamily="1" charset="-128"/>
              </a:rPr>
              <a:t>Methoden zur Messung der Lebensqualität</a:t>
            </a:r>
          </a:p>
        </p:txBody>
      </p:sp>
      <p:pic>
        <p:nvPicPr>
          <p:cNvPr id="340996" name="Picture 5" descr="SF-36"/>
          <p:cNvPicPr>
            <a:picLocks noChangeAspect="1" noChangeArrowheads="1"/>
          </p:cNvPicPr>
          <p:nvPr/>
        </p:nvPicPr>
        <p:blipFill>
          <a:blip r:embed="rId2"/>
          <a:srcRect/>
          <a:stretch>
            <a:fillRect/>
          </a:stretch>
        </p:blipFill>
        <p:spPr bwMode="auto">
          <a:xfrm>
            <a:off x="2555875" y="620713"/>
            <a:ext cx="4003675" cy="574675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0950" name="Text Box 6"/>
          <p:cNvSpPr txBox="1">
            <a:spLocks noChangeArrowheads="1"/>
          </p:cNvSpPr>
          <p:nvPr/>
        </p:nvSpPr>
        <p:spPr bwMode="auto">
          <a:xfrm>
            <a:off x="1042988" y="6365875"/>
            <a:ext cx="8207375" cy="23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sz="1000"/>
              <a:t>Aus Dietrich. Grundlagen der Pharmakoepidemiologie und Pharmakoökonomie. Govi Verlag 2002</a:t>
            </a:r>
          </a:p>
        </p:txBody>
      </p:sp>
    </p:spTree>
  </p:cSld>
  <p:clrMapOvr>
    <a:masterClrMapping/>
  </p:clrMapOvr>
  <p:transition>
    <p:zoom/>
  </p:transition>
  <p:timing>
    <p:tnLst>
      <p:par>
        <p:cTn id="1" dur="indefinite" restart="never" nodeType="tmRoot"/>
      </p:par>
    </p:tnLst>
  </p:timing>
</p:sld>
</file>

<file path=ppt/slides/slide21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94562"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11971"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7D2BC1B3-2CA5-4757-B695-B69CCC787063}" type="slidenum">
              <a:rPr lang="de-DE" altLang="en-US" sz="900" smtClean="0">
                <a:solidFill>
                  <a:schemeClr val="accent2"/>
                </a:solidFill>
              </a:rPr>
              <a:pPr/>
              <a:t>218</a:t>
            </a:fld>
            <a:endParaRPr lang="de-DE" altLang="en-US" sz="1400" b="0" smtClean="0">
              <a:solidFill>
                <a:schemeClr val="tx1"/>
              </a:solidFill>
            </a:endParaRPr>
          </a:p>
        </p:txBody>
      </p:sp>
      <p:sp>
        <p:nvSpPr>
          <p:cNvPr id="372738" name="Rectangle 2"/>
          <p:cNvSpPr>
            <a:spLocks noGrp="1" noChangeArrowheads="1"/>
          </p:cNvSpPr>
          <p:nvPr>
            <p:ph type="title"/>
          </p:nvPr>
        </p:nvSpPr>
        <p:spPr>
          <a:xfrm>
            <a:off x="684213" y="188913"/>
            <a:ext cx="7772400" cy="519112"/>
          </a:xfrm>
        </p:spPr>
        <p:txBody>
          <a:bodyPr/>
          <a:lstStyle/>
          <a:p>
            <a:pPr>
              <a:defRPr/>
            </a:pPr>
            <a:r>
              <a:rPr lang="de-DE" altLang="en-US" smtClean="0">
                <a:ea typeface="ＭＳ Ｐゴシック" pitchFamily="1" charset="-128"/>
              </a:rPr>
              <a:t>2.3.3 Evidenzstufen</a:t>
            </a:r>
          </a:p>
        </p:txBody>
      </p:sp>
      <p:sp>
        <p:nvSpPr>
          <p:cNvPr id="211973"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211974"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211975" name="Text Box 7"/>
          <p:cNvSpPr txBox="1">
            <a:spLocks noChangeArrowheads="1"/>
          </p:cNvSpPr>
          <p:nvPr/>
        </p:nvSpPr>
        <p:spPr bwMode="auto">
          <a:xfrm>
            <a:off x="755650" y="6308725"/>
            <a:ext cx="6985000"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sz="1200"/>
              <a:t>Z.ärztl.Fortbild.Qual.sich 2001;95 Suppl I:40-43</a:t>
            </a:r>
          </a:p>
        </p:txBody>
      </p:sp>
      <p:pic>
        <p:nvPicPr>
          <p:cNvPr id="211976" name="Picture 19" descr="Evidenzstufen1"/>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a:xfrm>
            <a:off x="1619250" y="809625"/>
            <a:ext cx="5976938" cy="5468938"/>
          </a:xfrm>
          <a:prstGeom prst="rect">
            <a:avLst/>
          </a:prstGeom>
          <a:ln>
            <a:noFill/>
          </a:ln>
          <a:effectLst>
            <a:outerShdw blurRad="292100" dist="139700" dir="2700000" algn="tl" rotWithShape="0">
              <a:srgbClr val="333333">
                <a:alpha val="65000"/>
              </a:srgbClr>
            </a:outerShdw>
          </a:effectLst>
        </p:spPr>
      </p:pic>
    </p:spTree>
  </p:cSld>
  <p:clrMapOvr>
    <a:masterClrMapping/>
  </p:clrMapOvr>
  <p:transition>
    <p:zoom/>
  </p:transition>
  <p:timing>
    <p:tnLst>
      <p:par>
        <p:cTn id="1" dur="indefinite" restart="never" nodeType="tmRoot"/>
      </p:par>
    </p:tnLst>
  </p:timing>
</p:sld>
</file>

<file path=ppt/slides/slide21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95586"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12995"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352353C1-378D-4493-B631-2921F0EE08BF}" type="slidenum">
              <a:rPr lang="de-DE" altLang="en-US" sz="900" smtClean="0">
                <a:solidFill>
                  <a:schemeClr val="accent2"/>
                </a:solidFill>
              </a:rPr>
              <a:pPr/>
              <a:t>219</a:t>
            </a:fld>
            <a:endParaRPr lang="de-DE" altLang="en-US" sz="1400" b="0" smtClean="0">
              <a:solidFill>
                <a:schemeClr val="tx1"/>
              </a:solidFill>
            </a:endParaRPr>
          </a:p>
        </p:txBody>
      </p:sp>
      <p:sp>
        <p:nvSpPr>
          <p:cNvPr id="374786"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2.3.3 Evidenzstufen</a:t>
            </a:r>
          </a:p>
        </p:txBody>
      </p:sp>
      <p:sp>
        <p:nvSpPr>
          <p:cNvPr id="212997" name="Text Box 3"/>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212998" name="Text Box 4"/>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pic>
        <p:nvPicPr>
          <p:cNvPr id="212999" name="Picture 8" descr="Evidenzstufen"/>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a:xfrm>
            <a:off x="1908175" y="1125538"/>
            <a:ext cx="5133975" cy="5183187"/>
          </a:xfrm>
          <a:prstGeom prst="rect">
            <a:avLst/>
          </a:prstGeom>
          <a:ln>
            <a:noFill/>
          </a:ln>
          <a:effectLst>
            <a:outerShdw blurRad="292100" dist="139700" dir="2700000" algn="tl" rotWithShape="0">
              <a:srgbClr val="333333">
                <a:alpha val="65000"/>
              </a:srgbClr>
            </a:outerShdw>
          </a:effectLst>
        </p:spPr>
      </p:pic>
      <p:sp>
        <p:nvSpPr>
          <p:cNvPr id="213000" name="Text Box 9"/>
          <p:cNvSpPr txBox="1">
            <a:spLocks noChangeArrowheads="1"/>
          </p:cNvSpPr>
          <p:nvPr/>
        </p:nvSpPr>
        <p:spPr bwMode="auto">
          <a:xfrm>
            <a:off x="755650" y="6308725"/>
            <a:ext cx="6985000"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sz="1200"/>
              <a:t>aus Antes et al. Evidenz-basierte Medizin. Thieme 2003</a:t>
            </a:r>
          </a:p>
        </p:txBody>
      </p:sp>
    </p:spTree>
  </p:cSld>
  <p:clrMapOvr>
    <a:masterClrMapping/>
  </p:clrMapOvr>
  <p:transition>
    <p:zoom/>
  </p:transition>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6626"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4579"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530FF11B-4C4A-48C4-98AC-42971F2FCB17}" type="slidenum">
              <a:rPr lang="de-DE" altLang="en-US" sz="900" smtClean="0">
                <a:solidFill>
                  <a:schemeClr val="accent2"/>
                </a:solidFill>
              </a:rPr>
              <a:pPr/>
              <a:t>22</a:t>
            </a:fld>
            <a:endParaRPr lang="de-DE" altLang="en-US" sz="1400" b="0" smtClean="0">
              <a:solidFill>
                <a:schemeClr val="tx1"/>
              </a:solidFill>
            </a:endParaRPr>
          </a:p>
        </p:txBody>
      </p:sp>
      <p:sp>
        <p:nvSpPr>
          <p:cNvPr id="378882" name="Rectangle 2"/>
          <p:cNvSpPr>
            <a:spLocks noGrp="1" noChangeArrowheads="1"/>
          </p:cNvSpPr>
          <p:nvPr>
            <p:ph type="title"/>
          </p:nvPr>
        </p:nvSpPr>
        <p:spPr/>
        <p:txBody>
          <a:bodyPr/>
          <a:lstStyle/>
          <a:p>
            <a:pPr>
              <a:defRPr/>
            </a:pPr>
            <a:r>
              <a:rPr lang="de-DE" altLang="en-US" smtClean="0">
                <a:ea typeface="ＭＳ Ｐゴシック" pitchFamily="1" charset="-128"/>
              </a:rPr>
              <a:t>Warum benutzen Ärzte Therapien, die nicht wirksam sind?</a:t>
            </a:r>
          </a:p>
        </p:txBody>
      </p:sp>
      <p:sp>
        <p:nvSpPr>
          <p:cNvPr id="26629" name="Text Box 3"/>
          <p:cNvSpPr txBox="1">
            <a:spLocks noChangeArrowheads="1"/>
          </p:cNvSpPr>
          <p:nvPr/>
        </p:nvSpPr>
        <p:spPr bwMode="auto">
          <a:xfrm>
            <a:off x="250825" y="1341438"/>
            <a:ext cx="8496300" cy="533400"/>
          </a:xfrm>
          <a:prstGeom prst="rect">
            <a:avLst/>
          </a:prstGeom>
          <a:gradFill rotWithShape="1">
            <a:gsLst>
              <a:gs pos="0">
                <a:schemeClr val="bg1"/>
              </a:gs>
              <a:gs pos="100000">
                <a:srgbClr val="FF99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lgn="ctr">
              <a:defRPr/>
            </a:pPr>
            <a:r>
              <a:rPr lang="de-DE" altLang="en-US" sz="1600" dirty="0" smtClean="0"/>
              <a:t>Die medizinische Kunst bestehet darin, die Patienten zu amüsieren während die Natur die Krankheit heilt (Voltaire)</a:t>
            </a:r>
          </a:p>
        </p:txBody>
      </p:sp>
      <p:sp>
        <p:nvSpPr>
          <p:cNvPr id="24582" name="Rectangle 4"/>
          <p:cNvSpPr>
            <a:spLocks noGrp="1" noChangeArrowheads="1"/>
          </p:cNvSpPr>
          <p:nvPr>
            <p:ph type="body" idx="1"/>
          </p:nvPr>
        </p:nvSpPr>
        <p:spPr>
          <a:xfrm>
            <a:off x="539750" y="2743200"/>
            <a:ext cx="7772400" cy="3494088"/>
          </a:xfrm>
        </p:spPr>
        <p:txBody>
          <a:bodyPr/>
          <a:lstStyle/>
          <a:p>
            <a:r>
              <a:rPr lang="de-DE" altLang="en-US" smtClean="0">
                <a:ea typeface="ＭＳ Ｐゴシック" pitchFamily="34" charset="-128"/>
              </a:rPr>
              <a:t>Zu hohe Erwartung an die Erfolge der Therapie</a:t>
            </a:r>
          </a:p>
          <a:p>
            <a:r>
              <a:rPr lang="de-DE" altLang="en-US" smtClean="0">
                <a:ea typeface="ＭＳ Ｐゴシック" pitchFamily="34" charset="-128"/>
              </a:rPr>
              <a:t>Plausibilität-Bias </a:t>
            </a:r>
          </a:p>
          <a:p>
            <a:pPr lvl="3"/>
            <a:r>
              <a:rPr lang="de-DE" altLang="en-US" smtClean="0">
                <a:ea typeface="ＭＳ Ｐゴシック" pitchFamily="34" charset="-128"/>
              </a:rPr>
              <a:t>Kontraindikation von ß-Blocker bei Herzinsuffizienz</a:t>
            </a:r>
          </a:p>
          <a:p>
            <a:pPr lvl="3"/>
            <a:r>
              <a:rPr lang="de-DE" altLang="en-US" smtClean="0">
                <a:ea typeface="ＭＳ Ｐゴシック" pitchFamily="34" charset="-128"/>
              </a:rPr>
              <a:t>Flecainid bei supraventrikulären Tachykardien normalisiert das Elektrokardiogramm. Erst eine randomisierte Studie zeigte, dass leider dadurch die Mortalität erhöht wird</a:t>
            </a:r>
          </a:p>
          <a:p>
            <a:r>
              <a:rPr lang="de-DE" altLang="en-US" smtClean="0">
                <a:ea typeface="ＭＳ Ｐゴシック" pitchFamily="34" charset="-128"/>
              </a:rPr>
              <a:t>Kliniker wollen heilen und haben Schwierigkeiten, nichts zu tun</a:t>
            </a:r>
          </a:p>
          <a:p>
            <a:r>
              <a:rPr lang="de-DE" altLang="en-US" smtClean="0">
                <a:ea typeface="ＭＳ Ｐゴシック" pitchFamily="34" charset="-128"/>
              </a:rPr>
              <a:t>Forensisches Problem der unterlassenen Hilfe </a:t>
            </a:r>
          </a:p>
        </p:txBody>
      </p:sp>
    </p:spTree>
  </p:cSld>
  <p:clrMapOvr>
    <a:masterClrMapping/>
  </p:clrMapOvr>
  <p:transition>
    <p:zoom/>
  </p:transition>
  <p:timing>
    <p:tnLst>
      <p:par>
        <p:cTn id="1" dur="indefinite" restart="never" nodeType="tmRoot"/>
      </p:par>
    </p:tnLst>
  </p:timing>
</p:sld>
</file>

<file path=ppt/slides/slide22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96610"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14019"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A9C02B5F-E61C-4BE6-8341-44AD5F5CCA5D}" type="slidenum">
              <a:rPr lang="de-DE" altLang="en-US" sz="900" smtClean="0">
                <a:solidFill>
                  <a:schemeClr val="accent2"/>
                </a:solidFill>
              </a:rPr>
              <a:pPr/>
              <a:t>220</a:t>
            </a:fld>
            <a:endParaRPr lang="de-DE" altLang="en-US" sz="1400" b="0" smtClean="0">
              <a:solidFill>
                <a:schemeClr val="tx1"/>
              </a:solidFill>
            </a:endParaRPr>
          </a:p>
        </p:txBody>
      </p:sp>
      <p:sp>
        <p:nvSpPr>
          <p:cNvPr id="370690"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2.3.3 Evidenzstufen</a:t>
            </a:r>
          </a:p>
        </p:txBody>
      </p:sp>
      <p:sp>
        <p:nvSpPr>
          <p:cNvPr id="370691" name="Text Box 3"/>
          <p:cNvSpPr txBox="1">
            <a:spLocks noChangeArrowheads="1"/>
          </p:cNvSpPr>
          <p:nvPr/>
        </p:nvSpPr>
        <p:spPr bwMode="auto">
          <a:xfrm>
            <a:off x="755650" y="1052513"/>
            <a:ext cx="7777163"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en-US" sz="1600" dirty="0" err="1" smtClean="0"/>
              <a:t>Empfehlungsstufen</a:t>
            </a:r>
            <a:r>
              <a:rPr lang="en-US" sz="1600" dirty="0" smtClean="0"/>
              <a:t> bei </a:t>
            </a:r>
            <a:r>
              <a:rPr lang="en-US" sz="1600" dirty="0" err="1" smtClean="0"/>
              <a:t>Leitlinien</a:t>
            </a:r>
            <a:endParaRPr lang="de-DE" sz="1600" dirty="0" smtClean="0"/>
          </a:p>
        </p:txBody>
      </p:sp>
      <p:sp>
        <p:nvSpPr>
          <p:cNvPr id="214022"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214023"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pic>
        <p:nvPicPr>
          <p:cNvPr id="214024" name="Picture 9" descr="Empfehlungsstufen"/>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a:xfrm>
            <a:off x="1692275" y="1557338"/>
            <a:ext cx="5616575" cy="4713287"/>
          </a:xfrm>
          <a:prstGeom prst="rect">
            <a:avLst/>
          </a:prstGeom>
          <a:ln>
            <a:noFill/>
          </a:ln>
          <a:effectLst>
            <a:outerShdw blurRad="292100" dist="139700" dir="2700000" algn="tl" rotWithShape="0">
              <a:srgbClr val="333333">
                <a:alpha val="65000"/>
              </a:srgbClr>
            </a:outerShdw>
          </a:effectLst>
        </p:spPr>
      </p:pic>
      <p:sp>
        <p:nvSpPr>
          <p:cNvPr id="214025" name="Text Box 10"/>
          <p:cNvSpPr txBox="1">
            <a:spLocks noChangeArrowheads="1"/>
          </p:cNvSpPr>
          <p:nvPr/>
        </p:nvSpPr>
        <p:spPr bwMode="auto">
          <a:xfrm>
            <a:off x="827088" y="6297613"/>
            <a:ext cx="6985000"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sz="1200"/>
              <a:t>Z.ärztl.Fortbild.Qual.sich 2001;95 Suppl I:40-43</a:t>
            </a:r>
          </a:p>
        </p:txBody>
      </p:sp>
    </p:spTree>
  </p:cSld>
  <p:clrMapOvr>
    <a:masterClrMapping/>
  </p:clrMapOvr>
  <p:transition>
    <p:zoom/>
  </p:transition>
  <p:timing>
    <p:tnLst>
      <p:par>
        <p:cTn id="1" dur="indefinite" restart="never" nodeType="tmRoot"/>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741363" y="436563"/>
            <a:ext cx="7772400" cy="314325"/>
          </a:xfrm>
          <a:gradFill rotWithShape="1">
            <a:gsLst>
              <a:gs pos="0">
                <a:schemeClr val="bg1"/>
              </a:gs>
              <a:gs pos="100000">
                <a:srgbClr val="0066CC"/>
              </a:gs>
            </a:gsLst>
            <a:lin ang="5400000" scaled="1"/>
          </a:gradFill>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pPr marL="342900" indent="-342900">
              <a:lnSpc>
                <a:spcPct val="90000"/>
              </a:lnSpc>
              <a:spcBef>
                <a:spcPct val="50000"/>
              </a:spcBef>
              <a:buSzPct val="90000"/>
              <a:defRPr/>
            </a:pPr>
            <a:r>
              <a:rPr lang="de-DE" sz="1600" kern="1200" dirty="0">
                <a:solidFill>
                  <a:srgbClr val="000066"/>
                </a:solidFill>
                <a:cs typeface="+mn-cs"/>
              </a:rPr>
              <a:t>Methodologie zur </a:t>
            </a:r>
            <a:r>
              <a:rPr lang="de-DE" sz="1600" kern="1200" dirty="0" err="1">
                <a:solidFill>
                  <a:srgbClr val="000066"/>
                </a:solidFill>
                <a:cs typeface="+mn-cs"/>
              </a:rPr>
              <a:t>Empfehlungbildung</a:t>
            </a:r>
            <a:endParaRPr lang="en-GB" sz="1600" kern="1200" dirty="0">
              <a:solidFill>
                <a:srgbClr val="000066"/>
              </a:solidFill>
              <a:cs typeface="+mn-cs"/>
            </a:endParaRPr>
          </a:p>
        </p:txBody>
      </p:sp>
      <p:sp>
        <p:nvSpPr>
          <p:cNvPr id="215043" name="Foliennummernplatzhalt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F78647D3-D91F-4D71-BB6C-F193206EC63C}" type="slidenum">
              <a:rPr lang="de-DE" altLang="en-US" sz="900" smtClean="0">
                <a:solidFill>
                  <a:schemeClr val="accent2"/>
                </a:solidFill>
              </a:rPr>
              <a:pPr/>
              <a:t>221</a:t>
            </a:fld>
            <a:endParaRPr lang="de-DE" altLang="en-US" sz="1400" b="0" smtClean="0">
              <a:solidFill>
                <a:schemeClr val="tx1"/>
              </a:solidFill>
            </a:endParaRPr>
          </a:p>
        </p:txBody>
      </p:sp>
      <p:sp>
        <p:nvSpPr>
          <p:cNvPr id="215044" name="Fußzeilenplatzhalter 3"/>
          <p:cNvSpPr>
            <a:spLocks noGrp="1"/>
          </p:cNvSpPr>
          <p:nvPr>
            <p:ph type="ftr" sz="quarter" idx="11"/>
          </p:nvPr>
        </p:nvSpPr>
        <p:spPr>
          <a:noFill/>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000" b="0" smtClean="0">
                <a:solidFill>
                  <a:schemeClr val="tx1"/>
                </a:solidFill>
              </a:rPr>
              <a:t>Pharmakoepidemiologie und Pharmakoökonomie © Dr. Roberto Frontini WS 2017/18 Stand 16.10.2017</a:t>
            </a:r>
          </a:p>
        </p:txBody>
      </p:sp>
      <p:pic>
        <p:nvPicPr>
          <p:cNvPr id="5" name="Picture 8"/>
          <p:cNvPicPr>
            <a:picLocks noChangeAspect="1" noChangeArrowheads="1"/>
          </p:cNvPicPr>
          <p:nvPr/>
        </p:nvPicPr>
        <p:blipFill>
          <a:blip r:embed="rId2"/>
          <a:srcRect/>
          <a:stretch>
            <a:fillRect/>
          </a:stretch>
        </p:blipFill>
        <p:spPr bwMode="auto">
          <a:xfrm>
            <a:off x="1403350" y="908050"/>
            <a:ext cx="6656388" cy="5476875"/>
          </a:xfrm>
          <a:prstGeom prst="rect">
            <a:avLst/>
          </a:prstGeom>
          <a:ln>
            <a:noFill/>
          </a:ln>
          <a:effectLst>
            <a:outerShdw blurRad="292100" dist="139700" dir="2700000" algn="tl" rotWithShape="0">
              <a:srgbClr val="333333">
                <a:alpha val="65000"/>
              </a:srgbClr>
            </a:outerShdw>
          </a:effectLst>
        </p:spPr>
      </p:pic>
    </p:spTree>
  </p:cSld>
  <p:clrMapOvr>
    <a:masterClrMapping/>
  </p:clrMapOvr>
  <p:transition>
    <p:zoom/>
  </p:transition>
  <p:timing>
    <p:tnLst>
      <p:par>
        <p:cTn id="1" dur="indefinite" restart="never" nodeType="tmRoot"/>
      </p:par>
    </p:tnLst>
  </p:timing>
</p:sld>
</file>

<file path=ppt/slides/slide22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96610"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16067"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996B9666-DC05-4233-AAA4-2E37AAAFF234}" type="slidenum">
              <a:rPr lang="de-DE" altLang="en-US" sz="900" smtClean="0">
                <a:solidFill>
                  <a:schemeClr val="accent2"/>
                </a:solidFill>
              </a:rPr>
              <a:pPr/>
              <a:t>222</a:t>
            </a:fld>
            <a:endParaRPr lang="de-DE" altLang="en-US" sz="1400" b="0" smtClean="0">
              <a:solidFill>
                <a:schemeClr val="tx1"/>
              </a:solidFill>
            </a:endParaRPr>
          </a:p>
        </p:txBody>
      </p:sp>
      <p:sp>
        <p:nvSpPr>
          <p:cNvPr id="370691" name="Text Box 3"/>
          <p:cNvSpPr txBox="1">
            <a:spLocks noChangeArrowheads="1"/>
          </p:cNvSpPr>
          <p:nvPr/>
        </p:nvSpPr>
        <p:spPr bwMode="auto">
          <a:xfrm>
            <a:off x="728663" y="549275"/>
            <a:ext cx="7777162" cy="312738"/>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en-US" sz="1600" dirty="0" err="1" smtClean="0"/>
              <a:t>Leitlinien</a:t>
            </a:r>
            <a:endParaRPr lang="de-DE" sz="1600" dirty="0" smtClean="0"/>
          </a:p>
        </p:txBody>
      </p:sp>
      <p:sp>
        <p:nvSpPr>
          <p:cNvPr id="216069"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216070"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2" name="Inhaltsplatzhalter 1"/>
          <p:cNvSpPr>
            <a:spLocks noGrp="1"/>
          </p:cNvSpPr>
          <p:nvPr>
            <p:ph idx="1"/>
          </p:nvPr>
        </p:nvSpPr>
        <p:spPr>
          <a:xfrm>
            <a:off x="709613" y="1052513"/>
            <a:ext cx="7772400" cy="4897437"/>
          </a:xfrm>
        </p:spPr>
        <p:txBody>
          <a:bodyPr/>
          <a:lstStyle/>
          <a:p>
            <a:pPr>
              <a:defRPr/>
            </a:pPr>
            <a:r>
              <a:rPr lang="de-DE" altLang="en-US" smtClean="0">
                <a:solidFill>
                  <a:srgbClr val="FF0000"/>
                </a:solidFill>
                <a:effectLst>
                  <a:outerShdw blurRad="38100" dist="38100" dir="2700000" algn="tl">
                    <a:srgbClr val="000000"/>
                  </a:outerShdw>
                </a:effectLst>
                <a:ea typeface="ＭＳ Ｐゴシック" pitchFamily="1" charset="-128"/>
              </a:rPr>
              <a:t>S1</a:t>
            </a:r>
            <a:r>
              <a:rPr lang="de-DE" altLang="en-US" smtClean="0">
                <a:ea typeface="ＭＳ Ｐゴシック" pitchFamily="1" charset="-128"/>
              </a:rPr>
              <a:t/>
            </a:r>
            <a:br>
              <a:rPr lang="de-DE" altLang="en-US" smtClean="0">
                <a:ea typeface="ＭＳ Ｐゴシック" pitchFamily="1" charset="-128"/>
              </a:rPr>
            </a:br>
            <a:r>
              <a:rPr lang="de-DE" altLang="en-US" sz="2000" smtClean="0">
                <a:ea typeface="ＭＳ Ｐゴシック" pitchFamily="1" charset="-128"/>
              </a:rPr>
              <a:t>Informeller Konsensus einer Expertengruppe (ca.70% der Leitlinien!*)</a:t>
            </a:r>
          </a:p>
          <a:p>
            <a:pPr>
              <a:defRPr/>
            </a:pPr>
            <a:r>
              <a:rPr lang="de-DE" altLang="en-US" smtClean="0">
                <a:solidFill>
                  <a:srgbClr val="FF0000"/>
                </a:solidFill>
                <a:effectLst>
                  <a:outerShdw blurRad="38100" dist="38100" dir="2700000" algn="tl">
                    <a:srgbClr val="000000"/>
                  </a:outerShdw>
                </a:effectLst>
                <a:ea typeface="ＭＳ Ｐゴシック" pitchFamily="1" charset="-128"/>
              </a:rPr>
              <a:t>S2k</a:t>
            </a:r>
            <a:r>
              <a:rPr lang="de-DE" altLang="en-US" smtClean="0">
                <a:ea typeface="ＭＳ Ｐゴシック" pitchFamily="1" charset="-128"/>
              </a:rPr>
              <a:t/>
            </a:r>
            <a:br>
              <a:rPr lang="de-DE" altLang="en-US" smtClean="0">
                <a:ea typeface="ＭＳ Ｐゴシック" pitchFamily="1" charset="-128"/>
              </a:rPr>
            </a:br>
            <a:r>
              <a:rPr lang="de-DE" altLang="en-US" sz="2000" smtClean="0">
                <a:ea typeface="ＭＳ Ｐゴシック" pitchFamily="1" charset="-128"/>
              </a:rPr>
              <a:t>Formaler Konsensfindung</a:t>
            </a:r>
          </a:p>
          <a:p>
            <a:pPr>
              <a:defRPr/>
            </a:pPr>
            <a:r>
              <a:rPr lang="de-DE" altLang="en-US" smtClean="0">
                <a:solidFill>
                  <a:srgbClr val="FF0000"/>
                </a:solidFill>
                <a:effectLst>
                  <a:outerShdw blurRad="38100" dist="38100" dir="2700000" algn="tl">
                    <a:srgbClr val="000000"/>
                  </a:outerShdw>
                </a:effectLst>
                <a:ea typeface="ＭＳ Ｐゴシック" pitchFamily="1" charset="-128"/>
              </a:rPr>
              <a:t>S2e</a:t>
            </a:r>
            <a:r>
              <a:rPr lang="de-DE" altLang="en-US" smtClean="0">
                <a:ea typeface="ＭＳ Ｐゴシック" pitchFamily="1" charset="-128"/>
              </a:rPr>
              <a:t/>
            </a:r>
            <a:br>
              <a:rPr lang="de-DE" altLang="en-US" smtClean="0">
                <a:ea typeface="ＭＳ Ｐゴシック" pitchFamily="1" charset="-128"/>
              </a:rPr>
            </a:br>
            <a:r>
              <a:rPr lang="de-DE" altLang="en-US" sz="2000" smtClean="0">
                <a:ea typeface="ＭＳ Ｐゴシック" pitchFamily="1" charset="-128"/>
              </a:rPr>
              <a:t>Systematische Evidenzrecherche</a:t>
            </a:r>
          </a:p>
          <a:p>
            <a:pPr>
              <a:defRPr/>
            </a:pPr>
            <a:r>
              <a:rPr lang="de-DE" altLang="en-US" smtClean="0">
                <a:solidFill>
                  <a:srgbClr val="FF0000"/>
                </a:solidFill>
                <a:effectLst>
                  <a:outerShdw blurRad="38100" dist="38100" dir="2700000" algn="tl">
                    <a:srgbClr val="000000"/>
                  </a:outerShdw>
                </a:effectLst>
                <a:ea typeface="ＭＳ Ｐゴシック" pitchFamily="1" charset="-128"/>
              </a:rPr>
              <a:t>S3</a:t>
            </a:r>
          </a:p>
          <a:p>
            <a:pPr lvl="1">
              <a:defRPr/>
            </a:pPr>
            <a:r>
              <a:rPr lang="de-DE" altLang="en-US" smtClean="0">
                <a:ea typeface="ＭＳ Ｐゴシック" pitchFamily="1" charset="-128"/>
              </a:rPr>
              <a:t>Systematische Entwicklung</a:t>
            </a:r>
          </a:p>
          <a:p>
            <a:pPr lvl="1">
              <a:defRPr/>
            </a:pPr>
            <a:r>
              <a:rPr lang="de-DE" altLang="en-US" smtClean="0">
                <a:ea typeface="ＭＳ Ｐゴシック" pitchFamily="1" charset="-128"/>
              </a:rPr>
              <a:t>Logik-, Entscheidungs- und Outcome-Analyse</a:t>
            </a:r>
          </a:p>
          <a:p>
            <a:pPr lvl="1">
              <a:defRPr/>
            </a:pPr>
            <a:r>
              <a:rPr lang="de-DE" altLang="en-US" smtClean="0">
                <a:ea typeface="ＭＳ Ｐゴシック" pitchFamily="1" charset="-128"/>
              </a:rPr>
              <a:t>Bewertung der klinischen Relevanz der Studien</a:t>
            </a:r>
          </a:p>
          <a:p>
            <a:pPr lvl="1">
              <a:defRPr/>
            </a:pPr>
            <a:r>
              <a:rPr lang="de-DE" altLang="en-US" smtClean="0">
                <a:ea typeface="ＭＳ Ｐゴシック" pitchFamily="1" charset="-128"/>
              </a:rPr>
              <a:t>Regelmäßige Überprüfung</a:t>
            </a:r>
          </a:p>
        </p:txBody>
      </p:sp>
      <p:sp>
        <p:nvSpPr>
          <p:cNvPr id="216072" name="Text Placeholder 2"/>
          <p:cNvSpPr txBox="1">
            <a:spLocks/>
          </p:cNvSpPr>
          <p:nvPr/>
        </p:nvSpPr>
        <p:spPr bwMode="auto">
          <a:xfrm>
            <a:off x="250825" y="6092825"/>
            <a:ext cx="7881938" cy="217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54000" tIns="0" rIns="0" bIns="63500"/>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eaLnBrk="1" hangingPunct="1">
              <a:spcBef>
                <a:spcPct val="20000"/>
              </a:spcBef>
            </a:pPr>
            <a:r>
              <a:rPr lang="en-US" altLang="en-US" sz="1200">
                <a:solidFill>
                  <a:schemeClr val="tx1"/>
                </a:solidFill>
                <a:latin typeface="Helvetica" pitchFamily="1" charset="0"/>
              </a:rPr>
              <a:t>* Arzneimittelbrief 2013;47(8):59</a:t>
            </a:r>
          </a:p>
        </p:txBody>
      </p:sp>
    </p:spTree>
  </p:cSld>
  <p:clrMapOvr>
    <a:masterClrMapping/>
  </p:clrMapOvr>
  <p:transition>
    <p:zoom/>
  </p:transition>
  <p:timing>
    <p:tnLst>
      <p:par>
        <p:cTn id="1" dur="indefinite" restart="never" nodeType="tmRoot"/>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90" name="Rectangle 10"/>
          <p:cNvSpPr>
            <a:spLocks noChangeArrowheads="1"/>
          </p:cNvSpPr>
          <p:nvPr/>
        </p:nvSpPr>
        <p:spPr bwMode="auto">
          <a:xfrm>
            <a:off x="0" y="687388"/>
            <a:ext cx="9144000" cy="914400"/>
          </a:xfrm>
          <a:prstGeom prst="rect">
            <a:avLst/>
          </a:prstGeom>
          <a:solidFill>
            <a:srgbClr val="EEEEEE"/>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en-US" altLang="en-US">
              <a:solidFill>
                <a:srgbClr val="FFFFFF"/>
              </a:solidFill>
            </a:endParaRPr>
          </a:p>
        </p:txBody>
      </p:sp>
      <p:sp>
        <p:nvSpPr>
          <p:cNvPr id="217091" name="Date Placeholder 3"/>
          <p:cNvSpPr txBox="1">
            <a:spLocks noGrp="1"/>
          </p:cNvSpPr>
          <p:nvPr/>
        </p:nvSpPr>
        <p:spPr bwMode="auto">
          <a:xfrm>
            <a:off x="6227763" y="2349500"/>
            <a:ext cx="2540000" cy="63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54000" tIns="63500" rIns="127000" bIns="63500"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eaLnBrk="1" hangingPunct="1"/>
            <a:r>
              <a:rPr lang="en-US" altLang="en-US" sz="1100">
                <a:solidFill>
                  <a:srgbClr val="999999"/>
                </a:solidFill>
                <a:latin typeface="Helvetica" pitchFamily="1" charset="0"/>
              </a:rPr>
              <a:t>Date of download:  11/27/2012</a:t>
            </a:r>
          </a:p>
        </p:txBody>
      </p:sp>
      <p:sp>
        <p:nvSpPr>
          <p:cNvPr id="217092" name="Footer Placeholder 4"/>
          <p:cNvSpPr txBox="1">
            <a:spLocks noGrp="1"/>
          </p:cNvSpPr>
          <p:nvPr/>
        </p:nvSpPr>
        <p:spPr bwMode="auto">
          <a:xfrm>
            <a:off x="5932488" y="1603375"/>
            <a:ext cx="3200400" cy="63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eaLnBrk="1" hangingPunct="1"/>
            <a:r>
              <a:rPr lang="en-US" altLang="en-US" sz="1100">
                <a:solidFill>
                  <a:srgbClr val="999999"/>
                </a:solidFill>
                <a:latin typeface="Helvetica" pitchFamily="1" charset="0"/>
              </a:rPr>
              <a:t>Copyright © 2012 American Medical Association. All rights reserved.</a:t>
            </a:r>
          </a:p>
        </p:txBody>
      </p:sp>
      <p:sp>
        <p:nvSpPr>
          <p:cNvPr id="217093" name="Text Placeholder 2"/>
          <p:cNvSpPr txBox="1">
            <a:spLocks/>
          </p:cNvSpPr>
          <p:nvPr/>
        </p:nvSpPr>
        <p:spPr bwMode="auto">
          <a:xfrm>
            <a:off x="0" y="692150"/>
            <a:ext cx="9144000"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54000" tIns="63500" rIns="127000" bIns="0"/>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eaLnBrk="1" hangingPunct="1"/>
            <a:r>
              <a:rPr lang="en-US" altLang="en-US" sz="1300">
                <a:solidFill>
                  <a:schemeClr val="tx1"/>
                </a:solidFill>
                <a:latin typeface="Helvetica" pitchFamily="1" charset="0"/>
              </a:rPr>
              <a:t>From: Failure of Clinical Practice Guidelines to Meet Institute of Medicine Standards:  Two More Decades of Little, If Any, Progress</a:t>
            </a:r>
          </a:p>
        </p:txBody>
      </p:sp>
      <p:cxnSp>
        <p:nvCxnSpPr>
          <p:cNvPr id="217094" name="Straight Connector 8"/>
          <p:cNvCxnSpPr>
            <a:cxnSpLocks noChangeShapeType="1"/>
          </p:cNvCxnSpPr>
          <p:nvPr/>
        </p:nvCxnSpPr>
        <p:spPr bwMode="auto">
          <a:xfrm flipV="1">
            <a:off x="0" y="6215063"/>
            <a:ext cx="9144000" cy="7937"/>
          </a:xfrm>
          <a:prstGeom prst="line">
            <a:avLst/>
          </a:prstGeom>
          <a:noFill/>
          <a:ln w="12700">
            <a:solidFill>
              <a:srgbClr val="999999"/>
            </a:solidFill>
            <a:round/>
            <a:headEnd/>
            <a:tailEnd/>
          </a:ln>
          <a:extLst>
            <a:ext uri="{909E8E84-426E-40DD-AFC4-6F175D3DCCD1}">
              <a14:hiddenFill xmlns:a14="http://schemas.microsoft.com/office/drawing/2010/main">
                <a:noFill/>
              </a14:hiddenFill>
            </a:ext>
          </a:extLst>
        </p:spPr>
      </p:cxnSp>
      <p:sp>
        <p:nvSpPr>
          <p:cNvPr id="217095" name="Text Placeholder 2"/>
          <p:cNvSpPr txBox="1">
            <a:spLocks/>
          </p:cNvSpPr>
          <p:nvPr/>
        </p:nvSpPr>
        <p:spPr bwMode="auto">
          <a:xfrm>
            <a:off x="0" y="1282700"/>
            <a:ext cx="91440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54000" tIns="0" rIns="127000" bIns="63500"/>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eaLnBrk="1" hangingPunct="1"/>
            <a:r>
              <a:rPr lang="en-US" altLang="en-US" sz="1200">
                <a:solidFill>
                  <a:schemeClr val="tx1"/>
                </a:solidFill>
                <a:latin typeface="Helvetica" pitchFamily="1" charset="0"/>
              </a:rPr>
              <a:t>Arch Intern Med. 2012;172(21):1628-1633. doi:10.1001/2013.jamainternmed.56</a:t>
            </a:r>
          </a:p>
        </p:txBody>
      </p:sp>
      <p:sp>
        <p:nvSpPr>
          <p:cNvPr id="217096" name="Text Placeholder 2"/>
          <p:cNvSpPr txBox="1">
            <a:spLocks/>
          </p:cNvSpPr>
          <p:nvPr/>
        </p:nvSpPr>
        <p:spPr bwMode="auto">
          <a:xfrm>
            <a:off x="3175" y="5732463"/>
            <a:ext cx="9144000" cy="63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54000" tIns="0" rIns="0" bIns="63500"/>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eaLnBrk="1" hangingPunct="1">
              <a:spcBef>
                <a:spcPct val="20000"/>
              </a:spcBef>
            </a:pPr>
            <a:r>
              <a:rPr lang="en-US" altLang="en-US" sz="1200">
                <a:solidFill>
                  <a:schemeClr val="tx1"/>
                </a:solidFill>
                <a:latin typeface="Helvetica" pitchFamily="1" charset="0"/>
              </a:rPr>
              <a:t>Figure 1. Distribution of percentage of standards satisfied in our survey compared with that of Shaneyfelt et al.</a:t>
            </a:r>
          </a:p>
        </p:txBody>
      </p:sp>
      <p:cxnSp>
        <p:nvCxnSpPr>
          <p:cNvPr id="217097" name="Straight Connector 5"/>
          <p:cNvCxnSpPr>
            <a:cxnSpLocks noChangeShapeType="1"/>
          </p:cNvCxnSpPr>
          <p:nvPr/>
        </p:nvCxnSpPr>
        <p:spPr bwMode="auto">
          <a:xfrm>
            <a:off x="0" y="666750"/>
            <a:ext cx="9144000" cy="0"/>
          </a:xfrm>
          <a:prstGeom prst="line">
            <a:avLst/>
          </a:prstGeom>
          <a:noFill/>
          <a:ln w="38100">
            <a:solidFill>
              <a:srgbClr val="999999"/>
            </a:solidFill>
            <a:round/>
            <a:headEnd/>
            <a:tailEnd/>
          </a:ln>
          <a:extLst>
            <a:ext uri="{909E8E84-426E-40DD-AFC4-6F175D3DCCD1}">
              <a14:hiddenFill xmlns:a14="http://schemas.microsoft.com/office/drawing/2010/main">
                <a:noFill/>
              </a14:hiddenFill>
            </a:ext>
          </a:extLst>
        </p:spPr>
      </p:cxnSp>
      <p:pic>
        <p:nvPicPr>
          <p:cNvPr id="15372" name="Picture 12" descr="Cover"/>
          <p:cNvPicPr>
            <a:picLocks noChangeAspect="1" noChangeArrowheads="1"/>
          </p:cNvPicPr>
          <p:nvPr/>
        </p:nvPicPr>
        <p:blipFill>
          <a:blip r:embed="rId2"/>
          <a:srcRect/>
          <a:stretch>
            <a:fillRect/>
          </a:stretch>
        </p:blipFill>
        <p:spPr bwMode="auto">
          <a:xfrm>
            <a:off x="414338" y="1700213"/>
            <a:ext cx="5400675" cy="3754437"/>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8667" name="Fußzeilenplatzhalter 1"/>
          <p:cNvSpPr>
            <a:spLocks noGrp="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17100" name="Foliennummernplatzhalt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9CBBF396-3FB1-4ED2-8089-B34DACCE8591}" type="slidenum">
              <a:rPr lang="de-DE" altLang="en-US" sz="900" smtClean="0">
                <a:solidFill>
                  <a:schemeClr val="accent2"/>
                </a:solidFill>
              </a:rPr>
              <a:pPr/>
              <a:t>223</a:t>
            </a:fld>
            <a:endParaRPr lang="de-DE" altLang="en-US" sz="1400" b="0" smtClean="0">
              <a:solidFill>
                <a:schemeClr val="tx1"/>
              </a:solidFill>
            </a:endParaRPr>
          </a:p>
        </p:txBody>
      </p:sp>
      <p:sp>
        <p:nvSpPr>
          <p:cNvPr id="217101" name="Textfeld 3"/>
          <p:cNvSpPr txBox="1">
            <a:spLocks noChangeArrowheads="1"/>
          </p:cNvSpPr>
          <p:nvPr/>
        </p:nvSpPr>
        <p:spPr bwMode="auto">
          <a:xfrm>
            <a:off x="755650" y="188913"/>
            <a:ext cx="6408738"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a:t>Qualität von Leitlinien</a:t>
            </a:r>
          </a:p>
        </p:txBody>
      </p:sp>
    </p:spTree>
  </p:cSld>
  <p:clrMapOvr>
    <a:masterClrMapping/>
  </p:clrMapOvr>
  <p:transition>
    <p:zoom/>
  </p:transition>
  <p:timing>
    <p:tnLst>
      <p:par>
        <p:cTn id="1" dur="indefinite" restart="never" nodeType="tmRoot"/>
      </p:par>
    </p:tn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4" name="Rectangle 10"/>
          <p:cNvSpPr>
            <a:spLocks noChangeArrowheads="1"/>
          </p:cNvSpPr>
          <p:nvPr/>
        </p:nvSpPr>
        <p:spPr bwMode="auto">
          <a:xfrm>
            <a:off x="0" y="687388"/>
            <a:ext cx="9144000" cy="914400"/>
          </a:xfrm>
          <a:prstGeom prst="rect">
            <a:avLst/>
          </a:prstGeom>
          <a:solidFill>
            <a:srgbClr val="EEEEEE"/>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en-US" altLang="en-US">
              <a:solidFill>
                <a:srgbClr val="FFFFFF"/>
              </a:solidFill>
            </a:endParaRPr>
          </a:p>
        </p:txBody>
      </p:sp>
      <p:sp>
        <p:nvSpPr>
          <p:cNvPr id="218115" name="Date Placeholder 3"/>
          <p:cNvSpPr txBox="1">
            <a:spLocks noGrp="1"/>
          </p:cNvSpPr>
          <p:nvPr/>
        </p:nvSpPr>
        <p:spPr bwMode="auto">
          <a:xfrm>
            <a:off x="6227763" y="2349500"/>
            <a:ext cx="2540000" cy="63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54000" tIns="63500" rIns="127000" bIns="63500"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eaLnBrk="1" hangingPunct="1"/>
            <a:r>
              <a:rPr lang="en-US" altLang="en-US" sz="1100">
                <a:solidFill>
                  <a:srgbClr val="999999"/>
                </a:solidFill>
                <a:latin typeface="Helvetica" pitchFamily="1" charset="0"/>
              </a:rPr>
              <a:t>Date of download:  11/27/2012</a:t>
            </a:r>
          </a:p>
        </p:txBody>
      </p:sp>
      <p:sp>
        <p:nvSpPr>
          <p:cNvPr id="218116" name="Footer Placeholder 4"/>
          <p:cNvSpPr txBox="1">
            <a:spLocks noGrp="1"/>
          </p:cNvSpPr>
          <p:nvPr/>
        </p:nvSpPr>
        <p:spPr bwMode="auto">
          <a:xfrm>
            <a:off x="5932488" y="1603375"/>
            <a:ext cx="3200400" cy="63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eaLnBrk="1" hangingPunct="1"/>
            <a:r>
              <a:rPr lang="en-US" altLang="en-US" sz="1100">
                <a:solidFill>
                  <a:srgbClr val="999999"/>
                </a:solidFill>
                <a:latin typeface="Helvetica" pitchFamily="1" charset="0"/>
              </a:rPr>
              <a:t>Copyright © 2012 American Medical Association. All rights reserved.</a:t>
            </a:r>
          </a:p>
        </p:txBody>
      </p:sp>
      <p:sp>
        <p:nvSpPr>
          <p:cNvPr id="218117" name="Text Placeholder 2"/>
          <p:cNvSpPr txBox="1">
            <a:spLocks/>
          </p:cNvSpPr>
          <p:nvPr/>
        </p:nvSpPr>
        <p:spPr bwMode="auto">
          <a:xfrm>
            <a:off x="0" y="692150"/>
            <a:ext cx="9144000"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54000" tIns="63500" rIns="127000" bIns="0"/>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eaLnBrk="1" hangingPunct="1"/>
            <a:r>
              <a:rPr lang="en-US" altLang="en-US" sz="1300">
                <a:solidFill>
                  <a:schemeClr val="tx1"/>
                </a:solidFill>
                <a:latin typeface="Helvetica" pitchFamily="1" charset="0"/>
              </a:rPr>
              <a:t>From: Failure of Clinical Practice Guidelines to Meet Institute of Medicine Standards:  Two More Decades of Little, If Any, Progress</a:t>
            </a:r>
          </a:p>
        </p:txBody>
      </p:sp>
      <p:cxnSp>
        <p:nvCxnSpPr>
          <p:cNvPr id="218118" name="Straight Connector 8"/>
          <p:cNvCxnSpPr>
            <a:cxnSpLocks noChangeShapeType="1"/>
          </p:cNvCxnSpPr>
          <p:nvPr/>
        </p:nvCxnSpPr>
        <p:spPr bwMode="auto">
          <a:xfrm flipV="1">
            <a:off x="0" y="6215063"/>
            <a:ext cx="9144000" cy="7937"/>
          </a:xfrm>
          <a:prstGeom prst="line">
            <a:avLst/>
          </a:prstGeom>
          <a:noFill/>
          <a:ln w="12700">
            <a:solidFill>
              <a:srgbClr val="999999"/>
            </a:solidFill>
            <a:round/>
            <a:headEnd/>
            <a:tailEnd/>
          </a:ln>
          <a:extLst>
            <a:ext uri="{909E8E84-426E-40DD-AFC4-6F175D3DCCD1}">
              <a14:hiddenFill xmlns:a14="http://schemas.microsoft.com/office/drawing/2010/main">
                <a:noFill/>
              </a14:hiddenFill>
            </a:ext>
          </a:extLst>
        </p:spPr>
      </p:cxnSp>
      <p:sp>
        <p:nvSpPr>
          <p:cNvPr id="218119" name="Text Placeholder 2"/>
          <p:cNvSpPr txBox="1">
            <a:spLocks/>
          </p:cNvSpPr>
          <p:nvPr/>
        </p:nvSpPr>
        <p:spPr bwMode="auto">
          <a:xfrm>
            <a:off x="0" y="1282700"/>
            <a:ext cx="91440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54000" tIns="0" rIns="127000" bIns="63500"/>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eaLnBrk="1" hangingPunct="1"/>
            <a:r>
              <a:rPr lang="en-US" altLang="en-US" sz="1200">
                <a:solidFill>
                  <a:schemeClr val="tx1"/>
                </a:solidFill>
                <a:latin typeface="Helvetica" pitchFamily="1" charset="0"/>
              </a:rPr>
              <a:t>Arch Intern Med. 2012;172(21):1628-1633. doi:10.1001/2013.jamainternmed.56</a:t>
            </a:r>
          </a:p>
        </p:txBody>
      </p:sp>
      <p:cxnSp>
        <p:nvCxnSpPr>
          <p:cNvPr id="218120" name="Straight Connector 5"/>
          <p:cNvCxnSpPr>
            <a:cxnSpLocks noChangeShapeType="1"/>
          </p:cNvCxnSpPr>
          <p:nvPr/>
        </p:nvCxnSpPr>
        <p:spPr bwMode="auto">
          <a:xfrm>
            <a:off x="0" y="666750"/>
            <a:ext cx="9144000" cy="0"/>
          </a:xfrm>
          <a:prstGeom prst="line">
            <a:avLst/>
          </a:prstGeom>
          <a:noFill/>
          <a:ln w="38100">
            <a:solidFill>
              <a:srgbClr val="999999"/>
            </a:solidFill>
            <a:round/>
            <a:headEnd/>
            <a:tailEnd/>
          </a:ln>
          <a:extLst>
            <a:ext uri="{909E8E84-426E-40DD-AFC4-6F175D3DCCD1}">
              <a14:hiddenFill xmlns:a14="http://schemas.microsoft.com/office/drawing/2010/main">
                <a:noFill/>
              </a14:hiddenFill>
            </a:ext>
          </a:extLst>
        </p:spPr>
      </p:cxnSp>
      <p:sp>
        <p:nvSpPr>
          <p:cNvPr id="199689" name="Fußzeilenplatzhalter 1"/>
          <p:cNvSpPr>
            <a:spLocks noGrp="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18122" name="Foliennummernplatzhalt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CE14B3F2-1003-4AC2-8649-95FB414470E7}" type="slidenum">
              <a:rPr lang="de-DE" altLang="en-US" sz="900" smtClean="0">
                <a:solidFill>
                  <a:schemeClr val="accent2"/>
                </a:solidFill>
              </a:rPr>
              <a:pPr/>
              <a:t>224</a:t>
            </a:fld>
            <a:endParaRPr lang="de-DE" altLang="en-US" sz="1400" b="0" smtClean="0">
              <a:solidFill>
                <a:schemeClr val="tx1"/>
              </a:solidFill>
            </a:endParaRPr>
          </a:p>
        </p:txBody>
      </p:sp>
      <p:sp>
        <p:nvSpPr>
          <p:cNvPr id="218123" name="Textfeld 3"/>
          <p:cNvSpPr txBox="1">
            <a:spLocks noChangeArrowheads="1"/>
          </p:cNvSpPr>
          <p:nvPr/>
        </p:nvSpPr>
        <p:spPr bwMode="auto">
          <a:xfrm>
            <a:off x="755650" y="188913"/>
            <a:ext cx="6408738"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a:t>Qualität von Leitlinien</a:t>
            </a:r>
          </a:p>
        </p:txBody>
      </p:sp>
      <p:pic>
        <p:nvPicPr>
          <p:cNvPr id="14" name="Picture 12" descr="Cover"/>
          <p:cNvPicPr>
            <a:picLocks noChangeAspect="1" noChangeArrowheads="1"/>
          </p:cNvPicPr>
          <p:nvPr/>
        </p:nvPicPr>
        <p:blipFill>
          <a:blip r:embed="rId2"/>
          <a:srcRect/>
          <a:stretch>
            <a:fillRect/>
          </a:stretch>
        </p:blipFill>
        <p:spPr bwMode="auto">
          <a:xfrm>
            <a:off x="250825" y="2984500"/>
            <a:ext cx="8223250" cy="2784475"/>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zoom/>
  </p:transition>
  <p:timing>
    <p:tnLst>
      <p:par>
        <p:cTn id="1" dur="indefinite" restart="never" nodeType="tmRoot"/>
      </p:par>
    </p:tn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10"/>
          <p:cNvSpPr>
            <a:spLocks noChangeArrowheads="1"/>
          </p:cNvSpPr>
          <p:nvPr/>
        </p:nvSpPr>
        <p:spPr bwMode="auto">
          <a:xfrm>
            <a:off x="0" y="687388"/>
            <a:ext cx="9144000" cy="914400"/>
          </a:xfrm>
          <a:prstGeom prst="rect">
            <a:avLst/>
          </a:prstGeom>
          <a:solidFill>
            <a:srgbClr val="EEEEEE"/>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en-US" altLang="en-US">
              <a:solidFill>
                <a:srgbClr val="FFFFFF"/>
              </a:solidFill>
            </a:endParaRPr>
          </a:p>
        </p:txBody>
      </p:sp>
      <p:sp>
        <p:nvSpPr>
          <p:cNvPr id="219139" name="Date Placeholder 3"/>
          <p:cNvSpPr txBox="1">
            <a:spLocks noGrp="1"/>
          </p:cNvSpPr>
          <p:nvPr/>
        </p:nvSpPr>
        <p:spPr bwMode="auto">
          <a:xfrm>
            <a:off x="6227763" y="2349500"/>
            <a:ext cx="2540000" cy="63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54000" tIns="63500" rIns="127000" bIns="63500"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eaLnBrk="1" hangingPunct="1"/>
            <a:r>
              <a:rPr lang="en-US" altLang="en-US" sz="1100">
                <a:solidFill>
                  <a:srgbClr val="999999"/>
                </a:solidFill>
                <a:latin typeface="Helvetica" pitchFamily="1" charset="0"/>
              </a:rPr>
              <a:t>Date of download:  11/27/2012</a:t>
            </a:r>
          </a:p>
        </p:txBody>
      </p:sp>
      <p:sp>
        <p:nvSpPr>
          <p:cNvPr id="219140" name="Footer Placeholder 4"/>
          <p:cNvSpPr txBox="1">
            <a:spLocks noGrp="1"/>
          </p:cNvSpPr>
          <p:nvPr/>
        </p:nvSpPr>
        <p:spPr bwMode="auto">
          <a:xfrm>
            <a:off x="5932488" y="1603375"/>
            <a:ext cx="3200400" cy="63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eaLnBrk="1" hangingPunct="1"/>
            <a:r>
              <a:rPr lang="en-US" altLang="en-US" sz="1100">
                <a:solidFill>
                  <a:srgbClr val="999999"/>
                </a:solidFill>
                <a:latin typeface="Helvetica" pitchFamily="1" charset="0"/>
              </a:rPr>
              <a:t>Copyright © 2012 American Medical Association. All rights reserved.</a:t>
            </a:r>
          </a:p>
        </p:txBody>
      </p:sp>
      <p:sp>
        <p:nvSpPr>
          <p:cNvPr id="219141" name="Text Placeholder 2"/>
          <p:cNvSpPr txBox="1">
            <a:spLocks/>
          </p:cNvSpPr>
          <p:nvPr/>
        </p:nvSpPr>
        <p:spPr bwMode="auto">
          <a:xfrm>
            <a:off x="0" y="692150"/>
            <a:ext cx="9144000"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54000" tIns="63500" rIns="127000" bIns="0"/>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eaLnBrk="1" hangingPunct="1"/>
            <a:r>
              <a:rPr lang="en-US" altLang="en-US" sz="1300">
                <a:solidFill>
                  <a:schemeClr val="tx1"/>
                </a:solidFill>
                <a:latin typeface="Helvetica" pitchFamily="1" charset="0"/>
              </a:rPr>
              <a:t>From: Failure of Clinical Practice Guidelines to Meet Institute of Medicine Standards:  Two More Decades of Little, If Any, Progress</a:t>
            </a:r>
          </a:p>
        </p:txBody>
      </p:sp>
      <p:cxnSp>
        <p:nvCxnSpPr>
          <p:cNvPr id="219142" name="Straight Connector 8"/>
          <p:cNvCxnSpPr>
            <a:cxnSpLocks noChangeShapeType="1"/>
          </p:cNvCxnSpPr>
          <p:nvPr/>
        </p:nvCxnSpPr>
        <p:spPr bwMode="auto">
          <a:xfrm flipV="1">
            <a:off x="0" y="6215063"/>
            <a:ext cx="9144000" cy="7937"/>
          </a:xfrm>
          <a:prstGeom prst="line">
            <a:avLst/>
          </a:prstGeom>
          <a:noFill/>
          <a:ln w="12700">
            <a:solidFill>
              <a:srgbClr val="999999"/>
            </a:solidFill>
            <a:round/>
            <a:headEnd/>
            <a:tailEnd/>
          </a:ln>
          <a:extLst>
            <a:ext uri="{909E8E84-426E-40DD-AFC4-6F175D3DCCD1}">
              <a14:hiddenFill xmlns:a14="http://schemas.microsoft.com/office/drawing/2010/main">
                <a:noFill/>
              </a14:hiddenFill>
            </a:ext>
          </a:extLst>
        </p:spPr>
      </p:cxnSp>
      <p:sp>
        <p:nvSpPr>
          <p:cNvPr id="219143" name="Text Placeholder 2"/>
          <p:cNvSpPr txBox="1">
            <a:spLocks/>
          </p:cNvSpPr>
          <p:nvPr/>
        </p:nvSpPr>
        <p:spPr bwMode="auto">
          <a:xfrm>
            <a:off x="0" y="1282700"/>
            <a:ext cx="91440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54000" tIns="0" rIns="127000" bIns="63500"/>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eaLnBrk="1" hangingPunct="1"/>
            <a:r>
              <a:rPr lang="en-US" altLang="en-US" sz="1200">
                <a:solidFill>
                  <a:schemeClr val="tx1"/>
                </a:solidFill>
                <a:latin typeface="Helvetica" pitchFamily="1" charset="0"/>
              </a:rPr>
              <a:t>Arch Intern Med. 2012;172(21):1628-1633. doi:10.1001/2013.jamainternmed.56</a:t>
            </a:r>
          </a:p>
        </p:txBody>
      </p:sp>
      <p:cxnSp>
        <p:nvCxnSpPr>
          <p:cNvPr id="219144" name="Straight Connector 5"/>
          <p:cNvCxnSpPr>
            <a:cxnSpLocks noChangeShapeType="1"/>
          </p:cNvCxnSpPr>
          <p:nvPr/>
        </p:nvCxnSpPr>
        <p:spPr bwMode="auto">
          <a:xfrm>
            <a:off x="0" y="666750"/>
            <a:ext cx="9144000" cy="0"/>
          </a:xfrm>
          <a:prstGeom prst="line">
            <a:avLst/>
          </a:prstGeom>
          <a:noFill/>
          <a:ln w="38100">
            <a:solidFill>
              <a:srgbClr val="999999"/>
            </a:solidFill>
            <a:round/>
            <a:headEnd/>
            <a:tailEnd/>
          </a:ln>
          <a:extLst>
            <a:ext uri="{909E8E84-426E-40DD-AFC4-6F175D3DCCD1}">
              <a14:hiddenFill xmlns:a14="http://schemas.microsoft.com/office/drawing/2010/main">
                <a:noFill/>
              </a14:hiddenFill>
            </a:ext>
          </a:extLst>
        </p:spPr>
      </p:cxnSp>
      <p:sp>
        <p:nvSpPr>
          <p:cNvPr id="200713" name="Fußzeilenplatzhalter 1"/>
          <p:cNvSpPr>
            <a:spLocks noGrp="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19146" name="Foliennummernplatzhalt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225DDE70-E32B-488D-8D37-A9979470D92A}" type="slidenum">
              <a:rPr lang="de-DE" altLang="en-US" sz="900" smtClean="0">
                <a:solidFill>
                  <a:schemeClr val="accent2"/>
                </a:solidFill>
              </a:rPr>
              <a:pPr/>
              <a:t>225</a:t>
            </a:fld>
            <a:endParaRPr lang="de-DE" altLang="en-US" sz="1400" b="0" smtClean="0">
              <a:solidFill>
                <a:schemeClr val="tx1"/>
              </a:solidFill>
            </a:endParaRPr>
          </a:p>
        </p:txBody>
      </p:sp>
      <p:sp>
        <p:nvSpPr>
          <p:cNvPr id="219147" name="Textfeld 3"/>
          <p:cNvSpPr txBox="1">
            <a:spLocks noChangeArrowheads="1"/>
          </p:cNvSpPr>
          <p:nvPr/>
        </p:nvSpPr>
        <p:spPr bwMode="auto">
          <a:xfrm>
            <a:off x="755650" y="188913"/>
            <a:ext cx="6408738"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a:t>Qualität von Leitlinien</a:t>
            </a:r>
          </a:p>
        </p:txBody>
      </p:sp>
      <p:pic>
        <p:nvPicPr>
          <p:cNvPr id="13" name="Picture 12" descr="Cover"/>
          <p:cNvPicPr>
            <a:picLocks noChangeAspect="1" noChangeArrowheads="1"/>
          </p:cNvPicPr>
          <p:nvPr/>
        </p:nvPicPr>
        <p:blipFill>
          <a:blip r:embed="rId2"/>
          <a:srcRect/>
          <a:stretch>
            <a:fillRect/>
          </a:stretch>
        </p:blipFill>
        <p:spPr bwMode="auto">
          <a:xfrm>
            <a:off x="107950" y="2979738"/>
            <a:ext cx="8434388" cy="285750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zoom/>
  </p:transition>
  <p:timing>
    <p:tnLst>
      <p:par>
        <p:cTn id="1" dur="indefinite" restart="never" nodeType="tmRoot"/>
      </p:par>
    </p:tn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2" name="Rectangle 10"/>
          <p:cNvSpPr>
            <a:spLocks noChangeArrowheads="1"/>
          </p:cNvSpPr>
          <p:nvPr/>
        </p:nvSpPr>
        <p:spPr bwMode="auto">
          <a:xfrm>
            <a:off x="0" y="687388"/>
            <a:ext cx="9144000" cy="914400"/>
          </a:xfrm>
          <a:prstGeom prst="rect">
            <a:avLst/>
          </a:prstGeom>
          <a:solidFill>
            <a:srgbClr val="EEEEEE"/>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en-US" altLang="en-US">
              <a:solidFill>
                <a:srgbClr val="FFFFFF"/>
              </a:solidFill>
            </a:endParaRPr>
          </a:p>
        </p:txBody>
      </p:sp>
      <p:sp>
        <p:nvSpPr>
          <p:cNvPr id="220163" name="Date Placeholder 3"/>
          <p:cNvSpPr txBox="1">
            <a:spLocks noGrp="1"/>
          </p:cNvSpPr>
          <p:nvPr/>
        </p:nvSpPr>
        <p:spPr bwMode="auto">
          <a:xfrm>
            <a:off x="6227763" y="2349500"/>
            <a:ext cx="2540000" cy="63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54000" tIns="63500" rIns="127000" bIns="63500"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eaLnBrk="1" hangingPunct="1"/>
            <a:r>
              <a:rPr lang="en-US" altLang="en-US" sz="1100">
                <a:solidFill>
                  <a:srgbClr val="999999"/>
                </a:solidFill>
                <a:latin typeface="Helvetica" pitchFamily="1" charset="0"/>
              </a:rPr>
              <a:t>Date of download:  11/27/2012</a:t>
            </a:r>
          </a:p>
        </p:txBody>
      </p:sp>
      <p:sp>
        <p:nvSpPr>
          <p:cNvPr id="220164" name="Footer Placeholder 4"/>
          <p:cNvSpPr txBox="1">
            <a:spLocks noGrp="1"/>
          </p:cNvSpPr>
          <p:nvPr/>
        </p:nvSpPr>
        <p:spPr bwMode="auto">
          <a:xfrm>
            <a:off x="5932488" y="1603375"/>
            <a:ext cx="3200400" cy="63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eaLnBrk="1" hangingPunct="1"/>
            <a:r>
              <a:rPr lang="en-US" altLang="en-US" sz="1100">
                <a:solidFill>
                  <a:srgbClr val="999999"/>
                </a:solidFill>
                <a:latin typeface="Helvetica" pitchFamily="1" charset="0"/>
              </a:rPr>
              <a:t>Copyright © 2012 American Medical Association. All rights reserved.</a:t>
            </a:r>
          </a:p>
        </p:txBody>
      </p:sp>
      <p:sp>
        <p:nvSpPr>
          <p:cNvPr id="220165" name="Text Placeholder 2"/>
          <p:cNvSpPr txBox="1">
            <a:spLocks/>
          </p:cNvSpPr>
          <p:nvPr/>
        </p:nvSpPr>
        <p:spPr bwMode="auto">
          <a:xfrm>
            <a:off x="0" y="692150"/>
            <a:ext cx="9144000"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54000" tIns="63500" rIns="127000" bIns="0"/>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eaLnBrk="1" hangingPunct="1"/>
            <a:r>
              <a:rPr lang="en-US" altLang="en-US" sz="1300">
                <a:solidFill>
                  <a:schemeClr val="tx1"/>
                </a:solidFill>
                <a:latin typeface="Helvetica" pitchFamily="1" charset="0"/>
              </a:rPr>
              <a:t>From: Failure of Clinical Practice Guidelines to Meet Institute of Medicine Standards:  Two More Decades of Little, If Any, Progress</a:t>
            </a:r>
          </a:p>
        </p:txBody>
      </p:sp>
      <p:cxnSp>
        <p:nvCxnSpPr>
          <p:cNvPr id="220166" name="Straight Connector 8"/>
          <p:cNvCxnSpPr>
            <a:cxnSpLocks noChangeShapeType="1"/>
          </p:cNvCxnSpPr>
          <p:nvPr/>
        </p:nvCxnSpPr>
        <p:spPr bwMode="auto">
          <a:xfrm flipV="1">
            <a:off x="0" y="6215063"/>
            <a:ext cx="9144000" cy="7937"/>
          </a:xfrm>
          <a:prstGeom prst="line">
            <a:avLst/>
          </a:prstGeom>
          <a:noFill/>
          <a:ln w="12700">
            <a:solidFill>
              <a:srgbClr val="999999"/>
            </a:solidFill>
            <a:round/>
            <a:headEnd/>
            <a:tailEnd/>
          </a:ln>
          <a:extLst>
            <a:ext uri="{909E8E84-426E-40DD-AFC4-6F175D3DCCD1}">
              <a14:hiddenFill xmlns:a14="http://schemas.microsoft.com/office/drawing/2010/main">
                <a:noFill/>
              </a14:hiddenFill>
            </a:ext>
          </a:extLst>
        </p:spPr>
      </p:cxnSp>
      <p:sp>
        <p:nvSpPr>
          <p:cNvPr id="220167" name="Text Placeholder 2"/>
          <p:cNvSpPr txBox="1">
            <a:spLocks/>
          </p:cNvSpPr>
          <p:nvPr/>
        </p:nvSpPr>
        <p:spPr bwMode="auto">
          <a:xfrm>
            <a:off x="0" y="1282700"/>
            <a:ext cx="91440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54000" tIns="0" rIns="127000" bIns="63500"/>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eaLnBrk="1" hangingPunct="1"/>
            <a:r>
              <a:rPr lang="en-US" altLang="en-US" sz="1200">
                <a:solidFill>
                  <a:schemeClr val="tx1"/>
                </a:solidFill>
                <a:latin typeface="Helvetica" pitchFamily="1" charset="0"/>
              </a:rPr>
              <a:t>Arch Intern Med. 2012;172(21):1628-1633. doi:10.1001/2013.jamainternmed.56</a:t>
            </a:r>
          </a:p>
        </p:txBody>
      </p:sp>
      <p:cxnSp>
        <p:nvCxnSpPr>
          <p:cNvPr id="220168" name="Straight Connector 5"/>
          <p:cNvCxnSpPr>
            <a:cxnSpLocks noChangeShapeType="1"/>
          </p:cNvCxnSpPr>
          <p:nvPr/>
        </p:nvCxnSpPr>
        <p:spPr bwMode="auto">
          <a:xfrm>
            <a:off x="0" y="666750"/>
            <a:ext cx="9144000" cy="0"/>
          </a:xfrm>
          <a:prstGeom prst="line">
            <a:avLst/>
          </a:prstGeom>
          <a:noFill/>
          <a:ln w="38100">
            <a:solidFill>
              <a:srgbClr val="999999"/>
            </a:solidFill>
            <a:round/>
            <a:headEnd/>
            <a:tailEnd/>
          </a:ln>
          <a:extLst>
            <a:ext uri="{909E8E84-426E-40DD-AFC4-6F175D3DCCD1}">
              <a14:hiddenFill xmlns:a14="http://schemas.microsoft.com/office/drawing/2010/main">
                <a:noFill/>
              </a14:hiddenFill>
            </a:ext>
          </a:extLst>
        </p:spPr>
      </p:cxnSp>
      <p:sp>
        <p:nvSpPr>
          <p:cNvPr id="201737" name="Fußzeilenplatzhalter 1"/>
          <p:cNvSpPr>
            <a:spLocks noGrp="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20170" name="Foliennummernplatzhalt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3D68F6BE-B379-413C-95AE-5337D06F61E1}" type="slidenum">
              <a:rPr lang="de-DE" altLang="en-US" sz="900" smtClean="0">
                <a:solidFill>
                  <a:schemeClr val="accent2"/>
                </a:solidFill>
              </a:rPr>
              <a:pPr/>
              <a:t>226</a:t>
            </a:fld>
            <a:endParaRPr lang="de-DE" altLang="en-US" sz="1400" b="0" smtClean="0">
              <a:solidFill>
                <a:schemeClr val="tx1"/>
              </a:solidFill>
            </a:endParaRPr>
          </a:p>
        </p:txBody>
      </p:sp>
      <p:sp>
        <p:nvSpPr>
          <p:cNvPr id="220171" name="Textfeld 3"/>
          <p:cNvSpPr txBox="1">
            <a:spLocks noChangeArrowheads="1"/>
          </p:cNvSpPr>
          <p:nvPr/>
        </p:nvSpPr>
        <p:spPr bwMode="auto">
          <a:xfrm>
            <a:off x="755650" y="188913"/>
            <a:ext cx="6408738"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a:t>Qualität von Leitlinien</a:t>
            </a:r>
          </a:p>
        </p:txBody>
      </p:sp>
      <p:pic>
        <p:nvPicPr>
          <p:cNvPr id="14" name="Picture 12" descr="Cover"/>
          <p:cNvPicPr>
            <a:picLocks noChangeAspect="1" noChangeArrowheads="1"/>
          </p:cNvPicPr>
          <p:nvPr/>
        </p:nvPicPr>
        <p:blipFill>
          <a:blip r:embed="rId2"/>
          <a:srcRect/>
          <a:stretch>
            <a:fillRect/>
          </a:stretch>
        </p:blipFill>
        <p:spPr bwMode="auto">
          <a:xfrm>
            <a:off x="457200" y="3141663"/>
            <a:ext cx="8002588" cy="2709862"/>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zoom/>
  </p:transition>
  <p:timing>
    <p:tnLst>
      <p:par>
        <p:cTn id="1" dur="indefinite" restart="never" nodeType="tmRoot"/>
      </p:par>
    </p:tnLst>
  </p:timing>
</p:sld>
</file>

<file path=ppt/slides/slide22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97634"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21187"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053D2EA6-AC9C-401B-B6C5-57B1175C404E}" type="slidenum">
              <a:rPr lang="de-DE" altLang="en-US" sz="900" smtClean="0">
                <a:solidFill>
                  <a:schemeClr val="accent2"/>
                </a:solidFill>
              </a:rPr>
              <a:pPr/>
              <a:t>227</a:t>
            </a:fld>
            <a:endParaRPr lang="de-DE" altLang="en-US" sz="1400" b="0" smtClean="0">
              <a:solidFill>
                <a:schemeClr val="tx1"/>
              </a:solidFill>
            </a:endParaRPr>
          </a:p>
        </p:txBody>
      </p:sp>
      <p:sp>
        <p:nvSpPr>
          <p:cNvPr id="116738" name="Rectangle 2"/>
          <p:cNvSpPr>
            <a:spLocks noGrp="1" noChangeArrowheads="1"/>
          </p:cNvSpPr>
          <p:nvPr>
            <p:ph type="title"/>
          </p:nvPr>
        </p:nvSpPr>
        <p:spPr>
          <a:xfrm>
            <a:off x="901700" y="574675"/>
            <a:ext cx="7772400" cy="884238"/>
          </a:xfrm>
        </p:spPr>
        <p:txBody>
          <a:bodyPr/>
          <a:lstStyle/>
          <a:p>
            <a:pPr>
              <a:defRPr/>
            </a:pPr>
            <a:r>
              <a:rPr lang="de-DE" altLang="en-US" sz="2400" smtClean="0">
                <a:solidFill>
                  <a:srgbClr val="FFFF00"/>
                </a:solidFill>
                <a:effectLst>
                  <a:outerShdw blurRad="38100" dist="38100" dir="2700000" algn="tl">
                    <a:srgbClr val="000000"/>
                  </a:outerShdw>
                </a:effectLst>
                <a:ea typeface="ＭＳ Ｐゴシック" pitchFamily="1" charset="-128"/>
              </a:rPr>
              <a:t>2 Pharmakoepidemiologie</a:t>
            </a:r>
            <a:r>
              <a:rPr lang="de-DE" altLang="en-US" smtClean="0">
                <a:solidFill>
                  <a:srgbClr val="FFFF00"/>
                </a:solidFill>
                <a:effectLst>
                  <a:outerShdw blurRad="38100" dist="38100" dir="2700000" algn="tl">
                    <a:srgbClr val="000000"/>
                  </a:outerShdw>
                </a:effectLst>
                <a:ea typeface="ＭＳ Ｐゴシック" pitchFamily="1" charset="-128"/>
              </a:rPr>
              <a:t/>
            </a:r>
            <a:br>
              <a:rPr lang="de-DE" altLang="en-US" smtClean="0">
                <a:solidFill>
                  <a:srgbClr val="FFFF00"/>
                </a:solidFill>
                <a:effectLst>
                  <a:outerShdw blurRad="38100" dist="38100" dir="2700000" algn="tl">
                    <a:srgbClr val="000000"/>
                  </a:outerShdw>
                </a:effectLst>
                <a:ea typeface="ＭＳ Ｐゴシック" pitchFamily="1" charset="-128"/>
              </a:rPr>
            </a:br>
            <a:r>
              <a:rPr lang="de-DE" altLang="en-US" smtClean="0">
                <a:ea typeface="ＭＳ Ｐゴシック" pitchFamily="1" charset="-128"/>
              </a:rPr>
              <a:t> 2.4 </a:t>
            </a:r>
            <a:r>
              <a:rPr lang="de-DE" altLang="en-US" sz="2400" smtClean="0">
                <a:ea typeface="ＭＳ Ｐゴシック" pitchFamily="1" charset="-128"/>
              </a:rPr>
              <a:t>Kritische Beurteilung von Studienergebnissen</a:t>
            </a:r>
          </a:p>
        </p:txBody>
      </p:sp>
      <p:sp>
        <p:nvSpPr>
          <p:cNvPr id="221189" name="Rectangle 3"/>
          <p:cNvSpPr>
            <a:spLocks noGrp="1" noChangeArrowheads="1"/>
          </p:cNvSpPr>
          <p:nvPr>
            <p:ph type="body" idx="1"/>
          </p:nvPr>
        </p:nvSpPr>
        <p:spPr>
          <a:xfrm>
            <a:off x="755650" y="1628775"/>
            <a:ext cx="7772400" cy="4114800"/>
          </a:xfrm>
        </p:spPr>
        <p:txBody>
          <a:bodyPr/>
          <a:lstStyle/>
          <a:p>
            <a:pPr>
              <a:lnSpc>
                <a:spcPct val="80000"/>
              </a:lnSpc>
            </a:pPr>
            <a:r>
              <a:rPr lang="de-DE" altLang="en-US" sz="2000" dirty="0" smtClean="0">
                <a:ea typeface="ＭＳ Ｐゴシック" pitchFamily="34" charset="-128"/>
              </a:rPr>
              <a:t>2.4.1 Die Tücke mit der Statistik</a:t>
            </a:r>
          </a:p>
          <a:p>
            <a:pPr lvl="1">
              <a:lnSpc>
                <a:spcPct val="80000"/>
              </a:lnSpc>
            </a:pPr>
            <a:r>
              <a:rPr lang="de-DE" altLang="en-US" sz="1800" dirty="0" smtClean="0">
                <a:ea typeface="ＭＳ Ｐゴシック" pitchFamily="34" charset="-128"/>
              </a:rPr>
              <a:t>2.4.1.1 </a:t>
            </a:r>
            <a:r>
              <a:rPr lang="de-DE" altLang="en-US" sz="1800" dirty="0" err="1" smtClean="0">
                <a:ea typeface="ＭＳ Ｐゴシック" pitchFamily="34" charset="-128"/>
              </a:rPr>
              <a:t>Jadad</a:t>
            </a:r>
            <a:r>
              <a:rPr lang="de-DE" altLang="en-US" sz="1800" dirty="0" smtClean="0">
                <a:ea typeface="ＭＳ Ｐゴシック" pitchFamily="34" charset="-128"/>
              </a:rPr>
              <a:t>-score und </a:t>
            </a:r>
            <a:r>
              <a:rPr lang="de-DE" altLang="en-US" sz="1800" dirty="0" err="1" smtClean="0">
                <a:ea typeface="ＭＳ Ｐゴシック" pitchFamily="34" charset="-128"/>
              </a:rPr>
              <a:t>Cochrane</a:t>
            </a:r>
            <a:r>
              <a:rPr lang="de-DE" altLang="en-US" sz="1800" dirty="0" smtClean="0">
                <a:ea typeface="ＭＳ Ｐゴシック" pitchFamily="34" charset="-128"/>
              </a:rPr>
              <a:t> </a:t>
            </a:r>
            <a:r>
              <a:rPr lang="de-DE" altLang="en-US" sz="1800" dirty="0" err="1" smtClean="0">
                <a:ea typeface="ＭＳ Ｐゴシック" pitchFamily="34" charset="-128"/>
              </a:rPr>
              <a:t>risk</a:t>
            </a:r>
            <a:r>
              <a:rPr lang="de-DE" altLang="en-US" sz="1800" dirty="0" smtClean="0">
                <a:ea typeface="ＭＳ Ｐゴシック" pitchFamily="34" charset="-128"/>
              </a:rPr>
              <a:t> </a:t>
            </a:r>
            <a:r>
              <a:rPr lang="de-DE" altLang="en-US" sz="1800" dirty="0" err="1" smtClean="0">
                <a:ea typeface="ＭＳ Ｐゴシック" pitchFamily="34" charset="-128"/>
              </a:rPr>
              <a:t>of</a:t>
            </a:r>
            <a:r>
              <a:rPr lang="de-DE" altLang="en-US" sz="1800" dirty="0" smtClean="0">
                <a:ea typeface="ＭＳ Ｐゴシック" pitchFamily="34" charset="-128"/>
              </a:rPr>
              <a:t> </a:t>
            </a:r>
            <a:r>
              <a:rPr lang="de-DE" altLang="en-US" sz="1800" dirty="0" err="1" smtClean="0">
                <a:ea typeface="ＭＳ Ｐゴシック" pitchFamily="34" charset="-128"/>
              </a:rPr>
              <a:t>bias</a:t>
            </a:r>
            <a:r>
              <a:rPr lang="de-DE" altLang="en-US" sz="1800" dirty="0" smtClean="0">
                <a:ea typeface="ＭＳ Ｐゴシック" pitchFamily="34" charset="-128"/>
              </a:rPr>
              <a:t> </a:t>
            </a:r>
            <a:r>
              <a:rPr lang="de-DE" altLang="en-US" sz="1800" dirty="0" err="1" smtClean="0">
                <a:ea typeface="ＭＳ Ｐゴシック" pitchFamily="34" charset="-128"/>
              </a:rPr>
              <a:t>tool</a:t>
            </a:r>
            <a:endParaRPr lang="de-DE" altLang="en-US" sz="1800" dirty="0" smtClean="0">
              <a:ea typeface="ＭＳ Ｐゴシック" pitchFamily="34" charset="-128"/>
            </a:endParaRPr>
          </a:p>
          <a:p>
            <a:pPr lvl="1">
              <a:lnSpc>
                <a:spcPct val="80000"/>
              </a:lnSpc>
            </a:pPr>
            <a:r>
              <a:rPr lang="de-DE" altLang="en-US" sz="1800" dirty="0" smtClean="0">
                <a:ea typeface="ＭＳ Ｐゴシック" pitchFamily="34" charset="-128"/>
              </a:rPr>
              <a:t>2.4.1.2 Art der Studie</a:t>
            </a:r>
          </a:p>
          <a:p>
            <a:pPr lvl="1">
              <a:lnSpc>
                <a:spcPct val="80000"/>
              </a:lnSpc>
            </a:pPr>
            <a:r>
              <a:rPr lang="de-DE" altLang="en-US" sz="1800" dirty="0" smtClean="0">
                <a:ea typeface="ＭＳ Ｐゴシック" pitchFamily="34" charset="-128"/>
              </a:rPr>
              <a:t>2.4.2.3 Regression </a:t>
            </a:r>
            <a:r>
              <a:rPr lang="de-DE" altLang="en-US" sz="1800" dirty="0" err="1" smtClean="0">
                <a:ea typeface="ＭＳ Ｐゴシック" pitchFamily="34" charset="-128"/>
              </a:rPr>
              <a:t>to</a:t>
            </a:r>
            <a:r>
              <a:rPr lang="de-DE" altLang="en-US" sz="1800" dirty="0" smtClean="0">
                <a:ea typeface="ＭＳ Ｐゴシック" pitchFamily="34" charset="-128"/>
              </a:rPr>
              <a:t> </a:t>
            </a:r>
            <a:r>
              <a:rPr lang="de-DE" altLang="en-US" sz="1800" dirty="0" err="1" smtClean="0">
                <a:ea typeface="ＭＳ Ｐゴシック" pitchFamily="34" charset="-128"/>
              </a:rPr>
              <a:t>the</a:t>
            </a:r>
            <a:r>
              <a:rPr lang="de-DE" altLang="en-US" sz="1800" dirty="0" smtClean="0">
                <a:ea typeface="ＭＳ Ｐゴシック" pitchFamily="34" charset="-128"/>
              </a:rPr>
              <a:t> </a:t>
            </a:r>
            <a:r>
              <a:rPr lang="de-DE" altLang="en-US" sz="1800" dirty="0" err="1" smtClean="0">
                <a:ea typeface="ＭＳ Ｐゴシック" pitchFamily="34" charset="-128"/>
              </a:rPr>
              <a:t>mean</a:t>
            </a:r>
            <a:endParaRPr lang="de-DE" altLang="en-US" sz="1800" dirty="0" smtClean="0">
              <a:ea typeface="ＭＳ Ｐゴシック" pitchFamily="34" charset="-128"/>
            </a:endParaRPr>
          </a:p>
          <a:p>
            <a:pPr>
              <a:lnSpc>
                <a:spcPct val="80000"/>
              </a:lnSpc>
            </a:pPr>
            <a:r>
              <a:rPr lang="de-DE" altLang="en-US" sz="2000" dirty="0" smtClean="0">
                <a:ea typeface="ＭＳ Ｐゴシック" pitchFamily="34" charset="-128"/>
              </a:rPr>
              <a:t>2.4.2 Interne / Externe Validität</a:t>
            </a:r>
          </a:p>
          <a:p>
            <a:pPr lvl="1">
              <a:lnSpc>
                <a:spcPct val="80000"/>
              </a:lnSpc>
            </a:pPr>
            <a:r>
              <a:rPr lang="de-DE" altLang="en-US" sz="1800" dirty="0" smtClean="0">
                <a:ea typeface="ＭＳ Ｐゴシック" pitchFamily="34" charset="-128"/>
              </a:rPr>
              <a:t>2.4.2.1 Auswahl der Population</a:t>
            </a:r>
          </a:p>
          <a:p>
            <a:pPr lvl="1">
              <a:lnSpc>
                <a:spcPct val="80000"/>
              </a:lnSpc>
            </a:pPr>
            <a:r>
              <a:rPr lang="de-DE" altLang="en-US" sz="1800" dirty="0" smtClean="0">
                <a:ea typeface="ＭＳ Ｐゴシック" pitchFamily="34" charset="-128"/>
              </a:rPr>
              <a:t>2.4.2.2 Effektivität und Sicherheit</a:t>
            </a:r>
          </a:p>
          <a:p>
            <a:pPr>
              <a:lnSpc>
                <a:spcPct val="80000"/>
              </a:lnSpc>
            </a:pPr>
            <a:r>
              <a:rPr lang="de-DE" altLang="en-US" sz="2000" dirty="0" smtClean="0">
                <a:ea typeface="ＭＳ Ｐゴシック" pitchFamily="34" charset="-128"/>
              </a:rPr>
              <a:t>2.4.3 Bias</a:t>
            </a:r>
          </a:p>
          <a:p>
            <a:pPr lvl="1">
              <a:lnSpc>
                <a:spcPct val="80000"/>
              </a:lnSpc>
            </a:pPr>
            <a:r>
              <a:rPr lang="de-DE" altLang="en-US" sz="1800" dirty="0" smtClean="0">
                <a:ea typeface="ＭＳ Ｐゴシック" pitchFamily="34" charset="-128"/>
              </a:rPr>
              <a:t>2.4.3.1 Publikations- </a:t>
            </a:r>
            <a:r>
              <a:rPr lang="de-DE" altLang="en-US" sz="1800" dirty="0" err="1" smtClean="0">
                <a:ea typeface="ＭＳ Ｐゴシック" pitchFamily="34" charset="-128"/>
              </a:rPr>
              <a:t>Retrieval</a:t>
            </a:r>
            <a:r>
              <a:rPr lang="de-DE" altLang="en-US" sz="1800" dirty="0" smtClean="0">
                <a:ea typeface="ＭＳ Ｐゴシック" pitchFamily="34" charset="-128"/>
              </a:rPr>
              <a:t>-Sprachbias</a:t>
            </a:r>
          </a:p>
          <a:p>
            <a:pPr lvl="1">
              <a:lnSpc>
                <a:spcPct val="80000"/>
              </a:lnSpc>
            </a:pPr>
            <a:r>
              <a:rPr lang="de-DE" altLang="en-US" sz="1800" dirty="0" smtClean="0">
                <a:ea typeface="ＭＳ Ｐゴシック" pitchFamily="34" charset="-128"/>
              </a:rPr>
              <a:t>2.4.3.2 Selektions- Erinnerungsbias</a:t>
            </a:r>
          </a:p>
          <a:p>
            <a:pPr lvl="1">
              <a:lnSpc>
                <a:spcPct val="80000"/>
              </a:lnSpc>
            </a:pPr>
            <a:r>
              <a:rPr lang="de-DE" altLang="en-US" sz="1800" dirty="0" smtClean="0">
                <a:ea typeface="ＭＳ Ｐゴシック" pitchFamily="34" charset="-128"/>
              </a:rPr>
              <a:t>2.4.3.3 Behandlungs- Beobachtungsbias</a:t>
            </a:r>
          </a:p>
          <a:p>
            <a:pPr lvl="1">
              <a:lnSpc>
                <a:spcPct val="80000"/>
              </a:lnSpc>
            </a:pPr>
            <a:r>
              <a:rPr lang="de-DE" altLang="en-US" sz="1800" dirty="0" smtClean="0">
                <a:ea typeface="ＭＳ Ｐゴシック" pitchFamily="34" charset="-128"/>
              </a:rPr>
              <a:t>2.4.3.4 Drop out Bias</a:t>
            </a:r>
          </a:p>
          <a:p>
            <a:pPr lvl="1">
              <a:lnSpc>
                <a:spcPct val="80000"/>
              </a:lnSpc>
            </a:pPr>
            <a:r>
              <a:rPr lang="de-DE" altLang="en-US" sz="1800" dirty="0" smtClean="0">
                <a:ea typeface="ＭＳ Ｐゴシック" pitchFamily="34" charset="-128"/>
              </a:rPr>
              <a:t>2.4.3.5 Interpretationsbias</a:t>
            </a:r>
          </a:p>
          <a:p>
            <a:pPr lvl="1">
              <a:lnSpc>
                <a:spcPct val="80000"/>
              </a:lnSpc>
            </a:pPr>
            <a:r>
              <a:rPr lang="de-DE" altLang="en-US" sz="1800" dirty="0" smtClean="0">
                <a:ea typeface="ＭＳ Ｐゴシック" pitchFamily="34" charset="-128"/>
              </a:rPr>
              <a:t>2.4.3.6 </a:t>
            </a:r>
            <a:r>
              <a:rPr lang="de-DE" altLang="en-US" sz="1800" dirty="0" err="1" smtClean="0">
                <a:ea typeface="ＭＳ Ｐゴシック" pitchFamily="34" charset="-128"/>
              </a:rPr>
              <a:t>Zeitbias</a:t>
            </a:r>
            <a:endParaRPr lang="de-DE" altLang="en-US" sz="1800" dirty="0" smtClean="0">
              <a:ea typeface="ＭＳ Ｐゴシック" pitchFamily="34" charset="-128"/>
            </a:endParaRPr>
          </a:p>
          <a:p>
            <a:pPr>
              <a:lnSpc>
                <a:spcPct val="80000"/>
              </a:lnSpc>
            </a:pPr>
            <a:r>
              <a:rPr lang="de-DE" altLang="en-US" sz="2000" dirty="0" smtClean="0">
                <a:ea typeface="ＭＳ Ｐゴシック" pitchFamily="34" charset="-128"/>
              </a:rPr>
              <a:t>2.4.4 CONSORT / SPIRIT / STROBE / QUORUM (PRISMA)</a:t>
            </a:r>
          </a:p>
          <a:p>
            <a:pPr>
              <a:lnSpc>
                <a:spcPct val="80000"/>
              </a:lnSpc>
            </a:pPr>
            <a:r>
              <a:rPr lang="de-DE" altLang="en-US" sz="2000" dirty="0" smtClean="0">
                <a:ea typeface="ＭＳ Ｐゴシック" pitchFamily="34" charset="-128"/>
              </a:rPr>
              <a:t>2.4.5 Qualität von Leitlinien</a:t>
            </a:r>
          </a:p>
          <a:p>
            <a:pPr>
              <a:lnSpc>
                <a:spcPct val="80000"/>
              </a:lnSpc>
              <a:buFontTx/>
              <a:buNone/>
            </a:pPr>
            <a:endParaRPr lang="de-DE" altLang="en-US" sz="2000" dirty="0" smtClean="0">
              <a:ea typeface="ＭＳ Ｐゴシック" pitchFamily="34" charset="-128"/>
            </a:endParaRPr>
          </a:p>
        </p:txBody>
      </p:sp>
    </p:spTree>
  </p:cSld>
  <p:clrMapOvr>
    <a:masterClrMapping/>
  </p:clrMapOvr>
  <p:transition>
    <p:zoom/>
  </p:transition>
  <p:timing>
    <p:tnLst>
      <p:par>
        <p:cTn id="1" dur="indefinite" restart="never" nodeType="tmRoot"/>
      </p:par>
    </p:tnLst>
  </p:timing>
</p:sld>
</file>

<file path=ppt/slides/slide22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98658"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22211" name="Foliennummernplatzhalter 6"/>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1CF6809E-3AEF-4BDA-AA0B-44D09FF186DA}" type="slidenum">
              <a:rPr lang="de-DE" altLang="en-US" sz="900" smtClean="0">
                <a:solidFill>
                  <a:schemeClr val="accent2"/>
                </a:solidFill>
              </a:rPr>
              <a:pPr/>
              <a:t>228</a:t>
            </a:fld>
            <a:endParaRPr lang="de-DE" altLang="en-US" sz="1400" b="0" smtClean="0">
              <a:solidFill>
                <a:schemeClr val="tx1"/>
              </a:solidFill>
            </a:endParaRPr>
          </a:p>
        </p:txBody>
      </p:sp>
      <p:sp>
        <p:nvSpPr>
          <p:cNvPr id="474114"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2.4.1 Die Tücke mit der Statistik</a:t>
            </a:r>
          </a:p>
        </p:txBody>
      </p:sp>
      <p:sp>
        <p:nvSpPr>
          <p:cNvPr id="474115"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lgn="ctr">
              <a:defRPr/>
            </a:pPr>
            <a:r>
              <a:rPr lang="de-DE" altLang="en-US" sz="1600" dirty="0" smtClean="0"/>
              <a:t>2.4.1.1 </a:t>
            </a:r>
            <a:r>
              <a:rPr lang="de-DE" altLang="en-US" sz="1600" dirty="0" err="1" smtClean="0"/>
              <a:t>Jadad</a:t>
            </a:r>
            <a:r>
              <a:rPr lang="de-DE" altLang="en-US" sz="1600" dirty="0" smtClean="0"/>
              <a:t>* Score für die Qualität der Studien</a:t>
            </a:r>
          </a:p>
        </p:txBody>
      </p:sp>
      <p:sp>
        <p:nvSpPr>
          <p:cNvPr id="222214"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222215"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graphicFrame>
        <p:nvGraphicFramePr>
          <p:cNvPr id="474206" name="Group 94"/>
          <p:cNvGraphicFramePr>
            <a:graphicFrameLocks noGrp="1"/>
          </p:cNvGraphicFramePr>
          <p:nvPr>
            <p:extLst>
              <p:ext uri="{D42A27DB-BD31-4B8C-83A1-F6EECF244321}">
                <p14:modId xmlns:p14="http://schemas.microsoft.com/office/powerpoint/2010/main" val="2991642303"/>
              </p:ext>
            </p:extLst>
          </p:nvPr>
        </p:nvGraphicFramePr>
        <p:xfrm>
          <a:off x="1295400" y="1752600"/>
          <a:ext cx="6096000" cy="3206750"/>
        </p:xfrm>
        <a:graphic>
          <a:graphicData uri="http://schemas.openxmlformats.org/drawingml/2006/table">
            <a:tbl>
              <a:tblPr>
                <a:effectLst>
                  <a:outerShdw blurRad="50800" dist="38100" dir="2700000" algn="tl" rotWithShape="0">
                    <a:prstClr val="black">
                      <a:alpha val="40000"/>
                    </a:prstClr>
                  </a:outerShdw>
                </a:effectLst>
              </a:tblPr>
              <a:tblGrid>
                <a:gridCol w="4648200">
                  <a:extLst>
                    <a:ext uri="{9D8B030D-6E8A-4147-A177-3AD203B41FA5}">
                      <a16:colId xmlns="" xmlns:a16="http://schemas.microsoft.com/office/drawing/2014/main" val="20000"/>
                    </a:ext>
                  </a:extLst>
                </a:gridCol>
                <a:gridCol w="685800">
                  <a:extLst>
                    <a:ext uri="{9D8B030D-6E8A-4147-A177-3AD203B41FA5}">
                      <a16:colId xmlns="" xmlns:a16="http://schemas.microsoft.com/office/drawing/2014/main" val="20001"/>
                    </a:ext>
                  </a:extLst>
                </a:gridCol>
                <a:gridCol w="762000">
                  <a:extLst>
                    <a:ext uri="{9D8B030D-6E8A-4147-A177-3AD203B41FA5}">
                      <a16:colId xmlns="" xmlns:a16="http://schemas.microsoft.com/office/drawing/2014/main" val="20002"/>
                    </a:ext>
                  </a:extLst>
                </a:gridCol>
              </a:tblGrid>
              <a:tr h="396875">
                <a:tc rowSpan="2">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dirty="0" smtClean="0">
                          <a:ln>
                            <a:noFill/>
                          </a:ln>
                          <a:solidFill>
                            <a:srgbClr val="000066"/>
                          </a:solidFill>
                          <a:effectLst/>
                          <a:latin typeface="Arial" pitchFamily="34" charset="0"/>
                          <a:ea typeface="ＭＳ Ｐゴシック" pitchFamily="1" charset="-128"/>
                        </a:rPr>
                        <a:t>Frage</a:t>
                      </a:r>
                    </a:p>
                  </a:txBody>
                  <a:tcPr marT="45704" marB="45704"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gridSpan="2">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rPr>
                        <a:t>Punkte</a:t>
                      </a:r>
                    </a:p>
                  </a:txBody>
                  <a:tcPr marT="45704" marB="4570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hMerge="1">
                  <a:txBody>
                    <a:bodyPr/>
                    <a:lstStyle/>
                    <a:p>
                      <a:endParaRPr lang="en-GB"/>
                    </a:p>
                  </a:txBody>
                  <a:tcPr/>
                </a:tc>
                <a:extLst>
                  <a:ext uri="{0D108BD9-81ED-4DB2-BD59-A6C34878D82A}">
                    <a16:rowId xmlns="" xmlns:a16="http://schemas.microsoft.com/office/drawing/2014/main" val="10000"/>
                  </a:ext>
                </a:extLst>
              </a:tr>
              <a:tr h="396875">
                <a:tc vMerge="1">
                  <a:txBody>
                    <a:bodyPr/>
                    <a:lstStyle/>
                    <a:p>
                      <a:endParaRPr lang="en-GB"/>
                    </a:p>
                  </a:txBody>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rPr>
                        <a:t>Ja</a:t>
                      </a:r>
                    </a:p>
                  </a:txBody>
                  <a:tcPr marT="45704" marB="457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rPr>
                        <a:t>Nein</a:t>
                      </a:r>
                    </a:p>
                  </a:txBody>
                  <a:tcPr marT="45704" marB="4570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 xmlns:a16="http://schemas.microsoft.com/office/drawing/2014/main" val="10001"/>
                  </a:ext>
                </a:extLst>
              </a:tr>
              <a:tr h="428625">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rPr>
                        <a:t>Randomisierung</a:t>
                      </a:r>
                    </a:p>
                  </a:txBody>
                  <a:tcPr marT="45704" marB="45704"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rPr>
                        <a:t>1</a:t>
                      </a:r>
                    </a:p>
                  </a:txBody>
                  <a:tcPr marT="45704" marB="457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rPr>
                        <a:t>0</a:t>
                      </a:r>
                    </a:p>
                  </a:txBody>
                  <a:tcPr marT="45704" marB="4570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2"/>
                  </a:ext>
                </a:extLst>
              </a:tr>
              <a:tr h="396875">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rPr>
                        <a:t>Doppelblind</a:t>
                      </a:r>
                    </a:p>
                  </a:txBody>
                  <a:tcPr marT="45704" marB="45704"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rPr>
                        <a:t>1</a:t>
                      </a:r>
                    </a:p>
                  </a:txBody>
                  <a:tcPr marT="45704" marB="457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rPr>
                        <a:t>0</a:t>
                      </a:r>
                    </a:p>
                  </a:txBody>
                  <a:tcPr marT="45704" marB="4570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3"/>
                  </a:ext>
                </a:extLst>
              </a:tr>
              <a:tr h="701675">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rPr>
                        <a:t>Beschreibung Studien-Abbrecher/Ausscheider</a:t>
                      </a:r>
                    </a:p>
                  </a:txBody>
                  <a:tcPr marT="45704" marB="45704"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rPr>
                        <a:t>1</a:t>
                      </a:r>
                    </a:p>
                  </a:txBody>
                  <a:tcPr marT="45704" marB="457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rPr>
                        <a:t>0</a:t>
                      </a:r>
                    </a:p>
                  </a:txBody>
                  <a:tcPr marT="45704" marB="4570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4"/>
                  </a:ext>
                </a:extLst>
              </a:tr>
              <a:tr h="428625">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rPr>
                        <a:t>Randomisierung adäquat?</a:t>
                      </a:r>
                    </a:p>
                  </a:txBody>
                  <a:tcPr marT="45704" marB="45704"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rPr>
                        <a:t>1</a:t>
                      </a:r>
                    </a:p>
                  </a:txBody>
                  <a:tcPr marT="45704" marB="457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rPr>
                        <a:t>-1</a:t>
                      </a:r>
                    </a:p>
                  </a:txBody>
                  <a:tcPr marT="45704" marB="4570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5"/>
                  </a:ext>
                </a:extLst>
              </a:tr>
              <a:tr h="457200">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dirty="0" err="1" smtClean="0">
                          <a:ln>
                            <a:noFill/>
                          </a:ln>
                          <a:solidFill>
                            <a:srgbClr val="000066"/>
                          </a:solidFill>
                          <a:effectLst/>
                          <a:latin typeface="Arial" pitchFamily="34" charset="0"/>
                          <a:ea typeface="ＭＳ Ｐゴシック" pitchFamily="1" charset="-128"/>
                        </a:rPr>
                        <a:t>Verblindung</a:t>
                      </a:r>
                      <a:r>
                        <a:rPr kumimoji="0" lang="de-DE" altLang="en-US" sz="2000" b="1" i="0" u="none" strike="noStrike" cap="none" normalizeH="0" baseline="0" dirty="0" smtClean="0">
                          <a:ln>
                            <a:noFill/>
                          </a:ln>
                          <a:solidFill>
                            <a:srgbClr val="000066"/>
                          </a:solidFill>
                          <a:effectLst/>
                          <a:latin typeface="Arial" pitchFamily="34" charset="0"/>
                          <a:ea typeface="ＭＳ Ｐゴシック" pitchFamily="1" charset="-128"/>
                        </a:rPr>
                        <a:t> adäquat</a:t>
                      </a:r>
                    </a:p>
                  </a:txBody>
                  <a:tcPr marT="45704" marB="45704"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rPr>
                        <a:t>1</a:t>
                      </a:r>
                    </a:p>
                  </a:txBody>
                  <a:tcPr marT="45704" marB="457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rPr>
                        <a:t>-1</a:t>
                      </a:r>
                    </a:p>
                  </a:txBody>
                  <a:tcPr marT="45704" marB="4570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6"/>
                  </a:ext>
                </a:extLst>
              </a:tr>
            </a:tbl>
          </a:graphicData>
        </a:graphic>
      </p:graphicFrame>
      <p:sp>
        <p:nvSpPr>
          <p:cNvPr id="222248" name="Rectangle 95"/>
          <p:cNvSpPr>
            <a:spLocks noChangeArrowheads="1"/>
          </p:cNvSpPr>
          <p:nvPr/>
        </p:nvSpPr>
        <p:spPr bwMode="auto">
          <a:xfrm>
            <a:off x="1219200" y="5029200"/>
            <a:ext cx="77724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57200" indent="-4572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20000"/>
              </a:spcBef>
              <a:buClr>
                <a:srgbClr val="000066"/>
              </a:buClr>
              <a:buFontTx/>
              <a:buBlip>
                <a:blip r:embed="rId3"/>
              </a:buBlip>
            </a:pPr>
            <a:r>
              <a:rPr lang="de-DE" altLang="en-US"/>
              <a:t>3-5 Punkte = gute Studie</a:t>
            </a:r>
          </a:p>
          <a:p>
            <a:pPr>
              <a:lnSpc>
                <a:spcPct val="100000"/>
              </a:lnSpc>
              <a:spcBef>
                <a:spcPct val="20000"/>
              </a:spcBef>
              <a:buClr>
                <a:srgbClr val="000066"/>
              </a:buClr>
              <a:buFontTx/>
              <a:buBlip>
                <a:blip r:embed="rId3"/>
              </a:buBlip>
            </a:pPr>
            <a:r>
              <a:rPr lang="de-DE" altLang="en-US"/>
              <a:t>0-2 Punkte = schlechte Studie</a:t>
            </a:r>
          </a:p>
          <a:p>
            <a:pPr>
              <a:lnSpc>
                <a:spcPct val="100000"/>
              </a:lnSpc>
              <a:spcBef>
                <a:spcPct val="20000"/>
              </a:spcBef>
              <a:buClr>
                <a:srgbClr val="000066"/>
              </a:buClr>
              <a:buFontTx/>
              <a:buBlip>
                <a:blip r:embed="rId3"/>
              </a:buBlip>
            </a:pPr>
            <a:endParaRPr lang="de-DE" altLang="en-US"/>
          </a:p>
        </p:txBody>
      </p:sp>
      <p:sp>
        <p:nvSpPr>
          <p:cNvPr id="222249" name="Text Box 96"/>
          <p:cNvSpPr txBox="1">
            <a:spLocks noChangeArrowheads="1"/>
          </p:cNvSpPr>
          <p:nvPr/>
        </p:nvSpPr>
        <p:spPr bwMode="auto">
          <a:xfrm>
            <a:off x="457200" y="6019800"/>
            <a:ext cx="6985000"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200"/>
              <a:t>* Jadad A et al. Contr Clin Trials 1996;17:1-12</a:t>
            </a:r>
          </a:p>
        </p:txBody>
      </p:sp>
    </p:spTree>
  </p:cSld>
  <p:clrMapOvr>
    <a:masterClrMapping/>
  </p:clrMapOvr>
  <p:transition>
    <p:zoom/>
  </p:transition>
  <p:timing>
    <p:tnLst>
      <p:par>
        <p:cTn id="1" dur="indefinite" restart="never" nodeType="tmRoot"/>
      </p:par>
    </p:tnLst>
  </p:timing>
</p:sld>
</file>

<file path=ppt/slides/slide22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98658"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endParaRPr lang="de-DE" altLang="en-US" sz="1000" b="0" dirty="0" smtClean="0">
              <a:solidFill>
                <a:schemeClr val="tx1"/>
              </a:solidFill>
            </a:endParaRPr>
          </a:p>
        </p:txBody>
      </p:sp>
      <p:sp>
        <p:nvSpPr>
          <p:cNvPr id="222211" name="Foliennummernplatzhalter 6"/>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1CF6809E-3AEF-4BDA-AA0B-44D09FF186DA}" type="slidenum">
              <a:rPr lang="de-DE" altLang="en-US" sz="900" smtClean="0">
                <a:solidFill>
                  <a:schemeClr val="accent2"/>
                </a:solidFill>
              </a:rPr>
              <a:pPr/>
              <a:t>229</a:t>
            </a:fld>
            <a:endParaRPr lang="de-DE" altLang="en-US" sz="1400" b="0" smtClean="0">
              <a:solidFill>
                <a:schemeClr val="tx1"/>
              </a:solidFill>
            </a:endParaRPr>
          </a:p>
        </p:txBody>
      </p:sp>
      <p:sp>
        <p:nvSpPr>
          <p:cNvPr id="474114"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2.4.1 Die Tücke mit der Statistik</a:t>
            </a:r>
          </a:p>
        </p:txBody>
      </p:sp>
      <p:sp>
        <p:nvSpPr>
          <p:cNvPr id="474115"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lgn="ctr">
              <a:defRPr/>
            </a:pPr>
            <a:r>
              <a:rPr lang="de-DE" altLang="en-US" sz="1600" dirty="0" smtClean="0"/>
              <a:t>2.4.1.1 </a:t>
            </a:r>
            <a:r>
              <a:rPr lang="de-DE" altLang="en-US" sz="1600" dirty="0" err="1"/>
              <a:t>C</a:t>
            </a:r>
            <a:r>
              <a:rPr lang="de-DE" altLang="en-US" sz="1600" dirty="0" err="1" smtClean="0"/>
              <a:t>ochrane</a:t>
            </a:r>
            <a:r>
              <a:rPr lang="de-DE" altLang="en-US" sz="1600" dirty="0" smtClean="0"/>
              <a:t> </a:t>
            </a:r>
            <a:r>
              <a:rPr lang="de-DE" altLang="en-US" sz="1600" dirty="0" err="1" smtClean="0"/>
              <a:t>Risk</a:t>
            </a:r>
            <a:r>
              <a:rPr lang="de-DE" altLang="en-US" sz="1600" dirty="0" smtClean="0"/>
              <a:t> </a:t>
            </a:r>
            <a:r>
              <a:rPr lang="de-DE" altLang="en-US" sz="1600" dirty="0" err="1" smtClean="0"/>
              <a:t>od</a:t>
            </a:r>
            <a:r>
              <a:rPr lang="de-DE" altLang="en-US" sz="1600" dirty="0" smtClean="0"/>
              <a:t> Bias Tool*</a:t>
            </a:r>
          </a:p>
        </p:txBody>
      </p:sp>
      <p:sp>
        <p:nvSpPr>
          <p:cNvPr id="222214"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222215"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graphicFrame>
        <p:nvGraphicFramePr>
          <p:cNvPr id="474206" name="Group 94"/>
          <p:cNvGraphicFramePr>
            <a:graphicFrameLocks noGrp="1"/>
          </p:cNvGraphicFramePr>
          <p:nvPr>
            <p:extLst>
              <p:ext uri="{D42A27DB-BD31-4B8C-83A1-F6EECF244321}">
                <p14:modId xmlns:p14="http://schemas.microsoft.com/office/powerpoint/2010/main" val="3209142013"/>
              </p:ext>
            </p:extLst>
          </p:nvPr>
        </p:nvGraphicFramePr>
        <p:xfrm>
          <a:off x="697068" y="1584439"/>
          <a:ext cx="7835372" cy="4121150"/>
        </p:xfrm>
        <a:graphic>
          <a:graphicData uri="http://schemas.openxmlformats.org/drawingml/2006/table">
            <a:tbl>
              <a:tblPr>
                <a:effectLst>
                  <a:outerShdw blurRad="50800" dist="38100" dir="2700000" algn="tl" rotWithShape="0">
                    <a:prstClr val="black">
                      <a:alpha val="40000"/>
                    </a:prstClr>
                  </a:outerShdw>
                </a:effectLst>
              </a:tblPr>
              <a:tblGrid>
                <a:gridCol w="4811036">
                  <a:extLst>
                    <a:ext uri="{9D8B030D-6E8A-4147-A177-3AD203B41FA5}">
                      <a16:colId xmlns="" xmlns:a16="http://schemas.microsoft.com/office/drawing/2014/main" val="20000"/>
                    </a:ext>
                  </a:extLst>
                </a:gridCol>
                <a:gridCol w="1080120">
                  <a:extLst>
                    <a:ext uri="{9D8B030D-6E8A-4147-A177-3AD203B41FA5}">
                      <a16:colId xmlns="" xmlns:a16="http://schemas.microsoft.com/office/drawing/2014/main" val="20001"/>
                    </a:ext>
                  </a:extLst>
                </a:gridCol>
                <a:gridCol w="864096">
                  <a:extLst>
                    <a:ext uri="{9D8B030D-6E8A-4147-A177-3AD203B41FA5}">
                      <a16:colId xmlns="" xmlns:a16="http://schemas.microsoft.com/office/drawing/2014/main" val="20002"/>
                    </a:ext>
                  </a:extLst>
                </a:gridCol>
                <a:gridCol w="1080120"/>
              </a:tblGrid>
              <a:tr h="396875">
                <a:tc rowSpan="2">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dirty="0" smtClean="0">
                          <a:ln>
                            <a:noFill/>
                          </a:ln>
                          <a:solidFill>
                            <a:srgbClr val="000066"/>
                          </a:solidFill>
                          <a:effectLst/>
                          <a:latin typeface="Arial" pitchFamily="34" charset="0"/>
                          <a:ea typeface="ＭＳ Ｐゴシック" pitchFamily="1" charset="-128"/>
                        </a:rPr>
                        <a:t>Frage</a:t>
                      </a:r>
                    </a:p>
                  </a:txBody>
                  <a:tcPr marT="45704" marB="45704"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gridSpan="3">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dirty="0" err="1" smtClean="0">
                          <a:ln>
                            <a:noFill/>
                          </a:ln>
                          <a:solidFill>
                            <a:srgbClr val="000066"/>
                          </a:solidFill>
                          <a:effectLst/>
                          <a:latin typeface="Arial" pitchFamily="34" charset="0"/>
                          <a:ea typeface="ＭＳ Ｐゴシック" pitchFamily="1" charset="-128"/>
                        </a:rPr>
                        <a:t>Biasrisiko</a:t>
                      </a:r>
                      <a:endParaRPr kumimoji="0" lang="de-DE" altLang="en-US" sz="2000" b="1" i="0" u="none" strike="noStrike" cap="none" normalizeH="0" baseline="0" dirty="0" smtClean="0">
                        <a:ln>
                          <a:noFill/>
                        </a:ln>
                        <a:solidFill>
                          <a:srgbClr val="000066"/>
                        </a:solidFill>
                        <a:effectLst/>
                        <a:latin typeface="Arial" pitchFamily="34" charset="0"/>
                        <a:ea typeface="ＭＳ Ｐゴシック" pitchFamily="1" charset="-128"/>
                      </a:endParaRPr>
                    </a:p>
                  </a:txBody>
                  <a:tcPr marT="45704" marB="4570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hMerge="1">
                  <a:txBody>
                    <a:bodyPr/>
                    <a:lstStyle/>
                    <a:p>
                      <a:endParaRPr lang="en-GB"/>
                    </a:p>
                  </a:txBody>
                  <a:tcPr/>
                </a:tc>
                <a:tc hMerge="1">
                  <a:txBody>
                    <a:body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endParaRPr kumimoji="0" lang="de-DE" altLang="en-US" sz="2000" b="1" i="0" u="none" strike="noStrike" cap="none" normalizeH="0" baseline="0" dirty="0" smtClean="0">
                        <a:ln>
                          <a:noFill/>
                        </a:ln>
                        <a:solidFill>
                          <a:srgbClr val="000066"/>
                        </a:solidFill>
                        <a:effectLst/>
                        <a:latin typeface="Arial" pitchFamily="34" charset="0"/>
                        <a:ea typeface="ＭＳ Ｐゴシック" pitchFamily="1" charset="-128"/>
                      </a:endParaRPr>
                    </a:p>
                  </a:txBody>
                  <a:tcPr marT="45704" marB="4570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 xmlns:a16="http://schemas.microsoft.com/office/drawing/2014/main" val="10000"/>
                  </a:ext>
                </a:extLst>
              </a:tr>
              <a:tr h="396875">
                <a:tc vMerge="1">
                  <a:txBody>
                    <a:bodyPr/>
                    <a:lstStyle/>
                    <a:p>
                      <a:endParaRPr lang="en-GB"/>
                    </a:p>
                  </a:txBody>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dirty="0" smtClean="0">
                          <a:ln>
                            <a:noFill/>
                          </a:ln>
                          <a:solidFill>
                            <a:srgbClr val="000066"/>
                          </a:solidFill>
                          <a:effectLst/>
                          <a:latin typeface="Arial" pitchFamily="34" charset="0"/>
                          <a:ea typeface="ＭＳ Ｐゴシック" pitchFamily="1" charset="-128"/>
                        </a:rPr>
                        <a:t>Gering</a:t>
                      </a:r>
                    </a:p>
                  </a:txBody>
                  <a:tcPr marT="45704" marB="457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dirty="0" smtClean="0">
                          <a:ln>
                            <a:noFill/>
                          </a:ln>
                          <a:solidFill>
                            <a:srgbClr val="000066"/>
                          </a:solidFill>
                          <a:effectLst/>
                          <a:latin typeface="Arial" pitchFamily="34" charset="0"/>
                          <a:ea typeface="ＭＳ Ｐゴシック" pitchFamily="1" charset="-128"/>
                        </a:rPr>
                        <a:t>Hoch</a:t>
                      </a:r>
                    </a:p>
                  </a:txBody>
                  <a:tcPr marT="45704" marB="457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dirty="0" smtClean="0">
                          <a:ln>
                            <a:noFill/>
                          </a:ln>
                          <a:solidFill>
                            <a:srgbClr val="000066"/>
                          </a:solidFill>
                          <a:effectLst/>
                          <a:latin typeface="Arial" pitchFamily="34" charset="0"/>
                          <a:ea typeface="ＭＳ Ｐゴシック" pitchFamily="1" charset="-128"/>
                        </a:rPr>
                        <a:t>Unklar</a:t>
                      </a:r>
                    </a:p>
                  </a:txBody>
                  <a:tcPr marT="45704" marB="4570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 xmlns:a16="http://schemas.microsoft.com/office/drawing/2014/main" val="10001"/>
                  </a:ext>
                </a:extLst>
              </a:tr>
              <a:tr h="428625">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dirty="0" smtClean="0">
                          <a:ln>
                            <a:noFill/>
                          </a:ln>
                          <a:solidFill>
                            <a:srgbClr val="000066"/>
                          </a:solidFill>
                          <a:effectLst/>
                          <a:latin typeface="Arial" pitchFamily="34" charset="0"/>
                          <a:ea typeface="ＭＳ Ｐゴシック" pitchFamily="1" charset="-128"/>
                        </a:rPr>
                        <a:t>Randomisierung Sequenz</a:t>
                      </a:r>
                    </a:p>
                  </a:txBody>
                  <a:tcPr marT="45704" marB="45704"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endParaRPr kumimoji="0" lang="de-DE" altLang="en-US" sz="2000" b="1" i="0" u="none" strike="noStrike" cap="none" normalizeH="0" baseline="0" dirty="0" smtClean="0">
                        <a:ln>
                          <a:noFill/>
                        </a:ln>
                        <a:solidFill>
                          <a:srgbClr val="000066"/>
                        </a:solidFill>
                        <a:effectLst/>
                        <a:latin typeface="Arial" pitchFamily="34" charset="0"/>
                        <a:ea typeface="ＭＳ Ｐゴシック" pitchFamily="1" charset="-128"/>
                      </a:endParaRPr>
                    </a:p>
                  </a:txBody>
                  <a:tcPr marT="45704" marB="457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endParaRPr kumimoji="0" lang="de-DE" altLang="en-US" sz="2000" b="1" i="0" u="none" strike="noStrike" cap="none" normalizeH="0" baseline="0" dirty="0" smtClean="0">
                        <a:ln>
                          <a:noFill/>
                        </a:ln>
                        <a:solidFill>
                          <a:srgbClr val="000066"/>
                        </a:solidFill>
                        <a:effectLst/>
                        <a:latin typeface="Arial" pitchFamily="34" charset="0"/>
                        <a:ea typeface="ＭＳ Ｐゴシック" pitchFamily="1" charset="-128"/>
                      </a:endParaRPr>
                    </a:p>
                  </a:txBody>
                  <a:tcPr marT="45704" marB="457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endParaRPr kumimoji="0" lang="de-DE" altLang="en-US" sz="2000" b="1" i="0" u="none" strike="noStrike" cap="none" normalizeH="0" baseline="0" dirty="0" smtClean="0">
                        <a:ln>
                          <a:noFill/>
                        </a:ln>
                        <a:solidFill>
                          <a:srgbClr val="000066"/>
                        </a:solidFill>
                        <a:effectLst/>
                        <a:latin typeface="Arial" pitchFamily="34" charset="0"/>
                        <a:ea typeface="ＭＳ Ｐゴシック" pitchFamily="1" charset="-128"/>
                      </a:endParaRPr>
                    </a:p>
                  </a:txBody>
                  <a:tcPr marT="45704" marB="4570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2"/>
                  </a:ext>
                </a:extLst>
              </a:tr>
              <a:tr h="396875">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dirty="0" smtClean="0">
                          <a:ln>
                            <a:noFill/>
                          </a:ln>
                          <a:solidFill>
                            <a:srgbClr val="000066"/>
                          </a:solidFill>
                          <a:effectLst/>
                          <a:latin typeface="Arial" pitchFamily="34" charset="0"/>
                          <a:ea typeface="ＭＳ Ｐゴシック" pitchFamily="1" charset="-128"/>
                        </a:rPr>
                        <a:t>Verdeckte Gruppen Zuteilung</a:t>
                      </a:r>
                    </a:p>
                  </a:txBody>
                  <a:tcPr marT="45704" marB="45704"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endPar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endParaRPr>
                    </a:p>
                  </a:txBody>
                  <a:tcPr marT="45704" marB="457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endParaRPr kumimoji="0" lang="de-DE" altLang="en-US" sz="2000" b="1" i="0" u="none" strike="noStrike" cap="none" normalizeH="0" baseline="0" dirty="0" smtClean="0">
                        <a:ln>
                          <a:noFill/>
                        </a:ln>
                        <a:solidFill>
                          <a:srgbClr val="000066"/>
                        </a:solidFill>
                        <a:effectLst/>
                        <a:latin typeface="Arial" pitchFamily="34" charset="0"/>
                        <a:ea typeface="ＭＳ Ｐゴシック" pitchFamily="1" charset="-128"/>
                      </a:endParaRPr>
                    </a:p>
                  </a:txBody>
                  <a:tcPr marT="45704" marB="457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endParaRPr kumimoji="0" lang="de-DE" altLang="en-US" sz="2000" b="1" i="0" u="none" strike="noStrike" cap="none" normalizeH="0" baseline="0" dirty="0" smtClean="0">
                        <a:ln>
                          <a:noFill/>
                        </a:ln>
                        <a:solidFill>
                          <a:srgbClr val="000066"/>
                        </a:solidFill>
                        <a:effectLst/>
                        <a:latin typeface="Arial" pitchFamily="34" charset="0"/>
                        <a:ea typeface="ＭＳ Ｐゴシック" pitchFamily="1" charset="-128"/>
                      </a:endParaRPr>
                    </a:p>
                  </a:txBody>
                  <a:tcPr marT="45704" marB="4570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3"/>
                  </a:ext>
                </a:extLst>
              </a:tr>
              <a:tr h="701675">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dirty="0" err="1" smtClean="0">
                          <a:ln>
                            <a:noFill/>
                          </a:ln>
                          <a:solidFill>
                            <a:srgbClr val="000066"/>
                          </a:solidFill>
                          <a:effectLst/>
                          <a:latin typeface="Arial" pitchFamily="34" charset="0"/>
                          <a:ea typeface="ＭＳ Ｐゴシック" pitchFamily="1" charset="-128"/>
                        </a:rPr>
                        <a:t>Verblindung</a:t>
                      </a:r>
                      <a:r>
                        <a:rPr kumimoji="0" lang="de-DE" altLang="en-US" sz="2000" b="1" i="0" u="none" strike="noStrike" cap="none" normalizeH="0" baseline="0" dirty="0" smtClean="0">
                          <a:ln>
                            <a:noFill/>
                          </a:ln>
                          <a:solidFill>
                            <a:srgbClr val="000066"/>
                          </a:solidFill>
                          <a:effectLst/>
                          <a:latin typeface="Arial" pitchFamily="34" charset="0"/>
                          <a:ea typeface="ＭＳ Ｐゴシック" pitchFamily="1" charset="-128"/>
                        </a:rPr>
                        <a:t> von Teilnehmern und Studienpersonal</a:t>
                      </a:r>
                    </a:p>
                  </a:txBody>
                  <a:tcPr marT="45704" marB="45704"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endPar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endParaRPr>
                    </a:p>
                  </a:txBody>
                  <a:tcPr marT="45704" marB="457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endParaRPr kumimoji="0" lang="de-DE" altLang="en-US" sz="2000" b="1" i="0" u="none" strike="noStrike" cap="none" normalizeH="0" baseline="0" dirty="0" smtClean="0">
                        <a:ln>
                          <a:noFill/>
                        </a:ln>
                        <a:solidFill>
                          <a:srgbClr val="000066"/>
                        </a:solidFill>
                        <a:effectLst/>
                        <a:latin typeface="Arial" pitchFamily="34" charset="0"/>
                        <a:ea typeface="ＭＳ Ｐゴシック" pitchFamily="1" charset="-128"/>
                      </a:endParaRPr>
                    </a:p>
                  </a:txBody>
                  <a:tcPr marT="45704" marB="457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endParaRPr kumimoji="0" lang="de-DE" altLang="en-US" sz="2000" b="1" i="0" u="none" strike="noStrike" cap="none" normalizeH="0" baseline="0" dirty="0" smtClean="0">
                        <a:ln>
                          <a:noFill/>
                        </a:ln>
                        <a:solidFill>
                          <a:srgbClr val="000066"/>
                        </a:solidFill>
                        <a:effectLst/>
                        <a:latin typeface="Arial" pitchFamily="34" charset="0"/>
                        <a:ea typeface="ＭＳ Ｐゴシック" pitchFamily="1" charset="-128"/>
                      </a:endParaRPr>
                    </a:p>
                  </a:txBody>
                  <a:tcPr marT="45704" marB="4570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4"/>
                  </a:ext>
                </a:extLst>
              </a:tr>
              <a:tr h="428625">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dirty="0" err="1" smtClean="0">
                          <a:ln>
                            <a:noFill/>
                          </a:ln>
                          <a:solidFill>
                            <a:srgbClr val="000066"/>
                          </a:solidFill>
                          <a:effectLst/>
                          <a:latin typeface="Arial" pitchFamily="34" charset="0"/>
                          <a:ea typeface="ＭＳ Ｐゴシック" pitchFamily="1" charset="-128"/>
                        </a:rPr>
                        <a:t>Verblindung</a:t>
                      </a:r>
                      <a:r>
                        <a:rPr kumimoji="0" lang="de-DE" altLang="en-US" sz="2000" b="1" i="0" u="none" strike="noStrike" cap="none" normalizeH="0" baseline="0" dirty="0" smtClean="0">
                          <a:ln>
                            <a:noFill/>
                          </a:ln>
                          <a:solidFill>
                            <a:srgbClr val="000066"/>
                          </a:solidFill>
                          <a:effectLst/>
                          <a:latin typeface="Arial" pitchFamily="34" charset="0"/>
                          <a:ea typeface="ＭＳ Ｐゴシック" pitchFamily="1" charset="-128"/>
                        </a:rPr>
                        <a:t> der Endpunkterhebung</a:t>
                      </a:r>
                    </a:p>
                  </a:txBody>
                  <a:tcPr marT="45704" marB="45704"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endPar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endParaRPr>
                    </a:p>
                  </a:txBody>
                  <a:tcPr marT="45704" marB="457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endParaRPr kumimoji="0" lang="de-DE" altLang="en-US" sz="2000" b="1" i="0" u="none" strike="noStrike" cap="none" normalizeH="0" baseline="0" dirty="0" smtClean="0">
                        <a:ln>
                          <a:noFill/>
                        </a:ln>
                        <a:solidFill>
                          <a:srgbClr val="000066"/>
                        </a:solidFill>
                        <a:effectLst/>
                        <a:latin typeface="Arial" pitchFamily="34" charset="0"/>
                        <a:ea typeface="ＭＳ Ｐゴシック" pitchFamily="1" charset="-128"/>
                      </a:endParaRPr>
                    </a:p>
                  </a:txBody>
                  <a:tcPr marT="45704" marB="457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endParaRPr kumimoji="0" lang="de-DE" altLang="en-US" sz="2000" b="1" i="0" u="none" strike="noStrike" cap="none" normalizeH="0" baseline="0" dirty="0" smtClean="0">
                        <a:ln>
                          <a:noFill/>
                        </a:ln>
                        <a:solidFill>
                          <a:srgbClr val="000066"/>
                        </a:solidFill>
                        <a:effectLst/>
                        <a:latin typeface="Arial" pitchFamily="34" charset="0"/>
                        <a:ea typeface="ＭＳ Ｐゴシック" pitchFamily="1" charset="-128"/>
                      </a:endParaRPr>
                    </a:p>
                  </a:txBody>
                  <a:tcPr marT="45704" marB="4570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5"/>
                  </a:ext>
                </a:extLst>
              </a:tr>
              <a:tr h="457200">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dirty="0" smtClean="0">
                          <a:ln>
                            <a:noFill/>
                          </a:ln>
                          <a:solidFill>
                            <a:srgbClr val="000066"/>
                          </a:solidFill>
                          <a:effectLst/>
                          <a:latin typeface="Arial" pitchFamily="34" charset="0"/>
                          <a:ea typeface="ＭＳ Ｐゴシック" pitchFamily="1" charset="-128"/>
                        </a:rPr>
                        <a:t>Datenvollständigkeit</a:t>
                      </a:r>
                    </a:p>
                  </a:txBody>
                  <a:tcPr marT="45704" marB="45704"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endPar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endParaRPr>
                    </a:p>
                  </a:txBody>
                  <a:tcPr marT="45704" marB="457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endParaRPr kumimoji="0" lang="de-DE" altLang="en-US" sz="2000" b="1" i="0" u="none" strike="noStrike" cap="none" normalizeH="0" baseline="0" dirty="0" smtClean="0">
                        <a:ln>
                          <a:noFill/>
                        </a:ln>
                        <a:solidFill>
                          <a:srgbClr val="000066"/>
                        </a:solidFill>
                        <a:effectLst/>
                        <a:latin typeface="Arial" pitchFamily="34" charset="0"/>
                        <a:ea typeface="ＭＳ Ｐゴシック" pitchFamily="1" charset="-128"/>
                      </a:endParaRPr>
                    </a:p>
                  </a:txBody>
                  <a:tcPr marT="45704" marB="457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endParaRPr kumimoji="0" lang="de-DE" altLang="en-US" sz="2000" b="1" i="0" u="none" strike="noStrike" cap="none" normalizeH="0" baseline="0" dirty="0" smtClean="0">
                        <a:ln>
                          <a:noFill/>
                        </a:ln>
                        <a:solidFill>
                          <a:srgbClr val="000066"/>
                        </a:solidFill>
                        <a:effectLst/>
                        <a:latin typeface="Arial" pitchFamily="34" charset="0"/>
                        <a:ea typeface="ＭＳ Ｐゴシック" pitchFamily="1" charset="-128"/>
                      </a:endParaRPr>
                    </a:p>
                  </a:txBody>
                  <a:tcPr marT="45704" marB="4570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6"/>
                  </a:ext>
                </a:extLst>
              </a:tr>
              <a:tr h="457200">
                <a:tc>
                  <a:txBody>
                    <a:body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dirty="0" smtClean="0">
                          <a:ln>
                            <a:noFill/>
                          </a:ln>
                          <a:solidFill>
                            <a:srgbClr val="000066"/>
                          </a:solidFill>
                          <a:effectLst/>
                          <a:latin typeface="Arial" pitchFamily="34" charset="0"/>
                          <a:ea typeface="ＭＳ Ｐゴシック" pitchFamily="1" charset="-128"/>
                        </a:rPr>
                        <a:t>Selektive Berichterstattung</a:t>
                      </a:r>
                    </a:p>
                  </a:txBody>
                  <a:tcPr marT="45704" marB="45704"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endPar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endParaRPr>
                    </a:p>
                  </a:txBody>
                  <a:tcPr marT="45704" marB="457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endParaRPr kumimoji="0" lang="de-DE" altLang="en-US" sz="2000" b="1" i="0" u="none" strike="noStrike" cap="none" normalizeH="0" baseline="0" dirty="0" smtClean="0">
                        <a:ln>
                          <a:noFill/>
                        </a:ln>
                        <a:solidFill>
                          <a:srgbClr val="000066"/>
                        </a:solidFill>
                        <a:effectLst/>
                        <a:latin typeface="Arial" pitchFamily="34" charset="0"/>
                        <a:ea typeface="ＭＳ Ｐゴシック" pitchFamily="1" charset="-128"/>
                      </a:endParaRPr>
                    </a:p>
                  </a:txBody>
                  <a:tcPr marT="45704" marB="457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endParaRPr kumimoji="0" lang="de-DE" altLang="en-US" sz="2000" b="1" i="0" u="none" strike="noStrike" cap="none" normalizeH="0" baseline="0" dirty="0" smtClean="0">
                        <a:ln>
                          <a:noFill/>
                        </a:ln>
                        <a:solidFill>
                          <a:srgbClr val="000066"/>
                        </a:solidFill>
                        <a:effectLst/>
                        <a:latin typeface="Arial" pitchFamily="34" charset="0"/>
                        <a:ea typeface="ＭＳ Ｐゴシック" pitchFamily="1" charset="-128"/>
                      </a:endParaRPr>
                    </a:p>
                  </a:txBody>
                  <a:tcPr marT="45704" marB="4570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457200">
                <a:tc>
                  <a:txBody>
                    <a:body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dirty="0" smtClean="0">
                          <a:ln>
                            <a:noFill/>
                          </a:ln>
                          <a:solidFill>
                            <a:srgbClr val="000066"/>
                          </a:solidFill>
                          <a:effectLst/>
                          <a:latin typeface="Arial" pitchFamily="34" charset="0"/>
                          <a:ea typeface="ＭＳ Ｐゴシック" pitchFamily="1" charset="-128"/>
                        </a:rPr>
                        <a:t>Andere Bias Ursachen</a:t>
                      </a:r>
                    </a:p>
                  </a:txBody>
                  <a:tcPr marT="45704" marB="45704"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endPar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endParaRPr>
                    </a:p>
                  </a:txBody>
                  <a:tcPr marT="45704" marB="457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endParaRPr kumimoji="0" lang="de-DE" altLang="en-US" sz="2000" b="1" i="0" u="none" strike="noStrike" cap="none" normalizeH="0" baseline="0" dirty="0" smtClean="0">
                        <a:ln>
                          <a:noFill/>
                        </a:ln>
                        <a:solidFill>
                          <a:srgbClr val="000066"/>
                        </a:solidFill>
                        <a:effectLst/>
                        <a:latin typeface="Arial" pitchFamily="34" charset="0"/>
                        <a:ea typeface="ＭＳ Ｐゴシック" pitchFamily="1" charset="-128"/>
                      </a:endParaRPr>
                    </a:p>
                  </a:txBody>
                  <a:tcPr marT="45704" marB="457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endParaRPr kumimoji="0" lang="de-DE" altLang="en-US" sz="2000" b="1" i="0" u="none" strike="noStrike" cap="none" normalizeH="0" baseline="0" dirty="0" smtClean="0">
                        <a:ln>
                          <a:noFill/>
                        </a:ln>
                        <a:solidFill>
                          <a:srgbClr val="000066"/>
                        </a:solidFill>
                        <a:effectLst/>
                        <a:latin typeface="Arial" pitchFamily="34" charset="0"/>
                        <a:ea typeface="ＭＳ Ｐゴシック" pitchFamily="1" charset="-128"/>
                      </a:endParaRPr>
                    </a:p>
                  </a:txBody>
                  <a:tcPr marT="45704" marB="4570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222249" name="Text Box 96"/>
          <p:cNvSpPr txBox="1">
            <a:spLocks noChangeArrowheads="1"/>
          </p:cNvSpPr>
          <p:nvPr/>
        </p:nvSpPr>
        <p:spPr bwMode="auto">
          <a:xfrm>
            <a:off x="457200" y="6019800"/>
            <a:ext cx="6985000"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200" dirty="0"/>
              <a:t>* </a:t>
            </a:r>
            <a:r>
              <a:rPr lang="de-DE" altLang="en-US" sz="1200" dirty="0" smtClean="0"/>
              <a:t>Arzneimittelbrief 2017, 61 64DB01</a:t>
            </a:r>
            <a:endParaRPr lang="de-DE" altLang="en-US" sz="1200" dirty="0"/>
          </a:p>
        </p:txBody>
      </p:sp>
    </p:spTree>
    <p:extLst>
      <p:ext uri="{BB962C8B-B14F-4D97-AF65-F5344CB8AC3E}">
        <p14:creationId xmlns:p14="http://schemas.microsoft.com/office/powerpoint/2010/main" val="2821988425"/>
      </p:ext>
    </p:extLst>
  </p:cSld>
  <p:clrMapOvr>
    <a:masterClrMapping/>
  </p:clrMapOvr>
  <p:transition>
    <p:zoom/>
  </p:transition>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5603"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FC131B01-20FE-434D-9434-9A9618B71E3A}" type="slidenum">
              <a:rPr lang="de-DE" altLang="en-US" sz="900" smtClean="0">
                <a:solidFill>
                  <a:schemeClr val="accent2"/>
                </a:solidFill>
              </a:rPr>
              <a:pPr/>
              <a:t>23</a:t>
            </a:fld>
            <a:endParaRPr lang="de-DE" altLang="en-US" sz="1400" b="0" smtClean="0">
              <a:solidFill>
                <a:schemeClr val="tx1"/>
              </a:solidFill>
            </a:endParaRPr>
          </a:p>
        </p:txBody>
      </p:sp>
      <p:sp>
        <p:nvSpPr>
          <p:cNvPr id="76802" name="Rectangle 2"/>
          <p:cNvSpPr>
            <a:spLocks noGrp="1" noChangeArrowheads="1"/>
          </p:cNvSpPr>
          <p:nvPr>
            <p:ph type="title"/>
          </p:nvPr>
        </p:nvSpPr>
        <p:spPr/>
        <p:txBody>
          <a:bodyPr/>
          <a:lstStyle/>
          <a:p>
            <a:pPr>
              <a:defRPr/>
            </a:pPr>
            <a:r>
              <a:rPr lang="de-DE" altLang="en-US" smtClean="0">
                <a:ea typeface="ＭＳ Ｐゴシック" pitchFamily="1" charset="-128"/>
              </a:rPr>
              <a:t>Arzt und Apotheker als therapeutischer Team</a:t>
            </a:r>
          </a:p>
        </p:txBody>
      </p:sp>
      <p:sp>
        <p:nvSpPr>
          <p:cNvPr id="25605" name="Rectangle 3"/>
          <p:cNvSpPr>
            <a:spLocks noGrp="1" noChangeArrowheads="1"/>
          </p:cNvSpPr>
          <p:nvPr>
            <p:ph type="body" idx="1"/>
          </p:nvPr>
        </p:nvSpPr>
        <p:spPr>
          <a:xfrm>
            <a:off x="684213" y="1484313"/>
            <a:ext cx="7772400" cy="3856037"/>
          </a:xfrm>
        </p:spPr>
        <p:txBody>
          <a:bodyPr/>
          <a:lstStyle/>
          <a:p>
            <a:pPr>
              <a:lnSpc>
                <a:spcPct val="90000"/>
              </a:lnSpc>
            </a:pPr>
            <a:r>
              <a:rPr lang="de-DE" altLang="en-US" sz="2800" dirty="0" smtClean="0">
                <a:ea typeface="ＭＳ Ｐゴシック" pitchFamily="34" charset="-128"/>
              </a:rPr>
              <a:t>Bewertung von Studien</a:t>
            </a:r>
          </a:p>
          <a:p>
            <a:pPr>
              <a:lnSpc>
                <a:spcPct val="90000"/>
              </a:lnSpc>
            </a:pPr>
            <a:r>
              <a:rPr lang="de-DE" altLang="en-US" sz="2800" dirty="0" smtClean="0">
                <a:ea typeface="ＭＳ Ｐゴシック" pitchFamily="34" charset="-128"/>
              </a:rPr>
              <a:t>Firmenunabhängige Patienteninformation</a:t>
            </a:r>
          </a:p>
          <a:p>
            <a:pPr>
              <a:lnSpc>
                <a:spcPct val="90000"/>
              </a:lnSpc>
            </a:pPr>
            <a:r>
              <a:rPr lang="de-DE" altLang="en-US" sz="2800" dirty="0" err="1" smtClean="0">
                <a:ea typeface="ＭＳ Ｐゴシック" pitchFamily="34" charset="-128"/>
              </a:rPr>
              <a:t>Pharmakovigilanz</a:t>
            </a:r>
            <a:endParaRPr lang="de-DE" altLang="en-US" sz="2800" dirty="0" smtClean="0">
              <a:ea typeface="ＭＳ Ｐゴシック" pitchFamily="34" charset="-128"/>
            </a:endParaRPr>
          </a:p>
          <a:p>
            <a:pPr>
              <a:lnSpc>
                <a:spcPct val="90000"/>
              </a:lnSpc>
            </a:pPr>
            <a:r>
              <a:rPr lang="de-DE" altLang="en-US" sz="2800" dirty="0" smtClean="0">
                <a:ea typeface="ＭＳ Ｐゴシック" pitchFamily="34" charset="-128"/>
              </a:rPr>
              <a:t>Qualitätszirkel</a:t>
            </a:r>
          </a:p>
          <a:p>
            <a:pPr>
              <a:lnSpc>
                <a:spcPct val="90000"/>
              </a:lnSpc>
            </a:pPr>
            <a:r>
              <a:rPr lang="de-DE" altLang="en-US" sz="2800" dirty="0" smtClean="0">
                <a:ea typeface="ＭＳ Ｐゴシック" pitchFamily="34" charset="-128"/>
              </a:rPr>
              <a:t>Arzneimittelkommission</a:t>
            </a:r>
          </a:p>
          <a:p>
            <a:pPr>
              <a:lnSpc>
                <a:spcPct val="90000"/>
              </a:lnSpc>
            </a:pPr>
            <a:r>
              <a:rPr lang="de-DE" altLang="en-US" sz="2800" dirty="0" smtClean="0">
                <a:ea typeface="ＭＳ Ｐゴシック" pitchFamily="34" charset="-128"/>
              </a:rPr>
              <a:t>Leitlinienkonferenz</a:t>
            </a:r>
          </a:p>
          <a:p>
            <a:pPr>
              <a:lnSpc>
                <a:spcPct val="90000"/>
              </a:lnSpc>
            </a:pPr>
            <a:r>
              <a:rPr lang="de-DE" altLang="en-US" sz="2800" dirty="0" err="1" smtClean="0">
                <a:ea typeface="ＭＳ Ｐゴシック" pitchFamily="34" charset="-128"/>
              </a:rPr>
              <a:t>Disease</a:t>
            </a:r>
            <a:r>
              <a:rPr lang="de-DE" altLang="en-US" sz="2800" dirty="0" smtClean="0">
                <a:ea typeface="ＭＳ Ｐゴシック" pitchFamily="34" charset="-128"/>
              </a:rPr>
              <a:t> Management Programme (DMP)</a:t>
            </a:r>
          </a:p>
          <a:p>
            <a:pPr>
              <a:lnSpc>
                <a:spcPct val="90000"/>
              </a:lnSpc>
            </a:pPr>
            <a:r>
              <a:rPr lang="de-DE" altLang="en-US" sz="2800" dirty="0" smtClean="0">
                <a:ea typeface="ＭＳ Ｐゴシック" pitchFamily="34" charset="-128"/>
              </a:rPr>
              <a:t>Integrierte Versorgung (IV)</a:t>
            </a:r>
          </a:p>
          <a:p>
            <a:pPr>
              <a:lnSpc>
                <a:spcPct val="90000"/>
              </a:lnSpc>
            </a:pPr>
            <a:r>
              <a:rPr lang="de-DE" altLang="en-US" sz="2800" dirty="0" smtClean="0">
                <a:ea typeface="ＭＳ Ｐゴシック" pitchFamily="34" charset="-128"/>
              </a:rPr>
              <a:t>Stationsapotheker</a:t>
            </a:r>
          </a:p>
        </p:txBody>
      </p:sp>
    </p:spTree>
  </p:cSld>
  <p:clrMapOvr>
    <a:masterClrMapping/>
  </p:clrMapOvr>
  <p:transition>
    <p:zoom/>
  </p:transition>
  <p:timing>
    <p:tnLst>
      <p:par>
        <p:cTn id="1" dur="indefinite" restart="never" nodeType="tmRoot"/>
      </p:par>
    </p:tnLst>
  </p:timing>
</p:sld>
</file>

<file path=ppt/slides/slide23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98658"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endParaRPr lang="de-DE" altLang="en-US" sz="1000" b="0" dirty="0" smtClean="0">
              <a:solidFill>
                <a:schemeClr val="tx1"/>
              </a:solidFill>
            </a:endParaRPr>
          </a:p>
        </p:txBody>
      </p:sp>
      <p:sp>
        <p:nvSpPr>
          <p:cNvPr id="222211" name="Foliennummernplatzhalter 6"/>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1CF6809E-3AEF-4BDA-AA0B-44D09FF186DA}" type="slidenum">
              <a:rPr lang="de-DE" altLang="en-US" sz="900" smtClean="0">
                <a:solidFill>
                  <a:schemeClr val="accent2"/>
                </a:solidFill>
              </a:rPr>
              <a:pPr/>
              <a:t>230</a:t>
            </a:fld>
            <a:endParaRPr lang="de-DE" altLang="en-US" sz="1400" b="0" smtClean="0">
              <a:solidFill>
                <a:schemeClr val="tx1"/>
              </a:solidFill>
            </a:endParaRPr>
          </a:p>
        </p:txBody>
      </p:sp>
      <p:sp>
        <p:nvSpPr>
          <p:cNvPr id="474114"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2.4.1 Die Tücke mit der Statistik</a:t>
            </a:r>
          </a:p>
        </p:txBody>
      </p:sp>
      <p:sp>
        <p:nvSpPr>
          <p:cNvPr id="474115"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lgn="ctr">
              <a:defRPr/>
            </a:pPr>
            <a:r>
              <a:rPr lang="de-DE" altLang="en-US" sz="1600" dirty="0" smtClean="0"/>
              <a:t>2.4.1.1 </a:t>
            </a:r>
            <a:r>
              <a:rPr lang="de-DE" altLang="en-US" sz="1600" dirty="0" err="1"/>
              <a:t>C</a:t>
            </a:r>
            <a:r>
              <a:rPr lang="de-DE" altLang="en-US" sz="1600" dirty="0" err="1" smtClean="0"/>
              <a:t>ochrane</a:t>
            </a:r>
            <a:r>
              <a:rPr lang="de-DE" altLang="en-US" sz="1600" dirty="0" smtClean="0"/>
              <a:t> </a:t>
            </a:r>
            <a:r>
              <a:rPr lang="de-DE" altLang="en-US" sz="1600" dirty="0" err="1" smtClean="0"/>
              <a:t>Risk</a:t>
            </a:r>
            <a:r>
              <a:rPr lang="de-DE" altLang="en-US" sz="1600" dirty="0" smtClean="0"/>
              <a:t> </a:t>
            </a:r>
            <a:r>
              <a:rPr lang="de-DE" altLang="en-US" sz="1600" dirty="0" err="1" smtClean="0"/>
              <a:t>od</a:t>
            </a:r>
            <a:r>
              <a:rPr lang="de-DE" altLang="en-US" sz="1600" dirty="0" smtClean="0"/>
              <a:t> Bias Tool*</a:t>
            </a:r>
          </a:p>
        </p:txBody>
      </p:sp>
      <p:sp>
        <p:nvSpPr>
          <p:cNvPr id="222214"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222215"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graphicFrame>
        <p:nvGraphicFramePr>
          <p:cNvPr id="474206" name="Group 94"/>
          <p:cNvGraphicFramePr>
            <a:graphicFrameLocks noGrp="1"/>
          </p:cNvGraphicFramePr>
          <p:nvPr>
            <p:extLst>
              <p:ext uri="{D42A27DB-BD31-4B8C-83A1-F6EECF244321}">
                <p14:modId xmlns:p14="http://schemas.microsoft.com/office/powerpoint/2010/main" val="2438213303"/>
              </p:ext>
            </p:extLst>
          </p:nvPr>
        </p:nvGraphicFramePr>
        <p:xfrm>
          <a:off x="697068" y="1584439"/>
          <a:ext cx="7835372" cy="3206750"/>
        </p:xfrm>
        <a:graphic>
          <a:graphicData uri="http://schemas.openxmlformats.org/drawingml/2006/table">
            <a:tbl>
              <a:tblPr>
                <a:effectLst>
                  <a:outerShdw blurRad="50800" dist="38100" dir="2700000" algn="tl" rotWithShape="0">
                    <a:prstClr val="black">
                      <a:alpha val="40000"/>
                    </a:prstClr>
                  </a:outerShdw>
                </a:effectLst>
              </a:tblPr>
              <a:tblGrid>
                <a:gridCol w="4523004">
                  <a:extLst>
                    <a:ext uri="{9D8B030D-6E8A-4147-A177-3AD203B41FA5}">
                      <a16:colId xmlns="" xmlns:a16="http://schemas.microsoft.com/office/drawing/2014/main" val="20000"/>
                    </a:ext>
                  </a:extLst>
                </a:gridCol>
                <a:gridCol w="1224136">
                  <a:extLst>
                    <a:ext uri="{9D8B030D-6E8A-4147-A177-3AD203B41FA5}">
                      <a16:colId xmlns="" xmlns:a16="http://schemas.microsoft.com/office/drawing/2014/main" val="20001"/>
                    </a:ext>
                  </a:extLst>
                </a:gridCol>
                <a:gridCol w="1008112">
                  <a:extLst>
                    <a:ext uri="{9D8B030D-6E8A-4147-A177-3AD203B41FA5}">
                      <a16:colId xmlns="" xmlns:a16="http://schemas.microsoft.com/office/drawing/2014/main" val="20002"/>
                    </a:ext>
                  </a:extLst>
                </a:gridCol>
                <a:gridCol w="1080120"/>
              </a:tblGrid>
              <a:tr h="396875">
                <a:tc rowSpan="2">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dirty="0" smtClean="0">
                          <a:ln>
                            <a:noFill/>
                          </a:ln>
                          <a:solidFill>
                            <a:srgbClr val="000066"/>
                          </a:solidFill>
                          <a:effectLst/>
                          <a:latin typeface="Arial" pitchFamily="34" charset="0"/>
                          <a:ea typeface="ＭＳ Ｐゴシック" pitchFamily="1" charset="-128"/>
                        </a:rPr>
                        <a:t>Ergebnisse aus mehr als </a:t>
                      </a:r>
                    </a:p>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dirty="0" smtClean="0">
                          <a:ln>
                            <a:noFill/>
                          </a:ln>
                          <a:solidFill>
                            <a:srgbClr val="FF0000"/>
                          </a:solidFill>
                          <a:effectLst>
                            <a:outerShdw blurRad="38100" dist="38100" dir="2700000" algn="tl">
                              <a:srgbClr val="000000">
                                <a:alpha val="43137"/>
                              </a:srgbClr>
                            </a:outerShdw>
                          </a:effectLst>
                          <a:latin typeface="Arial" pitchFamily="34" charset="0"/>
                          <a:ea typeface="ＭＳ Ｐゴシック" pitchFamily="1" charset="-128"/>
                        </a:rPr>
                        <a:t>20.000 RCT</a:t>
                      </a:r>
                    </a:p>
                  </a:txBody>
                  <a:tcPr marT="45704" marB="45704"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gridSpan="3">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dirty="0" err="1" smtClean="0">
                          <a:ln>
                            <a:noFill/>
                          </a:ln>
                          <a:solidFill>
                            <a:srgbClr val="000066"/>
                          </a:solidFill>
                          <a:effectLst/>
                          <a:latin typeface="Arial" pitchFamily="34" charset="0"/>
                          <a:ea typeface="ＭＳ Ｐゴシック" pitchFamily="1" charset="-128"/>
                        </a:rPr>
                        <a:t>Biasrisiko</a:t>
                      </a:r>
                      <a:endParaRPr kumimoji="0" lang="de-DE" altLang="en-US" sz="2000" b="1" i="0" u="none" strike="noStrike" cap="none" normalizeH="0" baseline="0" dirty="0" smtClean="0">
                        <a:ln>
                          <a:noFill/>
                        </a:ln>
                        <a:solidFill>
                          <a:srgbClr val="000066"/>
                        </a:solidFill>
                        <a:effectLst/>
                        <a:latin typeface="Arial" pitchFamily="34" charset="0"/>
                        <a:ea typeface="ＭＳ Ｐゴシック" pitchFamily="1" charset="-128"/>
                      </a:endParaRPr>
                    </a:p>
                  </a:txBody>
                  <a:tcPr marT="45704" marB="4570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hMerge="1">
                  <a:txBody>
                    <a:bodyPr/>
                    <a:lstStyle/>
                    <a:p>
                      <a:endParaRPr lang="en-GB"/>
                    </a:p>
                  </a:txBody>
                  <a:tcPr/>
                </a:tc>
                <a:tc hMerge="1">
                  <a:txBody>
                    <a:body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endParaRPr kumimoji="0" lang="de-DE" altLang="en-US" sz="2000" b="1" i="0" u="none" strike="noStrike" cap="none" normalizeH="0" baseline="0" dirty="0" smtClean="0">
                        <a:ln>
                          <a:noFill/>
                        </a:ln>
                        <a:solidFill>
                          <a:srgbClr val="000066"/>
                        </a:solidFill>
                        <a:effectLst/>
                        <a:latin typeface="Arial" pitchFamily="34" charset="0"/>
                        <a:ea typeface="ＭＳ Ｐゴシック" pitchFamily="1" charset="-128"/>
                      </a:endParaRPr>
                    </a:p>
                  </a:txBody>
                  <a:tcPr marT="45704" marB="4570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 xmlns:a16="http://schemas.microsoft.com/office/drawing/2014/main" val="10000"/>
                  </a:ext>
                </a:extLst>
              </a:tr>
              <a:tr h="396875">
                <a:tc vMerge="1">
                  <a:txBody>
                    <a:bodyPr/>
                    <a:lstStyle/>
                    <a:p>
                      <a:endParaRPr lang="en-GB"/>
                    </a:p>
                  </a:txBody>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dirty="0" smtClean="0">
                          <a:ln>
                            <a:noFill/>
                          </a:ln>
                          <a:solidFill>
                            <a:srgbClr val="000066"/>
                          </a:solidFill>
                          <a:effectLst/>
                          <a:latin typeface="Arial" pitchFamily="34" charset="0"/>
                          <a:ea typeface="ＭＳ Ｐゴシック" pitchFamily="1" charset="-128"/>
                        </a:rPr>
                        <a:t>Gering</a:t>
                      </a:r>
                    </a:p>
                  </a:txBody>
                  <a:tcPr marT="45704" marB="457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dirty="0" smtClean="0">
                          <a:ln>
                            <a:noFill/>
                          </a:ln>
                          <a:solidFill>
                            <a:srgbClr val="000066"/>
                          </a:solidFill>
                          <a:effectLst/>
                          <a:latin typeface="Arial" pitchFamily="34" charset="0"/>
                          <a:ea typeface="ＭＳ Ｐゴシック" pitchFamily="1" charset="-128"/>
                        </a:rPr>
                        <a:t>Hoch</a:t>
                      </a:r>
                      <a:r>
                        <a:rPr kumimoji="0" lang="de-DE" altLang="en-US" sz="1000" b="1" i="0" u="none" strike="noStrike" cap="none" normalizeH="0" baseline="0" dirty="0" smtClean="0">
                          <a:ln>
                            <a:noFill/>
                          </a:ln>
                          <a:solidFill>
                            <a:srgbClr val="000066"/>
                          </a:solidFill>
                          <a:effectLst/>
                          <a:latin typeface="Arial" pitchFamily="34" charset="0"/>
                          <a:ea typeface="ＭＳ Ｐゴシック" pitchFamily="1" charset="-128"/>
                        </a:rPr>
                        <a:t>1</a:t>
                      </a:r>
                      <a:endParaRPr kumimoji="0" lang="de-DE" altLang="en-US" sz="2000" b="1" i="0" u="none" strike="noStrike" cap="none" normalizeH="0" baseline="0" dirty="0" smtClean="0">
                        <a:ln>
                          <a:noFill/>
                        </a:ln>
                        <a:solidFill>
                          <a:srgbClr val="000066"/>
                        </a:solidFill>
                        <a:effectLst/>
                        <a:latin typeface="Arial" pitchFamily="34" charset="0"/>
                        <a:ea typeface="ＭＳ Ｐゴシック" pitchFamily="1" charset="-128"/>
                      </a:endParaRPr>
                    </a:p>
                  </a:txBody>
                  <a:tcPr marT="45704" marB="457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dirty="0" smtClean="0">
                          <a:ln>
                            <a:noFill/>
                          </a:ln>
                          <a:solidFill>
                            <a:srgbClr val="000066"/>
                          </a:solidFill>
                          <a:effectLst/>
                          <a:latin typeface="Arial" pitchFamily="34" charset="0"/>
                          <a:ea typeface="ＭＳ Ｐゴシック" pitchFamily="1" charset="-128"/>
                        </a:rPr>
                        <a:t>Unklar</a:t>
                      </a:r>
                      <a:r>
                        <a:rPr kumimoji="0" lang="de-DE" altLang="en-US" sz="1000" b="1" i="0" u="none" strike="noStrike" cap="none" normalizeH="0" baseline="0" dirty="0" smtClean="0">
                          <a:ln>
                            <a:noFill/>
                          </a:ln>
                          <a:solidFill>
                            <a:srgbClr val="000066"/>
                          </a:solidFill>
                          <a:effectLst/>
                          <a:latin typeface="Arial" pitchFamily="34" charset="0"/>
                          <a:ea typeface="ＭＳ Ｐゴシック" pitchFamily="1" charset="-128"/>
                        </a:rPr>
                        <a:t>2</a:t>
                      </a:r>
                      <a:endParaRPr kumimoji="0" lang="de-DE" altLang="en-US" sz="2000" b="1" i="0" u="none" strike="noStrike" cap="none" normalizeH="0" baseline="0" dirty="0" smtClean="0">
                        <a:ln>
                          <a:noFill/>
                        </a:ln>
                        <a:solidFill>
                          <a:srgbClr val="000066"/>
                        </a:solidFill>
                        <a:effectLst/>
                        <a:latin typeface="Arial" pitchFamily="34" charset="0"/>
                        <a:ea typeface="ＭＳ Ｐゴシック" pitchFamily="1" charset="-128"/>
                      </a:endParaRPr>
                    </a:p>
                  </a:txBody>
                  <a:tcPr marT="45704" marB="4570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 xmlns:a16="http://schemas.microsoft.com/office/drawing/2014/main" val="10001"/>
                  </a:ext>
                </a:extLst>
              </a:tr>
              <a:tr h="428625">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dirty="0" smtClean="0">
                          <a:ln>
                            <a:noFill/>
                          </a:ln>
                          <a:solidFill>
                            <a:srgbClr val="000066"/>
                          </a:solidFill>
                          <a:effectLst/>
                          <a:latin typeface="Arial" pitchFamily="34" charset="0"/>
                          <a:ea typeface="ＭＳ Ｐゴシック" pitchFamily="1" charset="-128"/>
                        </a:rPr>
                        <a:t>Randomisierung Sequenz</a:t>
                      </a:r>
                    </a:p>
                  </a:txBody>
                  <a:tcPr marT="45704" marB="45704"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dirty="0" smtClean="0">
                          <a:ln>
                            <a:noFill/>
                          </a:ln>
                          <a:solidFill>
                            <a:srgbClr val="000066"/>
                          </a:solidFill>
                          <a:effectLst/>
                          <a:latin typeface="Arial" pitchFamily="34" charset="0"/>
                          <a:ea typeface="ＭＳ Ｐゴシック" pitchFamily="1" charset="-128"/>
                        </a:rPr>
                        <a:t>47,3%</a:t>
                      </a:r>
                    </a:p>
                  </a:txBody>
                  <a:tcPr marT="45704" marB="457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dirty="0" smtClean="0">
                          <a:ln>
                            <a:noFill/>
                          </a:ln>
                          <a:solidFill>
                            <a:srgbClr val="000066"/>
                          </a:solidFill>
                          <a:effectLst/>
                          <a:latin typeface="Arial" pitchFamily="34" charset="0"/>
                          <a:ea typeface="ＭＳ Ｐゴシック" pitchFamily="1" charset="-128"/>
                        </a:rPr>
                        <a:t>4,0%</a:t>
                      </a:r>
                    </a:p>
                  </a:txBody>
                  <a:tcPr marT="45704" marB="457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dirty="0" smtClean="0">
                          <a:ln>
                            <a:noFill/>
                          </a:ln>
                          <a:solidFill>
                            <a:srgbClr val="FF0000"/>
                          </a:solidFill>
                          <a:effectLst/>
                          <a:latin typeface="Arial" pitchFamily="34" charset="0"/>
                          <a:ea typeface="ＭＳ Ｐゴシック" pitchFamily="1" charset="-128"/>
                        </a:rPr>
                        <a:t>48,7%</a:t>
                      </a:r>
                    </a:p>
                  </a:txBody>
                  <a:tcPr marT="45704" marB="4570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2"/>
                  </a:ext>
                </a:extLst>
              </a:tr>
              <a:tr h="396875">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dirty="0" smtClean="0">
                          <a:ln>
                            <a:noFill/>
                          </a:ln>
                          <a:solidFill>
                            <a:srgbClr val="000066"/>
                          </a:solidFill>
                          <a:effectLst/>
                          <a:latin typeface="Arial" pitchFamily="34" charset="0"/>
                          <a:ea typeface="ＭＳ Ｐゴシック" pitchFamily="1" charset="-128"/>
                        </a:rPr>
                        <a:t>Verdeckte Gruppen Zuteilung</a:t>
                      </a:r>
                    </a:p>
                  </a:txBody>
                  <a:tcPr marT="45704" marB="45704"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dirty="0" smtClean="0">
                          <a:ln>
                            <a:noFill/>
                          </a:ln>
                          <a:solidFill>
                            <a:srgbClr val="000066"/>
                          </a:solidFill>
                          <a:effectLst/>
                          <a:latin typeface="Arial" pitchFamily="34" charset="0"/>
                          <a:ea typeface="ＭＳ Ｐゴシック" pitchFamily="1" charset="-128"/>
                        </a:rPr>
                        <a:t>35,3%</a:t>
                      </a:r>
                    </a:p>
                  </a:txBody>
                  <a:tcPr marT="45704" marB="457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dirty="0" smtClean="0">
                          <a:ln>
                            <a:noFill/>
                          </a:ln>
                          <a:solidFill>
                            <a:srgbClr val="000066"/>
                          </a:solidFill>
                          <a:effectLst/>
                          <a:latin typeface="Arial" pitchFamily="34" charset="0"/>
                          <a:ea typeface="ＭＳ Ｐゴシック" pitchFamily="1" charset="-128"/>
                        </a:rPr>
                        <a:t>7,2%</a:t>
                      </a:r>
                    </a:p>
                  </a:txBody>
                  <a:tcPr marT="45704" marB="457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dirty="0" smtClean="0">
                          <a:ln>
                            <a:noFill/>
                          </a:ln>
                          <a:solidFill>
                            <a:srgbClr val="FF0000"/>
                          </a:solidFill>
                          <a:effectLst/>
                          <a:latin typeface="Arial" pitchFamily="34" charset="0"/>
                          <a:ea typeface="ＭＳ Ｐゴシック" pitchFamily="1" charset="-128"/>
                        </a:rPr>
                        <a:t>57,5%</a:t>
                      </a:r>
                    </a:p>
                  </a:txBody>
                  <a:tcPr marT="45704" marB="4570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3"/>
                  </a:ext>
                </a:extLst>
              </a:tr>
              <a:tr h="701675">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dirty="0" err="1" smtClean="0">
                          <a:ln>
                            <a:noFill/>
                          </a:ln>
                          <a:solidFill>
                            <a:srgbClr val="000066"/>
                          </a:solidFill>
                          <a:effectLst/>
                          <a:latin typeface="Arial" pitchFamily="34" charset="0"/>
                          <a:ea typeface="ＭＳ Ｐゴシック" pitchFamily="1" charset="-128"/>
                        </a:rPr>
                        <a:t>Verblindung</a:t>
                      </a:r>
                      <a:r>
                        <a:rPr kumimoji="0" lang="de-DE" altLang="en-US" sz="2000" b="1" i="0" u="none" strike="noStrike" cap="none" normalizeH="0" baseline="0" dirty="0" smtClean="0">
                          <a:ln>
                            <a:noFill/>
                          </a:ln>
                          <a:solidFill>
                            <a:srgbClr val="000066"/>
                          </a:solidFill>
                          <a:effectLst/>
                          <a:latin typeface="Arial" pitchFamily="34" charset="0"/>
                          <a:ea typeface="ＭＳ Ｐゴシック" pitchFamily="1" charset="-128"/>
                        </a:rPr>
                        <a:t> von Teilnehmern und Studienpersonal</a:t>
                      </a:r>
                    </a:p>
                  </a:txBody>
                  <a:tcPr marT="45704" marB="45704"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dirty="0" smtClean="0">
                          <a:ln>
                            <a:noFill/>
                          </a:ln>
                          <a:solidFill>
                            <a:srgbClr val="000066"/>
                          </a:solidFill>
                          <a:effectLst/>
                          <a:latin typeface="Arial" pitchFamily="34" charset="0"/>
                          <a:ea typeface="ＭＳ Ｐゴシック" pitchFamily="1" charset="-128"/>
                        </a:rPr>
                        <a:t>36,6%</a:t>
                      </a:r>
                    </a:p>
                  </a:txBody>
                  <a:tcPr marT="45704" marB="457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dirty="0" smtClean="0">
                          <a:ln>
                            <a:noFill/>
                          </a:ln>
                          <a:solidFill>
                            <a:srgbClr val="FF0000"/>
                          </a:solidFill>
                          <a:effectLst/>
                          <a:latin typeface="Arial" pitchFamily="34" charset="0"/>
                          <a:ea typeface="ＭＳ Ｐゴシック" pitchFamily="1" charset="-128"/>
                        </a:rPr>
                        <a:t>33,1%</a:t>
                      </a:r>
                    </a:p>
                  </a:txBody>
                  <a:tcPr marT="45704" marB="457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dirty="0" smtClean="0">
                          <a:ln>
                            <a:noFill/>
                          </a:ln>
                          <a:solidFill>
                            <a:srgbClr val="000066"/>
                          </a:solidFill>
                          <a:effectLst/>
                          <a:latin typeface="Arial" pitchFamily="34" charset="0"/>
                          <a:ea typeface="ＭＳ Ｐゴシック" pitchFamily="1" charset="-128"/>
                        </a:rPr>
                        <a:t>30,6%</a:t>
                      </a:r>
                    </a:p>
                  </a:txBody>
                  <a:tcPr marT="45704" marB="4570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4"/>
                  </a:ext>
                </a:extLst>
              </a:tr>
              <a:tr h="428625">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dirty="0" err="1" smtClean="0">
                          <a:ln>
                            <a:noFill/>
                          </a:ln>
                          <a:solidFill>
                            <a:srgbClr val="000066"/>
                          </a:solidFill>
                          <a:effectLst/>
                          <a:latin typeface="Arial" pitchFamily="34" charset="0"/>
                          <a:ea typeface="ＭＳ Ｐゴシック" pitchFamily="1" charset="-128"/>
                        </a:rPr>
                        <a:t>Verblindung</a:t>
                      </a:r>
                      <a:r>
                        <a:rPr kumimoji="0" lang="de-DE" altLang="en-US" sz="2000" b="1" i="0" u="none" strike="noStrike" cap="none" normalizeH="0" baseline="0" dirty="0" smtClean="0">
                          <a:ln>
                            <a:noFill/>
                          </a:ln>
                          <a:solidFill>
                            <a:srgbClr val="000066"/>
                          </a:solidFill>
                          <a:effectLst/>
                          <a:latin typeface="Arial" pitchFamily="34" charset="0"/>
                          <a:ea typeface="ＭＳ Ｐゴシック" pitchFamily="1" charset="-128"/>
                        </a:rPr>
                        <a:t> der Endpunkterhebung</a:t>
                      </a:r>
                    </a:p>
                  </a:txBody>
                  <a:tcPr marT="45704" marB="45704"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dirty="0" smtClean="0">
                          <a:ln>
                            <a:noFill/>
                          </a:ln>
                          <a:solidFill>
                            <a:srgbClr val="000066"/>
                          </a:solidFill>
                          <a:effectLst/>
                          <a:latin typeface="Arial" pitchFamily="34" charset="0"/>
                          <a:ea typeface="ＭＳ Ｐゴシック" pitchFamily="1" charset="-128"/>
                        </a:rPr>
                        <a:t>40,0%</a:t>
                      </a:r>
                    </a:p>
                  </a:txBody>
                  <a:tcPr marT="45704" marB="457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dirty="0" smtClean="0">
                          <a:ln>
                            <a:noFill/>
                          </a:ln>
                          <a:solidFill>
                            <a:srgbClr val="000066"/>
                          </a:solidFill>
                          <a:effectLst/>
                          <a:latin typeface="Arial" pitchFamily="34" charset="0"/>
                          <a:ea typeface="ＭＳ Ｐゴシック" pitchFamily="1" charset="-128"/>
                        </a:rPr>
                        <a:t>22,6%</a:t>
                      </a:r>
                    </a:p>
                  </a:txBody>
                  <a:tcPr marT="45704" marB="457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dirty="0" smtClean="0">
                          <a:ln>
                            <a:noFill/>
                          </a:ln>
                          <a:solidFill>
                            <a:srgbClr val="000066"/>
                          </a:solidFill>
                          <a:effectLst/>
                          <a:latin typeface="Arial" pitchFamily="34" charset="0"/>
                          <a:ea typeface="ＭＳ Ｐゴシック" pitchFamily="1" charset="-128"/>
                        </a:rPr>
                        <a:t>37,4%</a:t>
                      </a:r>
                    </a:p>
                  </a:txBody>
                  <a:tcPr marT="45704" marB="4570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5"/>
                  </a:ext>
                </a:extLst>
              </a:tr>
              <a:tr h="457200">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dirty="0" smtClean="0">
                          <a:ln>
                            <a:noFill/>
                          </a:ln>
                          <a:solidFill>
                            <a:srgbClr val="000066"/>
                          </a:solidFill>
                          <a:effectLst/>
                          <a:latin typeface="Arial" pitchFamily="34" charset="0"/>
                          <a:ea typeface="ＭＳ Ｐゴシック" pitchFamily="1" charset="-128"/>
                        </a:rPr>
                        <a:t>Datenvollständigkeit</a:t>
                      </a:r>
                    </a:p>
                  </a:txBody>
                  <a:tcPr marT="45704" marB="45704"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dirty="0" smtClean="0">
                          <a:ln>
                            <a:noFill/>
                          </a:ln>
                          <a:solidFill>
                            <a:srgbClr val="000066"/>
                          </a:solidFill>
                          <a:effectLst/>
                          <a:latin typeface="Arial" pitchFamily="34" charset="0"/>
                          <a:ea typeface="ＭＳ Ｐゴシック" pitchFamily="1" charset="-128"/>
                        </a:rPr>
                        <a:t>58,2%</a:t>
                      </a:r>
                    </a:p>
                  </a:txBody>
                  <a:tcPr marT="45704" marB="457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dirty="0" smtClean="0">
                          <a:ln>
                            <a:noFill/>
                          </a:ln>
                          <a:solidFill>
                            <a:srgbClr val="000066"/>
                          </a:solidFill>
                          <a:effectLst/>
                          <a:latin typeface="Arial" pitchFamily="34" charset="0"/>
                          <a:ea typeface="ＭＳ Ｐゴシック" pitchFamily="1" charset="-128"/>
                        </a:rPr>
                        <a:t>17,1%</a:t>
                      </a:r>
                    </a:p>
                  </a:txBody>
                  <a:tcPr marT="45704" marB="45704"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dirty="0" smtClean="0">
                          <a:ln>
                            <a:noFill/>
                          </a:ln>
                          <a:solidFill>
                            <a:srgbClr val="000066"/>
                          </a:solidFill>
                          <a:effectLst/>
                          <a:latin typeface="Arial" pitchFamily="34" charset="0"/>
                          <a:ea typeface="ＭＳ Ｐゴシック" pitchFamily="1" charset="-128"/>
                        </a:rPr>
                        <a:t>24,7%</a:t>
                      </a:r>
                    </a:p>
                  </a:txBody>
                  <a:tcPr marT="45704" marB="4570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6"/>
                  </a:ext>
                </a:extLst>
              </a:tr>
            </a:tbl>
          </a:graphicData>
        </a:graphic>
      </p:graphicFrame>
      <p:sp>
        <p:nvSpPr>
          <p:cNvPr id="222249" name="Text Box 96"/>
          <p:cNvSpPr txBox="1">
            <a:spLocks noChangeArrowheads="1"/>
          </p:cNvSpPr>
          <p:nvPr/>
        </p:nvSpPr>
        <p:spPr bwMode="auto">
          <a:xfrm>
            <a:off x="457200" y="6148387"/>
            <a:ext cx="6985000"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200" dirty="0"/>
              <a:t>* </a:t>
            </a:r>
            <a:r>
              <a:rPr lang="de-DE" altLang="en-US" sz="1200" dirty="0" smtClean="0"/>
              <a:t>Arzneimittelbrief 2017, 61 64DB01</a:t>
            </a:r>
            <a:endParaRPr lang="de-DE" altLang="en-US" sz="1200" dirty="0"/>
          </a:p>
        </p:txBody>
      </p:sp>
      <p:sp>
        <p:nvSpPr>
          <p:cNvPr id="10" name="Text Box 96"/>
          <p:cNvSpPr txBox="1">
            <a:spLocks noChangeArrowheads="1"/>
          </p:cNvSpPr>
          <p:nvPr/>
        </p:nvSpPr>
        <p:spPr bwMode="auto">
          <a:xfrm>
            <a:off x="5076130" y="6018441"/>
            <a:ext cx="3385245" cy="5170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200" dirty="0" smtClean="0">
                <a:solidFill>
                  <a:schemeClr val="tx1"/>
                </a:solidFill>
              </a:rPr>
              <a:t>1 Surrogat für schlechte Methodenqualität</a:t>
            </a:r>
          </a:p>
          <a:p>
            <a:r>
              <a:rPr lang="de-DE" altLang="en-US" sz="1200" dirty="0" smtClean="0">
                <a:solidFill>
                  <a:schemeClr val="tx1"/>
                </a:solidFill>
              </a:rPr>
              <a:t>2 Surrogat für schlechte Berichtsqualität</a:t>
            </a:r>
            <a:endParaRPr lang="de-DE" altLang="en-US" sz="1200" dirty="0">
              <a:solidFill>
                <a:schemeClr val="tx1"/>
              </a:solidFill>
            </a:endParaRPr>
          </a:p>
        </p:txBody>
      </p:sp>
      <p:sp>
        <p:nvSpPr>
          <p:cNvPr id="11" name="Text Box 96"/>
          <p:cNvSpPr txBox="1">
            <a:spLocks noChangeArrowheads="1"/>
          </p:cNvSpPr>
          <p:nvPr/>
        </p:nvSpPr>
        <p:spPr bwMode="auto">
          <a:xfrm>
            <a:off x="710748" y="4941168"/>
            <a:ext cx="7821691" cy="880241"/>
          </a:xfrm>
          <a:prstGeom prst="rect">
            <a:avLst/>
          </a:prstGeom>
          <a:solidFill>
            <a:schemeClr val="bg2">
              <a:lumMod val="40000"/>
              <a:lumOff val="60000"/>
            </a:schemeClr>
          </a:solidFill>
          <a:ln>
            <a:noFill/>
          </a:ln>
          <a:effectLst>
            <a:outerShdw blurRad="50800" dist="38100" dir="2700000" algn="tl" rotWithShape="0">
              <a:prstClr val="black">
                <a:alpha val="40000"/>
              </a:prstClr>
            </a:outerShdw>
          </a:effectLst>
          <a:extLst/>
        </p:spPr>
        <p:txBody>
          <a:bodyPr wrap="squar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buFont typeface="Arial" panose="020B0604020202020204" pitchFamily="34" charset="0"/>
              <a:buChar char="•"/>
            </a:pPr>
            <a:r>
              <a:rPr lang="de-DE" altLang="en-US" sz="1600" dirty="0" smtClean="0"/>
              <a:t>Verbesserung der </a:t>
            </a:r>
            <a:r>
              <a:rPr lang="de-DE" sz="1600" dirty="0" smtClean="0"/>
              <a:t>Randomisierung Sequenz und der verdeckten </a:t>
            </a:r>
            <a:r>
              <a:rPr lang="de-DE" sz="1600" dirty="0"/>
              <a:t>Gruppen </a:t>
            </a:r>
            <a:r>
              <a:rPr lang="de-DE" sz="1600" dirty="0" smtClean="0"/>
              <a:t>Zuteilung zwischen 1986-1990 und 2011-2014</a:t>
            </a:r>
          </a:p>
          <a:p>
            <a:pPr lvl="0">
              <a:buFont typeface="Arial" panose="020B0604020202020204" pitchFamily="34" charset="0"/>
              <a:buChar char="•"/>
            </a:pPr>
            <a:r>
              <a:rPr lang="de-DE" altLang="en-US" sz="1600" dirty="0" smtClean="0">
                <a:ea typeface="ＭＳ Ｐゴシック" pitchFamily="1" charset="-128"/>
              </a:rPr>
              <a:t>Keine Verbesserung bei </a:t>
            </a:r>
            <a:r>
              <a:rPr lang="de-DE" altLang="en-US" sz="1600" dirty="0" err="1" smtClean="0">
                <a:ea typeface="ＭＳ Ｐゴシック" pitchFamily="1" charset="-128"/>
              </a:rPr>
              <a:t>Verblindung</a:t>
            </a:r>
            <a:r>
              <a:rPr lang="de-DE" altLang="en-US" sz="1600" dirty="0" smtClean="0">
                <a:ea typeface="ＭＳ Ｐゴシック" pitchFamily="1" charset="-128"/>
              </a:rPr>
              <a:t> </a:t>
            </a:r>
            <a:r>
              <a:rPr lang="de-DE" altLang="en-US" sz="1600" dirty="0">
                <a:ea typeface="ＭＳ Ｐゴシック" pitchFamily="1" charset="-128"/>
              </a:rPr>
              <a:t>von Teilnehmern und </a:t>
            </a:r>
            <a:r>
              <a:rPr lang="de-DE" altLang="en-US" sz="1600" dirty="0" smtClean="0">
                <a:ea typeface="ＭＳ Ｐゴシック" pitchFamily="1" charset="-128"/>
              </a:rPr>
              <a:t>Studienpersonal</a:t>
            </a:r>
            <a:endParaRPr lang="de-DE" altLang="en-US" sz="1600" dirty="0"/>
          </a:p>
        </p:txBody>
      </p:sp>
    </p:spTree>
    <p:extLst>
      <p:ext uri="{BB962C8B-B14F-4D97-AF65-F5344CB8AC3E}">
        <p14:creationId xmlns:p14="http://schemas.microsoft.com/office/powerpoint/2010/main" val="398215246"/>
      </p:ext>
    </p:extLst>
  </p:cSld>
  <p:clrMapOvr>
    <a:masterClrMapping/>
  </p:clrMapOvr>
  <p:transition>
    <p:zoom/>
  </p:transition>
  <p:timing>
    <p:tnLst>
      <p:par>
        <p:cTn id="1" dur="indefinite" restart="never" nodeType="tmRoot"/>
      </p:par>
    </p:tnLst>
  </p:timing>
</p:sld>
</file>

<file path=ppt/slides/slide23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99682"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23235"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64C34E1D-AD6B-4A81-A6E0-B1BDBF9F35EB}" type="slidenum">
              <a:rPr lang="de-DE" altLang="en-US" sz="900" smtClean="0">
                <a:solidFill>
                  <a:schemeClr val="accent2"/>
                </a:solidFill>
              </a:rPr>
              <a:pPr/>
              <a:t>231</a:t>
            </a:fld>
            <a:endParaRPr lang="de-DE" altLang="en-US" sz="1400" b="0" smtClean="0">
              <a:solidFill>
                <a:schemeClr val="tx1"/>
              </a:solidFill>
            </a:endParaRPr>
          </a:p>
        </p:txBody>
      </p:sp>
      <p:sp>
        <p:nvSpPr>
          <p:cNvPr id="619522"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2.4.1 Die Tücke mit der Statistik</a:t>
            </a:r>
          </a:p>
        </p:txBody>
      </p:sp>
      <p:sp>
        <p:nvSpPr>
          <p:cNvPr id="619523" name="Rectangle 3"/>
          <p:cNvSpPr>
            <a:spLocks noGrp="1" noChangeArrowheads="1"/>
          </p:cNvSpPr>
          <p:nvPr>
            <p:ph type="body" idx="1"/>
          </p:nvPr>
        </p:nvSpPr>
        <p:spPr>
          <a:xfrm>
            <a:off x="684213" y="1700213"/>
            <a:ext cx="7772400" cy="1296987"/>
          </a:xfrm>
        </p:spPr>
        <p:txBody>
          <a:bodyPr/>
          <a:lstStyle/>
          <a:p>
            <a:pPr>
              <a:lnSpc>
                <a:spcPct val="90000"/>
              </a:lnSpc>
            </a:pPr>
            <a:r>
              <a:rPr lang="de-DE" altLang="en-US" sz="2000" smtClean="0">
                <a:ea typeface="ＭＳ Ｐゴシック" pitchFamily="34" charset="-128"/>
              </a:rPr>
              <a:t>Aus welcher Studie (Beobachtungs- oder experimenteller) stammen die Daten?</a:t>
            </a:r>
          </a:p>
          <a:p>
            <a:pPr>
              <a:lnSpc>
                <a:spcPct val="90000"/>
              </a:lnSpc>
            </a:pPr>
            <a:r>
              <a:rPr lang="de-DE" altLang="en-US" sz="2000" smtClean="0">
                <a:ea typeface="ＭＳ Ｐゴシック" pitchFamily="34" charset="-128"/>
              </a:rPr>
              <a:t>Ist die Evidenz die gleiche in Beobachtungs- wie in randomisierten Studien?</a:t>
            </a:r>
          </a:p>
        </p:txBody>
      </p:sp>
      <p:sp>
        <p:nvSpPr>
          <p:cNvPr id="619524" name="Text Box 4"/>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2.4.1.2 Art der Studie</a:t>
            </a:r>
          </a:p>
        </p:txBody>
      </p:sp>
      <p:sp>
        <p:nvSpPr>
          <p:cNvPr id="223239" name="Text Box 6"/>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pic>
        <p:nvPicPr>
          <p:cNvPr id="619527" name="Picture 7" descr="VitaminC"/>
          <p:cNvPicPr>
            <a:picLocks noChangeAspect="1" noChangeArrowheads="1"/>
          </p:cNvPicPr>
          <p:nvPr/>
        </p:nvPicPr>
        <p:blipFill>
          <a:blip r:embed="rId3"/>
          <a:srcRect/>
          <a:stretch>
            <a:fillRect/>
          </a:stretch>
        </p:blipFill>
        <p:spPr bwMode="auto">
          <a:xfrm>
            <a:off x="4572000" y="2924175"/>
            <a:ext cx="3816350" cy="3608388"/>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9528" name="Text Box 8"/>
          <p:cNvSpPr txBox="1">
            <a:spLocks noChangeArrowheads="1"/>
          </p:cNvSpPr>
          <p:nvPr/>
        </p:nvSpPr>
        <p:spPr bwMode="auto">
          <a:xfrm>
            <a:off x="457200" y="6019800"/>
            <a:ext cx="6985000"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200" dirty="0">
                <a:solidFill>
                  <a:schemeClr val="tx1"/>
                </a:solidFill>
              </a:rPr>
              <a:t>* </a:t>
            </a:r>
            <a:r>
              <a:rPr lang="de-DE" altLang="en-US" sz="1200" dirty="0" err="1">
                <a:solidFill>
                  <a:schemeClr val="tx1"/>
                </a:solidFill>
              </a:rPr>
              <a:t>Lawlor</a:t>
            </a:r>
            <a:r>
              <a:rPr lang="de-DE" altLang="en-US" sz="1200" dirty="0">
                <a:solidFill>
                  <a:schemeClr val="tx1"/>
                </a:solidFill>
              </a:rPr>
              <a:t> DA et </a:t>
            </a:r>
            <a:r>
              <a:rPr lang="de-DE" altLang="en-US" sz="1200" dirty="0" err="1">
                <a:solidFill>
                  <a:schemeClr val="tx1"/>
                </a:solidFill>
              </a:rPr>
              <a:t>al.Lancet</a:t>
            </a:r>
            <a:r>
              <a:rPr lang="de-DE" altLang="en-US" sz="1200" dirty="0">
                <a:solidFill>
                  <a:schemeClr val="tx1"/>
                </a:solidFill>
              </a:rPr>
              <a:t> 2004;363:1724-27</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619522"/>
                                        </p:tgtEl>
                                        <p:attrNameLst>
                                          <p:attrName>style.visibility</p:attrName>
                                        </p:attrNameLst>
                                      </p:cBhvr>
                                      <p:to>
                                        <p:strVal val="visible"/>
                                      </p:to>
                                    </p:set>
                                    <p:anim calcmode="lin" valueType="num">
                                      <p:cBhvr additive="base">
                                        <p:cTn id="7" dur="500" fill="hold"/>
                                        <p:tgtEl>
                                          <p:spTgt spid="619522"/>
                                        </p:tgtEl>
                                        <p:attrNameLst>
                                          <p:attrName>ppt_x</p:attrName>
                                        </p:attrNameLst>
                                      </p:cBhvr>
                                      <p:tavLst>
                                        <p:tav tm="0">
                                          <p:val>
                                            <p:strVal val="#ppt_x"/>
                                          </p:val>
                                        </p:tav>
                                        <p:tav tm="100000">
                                          <p:val>
                                            <p:strVal val="#ppt_x"/>
                                          </p:val>
                                        </p:tav>
                                      </p:tavLst>
                                    </p:anim>
                                    <p:anim calcmode="lin" valueType="num">
                                      <p:cBhvr additive="base">
                                        <p:cTn id="8" dur="500" fill="hold"/>
                                        <p:tgtEl>
                                          <p:spTgt spid="619522"/>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619524"/>
                                        </p:tgtEl>
                                        <p:attrNameLst>
                                          <p:attrName>style.visibility</p:attrName>
                                        </p:attrNameLst>
                                      </p:cBhvr>
                                      <p:to>
                                        <p:strVal val="visible"/>
                                      </p:to>
                                    </p:set>
                                    <p:anim calcmode="lin" valueType="num">
                                      <p:cBhvr additive="base">
                                        <p:cTn id="12" dur="500" fill="hold"/>
                                        <p:tgtEl>
                                          <p:spTgt spid="619524"/>
                                        </p:tgtEl>
                                        <p:attrNameLst>
                                          <p:attrName>ppt_x</p:attrName>
                                        </p:attrNameLst>
                                      </p:cBhvr>
                                      <p:tavLst>
                                        <p:tav tm="0">
                                          <p:val>
                                            <p:strVal val="0-#ppt_w/2"/>
                                          </p:val>
                                        </p:tav>
                                        <p:tav tm="100000">
                                          <p:val>
                                            <p:strVal val="#ppt_x"/>
                                          </p:val>
                                        </p:tav>
                                      </p:tavLst>
                                    </p:anim>
                                    <p:anim calcmode="lin" valueType="num">
                                      <p:cBhvr additive="base">
                                        <p:cTn id="13" dur="500" fill="hold"/>
                                        <p:tgtEl>
                                          <p:spTgt spid="619524"/>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619523">
                                            <p:txEl>
                                              <p:pRg st="0" end="0"/>
                                            </p:txEl>
                                          </p:spTgt>
                                        </p:tgtEl>
                                        <p:attrNameLst>
                                          <p:attrName>style.visibility</p:attrName>
                                        </p:attrNameLst>
                                      </p:cBhvr>
                                      <p:to>
                                        <p:strVal val="visible"/>
                                      </p:to>
                                    </p:set>
                                    <p:anim calcmode="lin" valueType="num">
                                      <p:cBhvr additive="base">
                                        <p:cTn id="18" dur="500" fill="hold"/>
                                        <p:tgtEl>
                                          <p:spTgt spid="619523">
                                            <p:txEl>
                                              <p:pRg st="0" end="0"/>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61952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619523">
                                            <p:txEl>
                                              <p:pRg st="1" end="1"/>
                                            </p:txEl>
                                          </p:spTgt>
                                        </p:tgtEl>
                                        <p:attrNameLst>
                                          <p:attrName>style.visibility</p:attrName>
                                        </p:attrNameLst>
                                      </p:cBhvr>
                                      <p:to>
                                        <p:strVal val="visible"/>
                                      </p:to>
                                    </p:set>
                                    <p:anim calcmode="lin" valueType="num">
                                      <p:cBhvr additive="base">
                                        <p:cTn id="24" dur="500" fill="hold"/>
                                        <p:tgtEl>
                                          <p:spTgt spid="619523">
                                            <p:txEl>
                                              <p:pRg st="1" end="1"/>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61952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9" presetClass="entr" presetSubtype="0" fill="hold" nodeType="clickEffect">
                                  <p:stCondLst>
                                    <p:cond delay="0"/>
                                  </p:stCondLst>
                                  <p:childTnLst>
                                    <p:set>
                                      <p:cBhvr>
                                        <p:cTn id="29" dur="1" fill="hold">
                                          <p:stCondLst>
                                            <p:cond delay="0"/>
                                          </p:stCondLst>
                                        </p:cTn>
                                        <p:tgtEl>
                                          <p:spTgt spid="619527"/>
                                        </p:tgtEl>
                                        <p:attrNameLst>
                                          <p:attrName>style.visibility</p:attrName>
                                        </p:attrNameLst>
                                      </p:cBhvr>
                                      <p:to>
                                        <p:strVal val="visible"/>
                                      </p:to>
                                    </p:set>
                                    <p:animEffect transition="in" filter="dissolve">
                                      <p:cBhvr>
                                        <p:cTn id="30" dur="500"/>
                                        <p:tgtEl>
                                          <p:spTgt spid="619527"/>
                                        </p:tgtEl>
                                      </p:cBhvr>
                                    </p:animEffect>
                                  </p:childTnLst>
                                </p:cTn>
                              </p:par>
                              <p:par>
                                <p:cTn id="31" presetID="2" presetClass="entr" presetSubtype="8" fill="hold" grpId="0" nodeType="withEffect">
                                  <p:stCondLst>
                                    <p:cond delay="0"/>
                                  </p:stCondLst>
                                  <p:childTnLst>
                                    <p:set>
                                      <p:cBhvr>
                                        <p:cTn id="32" dur="1" fill="hold">
                                          <p:stCondLst>
                                            <p:cond delay="0"/>
                                          </p:stCondLst>
                                        </p:cTn>
                                        <p:tgtEl>
                                          <p:spTgt spid="619528"/>
                                        </p:tgtEl>
                                        <p:attrNameLst>
                                          <p:attrName>style.visibility</p:attrName>
                                        </p:attrNameLst>
                                      </p:cBhvr>
                                      <p:to>
                                        <p:strVal val="visible"/>
                                      </p:to>
                                    </p:set>
                                    <p:anim calcmode="lin" valueType="num">
                                      <p:cBhvr additive="base">
                                        <p:cTn id="33" dur="500" fill="hold"/>
                                        <p:tgtEl>
                                          <p:spTgt spid="619528"/>
                                        </p:tgtEl>
                                        <p:attrNameLst>
                                          <p:attrName>ppt_x</p:attrName>
                                        </p:attrNameLst>
                                      </p:cBhvr>
                                      <p:tavLst>
                                        <p:tav tm="0">
                                          <p:val>
                                            <p:strVal val="0-#ppt_w/2"/>
                                          </p:val>
                                        </p:tav>
                                        <p:tav tm="100000">
                                          <p:val>
                                            <p:strVal val="#ppt_x"/>
                                          </p:val>
                                        </p:tav>
                                      </p:tavLst>
                                    </p:anim>
                                    <p:anim calcmode="lin" valueType="num">
                                      <p:cBhvr additive="base">
                                        <p:cTn id="34" dur="500" fill="hold"/>
                                        <p:tgtEl>
                                          <p:spTgt spid="6195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9522" grpId="0" animBg="1" autoUpdateAnimBg="0"/>
      <p:bldP spid="619523" grpId="0" build="p" bldLvl="5" autoUpdateAnimBg="0"/>
      <p:bldP spid="619524" grpId="0" animBg="1" autoUpdateAnimBg="0"/>
      <p:bldP spid="619528" grpId="0"/>
    </p:bldLst>
  </p:timing>
</p:sld>
</file>

<file path=ppt/slides/slide23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00706"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24259"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C846BC5A-10E4-464B-9662-D801CF5D9ACC}" type="slidenum">
              <a:rPr lang="de-DE" altLang="en-US" sz="900" smtClean="0">
                <a:solidFill>
                  <a:schemeClr val="accent2"/>
                </a:solidFill>
              </a:rPr>
              <a:pPr/>
              <a:t>232</a:t>
            </a:fld>
            <a:endParaRPr lang="de-DE" altLang="en-US" sz="1400" b="0" smtClean="0">
              <a:solidFill>
                <a:schemeClr val="tx1"/>
              </a:solidFill>
            </a:endParaRPr>
          </a:p>
        </p:txBody>
      </p:sp>
      <p:sp>
        <p:nvSpPr>
          <p:cNvPr id="747522"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2.4.1 Die Tücke mit der Statistik</a:t>
            </a:r>
          </a:p>
        </p:txBody>
      </p:sp>
      <p:sp>
        <p:nvSpPr>
          <p:cNvPr id="747523" name="Rectangle 3"/>
          <p:cNvSpPr>
            <a:spLocks noGrp="1" noChangeArrowheads="1"/>
          </p:cNvSpPr>
          <p:nvPr>
            <p:ph type="body" idx="1"/>
          </p:nvPr>
        </p:nvSpPr>
        <p:spPr>
          <a:xfrm>
            <a:off x="684213" y="1700213"/>
            <a:ext cx="7772400" cy="4249737"/>
          </a:xfrm>
        </p:spPr>
        <p:txBody>
          <a:bodyPr/>
          <a:lstStyle/>
          <a:p>
            <a:r>
              <a:rPr lang="de-DE" altLang="en-US" smtClean="0">
                <a:ea typeface="ＭＳ Ｐゴシック" pitchFamily="34" charset="-128"/>
              </a:rPr>
              <a:t>Ergebnisse von wichtigen Studien sind nicht selten in späteren Studien widerlegt oder relativiert worden</a:t>
            </a:r>
          </a:p>
          <a:p>
            <a:pPr lvl="2"/>
            <a:r>
              <a:rPr lang="de-DE" altLang="en-US" b="1" smtClean="0">
                <a:ea typeface="ＭＳ Ｐゴシック" pitchFamily="34" charset="-128"/>
              </a:rPr>
              <a:t>Nurses Health Study</a:t>
            </a:r>
            <a:r>
              <a:rPr lang="de-DE" altLang="en-US" smtClean="0">
                <a:ea typeface="ＭＳ Ｐゴシック" pitchFamily="34" charset="-128"/>
              </a:rPr>
              <a:t> (Kohorten-Studie) : </a:t>
            </a:r>
            <a:br>
              <a:rPr lang="de-DE" altLang="en-US" smtClean="0">
                <a:ea typeface="ＭＳ Ｐゴシック" pitchFamily="34" charset="-128"/>
              </a:rPr>
            </a:br>
            <a:r>
              <a:rPr lang="de-DE" altLang="en-US" smtClean="0">
                <a:ea typeface="ＭＳ Ｐゴシック" pitchFamily="34" charset="-128"/>
              </a:rPr>
              <a:t>Hormone wirken protektiv gegen KHK bei postmenopausalen Frauen</a:t>
            </a:r>
          </a:p>
          <a:p>
            <a:pPr lvl="3"/>
            <a:r>
              <a:rPr lang="de-DE" altLang="en-US" b="1" smtClean="0">
                <a:ea typeface="ＭＳ Ｐゴシック" pitchFamily="34" charset="-128"/>
              </a:rPr>
              <a:t>Women</a:t>
            </a:r>
            <a:r>
              <a:rPr lang="ja-JP" altLang="de-DE" b="1" smtClean="0">
                <a:ea typeface="ＭＳ Ｐゴシック" pitchFamily="34" charset="-128"/>
              </a:rPr>
              <a:t>‘</a:t>
            </a:r>
            <a:r>
              <a:rPr lang="de-DE" altLang="ja-JP" b="1" smtClean="0">
                <a:ea typeface="ＭＳ Ｐゴシック" pitchFamily="34" charset="-128"/>
              </a:rPr>
              <a:t>s Health Initiative</a:t>
            </a:r>
            <a:r>
              <a:rPr lang="de-DE" altLang="ja-JP" smtClean="0">
                <a:ea typeface="ＭＳ Ｐゴシック" pitchFamily="34" charset="-128"/>
              </a:rPr>
              <a:t> (RCT) zeigte das Gegenteil</a:t>
            </a:r>
            <a:br>
              <a:rPr lang="de-DE" altLang="ja-JP" smtClean="0">
                <a:ea typeface="ＭＳ Ｐゴシック" pitchFamily="34" charset="-128"/>
              </a:rPr>
            </a:br>
            <a:endParaRPr lang="de-DE" altLang="ja-JP" smtClean="0">
              <a:ea typeface="ＭＳ Ｐゴシック" pitchFamily="34" charset="-128"/>
            </a:endParaRPr>
          </a:p>
          <a:p>
            <a:pPr lvl="2"/>
            <a:r>
              <a:rPr lang="de-DE" altLang="en-US" smtClean="0">
                <a:ea typeface="ＭＳ Ｐゴシック" pitchFamily="34" charset="-128"/>
              </a:rPr>
              <a:t>Die selbe Studie und eine zweite große Kohortenstudien zeigten einen protektiven Effekt gegen KHK von Vitamin E</a:t>
            </a:r>
          </a:p>
          <a:p>
            <a:pPr lvl="3"/>
            <a:r>
              <a:rPr lang="de-DE" altLang="en-US" smtClean="0">
                <a:ea typeface="ＭＳ Ｐゴシック" pitchFamily="34" charset="-128"/>
              </a:rPr>
              <a:t>„The Heart Outcomes Prevention Evaluation Study</a:t>
            </a:r>
            <a:r>
              <a:rPr lang="ja-JP" altLang="de-DE" smtClean="0">
                <a:ea typeface="ＭＳ Ｐゴシック" pitchFamily="34" charset="-128"/>
              </a:rPr>
              <a:t>“</a:t>
            </a:r>
            <a:r>
              <a:rPr lang="de-DE" altLang="ja-JP" smtClean="0">
                <a:ea typeface="ＭＳ Ｐゴシック" pitchFamily="34" charset="-128"/>
              </a:rPr>
              <a:t> (RCT) zeigte keinen Effekt</a:t>
            </a:r>
            <a:endParaRPr lang="de-DE" altLang="en-US" smtClean="0">
              <a:ea typeface="ＭＳ Ｐゴシック" pitchFamily="34" charset="-128"/>
            </a:endParaRPr>
          </a:p>
        </p:txBody>
      </p:sp>
      <p:sp>
        <p:nvSpPr>
          <p:cNvPr id="747524" name="Text Box 4"/>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2.4.1.2 Art der Studie</a:t>
            </a:r>
          </a:p>
        </p:txBody>
      </p:sp>
      <p:sp>
        <p:nvSpPr>
          <p:cNvPr id="224263"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747527" name="Text Box 7"/>
          <p:cNvSpPr txBox="1">
            <a:spLocks noChangeArrowheads="1"/>
          </p:cNvSpPr>
          <p:nvPr/>
        </p:nvSpPr>
        <p:spPr bwMode="auto">
          <a:xfrm>
            <a:off x="457200" y="6019800"/>
            <a:ext cx="6985000"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200"/>
              <a:t>* Ioannidis PAJ.JAMA 2005;294:218-228</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747522"/>
                                        </p:tgtEl>
                                        <p:attrNameLst>
                                          <p:attrName>style.visibility</p:attrName>
                                        </p:attrNameLst>
                                      </p:cBhvr>
                                      <p:to>
                                        <p:strVal val="visible"/>
                                      </p:to>
                                    </p:set>
                                    <p:anim calcmode="lin" valueType="num">
                                      <p:cBhvr additive="base">
                                        <p:cTn id="7" dur="500" fill="hold"/>
                                        <p:tgtEl>
                                          <p:spTgt spid="747522"/>
                                        </p:tgtEl>
                                        <p:attrNameLst>
                                          <p:attrName>ppt_x</p:attrName>
                                        </p:attrNameLst>
                                      </p:cBhvr>
                                      <p:tavLst>
                                        <p:tav tm="0">
                                          <p:val>
                                            <p:strVal val="#ppt_x"/>
                                          </p:val>
                                        </p:tav>
                                        <p:tav tm="100000">
                                          <p:val>
                                            <p:strVal val="#ppt_x"/>
                                          </p:val>
                                        </p:tav>
                                      </p:tavLst>
                                    </p:anim>
                                    <p:anim calcmode="lin" valueType="num">
                                      <p:cBhvr additive="base">
                                        <p:cTn id="8" dur="500" fill="hold"/>
                                        <p:tgtEl>
                                          <p:spTgt spid="747522"/>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747524"/>
                                        </p:tgtEl>
                                        <p:attrNameLst>
                                          <p:attrName>style.visibility</p:attrName>
                                        </p:attrNameLst>
                                      </p:cBhvr>
                                      <p:to>
                                        <p:strVal val="visible"/>
                                      </p:to>
                                    </p:set>
                                    <p:anim calcmode="lin" valueType="num">
                                      <p:cBhvr additive="base">
                                        <p:cTn id="12" dur="500" fill="hold"/>
                                        <p:tgtEl>
                                          <p:spTgt spid="747524"/>
                                        </p:tgtEl>
                                        <p:attrNameLst>
                                          <p:attrName>ppt_x</p:attrName>
                                        </p:attrNameLst>
                                      </p:cBhvr>
                                      <p:tavLst>
                                        <p:tav tm="0">
                                          <p:val>
                                            <p:strVal val="0-#ppt_w/2"/>
                                          </p:val>
                                        </p:tav>
                                        <p:tav tm="100000">
                                          <p:val>
                                            <p:strVal val="#ppt_x"/>
                                          </p:val>
                                        </p:tav>
                                      </p:tavLst>
                                    </p:anim>
                                    <p:anim calcmode="lin" valueType="num">
                                      <p:cBhvr additive="base">
                                        <p:cTn id="13" dur="500" fill="hold"/>
                                        <p:tgtEl>
                                          <p:spTgt spid="747524"/>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747523">
                                            <p:txEl>
                                              <p:pRg st="0" end="0"/>
                                            </p:txEl>
                                          </p:spTgt>
                                        </p:tgtEl>
                                        <p:attrNameLst>
                                          <p:attrName>style.visibility</p:attrName>
                                        </p:attrNameLst>
                                      </p:cBhvr>
                                      <p:to>
                                        <p:strVal val="visible"/>
                                      </p:to>
                                    </p:set>
                                    <p:anim calcmode="lin" valueType="num">
                                      <p:cBhvr additive="base">
                                        <p:cTn id="18" dur="500" fill="hold"/>
                                        <p:tgtEl>
                                          <p:spTgt spid="747523">
                                            <p:txEl>
                                              <p:pRg st="0" end="0"/>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74752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747523">
                                            <p:txEl>
                                              <p:pRg st="1" end="1"/>
                                            </p:txEl>
                                          </p:spTgt>
                                        </p:tgtEl>
                                        <p:attrNameLst>
                                          <p:attrName>style.visibility</p:attrName>
                                        </p:attrNameLst>
                                      </p:cBhvr>
                                      <p:to>
                                        <p:strVal val="visible"/>
                                      </p:to>
                                    </p:set>
                                    <p:anim calcmode="lin" valueType="num">
                                      <p:cBhvr additive="base">
                                        <p:cTn id="24" dur="500" fill="hold"/>
                                        <p:tgtEl>
                                          <p:spTgt spid="747523">
                                            <p:txEl>
                                              <p:pRg st="1" end="1"/>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74752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747523">
                                            <p:txEl>
                                              <p:pRg st="2" end="2"/>
                                            </p:txEl>
                                          </p:spTgt>
                                        </p:tgtEl>
                                        <p:attrNameLst>
                                          <p:attrName>style.visibility</p:attrName>
                                        </p:attrNameLst>
                                      </p:cBhvr>
                                      <p:to>
                                        <p:strVal val="visible"/>
                                      </p:to>
                                    </p:set>
                                    <p:anim calcmode="lin" valueType="num">
                                      <p:cBhvr additive="base">
                                        <p:cTn id="30" dur="500" fill="hold"/>
                                        <p:tgtEl>
                                          <p:spTgt spid="747523">
                                            <p:txEl>
                                              <p:pRg st="2" end="2"/>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74752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 presetClass="entr" presetSubtype="8" fill="hold" grpId="0" nodeType="clickEffect">
                                  <p:stCondLst>
                                    <p:cond delay="0"/>
                                  </p:stCondLst>
                                  <p:childTnLst>
                                    <p:set>
                                      <p:cBhvr>
                                        <p:cTn id="35" dur="1" fill="hold">
                                          <p:stCondLst>
                                            <p:cond delay="0"/>
                                          </p:stCondLst>
                                        </p:cTn>
                                        <p:tgtEl>
                                          <p:spTgt spid="747523">
                                            <p:txEl>
                                              <p:pRg st="3" end="3"/>
                                            </p:txEl>
                                          </p:spTgt>
                                        </p:tgtEl>
                                        <p:attrNameLst>
                                          <p:attrName>style.visibility</p:attrName>
                                        </p:attrNameLst>
                                      </p:cBhvr>
                                      <p:to>
                                        <p:strVal val="visible"/>
                                      </p:to>
                                    </p:set>
                                    <p:anim calcmode="lin" valueType="num">
                                      <p:cBhvr additive="base">
                                        <p:cTn id="36" dur="500" fill="hold"/>
                                        <p:tgtEl>
                                          <p:spTgt spid="747523">
                                            <p:txEl>
                                              <p:pRg st="3" end="3"/>
                                            </p:txEl>
                                          </p:spTgt>
                                        </p:tgtEl>
                                        <p:attrNameLst>
                                          <p:attrName>ppt_x</p:attrName>
                                        </p:attrNameLst>
                                      </p:cBhvr>
                                      <p:tavLst>
                                        <p:tav tm="0">
                                          <p:val>
                                            <p:strVal val="0-#ppt_w/2"/>
                                          </p:val>
                                        </p:tav>
                                        <p:tav tm="100000">
                                          <p:val>
                                            <p:strVal val="#ppt_x"/>
                                          </p:val>
                                        </p:tav>
                                      </p:tavLst>
                                    </p:anim>
                                    <p:anim calcmode="lin" valueType="num">
                                      <p:cBhvr additive="base">
                                        <p:cTn id="37" dur="500" fill="hold"/>
                                        <p:tgtEl>
                                          <p:spTgt spid="747523">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8" fill="hold" grpId="0" nodeType="clickEffect">
                                  <p:stCondLst>
                                    <p:cond delay="0"/>
                                  </p:stCondLst>
                                  <p:childTnLst>
                                    <p:set>
                                      <p:cBhvr>
                                        <p:cTn id="41" dur="1" fill="hold">
                                          <p:stCondLst>
                                            <p:cond delay="0"/>
                                          </p:stCondLst>
                                        </p:cTn>
                                        <p:tgtEl>
                                          <p:spTgt spid="747523">
                                            <p:txEl>
                                              <p:pRg st="4" end="4"/>
                                            </p:txEl>
                                          </p:spTgt>
                                        </p:tgtEl>
                                        <p:attrNameLst>
                                          <p:attrName>style.visibility</p:attrName>
                                        </p:attrNameLst>
                                      </p:cBhvr>
                                      <p:to>
                                        <p:strVal val="visible"/>
                                      </p:to>
                                    </p:set>
                                    <p:anim calcmode="lin" valueType="num">
                                      <p:cBhvr additive="base">
                                        <p:cTn id="42" dur="500" fill="hold"/>
                                        <p:tgtEl>
                                          <p:spTgt spid="747523">
                                            <p:txEl>
                                              <p:pRg st="4" end="4"/>
                                            </p:txEl>
                                          </p:spTgt>
                                        </p:tgtEl>
                                        <p:attrNameLst>
                                          <p:attrName>ppt_x</p:attrName>
                                        </p:attrNameLst>
                                      </p:cBhvr>
                                      <p:tavLst>
                                        <p:tav tm="0">
                                          <p:val>
                                            <p:strVal val="0-#ppt_w/2"/>
                                          </p:val>
                                        </p:tav>
                                        <p:tav tm="100000">
                                          <p:val>
                                            <p:strVal val="#ppt_x"/>
                                          </p:val>
                                        </p:tav>
                                      </p:tavLst>
                                    </p:anim>
                                    <p:anim calcmode="lin" valueType="num">
                                      <p:cBhvr additive="base">
                                        <p:cTn id="43" dur="500" fill="hold"/>
                                        <p:tgtEl>
                                          <p:spTgt spid="747523">
                                            <p:txEl>
                                              <p:pRg st="4" end="4"/>
                                            </p:txEl>
                                          </p:spTgt>
                                        </p:tgtEl>
                                        <p:attrNameLst>
                                          <p:attrName>ppt_y</p:attrName>
                                        </p:attrNameLst>
                                      </p:cBhvr>
                                      <p:tavLst>
                                        <p:tav tm="0">
                                          <p:val>
                                            <p:strVal val="#ppt_y"/>
                                          </p:val>
                                        </p:tav>
                                        <p:tav tm="100000">
                                          <p:val>
                                            <p:strVal val="#ppt_y"/>
                                          </p:val>
                                        </p:tav>
                                      </p:tavLst>
                                    </p:anim>
                                  </p:childTnLst>
                                </p:cTn>
                              </p:par>
                              <p:par>
                                <p:cTn id="44" presetID="2" presetClass="entr" presetSubtype="8" fill="hold" grpId="0" nodeType="withEffect">
                                  <p:stCondLst>
                                    <p:cond delay="0"/>
                                  </p:stCondLst>
                                  <p:childTnLst>
                                    <p:set>
                                      <p:cBhvr>
                                        <p:cTn id="45" dur="1" fill="hold">
                                          <p:stCondLst>
                                            <p:cond delay="0"/>
                                          </p:stCondLst>
                                        </p:cTn>
                                        <p:tgtEl>
                                          <p:spTgt spid="747527"/>
                                        </p:tgtEl>
                                        <p:attrNameLst>
                                          <p:attrName>style.visibility</p:attrName>
                                        </p:attrNameLst>
                                      </p:cBhvr>
                                      <p:to>
                                        <p:strVal val="visible"/>
                                      </p:to>
                                    </p:set>
                                    <p:anim calcmode="lin" valueType="num">
                                      <p:cBhvr additive="base">
                                        <p:cTn id="46" dur="500" fill="hold"/>
                                        <p:tgtEl>
                                          <p:spTgt spid="747527"/>
                                        </p:tgtEl>
                                        <p:attrNameLst>
                                          <p:attrName>ppt_x</p:attrName>
                                        </p:attrNameLst>
                                      </p:cBhvr>
                                      <p:tavLst>
                                        <p:tav tm="0">
                                          <p:val>
                                            <p:strVal val="0-#ppt_w/2"/>
                                          </p:val>
                                        </p:tav>
                                        <p:tav tm="100000">
                                          <p:val>
                                            <p:strVal val="#ppt_x"/>
                                          </p:val>
                                        </p:tav>
                                      </p:tavLst>
                                    </p:anim>
                                    <p:anim calcmode="lin" valueType="num">
                                      <p:cBhvr additive="base">
                                        <p:cTn id="47" dur="500" fill="hold"/>
                                        <p:tgtEl>
                                          <p:spTgt spid="7475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7522" grpId="0" animBg="1" autoUpdateAnimBg="0"/>
      <p:bldP spid="747523" grpId="0" build="p" bldLvl="5" autoUpdateAnimBg="0"/>
      <p:bldP spid="747524" grpId="0" animBg="1" autoUpdateAnimBg="0"/>
      <p:bldP spid="747527" grpId="0"/>
    </p:bldLst>
  </p:timing>
</p:sld>
</file>

<file path=ppt/slides/slide23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01730"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25283"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4532A2EC-8D79-423E-96A8-00D99B6DAA4C}" type="slidenum">
              <a:rPr lang="de-DE" altLang="en-US" sz="900" smtClean="0">
                <a:solidFill>
                  <a:schemeClr val="accent2"/>
                </a:solidFill>
              </a:rPr>
              <a:pPr/>
              <a:t>233</a:t>
            </a:fld>
            <a:endParaRPr lang="de-DE" altLang="en-US" sz="1400" b="0" smtClean="0">
              <a:solidFill>
                <a:schemeClr val="tx1"/>
              </a:solidFill>
            </a:endParaRPr>
          </a:p>
        </p:txBody>
      </p:sp>
      <p:sp>
        <p:nvSpPr>
          <p:cNvPr id="476162"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2.4.1 Die Tücke mit der Statistik</a:t>
            </a:r>
          </a:p>
        </p:txBody>
      </p:sp>
      <p:sp>
        <p:nvSpPr>
          <p:cNvPr id="476200" name="Rectangle 40"/>
          <p:cNvSpPr>
            <a:spLocks noGrp="1" noChangeArrowheads="1"/>
          </p:cNvSpPr>
          <p:nvPr>
            <p:ph type="body" idx="1"/>
          </p:nvPr>
        </p:nvSpPr>
        <p:spPr>
          <a:xfrm>
            <a:off x="611188" y="1700213"/>
            <a:ext cx="7772400" cy="4114800"/>
          </a:xfrm>
        </p:spPr>
        <p:txBody>
          <a:bodyPr/>
          <a:lstStyle/>
          <a:p>
            <a:pPr>
              <a:lnSpc>
                <a:spcPct val="90000"/>
              </a:lnSpc>
            </a:pPr>
            <a:r>
              <a:rPr lang="de-DE" altLang="en-US" smtClean="0">
                <a:ea typeface="ＭＳ Ｐゴシック" pitchFamily="34" charset="-128"/>
              </a:rPr>
              <a:t>Regression to the mean ist ein natürliches Phänomen wenn man „Spitzen</a:t>
            </a:r>
            <a:r>
              <a:rPr lang="ja-JP" altLang="de-DE" smtClean="0">
                <a:ea typeface="ＭＳ Ｐゴシック" pitchFamily="34" charset="-128"/>
              </a:rPr>
              <a:t>“</a:t>
            </a:r>
            <a:r>
              <a:rPr lang="de-DE" altLang="ja-JP" smtClean="0">
                <a:ea typeface="ＭＳ Ｐゴシック" pitchFamily="34" charset="-128"/>
              </a:rPr>
              <a:t> der statistischen Abweichungen beobachtet</a:t>
            </a:r>
          </a:p>
          <a:p>
            <a:pPr>
              <a:lnSpc>
                <a:spcPct val="90000"/>
              </a:lnSpc>
            </a:pPr>
            <a:r>
              <a:rPr lang="de-DE" altLang="en-US" smtClean="0">
                <a:ea typeface="ＭＳ Ｐゴシック" pitchFamily="34" charset="-128"/>
              </a:rPr>
              <a:t>Tritt z.B. auf, </a:t>
            </a:r>
          </a:p>
          <a:p>
            <a:pPr lvl="1">
              <a:lnSpc>
                <a:spcPct val="90000"/>
              </a:lnSpc>
            </a:pPr>
            <a:r>
              <a:rPr lang="de-DE" altLang="en-US" smtClean="0">
                <a:ea typeface="ＭＳ Ｐゴシック" pitchFamily="34" charset="-128"/>
              </a:rPr>
              <a:t>wenn bei neuen Therapien „besonders schwere Fälle</a:t>
            </a:r>
            <a:r>
              <a:rPr lang="ja-JP" altLang="de-DE" smtClean="0">
                <a:ea typeface="ＭＳ Ｐゴシック" pitchFamily="34" charset="-128"/>
              </a:rPr>
              <a:t>“</a:t>
            </a:r>
            <a:r>
              <a:rPr lang="de-DE" altLang="ja-JP" smtClean="0">
                <a:ea typeface="ＭＳ Ｐゴシック" pitchFamily="34" charset="-128"/>
              </a:rPr>
              <a:t> behandelt werden</a:t>
            </a:r>
          </a:p>
          <a:p>
            <a:pPr lvl="1">
              <a:lnSpc>
                <a:spcPct val="90000"/>
              </a:lnSpc>
            </a:pPr>
            <a:r>
              <a:rPr lang="de-DE" altLang="en-US" smtClean="0">
                <a:ea typeface="ＭＳ Ｐゴシック" pitchFamily="34" charset="-128"/>
              </a:rPr>
              <a:t>wenn ein diagnostischer Wert besonders hoch oder tief ist</a:t>
            </a:r>
          </a:p>
          <a:p>
            <a:pPr>
              <a:lnSpc>
                <a:spcPct val="90000"/>
              </a:lnSpc>
            </a:pPr>
            <a:r>
              <a:rPr lang="de-DE" altLang="en-US" smtClean="0">
                <a:ea typeface="ＭＳ Ｐゴシック" pitchFamily="34" charset="-128"/>
              </a:rPr>
              <a:t>Hat Folgen besonders in Entscheidungen der Gesundheitspolitik</a:t>
            </a:r>
          </a:p>
          <a:p>
            <a:pPr lvl="1">
              <a:lnSpc>
                <a:spcPct val="90000"/>
              </a:lnSpc>
            </a:pPr>
            <a:r>
              <a:rPr lang="de-DE" altLang="en-US" smtClean="0">
                <a:ea typeface="ＭＳ Ｐゴシック" pitchFamily="34" charset="-128"/>
              </a:rPr>
              <a:t>Wenn z.B. wegen einer hohen Inzidenz von Meningitis eine Impfung vorgeschrieben wird </a:t>
            </a:r>
          </a:p>
        </p:txBody>
      </p:sp>
      <p:sp>
        <p:nvSpPr>
          <p:cNvPr id="476163"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2.4.1.3 Regression to the mean*</a:t>
            </a:r>
          </a:p>
        </p:txBody>
      </p:sp>
      <p:sp>
        <p:nvSpPr>
          <p:cNvPr id="225287"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225288"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225289" name="Rectangle 38"/>
          <p:cNvSpPr>
            <a:spLocks noChangeArrowheads="1"/>
          </p:cNvSpPr>
          <p:nvPr/>
        </p:nvSpPr>
        <p:spPr bwMode="auto">
          <a:xfrm>
            <a:off x="609600" y="1905000"/>
            <a:ext cx="77724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57200" indent="-4572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20000"/>
              </a:spcBef>
              <a:buClr>
                <a:srgbClr val="000066"/>
              </a:buClr>
              <a:buFontTx/>
              <a:buBlip>
                <a:blip r:embed="rId3"/>
              </a:buBlip>
            </a:pPr>
            <a:endParaRPr lang="it-IT" altLang="en-US">
              <a:latin typeface="Comic Sans MS" pitchFamily="66" charset="0"/>
            </a:endParaRPr>
          </a:p>
        </p:txBody>
      </p:sp>
      <p:sp>
        <p:nvSpPr>
          <p:cNvPr id="225290" name="Text Box 39"/>
          <p:cNvSpPr txBox="1">
            <a:spLocks noChangeArrowheads="1"/>
          </p:cNvSpPr>
          <p:nvPr/>
        </p:nvSpPr>
        <p:spPr bwMode="auto">
          <a:xfrm>
            <a:off x="457200" y="6019800"/>
            <a:ext cx="6985000"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200"/>
              <a:t>* Morton V, Torgerson DJ.Brit.Med J 2003;326:1083-4</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476162"/>
                                        </p:tgtEl>
                                        <p:attrNameLst>
                                          <p:attrName>style.visibility</p:attrName>
                                        </p:attrNameLst>
                                      </p:cBhvr>
                                      <p:to>
                                        <p:strVal val="visible"/>
                                      </p:to>
                                    </p:set>
                                    <p:anim calcmode="lin" valueType="num">
                                      <p:cBhvr additive="base">
                                        <p:cTn id="7" dur="500" fill="hold"/>
                                        <p:tgtEl>
                                          <p:spTgt spid="476162"/>
                                        </p:tgtEl>
                                        <p:attrNameLst>
                                          <p:attrName>ppt_x</p:attrName>
                                        </p:attrNameLst>
                                      </p:cBhvr>
                                      <p:tavLst>
                                        <p:tav tm="0">
                                          <p:val>
                                            <p:strVal val="#ppt_x"/>
                                          </p:val>
                                        </p:tav>
                                        <p:tav tm="100000">
                                          <p:val>
                                            <p:strVal val="#ppt_x"/>
                                          </p:val>
                                        </p:tav>
                                      </p:tavLst>
                                    </p:anim>
                                    <p:anim calcmode="lin" valueType="num">
                                      <p:cBhvr additive="base">
                                        <p:cTn id="8" dur="500" fill="hold"/>
                                        <p:tgtEl>
                                          <p:spTgt spid="476162"/>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476163"/>
                                        </p:tgtEl>
                                        <p:attrNameLst>
                                          <p:attrName>style.visibility</p:attrName>
                                        </p:attrNameLst>
                                      </p:cBhvr>
                                      <p:to>
                                        <p:strVal val="visible"/>
                                      </p:to>
                                    </p:set>
                                    <p:anim calcmode="lin" valueType="num">
                                      <p:cBhvr additive="base">
                                        <p:cTn id="12" dur="500" fill="hold"/>
                                        <p:tgtEl>
                                          <p:spTgt spid="476163"/>
                                        </p:tgtEl>
                                        <p:attrNameLst>
                                          <p:attrName>ppt_x</p:attrName>
                                        </p:attrNameLst>
                                      </p:cBhvr>
                                      <p:tavLst>
                                        <p:tav tm="0">
                                          <p:val>
                                            <p:strVal val="0-#ppt_w/2"/>
                                          </p:val>
                                        </p:tav>
                                        <p:tav tm="100000">
                                          <p:val>
                                            <p:strVal val="#ppt_x"/>
                                          </p:val>
                                        </p:tav>
                                      </p:tavLst>
                                    </p:anim>
                                    <p:anim calcmode="lin" valueType="num">
                                      <p:cBhvr additive="base">
                                        <p:cTn id="13" dur="500" fill="hold"/>
                                        <p:tgtEl>
                                          <p:spTgt spid="476163"/>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476200">
                                            <p:txEl>
                                              <p:pRg st="0" end="0"/>
                                            </p:txEl>
                                          </p:spTgt>
                                        </p:tgtEl>
                                        <p:attrNameLst>
                                          <p:attrName>style.visibility</p:attrName>
                                        </p:attrNameLst>
                                      </p:cBhvr>
                                      <p:to>
                                        <p:strVal val="visible"/>
                                      </p:to>
                                    </p:set>
                                    <p:anim calcmode="lin" valueType="num">
                                      <p:cBhvr additive="base">
                                        <p:cTn id="18" dur="500" fill="hold"/>
                                        <p:tgtEl>
                                          <p:spTgt spid="476200">
                                            <p:txEl>
                                              <p:pRg st="0" end="0"/>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47620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476200">
                                            <p:txEl>
                                              <p:pRg st="1" end="1"/>
                                            </p:txEl>
                                          </p:spTgt>
                                        </p:tgtEl>
                                        <p:attrNameLst>
                                          <p:attrName>style.visibility</p:attrName>
                                        </p:attrNameLst>
                                      </p:cBhvr>
                                      <p:to>
                                        <p:strVal val="visible"/>
                                      </p:to>
                                    </p:set>
                                    <p:anim calcmode="lin" valueType="num">
                                      <p:cBhvr additive="base">
                                        <p:cTn id="24" dur="500" fill="hold"/>
                                        <p:tgtEl>
                                          <p:spTgt spid="476200">
                                            <p:txEl>
                                              <p:pRg st="1" end="1"/>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47620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476200">
                                            <p:txEl>
                                              <p:pRg st="2" end="2"/>
                                            </p:txEl>
                                          </p:spTgt>
                                        </p:tgtEl>
                                        <p:attrNameLst>
                                          <p:attrName>style.visibility</p:attrName>
                                        </p:attrNameLst>
                                      </p:cBhvr>
                                      <p:to>
                                        <p:strVal val="visible"/>
                                      </p:to>
                                    </p:set>
                                    <p:anim calcmode="lin" valueType="num">
                                      <p:cBhvr additive="base">
                                        <p:cTn id="30" dur="500" fill="hold"/>
                                        <p:tgtEl>
                                          <p:spTgt spid="476200">
                                            <p:txEl>
                                              <p:pRg st="2" end="2"/>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47620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 presetClass="entr" presetSubtype="8" fill="hold" grpId="0" nodeType="clickEffect">
                                  <p:stCondLst>
                                    <p:cond delay="0"/>
                                  </p:stCondLst>
                                  <p:childTnLst>
                                    <p:set>
                                      <p:cBhvr>
                                        <p:cTn id="35" dur="1" fill="hold">
                                          <p:stCondLst>
                                            <p:cond delay="0"/>
                                          </p:stCondLst>
                                        </p:cTn>
                                        <p:tgtEl>
                                          <p:spTgt spid="476200">
                                            <p:txEl>
                                              <p:pRg st="3" end="3"/>
                                            </p:txEl>
                                          </p:spTgt>
                                        </p:tgtEl>
                                        <p:attrNameLst>
                                          <p:attrName>style.visibility</p:attrName>
                                        </p:attrNameLst>
                                      </p:cBhvr>
                                      <p:to>
                                        <p:strVal val="visible"/>
                                      </p:to>
                                    </p:set>
                                    <p:anim calcmode="lin" valueType="num">
                                      <p:cBhvr additive="base">
                                        <p:cTn id="36" dur="500" fill="hold"/>
                                        <p:tgtEl>
                                          <p:spTgt spid="476200">
                                            <p:txEl>
                                              <p:pRg st="3" end="3"/>
                                            </p:txEl>
                                          </p:spTgt>
                                        </p:tgtEl>
                                        <p:attrNameLst>
                                          <p:attrName>ppt_x</p:attrName>
                                        </p:attrNameLst>
                                      </p:cBhvr>
                                      <p:tavLst>
                                        <p:tav tm="0">
                                          <p:val>
                                            <p:strVal val="0-#ppt_w/2"/>
                                          </p:val>
                                        </p:tav>
                                        <p:tav tm="100000">
                                          <p:val>
                                            <p:strVal val="#ppt_x"/>
                                          </p:val>
                                        </p:tav>
                                      </p:tavLst>
                                    </p:anim>
                                    <p:anim calcmode="lin" valueType="num">
                                      <p:cBhvr additive="base">
                                        <p:cTn id="37" dur="500" fill="hold"/>
                                        <p:tgtEl>
                                          <p:spTgt spid="47620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8" fill="hold" grpId="0" nodeType="clickEffect">
                                  <p:stCondLst>
                                    <p:cond delay="0"/>
                                  </p:stCondLst>
                                  <p:childTnLst>
                                    <p:set>
                                      <p:cBhvr>
                                        <p:cTn id="41" dur="1" fill="hold">
                                          <p:stCondLst>
                                            <p:cond delay="0"/>
                                          </p:stCondLst>
                                        </p:cTn>
                                        <p:tgtEl>
                                          <p:spTgt spid="476200">
                                            <p:txEl>
                                              <p:pRg st="4" end="4"/>
                                            </p:txEl>
                                          </p:spTgt>
                                        </p:tgtEl>
                                        <p:attrNameLst>
                                          <p:attrName>style.visibility</p:attrName>
                                        </p:attrNameLst>
                                      </p:cBhvr>
                                      <p:to>
                                        <p:strVal val="visible"/>
                                      </p:to>
                                    </p:set>
                                    <p:anim calcmode="lin" valueType="num">
                                      <p:cBhvr additive="base">
                                        <p:cTn id="42" dur="500" fill="hold"/>
                                        <p:tgtEl>
                                          <p:spTgt spid="476200">
                                            <p:txEl>
                                              <p:pRg st="4" end="4"/>
                                            </p:txEl>
                                          </p:spTgt>
                                        </p:tgtEl>
                                        <p:attrNameLst>
                                          <p:attrName>ppt_x</p:attrName>
                                        </p:attrNameLst>
                                      </p:cBhvr>
                                      <p:tavLst>
                                        <p:tav tm="0">
                                          <p:val>
                                            <p:strVal val="0-#ppt_w/2"/>
                                          </p:val>
                                        </p:tav>
                                        <p:tav tm="100000">
                                          <p:val>
                                            <p:strVal val="#ppt_x"/>
                                          </p:val>
                                        </p:tav>
                                      </p:tavLst>
                                    </p:anim>
                                    <p:anim calcmode="lin" valueType="num">
                                      <p:cBhvr additive="base">
                                        <p:cTn id="43" dur="500" fill="hold"/>
                                        <p:tgtEl>
                                          <p:spTgt spid="476200">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8" fill="hold" grpId="0" nodeType="clickEffect">
                                  <p:stCondLst>
                                    <p:cond delay="0"/>
                                  </p:stCondLst>
                                  <p:childTnLst>
                                    <p:set>
                                      <p:cBhvr>
                                        <p:cTn id="47" dur="1" fill="hold">
                                          <p:stCondLst>
                                            <p:cond delay="0"/>
                                          </p:stCondLst>
                                        </p:cTn>
                                        <p:tgtEl>
                                          <p:spTgt spid="476200">
                                            <p:txEl>
                                              <p:pRg st="5" end="5"/>
                                            </p:txEl>
                                          </p:spTgt>
                                        </p:tgtEl>
                                        <p:attrNameLst>
                                          <p:attrName>style.visibility</p:attrName>
                                        </p:attrNameLst>
                                      </p:cBhvr>
                                      <p:to>
                                        <p:strVal val="visible"/>
                                      </p:to>
                                    </p:set>
                                    <p:anim calcmode="lin" valueType="num">
                                      <p:cBhvr additive="base">
                                        <p:cTn id="48" dur="500" fill="hold"/>
                                        <p:tgtEl>
                                          <p:spTgt spid="476200">
                                            <p:txEl>
                                              <p:pRg st="5" end="5"/>
                                            </p:txEl>
                                          </p:spTgt>
                                        </p:tgtEl>
                                        <p:attrNameLst>
                                          <p:attrName>ppt_x</p:attrName>
                                        </p:attrNameLst>
                                      </p:cBhvr>
                                      <p:tavLst>
                                        <p:tav tm="0">
                                          <p:val>
                                            <p:strVal val="0-#ppt_w/2"/>
                                          </p:val>
                                        </p:tav>
                                        <p:tav tm="100000">
                                          <p:val>
                                            <p:strVal val="#ppt_x"/>
                                          </p:val>
                                        </p:tav>
                                      </p:tavLst>
                                    </p:anim>
                                    <p:anim calcmode="lin" valueType="num">
                                      <p:cBhvr additive="base">
                                        <p:cTn id="49" dur="500" fill="hold"/>
                                        <p:tgtEl>
                                          <p:spTgt spid="476200">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6162" grpId="0" animBg="1" autoUpdateAnimBg="0"/>
      <p:bldP spid="476200" grpId="0" build="p" bldLvl="3"/>
      <p:bldP spid="476163" grpId="0" animBg="1" autoUpdateAnimBg="0"/>
    </p:bldLst>
  </p:timing>
</p:sld>
</file>

<file path=ppt/slides/slide23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02754"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26307"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B1178B40-C99A-4150-8E7A-84B26D873DFE}" type="slidenum">
              <a:rPr lang="de-DE" altLang="en-US" sz="900" smtClean="0">
                <a:solidFill>
                  <a:schemeClr val="accent2"/>
                </a:solidFill>
              </a:rPr>
              <a:pPr/>
              <a:t>234</a:t>
            </a:fld>
            <a:endParaRPr lang="de-DE" altLang="en-US" sz="1400" b="0" smtClean="0">
              <a:solidFill>
                <a:schemeClr val="tx1"/>
              </a:solidFill>
            </a:endParaRPr>
          </a:p>
        </p:txBody>
      </p:sp>
      <p:sp>
        <p:nvSpPr>
          <p:cNvPr id="599042"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2.4.1 Die Tücke mit der Statistik</a:t>
            </a:r>
          </a:p>
        </p:txBody>
      </p:sp>
      <p:sp>
        <p:nvSpPr>
          <p:cNvPr id="599044" name="Text Box 4"/>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2.4.1.3 Regression to the mean*</a:t>
            </a:r>
          </a:p>
        </p:txBody>
      </p:sp>
      <p:sp>
        <p:nvSpPr>
          <p:cNvPr id="226310" name="Text Box 5"/>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226311" name="Text Box 6"/>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226312" name="Rectangle 7"/>
          <p:cNvSpPr>
            <a:spLocks noChangeArrowheads="1"/>
          </p:cNvSpPr>
          <p:nvPr/>
        </p:nvSpPr>
        <p:spPr bwMode="auto">
          <a:xfrm>
            <a:off x="609600" y="1905000"/>
            <a:ext cx="77724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57200" indent="-4572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20000"/>
              </a:spcBef>
              <a:buClr>
                <a:srgbClr val="000066"/>
              </a:buClr>
              <a:buFontTx/>
              <a:buBlip>
                <a:blip r:embed="rId3"/>
              </a:buBlip>
            </a:pPr>
            <a:endParaRPr lang="it-IT" altLang="en-US">
              <a:latin typeface="Comic Sans MS" pitchFamily="66" charset="0"/>
            </a:endParaRPr>
          </a:p>
        </p:txBody>
      </p:sp>
      <p:sp>
        <p:nvSpPr>
          <p:cNvPr id="226313" name="Text Box 8"/>
          <p:cNvSpPr txBox="1">
            <a:spLocks noChangeArrowheads="1"/>
          </p:cNvSpPr>
          <p:nvPr/>
        </p:nvSpPr>
        <p:spPr bwMode="auto">
          <a:xfrm>
            <a:off x="468313" y="6092825"/>
            <a:ext cx="6985000"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200"/>
              <a:t>* Morton V, Torgerson DJ.Brit.Med J 2003;326:1083-4</a:t>
            </a:r>
          </a:p>
        </p:txBody>
      </p:sp>
      <p:pic>
        <p:nvPicPr>
          <p:cNvPr id="362505" name="Picture 11" descr="Regression_mean"/>
          <p:cNvPicPr>
            <a:picLocks noChangeAspect="1" noChangeArrowheads="1"/>
          </p:cNvPicPr>
          <p:nvPr/>
        </p:nvPicPr>
        <p:blipFill>
          <a:blip r:embed="rId4"/>
          <a:srcRect/>
          <a:stretch>
            <a:fillRect/>
          </a:stretch>
        </p:blipFill>
        <p:spPr bwMode="auto">
          <a:xfrm>
            <a:off x="1331913" y="1557338"/>
            <a:ext cx="6480175" cy="4513262"/>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zoom/>
  </p:transition>
  <p:timing>
    <p:tnLst>
      <p:par>
        <p:cTn id="1" dur="indefinite" restart="never" nodeType="tmRoot"/>
      </p:par>
    </p:tnLst>
  </p:timing>
</p:sld>
</file>

<file path=ppt/slides/slide23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03778"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27331"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AD5B5993-0E66-4BB4-AB15-D73F599F1E20}" type="slidenum">
              <a:rPr lang="de-DE" altLang="en-US" sz="900" smtClean="0">
                <a:solidFill>
                  <a:schemeClr val="accent2"/>
                </a:solidFill>
              </a:rPr>
              <a:pPr/>
              <a:t>235</a:t>
            </a:fld>
            <a:endParaRPr lang="de-DE" altLang="en-US" sz="1400" b="0" smtClean="0">
              <a:solidFill>
                <a:schemeClr val="tx1"/>
              </a:solidFill>
            </a:endParaRPr>
          </a:p>
        </p:txBody>
      </p:sp>
      <p:sp>
        <p:nvSpPr>
          <p:cNvPr id="741378"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2.4.1 Die Tücke mit der Statistik</a:t>
            </a:r>
          </a:p>
        </p:txBody>
      </p:sp>
      <p:sp>
        <p:nvSpPr>
          <p:cNvPr id="741379"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2.4.1.3 Regression to the mean*</a:t>
            </a:r>
          </a:p>
        </p:txBody>
      </p:sp>
      <p:sp>
        <p:nvSpPr>
          <p:cNvPr id="227334"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227335"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227336" name="Rectangle 6"/>
          <p:cNvSpPr>
            <a:spLocks noChangeArrowheads="1"/>
          </p:cNvSpPr>
          <p:nvPr/>
        </p:nvSpPr>
        <p:spPr bwMode="auto">
          <a:xfrm>
            <a:off x="609600" y="1905000"/>
            <a:ext cx="77724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57200" indent="-4572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20000"/>
              </a:spcBef>
              <a:buClr>
                <a:srgbClr val="000066"/>
              </a:buClr>
              <a:buFontTx/>
              <a:buBlip>
                <a:blip r:embed="rId3"/>
              </a:buBlip>
            </a:pPr>
            <a:endParaRPr lang="it-IT" altLang="en-US">
              <a:latin typeface="Comic Sans MS" pitchFamily="66" charset="0"/>
            </a:endParaRPr>
          </a:p>
        </p:txBody>
      </p:sp>
      <p:sp>
        <p:nvSpPr>
          <p:cNvPr id="227337" name="Text Box 7"/>
          <p:cNvSpPr txBox="1">
            <a:spLocks noChangeArrowheads="1"/>
          </p:cNvSpPr>
          <p:nvPr/>
        </p:nvSpPr>
        <p:spPr bwMode="auto">
          <a:xfrm>
            <a:off x="468313" y="6092825"/>
            <a:ext cx="6985000"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200"/>
              <a:t>* Wegscheider K,Z.ärztl.Fortbild.Qual.Gesundh.wes 2005;99:275-78</a:t>
            </a:r>
          </a:p>
        </p:txBody>
      </p:sp>
      <p:pic>
        <p:nvPicPr>
          <p:cNvPr id="364553" name="Picture 9" descr="Hypertension1"/>
          <p:cNvPicPr>
            <a:picLocks noChangeAspect="1" noChangeArrowheads="1"/>
          </p:cNvPicPr>
          <p:nvPr/>
        </p:nvPicPr>
        <p:blipFill>
          <a:blip r:embed="rId4"/>
          <a:srcRect/>
          <a:stretch>
            <a:fillRect/>
          </a:stretch>
        </p:blipFill>
        <p:spPr bwMode="auto">
          <a:xfrm>
            <a:off x="1331913" y="1557338"/>
            <a:ext cx="6624637" cy="452755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zoom/>
  </p:transition>
  <p:timing>
    <p:tnLst>
      <p:par>
        <p:cTn id="1" dur="indefinite" restart="never" nodeType="tmRoot"/>
      </p:par>
    </p:tnLst>
  </p:timing>
</p:sld>
</file>

<file path=ppt/slides/slide23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04802"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28355"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96515F9A-3A38-46FA-AD8E-4F3C6A1321D9}" type="slidenum">
              <a:rPr lang="de-DE" altLang="en-US" sz="900" smtClean="0">
                <a:solidFill>
                  <a:schemeClr val="accent2"/>
                </a:solidFill>
              </a:rPr>
              <a:pPr/>
              <a:t>236</a:t>
            </a:fld>
            <a:endParaRPr lang="de-DE" altLang="en-US" sz="1400" b="0" smtClean="0">
              <a:solidFill>
                <a:schemeClr val="tx1"/>
              </a:solidFill>
            </a:endParaRPr>
          </a:p>
        </p:txBody>
      </p:sp>
      <p:sp>
        <p:nvSpPr>
          <p:cNvPr id="743426"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2.4.1 Die Tücke mit der Statistik</a:t>
            </a:r>
          </a:p>
        </p:txBody>
      </p:sp>
      <p:sp>
        <p:nvSpPr>
          <p:cNvPr id="743427"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2.4.1.3 Regression to the mean*</a:t>
            </a:r>
          </a:p>
        </p:txBody>
      </p:sp>
      <p:sp>
        <p:nvSpPr>
          <p:cNvPr id="228358"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228359"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228360" name="Rectangle 6"/>
          <p:cNvSpPr>
            <a:spLocks noChangeArrowheads="1"/>
          </p:cNvSpPr>
          <p:nvPr/>
        </p:nvSpPr>
        <p:spPr bwMode="auto">
          <a:xfrm>
            <a:off x="609600" y="1905000"/>
            <a:ext cx="77724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57200" indent="-4572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20000"/>
              </a:spcBef>
              <a:buClr>
                <a:srgbClr val="000066"/>
              </a:buClr>
              <a:buFontTx/>
              <a:buBlip>
                <a:blip r:embed="rId3"/>
              </a:buBlip>
            </a:pPr>
            <a:endParaRPr lang="it-IT" altLang="en-US">
              <a:latin typeface="Comic Sans MS" pitchFamily="66" charset="0"/>
            </a:endParaRPr>
          </a:p>
        </p:txBody>
      </p:sp>
      <p:sp>
        <p:nvSpPr>
          <p:cNvPr id="228361" name="Text Box 7"/>
          <p:cNvSpPr txBox="1">
            <a:spLocks noChangeArrowheads="1"/>
          </p:cNvSpPr>
          <p:nvPr/>
        </p:nvSpPr>
        <p:spPr bwMode="auto">
          <a:xfrm>
            <a:off x="468313" y="6092825"/>
            <a:ext cx="6985000"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200" dirty="0">
                <a:solidFill>
                  <a:schemeClr val="tx1"/>
                </a:solidFill>
              </a:rPr>
              <a:t>* Wegscheider </a:t>
            </a:r>
            <a:r>
              <a:rPr lang="de-DE" altLang="en-US" sz="1200" dirty="0" err="1">
                <a:solidFill>
                  <a:schemeClr val="tx1"/>
                </a:solidFill>
              </a:rPr>
              <a:t>K,Z.ärztl.Fortbild.Qual.Gesundh.wes</a:t>
            </a:r>
            <a:r>
              <a:rPr lang="de-DE" altLang="en-US" sz="1200" dirty="0">
                <a:solidFill>
                  <a:schemeClr val="tx1"/>
                </a:solidFill>
              </a:rPr>
              <a:t> 2005;99:275-78</a:t>
            </a:r>
          </a:p>
        </p:txBody>
      </p:sp>
      <p:pic>
        <p:nvPicPr>
          <p:cNvPr id="366601" name="Picture 9" descr="Hypertension2"/>
          <p:cNvPicPr>
            <a:picLocks noChangeAspect="1" noChangeArrowheads="1"/>
          </p:cNvPicPr>
          <p:nvPr/>
        </p:nvPicPr>
        <p:blipFill>
          <a:blip r:embed="rId4"/>
          <a:srcRect/>
          <a:stretch>
            <a:fillRect/>
          </a:stretch>
        </p:blipFill>
        <p:spPr bwMode="auto">
          <a:xfrm>
            <a:off x="971550" y="1557338"/>
            <a:ext cx="6769100" cy="4506912"/>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zoom/>
  </p:transition>
  <p:timing>
    <p:tnLst>
      <p:par>
        <p:cTn id="1" dur="indefinite" restart="never" nodeType="tmRoot"/>
      </p:par>
    </p:tnLst>
  </p:timing>
</p:sld>
</file>

<file path=ppt/slides/slide23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05826"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29379"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5145AC03-C471-4475-9EF8-FE39AD75E49B}" type="slidenum">
              <a:rPr lang="de-DE" altLang="en-US" sz="900" smtClean="0">
                <a:solidFill>
                  <a:schemeClr val="accent2"/>
                </a:solidFill>
              </a:rPr>
              <a:pPr/>
              <a:t>237</a:t>
            </a:fld>
            <a:endParaRPr lang="de-DE" altLang="en-US" sz="1400" b="0" smtClean="0">
              <a:solidFill>
                <a:schemeClr val="tx1"/>
              </a:solidFill>
            </a:endParaRPr>
          </a:p>
        </p:txBody>
      </p:sp>
      <p:sp>
        <p:nvSpPr>
          <p:cNvPr id="338946"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2.4.2 Interne / Externe Validität</a:t>
            </a:r>
          </a:p>
        </p:txBody>
      </p:sp>
      <p:sp>
        <p:nvSpPr>
          <p:cNvPr id="338947"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2.4.2.1 Auswahl der Population</a:t>
            </a:r>
          </a:p>
        </p:txBody>
      </p:sp>
      <p:sp>
        <p:nvSpPr>
          <p:cNvPr id="229382"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229383"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pic>
        <p:nvPicPr>
          <p:cNvPr id="229384" name="Picture 7" descr="Validität"/>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a:xfrm>
            <a:off x="1187450" y="1557338"/>
            <a:ext cx="6696075" cy="4624387"/>
          </a:xfrm>
          <a:prstGeom prst="rect">
            <a:avLst/>
          </a:prstGeom>
          <a:ln>
            <a:noFill/>
          </a:ln>
          <a:effectLst>
            <a:outerShdw blurRad="292100" dist="139700" dir="2700000" algn="tl" rotWithShape="0">
              <a:srgbClr val="333333">
                <a:alpha val="65000"/>
              </a:srgbClr>
            </a:outerShdw>
          </a:effectLst>
        </p:spPr>
      </p:pic>
      <p:sp>
        <p:nvSpPr>
          <p:cNvPr id="229385" name="Text Box 9"/>
          <p:cNvSpPr txBox="1">
            <a:spLocks noChangeArrowheads="1"/>
          </p:cNvSpPr>
          <p:nvPr/>
        </p:nvSpPr>
        <p:spPr bwMode="auto">
          <a:xfrm>
            <a:off x="755650" y="6237288"/>
            <a:ext cx="6985000"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sz="1200"/>
              <a:t>aus Antes et al. Evidenz-basierte Medizin. Thieme 2003</a:t>
            </a:r>
          </a:p>
        </p:txBody>
      </p:sp>
    </p:spTree>
  </p:cSld>
  <p:clrMapOvr>
    <a:masterClrMapping/>
  </p:clrMapOvr>
  <p:transition>
    <p:zoom/>
  </p:transition>
  <p:timing>
    <p:tnLst>
      <p:par>
        <p:cTn id="1" dur="indefinite" restart="never" nodeType="tmRoot"/>
      </p:par>
    </p:tnLst>
  </p:timing>
</p:sld>
</file>

<file path=ppt/slides/slide23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06850"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30403"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3326B4B8-FE39-4E2C-8E3C-0C19CC13DD13}" type="slidenum">
              <a:rPr lang="de-DE" altLang="en-US" sz="900" smtClean="0">
                <a:solidFill>
                  <a:schemeClr val="accent2"/>
                </a:solidFill>
              </a:rPr>
              <a:pPr/>
              <a:t>238</a:t>
            </a:fld>
            <a:endParaRPr lang="de-DE" altLang="en-US" sz="1400" b="0" smtClean="0">
              <a:solidFill>
                <a:schemeClr val="tx1"/>
              </a:solidFill>
            </a:endParaRPr>
          </a:p>
        </p:txBody>
      </p:sp>
      <p:sp>
        <p:nvSpPr>
          <p:cNvPr id="793602"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2.4.2 Interne / Externe Validität</a:t>
            </a:r>
          </a:p>
        </p:txBody>
      </p:sp>
      <p:sp>
        <p:nvSpPr>
          <p:cNvPr id="793603"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2.4.2.1 Auswahl der Population</a:t>
            </a:r>
          </a:p>
        </p:txBody>
      </p:sp>
      <p:sp>
        <p:nvSpPr>
          <p:cNvPr id="230406"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230407"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230408" name="Text Box 7"/>
          <p:cNvSpPr txBox="1">
            <a:spLocks noChangeArrowheads="1"/>
          </p:cNvSpPr>
          <p:nvPr/>
        </p:nvSpPr>
        <p:spPr bwMode="auto">
          <a:xfrm>
            <a:off x="684213" y="5661025"/>
            <a:ext cx="6985000" cy="422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sz="1200"/>
              <a:t>Van Spall HGC, Eligibility Criteria of Randomized Controlled Trials Published in High-Impact General Medical Journal JAMA 2007; 297:1233-1240</a:t>
            </a:r>
          </a:p>
        </p:txBody>
      </p:sp>
      <p:sp>
        <p:nvSpPr>
          <p:cNvPr id="230409" name="Text Box 9"/>
          <p:cNvSpPr txBox="1">
            <a:spLocks noChangeArrowheads="1"/>
          </p:cNvSpPr>
          <p:nvPr/>
        </p:nvSpPr>
        <p:spPr bwMode="auto">
          <a:xfrm>
            <a:off x="971550" y="2565400"/>
            <a:ext cx="7488238"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a:solidFill>
                  <a:srgbClr val="FF0000"/>
                </a:solidFill>
              </a:rPr>
              <a:t>81,3%</a:t>
            </a:r>
            <a:r>
              <a:rPr lang="de-DE" altLang="en-US"/>
              <a:t> </a:t>
            </a:r>
            <a:r>
              <a:rPr lang="de-DE" altLang="en-US">
                <a:solidFill>
                  <a:schemeClr val="tx1"/>
                </a:solidFill>
              </a:rPr>
              <a:t>der publizierten Studien definieren übliche  Nebenkrankheiten wie Niereninsuffizienz als Ausschlusskriterium</a:t>
            </a:r>
          </a:p>
        </p:txBody>
      </p:sp>
      <p:sp>
        <p:nvSpPr>
          <p:cNvPr id="230410" name="Text Box 10"/>
          <p:cNvSpPr txBox="1">
            <a:spLocks noChangeArrowheads="1"/>
          </p:cNvSpPr>
          <p:nvPr/>
        </p:nvSpPr>
        <p:spPr bwMode="auto">
          <a:xfrm>
            <a:off x="1042988" y="4221163"/>
            <a:ext cx="7488237" cy="1077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a:solidFill>
                  <a:schemeClr val="tx1"/>
                </a:solidFill>
              </a:rPr>
              <a:t>Nur</a:t>
            </a:r>
            <a:r>
              <a:rPr lang="de-DE" altLang="en-US">
                <a:solidFill>
                  <a:srgbClr val="FF0000"/>
                </a:solidFill>
              </a:rPr>
              <a:t> 47,2%</a:t>
            </a:r>
            <a:r>
              <a:rPr lang="de-DE" altLang="en-US"/>
              <a:t> </a:t>
            </a:r>
            <a:r>
              <a:rPr lang="de-DE" altLang="en-US">
                <a:solidFill>
                  <a:schemeClr val="tx1"/>
                </a:solidFill>
              </a:rPr>
              <a:t>der definierten Ausschlusskriterien können als unbedingt notwendig klassifiziert werden</a:t>
            </a:r>
          </a:p>
        </p:txBody>
      </p:sp>
    </p:spTree>
  </p:cSld>
  <p:clrMapOvr>
    <a:masterClrMapping/>
  </p:clrMapOvr>
  <p:transition>
    <p:zoom/>
  </p:transition>
  <p:timing>
    <p:tnLst>
      <p:par>
        <p:cTn id="1" dur="indefinite" restart="never" nodeType="tmRoot"/>
      </p:par>
    </p:tnLst>
  </p:timing>
</p:sld>
</file>

<file path=ppt/slides/slide23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07874"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31427"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E2886BC1-C3BF-4CFB-8717-3A752B2D3D40}" type="slidenum">
              <a:rPr lang="de-DE" altLang="en-US" sz="900" smtClean="0">
                <a:solidFill>
                  <a:schemeClr val="accent2"/>
                </a:solidFill>
              </a:rPr>
              <a:pPr/>
              <a:t>239</a:t>
            </a:fld>
            <a:endParaRPr lang="de-DE" altLang="en-US" sz="1400" b="0" smtClean="0">
              <a:solidFill>
                <a:schemeClr val="tx1"/>
              </a:solidFill>
            </a:endParaRPr>
          </a:p>
        </p:txBody>
      </p:sp>
      <p:sp>
        <p:nvSpPr>
          <p:cNvPr id="478210"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2.4.2 Interne / Externe Validität</a:t>
            </a:r>
          </a:p>
        </p:txBody>
      </p:sp>
      <p:sp>
        <p:nvSpPr>
          <p:cNvPr id="478217" name="Rectangle 9"/>
          <p:cNvSpPr>
            <a:spLocks noGrp="1" noChangeArrowheads="1"/>
          </p:cNvSpPr>
          <p:nvPr>
            <p:ph type="body" idx="1"/>
          </p:nvPr>
        </p:nvSpPr>
        <p:spPr>
          <a:xfrm>
            <a:off x="684213" y="2132013"/>
            <a:ext cx="7772400" cy="3313112"/>
          </a:xfrm>
        </p:spPr>
        <p:txBody>
          <a:bodyPr/>
          <a:lstStyle/>
          <a:p>
            <a:r>
              <a:rPr lang="de-DE" altLang="en-US" smtClean="0">
                <a:ea typeface="ＭＳ Ｐゴシック" pitchFamily="34" charset="-128"/>
              </a:rPr>
              <a:t>In welchem Verhältnis steht die Effektivität der Therapie zu den unerwünschten Arzneimittelwirkungen (UAW)?</a:t>
            </a:r>
          </a:p>
          <a:p>
            <a:pPr lvl="1"/>
            <a:r>
              <a:rPr lang="de-DE" altLang="en-US" smtClean="0">
                <a:ea typeface="ＭＳ Ｐゴシック" pitchFamily="34" charset="-128"/>
              </a:rPr>
              <a:t>Schwere der Krankheit, die behandelt werden soll </a:t>
            </a:r>
          </a:p>
          <a:p>
            <a:pPr lvl="1"/>
            <a:r>
              <a:rPr lang="de-DE" altLang="en-US" smtClean="0">
                <a:ea typeface="ＭＳ Ｐゴシック" pitchFamily="34" charset="-128"/>
              </a:rPr>
              <a:t>Häufigkeit der UAW</a:t>
            </a:r>
          </a:p>
          <a:p>
            <a:pPr lvl="1"/>
            <a:r>
              <a:rPr lang="de-DE" altLang="en-US" smtClean="0">
                <a:ea typeface="ＭＳ Ｐゴシック" pitchFamily="34" charset="-128"/>
              </a:rPr>
              <a:t>Klinische Relevanz der UAW</a:t>
            </a:r>
          </a:p>
          <a:p>
            <a:pPr lvl="1"/>
            <a:r>
              <a:rPr lang="de-DE" altLang="en-US" smtClean="0">
                <a:ea typeface="ＭＳ Ｐゴシック" pitchFamily="34" charset="-128"/>
              </a:rPr>
              <a:t>Wunsch des Patienten</a:t>
            </a:r>
          </a:p>
        </p:txBody>
      </p:sp>
      <p:sp>
        <p:nvSpPr>
          <p:cNvPr id="207878"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lgn="ctr">
              <a:defRPr/>
            </a:pPr>
            <a:r>
              <a:rPr lang="de-DE" altLang="en-US" sz="1600" smtClean="0"/>
              <a:t>2.4.2.2 Effektivität und Sicherheit</a:t>
            </a:r>
          </a:p>
        </p:txBody>
      </p:sp>
      <p:sp>
        <p:nvSpPr>
          <p:cNvPr id="231431"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231432"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78217">
                                            <p:txEl>
                                              <p:pRg st="0" end="0"/>
                                            </p:txEl>
                                          </p:spTgt>
                                        </p:tgtEl>
                                        <p:attrNameLst>
                                          <p:attrName>style.visibility</p:attrName>
                                        </p:attrNameLst>
                                      </p:cBhvr>
                                      <p:to>
                                        <p:strVal val="visible"/>
                                      </p:to>
                                    </p:set>
                                    <p:anim calcmode="lin" valueType="num">
                                      <p:cBhvr additive="base">
                                        <p:cTn id="7" dur="500" fill="hold"/>
                                        <p:tgtEl>
                                          <p:spTgt spid="47821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821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8217">
                                            <p:txEl>
                                              <p:pRg st="1" end="1"/>
                                            </p:txEl>
                                          </p:spTgt>
                                        </p:tgtEl>
                                        <p:attrNameLst>
                                          <p:attrName>style.visibility</p:attrName>
                                        </p:attrNameLst>
                                      </p:cBhvr>
                                      <p:to>
                                        <p:strVal val="visible"/>
                                      </p:to>
                                    </p:set>
                                    <p:anim calcmode="lin" valueType="num">
                                      <p:cBhvr additive="base">
                                        <p:cTn id="13" dur="500" fill="hold"/>
                                        <p:tgtEl>
                                          <p:spTgt spid="478217">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7821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78217">
                                            <p:txEl>
                                              <p:pRg st="2" end="2"/>
                                            </p:txEl>
                                          </p:spTgt>
                                        </p:tgtEl>
                                        <p:attrNameLst>
                                          <p:attrName>style.visibility</p:attrName>
                                        </p:attrNameLst>
                                      </p:cBhvr>
                                      <p:to>
                                        <p:strVal val="visible"/>
                                      </p:to>
                                    </p:set>
                                    <p:anim calcmode="lin" valueType="num">
                                      <p:cBhvr additive="base">
                                        <p:cTn id="19" dur="500" fill="hold"/>
                                        <p:tgtEl>
                                          <p:spTgt spid="478217">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7821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478217">
                                            <p:txEl>
                                              <p:pRg st="3" end="3"/>
                                            </p:txEl>
                                          </p:spTgt>
                                        </p:tgtEl>
                                        <p:attrNameLst>
                                          <p:attrName>style.visibility</p:attrName>
                                        </p:attrNameLst>
                                      </p:cBhvr>
                                      <p:to>
                                        <p:strVal val="visible"/>
                                      </p:to>
                                    </p:set>
                                    <p:anim calcmode="lin" valueType="num">
                                      <p:cBhvr additive="base">
                                        <p:cTn id="25" dur="500" fill="hold"/>
                                        <p:tgtEl>
                                          <p:spTgt spid="478217">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7821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478217">
                                            <p:txEl>
                                              <p:pRg st="4" end="4"/>
                                            </p:txEl>
                                          </p:spTgt>
                                        </p:tgtEl>
                                        <p:attrNameLst>
                                          <p:attrName>style.visibility</p:attrName>
                                        </p:attrNameLst>
                                      </p:cBhvr>
                                      <p:to>
                                        <p:strVal val="visible"/>
                                      </p:to>
                                    </p:set>
                                    <p:anim calcmode="lin" valueType="num">
                                      <p:cBhvr additive="base">
                                        <p:cTn id="31" dur="500" fill="hold"/>
                                        <p:tgtEl>
                                          <p:spTgt spid="478217">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478217">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8217" grpId="0" build="p" bldLvl="5"/>
    </p:bldLst>
  </p:timing>
</p:sld>
</file>

<file path=ppt/slides/slide2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8674"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6627" name="Foliennummernplatzhalter 6"/>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6BDFF1E7-372A-4C34-A3BF-AF5F26B6A066}" type="slidenum">
              <a:rPr lang="de-DE" altLang="en-US" sz="900" smtClean="0">
                <a:solidFill>
                  <a:schemeClr val="accent2"/>
                </a:solidFill>
              </a:rPr>
              <a:pPr/>
              <a:t>24</a:t>
            </a:fld>
            <a:endParaRPr lang="de-DE" altLang="en-US" sz="1400" b="0" smtClean="0">
              <a:solidFill>
                <a:schemeClr val="tx1"/>
              </a:solidFill>
            </a:endParaRPr>
          </a:p>
        </p:txBody>
      </p:sp>
      <p:sp>
        <p:nvSpPr>
          <p:cNvPr id="79874" name="Rectangle 2"/>
          <p:cNvSpPr>
            <a:spLocks noGrp="1" noChangeArrowheads="1"/>
          </p:cNvSpPr>
          <p:nvPr>
            <p:ph type="title"/>
          </p:nvPr>
        </p:nvSpPr>
        <p:spPr>
          <a:xfrm>
            <a:off x="684213" y="260350"/>
            <a:ext cx="7772400" cy="519113"/>
          </a:xfrm>
        </p:spPr>
        <p:txBody>
          <a:bodyPr/>
          <a:lstStyle/>
          <a:p>
            <a:pPr>
              <a:defRPr/>
            </a:pPr>
            <a:r>
              <a:rPr lang="en-US" altLang="en-US" smtClean="0">
                <a:ea typeface="ＭＳ Ｐゴシック" pitchFamily="1" charset="-128"/>
              </a:rPr>
              <a:t>Werbung  und Evidence Based Medicine</a:t>
            </a:r>
          </a:p>
        </p:txBody>
      </p:sp>
      <p:pic>
        <p:nvPicPr>
          <p:cNvPr id="26629" name="Picture 8" descr="Werbu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411413" y="765175"/>
            <a:ext cx="3722687" cy="575945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08899" name="Text Box 2"/>
          <p:cNvSpPr txBox="1">
            <a:spLocks noChangeArrowheads="1"/>
          </p:cNvSpPr>
          <p:nvPr/>
        </p:nvSpPr>
        <p:spPr bwMode="auto">
          <a:xfrm>
            <a:off x="7451725" y="5805488"/>
            <a:ext cx="1384300" cy="1079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lvl1pPr defTabSz="414338">
              <a:tabLst>
                <a:tab pos="0" algn="l"/>
                <a:tab pos="830263" algn="l"/>
                <a:tab pos="1658938" algn="l"/>
                <a:tab pos="2489200" algn="l"/>
                <a:tab pos="3317875" algn="l"/>
                <a:tab pos="4148138" algn="l"/>
                <a:tab pos="4976813" algn="l"/>
                <a:tab pos="5807075" algn="l"/>
                <a:tab pos="6635750" algn="l"/>
                <a:tab pos="7466013" algn="l"/>
                <a:tab pos="8294688" algn="l"/>
                <a:tab pos="9124950" algn="l"/>
              </a:tabLst>
              <a:defRPr sz="2400" b="1">
                <a:solidFill>
                  <a:srgbClr val="000066"/>
                </a:solidFill>
                <a:latin typeface="Arial" charset="0"/>
                <a:ea typeface="ＭＳ Ｐゴシック" charset="0"/>
              </a:defRPr>
            </a:lvl1pPr>
            <a:lvl2pPr marL="742950" indent="-285750" defTabSz="414338">
              <a:tabLst>
                <a:tab pos="0" algn="l"/>
                <a:tab pos="830263" algn="l"/>
                <a:tab pos="1658938" algn="l"/>
                <a:tab pos="2489200" algn="l"/>
                <a:tab pos="3317875" algn="l"/>
                <a:tab pos="4148138" algn="l"/>
                <a:tab pos="4976813" algn="l"/>
                <a:tab pos="5807075" algn="l"/>
                <a:tab pos="6635750" algn="l"/>
                <a:tab pos="7466013" algn="l"/>
                <a:tab pos="8294688" algn="l"/>
                <a:tab pos="9124950" algn="l"/>
              </a:tabLst>
              <a:defRPr sz="2400" b="1">
                <a:solidFill>
                  <a:srgbClr val="000066"/>
                </a:solidFill>
                <a:latin typeface="Arial" charset="0"/>
                <a:ea typeface="ＭＳ Ｐゴシック" charset="0"/>
              </a:defRPr>
            </a:lvl2pPr>
            <a:lvl3pPr marL="1143000" indent="-228600" defTabSz="414338">
              <a:tabLst>
                <a:tab pos="0" algn="l"/>
                <a:tab pos="830263" algn="l"/>
                <a:tab pos="1658938" algn="l"/>
                <a:tab pos="2489200" algn="l"/>
                <a:tab pos="3317875" algn="l"/>
                <a:tab pos="4148138" algn="l"/>
                <a:tab pos="4976813" algn="l"/>
                <a:tab pos="5807075" algn="l"/>
                <a:tab pos="6635750" algn="l"/>
                <a:tab pos="7466013" algn="l"/>
                <a:tab pos="8294688" algn="l"/>
                <a:tab pos="9124950" algn="l"/>
              </a:tabLst>
              <a:defRPr sz="2400" b="1">
                <a:solidFill>
                  <a:srgbClr val="000066"/>
                </a:solidFill>
                <a:latin typeface="Arial" charset="0"/>
                <a:ea typeface="ＭＳ Ｐゴシック" charset="0"/>
              </a:defRPr>
            </a:lvl3pPr>
            <a:lvl4pPr marL="1600200" indent="-228600" defTabSz="414338">
              <a:tabLst>
                <a:tab pos="0" algn="l"/>
                <a:tab pos="830263" algn="l"/>
                <a:tab pos="1658938" algn="l"/>
                <a:tab pos="2489200" algn="l"/>
                <a:tab pos="3317875" algn="l"/>
                <a:tab pos="4148138" algn="l"/>
                <a:tab pos="4976813" algn="l"/>
                <a:tab pos="5807075" algn="l"/>
                <a:tab pos="6635750" algn="l"/>
                <a:tab pos="7466013" algn="l"/>
                <a:tab pos="8294688" algn="l"/>
                <a:tab pos="9124950" algn="l"/>
              </a:tabLst>
              <a:defRPr sz="2400" b="1">
                <a:solidFill>
                  <a:srgbClr val="000066"/>
                </a:solidFill>
                <a:latin typeface="Arial" charset="0"/>
                <a:ea typeface="ＭＳ Ｐゴシック" charset="0"/>
              </a:defRPr>
            </a:lvl4pPr>
            <a:lvl5pPr marL="2057400" indent="-228600" defTabSz="414338">
              <a:tabLst>
                <a:tab pos="0" algn="l"/>
                <a:tab pos="830263" algn="l"/>
                <a:tab pos="1658938" algn="l"/>
                <a:tab pos="2489200" algn="l"/>
                <a:tab pos="3317875" algn="l"/>
                <a:tab pos="4148138" algn="l"/>
                <a:tab pos="4976813" algn="l"/>
                <a:tab pos="5807075" algn="l"/>
                <a:tab pos="6635750" algn="l"/>
                <a:tab pos="7466013" algn="l"/>
                <a:tab pos="8294688" algn="l"/>
                <a:tab pos="9124950" algn="l"/>
              </a:tabLst>
              <a:defRPr sz="2400" b="1">
                <a:solidFill>
                  <a:srgbClr val="000066"/>
                </a:solidFill>
                <a:latin typeface="Arial" charset="0"/>
                <a:ea typeface="ＭＳ Ｐゴシック" charset="0"/>
              </a:defRPr>
            </a:lvl5pPr>
            <a:lvl6pPr marL="2514600" indent="-228600" defTabSz="414338" eaLnBrk="0" fontAlgn="base" hangingPunct="0">
              <a:lnSpc>
                <a:spcPct val="90000"/>
              </a:lnSpc>
              <a:spcBef>
                <a:spcPct val="50000"/>
              </a:spcBef>
              <a:spcAft>
                <a:spcPct val="0"/>
              </a:spcAft>
              <a:buSzPct val="90000"/>
              <a:tabLst>
                <a:tab pos="0" algn="l"/>
                <a:tab pos="830263" algn="l"/>
                <a:tab pos="1658938" algn="l"/>
                <a:tab pos="2489200" algn="l"/>
                <a:tab pos="3317875" algn="l"/>
                <a:tab pos="4148138" algn="l"/>
                <a:tab pos="4976813" algn="l"/>
                <a:tab pos="5807075" algn="l"/>
                <a:tab pos="6635750" algn="l"/>
                <a:tab pos="7466013" algn="l"/>
                <a:tab pos="8294688" algn="l"/>
                <a:tab pos="9124950" algn="l"/>
              </a:tabLst>
              <a:defRPr sz="2400" b="1">
                <a:solidFill>
                  <a:srgbClr val="000066"/>
                </a:solidFill>
                <a:latin typeface="Arial" charset="0"/>
                <a:ea typeface="ＭＳ Ｐゴシック" charset="0"/>
              </a:defRPr>
            </a:lvl6pPr>
            <a:lvl7pPr marL="2971800" indent="-228600" defTabSz="414338" eaLnBrk="0" fontAlgn="base" hangingPunct="0">
              <a:lnSpc>
                <a:spcPct val="90000"/>
              </a:lnSpc>
              <a:spcBef>
                <a:spcPct val="50000"/>
              </a:spcBef>
              <a:spcAft>
                <a:spcPct val="0"/>
              </a:spcAft>
              <a:buSzPct val="90000"/>
              <a:tabLst>
                <a:tab pos="0" algn="l"/>
                <a:tab pos="830263" algn="l"/>
                <a:tab pos="1658938" algn="l"/>
                <a:tab pos="2489200" algn="l"/>
                <a:tab pos="3317875" algn="l"/>
                <a:tab pos="4148138" algn="l"/>
                <a:tab pos="4976813" algn="l"/>
                <a:tab pos="5807075" algn="l"/>
                <a:tab pos="6635750" algn="l"/>
                <a:tab pos="7466013" algn="l"/>
                <a:tab pos="8294688" algn="l"/>
                <a:tab pos="9124950" algn="l"/>
              </a:tabLst>
              <a:defRPr sz="2400" b="1">
                <a:solidFill>
                  <a:srgbClr val="000066"/>
                </a:solidFill>
                <a:latin typeface="Arial" charset="0"/>
                <a:ea typeface="ＭＳ Ｐゴシック" charset="0"/>
              </a:defRPr>
            </a:lvl7pPr>
            <a:lvl8pPr marL="3429000" indent="-228600" defTabSz="414338" eaLnBrk="0" fontAlgn="base" hangingPunct="0">
              <a:lnSpc>
                <a:spcPct val="90000"/>
              </a:lnSpc>
              <a:spcBef>
                <a:spcPct val="50000"/>
              </a:spcBef>
              <a:spcAft>
                <a:spcPct val="0"/>
              </a:spcAft>
              <a:buSzPct val="90000"/>
              <a:tabLst>
                <a:tab pos="0" algn="l"/>
                <a:tab pos="830263" algn="l"/>
                <a:tab pos="1658938" algn="l"/>
                <a:tab pos="2489200" algn="l"/>
                <a:tab pos="3317875" algn="l"/>
                <a:tab pos="4148138" algn="l"/>
                <a:tab pos="4976813" algn="l"/>
                <a:tab pos="5807075" algn="l"/>
                <a:tab pos="6635750" algn="l"/>
                <a:tab pos="7466013" algn="l"/>
                <a:tab pos="8294688" algn="l"/>
                <a:tab pos="9124950" algn="l"/>
              </a:tabLst>
              <a:defRPr sz="2400" b="1">
                <a:solidFill>
                  <a:srgbClr val="000066"/>
                </a:solidFill>
                <a:latin typeface="Arial" charset="0"/>
                <a:ea typeface="ＭＳ Ｐゴシック" charset="0"/>
              </a:defRPr>
            </a:lvl8pPr>
            <a:lvl9pPr marL="3886200" indent="-228600" defTabSz="414338" eaLnBrk="0" fontAlgn="base" hangingPunct="0">
              <a:lnSpc>
                <a:spcPct val="90000"/>
              </a:lnSpc>
              <a:spcBef>
                <a:spcPct val="50000"/>
              </a:spcBef>
              <a:spcAft>
                <a:spcPct val="0"/>
              </a:spcAft>
              <a:buSzPct val="90000"/>
              <a:tabLst>
                <a:tab pos="0" algn="l"/>
                <a:tab pos="830263" algn="l"/>
                <a:tab pos="1658938" algn="l"/>
                <a:tab pos="2489200" algn="l"/>
                <a:tab pos="3317875" algn="l"/>
                <a:tab pos="4148138" algn="l"/>
                <a:tab pos="4976813" algn="l"/>
                <a:tab pos="5807075" algn="l"/>
                <a:tab pos="6635750" algn="l"/>
                <a:tab pos="7466013" algn="l"/>
                <a:tab pos="8294688" algn="l"/>
                <a:tab pos="9124950" algn="l"/>
              </a:tabLst>
              <a:defRPr sz="2400" b="1">
                <a:solidFill>
                  <a:srgbClr val="000066"/>
                </a:solidFill>
                <a:latin typeface="Arial" charset="0"/>
                <a:ea typeface="ＭＳ Ｐゴシック" charset="0"/>
              </a:defRPr>
            </a:lvl9pPr>
          </a:lstStyle>
          <a:p>
            <a:pPr eaLnBrk="1" hangingPunct="1">
              <a:lnSpc>
                <a:spcPct val="93000"/>
              </a:lnSpc>
              <a:spcBef>
                <a:spcPct val="0"/>
              </a:spcBef>
              <a:buClr>
                <a:srgbClr val="000000"/>
              </a:buClr>
              <a:buSzPct val="100000"/>
              <a:buFont typeface="Times New Roman" charset="0"/>
              <a:buNone/>
              <a:defRPr/>
            </a:pPr>
            <a:r>
              <a:rPr lang="en-GB" sz="700" b="0" smtClean="0">
                <a:solidFill>
                  <a:srgbClr val="000000"/>
                </a:solidFill>
                <a:latin typeface="Helvetica" charset="0"/>
              </a:rPr>
              <a:t>Copyright restrictions may apply.</a:t>
            </a:r>
          </a:p>
        </p:txBody>
      </p:sp>
      <p:pic>
        <p:nvPicPr>
          <p:cNvPr id="208900" name="Picture 3"/>
          <p:cNvPicPr>
            <a:picLocks noChangeAspect="1" noChangeArrowheads="1"/>
          </p:cNvPicPr>
          <p:nvPr/>
        </p:nvPicPr>
        <p:blipFill>
          <a:blip r:embed="rId3"/>
          <a:srcRect/>
          <a:stretch>
            <a:fillRect/>
          </a:stretch>
        </p:blipFill>
        <p:spPr bwMode="auto">
          <a:xfrm>
            <a:off x="7164388" y="6021388"/>
            <a:ext cx="1854200" cy="344487"/>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Lst>
        </p:spPr>
      </p:pic>
      <p:pic>
        <p:nvPicPr>
          <p:cNvPr id="208901" name="Picture 4"/>
          <p:cNvPicPr>
            <a:picLocks noChangeAspect="1" noChangeArrowheads="1"/>
          </p:cNvPicPr>
          <p:nvPr/>
        </p:nvPicPr>
        <p:blipFill>
          <a:blip r:embed="rId4"/>
          <a:srcRect/>
          <a:stretch>
            <a:fillRect/>
          </a:stretch>
        </p:blipFill>
        <p:spPr bwMode="auto">
          <a:xfrm>
            <a:off x="1998663" y="981075"/>
            <a:ext cx="5145087" cy="4897438"/>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Lst>
        </p:spPr>
      </p:pic>
      <p:sp>
        <p:nvSpPr>
          <p:cNvPr id="208902" name="Text Box 5"/>
          <p:cNvSpPr txBox="1">
            <a:spLocks noChangeArrowheads="1"/>
          </p:cNvSpPr>
          <p:nvPr/>
        </p:nvSpPr>
        <p:spPr bwMode="auto">
          <a:xfrm>
            <a:off x="1998663" y="5976938"/>
            <a:ext cx="6611937" cy="1555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lvl1pPr defTabSz="414338">
              <a:tabLst>
                <a:tab pos="0" algn="l"/>
                <a:tab pos="830263" algn="l"/>
                <a:tab pos="1658938" algn="l"/>
                <a:tab pos="2489200" algn="l"/>
                <a:tab pos="3317875" algn="l"/>
                <a:tab pos="4148138" algn="l"/>
                <a:tab pos="4976813" algn="l"/>
                <a:tab pos="5807075" algn="l"/>
                <a:tab pos="6635750" algn="l"/>
                <a:tab pos="7466013" algn="l"/>
                <a:tab pos="8294688" algn="l"/>
                <a:tab pos="9124950" algn="l"/>
              </a:tabLst>
              <a:defRPr sz="2400" b="1">
                <a:solidFill>
                  <a:srgbClr val="000066"/>
                </a:solidFill>
                <a:latin typeface="Arial" charset="0"/>
                <a:ea typeface="ＭＳ Ｐゴシック" charset="0"/>
              </a:defRPr>
            </a:lvl1pPr>
            <a:lvl2pPr marL="742950" indent="-285750" defTabSz="414338">
              <a:tabLst>
                <a:tab pos="0" algn="l"/>
                <a:tab pos="830263" algn="l"/>
                <a:tab pos="1658938" algn="l"/>
                <a:tab pos="2489200" algn="l"/>
                <a:tab pos="3317875" algn="l"/>
                <a:tab pos="4148138" algn="l"/>
                <a:tab pos="4976813" algn="l"/>
                <a:tab pos="5807075" algn="l"/>
                <a:tab pos="6635750" algn="l"/>
                <a:tab pos="7466013" algn="l"/>
                <a:tab pos="8294688" algn="l"/>
                <a:tab pos="9124950" algn="l"/>
              </a:tabLst>
              <a:defRPr sz="2400" b="1">
                <a:solidFill>
                  <a:srgbClr val="000066"/>
                </a:solidFill>
                <a:latin typeface="Arial" charset="0"/>
                <a:ea typeface="ＭＳ Ｐゴシック" charset="0"/>
              </a:defRPr>
            </a:lvl2pPr>
            <a:lvl3pPr marL="1143000" indent="-228600" defTabSz="414338">
              <a:tabLst>
                <a:tab pos="0" algn="l"/>
                <a:tab pos="830263" algn="l"/>
                <a:tab pos="1658938" algn="l"/>
                <a:tab pos="2489200" algn="l"/>
                <a:tab pos="3317875" algn="l"/>
                <a:tab pos="4148138" algn="l"/>
                <a:tab pos="4976813" algn="l"/>
                <a:tab pos="5807075" algn="l"/>
                <a:tab pos="6635750" algn="l"/>
                <a:tab pos="7466013" algn="l"/>
                <a:tab pos="8294688" algn="l"/>
                <a:tab pos="9124950" algn="l"/>
              </a:tabLst>
              <a:defRPr sz="2400" b="1">
                <a:solidFill>
                  <a:srgbClr val="000066"/>
                </a:solidFill>
                <a:latin typeface="Arial" charset="0"/>
                <a:ea typeface="ＭＳ Ｐゴシック" charset="0"/>
              </a:defRPr>
            </a:lvl3pPr>
            <a:lvl4pPr marL="1600200" indent="-228600" defTabSz="414338">
              <a:tabLst>
                <a:tab pos="0" algn="l"/>
                <a:tab pos="830263" algn="l"/>
                <a:tab pos="1658938" algn="l"/>
                <a:tab pos="2489200" algn="l"/>
                <a:tab pos="3317875" algn="l"/>
                <a:tab pos="4148138" algn="l"/>
                <a:tab pos="4976813" algn="l"/>
                <a:tab pos="5807075" algn="l"/>
                <a:tab pos="6635750" algn="l"/>
                <a:tab pos="7466013" algn="l"/>
                <a:tab pos="8294688" algn="l"/>
                <a:tab pos="9124950" algn="l"/>
              </a:tabLst>
              <a:defRPr sz="2400" b="1">
                <a:solidFill>
                  <a:srgbClr val="000066"/>
                </a:solidFill>
                <a:latin typeface="Arial" charset="0"/>
                <a:ea typeface="ＭＳ Ｐゴシック" charset="0"/>
              </a:defRPr>
            </a:lvl4pPr>
            <a:lvl5pPr marL="2057400" indent="-228600" defTabSz="414338">
              <a:tabLst>
                <a:tab pos="0" algn="l"/>
                <a:tab pos="830263" algn="l"/>
                <a:tab pos="1658938" algn="l"/>
                <a:tab pos="2489200" algn="l"/>
                <a:tab pos="3317875" algn="l"/>
                <a:tab pos="4148138" algn="l"/>
                <a:tab pos="4976813" algn="l"/>
                <a:tab pos="5807075" algn="l"/>
                <a:tab pos="6635750" algn="l"/>
                <a:tab pos="7466013" algn="l"/>
                <a:tab pos="8294688" algn="l"/>
                <a:tab pos="9124950" algn="l"/>
              </a:tabLst>
              <a:defRPr sz="2400" b="1">
                <a:solidFill>
                  <a:srgbClr val="000066"/>
                </a:solidFill>
                <a:latin typeface="Arial" charset="0"/>
                <a:ea typeface="ＭＳ Ｐゴシック" charset="0"/>
              </a:defRPr>
            </a:lvl5pPr>
            <a:lvl6pPr marL="2514600" indent="-228600" defTabSz="414338" eaLnBrk="0" fontAlgn="base" hangingPunct="0">
              <a:lnSpc>
                <a:spcPct val="90000"/>
              </a:lnSpc>
              <a:spcBef>
                <a:spcPct val="50000"/>
              </a:spcBef>
              <a:spcAft>
                <a:spcPct val="0"/>
              </a:spcAft>
              <a:buSzPct val="90000"/>
              <a:tabLst>
                <a:tab pos="0" algn="l"/>
                <a:tab pos="830263" algn="l"/>
                <a:tab pos="1658938" algn="l"/>
                <a:tab pos="2489200" algn="l"/>
                <a:tab pos="3317875" algn="l"/>
                <a:tab pos="4148138" algn="l"/>
                <a:tab pos="4976813" algn="l"/>
                <a:tab pos="5807075" algn="l"/>
                <a:tab pos="6635750" algn="l"/>
                <a:tab pos="7466013" algn="l"/>
                <a:tab pos="8294688" algn="l"/>
                <a:tab pos="9124950" algn="l"/>
              </a:tabLst>
              <a:defRPr sz="2400" b="1">
                <a:solidFill>
                  <a:srgbClr val="000066"/>
                </a:solidFill>
                <a:latin typeface="Arial" charset="0"/>
                <a:ea typeface="ＭＳ Ｐゴシック" charset="0"/>
              </a:defRPr>
            </a:lvl6pPr>
            <a:lvl7pPr marL="2971800" indent="-228600" defTabSz="414338" eaLnBrk="0" fontAlgn="base" hangingPunct="0">
              <a:lnSpc>
                <a:spcPct val="90000"/>
              </a:lnSpc>
              <a:spcBef>
                <a:spcPct val="50000"/>
              </a:spcBef>
              <a:spcAft>
                <a:spcPct val="0"/>
              </a:spcAft>
              <a:buSzPct val="90000"/>
              <a:tabLst>
                <a:tab pos="0" algn="l"/>
                <a:tab pos="830263" algn="l"/>
                <a:tab pos="1658938" algn="l"/>
                <a:tab pos="2489200" algn="l"/>
                <a:tab pos="3317875" algn="l"/>
                <a:tab pos="4148138" algn="l"/>
                <a:tab pos="4976813" algn="l"/>
                <a:tab pos="5807075" algn="l"/>
                <a:tab pos="6635750" algn="l"/>
                <a:tab pos="7466013" algn="l"/>
                <a:tab pos="8294688" algn="l"/>
                <a:tab pos="9124950" algn="l"/>
              </a:tabLst>
              <a:defRPr sz="2400" b="1">
                <a:solidFill>
                  <a:srgbClr val="000066"/>
                </a:solidFill>
                <a:latin typeface="Arial" charset="0"/>
                <a:ea typeface="ＭＳ Ｐゴシック" charset="0"/>
              </a:defRPr>
            </a:lvl7pPr>
            <a:lvl8pPr marL="3429000" indent="-228600" defTabSz="414338" eaLnBrk="0" fontAlgn="base" hangingPunct="0">
              <a:lnSpc>
                <a:spcPct val="90000"/>
              </a:lnSpc>
              <a:spcBef>
                <a:spcPct val="50000"/>
              </a:spcBef>
              <a:spcAft>
                <a:spcPct val="0"/>
              </a:spcAft>
              <a:buSzPct val="90000"/>
              <a:tabLst>
                <a:tab pos="0" algn="l"/>
                <a:tab pos="830263" algn="l"/>
                <a:tab pos="1658938" algn="l"/>
                <a:tab pos="2489200" algn="l"/>
                <a:tab pos="3317875" algn="l"/>
                <a:tab pos="4148138" algn="l"/>
                <a:tab pos="4976813" algn="l"/>
                <a:tab pos="5807075" algn="l"/>
                <a:tab pos="6635750" algn="l"/>
                <a:tab pos="7466013" algn="l"/>
                <a:tab pos="8294688" algn="l"/>
                <a:tab pos="9124950" algn="l"/>
              </a:tabLst>
              <a:defRPr sz="2400" b="1">
                <a:solidFill>
                  <a:srgbClr val="000066"/>
                </a:solidFill>
                <a:latin typeface="Arial" charset="0"/>
                <a:ea typeface="ＭＳ Ｐゴシック" charset="0"/>
              </a:defRPr>
            </a:lvl8pPr>
            <a:lvl9pPr marL="3886200" indent="-228600" defTabSz="414338" eaLnBrk="0" fontAlgn="base" hangingPunct="0">
              <a:lnSpc>
                <a:spcPct val="90000"/>
              </a:lnSpc>
              <a:spcBef>
                <a:spcPct val="50000"/>
              </a:spcBef>
              <a:spcAft>
                <a:spcPct val="0"/>
              </a:spcAft>
              <a:buSzPct val="90000"/>
              <a:tabLst>
                <a:tab pos="0" algn="l"/>
                <a:tab pos="830263" algn="l"/>
                <a:tab pos="1658938" algn="l"/>
                <a:tab pos="2489200" algn="l"/>
                <a:tab pos="3317875" algn="l"/>
                <a:tab pos="4148138" algn="l"/>
                <a:tab pos="4976813" algn="l"/>
                <a:tab pos="5807075" algn="l"/>
                <a:tab pos="6635750" algn="l"/>
                <a:tab pos="7466013" algn="l"/>
                <a:tab pos="8294688" algn="l"/>
                <a:tab pos="9124950" algn="l"/>
              </a:tabLst>
              <a:defRPr sz="2400" b="1">
                <a:solidFill>
                  <a:srgbClr val="000066"/>
                </a:solidFill>
                <a:latin typeface="Arial" charset="0"/>
                <a:ea typeface="ＭＳ Ｐゴシック" charset="0"/>
              </a:defRPr>
            </a:lvl9pPr>
          </a:lstStyle>
          <a:p>
            <a:pPr eaLnBrk="1" hangingPunct="1">
              <a:lnSpc>
                <a:spcPct val="93000"/>
              </a:lnSpc>
              <a:spcBef>
                <a:spcPct val="0"/>
              </a:spcBef>
              <a:buClr>
                <a:srgbClr val="000000"/>
              </a:buClr>
              <a:buSzPct val="100000"/>
              <a:buFont typeface="Times New Roman" charset="0"/>
              <a:buNone/>
              <a:defRPr/>
            </a:pPr>
            <a:r>
              <a:rPr lang="en-GB" sz="1100" smtClean="0">
                <a:solidFill>
                  <a:srgbClr val="000000"/>
                </a:solidFill>
              </a:rPr>
              <a:t>Kaul, S. et al. Arch Intern Med 2010;170:1010-1012.</a:t>
            </a:r>
          </a:p>
        </p:txBody>
      </p:sp>
      <p:sp>
        <p:nvSpPr>
          <p:cNvPr id="208903" name="Text Box 6"/>
          <p:cNvSpPr txBox="1">
            <a:spLocks noChangeArrowheads="1"/>
          </p:cNvSpPr>
          <p:nvPr/>
        </p:nvSpPr>
        <p:spPr bwMode="auto">
          <a:xfrm>
            <a:off x="163513" y="161925"/>
            <a:ext cx="8816975" cy="6540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nchorCtr="1"/>
          <a:lstStyle>
            <a:lvl1pPr defTabSz="414338">
              <a:tabLst>
                <a:tab pos="0" algn="l"/>
                <a:tab pos="830263" algn="l"/>
                <a:tab pos="1658938" algn="l"/>
                <a:tab pos="2489200" algn="l"/>
                <a:tab pos="3317875" algn="l"/>
                <a:tab pos="4148138" algn="l"/>
                <a:tab pos="4976813" algn="l"/>
                <a:tab pos="5807075" algn="l"/>
                <a:tab pos="6635750" algn="l"/>
                <a:tab pos="7466013" algn="l"/>
                <a:tab pos="8294688" algn="l"/>
                <a:tab pos="9124950" algn="l"/>
              </a:tabLst>
              <a:defRPr sz="2400" b="1">
                <a:solidFill>
                  <a:srgbClr val="000066"/>
                </a:solidFill>
                <a:latin typeface="Arial" pitchFamily="34" charset="0"/>
                <a:ea typeface="ＭＳ Ｐゴシック" pitchFamily="1" charset="-128"/>
              </a:defRPr>
            </a:lvl1pPr>
            <a:lvl2pPr marL="742950" indent="-285750" defTabSz="414338">
              <a:tabLst>
                <a:tab pos="0" algn="l"/>
                <a:tab pos="830263" algn="l"/>
                <a:tab pos="1658938" algn="l"/>
                <a:tab pos="2489200" algn="l"/>
                <a:tab pos="3317875" algn="l"/>
                <a:tab pos="4148138" algn="l"/>
                <a:tab pos="4976813" algn="l"/>
                <a:tab pos="5807075" algn="l"/>
                <a:tab pos="6635750" algn="l"/>
                <a:tab pos="7466013" algn="l"/>
                <a:tab pos="8294688" algn="l"/>
                <a:tab pos="9124950" algn="l"/>
              </a:tabLst>
              <a:defRPr sz="2400" b="1">
                <a:solidFill>
                  <a:srgbClr val="000066"/>
                </a:solidFill>
                <a:latin typeface="Arial" pitchFamily="34" charset="0"/>
                <a:ea typeface="ＭＳ Ｐゴシック" pitchFamily="1" charset="-128"/>
              </a:defRPr>
            </a:lvl2pPr>
            <a:lvl3pPr marL="1143000" indent="-228600" defTabSz="414338">
              <a:tabLst>
                <a:tab pos="0" algn="l"/>
                <a:tab pos="830263" algn="l"/>
                <a:tab pos="1658938" algn="l"/>
                <a:tab pos="2489200" algn="l"/>
                <a:tab pos="3317875" algn="l"/>
                <a:tab pos="4148138" algn="l"/>
                <a:tab pos="4976813" algn="l"/>
                <a:tab pos="5807075" algn="l"/>
                <a:tab pos="6635750" algn="l"/>
                <a:tab pos="7466013" algn="l"/>
                <a:tab pos="8294688" algn="l"/>
                <a:tab pos="9124950" algn="l"/>
              </a:tabLst>
              <a:defRPr sz="2400" b="1">
                <a:solidFill>
                  <a:srgbClr val="000066"/>
                </a:solidFill>
                <a:latin typeface="Arial" pitchFamily="34" charset="0"/>
                <a:ea typeface="ＭＳ Ｐゴシック" pitchFamily="1" charset="-128"/>
              </a:defRPr>
            </a:lvl3pPr>
            <a:lvl4pPr marL="1600200" indent="-228600" defTabSz="414338">
              <a:tabLst>
                <a:tab pos="0" algn="l"/>
                <a:tab pos="830263" algn="l"/>
                <a:tab pos="1658938" algn="l"/>
                <a:tab pos="2489200" algn="l"/>
                <a:tab pos="3317875" algn="l"/>
                <a:tab pos="4148138" algn="l"/>
                <a:tab pos="4976813" algn="l"/>
                <a:tab pos="5807075" algn="l"/>
                <a:tab pos="6635750" algn="l"/>
                <a:tab pos="7466013" algn="l"/>
                <a:tab pos="8294688" algn="l"/>
                <a:tab pos="9124950" algn="l"/>
              </a:tabLst>
              <a:defRPr sz="2400" b="1">
                <a:solidFill>
                  <a:srgbClr val="000066"/>
                </a:solidFill>
                <a:latin typeface="Arial" pitchFamily="34" charset="0"/>
                <a:ea typeface="ＭＳ Ｐゴシック" pitchFamily="1" charset="-128"/>
              </a:defRPr>
            </a:lvl4pPr>
            <a:lvl5pPr marL="2057400" indent="-228600" defTabSz="414338">
              <a:tabLst>
                <a:tab pos="0" algn="l"/>
                <a:tab pos="830263" algn="l"/>
                <a:tab pos="1658938" algn="l"/>
                <a:tab pos="2489200" algn="l"/>
                <a:tab pos="3317875" algn="l"/>
                <a:tab pos="4148138" algn="l"/>
                <a:tab pos="4976813" algn="l"/>
                <a:tab pos="5807075" algn="l"/>
                <a:tab pos="6635750" algn="l"/>
                <a:tab pos="7466013" algn="l"/>
                <a:tab pos="8294688" algn="l"/>
                <a:tab pos="9124950" algn="l"/>
              </a:tabLst>
              <a:defRPr sz="2400" b="1">
                <a:solidFill>
                  <a:srgbClr val="000066"/>
                </a:solidFill>
                <a:latin typeface="Arial" pitchFamily="34" charset="0"/>
                <a:ea typeface="ＭＳ Ｐゴシック" pitchFamily="1" charset="-128"/>
              </a:defRPr>
            </a:lvl5pPr>
            <a:lvl6pPr marL="2514600" indent="-228600" defTabSz="414338" eaLnBrk="0" fontAlgn="base" hangingPunct="0">
              <a:lnSpc>
                <a:spcPct val="90000"/>
              </a:lnSpc>
              <a:spcBef>
                <a:spcPct val="50000"/>
              </a:spcBef>
              <a:spcAft>
                <a:spcPct val="0"/>
              </a:spcAft>
              <a:buSzPct val="90000"/>
              <a:tabLst>
                <a:tab pos="0" algn="l"/>
                <a:tab pos="830263" algn="l"/>
                <a:tab pos="1658938" algn="l"/>
                <a:tab pos="2489200" algn="l"/>
                <a:tab pos="3317875" algn="l"/>
                <a:tab pos="4148138" algn="l"/>
                <a:tab pos="4976813" algn="l"/>
                <a:tab pos="5807075" algn="l"/>
                <a:tab pos="6635750" algn="l"/>
                <a:tab pos="7466013" algn="l"/>
                <a:tab pos="8294688" algn="l"/>
                <a:tab pos="9124950" algn="l"/>
              </a:tabLst>
              <a:defRPr sz="2400" b="1">
                <a:solidFill>
                  <a:srgbClr val="000066"/>
                </a:solidFill>
                <a:latin typeface="Arial" pitchFamily="34" charset="0"/>
                <a:ea typeface="ＭＳ Ｐゴシック" pitchFamily="1" charset="-128"/>
              </a:defRPr>
            </a:lvl6pPr>
            <a:lvl7pPr marL="2971800" indent="-228600" defTabSz="414338" eaLnBrk="0" fontAlgn="base" hangingPunct="0">
              <a:lnSpc>
                <a:spcPct val="90000"/>
              </a:lnSpc>
              <a:spcBef>
                <a:spcPct val="50000"/>
              </a:spcBef>
              <a:spcAft>
                <a:spcPct val="0"/>
              </a:spcAft>
              <a:buSzPct val="90000"/>
              <a:tabLst>
                <a:tab pos="0" algn="l"/>
                <a:tab pos="830263" algn="l"/>
                <a:tab pos="1658938" algn="l"/>
                <a:tab pos="2489200" algn="l"/>
                <a:tab pos="3317875" algn="l"/>
                <a:tab pos="4148138" algn="l"/>
                <a:tab pos="4976813" algn="l"/>
                <a:tab pos="5807075" algn="l"/>
                <a:tab pos="6635750" algn="l"/>
                <a:tab pos="7466013" algn="l"/>
                <a:tab pos="8294688" algn="l"/>
                <a:tab pos="9124950" algn="l"/>
              </a:tabLst>
              <a:defRPr sz="2400" b="1">
                <a:solidFill>
                  <a:srgbClr val="000066"/>
                </a:solidFill>
                <a:latin typeface="Arial" pitchFamily="34" charset="0"/>
                <a:ea typeface="ＭＳ Ｐゴシック" pitchFamily="1" charset="-128"/>
              </a:defRPr>
            </a:lvl7pPr>
            <a:lvl8pPr marL="3429000" indent="-228600" defTabSz="414338" eaLnBrk="0" fontAlgn="base" hangingPunct="0">
              <a:lnSpc>
                <a:spcPct val="90000"/>
              </a:lnSpc>
              <a:spcBef>
                <a:spcPct val="50000"/>
              </a:spcBef>
              <a:spcAft>
                <a:spcPct val="0"/>
              </a:spcAft>
              <a:buSzPct val="90000"/>
              <a:tabLst>
                <a:tab pos="0" algn="l"/>
                <a:tab pos="830263" algn="l"/>
                <a:tab pos="1658938" algn="l"/>
                <a:tab pos="2489200" algn="l"/>
                <a:tab pos="3317875" algn="l"/>
                <a:tab pos="4148138" algn="l"/>
                <a:tab pos="4976813" algn="l"/>
                <a:tab pos="5807075" algn="l"/>
                <a:tab pos="6635750" algn="l"/>
                <a:tab pos="7466013" algn="l"/>
                <a:tab pos="8294688" algn="l"/>
                <a:tab pos="9124950" algn="l"/>
              </a:tabLst>
              <a:defRPr sz="2400" b="1">
                <a:solidFill>
                  <a:srgbClr val="000066"/>
                </a:solidFill>
                <a:latin typeface="Arial" pitchFamily="34" charset="0"/>
                <a:ea typeface="ＭＳ Ｐゴシック" pitchFamily="1" charset="-128"/>
              </a:defRPr>
            </a:lvl8pPr>
            <a:lvl9pPr marL="3886200" indent="-228600" defTabSz="414338" eaLnBrk="0" fontAlgn="base" hangingPunct="0">
              <a:lnSpc>
                <a:spcPct val="90000"/>
              </a:lnSpc>
              <a:spcBef>
                <a:spcPct val="50000"/>
              </a:spcBef>
              <a:spcAft>
                <a:spcPct val="0"/>
              </a:spcAft>
              <a:buSzPct val="90000"/>
              <a:tabLst>
                <a:tab pos="0" algn="l"/>
                <a:tab pos="830263" algn="l"/>
                <a:tab pos="1658938" algn="l"/>
                <a:tab pos="2489200" algn="l"/>
                <a:tab pos="3317875" algn="l"/>
                <a:tab pos="4148138" algn="l"/>
                <a:tab pos="4976813" algn="l"/>
                <a:tab pos="5807075" algn="l"/>
                <a:tab pos="6635750" algn="l"/>
                <a:tab pos="7466013" algn="l"/>
                <a:tab pos="8294688" algn="l"/>
                <a:tab pos="9124950" algn="l"/>
              </a:tabLst>
              <a:defRPr sz="2400" b="1">
                <a:solidFill>
                  <a:srgbClr val="000066"/>
                </a:solidFill>
                <a:latin typeface="Arial" pitchFamily="34" charset="0"/>
                <a:ea typeface="ＭＳ Ｐゴシック" pitchFamily="1" charset="-128"/>
              </a:defRPr>
            </a:lvl9pPr>
          </a:lstStyle>
          <a:p>
            <a:pPr algn="ctr" eaLnBrk="1" hangingPunct="1">
              <a:lnSpc>
                <a:spcPct val="93000"/>
              </a:lnSpc>
              <a:spcBef>
                <a:spcPct val="0"/>
              </a:spcBef>
              <a:buClr>
                <a:srgbClr val="000000"/>
              </a:buClr>
              <a:buSzPct val="100000"/>
              <a:buFont typeface="Times New Roman" pitchFamily="18" charset="0"/>
              <a:buNone/>
              <a:defRPr/>
            </a:pPr>
            <a:r>
              <a:rPr lang="en-GB" altLang="en-US" sz="1500" smtClean="0">
                <a:solidFill>
                  <a:srgbClr val="000000"/>
                </a:solidFill>
              </a:rPr>
              <a:t>Benefit-risk balance in the Trial to Assess Improvement in Therapeutic Outcomes by Optimizing Platelet Inhibition With Prasugrel-Thrombolysis in Myocardial Infarction 38 (TRITON-TIMI 38)</a:t>
            </a:r>
            <a:r>
              <a:rPr lang="x-none" altLang="en-US" sz="1500" smtClean="0">
                <a:solidFill>
                  <a:srgbClr val="000000"/>
                </a:solidFill>
                <a:cs typeface="Arial" pitchFamily="34" charset="0"/>
              </a:rPr>
              <a:t>‏</a:t>
            </a:r>
            <a:endParaRPr lang="en-GB" altLang="en-US" sz="1500" smtClean="0">
              <a:solidFill>
                <a:srgbClr val="000000"/>
              </a:solidFill>
            </a:endParaRPr>
          </a:p>
        </p:txBody>
      </p:sp>
      <p:sp>
        <p:nvSpPr>
          <p:cNvPr id="232456" name="Foliennummernplatzhalter 1"/>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53C8587F-59DA-46BB-AF36-F30A601F63DF}" type="slidenum">
              <a:rPr lang="de-DE" altLang="en-US" sz="900" smtClean="0">
                <a:solidFill>
                  <a:schemeClr val="accent2"/>
                </a:solidFill>
              </a:rPr>
              <a:pPr/>
              <a:t>240</a:t>
            </a:fld>
            <a:endParaRPr lang="de-DE" altLang="en-US" sz="1400" b="0" smtClean="0">
              <a:solidFill>
                <a:schemeClr val="tx1"/>
              </a:solidFill>
            </a:endParaRPr>
          </a:p>
        </p:txBody>
      </p:sp>
    </p:spTree>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4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09922"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33475" name="Foliennummernplatzhalter 6"/>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F4FFAFAE-BFE1-4F49-A296-CB93E19CB452}" type="slidenum">
              <a:rPr lang="de-DE" altLang="en-US" sz="900" smtClean="0">
                <a:solidFill>
                  <a:schemeClr val="accent2"/>
                </a:solidFill>
              </a:rPr>
              <a:pPr/>
              <a:t>241</a:t>
            </a:fld>
            <a:endParaRPr lang="de-DE" altLang="en-US" sz="1400" b="0" smtClean="0">
              <a:solidFill>
                <a:schemeClr val="tx1"/>
              </a:solidFill>
            </a:endParaRPr>
          </a:p>
        </p:txBody>
      </p:sp>
      <p:sp>
        <p:nvSpPr>
          <p:cNvPr id="363522"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2.4.3 Bias</a:t>
            </a:r>
          </a:p>
        </p:txBody>
      </p:sp>
      <p:sp>
        <p:nvSpPr>
          <p:cNvPr id="363523"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dirty="0" smtClean="0"/>
              <a:t>2.4.3.1 Publikations- </a:t>
            </a:r>
            <a:r>
              <a:rPr lang="de-DE" sz="1600" dirty="0" err="1" smtClean="0"/>
              <a:t>Retrieval</a:t>
            </a:r>
            <a:r>
              <a:rPr lang="de-DE" sz="1600" dirty="0" smtClean="0"/>
              <a:t>-Sprachbias</a:t>
            </a:r>
          </a:p>
        </p:txBody>
      </p:sp>
      <p:sp>
        <p:nvSpPr>
          <p:cNvPr id="233478"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233479"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363527" name="Rectangle 7"/>
          <p:cNvSpPr>
            <a:spLocks noChangeArrowheads="1"/>
          </p:cNvSpPr>
          <p:nvPr/>
        </p:nvSpPr>
        <p:spPr bwMode="auto">
          <a:xfrm>
            <a:off x="611188" y="1773238"/>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20000"/>
              </a:spcBef>
              <a:buClr>
                <a:srgbClr val="000066"/>
              </a:buClr>
              <a:buFontTx/>
              <a:buBlip>
                <a:blip r:embed="rId3"/>
              </a:buBlip>
            </a:pPr>
            <a:r>
              <a:rPr lang="de-DE" altLang="en-US"/>
              <a:t>Publikationsbias ist der wichtigste systematische Fehler überhaupt</a:t>
            </a:r>
          </a:p>
          <a:p>
            <a:pPr>
              <a:lnSpc>
                <a:spcPct val="100000"/>
              </a:lnSpc>
              <a:spcBef>
                <a:spcPct val="20000"/>
              </a:spcBef>
              <a:buClr>
                <a:srgbClr val="000066"/>
              </a:buClr>
              <a:buFontTx/>
              <a:buBlip>
                <a:blip r:embed="rId3"/>
              </a:buBlip>
            </a:pPr>
            <a:r>
              <a:rPr lang="de-DE" altLang="en-US"/>
              <a:t>Hochqualitative Zeitschriften (wie Lancet, JAMA, New Engl J Med) publizieren negative wie positive Ergebnisse*</a:t>
            </a:r>
          </a:p>
          <a:p>
            <a:pPr>
              <a:lnSpc>
                <a:spcPct val="100000"/>
              </a:lnSpc>
              <a:spcBef>
                <a:spcPct val="20000"/>
              </a:spcBef>
              <a:buClr>
                <a:srgbClr val="000066"/>
              </a:buClr>
              <a:buFontTx/>
              <a:buBlip>
                <a:blip r:embed="rId3"/>
              </a:buBlip>
            </a:pPr>
            <a:r>
              <a:rPr lang="de-DE" altLang="en-US"/>
              <a:t>Negative Ergebnisse werden aber weniger eingereicht</a:t>
            </a:r>
          </a:p>
          <a:p>
            <a:pPr>
              <a:lnSpc>
                <a:spcPct val="100000"/>
              </a:lnSpc>
              <a:spcBef>
                <a:spcPct val="20000"/>
              </a:spcBef>
              <a:buClr>
                <a:srgbClr val="000066"/>
              </a:buClr>
              <a:buFontTx/>
              <a:buBlip>
                <a:blip r:embed="rId3"/>
              </a:buBlip>
            </a:pPr>
            <a:r>
              <a:rPr lang="de-DE" altLang="en-US"/>
              <a:t>„Low impact</a:t>
            </a:r>
            <a:r>
              <a:rPr lang="ja-JP" altLang="de-DE"/>
              <a:t>“</a:t>
            </a:r>
            <a:r>
              <a:rPr lang="de-DE" altLang="ja-JP"/>
              <a:t> Zeitschriften publizieren eher positive Ergebnisse</a:t>
            </a:r>
            <a:endParaRPr lang="de-DE" altLang="en-US" b="0"/>
          </a:p>
        </p:txBody>
      </p:sp>
      <p:sp>
        <p:nvSpPr>
          <p:cNvPr id="233481" name="Text Box 8"/>
          <p:cNvSpPr txBox="1">
            <a:spLocks noChangeArrowheads="1"/>
          </p:cNvSpPr>
          <p:nvPr/>
        </p:nvSpPr>
        <p:spPr bwMode="auto">
          <a:xfrm>
            <a:off x="468313" y="6092825"/>
            <a:ext cx="6985000"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400"/>
              <a:t>* Olson CM et al. JAMA 2002;287:2825-2828</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363522">
                                            <p:txEl>
                                              <p:charRg st="4294967295" end="4294967295"/>
                                            </p:txEl>
                                          </p:spTgt>
                                        </p:tgtEl>
                                        <p:attrNameLst>
                                          <p:attrName>style.visibility</p:attrName>
                                        </p:attrNameLst>
                                      </p:cBhvr>
                                      <p:to>
                                        <p:strVal val="visible"/>
                                      </p:to>
                                    </p:set>
                                    <p:anim calcmode="lin" valueType="num">
                                      <p:cBhvr additive="base">
                                        <p:cTn id="7" dur="500" fill="hold"/>
                                        <p:tgtEl>
                                          <p:spTgt spid="363522">
                                            <p:txEl>
                                              <p:charRg st="4294967295" end="4294967295"/>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63522">
                                            <p:txEl>
                                              <p:charRg st="4294967295" end="4294967295"/>
                                            </p:txEl>
                                          </p:spTgt>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363523"/>
                                        </p:tgtEl>
                                        <p:attrNameLst>
                                          <p:attrName>style.visibility</p:attrName>
                                        </p:attrNameLst>
                                      </p:cBhvr>
                                      <p:to>
                                        <p:strVal val="visible"/>
                                      </p:to>
                                    </p:set>
                                    <p:anim calcmode="lin" valueType="num">
                                      <p:cBhvr additive="base">
                                        <p:cTn id="12" dur="500" fill="hold"/>
                                        <p:tgtEl>
                                          <p:spTgt spid="363523"/>
                                        </p:tgtEl>
                                        <p:attrNameLst>
                                          <p:attrName>ppt_x</p:attrName>
                                        </p:attrNameLst>
                                      </p:cBhvr>
                                      <p:tavLst>
                                        <p:tav tm="0">
                                          <p:val>
                                            <p:strVal val="0-#ppt_w/2"/>
                                          </p:val>
                                        </p:tav>
                                        <p:tav tm="100000">
                                          <p:val>
                                            <p:strVal val="#ppt_x"/>
                                          </p:val>
                                        </p:tav>
                                      </p:tavLst>
                                    </p:anim>
                                    <p:anim calcmode="lin" valueType="num">
                                      <p:cBhvr additive="base">
                                        <p:cTn id="13" dur="500" fill="hold"/>
                                        <p:tgtEl>
                                          <p:spTgt spid="363523"/>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363527">
                                            <p:txEl>
                                              <p:pRg st="0" end="0"/>
                                            </p:txEl>
                                          </p:spTgt>
                                        </p:tgtEl>
                                        <p:attrNameLst>
                                          <p:attrName>style.visibility</p:attrName>
                                        </p:attrNameLst>
                                      </p:cBhvr>
                                      <p:to>
                                        <p:strVal val="visible"/>
                                      </p:to>
                                    </p:set>
                                    <p:anim calcmode="lin" valueType="num">
                                      <p:cBhvr additive="base">
                                        <p:cTn id="18" dur="500" fill="hold"/>
                                        <p:tgtEl>
                                          <p:spTgt spid="363527">
                                            <p:txEl>
                                              <p:pRg st="0" end="0"/>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36352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363527">
                                            <p:txEl>
                                              <p:pRg st="1" end="1"/>
                                            </p:txEl>
                                          </p:spTgt>
                                        </p:tgtEl>
                                        <p:attrNameLst>
                                          <p:attrName>style.visibility</p:attrName>
                                        </p:attrNameLst>
                                      </p:cBhvr>
                                      <p:to>
                                        <p:strVal val="visible"/>
                                      </p:to>
                                    </p:set>
                                    <p:anim calcmode="lin" valueType="num">
                                      <p:cBhvr additive="base">
                                        <p:cTn id="24" dur="500" fill="hold"/>
                                        <p:tgtEl>
                                          <p:spTgt spid="363527">
                                            <p:txEl>
                                              <p:pRg st="1" end="1"/>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36352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363527">
                                            <p:txEl>
                                              <p:pRg st="2" end="2"/>
                                            </p:txEl>
                                          </p:spTgt>
                                        </p:tgtEl>
                                        <p:attrNameLst>
                                          <p:attrName>style.visibility</p:attrName>
                                        </p:attrNameLst>
                                      </p:cBhvr>
                                      <p:to>
                                        <p:strVal val="visible"/>
                                      </p:to>
                                    </p:set>
                                    <p:anim calcmode="lin" valueType="num">
                                      <p:cBhvr additive="base">
                                        <p:cTn id="30" dur="500" fill="hold"/>
                                        <p:tgtEl>
                                          <p:spTgt spid="363527">
                                            <p:txEl>
                                              <p:pRg st="2" end="2"/>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36352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 presetClass="entr" presetSubtype="8" fill="hold" grpId="0" nodeType="clickEffect">
                                  <p:stCondLst>
                                    <p:cond delay="0"/>
                                  </p:stCondLst>
                                  <p:childTnLst>
                                    <p:set>
                                      <p:cBhvr>
                                        <p:cTn id="35" dur="1" fill="hold">
                                          <p:stCondLst>
                                            <p:cond delay="0"/>
                                          </p:stCondLst>
                                        </p:cTn>
                                        <p:tgtEl>
                                          <p:spTgt spid="363527">
                                            <p:txEl>
                                              <p:pRg st="3" end="3"/>
                                            </p:txEl>
                                          </p:spTgt>
                                        </p:tgtEl>
                                        <p:attrNameLst>
                                          <p:attrName>style.visibility</p:attrName>
                                        </p:attrNameLst>
                                      </p:cBhvr>
                                      <p:to>
                                        <p:strVal val="visible"/>
                                      </p:to>
                                    </p:set>
                                    <p:anim calcmode="lin" valueType="num">
                                      <p:cBhvr additive="base">
                                        <p:cTn id="36" dur="500" fill="hold"/>
                                        <p:tgtEl>
                                          <p:spTgt spid="363527">
                                            <p:txEl>
                                              <p:pRg st="3" end="3"/>
                                            </p:txEl>
                                          </p:spTgt>
                                        </p:tgtEl>
                                        <p:attrNameLst>
                                          <p:attrName>ppt_x</p:attrName>
                                        </p:attrNameLst>
                                      </p:cBhvr>
                                      <p:tavLst>
                                        <p:tav tm="0">
                                          <p:val>
                                            <p:strVal val="0-#ppt_w/2"/>
                                          </p:val>
                                        </p:tav>
                                        <p:tav tm="100000">
                                          <p:val>
                                            <p:strVal val="#ppt_x"/>
                                          </p:val>
                                        </p:tav>
                                      </p:tavLst>
                                    </p:anim>
                                    <p:anim calcmode="lin" valueType="num">
                                      <p:cBhvr additive="base">
                                        <p:cTn id="37" dur="500" fill="hold"/>
                                        <p:tgtEl>
                                          <p:spTgt spid="363527">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3522" grpId="0" autoUpdateAnimBg="0"/>
      <p:bldP spid="363523" grpId="0" animBg="1"/>
      <p:bldP spid="363527" grpId="0" build="p" bldLvl="5"/>
    </p:bldLst>
  </p:timing>
</p:sld>
</file>

<file path=ppt/slides/slide24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09922"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34499" name="Foliennummernplatzhalter 6"/>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F6196852-B43E-4A9D-950B-1850EFEE8B30}" type="slidenum">
              <a:rPr lang="de-DE" altLang="en-US" sz="900" smtClean="0">
                <a:solidFill>
                  <a:schemeClr val="accent2"/>
                </a:solidFill>
              </a:rPr>
              <a:pPr/>
              <a:t>242</a:t>
            </a:fld>
            <a:endParaRPr lang="de-DE" altLang="en-US" sz="1400" b="0" smtClean="0">
              <a:solidFill>
                <a:schemeClr val="tx1"/>
              </a:solidFill>
            </a:endParaRPr>
          </a:p>
        </p:txBody>
      </p:sp>
      <p:sp>
        <p:nvSpPr>
          <p:cNvPr id="363522"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2.4.3 Bias</a:t>
            </a:r>
          </a:p>
        </p:txBody>
      </p:sp>
      <p:sp>
        <p:nvSpPr>
          <p:cNvPr id="363523"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dirty="0" smtClean="0"/>
              <a:t>2.4.3.1 Publikation-bias*</a:t>
            </a:r>
          </a:p>
        </p:txBody>
      </p:sp>
      <p:sp>
        <p:nvSpPr>
          <p:cNvPr id="234502"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234503"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363527" name="Rectangle 7"/>
          <p:cNvSpPr>
            <a:spLocks noChangeArrowheads="1"/>
          </p:cNvSpPr>
          <p:nvPr/>
        </p:nvSpPr>
        <p:spPr bwMode="auto">
          <a:xfrm>
            <a:off x="611188" y="1773238"/>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buFont typeface="Arial" pitchFamily="34" charset="0"/>
              <a:buChar char="•"/>
              <a:defRPr/>
            </a:pPr>
            <a:r>
              <a:rPr lang="de-DE" altLang="en-US" smtClean="0"/>
              <a:t>Von 585 registrierten Studien, 171 (</a:t>
            </a:r>
            <a:r>
              <a:rPr lang="de-DE" altLang="en-US" smtClean="0">
                <a:solidFill>
                  <a:srgbClr val="FF0000"/>
                </a:solidFill>
                <a:effectLst>
                  <a:outerShdw blurRad="38100" dist="38100" dir="2700000" algn="tl">
                    <a:srgbClr val="000000"/>
                  </a:outerShdw>
                </a:effectLst>
              </a:rPr>
              <a:t>29%</a:t>
            </a:r>
            <a:r>
              <a:rPr lang="de-DE" altLang="en-US" smtClean="0"/>
              <a:t>) waren nach 5 Jahren nicht publiziert</a:t>
            </a:r>
          </a:p>
          <a:p>
            <a:pPr>
              <a:buFont typeface="Arial" pitchFamily="34" charset="0"/>
              <a:buChar char="•"/>
              <a:defRPr/>
            </a:pPr>
            <a:r>
              <a:rPr lang="de-DE" altLang="en-US" smtClean="0"/>
              <a:t>Diese 171 nicht publizierten Studien beinhalteten geschätzte 299 763 Patienten. </a:t>
            </a:r>
          </a:p>
          <a:p>
            <a:pPr>
              <a:buFont typeface="Arial" pitchFamily="34" charset="0"/>
              <a:buChar char="•"/>
              <a:defRPr/>
            </a:pPr>
            <a:r>
              <a:rPr lang="de-DE" altLang="en-US" smtClean="0"/>
              <a:t>Nicht publizierte Daten waren mehr bei Industrie-gesponsorten Studien (150/468, </a:t>
            </a:r>
            <a:r>
              <a:rPr lang="de-DE" altLang="en-US" smtClean="0">
                <a:solidFill>
                  <a:srgbClr val="FF0000"/>
                </a:solidFill>
                <a:effectLst>
                  <a:outerShdw blurRad="38100" dist="38100" dir="2700000" algn="tl">
                    <a:srgbClr val="000000"/>
                  </a:outerShdw>
                </a:effectLst>
              </a:rPr>
              <a:t>32%</a:t>
            </a:r>
            <a:r>
              <a:rPr lang="de-DE" altLang="en-US" smtClean="0"/>
              <a:t>) als bei anderen (21/117, </a:t>
            </a:r>
            <a:r>
              <a:rPr lang="de-DE" altLang="en-US" smtClean="0">
                <a:solidFill>
                  <a:srgbClr val="FF0000"/>
                </a:solidFill>
                <a:effectLst>
                  <a:outerShdw blurRad="38100" dist="38100" dir="2700000" algn="tl">
                    <a:srgbClr val="000000"/>
                  </a:outerShdw>
                </a:effectLst>
              </a:rPr>
              <a:t>18%</a:t>
            </a:r>
            <a:r>
              <a:rPr lang="de-DE" altLang="en-US" smtClean="0"/>
              <a:t>), </a:t>
            </a:r>
            <a:r>
              <a:rPr lang="de-DE" altLang="en-US" smtClean="0">
                <a:solidFill>
                  <a:srgbClr val="FF0000"/>
                </a:solidFill>
                <a:effectLst>
                  <a:outerShdw blurRad="38100" dist="38100" dir="2700000" algn="tl">
                    <a:srgbClr val="000000"/>
                  </a:outerShdw>
                </a:effectLst>
              </a:rPr>
              <a:t>P=0.003</a:t>
            </a:r>
            <a:r>
              <a:rPr lang="de-DE" altLang="en-US" smtClean="0"/>
              <a:t>. </a:t>
            </a:r>
          </a:p>
          <a:p>
            <a:pPr>
              <a:buFont typeface="Arial" pitchFamily="34" charset="0"/>
              <a:buChar char="•"/>
              <a:defRPr/>
            </a:pPr>
            <a:r>
              <a:rPr lang="de-DE" altLang="en-US" smtClean="0"/>
              <a:t>Von den 171 nicht publizierten Studien, 133 (</a:t>
            </a:r>
            <a:r>
              <a:rPr lang="de-DE" altLang="en-US" smtClean="0">
                <a:solidFill>
                  <a:srgbClr val="FF0000"/>
                </a:solidFill>
                <a:effectLst>
                  <a:outerShdw blurRad="38100" dist="38100" dir="2700000" algn="tl">
                    <a:srgbClr val="000000"/>
                  </a:outerShdw>
                </a:effectLst>
              </a:rPr>
              <a:t>78%</a:t>
            </a:r>
            <a:r>
              <a:rPr lang="de-DE" altLang="en-US" smtClean="0"/>
              <a:t>) hatten auch keine Ergebnisse in ClinicalTrials.gov.</a:t>
            </a:r>
          </a:p>
        </p:txBody>
      </p:sp>
      <p:sp>
        <p:nvSpPr>
          <p:cNvPr id="234505" name="Text Box 8"/>
          <p:cNvSpPr txBox="1">
            <a:spLocks noChangeArrowheads="1"/>
          </p:cNvSpPr>
          <p:nvPr/>
        </p:nvSpPr>
        <p:spPr bwMode="auto">
          <a:xfrm>
            <a:off x="250825" y="6092825"/>
            <a:ext cx="6985000"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400">
                <a:solidFill>
                  <a:schemeClr val="tx1"/>
                </a:solidFill>
              </a:rPr>
              <a:t>* Jones CW et al. BMJ 2013;347:f6104 </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363522">
                                            <p:txEl>
                                              <p:charRg st="4294967295" end="4294967295"/>
                                            </p:txEl>
                                          </p:spTgt>
                                        </p:tgtEl>
                                        <p:attrNameLst>
                                          <p:attrName>style.visibility</p:attrName>
                                        </p:attrNameLst>
                                      </p:cBhvr>
                                      <p:to>
                                        <p:strVal val="visible"/>
                                      </p:to>
                                    </p:set>
                                    <p:anim calcmode="lin" valueType="num">
                                      <p:cBhvr additive="base">
                                        <p:cTn id="7" dur="500" fill="hold"/>
                                        <p:tgtEl>
                                          <p:spTgt spid="363522">
                                            <p:txEl>
                                              <p:charRg st="4294967295" end="4294967295"/>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63522">
                                            <p:txEl>
                                              <p:charRg st="4294967295" end="4294967295"/>
                                            </p:txEl>
                                          </p:spTgt>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363523"/>
                                        </p:tgtEl>
                                        <p:attrNameLst>
                                          <p:attrName>style.visibility</p:attrName>
                                        </p:attrNameLst>
                                      </p:cBhvr>
                                      <p:to>
                                        <p:strVal val="visible"/>
                                      </p:to>
                                    </p:set>
                                    <p:anim calcmode="lin" valueType="num">
                                      <p:cBhvr additive="base">
                                        <p:cTn id="12" dur="500" fill="hold"/>
                                        <p:tgtEl>
                                          <p:spTgt spid="363523"/>
                                        </p:tgtEl>
                                        <p:attrNameLst>
                                          <p:attrName>ppt_x</p:attrName>
                                        </p:attrNameLst>
                                      </p:cBhvr>
                                      <p:tavLst>
                                        <p:tav tm="0">
                                          <p:val>
                                            <p:strVal val="0-#ppt_w/2"/>
                                          </p:val>
                                        </p:tav>
                                        <p:tav tm="100000">
                                          <p:val>
                                            <p:strVal val="#ppt_x"/>
                                          </p:val>
                                        </p:tav>
                                      </p:tavLst>
                                    </p:anim>
                                    <p:anim calcmode="lin" valueType="num">
                                      <p:cBhvr additive="base">
                                        <p:cTn id="13" dur="500" fill="hold"/>
                                        <p:tgtEl>
                                          <p:spTgt spid="363523"/>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363527">
                                            <p:txEl>
                                              <p:pRg st="0" end="0"/>
                                            </p:txEl>
                                          </p:spTgt>
                                        </p:tgtEl>
                                        <p:attrNameLst>
                                          <p:attrName>style.visibility</p:attrName>
                                        </p:attrNameLst>
                                      </p:cBhvr>
                                      <p:to>
                                        <p:strVal val="visible"/>
                                      </p:to>
                                    </p:set>
                                    <p:anim calcmode="lin" valueType="num">
                                      <p:cBhvr additive="base">
                                        <p:cTn id="18" dur="500" fill="hold"/>
                                        <p:tgtEl>
                                          <p:spTgt spid="363527">
                                            <p:txEl>
                                              <p:pRg st="0" end="0"/>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36352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363527">
                                            <p:txEl>
                                              <p:pRg st="1" end="1"/>
                                            </p:txEl>
                                          </p:spTgt>
                                        </p:tgtEl>
                                        <p:attrNameLst>
                                          <p:attrName>style.visibility</p:attrName>
                                        </p:attrNameLst>
                                      </p:cBhvr>
                                      <p:to>
                                        <p:strVal val="visible"/>
                                      </p:to>
                                    </p:set>
                                    <p:anim calcmode="lin" valueType="num">
                                      <p:cBhvr additive="base">
                                        <p:cTn id="24" dur="500" fill="hold"/>
                                        <p:tgtEl>
                                          <p:spTgt spid="363527">
                                            <p:txEl>
                                              <p:pRg st="1" end="1"/>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36352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363527">
                                            <p:txEl>
                                              <p:pRg st="2" end="2"/>
                                            </p:txEl>
                                          </p:spTgt>
                                        </p:tgtEl>
                                        <p:attrNameLst>
                                          <p:attrName>style.visibility</p:attrName>
                                        </p:attrNameLst>
                                      </p:cBhvr>
                                      <p:to>
                                        <p:strVal val="visible"/>
                                      </p:to>
                                    </p:set>
                                    <p:anim calcmode="lin" valueType="num">
                                      <p:cBhvr additive="base">
                                        <p:cTn id="30" dur="500" fill="hold"/>
                                        <p:tgtEl>
                                          <p:spTgt spid="363527">
                                            <p:txEl>
                                              <p:pRg st="2" end="2"/>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36352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 presetClass="entr" presetSubtype="8" fill="hold" grpId="0" nodeType="clickEffect">
                                  <p:stCondLst>
                                    <p:cond delay="0"/>
                                  </p:stCondLst>
                                  <p:childTnLst>
                                    <p:set>
                                      <p:cBhvr>
                                        <p:cTn id="35" dur="1" fill="hold">
                                          <p:stCondLst>
                                            <p:cond delay="0"/>
                                          </p:stCondLst>
                                        </p:cTn>
                                        <p:tgtEl>
                                          <p:spTgt spid="363527">
                                            <p:txEl>
                                              <p:pRg st="3" end="3"/>
                                            </p:txEl>
                                          </p:spTgt>
                                        </p:tgtEl>
                                        <p:attrNameLst>
                                          <p:attrName>style.visibility</p:attrName>
                                        </p:attrNameLst>
                                      </p:cBhvr>
                                      <p:to>
                                        <p:strVal val="visible"/>
                                      </p:to>
                                    </p:set>
                                    <p:anim calcmode="lin" valueType="num">
                                      <p:cBhvr additive="base">
                                        <p:cTn id="36" dur="500" fill="hold"/>
                                        <p:tgtEl>
                                          <p:spTgt spid="363527">
                                            <p:txEl>
                                              <p:pRg st="3" end="3"/>
                                            </p:txEl>
                                          </p:spTgt>
                                        </p:tgtEl>
                                        <p:attrNameLst>
                                          <p:attrName>ppt_x</p:attrName>
                                        </p:attrNameLst>
                                      </p:cBhvr>
                                      <p:tavLst>
                                        <p:tav tm="0">
                                          <p:val>
                                            <p:strVal val="0-#ppt_w/2"/>
                                          </p:val>
                                        </p:tav>
                                        <p:tav tm="100000">
                                          <p:val>
                                            <p:strVal val="#ppt_x"/>
                                          </p:val>
                                        </p:tav>
                                      </p:tavLst>
                                    </p:anim>
                                    <p:anim calcmode="lin" valueType="num">
                                      <p:cBhvr additive="base">
                                        <p:cTn id="37" dur="500" fill="hold"/>
                                        <p:tgtEl>
                                          <p:spTgt spid="363527">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3522" grpId="0" autoUpdateAnimBg="0"/>
      <p:bldP spid="363523" grpId="0" animBg="1"/>
      <p:bldP spid="363527" grpId="0" build="p" bldLvl="5"/>
    </p:bldLst>
  </p:timing>
</p:sld>
</file>

<file path=ppt/slides/slide24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10946"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35523" name="Foliennummernplatzhalter 6"/>
          <p:cNvSpPr txBox="1">
            <a:spLocks noGrp="1"/>
          </p:cNvSpPr>
          <p:nvPr/>
        </p:nvSpPr>
        <p:spPr bwMode="auto">
          <a:xfrm>
            <a:off x="8101013" y="6524625"/>
            <a:ext cx="4572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r">
              <a:lnSpc>
                <a:spcPct val="100000"/>
              </a:lnSpc>
              <a:spcBef>
                <a:spcPct val="0"/>
              </a:spcBef>
              <a:buSzTx/>
            </a:pPr>
            <a:fld id="{DE8A634D-8C92-451C-8709-8E81D1FE0BEC}" type="slidenum">
              <a:rPr lang="de-DE" altLang="en-US" sz="900">
                <a:solidFill>
                  <a:schemeClr val="accent2"/>
                </a:solidFill>
              </a:rPr>
              <a:pPr algn="r">
                <a:lnSpc>
                  <a:spcPct val="100000"/>
                </a:lnSpc>
                <a:spcBef>
                  <a:spcPct val="0"/>
                </a:spcBef>
                <a:buSzTx/>
              </a:pPr>
              <a:t>243</a:t>
            </a:fld>
            <a:endParaRPr lang="de-DE" altLang="en-US" sz="1400" b="0">
              <a:solidFill>
                <a:schemeClr val="tx1"/>
              </a:solidFill>
            </a:endParaRPr>
          </a:p>
        </p:txBody>
      </p:sp>
      <p:sp>
        <p:nvSpPr>
          <p:cNvPr id="570370" name="Rectangle 2"/>
          <p:cNvSpPr>
            <a:spLocks noGrp="1" noChangeArrowheads="1"/>
          </p:cNvSpPr>
          <p:nvPr>
            <p:ph type="title" idx="4294967295"/>
          </p:nvPr>
        </p:nvSpPr>
        <p:spPr>
          <a:xfrm>
            <a:off x="755650" y="0"/>
            <a:ext cx="7772400" cy="519113"/>
          </a:xfrm>
        </p:spPr>
        <p:txBody>
          <a:bodyPr/>
          <a:lstStyle/>
          <a:p>
            <a:pPr>
              <a:defRPr/>
            </a:pPr>
            <a:r>
              <a:rPr lang="de-DE" altLang="en-US" smtClean="0">
                <a:ea typeface="ＭＳ Ｐゴシック" pitchFamily="1" charset="-128"/>
              </a:rPr>
              <a:t>2.4.3 Bias</a:t>
            </a:r>
          </a:p>
        </p:txBody>
      </p:sp>
      <p:sp>
        <p:nvSpPr>
          <p:cNvPr id="235525" name="Text Box 3"/>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235526" name="Text Box 4"/>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570375" name="Text Box 7"/>
          <p:cNvSpPr txBox="1">
            <a:spLocks noChangeArrowheads="1"/>
          </p:cNvSpPr>
          <p:nvPr/>
        </p:nvSpPr>
        <p:spPr bwMode="auto">
          <a:xfrm>
            <a:off x="755650" y="549275"/>
            <a:ext cx="7777163" cy="312738"/>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dirty="0" smtClean="0"/>
              <a:t>Publikationsbias : </a:t>
            </a:r>
            <a:r>
              <a:rPr lang="de-DE" sz="1600" dirty="0" err="1" smtClean="0"/>
              <a:t>Funnel</a:t>
            </a:r>
            <a:r>
              <a:rPr lang="de-DE" sz="1600" dirty="0" smtClean="0"/>
              <a:t> </a:t>
            </a:r>
            <a:r>
              <a:rPr lang="de-DE" sz="1600" dirty="0" err="1" smtClean="0"/>
              <a:t>plot</a:t>
            </a:r>
            <a:endParaRPr lang="de-DE" sz="1600" dirty="0" smtClean="0"/>
          </a:p>
        </p:txBody>
      </p:sp>
      <p:pic>
        <p:nvPicPr>
          <p:cNvPr id="210952" name="Picture 10"/>
          <p:cNvPicPr>
            <a:picLocks noChangeAspect="1" noChangeArrowheads="1"/>
          </p:cNvPicPr>
          <p:nvPr/>
        </p:nvPicPr>
        <p:blipFill>
          <a:blip r:embed="rId3"/>
          <a:srcRect/>
          <a:stretch>
            <a:fillRect/>
          </a:stretch>
        </p:blipFill>
        <p:spPr bwMode="auto">
          <a:xfrm>
            <a:off x="611188" y="1076325"/>
            <a:ext cx="7804150" cy="4751388"/>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FFFFFF"/>
                </a:solidFill>
                <a:round/>
                <a:headEnd/>
                <a:tailEnd/>
              </a14:hiddenLine>
            </a:ext>
          </a:extLst>
        </p:spPr>
      </p:pic>
      <p:sp>
        <p:nvSpPr>
          <p:cNvPr id="210953" name="Text Box 12"/>
          <p:cNvSpPr txBox="1">
            <a:spLocks noChangeArrowheads="1"/>
          </p:cNvSpPr>
          <p:nvPr/>
        </p:nvSpPr>
        <p:spPr bwMode="auto">
          <a:xfrm>
            <a:off x="671513" y="5972175"/>
            <a:ext cx="3917950" cy="2317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FFFFFF"/>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lvl1pPr defTabSz="414338">
              <a:tabLst>
                <a:tab pos="657225" algn="l"/>
                <a:tab pos="1312863" algn="l"/>
                <a:tab pos="1970088" algn="l"/>
                <a:tab pos="2627313" algn="l"/>
                <a:tab pos="3282950" algn="l"/>
              </a:tabLst>
              <a:defRPr sz="2400" b="1">
                <a:solidFill>
                  <a:srgbClr val="000066"/>
                </a:solidFill>
                <a:latin typeface="Arial" charset="0"/>
                <a:ea typeface="ＭＳ Ｐゴシック" charset="0"/>
              </a:defRPr>
            </a:lvl1pPr>
            <a:lvl2pPr marL="742950" indent="-285750" defTabSz="414338">
              <a:tabLst>
                <a:tab pos="657225" algn="l"/>
                <a:tab pos="1312863" algn="l"/>
                <a:tab pos="1970088" algn="l"/>
                <a:tab pos="2627313" algn="l"/>
                <a:tab pos="3282950" algn="l"/>
              </a:tabLst>
              <a:defRPr sz="2400" b="1">
                <a:solidFill>
                  <a:srgbClr val="000066"/>
                </a:solidFill>
                <a:latin typeface="Arial" charset="0"/>
                <a:ea typeface="ＭＳ Ｐゴシック" charset="0"/>
              </a:defRPr>
            </a:lvl2pPr>
            <a:lvl3pPr marL="1143000" indent="-228600" defTabSz="414338">
              <a:tabLst>
                <a:tab pos="657225" algn="l"/>
                <a:tab pos="1312863" algn="l"/>
                <a:tab pos="1970088" algn="l"/>
                <a:tab pos="2627313" algn="l"/>
                <a:tab pos="3282950" algn="l"/>
              </a:tabLst>
              <a:defRPr sz="2400" b="1">
                <a:solidFill>
                  <a:srgbClr val="000066"/>
                </a:solidFill>
                <a:latin typeface="Arial" charset="0"/>
                <a:ea typeface="ＭＳ Ｐゴシック" charset="0"/>
              </a:defRPr>
            </a:lvl3pPr>
            <a:lvl4pPr marL="1600200" indent="-228600" defTabSz="414338">
              <a:tabLst>
                <a:tab pos="657225" algn="l"/>
                <a:tab pos="1312863" algn="l"/>
                <a:tab pos="1970088" algn="l"/>
                <a:tab pos="2627313" algn="l"/>
                <a:tab pos="3282950" algn="l"/>
              </a:tabLst>
              <a:defRPr sz="2400" b="1">
                <a:solidFill>
                  <a:srgbClr val="000066"/>
                </a:solidFill>
                <a:latin typeface="Arial" charset="0"/>
                <a:ea typeface="ＭＳ Ｐゴシック" charset="0"/>
              </a:defRPr>
            </a:lvl4pPr>
            <a:lvl5pPr marL="2057400" indent="-228600" defTabSz="414338">
              <a:tabLst>
                <a:tab pos="657225" algn="l"/>
                <a:tab pos="1312863" algn="l"/>
                <a:tab pos="1970088" algn="l"/>
                <a:tab pos="2627313" algn="l"/>
                <a:tab pos="3282950" algn="l"/>
              </a:tabLst>
              <a:defRPr sz="2400" b="1">
                <a:solidFill>
                  <a:srgbClr val="000066"/>
                </a:solidFill>
                <a:latin typeface="Arial" charset="0"/>
                <a:ea typeface="ＭＳ Ｐゴシック" charset="0"/>
              </a:defRPr>
            </a:lvl5pPr>
            <a:lvl6pPr marL="25146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Lst>
              <a:defRPr sz="2400" b="1">
                <a:solidFill>
                  <a:srgbClr val="000066"/>
                </a:solidFill>
                <a:latin typeface="Arial" charset="0"/>
                <a:ea typeface="ＭＳ Ｐゴシック" charset="0"/>
              </a:defRPr>
            </a:lvl6pPr>
            <a:lvl7pPr marL="29718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Lst>
              <a:defRPr sz="2400" b="1">
                <a:solidFill>
                  <a:srgbClr val="000066"/>
                </a:solidFill>
                <a:latin typeface="Arial" charset="0"/>
                <a:ea typeface="ＭＳ Ｐゴシック" charset="0"/>
              </a:defRPr>
            </a:lvl7pPr>
            <a:lvl8pPr marL="34290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Lst>
              <a:defRPr sz="2400" b="1">
                <a:solidFill>
                  <a:srgbClr val="000066"/>
                </a:solidFill>
                <a:latin typeface="Arial" charset="0"/>
                <a:ea typeface="ＭＳ Ｐゴシック" charset="0"/>
              </a:defRPr>
            </a:lvl8pPr>
            <a:lvl9pPr marL="38862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Lst>
              <a:defRPr sz="2400" b="1">
                <a:solidFill>
                  <a:srgbClr val="000066"/>
                </a:solidFill>
                <a:latin typeface="Arial" charset="0"/>
                <a:ea typeface="ＭＳ Ｐゴシック" charset="0"/>
              </a:defRPr>
            </a:lvl9pPr>
          </a:lstStyle>
          <a:p>
            <a:pPr eaLnBrk="1">
              <a:lnSpc>
                <a:spcPct val="93000"/>
              </a:lnSpc>
              <a:spcBef>
                <a:spcPct val="0"/>
              </a:spcBef>
              <a:buClr>
                <a:srgbClr val="000000"/>
              </a:buClr>
              <a:buSzPct val="45000"/>
              <a:buFont typeface="Wingdings" charset="0"/>
              <a:buNone/>
              <a:defRPr/>
            </a:pPr>
            <a:r>
              <a:rPr lang="en-GB" sz="1100" smtClean="0">
                <a:solidFill>
                  <a:srgbClr val="000000"/>
                </a:solidFill>
              </a:rPr>
              <a:t>Sterne J A C et al. BMJ 2011;343:bmj.d4002</a:t>
            </a:r>
          </a:p>
        </p:txBody>
      </p:sp>
      <p:sp>
        <p:nvSpPr>
          <p:cNvPr id="210954" name="Text Box 13"/>
          <p:cNvSpPr txBox="1">
            <a:spLocks noChangeArrowheads="1"/>
          </p:cNvSpPr>
          <p:nvPr/>
        </p:nvSpPr>
        <p:spPr bwMode="auto">
          <a:xfrm>
            <a:off x="3708400" y="5949950"/>
            <a:ext cx="4930775" cy="215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lvl1pPr marL="77788" indent="-77788" defTabSz="414338">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1pPr>
            <a:lvl2pPr marL="742950" indent="-285750" defTabSz="414338">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2pPr>
            <a:lvl3pPr marL="1143000" indent="-228600" defTabSz="414338">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3pPr>
            <a:lvl4pPr marL="1600200" indent="-228600" defTabSz="414338">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4pPr>
            <a:lvl5pPr marL="2057400" indent="-228600" defTabSz="414338">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5pPr>
            <a:lvl6pPr marL="25146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6pPr>
            <a:lvl7pPr marL="29718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7pPr>
            <a:lvl8pPr marL="34290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8pPr>
            <a:lvl9pPr marL="38862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9pPr>
          </a:lstStyle>
          <a:p>
            <a:pPr eaLnBrk="1">
              <a:lnSpc>
                <a:spcPct val="93000"/>
              </a:lnSpc>
              <a:spcBef>
                <a:spcPct val="0"/>
              </a:spcBef>
              <a:buClr>
                <a:srgbClr val="000000"/>
              </a:buClr>
              <a:buSzPct val="45000"/>
              <a:buFont typeface="Wingdings" pitchFamily="2" charset="2"/>
              <a:buNone/>
              <a:defRPr/>
            </a:pPr>
            <a:r>
              <a:rPr lang="en-GB" altLang="en-US" sz="900" b="0" smtClean="0">
                <a:solidFill>
                  <a:srgbClr val="000000"/>
                </a:solidFill>
              </a:rPr>
              <a:t>©2011 by British Medical Journal Publishing Group</a:t>
            </a:r>
          </a:p>
        </p:txBody>
      </p:sp>
      <p:pic>
        <p:nvPicPr>
          <p:cNvPr id="210955" name="Picture 14"/>
          <p:cNvPicPr>
            <a:picLocks noChangeAspect="1" noChangeArrowheads="1"/>
          </p:cNvPicPr>
          <p:nvPr/>
        </p:nvPicPr>
        <p:blipFill>
          <a:blip r:embed="rId4"/>
          <a:srcRect/>
          <a:stretch>
            <a:fillRect/>
          </a:stretch>
        </p:blipFill>
        <p:spPr bwMode="auto">
          <a:xfrm>
            <a:off x="7812088" y="6021388"/>
            <a:ext cx="815975" cy="52228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FFFFFF"/>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pic>
      <p:sp>
        <p:nvSpPr>
          <p:cNvPr id="235532" name="Foliennummernplatzhalter 1"/>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51F21FBB-D642-4C50-8DB7-BA0181300AE7}" type="slidenum">
              <a:rPr lang="de-DE" altLang="en-US" sz="900" smtClean="0">
                <a:solidFill>
                  <a:schemeClr val="accent2"/>
                </a:solidFill>
              </a:rPr>
              <a:pPr/>
              <a:t>243</a:t>
            </a:fld>
            <a:endParaRPr lang="de-DE" altLang="en-US" sz="1400" b="0" smtClean="0">
              <a:solidFill>
                <a:schemeClr val="tx1"/>
              </a:solidFill>
            </a:endParaRPr>
          </a:p>
        </p:txBody>
      </p:sp>
    </p:spTree>
  </p:cSld>
  <p:clrMapOvr>
    <a:masterClrMapping/>
  </p:clrMapOvr>
  <p:transition>
    <p:zoom/>
  </p:transition>
  <p:timing>
    <p:tnLst>
      <p:par>
        <p:cTn id="1" dur="indefinite" restart="never" nodeType="tmRoot"/>
      </p:par>
    </p:tn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70"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545794" name="Text Box 2"/>
          <p:cNvSpPr txBox="1">
            <a:spLocks noChangeArrowheads="1"/>
          </p:cNvSpPr>
          <p:nvPr/>
        </p:nvSpPr>
        <p:spPr bwMode="auto">
          <a:xfrm>
            <a:off x="250825" y="692150"/>
            <a:ext cx="8493125" cy="4159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FFFFF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lstStyle>
            <a:lvl1pPr algn="ctr" defTabSz="414338">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pitchFamily="34" charset="0"/>
              </a:defRPr>
            </a:lvl1pPr>
            <a:lvl2pPr marL="392113" indent="-196850" algn="ctr" defTabSz="414338">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pitchFamily="34" charset="0"/>
              </a:defRPr>
            </a:lvl2pPr>
            <a:lvl3pPr marL="587375" indent="-195263" algn="ctr" defTabSz="414338">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pitchFamily="34" charset="0"/>
              </a:defRPr>
            </a:lvl3pPr>
            <a:lvl4pPr marL="782638" indent="-195263" algn="ctr" defTabSz="414338">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pitchFamily="34" charset="0"/>
              </a:defRPr>
            </a:lvl4pPr>
            <a:lvl5pPr marL="979488" indent="-196850" algn="ctr" defTabSz="414338">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pitchFamily="34" charset="0"/>
              </a:defRPr>
            </a:lvl5pPr>
            <a:lvl6pPr marL="1436688" indent="-196850" algn="ctr"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pitchFamily="34" charset="0"/>
              </a:defRPr>
            </a:lvl6pPr>
            <a:lvl7pPr marL="1893888" indent="-196850" algn="ctr"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pitchFamily="34" charset="0"/>
              </a:defRPr>
            </a:lvl7pPr>
            <a:lvl8pPr marL="2351088" indent="-196850" algn="ctr"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pitchFamily="34" charset="0"/>
              </a:defRPr>
            </a:lvl8pPr>
            <a:lvl9pPr marL="2808288" indent="-196850" algn="ctr"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pitchFamily="34" charset="0"/>
              </a:defRPr>
            </a:lvl9pPr>
          </a:lstStyle>
          <a:p>
            <a:pPr eaLnBrk="1">
              <a:lnSpc>
                <a:spcPct val="93000"/>
              </a:lnSpc>
              <a:spcBef>
                <a:spcPct val="0"/>
              </a:spcBef>
              <a:buClr>
                <a:srgbClr val="000000"/>
              </a:buClr>
              <a:buSzPct val="45000"/>
              <a:buFont typeface="Wingdings" pitchFamily="2" charset="2"/>
              <a:buNone/>
              <a:defRPr/>
            </a:pPr>
            <a:r>
              <a:rPr lang="en-GB" sz="1500" smtClean="0">
                <a:solidFill>
                  <a:srgbClr val="000000"/>
                </a:solidFill>
                <a:ea typeface="+mn-ea"/>
              </a:rPr>
              <a:t>Illustration of funnel plot asymmetry due to </a:t>
            </a:r>
            <a:r>
              <a:rPr lang="en-GB" sz="1500" smtClean="0">
                <a:solidFill>
                  <a:schemeClr val="accent2"/>
                </a:solidFill>
                <a:effectLst>
                  <a:outerShdw blurRad="38100" dist="38100" dir="2700000" algn="tl">
                    <a:srgbClr val="000000"/>
                  </a:outerShdw>
                </a:effectLst>
                <a:ea typeface="+mn-ea"/>
              </a:rPr>
              <a:t>heterogeneity</a:t>
            </a:r>
            <a:r>
              <a:rPr lang="en-GB" sz="1500" smtClean="0">
                <a:solidFill>
                  <a:srgbClr val="000000"/>
                </a:solidFill>
                <a:ea typeface="+mn-ea"/>
              </a:rPr>
              <a:t>, in the form of three distinct subgroups of studies </a:t>
            </a:r>
          </a:p>
        </p:txBody>
      </p:sp>
      <p:pic>
        <p:nvPicPr>
          <p:cNvPr id="211972" name="Picture 3"/>
          <p:cNvPicPr>
            <a:picLocks noChangeAspect="1" noChangeArrowheads="1"/>
          </p:cNvPicPr>
          <p:nvPr/>
        </p:nvPicPr>
        <p:blipFill>
          <a:blip r:embed="rId3"/>
          <a:srcRect/>
          <a:stretch>
            <a:fillRect/>
          </a:stretch>
        </p:blipFill>
        <p:spPr bwMode="auto">
          <a:xfrm>
            <a:off x="7935913" y="6205538"/>
            <a:ext cx="815975" cy="52228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FFFFFF"/>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pic>
      <p:pic>
        <p:nvPicPr>
          <p:cNvPr id="211973" name="Picture 4"/>
          <p:cNvPicPr>
            <a:picLocks noChangeAspect="1" noChangeArrowheads="1"/>
          </p:cNvPicPr>
          <p:nvPr/>
        </p:nvPicPr>
        <p:blipFill>
          <a:blip r:embed="rId4"/>
          <a:srcRect/>
          <a:stretch>
            <a:fillRect/>
          </a:stretch>
        </p:blipFill>
        <p:spPr bwMode="auto">
          <a:xfrm>
            <a:off x="671513" y="1152525"/>
            <a:ext cx="7804150" cy="462121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FFFFFF"/>
                </a:solidFill>
                <a:round/>
                <a:headEnd/>
                <a:tailEnd/>
              </a14:hiddenLine>
            </a:ext>
          </a:extLst>
        </p:spPr>
      </p:pic>
      <p:sp>
        <p:nvSpPr>
          <p:cNvPr id="211974" name="Text Box 5"/>
          <p:cNvSpPr txBox="1">
            <a:spLocks noChangeArrowheads="1"/>
          </p:cNvSpPr>
          <p:nvPr/>
        </p:nvSpPr>
        <p:spPr bwMode="auto">
          <a:xfrm>
            <a:off x="671513" y="5972175"/>
            <a:ext cx="3917950" cy="2317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FFFFFF"/>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lvl1pPr defTabSz="414338">
              <a:tabLst>
                <a:tab pos="657225" algn="l"/>
                <a:tab pos="1312863" algn="l"/>
                <a:tab pos="1970088" algn="l"/>
                <a:tab pos="2627313" algn="l"/>
                <a:tab pos="3282950" algn="l"/>
              </a:tabLst>
              <a:defRPr sz="2400" b="1">
                <a:solidFill>
                  <a:srgbClr val="000066"/>
                </a:solidFill>
                <a:latin typeface="Arial" charset="0"/>
                <a:ea typeface="ＭＳ Ｐゴシック" charset="0"/>
              </a:defRPr>
            </a:lvl1pPr>
            <a:lvl2pPr marL="742950" indent="-285750" defTabSz="414338">
              <a:tabLst>
                <a:tab pos="657225" algn="l"/>
                <a:tab pos="1312863" algn="l"/>
                <a:tab pos="1970088" algn="l"/>
                <a:tab pos="2627313" algn="l"/>
                <a:tab pos="3282950" algn="l"/>
              </a:tabLst>
              <a:defRPr sz="2400" b="1">
                <a:solidFill>
                  <a:srgbClr val="000066"/>
                </a:solidFill>
                <a:latin typeface="Arial" charset="0"/>
                <a:ea typeface="ＭＳ Ｐゴシック" charset="0"/>
              </a:defRPr>
            </a:lvl2pPr>
            <a:lvl3pPr marL="1143000" indent="-228600" defTabSz="414338">
              <a:tabLst>
                <a:tab pos="657225" algn="l"/>
                <a:tab pos="1312863" algn="l"/>
                <a:tab pos="1970088" algn="l"/>
                <a:tab pos="2627313" algn="l"/>
                <a:tab pos="3282950" algn="l"/>
              </a:tabLst>
              <a:defRPr sz="2400" b="1">
                <a:solidFill>
                  <a:srgbClr val="000066"/>
                </a:solidFill>
                <a:latin typeface="Arial" charset="0"/>
                <a:ea typeface="ＭＳ Ｐゴシック" charset="0"/>
              </a:defRPr>
            </a:lvl3pPr>
            <a:lvl4pPr marL="1600200" indent="-228600" defTabSz="414338">
              <a:tabLst>
                <a:tab pos="657225" algn="l"/>
                <a:tab pos="1312863" algn="l"/>
                <a:tab pos="1970088" algn="l"/>
                <a:tab pos="2627313" algn="l"/>
                <a:tab pos="3282950" algn="l"/>
              </a:tabLst>
              <a:defRPr sz="2400" b="1">
                <a:solidFill>
                  <a:srgbClr val="000066"/>
                </a:solidFill>
                <a:latin typeface="Arial" charset="0"/>
                <a:ea typeface="ＭＳ Ｐゴシック" charset="0"/>
              </a:defRPr>
            </a:lvl4pPr>
            <a:lvl5pPr marL="2057400" indent="-228600" defTabSz="414338">
              <a:tabLst>
                <a:tab pos="657225" algn="l"/>
                <a:tab pos="1312863" algn="l"/>
                <a:tab pos="1970088" algn="l"/>
                <a:tab pos="2627313" algn="l"/>
                <a:tab pos="3282950" algn="l"/>
              </a:tabLst>
              <a:defRPr sz="2400" b="1">
                <a:solidFill>
                  <a:srgbClr val="000066"/>
                </a:solidFill>
                <a:latin typeface="Arial" charset="0"/>
                <a:ea typeface="ＭＳ Ｐゴシック" charset="0"/>
              </a:defRPr>
            </a:lvl5pPr>
            <a:lvl6pPr marL="25146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Lst>
              <a:defRPr sz="2400" b="1">
                <a:solidFill>
                  <a:srgbClr val="000066"/>
                </a:solidFill>
                <a:latin typeface="Arial" charset="0"/>
                <a:ea typeface="ＭＳ Ｐゴシック" charset="0"/>
              </a:defRPr>
            </a:lvl6pPr>
            <a:lvl7pPr marL="29718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Lst>
              <a:defRPr sz="2400" b="1">
                <a:solidFill>
                  <a:srgbClr val="000066"/>
                </a:solidFill>
                <a:latin typeface="Arial" charset="0"/>
                <a:ea typeface="ＭＳ Ｐゴシック" charset="0"/>
              </a:defRPr>
            </a:lvl7pPr>
            <a:lvl8pPr marL="34290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Lst>
              <a:defRPr sz="2400" b="1">
                <a:solidFill>
                  <a:srgbClr val="000066"/>
                </a:solidFill>
                <a:latin typeface="Arial" charset="0"/>
                <a:ea typeface="ＭＳ Ｐゴシック" charset="0"/>
              </a:defRPr>
            </a:lvl8pPr>
            <a:lvl9pPr marL="38862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Lst>
              <a:defRPr sz="2400" b="1">
                <a:solidFill>
                  <a:srgbClr val="000066"/>
                </a:solidFill>
                <a:latin typeface="Arial" charset="0"/>
                <a:ea typeface="ＭＳ Ｐゴシック" charset="0"/>
              </a:defRPr>
            </a:lvl9pPr>
          </a:lstStyle>
          <a:p>
            <a:pPr eaLnBrk="1">
              <a:lnSpc>
                <a:spcPct val="93000"/>
              </a:lnSpc>
              <a:spcBef>
                <a:spcPct val="0"/>
              </a:spcBef>
              <a:buClr>
                <a:srgbClr val="000000"/>
              </a:buClr>
              <a:buSzPct val="45000"/>
              <a:buFont typeface="Wingdings" charset="0"/>
              <a:buNone/>
              <a:defRPr/>
            </a:pPr>
            <a:r>
              <a:rPr lang="en-GB" sz="1100" smtClean="0">
                <a:solidFill>
                  <a:srgbClr val="000000"/>
                </a:solidFill>
              </a:rPr>
              <a:t>Sterne J A C et al. BMJ 2011;343:bmj.d4002</a:t>
            </a:r>
          </a:p>
        </p:txBody>
      </p:sp>
      <p:sp>
        <p:nvSpPr>
          <p:cNvPr id="211975" name="Text Box 6"/>
          <p:cNvSpPr txBox="1">
            <a:spLocks noChangeArrowheads="1"/>
          </p:cNvSpPr>
          <p:nvPr/>
        </p:nvSpPr>
        <p:spPr bwMode="auto">
          <a:xfrm>
            <a:off x="3635375" y="5949950"/>
            <a:ext cx="4930775" cy="1444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lvl1pPr marL="77788" indent="-77788" defTabSz="414338">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1pPr>
            <a:lvl2pPr marL="742950" indent="-285750" defTabSz="414338">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2pPr>
            <a:lvl3pPr marL="1143000" indent="-228600" defTabSz="414338">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3pPr>
            <a:lvl4pPr marL="1600200" indent="-228600" defTabSz="414338">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4pPr>
            <a:lvl5pPr marL="2057400" indent="-228600" defTabSz="414338">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5pPr>
            <a:lvl6pPr marL="25146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6pPr>
            <a:lvl7pPr marL="29718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7pPr>
            <a:lvl8pPr marL="34290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8pPr>
            <a:lvl9pPr marL="38862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9pPr>
          </a:lstStyle>
          <a:p>
            <a:pPr eaLnBrk="1">
              <a:lnSpc>
                <a:spcPct val="93000"/>
              </a:lnSpc>
              <a:spcBef>
                <a:spcPct val="0"/>
              </a:spcBef>
              <a:buClr>
                <a:srgbClr val="000000"/>
              </a:buClr>
              <a:buSzPct val="45000"/>
              <a:buFont typeface="Wingdings" pitchFamily="2" charset="2"/>
              <a:buNone/>
              <a:defRPr/>
            </a:pPr>
            <a:r>
              <a:rPr lang="en-GB" altLang="en-US" sz="900" b="0" smtClean="0">
                <a:solidFill>
                  <a:srgbClr val="000000"/>
                </a:solidFill>
              </a:rPr>
              <a:t>©2011 by British Medical Journal Publishing Group</a:t>
            </a:r>
          </a:p>
        </p:txBody>
      </p:sp>
      <p:sp>
        <p:nvSpPr>
          <p:cNvPr id="570375" name="Text Box 7"/>
          <p:cNvSpPr txBox="1">
            <a:spLocks noChangeArrowheads="1"/>
          </p:cNvSpPr>
          <p:nvPr/>
        </p:nvSpPr>
        <p:spPr bwMode="auto">
          <a:xfrm>
            <a:off x="684213" y="333375"/>
            <a:ext cx="7777162" cy="312738"/>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lgn="ctr">
              <a:defRPr/>
            </a:pPr>
            <a:r>
              <a:rPr lang="de-DE" altLang="en-US" sz="1600" smtClean="0"/>
              <a:t>Funnel plot und  methodologische Heterogenität</a:t>
            </a:r>
          </a:p>
        </p:txBody>
      </p:sp>
      <p:sp>
        <p:nvSpPr>
          <p:cNvPr id="236553" name="Foliennummernplatzhalter 1"/>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612ACCF0-4380-47B3-A37B-156DAD61F314}" type="slidenum">
              <a:rPr lang="de-DE" altLang="en-US" sz="900" smtClean="0">
                <a:solidFill>
                  <a:schemeClr val="accent2"/>
                </a:solidFill>
              </a:rPr>
              <a:pPr/>
              <a:t>244</a:t>
            </a:fld>
            <a:endParaRPr lang="de-DE" altLang="en-US" sz="1400" b="0" smtClean="0">
              <a:solidFill>
                <a:schemeClr val="tx1"/>
              </a:solidFill>
            </a:endParaRPr>
          </a:p>
        </p:txBody>
      </p:sp>
    </p:spTree>
  </p:cSld>
  <p:clrMapOvr>
    <a:masterClrMapping/>
  </p:clrMapOvr>
  <p:transition spd="med"/>
  <p:timing>
    <p:tnLst>
      <p:par>
        <p:cTn id="1" dur="indefinite" restart="never" nodeType="tmRoot"/>
      </p:par>
    </p:tn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4"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12995" name="Text Box 2"/>
          <p:cNvSpPr txBox="1">
            <a:spLocks noChangeArrowheads="1"/>
          </p:cNvSpPr>
          <p:nvPr/>
        </p:nvSpPr>
        <p:spPr bwMode="auto">
          <a:xfrm>
            <a:off x="325438" y="381000"/>
            <a:ext cx="8493125" cy="4159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FFFFFF"/>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lvl1pPr defTabSz="414338">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charset="0"/>
                <a:ea typeface="ＭＳ Ｐゴシック" charset="0"/>
              </a:defRPr>
            </a:lvl1pPr>
            <a:lvl2pPr marL="742950" indent="-285750" defTabSz="414338">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charset="0"/>
                <a:ea typeface="ＭＳ Ｐゴシック" charset="0"/>
              </a:defRPr>
            </a:lvl2pPr>
            <a:lvl3pPr marL="1143000" indent="-228600" defTabSz="414338">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charset="0"/>
                <a:ea typeface="ＭＳ Ｐゴシック" charset="0"/>
              </a:defRPr>
            </a:lvl3pPr>
            <a:lvl4pPr marL="1600200" indent="-228600" defTabSz="414338">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charset="0"/>
                <a:ea typeface="ＭＳ Ｐゴシック" charset="0"/>
              </a:defRPr>
            </a:lvl4pPr>
            <a:lvl5pPr marL="2057400" indent="-228600" defTabSz="414338">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charset="0"/>
                <a:ea typeface="ＭＳ Ｐゴシック" charset="0"/>
              </a:defRPr>
            </a:lvl5pPr>
            <a:lvl6pPr marL="25146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charset="0"/>
                <a:ea typeface="ＭＳ Ｐゴシック" charset="0"/>
              </a:defRPr>
            </a:lvl6pPr>
            <a:lvl7pPr marL="29718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charset="0"/>
                <a:ea typeface="ＭＳ Ｐゴシック" charset="0"/>
              </a:defRPr>
            </a:lvl7pPr>
            <a:lvl8pPr marL="34290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charset="0"/>
                <a:ea typeface="ＭＳ Ｐゴシック" charset="0"/>
              </a:defRPr>
            </a:lvl8pPr>
            <a:lvl9pPr marL="38862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charset="0"/>
                <a:ea typeface="ＭＳ Ｐゴシック" charset="0"/>
              </a:defRPr>
            </a:lvl9pPr>
          </a:lstStyle>
          <a:p>
            <a:pPr algn="ctr" eaLnBrk="1">
              <a:lnSpc>
                <a:spcPct val="93000"/>
              </a:lnSpc>
              <a:spcBef>
                <a:spcPct val="0"/>
              </a:spcBef>
              <a:buClr>
                <a:srgbClr val="000000"/>
              </a:buClr>
              <a:buSzPct val="45000"/>
              <a:buFont typeface="Wingdings" charset="0"/>
              <a:buNone/>
              <a:defRPr/>
            </a:pPr>
            <a:r>
              <a:rPr lang="en-GB" sz="1500" smtClean="0">
                <a:solidFill>
                  <a:srgbClr val="000000"/>
                </a:solidFill>
              </a:rPr>
              <a:t>Contour enhanced funnel plots.</a:t>
            </a:r>
          </a:p>
        </p:txBody>
      </p:sp>
      <p:pic>
        <p:nvPicPr>
          <p:cNvPr id="212996" name="Picture 3"/>
          <p:cNvPicPr>
            <a:picLocks noChangeAspect="1" noChangeArrowheads="1"/>
          </p:cNvPicPr>
          <p:nvPr/>
        </p:nvPicPr>
        <p:blipFill>
          <a:blip r:embed="rId3"/>
          <a:srcRect/>
          <a:stretch>
            <a:fillRect/>
          </a:stretch>
        </p:blipFill>
        <p:spPr bwMode="auto">
          <a:xfrm>
            <a:off x="7935913" y="6205538"/>
            <a:ext cx="815975" cy="52228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FFFFFF"/>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pic>
      <p:pic>
        <p:nvPicPr>
          <p:cNvPr id="212997" name="Picture 4"/>
          <p:cNvPicPr>
            <a:picLocks noChangeAspect="1" noChangeArrowheads="1"/>
          </p:cNvPicPr>
          <p:nvPr/>
        </p:nvPicPr>
        <p:blipFill>
          <a:blip r:embed="rId4"/>
          <a:srcRect/>
          <a:stretch>
            <a:fillRect/>
          </a:stretch>
        </p:blipFill>
        <p:spPr bwMode="auto">
          <a:xfrm>
            <a:off x="2555875" y="981075"/>
            <a:ext cx="4025900" cy="4892675"/>
          </a:xfrm>
          <a:prstGeom prst="rect">
            <a:avLst/>
          </a:prstGeom>
          <a:ln>
            <a:noFill/>
          </a:ln>
          <a:effectLst>
            <a:outerShdw blurRad="292100" dist="139700" dir="2700000" algn="tl" rotWithShape="0">
              <a:srgbClr val="333333">
                <a:alpha val="65000"/>
              </a:srgbClr>
            </a:outerShdw>
          </a:effectLst>
          <a:extLst>
            <a:ext uri="{91240B29-F687-4F45-9708-019B960494DF}">
              <a14:hiddenLine xmlns:a14="http://schemas.microsoft.com/office/drawing/2010/main" w="9525">
                <a:solidFill>
                  <a:srgbClr val="FFFFFF"/>
                </a:solidFill>
                <a:round/>
                <a:headEnd/>
                <a:tailEnd/>
              </a14:hiddenLine>
            </a:ext>
          </a:extLst>
        </p:spPr>
      </p:pic>
      <p:sp>
        <p:nvSpPr>
          <p:cNvPr id="212998" name="Text Box 5"/>
          <p:cNvSpPr txBox="1">
            <a:spLocks noChangeArrowheads="1"/>
          </p:cNvSpPr>
          <p:nvPr/>
        </p:nvSpPr>
        <p:spPr bwMode="auto">
          <a:xfrm>
            <a:off x="652463" y="5976938"/>
            <a:ext cx="3917950" cy="2317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FFFFFF"/>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lvl1pPr defTabSz="414338">
              <a:tabLst>
                <a:tab pos="657225" algn="l"/>
                <a:tab pos="1312863" algn="l"/>
                <a:tab pos="1970088" algn="l"/>
                <a:tab pos="2627313" algn="l"/>
                <a:tab pos="3282950" algn="l"/>
              </a:tabLst>
              <a:defRPr sz="2400" b="1">
                <a:solidFill>
                  <a:srgbClr val="000066"/>
                </a:solidFill>
                <a:latin typeface="Arial" charset="0"/>
                <a:ea typeface="ＭＳ Ｐゴシック" charset="0"/>
              </a:defRPr>
            </a:lvl1pPr>
            <a:lvl2pPr marL="742950" indent="-285750" defTabSz="414338">
              <a:tabLst>
                <a:tab pos="657225" algn="l"/>
                <a:tab pos="1312863" algn="l"/>
                <a:tab pos="1970088" algn="l"/>
                <a:tab pos="2627313" algn="l"/>
                <a:tab pos="3282950" algn="l"/>
              </a:tabLst>
              <a:defRPr sz="2400" b="1">
                <a:solidFill>
                  <a:srgbClr val="000066"/>
                </a:solidFill>
                <a:latin typeface="Arial" charset="0"/>
                <a:ea typeface="ＭＳ Ｐゴシック" charset="0"/>
              </a:defRPr>
            </a:lvl2pPr>
            <a:lvl3pPr marL="1143000" indent="-228600" defTabSz="414338">
              <a:tabLst>
                <a:tab pos="657225" algn="l"/>
                <a:tab pos="1312863" algn="l"/>
                <a:tab pos="1970088" algn="l"/>
                <a:tab pos="2627313" algn="l"/>
                <a:tab pos="3282950" algn="l"/>
              </a:tabLst>
              <a:defRPr sz="2400" b="1">
                <a:solidFill>
                  <a:srgbClr val="000066"/>
                </a:solidFill>
                <a:latin typeface="Arial" charset="0"/>
                <a:ea typeface="ＭＳ Ｐゴシック" charset="0"/>
              </a:defRPr>
            </a:lvl3pPr>
            <a:lvl4pPr marL="1600200" indent="-228600" defTabSz="414338">
              <a:tabLst>
                <a:tab pos="657225" algn="l"/>
                <a:tab pos="1312863" algn="l"/>
                <a:tab pos="1970088" algn="l"/>
                <a:tab pos="2627313" algn="l"/>
                <a:tab pos="3282950" algn="l"/>
              </a:tabLst>
              <a:defRPr sz="2400" b="1">
                <a:solidFill>
                  <a:srgbClr val="000066"/>
                </a:solidFill>
                <a:latin typeface="Arial" charset="0"/>
                <a:ea typeface="ＭＳ Ｐゴシック" charset="0"/>
              </a:defRPr>
            </a:lvl4pPr>
            <a:lvl5pPr marL="2057400" indent="-228600" defTabSz="414338">
              <a:tabLst>
                <a:tab pos="657225" algn="l"/>
                <a:tab pos="1312863" algn="l"/>
                <a:tab pos="1970088" algn="l"/>
                <a:tab pos="2627313" algn="l"/>
                <a:tab pos="3282950" algn="l"/>
              </a:tabLst>
              <a:defRPr sz="2400" b="1">
                <a:solidFill>
                  <a:srgbClr val="000066"/>
                </a:solidFill>
                <a:latin typeface="Arial" charset="0"/>
                <a:ea typeface="ＭＳ Ｐゴシック" charset="0"/>
              </a:defRPr>
            </a:lvl5pPr>
            <a:lvl6pPr marL="25146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Lst>
              <a:defRPr sz="2400" b="1">
                <a:solidFill>
                  <a:srgbClr val="000066"/>
                </a:solidFill>
                <a:latin typeface="Arial" charset="0"/>
                <a:ea typeface="ＭＳ Ｐゴシック" charset="0"/>
              </a:defRPr>
            </a:lvl6pPr>
            <a:lvl7pPr marL="29718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Lst>
              <a:defRPr sz="2400" b="1">
                <a:solidFill>
                  <a:srgbClr val="000066"/>
                </a:solidFill>
                <a:latin typeface="Arial" charset="0"/>
                <a:ea typeface="ＭＳ Ｐゴシック" charset="0"/>
              </a:defRPr>
            </a:lvl7pPr>
            <a:lvl8pPr marL="34290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Lst>
              <a:defRPr sz="2400" b="1">
                <a:solidFill>
                  <a:srgbClr val="000066"/>
                </a:solidFill>
                <a:latin typeface="Arial" charset="0"/>
                <a:ea typeface="ＭＳ Ｐゴシック" charset="0"/>
              </a:defRPr>
            </a:lvl8pPr>
            <a:lvl9pPr marL="38862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Lst>
              <a:defRPr sz="2400" b="1">
                <a:solidFill>
                  <a:srgbClr val="000066"/>
                </a:solidFill>
                <a:latin typeface="Arial" charset="0"/>
                <a:ea typeface="ＭＳ Ｐゴシック" charset="0"/>
              </a:defRPr>
            </a:lvl9pPr>
          </a:lstStyle>
          <a:p>
            <a:pPr eaLnBrk="1">
              <a:lnSpc>
                <a:spcPct val="93000"/>
              </a:lnSpc>
              <a:spcBef>
                <a:spcPct val="0"/>
              </a:spcBef>
              <a:buClr>
                <a:srgbClr val="000000"/>
              </a:buClr>
              <a:buSzPct val="45000"/>
              <a:buFont typeface="Wingdings" charset="0"/>
              <a:buNone/>
              <a:defRPr/>
            </a:pPr>
            <a:r>
              <a:rPr lang="en-GB" sz="1100" smtClean="0">
                <a:solidFill>
                  <a:srgbClr val="000000"/>
                </a:solidFill>
              </a:rPr>
              <a:t>Sterne J A C et al. BMJ 2011;343:bmj.d4002</a:t>
            </a:r>
          </a:p>
        </p:txBody>
      </p:sp>
      <p:sp>
        <p:nvSpPr>
          <p:cNvPr id="212999" name="Text Box 6"/>
          <p:cNvSpPr txBox="1">
            <a:spLocks noChangeArrowheads="1"/>
          </p:cNvSpPr>
          <p:nvPr/>
        </p:nvSpPr>
        <p:spPr bwMode="auto">
          <a:xfrm>
            <a:off x="3789363" y="5976938"/>
            <a:ext cx="4929187" cy="1285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lvl1pPr marL="77788" indent="-77788" defTabSz="414338">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1pPr>
            <a:lvl2pPr marL="742950" indent="-285750" defTabSz="414338">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2pPr>
            <a:lvl3pPr marL="1143000" indent="-228600" defTabSz="414338">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3pPr>
            <a:lvl4pPr marL="1600200" indent="-228600" defTabSz="414338">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4pPr>
            <a:lvl5pPr marL="2057400" indent="-228600" defTabSz="414338">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5pPr>
            <a:lvl6pPr marL="25146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6pPr>
            <a:lvl7pPr marL="29718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7pPr>
            <a:lvl8pPr marL="34290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8pPr>
            <a:lvl9pPr marL="38862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9pPr>
          </a:lstStyle>
          <a:p>
            <a:pPr eaLnBrk="1">
              <a:lnSpc>
                <a:spcPct val="93000"/>
              </a:lnSpc>
              <a:spcBef>
                <a:spcPct val="0"/>
              </a:spcBef>
              <a:buClr>
                <a:srgbClr val="000000"/>
              </a:buClr>
              <a:buSzPct val="45000"/>
              <a:buFont typeface="Wingdings" pitchFamily="2" charset="2"/>
              <a:buNone/>
              <a:defRPr/>
            </a:pPr>
            <a:r>
              <a:rPr lang="en-GB" altLang="en-US" sz="900" b="0" smtClean="0">
                <a:solidFill>
                  <a:srgbClr val="000000"/>
                </a:solidFill>
              </a:rPr>
              <a:t>©2011 by British Medical Journal Publishing Group</a:t>
            </a:r>
          </a:p>
        </p:txBody>
      </p:sp>
      <p:sp>
        <p:nvSpPr>
          <p:cNvPr id="213000" name="Line 7"/>
          <p:cNvSpPr>
            <a:spLocks noChangeShapeType="1"/>
          </p:cNvSpPr>
          <p:nvPr/>
        </p:nvSpPr>
        <p:spPr bwMode="auto">
          <a:xfrm>
            <a:off x="3059113" y="1052513"/>
            <a:ext cx="1441450" cy="2089150"/>
          </a:xfrm>
          <a:prstGeom prst="line">
            <a:avLst/>
          </a:prstGeom>
          <a:noFill/>
          <a:ln w="25400">
            <a:solidFill>
              <a:srgbClr val="00FF00"/>
            </a:solidFill>
            <a:round/>
            <a:headEnd/>
            <a:tailEnd type="triangle" w="med" len="me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a:spAutoFit/>
          </a:bodyPr>
          <a:lstStyle/>
          <a:p>
            <a:pPr>
              <a:defRPr/>
            </a:pPr>
            <a:endParaRPr lang="de-DE">
              <a:latin typeface="Arial" charset="0"/>
              <a:ea typeface="ＭＳ Ｐゴシック" charset="0"/>
              <a:cs typeface="ＭＳ Ｐゴシック" charset="0"/>
            </a:endParaRPr>
          </a:p>
        </p:txBody>
      </p:sp>
      <p:sp>
        <p:nvSpPr>
          <p:cNvPr id="213001" name="Line 8"/>
          <p:cNvSpPr>
            <a:spLocks noChangeShapeType="1"/>
          </p:cNvSpPr>
          <p:nvPr/>
        </p:nvSpPr>
        <p:spPr bwMode="auto">
          <a:xfrm>
            <a:off x="3708400" y="1052513"/>
            <a:ext cx="503238" cy="1439862"/>
          </a:xfrm>
          <a:prstGeom prst="line">
            <a:avLst/>
          </a:prstGeom>
          <a:noFill/>
          <a:ln w="25400">
            <a:solidFill>
              <a:srgbClr val="00FFFF"/>
            </a:solidFill>
            <a:round/>
            <a:headEnd/>
            <a:tailEnd type="triangle" w="med" len="me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a:spAutoFit/>
          </a:bodyPr>
          <a:lstStyle/>
          <a:p>
            <a:pPr>
              <a:defRPr/>
            </a:pPr>
            <a:endParaRPr lang="de-DE">
              <a:latin typeface="Arial" charset="0"/>
              <a:ea typeface="ＭＳ Ｐゴシック" charset="0"/>
              <a:cs typeface="ＭＳ Ｐゴシック" charset="0"/>
            </a:endParaRPr>
          </a:p>
        </p:txBody>
      </p:sp>
      <p:sp>
        <p:nvSpPr>
          <p:cNvPr id="213002" name="Line 9"/>
          <p:cNvSpPr>
            <a:spLocks noChangeShapeType="1"/>
          </p:cNvSpPr>
          <p:nvPr/>
        </p:nvSpPr>
        <p:spPr bwMode="auto">
          <a:xfrm>
            <a:off x="5651500" y="1052513"/>
            <a:ext cx="73025" cy="647700"/>
          </a:xfrm>
          <a:prstGeom prst="line">
            <a:avLst/>
          </a:prstGeom>
          <a:noFill/>
          <a:ln w="25400">
            <a:solidFill>
              <a:srgbClr val="FF0000"/>
            </a:solidFill>
            <a:round/>
            <a:headEnd/>
            <a:tailEnd type="triangle" w="med" len="me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a:spAutoFit/>
          </a:bodyPr>
          <a:lstStyle/>
          <a:p>
            <a:pPr>
              <a:defRPr/>
            </a:pPr>
            <a:endParaRPr lang="de-DE">
              <a:latin typeface="Arial" charset="0"/>
              <a:ea typeface="ＭＳ Ｐゴシック" charset="0"/>
              <a:cs typeface="ＭＳ Ｐゴシック" charset="0"/>
            </a:endParaRPr>
          </a:p>
        </p:txBody>
      </p:sp>
      <p:sp>
        <p:nvSpPr>
          <p:cNvPr id="237579" name="Foliennummernplatzhalter 1"/>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F7717968-0FCC-45A0-A2C9-0E648F720DBC}" type="slidenum">
              <a:rPr lang="de-DE" altLang="en-US" sz="900" smtClean="0">
                <a:solidFill>
                  <a:schemeClr val="accent2"/>
                </a:solidFill>
              </a:rPr>
              <a:pPr/>
              <a:t>245</a:t>
            </a:fld>
            <a:endParaRPr lang="de-DE" altLang="en-US" sz="1400" b="0" smtClean="0">
              <a:solidFill>
                <a:schemeClr val="tx1"/>
              </a:solidFill>
            </a:endParaRPr>
          </a:p>
        </p:txBody>
      </p:sp>
    </p:spTree>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38595" name="Foliennummernplatzhalter 3"/>
          <p:cNvSpPr txBox="1">
            <a:spLocks noGrp="1"/>
          </p:cNvSpPr>
          <p:nvPr/>
        </p:nvSpPr>
        <p:spPr bwMode="auto">
          <a:xfrm>
            <a:off x="8101013" y="6524625"/>
            <a:ext cx="4572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r">
              <a:lnSpc>
                <a:spcPct val="100000"/>
              </a:lnSpc>
              <a:spcBef>
                <a:spcPct val="0"/>
              </a:spcBef>
              <a:buSzTx/>
            </a:pPr>
            <a:fld id="{DD553911-2351-4551-83F8-678B3123986E}" type="slidenum">
              <a:rPr lang="de-DE" altLang="en-US" sz="900">
                <a:solidFill>
                  <a:schemeClr val="accent2"/>
                </a:solidFill>
              </a:rPr>
              <a:pPr algn="r">
                <a:lnSpc>
                  <a:spcPct val="100000"/>
                </a:lnSpc>
                <a:spcBef>
                  <a:spcPct val="0"/>
                </a:spcBef>
                <a:buSzTx/>
              </a:pPr>
              <a:t>246</a:t>
            </a:fld>
            <a:endParaRPr lang="de-DE" altLang="en-US" sz="1400" b="0">
              <a:solidFill>
                <a:schemeClr val="tx1"/>
              </a:solidFill>
            </a:endParaRPr>
          </a:p>
        </p:txBody>
      </p:sp>
      <p:pic>
        <p:nvPicPr>
          <p:cNvPr id="23859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2275" y="6142038"/>
            <a:ext cx="812800"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5028" name="Picture 3"/>
          <p:cNvPicPr>
            <a:picLocks noChangeAspect="1" noChangeArrowheads="1"/>
          </p:cNvPicPr>
          <p:nvPr/>
        </p:nvPicPr>
        <p:blipFill>
          <a:blip r:embed="rId4"/>
          <a:srcRect/>
          <a:stretch>
            <a:fillRect/>
          </a:stretch>
        </p:blipFill>
        <p:spPr bwMode="auto">
          <a:xfrm>
            <a:off x="395288" y="836613"/>
            <a:ext cx="3357562" cy="4873625"/>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8598" name="Text Box 5"/>
          <p:cNvSpPr txBox="1">
            <a:spLocks noChangeArrowheads="1"/>
          </p:cNvSpPr>
          <p:nvPr/>
        </p:nvSpPr>
        <p:spPr bwMode="auto">
          <a:xfrm>
            <a:off x="323850" y="6021388"/>
            <a:ext cx="6588125" cy="17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1pPr>
            <a:lvl2pPr marL="742950" indent="-285750">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2pPr>
            <a:lvl3pPr marL="1143000" indent="-228600">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3pPr>
            <a:lvl4pPr marL="1600200" indent="-228600">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4pPr>
            <a:lvl5pPr marL="2057400" indent="-228600">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9pPr>
          </a:lstStyle>
          <a:p>
            <a:pPr eaLnBrk="1">
              <a:lnSpc>
                <a:spcPct val="97000"/>
              </a:lnSpc>
              <a:spcBef>
                <a:spcPct val="0"/>
              </a:spcBef>
              <a:buClr>
                <a:srgbClr val="000000"/>
              </a:buClr>
              <a:buSzPct val="45000"/>
              <a:buFont typeface="StarSymbol" charset="0"/>
              <a:buNone/>
            </a:pPr>
            <a:r>
              <a:rPr lang="en-GB" altLang="en-US" sz="1200">
                <a:solidFill>
                  <a:srgbClr val="000000"/>
                </a:solidFill>
              </a:rPr>
              <a:t>Moreno, S. G et al. BMJ 2009;339:b2981</a:t>
            </a:r>
          </a:p>
        </p:txBody>
      </p:sp>
      <p:sp>
        <p:nvSpPr>
          <p:cNvPr id="238599" name="Text Box 6"/>
          <p:cNvSpPr txBox="1">
            <a:spLocks noChangeArrowheads="1"/>
          </p:cNvSpPr>
          <p:nvPr/>
        </p:nvSpPr>
        <p:spPr bwMode="auto">
          <a:xfrm>
            <a:off x="3851275" y="790575"/>
            <a:ext cx="4822825" cy="189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spAutoFit/>
          </a:bodyPr>
          <a:lstStyle>
            <a:lvl1pPr marL="457200" indent="-45720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b="1">
                <a:solidFill>
                  <a:srgbClr val="000066"/>
                </a:solidFill>
                <a:latin typeface="Arial" pitchFamily="34" charset="0"/>
                <a:ea typeface="ＭＳ Ｐゴシック" pitchFamily="34" charset="-128"/>
              </a:defRPr>
            </a:lvl1pPr>
            <a:lvl2pPr marL="742950" indent="-28575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b="1">
                <a:solidFill>
                  <a:srgbClr val="000066"/>
                </a:solidFill>
                <a:latin typeface="Arial" pitchFamily="34" charset="0"/>
                <a:ea typeface="ＭＳ Ｐゴシック" pitchFamily="34" charset="-128"/>
              </a:defRPr>
            </a:lvl2pPr>
            <a:lvl3pPr marL="1143000" indent="-22860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b="1">
                <a:solidFill>
                  <a:srgbClr val="000066"/>
                </a:solidFill>
                <a:latin typeface="Arial" pitchFamily="34" charset="0"/>
                <a:ea typeface="ＭＳ Ｐゴシック" pitchFamily="34" charset="-128"/>
              </a:defRPr>
            </a:lvl3pPr>
            <a:lvl4pPr marL="1600200" indent="-22860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b="1">
                <a:solidFill>
                  <a:srgbClr val="000066"/>
                </a:solidFill>
                <a:latin typeface="Arial" pitchFamily="34" charset="0"/>
                <a:ea typeface="ＭＳ Ｐゴシック" pitchFamily="34" charset="-128"/>
              </a:defRPr>
            </a:lvl4pPr>
            <a:lvl5pPr marL="2057400" indent="-22860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b="1">
                <a:solidFill>
                  <a:srgbClr val="000066"/>
                </a:solidFill>
                <a:latin typeface="Arial" pitchFamily="34" charset="0"/>
                <a:ea typeface="ＭＳ Ｐゴシック" pitchFamily="34" charset="-128"/>
              </a:defRPr>
            </a:lvl9pPr>
          </a:lstStyle>
          <a:p>
            <a:pPr eaLnBrk="1">
              <a:lnSpc>
                <a:spcPct val="97000"/>
              </a:lnSpc>
              <a:spcBef>
                <a:spcPct val="0"/>
              </a:spcBef>
              <a:buClr>
                <a:srgbClr val="000000"/>
              </a:buClr>
              <a:buSzPct val="45000"/>
              <a:buFont typeface="StarSymbol" charset="0"/>
              <a:buNone/>
            </a:pPr>
            <a:r>
              <a:rPr lang="en-GB" altLang="en-US" sz="1600">
                <a:solidFill>
                  <a:srgbClr val="000000"/>
                </a:solidFill>
              </a:rPr>
              <a:t>Contour enhanced funnel plots displaying discrepancy between Food and Drug Administration (FDA) data and journal data. </a:t>
            </a:r>
          </a:p>
          <a:p>
            <a:pPr eaLnBrk="1">
              <a:lnSpc>
                <a:spcPct val="97000"/>
              </a:lnSpc>
              <a:spcBef>
                <a:spcPct val="0"/>
              </a:spcBef>
              <a:buClr>
                <a:srgbClr val="000000"/>
              </a:buClr>
              <a:buSzPct val="45000"/>
              <a:buFont typeface="StarSymbol" charset="0"/>
              <a:buAutoNum type="alphaUcParenBoth"/>
            </a:pPr>
            <a:r>
              <a:rPr lang="en-GB" altLang="en-US" sz="1600">
                <a:solidFill>
                  <a:srgbClr val="000000"/>
                </a:solidFill>
              </a:rPr>
              <a:t>Arrows joining effect results from same studies when both were available from FDA and journals. </a:t>
            </a:r>
          </a:p>
          <a:p>
            <a:pPr eaLnBrk="1">
              <a:lnSpc>
                <a:spcPct val="97000"/>
              </a:lnSpc>
              <a:spcBef>
                <a:spcPct val="0"/>
              </a:spcBef>
              <a:buClr>
                <a:srgbClr val="000000"/>
              </a:buClr>
              <a:buSzPct val="45000"/>
              <a:buFont typeface="StarSymbol" charset="0"/>
              <a:buAutoNum type="alphaUcParenBoth"/>
            </a:pPr>
            <a:r>
              <a:rPr lang="en-GB" altLang="en-US" sz="1600">
                <a:solidFill>
                  <a:srgbClr val="000000"/>
                </a:solidFill>
              </a:rPr>
              <a:t>(B) Estimates of effect only available from FDA (not journal published studies)</a:t>
            </a:r>
          </a:p>
        </p:txBody>
      </p:sp>
      <p:sp>
        <p:nvSpPr>
          <p:cNvPr id="238600" name="Foliennummernplatzhalter 1"/>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5210B6CE-DC58-47A0-9D52-8205FB169DE4}" type="slidenum">
              <a:rPr lang="de-DE" altLang="en-US" sz="900" smtClean="0">
                <a:solidFill>
                  <a:schemeClr val="accent2"/>
                </a:solidFill>
              </a:rPr>
              <a:pPr/>
              <a:t>246</a:t>
            </a:fld>
            <a:endParaRPr lang="de-DE" altLang="en-US" sz="1400" b="0" smtClean="0">
              <a:solidFill>
                <a:schemeClr val="tx1"/>
              </a:solidFill>
            </a:endParaRPr>
          </a:p>
        </p:txBody>
      </p:sp>
    </p:spTree>
  </p:cSld>
  <p:clrMapOvr>
    <a:masterClrMapping/>
  </p:clrMapOvr>
  <p:transition spd="med"/>
  <p:timing>
    <p:tnLst>
      <p:par>
        <p:cTn id="1" dur="indefinite" restart="never" nodeType="tmRoot"/>
      </p:par>
    </p:tn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2"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39619" name="Foliennummernplatzhalter 3"/>
          <p:cNvSpPr txBox="1">
            <a:spLocks noGrp="1"/>
          </p:cNvSpPr>
          <p:nvPr/>
        </p:nvSpPr>
        <p:spPr bwMode="auto">
          <a:xfrm>
            <a:off x="8101013" y="6524625"/>
            <a:ext cx="4572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r">
              <a:lnSpc>
                <a:spcPct val="100000"/>
              </a:lnSpc>
              <a:spcBef>
                <a:spcPct val="0"/>
              </a:spcBef>
              <a:buSzTx/>
            </a:pPr>
            <a:fld id="{38AB9E00-A02F-4F8A-925C-514E181F940F}" type="slidenum">
              <a:rPr lang="de-DE" altLang="en-US" sz="900">
                <a:solidFill>
                  <a:schemeClr val="accent2"/>
                </a:solidFill>
              </a:rPr>
              <a:pPr algn="r">
                <a:lnSpc>
                  <a:spcPct val="100000"/>
                </a:lnSpc>
                <a:spcBef>
                  <a:spcPct val="0"/>
                </a:spcBef>
                <a:buSzTx/>
              </a:pPr>
              <a:t>247</a:t>
            </a:fld>
            <a:endParaRPr lang="de-DE" altLang="en-US" sz="1400" b="0">
              <a:solidFill>
                <a:schemeClr val="tx1"/>
              </a:solidFill>
            </a:endParaRPr>
          </a:p>
        </p:txBody>
      </p:sp>
      <p:pic>
        <p:nvPicPr>
          <p:cNvPr id="239620"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2275" y="6142038"/>
            <a:ext cx="812800"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9621" name="Text Box 5"/>
          <p:cNvSpPr txBox="1">
            <a:spLocks noChangeArrowheads="1"/>
          </p:cNvSpPr>
          <p:nvPr/>
        </p:nvSpPr>
        <p:spPr bwMode="auto">
          <a:xfrm>
            <a:off x="4284663" y="4868863"/>
            <a:ext cx="6588125" cy="17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1pPr>
            <a:lvl2pPr marL="742950" indent="-285750">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2pPr>
            <a:lvl3pPr marL="1143000" indent="-228600">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3pPr>
            <a:lvl4pPr marL="1600200" indent="-228600">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4pPr>
            <a:lvl5pPr marL="2057400" indent="-228600">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9pPr>
          </a:lstStyle>
          <a:p>
            <a:pPr eaLnBrk="1">
              <a:lnSpc>
                <a:spcPct val="97000"/>
              </a:lnSpc>
              <a:spcBef>
                <a:spcPct val="0"/>
              </a:spcBef>
              <a:buClr>
                <a:srgbClr val="000000"/>
              </a:buClr>
              <a:buSzPct val="45000"/>
              <a:buFont typeface="StarSymbol" charset="0"/>
              <a:buNone/>
            </a:pPr>
            <a:r>
              <a:rPr lang="en-GB" altLang="en-US" sz="1200">
                <a:solidFill>
                  <a:srgbClr val="000000"/>
                </a:solidFill>
              </a:rPr>
              <a:t>Moreno, S. G et al. BMJ 2009;339:b2981</a:t>
            </a:r>
          </a:p>
        </p:txBody>
      </p:sp>
      <p:sp>
        <p:nvSpPr>
          <p:cNvPr id="239622" name="Text Box 6"/>
          <p:cNvSpPr txBox="1">
            <a:spLocks noChangeArrowheads="1"/>
          </p:cNvSpPr>
          <p:nvPr/>
        </p:nvSpPr>
        <p:spPr bwMode="auto">
          <a:xfrm>
            <a:off x="4284663" y="476250"/>
            <a:ext cx="4749800" cy="1182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spAutoFit/>
          </a:bodyPr>
          <a:lstStyle>
            <a:lvl1pPr marL="457200" indent="-45720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b="1">
                <a:solidFill>
                  <a:srgbClr val="000066"/>
                </a:solidFill>
                <a:latin typeface="Arial" pitchFamily="34" charset="0"/>
                <a:ea typeface="ＭＳ Ｐゴシック" pitchFamily="34" charset="-128"/>
              </a:defRPr>
            </a:lvl1pPr>
            <a:lvl2pPr marL="742950" indent="-28575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b="1">
                <a:solidFill>
                  <a:srgbClr val="000066"/>
                </a:solidFill>
                <a:latin typeface="Arial" pitchFamily="34" charset="0"/>
                <a:ea typeface="ＭＳ Ｐゴシック" pitchFamily="34" charset="-128"/>
              </a:defRPr>
            </a:lvl2pPr>
            <a:lvl3pPr marL="1143000" indent="-22860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b="1">
                <a:solidFill>
                  <a:srgbClr val="000066"/>
                </a:solidFill>
                <a:latin typeface="Arial" pitchFamily="34" charset="0"/>
                <a:ea typeface="ＭＳ Ｐゴシック" pitchFamily="34" charset="-128"/>
              </a:defRPr>
            </a:lvl3pPr>
            <a:lvl4pPr marL="1600200" indent="-22860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b="1">
                <a:solidFill>
                  <a:srgbClr val="000066"/>
                </a:solidFill>
                <a:latin typeface="Arial" pitchFamily="34" charset="0"/>
                <a:ea typeface="ＭＳ Ｐゴシック" pitchFamily="34" charset="-128"/>
              </a:defRPr>
            </a:lvl4pPr>
            <a:lvl5pPr marL="2057400" indent="-22860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b="1">
                <a:solidFill>
                  <a:srgbClr val="000066"/>
                </a:solidFill>
                <a:latin typeface="Arial" pitchFamily="34" charset="0"/>
                <a:ea typeface="ＭＳ Ｐゴシック" pitchFamily="34" charset="-128"/>
              </a:defRPr>
            </a:lvl9pPr>
          </a:lstStyle>
          <a:p>
            <a:pPr eaLnBrk="1">
              <a:lnSpc>
                <a:spcPct val="97000"/>
              </a:lnSpc>
              <a:spcBef>
                <a:spcPct val="0"/>
              </a:spcBef>
              <a:buClr>
                <a:srgbClr val="000000"/>
              </a:buClr>
              <a:buSzPct val="45000"/>
              <a:buFont typeface="StarSymbol" charset="0"/>
              <a:buNone/>
            </a:pPr>
            <a:r>
              <a:rPr lang="en-GB" altLang="en-US" sz="1600">
                <a:solidFill>
                  <a:srgbClr val="000000"/>
                </a:solidFill>
              </a:rPr>
              <a:t>Fig 1 Contour enhanced funnel plots (95% CI at top). </a:t>
            </a:r>
          </a:p>
          <a:p>
            <a:pPr eaLnBrk="1">
              <a:lnSpc>
                <a:spcPct val="97000"/>
              </a:lnSpc>
              <a:spcBef>
                <a:spcPct val="0"/>
              </a:spcBef>
              <a:buClr>
                <a:srgbClr val="000000"/>
              </a:buClr>
              <a:buSzPct val="45000"/>
              <a:buFont typeface="StarSymbol" charset="0"/>
              <a:buAutoNum type="alphaUcParenBoth"/>
            </a:pPr>
            <a:r>
              <a:rPr lang="en-GB" altLang="en-US" sz="1600">
                <a:solidFill>
                  <a:srgbClr val="000000"/>
                </a:solidFill>
              </a:rPr>
              <a:t>Studies submitted to Food and Drug Administration (FDA). </a:t>
            </a:r>
          </a:p>
          <a:p>
            <a:pPr eaLnBrk="1">
              <a:lnSpc>
                <a:spcPct val="97000"/>
              </a:lnSpc>
              <a:spcBef>
                <a:spcPct val="0"/>
              </a:spcBef>
              <a:buClr>
                <a:srgbClr val="000000"/>
              </a:buClr>
              <a:buSzPct val="45000"/>
              <a:buFont typeface="StarSymbol" charset="0"/>
              <a:buAutoNum type="alphaUcParenBoth"/>
            </a:pPr>
            <a:r>
              <a:rPr lang="en-GB" altLang="en-US" sz="1600">
                <a:solidFill>
                  <a:srgbClr val="000000"/>
                </a:solidFill>
              </a:rPr>
              <a:t>(B) Studies published in journals. </a:t>
            </a:r>
          </a:p>
        </p:txBody>
      </p:sp>
      <p:pic>
        <p:nvPicPr>
          <p:cNvPr id="215047" name="Picture 9"/>
          <p:cNvPicPr>
            <a:picLocks noChangeAspect="1" noChangeArrowheads="1"/>
          </p:cNvPicPr>
          <p:nvPr/>
        </p:nvPicPr>
        <p:blipFill>
          <a:blip r:embed="rId4"/>
          <a:srcRect/>
          <a:stretch>
            <a:fillRect/>
          </a:stretch>
        </p:blipFill>
        <p:spPr bwMode="auto">
          <a:xfrm>
            <a:off x="179388" y="476250"/>
            <a:ext cx="4017962" cy="5278438"/>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gradFill rotWithShape="1">
                  <a:gsLst>
                    <a:gs pos="0">
                      <a:schemeClr val="bg1"/>
                    </a:gs>
                    <a:gs pos="100000">
                      <a:srgbClr val="0066CC"/>
                    </a:gs>
                  </a:gsLst>
                  <a:lin ang="5400000" scaled="1"/>
                </a:gradFill>
              </a14:hiddenFill>
            </a:ext>
            <a:ext uri="{91240B29-F687-4F45-9708-019B960494DF}">
              <a14:hiddenLine xmlns:a14="http://schemas.microsoft.com/office/drawing/2010/main" w="9525">
                <a:solidFill>
                  <a:srgbClr val="000000"/>
                </a:solidFill>
                <a:miter lim="800000"/>
                <a:headEnd/>
                <a:tailEnd/>
              </a14:hiddenLine>
            </a:ext>
          </a:extLst>
        </p:spPr>
      </p:pic>
      <p:sp>
        <p:nvSpPr>
          <p:cNvPr id="239624" name="Foliennummernplatzhalter 1"/>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0F9A6374-81D1-44DF-B720-A7604DA5A121}" type="slidenum">
              <a:rPr lang="de-DE" altLang="en-US" sz="900" smtClean="0">
                <a:solidFill>
                  <a:schemeClr val="accent2"/>
                </a:solidFill>
              </a:rPr>
              <a:pPr/>
              <a:t>247</a:t>
            </a:fld>
            <a:endParaRPr lang="de-DE" altLang="en-US" sz="1400" b="0" smtClean="0">
              <a:solidFill>
                <a:schemeClr val="tx1"/>
              </a:solidFill>
            </a:endParaRPr>
          </a:p>
        </p:txBody>
      </p:sp>
    </p:spTree>
  </p:cSld>
  <p:clrMapOvr>
    <a:masterClrMapping/>
  </p:clrMapOvr>
  <p:transition spd="med"/>
  <p:timing>
    <p:tnLst>
      <p:par>
        <p:cTn id="1" dur="indefinite" restart="never" nodeType="tmRoot"/>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26307" name="Rectangle 4"/>
          <p:cNvSpPr>
            <a:spLocks noGrp="1" noChangeArrowheads="1"/>
          </p:cNvSpPr>
          <p:nvPr>
            <p:ph type="title"/>
          </p:nvPr>
        </p:nvSpPr>
        <p:spPr>
          <a:xfrm>
            <a:off x="685800" y="596900"/>
            <a:ext cx="7772400" cy="312738"/>
          </a:xfrm>
          <a:gradFill rotWithShape="1">
            <a:gsLst>
              <a:gs pos="0">
                <a:schemeClr val="bg1"/>
              </a:gs>
              <a:gs pos="100000">
                <a:srgbClr val="0066CC"/>
              </a:gs>
            </a:gsLst>
            <a:lin ang="5400000" scaled="1"/>
          </a:gradFill>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pPr marL="342900" indent="-342900">
              <a:lnSpc>
                <a:spcPct val="90000"/>
              </a:lnSpc>
              <a:spcBef>
                <a:spcPct val="50000"/>
              </a:spcBef>
              <a:buSzPct val="90000"/>
              <a:defRPr/>
            </a:pPr>
            <a:r>
              <a:rPr lang="de-DE" altLang="en-US" sz="1600" smtClean="0">
                <a:solidFill>
                  <a:srgbClr val="000066"/>
                </a:solidFill>
                <a:effectLst>
                  <a:outerShdw blurRad="38100" dist="38100" dir="2700000" algn="tl">
                    <a:srgbClr val="C0C0C0"/>
                  </a:outerShdw>
                </a:effectLst>
                <a:ea typeface="ＭＳ Ｐゴシック" pitchFamily="1" charset="-128"/>
              </a:rPr>
              <a:t>Publikationen und der Texanischer Schütze</a:t>
            </a:r>
          </a:p>
        </p:txBody>
      </p:sp>
      <p:sp>
        <p:nvSpPr>
          <p:cNvPr id="216068" name="Rectangle 5"/>
          <p:cNvSpPr>
            <a:spLocks noChangeArrowheads="1"/>
          </p:cNvSpPr>
          <p:nvPr/>
        </p:nvSpPr>
        <p:spPr bwMode="auto">
          <a:xfrm>
            <a:off x="468313" y="1412875"/>
            <a:ext cx="7777162" cy="4394200"/>
          </a:xfrm>
          <a:prstGeom prst="rect">
            <a:avLst/>
          </a:prstGeom>
          <a:noFill/>
          <a:ln>
            <a:noFill/>
          </a:ln>
          <a:effectLst/>
          <a:extLst>
            <a:ext uri="{909E8E84-426E-40DD-AFC4-6F175D3DCCD1}">
              <a14:hiddenFill xmlns:a14="http://schemas.microsoft.com/office/drawing/2010/main">
                <a:solidFill>
                  <a:schemeClr val="fo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buFontTx/>
              <a:buChar char="•"/>
              <a:defRPr/>
            </a:pPr>
            <a:r>
              <a:rPr lang="en-US" altLang="en-US" sz="2000" smtClean="0"/>
              <a:t>29% trialists collected outcome data that were subsequently not analysed, </a:t>
            </a:r>
          </a:p>
          <a:p>
            <a:pPr>
              <a:buFontTx/>
              <a:buChar char="•"/>
              <a:defRPr/>
            </a:pPr>
            <a:r>
              <a:rPr lang="en-US" altLang="en-US" sz="2000" smtClean="0"/>
              <a:t>8% trialists did not measure a prespecified outcome over the course of the trial. </a:t>
            </a:r>
          </a:p>
          <a:p>
            <a:pPr>
              <a:buFontTx/>
              <a:buChar char="•"/>
              <a:defRPr/>
            </a:pPr>
            <a:r>
              <a:rPr lang="en-US" altLang="en-US" sz="2000" smtClean="0"/>
              <a:t>In 94% in which prespecified outcomes had been analysed but not reported this under-reporting resulted in bias. In 24% of trials in which prespecified outcomes had been measured but not analysed the </a:t>
            </a:r>
            <a:r>
              <a:rPr lang="en-US" altLang="de-DE" sz="2000" smtClean="0"/>
              <a:t>“</a:t>
            </a:r>
            <a:r>
              <a:rPr lang="en-US" altLang="en-US" sz="2000" smtClean="0"/>
              <a:t>direction</a:t>
            </a:r>
            <a:r>
              <a:rPr lang="en-US" altLang="de-DE" sz="2000" smtClean="0"/>
              <a:t>”</a:t>
            </a:r>
            <a:r>
              <a:rPr lang="en-US" altLang="en-US" sz="2000" smtClean="0"/>
              <a:t> of the main findings influenced the investigators</a:t>
            </a:r>
            <a:r>
              <a:rPr lang="en-US" altLang="de-DE" sz="2000" smtClean="0"/>
              <a:t>’</a:t>
            </a:r>
            <a:r>
              <a:rPr lang="en-US" altLang="en-US" sz="2000" smtClean="0"/>
              <a:t> decision not to analyse the remaining data collected. In 67% of the 21 randomly selected PubMed trials, there was at least one unreported efficacy or harm outcome. </a:t>
            </a:r>
          </a:p>
          <a:p>
            <a:pPr>
              <a:buFontTx/>
              <a:buChar char="•"/>
              <a:defRPr/>
            </a:pPr>
            <a:r>
              <a:rPr lang="en-US" altLang="en-US" sz="2000" smtClean="0"/>
              <a:t>29% of these trials were found to have displayed outcome reporting bias. </a:t>
            </a:r>
            <a:endParaRPr lang="de-DE" altLang="en-US" sz="2000" smtClean="0"/>
          </a:p>
        </p:txBody>
      </p:sp>
      <p:sp>
        <p:nvSpPr>
          <p:cNvPr id="240645" name="Text Box 5"/>
          <p:cNvSpPr txBox="1">
            <a:spLocks noChangeArrowheads="1"/>
          </p:cNvSpPr>
          <p:nvPr/>
        </p:nvSpPr>
        <p:spPr bwMode="auto">
          <a:xfrm>
            <a:off x="323850" y="6021388"/>
            <a:ext cx="6588125" cy="17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1pPr>
            <a:lvl2pPr marL="742950" indent="-285750">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2pPr>
            <a:lvl3pPr marL="1143000" indent="-228600">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3pPr>
            <a:lvl4pPr marL="1600200" indent="-228600">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4pPr>
            <a:lvl5pPr marL="2057400" indent="-228600">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9pPr>
          </a:lstStyle>
          <a:p>
            <a:pPr eaLnBrk="1">
              <a:lnSpc>
                <a:spcPct val="97000"/>
              </a:lnSpc>
              <a:spcBef>
                <a:spcPct val="0"/>
              </a:spcBef>
              <a:buClr>
                <a:srgbClr val="000000"/>
              </a:buClr>
              <a:buSzPct val="45000"/>
              <a:buFont typeface="StarSymbol" charset="0"/>
              <a:buNone/>
            </a:pPr>
            <a:r>
              <a:rPr lang="en-GB" altLang="en-US" sz="1200">
                <a:solidFill>
                  <a:srgbClr val="000000"/>
                </a:solidFill>
              </a:rPr>
              <a:t>Smyth, RMD et al. BMJ 2011;341:c7153</a:t>
            </a:r>
          </a:p>
        </p:txBody>
      </p:sp>
      <p:pic>
        <p:nvPicPr>
          <p:cNvPr id="346127" name="Picture 15" descr="Schuetze"/>
          <p:cNvPicPr>
            <a:picLocks noChangeAspect="1" noChangeArrowheads="1"/>
          </p:cNvPicPr>
          <p:nvPr/>
        </p:nvPicPr>
        <p:blipFill>
          <a:blip r:embed="rId2"/>
          <a:srcRect/>
          <a:stretch>
            <a:fillRect/>
          </a:stretch>
        </p:blipFill>
        <p:spPr bwMode="auto">
          <a:xfrm>
            <a:off x="6732588" y="981075"/>
            <a:ext cx="2087562" cy="1114425"/>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0647" name="Foliennummernplatzhalter 1"/>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C000C822-39D1-4F7C-8A2A-ED7AD765070A}" type="slidenum">
              <a:rPr lang="de-DE" altLang="en-US" sz="900" smtClean="0">
                <a:solidFill>
                  <a:schemeClr val="accent2"/>
                </a:solidFill>
              </a:rPr>
              <a:pPr/>
              <a:t>248</a:t>
            </a:fld>
            <a:endParaRPr lang="de-DE" altLang="en-US" sz="1400" b="0" smtClean="0">
              <a:solidFill>
                <a:schemeClr val="tx1"/>
              </a:solidFill>
            </a:endParaRP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346127"/>
                                        </p:tgtEl>
                                        <p:attrNameLst>
                                          <p:attrName>style.visibility</p:attrName>
                                        </p:attrNameLst>
                                      </p:cBhvr>
                                      <p:to>
                                        <p:strVal val="visible"/>
                                      </p:to>
                                    </p:set>
                                    <p:animEffect transition="in" filter="dissolve">
                                      <p:cBhvr>
                                        <p:cTn id="7" dur="500"/>
                                        <p:tgtEl>
                                          <p:spTgt spid="3461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90"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endParaRPr lang="de-DE" altLang="en-US" sz="1000" b="0" dirty="0" smtClean="0">
              <a:solidFill>
                <a:schemeClr val="tx1"/>
              </a:solidFill>
            </a:endParaRPr>
          </a:p>
        </p:txBody>
      </p:sp>
      <p:sp>
        <p:nvSpPr>
          <p:cNvPr id="217091" name="Text Box 2"/>
          <p:cNvSpPr txBox="1">
            <a:spLocks noChangeArrowheads="1"/>
          </p:cNvSpPr>
          <p:nvPr/>
        </p:nvSpPr>
        <p:spPr bwMode="auto">
          <a:xfrm>
            <a:off x="325438" y="381000"/>
            <a:ext cx="8493125" cy="4159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FFFFFF"/>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lvl1pPr defTabSz="414338">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charset="0"/>
                <a:ea typeface="ＭＳ Ｐゴシック" charset="0"/>
              </a:defRPr>
            </a:lvl1pPr>
            <a:lvl2pPr marL="742950" indent="-285750" defTabSz="414338">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charset="0"/>
                <a:ea typeface="ＭＳ Ｐゴシック" charset="0"/>
              </a:defRPr>
            </a:lvl2pPr>
            <a:lvl3pPr marL="1143000" indent="-228600" defTabSz="414338">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charset="0"/>
                <a:ea typeface="ＭＳ Ｐゴシック" charset="0"/>
              </a:defRPr>
            </a:lvl3pPr>
            <a:lvl4pPr marL="1600200" indent="-228600" defTabSz="414338">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charset="0"/>
                <a:ea typeface="ＭＳ Ｐゴシック" charset="0"/>
              </a:defRPr>
            </a:lvl4pPr>
            <a:lvl5pPr marL="2057400" indent="-228600" defTabSz="414338">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charset="0"/>
                <a:ea typeface="ＭＳ Ｐゴシック" charset="0"/>
              </a:defRPr>
            </a:lvl5pPr>
            <a:lvl6pPr marL="25146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charset="0"/>
                <a:ea typeface="ＭＳ Ｐゴシック" charset="0"/>
              </a:defRPr>
            </a:lvl6pPr>
            <a:lvl7pPr marL="29718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charset="0"/>
                <a:ea typeface="ＭＳ Ｐゴシック" charset="0"/>
              </a:defRPr>
            </a:lvl7pPr>
            <a:lvl8pPr marL="34290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charset="0"/>
                <a:ea typeface="ＭＳ Ｐゴシック" charset="0"/>
              </a:defRPr>
            </a:lvl8pPr>
            <a:lvl9pPr marL="38862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charset="0"/>
                <a:ea typeface="ＭＳ Ｐゴシック" charset="0"/>
              </a:defRPr>
            </a:lvl9pPr>
          </a:lstStyle>
          <a:p>
            <a:pPr algn="ctr" eaLnBrk="1">
              <a:lnSpc>
                <a:spcPct val="93000"/>
              </a:lnSpc>
              <a:spcBef>
                <a:spcPct val="0"/>
              </a:spcBef>
              <a:buClr>
                <a:srgbClr val="000000"/>
              </a:buClr>
              <a:buSzPct val="45000"/>
              <a:buFont typeface="Wingdings" charset="0"/>
              <a:buNone/>
              <a:defRPr/>
            </a:pPr>
            <a:r>
              <a:rPr lang="en-GB" sz="1500" smtClean="0">
                <a:solidFill>
                  <a:srgbClr val="000000"/>
                </a:solidFill>
              </a:rPr>
              <a:t>Protocol versus publication: Number of matching, missing, modified, and added eligibility criteria (n=1299) for each content category.</a:t>
            </a:r>
          </a:p>
        </p:txBody>
      </p:sp>
      <p:pic>
        <p:nvPicPr>
          <p:cNvPr id="217092" name="Picture 3"/>
          <p:cNvPicPr>
            <a:picLocks noChangeAspect="1" noChangeArrowheads="1"/>
          </p:cNvPicPr>
          <p:nvPr/>
        </p:nvPicPr>
        <p:blipFill>
          <a:blip r:embed="rId3"/>
          <a:srcRect/>
          <a:stretch>
            <a:fillRect/>
          </a:stretch>
        </p:blipFill>
        <p:spPr bwMode="auto">
          <a:xfrm>
            <a:off x="7935913" y="6205538"/>
            <a:ext cx="815975" cy="52228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FFFFFF"/>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pic>
      <p:pic>
        <p:nvPicPr>
          <p:cNvPr id="217093" name="Picture 4"/>
          <p:cNvPicPr>
            <a:picLocks noChangeAspect="1" noChangeArrowheads="1"/>
          </p:cNvPicPr>
          <p:nvPr/>
        </p:nvPicPr>
        <p:blipFill>
          <a:blip r:embed="rId4"/>
          <a:srcRect/>
          <a:stretch>
            <a:fillRect/>
          </a:stretch>
        </p:blipFill>
        <p:spPr bwMode="auto">
          <a:xfrm>
            <a:off x="1150938" y="979488"/>
            <a:ext cx="6845300" cy="4892675"/>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FFFFFF"/>
                </a:solidFill>
                <a:round/>
                <a:headEnd/>
                <a:tailEnd/>
              </a14:hiddenLine>
            </a:ext>
          </a:extLst>
        </p:spPr>
      </p:pic>
      <p:sp>
        <p:nvSpPr>
          <p:cNvPr id="217094" name="Text Box 5"/>
          <p:cNvSpPr txBox="1">
            <a:spLocks noChangeArrowheads="1"/>
          </p:cNvSpPr>
          <p:nvPr/>
        </p:nvSpPr>
        <p:spPr bwMode="auto">
          <a:xfrm>
            <a:off x="1150938" y="5972175"/>
            <a:ext cx="3917950" cy="2317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FFFFFF"/>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lvl1pPr defTabSz="414338">
              <a:tabLst>
                <a:tab pos="657225" algn="l"/>
                <a:tab pos="1312863" algn="l"/>
                <a:tab pos="1970088" algn="l"/>
                <a:tab pos="2627313" algn="l"/>
                <a:tab pos="3282950" algn="l"/>
              </a:tabLst>
              <a:defRPr sz="2400" b="1">
                <a:solidFill>
                  <a:srgbClr val="000066"/>
                </a:solidFill>
                <a:latin typeface="Arial" pitchFamily="34" charset="0"/>
                <a:ea typeface="ＭＳ Ｐゴシック" pitchFamily="1" charset="-128"/>
              </a:defRPr>
            </a:lvl1pPr>
            <a:lvl2pPr marL="742950" indent="-285750" defTabSz="414338">
              <a:tabLst>
                <a:tab pos="657225" algn="l"/>
                <a:tab pos="1312863" algn="l"/>
                <a:tab pos="1970088" algn="l"/>
                <a:tab pos="2627313" algn="l"/>
                <a:tab pos="3282950" algn="l"/>
              </a:tabLst>
              <a:defRPr sz="2400" b="1">
                <a:solidFill>
                  <a:srgbClr val="000066"/>
                </a:solidFill>
                <a:latin typeface="Arial" pitchFamily="34" charset="0"/>
                <a:ea typeface="ＭＳ Ｐゴシック" pitchFamily="1" charset="-128"/>
              </a:defRPr>
            </a:lvl2pPr>
            <a:lvl3pPr marL="1143000" indent="-228600" defTabSz="414338">
              <a:tabLst>
                <a:tab pos="657225" algn="l"/>
                <a:tab pos="1312863" algn="l"/>
                <a:tab pos="1970088" algn="l"/>
                <a:tab pos="2627313" algn="l"/>
                <a:tab pos="3282950" algn="l"/>
              </a:tabLst>
              <a:defRPr sz="2400" b="1">
                <a:solidFill>
                  <a:srgbClr val="000066"/>
                </a:solidFill>
                <a:latin typeface="Arial" pitchFamily="34" charset="0"/>
                <a:ea typeface="ＭＳ Ｐゴシック" pitchFamily="1" charset="-128"/>
              </a:defRPr>
            </a:lvl3pPr>
            <a:lvl4pPr marL="1600200" indent="-228600" defTabSz="414338">
              <a:tabLst>
                <a:tab pos="657225" algn="l"/>
                <a:tab pos="1312863" algn="l"/>
                <a:tab pos="1970088" algn="l"/>
                <a:tab pos="2627313" algn="l"/>
                <a:tab pos="3282950" algn="l"/>
              </a:tabLst>
              <a:defRPr sz="2400" b="1">
                <a:solidFill>
                  <a:srgbClr val="000066"/>
                </a:solidFill>
                <a:latin typeface="Arial" pitchFamily="34" charset="0"/>
                <a:ea typeface="ＭＳ Ｐゴシック" pitchFamily="1" charset="-128"/>
              </a:defRPr>
            </a:lvl4pPr>
            <a:lvl5pPr marL="2057400" indent="-228600" defTabSz="414338">
              <a:tabLst>
                <a:tab pos="657225" algn="l"/>
                <a:tab pos="1312863" algn="l"/>
                <a:tab pos="1970088" algn="l"/>
                <a:tab pos="2627313" algn="l"/>
                <a:tab pos="3282950" algn="l"/>
              </a:tabLst>
              <a:defRPr sz="2400" b="1">
                <a:solidFill>
                  <a:srgbClr val="000066"/>
                </a:solidFill>
                <a:latin typeface="Arial" pitchFamily="34" charset="0"/>
                <a:ea typeface="ＭＳ Ｐゴシック" pitchFamily="1" charset="-128"/>
              </a:defRPr>
            </a:lvl5pPr>
            <a:lvl6pPr marL="25146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Lst>
              <a:defRPr sz="2400" b="1">
                <a:solidFill>
                  <a:srgbClr val="000066"/>
                </a:solidFill>
                <a:latin typeface="Arial" pitchFamily="34" charset="0"/>
                <a:ea typeface="ＭＳ Ｐゴシック" pitchFamily="1" charset="-128"/>
              </a:defRPr>
            </a:lvl6pPr>
            <a:lvl7pPr marL="29718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Lst>
              <a:defRPr sz="2400" b="1">
                <a:solidFill>
                  <a:srgbClr val="000066"/>
                </a:solidFill>
                <a:latin typeface="Arial" pitchFamily="34" charset="0"/>
                <a:ea typeface="ＭＳ Ｐゴシック" pitchFamily="1" charset="-128"/>
              </a:defRPr>
            </a:lvl7pPr>
            <a:lvl8pPr marL="34290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Lst>
              <a:defRPr sz="2400" b="1">
                <a:solidFill>
                  <a:srgbClr val="000066"/>
                </a:solidFill>
                <a:latin typeface="Arial" pitchFamily="34" charset="0"/>
                <a:ea typeface="ＭＳ Ｐゴシック" pitchFamily="1" charset="-128"/>
              </a:defRPr>
            </a:lvl8pPr>
            <a:lvl9pPr marL="38862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Lst>
              <a:defRPr sz="2400" b="1">
                <a:solidFill>
                  <a:srgbClr val="000066"/>
                </a:solidFill>
                <a:latin typeface="Arial" pitchFamily="34" charset="0"/>
                <a:ea typeface="ＭＳ Ｐゴシック" pitchFamily="1" charset="-128"/>
              </a:defRPr>
            </a:lvl9pPr>
          </a:lstStyle>
          <a:p>
            <a:pPr eaLnBrk="1">
              <a:lnSpc>
                <a:spcPct val="93000"/>
              </a:lnSpc>
              <a:spcBef>
                <a:spcPct val="0"/>
              </a:spcBef>
              <a:buClr>
                <a:srgbClr val="000000"/>
              </a:buClr>
              <a:buSzPct val="45000"/>
              <a:buFont typeface="Wingdings" pitchFamily="2" charset="2"/>
              <a:buNone/>
              <a:defRPr/>
            </a:pPr>
            <a:r>
              <a:rPr lang="en-GB" altLang="en-US" sz="1100" smtClean="0">
                <a:solidFill>
                  <a:srgbClr val="000000"/>
                </a:solidFill>
              </a:rPr>
              <a:t>Blümle A et al. BMJ 2011;342:bmj.d1828</a:t>
            </a:r>
          </a:p>
        </p:txBody>
      </p:sp>
      <p:sp>
        <p:nvSpPr>
          <p:cNvPr id="217095" name="Text Box 6"/>
          <p:cNvSpPr txBox="1">
            <a:spLocks noChangeArrowheads="1"/>
          </p:cNvSpPr>
          <p:nvPr/>
        </p:nvSpPr>
        <p:spPr bwMode="auto">
          <a:xfrm>
            <a:off x="5219700" y="6237288"/>
            <a:ext cx="2663825" cy="1571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lvl1pPr marL="77788" indent="-77788" defTabSz="414338">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1pPr>
            <a:lvl2pPr marL="742950" indent="-285750" defTabSz="414338">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2pPr>
            <a:lvl3pPr marL="1143000" indent="-228600" defTabSz="414338">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3pPr>
            <a:lvl4pPr marL="1600200" indent="-228600" defTabSz="414338">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4pPr>
            <a:lvl5pPr marL="2057400" indent="-228600" defTabSz="414338">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5pPr>
            <a:lvl6pPr marL="25146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6pPr>
            <a:lvl7pPr marL="29718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7pPr>
            <a:lvl8pPr marL="34290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8pPr>
            <a:lvl9pPr marL="38862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9pPr>
          </a:lstStyle>
          <a:p>
            <a:pPr eaLnBrk="1">
              <a:lnSpc>
                <a:spcPct val="93000"/>
              </a:lnSpc>
              <a:spcBef>
                <a:spcPct val="0"/>
              </a:spcBef>
              <a:buClr>
                <a:srgbClr val="000000"/>
              </a:buClr>
              <a:buSzPct val="45000"/>
              <a:buFont typeface="Wingdings" pitchFamily="2" charset="2"/>
              <a:buNone/>
              <a:defRPr/>
            </a:pPr>
            <a:r>
              <a:rPr lang="en-GB" altLang="en-US" sz="900" b="0" smtClean="0">
                <a:solidFill>
                  <a:srgbClr val="000000"/>
                </a:solidFill>
              </a:rPr>
              <a:t>©2011 by British Medical Journal Publishing Group</a:t>
            </a:r>
          </a:p>
        </p:txBody>
      </p:sp>
      <p:sp>
        <p:nvSpPr>
          <p:cNvPr id="241672" name="Foliennummernplatzhalter 1"/>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6F0FAC41-7FA4-4C8F-875C-33C07BCBF621}" type="slidenum">
              <a:rPr lang="de-DE" altLang="en-US" sz="900" smtClean="0">
                <a:solidFill>
                  <a:schemeClr val="accent2"/>
                </a:solidFill>
              </a:rPr>
              <a:pPr/>
              <a:t>249</a:t>
            </a:fld>
            <a:endParaRPr lang="de-DE" altLang="en-US" sz="1400" b="0" smtClean="0">
              <a:solidFill>
                <a:schemeClr val="tx1"/>
              </a:solidFill>
            </a:endParaRPr>
          </a:p>
        </p:txBody>
      </p:sp>
    </p:spTree>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9698"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7651" name="Foliennummernplatzhalter 2"/>
          <p:cNvSpPr txBox="1">
            <a:spLocks noGrp="1"/>
          </p:cNvSpPr>
          <p:nvPr/>
        </p:nvSpPr>
        <p:spPr bwMode="auto">
          <a:xfrm>
            <a:off x="8561388" y="6524625"/>
            <a:ext cx="398462"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r">
              <a:lnSpc>
                <a:spcPct val="100000"/>
              </a:lnSpc>
              <a:spcBef>
                <a:spcPct val="0"/>
              </a:spcBef>
              <a:buSzTx/>
            </a:pPr>
            <a:fld id="{FF5BEDAD-F0DE-4373-8AB7-6558B8A45092}" type="slidenum">
              <a:rPr lang="de-DE" altLang="en-US" sz="1000" b="0">
                <a:solidFill>
                  <a:schemeClr val="bg1"/>
                </a:solidFill>
                <a:cs typeface="Arial" pitchFamily="34" charset="0"/>
              </a:rPr>
              <a:pPr algn="r">
                <a:lnSpc>
                  <a:spcPct val="100000"/>
                </a:lnSpc>
                <a:spcBef>
                  <a:spcPct val="0"/>
                </a:spcBef>
                <a:buSzTx/>
              </a:pPr>
              <a:t>25</a:t>
            </a:fld>
            <a:endParaRPr lang="de-DE" altLang="en-US" sz="1000" b="0">
              <a:solidFill>
                <a:schemeClr val="bg1"/>
              </a:solidFill>
              <a:cs typeface="Arial" pitchFamily="34" charset="0"/>
            </a:endParaRPr>
          </a:p>
        </p:txBody>
      </p:sp>
      <p:sp>
        <p:nvSpPr>
          <p:cNvPr id="27652" name="Foliennummernplatzhalter 6"/>
          <p:cNvSpPr txBox="1">
            <a:spLocks noGrp="1"/>
          </p:cNvSpPr>
          <p:nvPr/>
        </p:nvSpPr>
        <p:spPr bwMode="auto">
          <a:xfrm>
            <a:off x="8561388" y="6524625"/>
            <a:ext cx="398462"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r">
              <a:lnSpc>
                <a:spcPct val="100000"/>
              </a:lnSpc>
              <a:spcBef>
                <a:spcPct val="0"/>
              </a:spcBef>
              <a:buSzTx/>
            </a:pPr>
            <a:fld id="{0BA0A5E0-7480-4D31-AF3A-C91A57C8B6E6}" type="slidenum">
              <a:rPr lang="de-DE" altLang="en-US" sz="900">
                <a:solidFill>
                  <a:schemeClr val="accent2"/>
                </a:solidFill>
                <a:cs typeface="Arial" pitchFamily="34" charset="0"/>
              </a:rPr>
              <a:pPr algn="r">
                <a:lnSpc>
                  <a:spcPct val="100000"/>
                </a:lnSpc>
                <a:spcBef>
                  <a:spcPct val="0"/>
                </a:spcBef>
                <a:buSzTx/>
              </a:pPr>
              <a:t>25</a:t>
            </a:fld>
            <a:endParaRPr lang="de-DE" altLang="en-US" sz="1400" b="0">
              <a:solidFill>
                <a:schemeClr val="tx1"/>
              </a:solidFill>
              <a:cs typeface="Arial" pitchFamily="34" charset="0"/>
            </a:endParaRPr>
          </a:p>
        </p:txBody>
      </p:sp>
      <p:sp>
        <p:nvSpPr>
          <p:cNvPr id="412674" name="Rectangle 2"/>
          <p:cNvSpPr>
            <a:spLocks noGrp="1" noChangeArrowheads="1"/>
          </p:cNvSpPr>
          <p:nvPr>
            <p:ph type="title" idx="4294967295"/>
          </p:nvPr>
        </p:nvSpPr>
        <p:spPr>
          <a:xfrm>
            <a:off x="901700" y="579438"/>
            <a:ext cx="7340600" cy="365125"/>
          </a:xfrm>
        </p:spPr>
        <p:txBody>
          <a:bodyPr lIns="0" tIns="0" rIns="0" bIns="0"/>
          <a:lstStyle/>
          <a:p>
            <a:pPr eaLnBrk="1" hangingPunct="1">
              <a:defRPr/>
            </a:pPr>
            <a:r>
              <a:rPr lang="en-US" altLang="en-US" sz="2400" smtClean="0">
                <a:ea typeface="ＭＳ Ｐゴシック" pitchFamily="1" charset="-128"/>
              </a:rPr>
              <a:t>Evidence-based medicine: die einzige Wahrheit?</a:t>
            </a:r>
          </a:p>
        </p:txBody>
      </p:sp>
      <p:pic>
        <p:nvPicPr>
          <p:cNvPr id="27654" name="Picture 3" descr="Flug_Idiot_Text"/>
          <p:cNvPicPr>
            <a:picLocks noGrp="1" noChangeAspect="1" noChangeArrowheads="1"/>
          </p:cNvPicPr>
          <p:nvPr>
            <p:ph sz="half" idx="4294967295"/>
          </p:nvPr>
        </p:nvPicPr>
        <p:blipFill>
          <a:blip r:embed="rId4">
            <a:extLst>
              <a:ext uri="{28A0092B-C50C-407E-A947-70E740481C1C}">
                <a14:useLocalDpi xmlns:a14="http://schemas.microsoft.com/office/drawing/2010/main" val="0"/>
              </a:ext>
            </a:extLst>
          </a:blip>
          <a:srcRect/>
          <a:stretch>
            <a:fillRect/>
          </a:stretch>
        </p:blipFill>
        <p:spPr>
          <a:xfrm>
            <a:off x="1187450" y="1268413"/>
            <a:ext cx="6899275" cy="4567237"/>
          </a:xfrm>
          <a:prstGeom prst="rect">
            <a:avLst/>
          </a:prstGeom>
          <a:ln>
            <a:noFill/>
          </a:ln>
          <a:effectLst>
            <a:outerShdw blurRad="292100" dist="139700" dir="2700000" algn="tl" rotWithShape="0">
              <a:srgbClr val="333333">
                <a:alpha val="65000"/>
              </a:srgbClr>
            </a:outerShdw>
          </a:effectLst>
        </p:spPr>
      </p:pic>
      <p:graphicFrame>
        <p:nvGraphicFramePr>
          <p:cNvPr id="412676" name="Object 4"/>
          <p:cNvGraphicFramePr>
            <a:graphicFrameLocks noChangeAspect="1"/>
          </p:cNvGraphicFramePr>
          <p:nvPr/>
        </p:nvGraphicFramePr>
        <p:xfrm>
          <a:off x="4427538" y="3284538"/>
          <a:ext cx="944562" cy="865187"/>
        </p:xfrm>
        <a:graphic>
          <a:graphicData uri="http://schemas.openxmlformats.org/presentationml/2006/ole">
            <mc:AlternateContent xmlns:mc="http://schemas.openxmlformats.org/markup-compatibility/2006">
              <mc:Choice xmlns:v="urn:schemas-microsoft-com:vml" Requires="v">
                <p:oleObj spid="_x0000_s27737" name="Zeichnung" r:id="rId5" imgW="571680" imgH="523800" progId="WPDraw30.Drawing">
                  <p:embed/>
                </p:oleObj>
              </mc:Choice>
              <mc:Fallback>
                <p:oleObj name="Zeichnung" r:id="rId5" imgW="571680" imgH="523800" progId="WPDraw30.Drawing">
                  <p:embed/>
                  <p:pic>
                    <p:nvPicPr>
                      <p:cNvPr id="0" name="Object 4"/>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427538" y="3284538"/>
                        <a:ext cx="944562" cy="8651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sp>
        <p:nvSpPr>
          <p:cNvPr id="2" name="Textfeld 1"/>
          <p:cNvSpPr txBox="1">
            <a:spLocks noChangeArrowheads="1"/>
          </p:cNvSpPr>
          <p:nvPr/>
        </p:nvSpPr>
        <p:spPr bwMode="auto">
          <a:xfrm>
            <a:off x="611188" y="5861050"/>
            <a:ext cx="7777162" cy="488950"/>
          </a:xfrm>
          <a:prstGeom prst="rect">
            <a:avLst/>
          </a:prstGeom>
          <a:solidFill>
            <a:srgbClr val="EEF9F4"/>
          </a:solidFill>
          <a:ln>
            <a:noFill/>
          </a:ln>
          <a:effectLst>
            <a:outerShdw blurRad="63500" sx="102000" sy="102000" algn="ctr" rotWithShape="0">
              <a:srgbClr val="000000">
                <a:alpha val="39998"/>
              </a:srgbClr>
            </a:outerShdw>
          </a:effectLst>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pPr eaLnBrk="1" hangingPunct="1">
              <a:lnSpc>
                <a:spcPct val="100000"/>
              </a:lnSpc>
              <a:buClr>
                <a:srgbClr val="007CBB"/>
              </a:buClr>
              <a:buSzTx/>
              <a:defRPr/>
            </a:pPr>
            <a:r>
              <a:rPr lang="de-DE" sz="2600" b="0" dirty="0">
                <a:solidFill>
                  <a:schemeClr val="tx1"/>
                </a:solidFill>
                <a:latin typeface="Arial" charset="0"/>
                <a:ea typeface="+mn-ea"/>
              </a:rPr>
              <a:t>Was macht ein Bock hier Mitte in der Wolke?</a:t>
            </a:r>
          </a:p>
        </p:txBody>
      </p:sp>
      <p:sp>
        <p:nvSpPr>
          <p:cNvPr id="10" name="Abgerundetes Rechteck 10"/>
          <p:cNvSpPr>
            <a:spLocks noChangeArrowheads="1"/>
          </p:cNvSpPr>
          <p:nvPr/>
        </p:nvSpPr>
        <p:spPr bwMode="auto">
          <a:xfrm>
            <a:off x="541338" y="5805488"/>
            <a:ext cx="6983412" cy="576262"/>
          </a:xfrm>
          <a:prstGeom prst="roundRect">
            <a:avLst>
              <a:gd name="adj" fmla="val 16667"/>
            </a:avLst>
          </a:prstGeom>
          <a:noFill/>
          <a:ln w="38100">
            <a:solidFill>
              <a:srgbClr val="FF0000"/>
            </a:solidFill>
            <a:round/>
            <a:headEnd/>
            <a:tailEnd/>
          </a:ln>
          <a:effectLst>
            <a:outerShdw blurRad="50800" dist="38100" dir="2700000" algn="tl" rotWithShape="0">
              <a:srgbClr val="808080">
                <a:alpha val="39998"/>
              </a:srgbClr>
            </a:outerShdw>
          </a:effectLst>
          <a:extLst>
            <a:ext uri="{909E8E84-426E-40DD-AFC4-6F175D3DCCD1}">
              <a14:hiddenFill xmlns:a14="http://schemas.microsoft.com/office/drawing/2010/main">
                <a:solidFill>
                  <a:srgbClr val="FFFFFF"/>
                </a:solidFill>
              </a14:hiddenFill>
            </a:ext>
          </a:extLst>
        </p:spPr>
        <p:txBody>
          <a:bodyPr/>
          <a:lstStyle/>
          <a:p>
            <a:pPr eaLnBrk="1" hangingPunct="1">
              <a:lnSpc>
                <a:spcPct val="100000"/>
              </a:lnSpc>
              <a:spcBef>
                <a:spcPct val="20000"/>
              </a:spcBef>
              <a:buSzTx/>
              <a:defRPr/>
            </a:pPr>
            <a:endParaRPr lang="en-GB" sz="2800" b="0">
              <a:solidFill>
                <a:schemeClr val="tx1"/>
              </a:solidFill>
              <a:latin typeface="Garamond" charset="0"/>
              <a:ea typeface="ＭＳ Ｐゴシック"/>
              <a:cs typeface="ＭＳ Ｐゴシック"/>
            </a:endParaRPr>
          </a:p>
        </p:txBody>
      </p:sp>
      <p:sp>
        <p:nvSpPr>
          <p:cNvPr id="27658" name="Foliennummernplatzhalt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1F8B35DF-4FF8-4608-B494-D0BC47725C87}" type="slidenum">
              <a:rPr lang="de-DE" altLang="en-US" sz="900" smtClean="0">
                <a:solidFill>
                  <a:schemeClr val="accent2"/>
                </a:solidFill>
              </a:rPr>
              <a:pPr/>
              <a:t>25</a:t>
            </a:fld>
            <a:endParaRPr lang="de-DE" altLang="en-US" sz="1400" b="0" smtClean="0">
              <a:solidFill>
                <a:schemeClr val="tx1"/>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linds(horizontal)">
                                      <p:cBhvr>
                                        <p:cTn id="7" dur="500"/>
                                        <p:tgtEl>
                                          <p:spTgt spid="10"/>
                                        </p:tgtEl>
                                      </p:cBhvr>
                                    </p:animEffect>
                                  </p:childTnLst>
                                </p:cTn>
                              </p:par>
                            </p:childTnLst>
                          </p:cTn>
                        </p:par>
                        <p:par>
                          <p:cTn id="8" fill="hold" nodeType="afterGroup">
                            <p:stCondLst>
                              <p:cond delay="500"/>
                            </p:stCondLst>
                            <p:childTnLst>
                              <p:par>
                                <p:cTn id="9" presetID="4" presetClass="entr" presetSubtype="32" fill="hold" nodeType="afterEffect">
                                  <p:stCondLst>
                                    <p:cond delay="500"/>
                                  </p:stCondLst>
                                  <p:childTnLst>
                                    <p:set>
                                      <p:cBhvr>
                                        <p:cTn id="10" dur="1" fill="hold">
                                          <p:stCondLst>
                                            <p:cond delay="0"/>
                                          </p:stCondLst>
                                        </p:cTn>
                                        <p:tgtEl>
                                          <p:spTgt spid="412676"/>
                                        </p:tgtEl>
                                        <p:attrNameLst>
                                          <p:attrName>style.visibility</p:attrName>
                                        </p:attrNameLst>
                                      </p:cBhvr>
                                      <p:to>
                                        <p:strVal val="visible"/>
                                      </p:to>
                                    </p:set>
                                    <p:animEffect transition="in" filter="box(out)">
                                      <p:cBhvr>
                                        <p:cTn id="11" dur="500"/>
                                        <p:tgtEl>
                                          <p:spTgt spid="4126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10"/>
          <p:cNvSpPr>
            <a:spLocks noChangeArrowheads="1"/>
          </p:cNvSpPr>
          <p:nvPr/>
        </p:nvSpPr>
        <p:spPr bwMode="auto">
          <a:xfrm>
            <a:off x="0" y="687388"/>
            <a:ext cx="9144000" cy="914400"/>
          </a:xfrm>
          <a:prstGeom prst="rect">
            <a:avLst/>
          </a:prstGeom>
          <a:solidFill>
            <a:srgbClr val="EEEEEE"/>
          </a:solidFill>
          <a:ln>
            <a:noFill/>
          </a:ln>
          <a:extLst>
            <a:ext uri="{91240B29-F687-4F45-9708-019B960494DF}">
              <a14:hiddenLine xmlns:a14="http://schemas.microsoft.com/office/drawing/2010/main" w="25400" algn="ctr">
                <a:solidFill>
                  <a:srgbClr val="000000"/>
                </a:solidFill>
                <a:miter lim="800000"/>
                <a:headEnd/>
                <a:tailEnd/>
              </a14:hiddenLine>
            </a:ext>
          </a:extLst>
        </p:spPr>
        <p:txBody>
          <a:bodyPr anchor="ctr"/>
          <a:lstStyle>
            <a:lvl1pPr>
              <a:spcBef>
                <a:spcPct val="20000"/>
              </a:spcBef>
              <a:buClr>
                <a:srgbClr val="000066"/>
              </a:buClr>
              <a:buBlip>
                <a:blip r:embed="rId2"/>
              </a:buBlip>
              <a:defRPr sz="2400" b="1">
                <a:solidFill>
                  <a:srgbClr val="000066"/>
                </a:solidFill>
                <a:latin typeface="Arial" pitchFamily="34" charset="0"/>
                <a:ea typeface="ＭＳ Ｐゴシック" pitchFamily="34" charset="-128"/>
              </a:defRPr>
            </a:lvl1pPr>
            <a:lvl2pPr marL="742950" indent="-285750">
              <a:spcBef>
                <a:spcPct val="20000"/>
              </a:spcBef>
              <a:buClr>
                <a:srgbClr val="000066"/>
              </a:buClr>
              <a:buFont typeface="Wingdings" pitchFamily="2" charset="2"/>
              <a:buBlip>
                <a:blip r:embed="rId3"/>
              </a:buBlip>
              <a:defRPr sz="2000" b="1">
                <a:solidFill>
                  <a:schemeClr val="tx1"/>
                </a:solidFill>
                <a:latin typeface="Arial" pitchFamily="34" charset="0"/>
                <a:ea typeface="ＭＳ Ｐゴシック" pitchFamily="34" charset="-128"/>
              </a:defRPr>
            </a:lvl2pPr>
            <a:lvl3pPr marL="1143000" indent="-228600">
              <a:spcBef>
                <a:spcPct val="20000"/>
              </a:spcBef>
              <a:buClr>
                <a:srgbClr val="000066"/>
              </a:buClr>
              <a:buFont typeface="Wingdings" pitchFamily="2" charset="2"/>
              <a:buBlip>
                <a:blip r:embed="rId3"/>
              </a:buBlip>
              <a:defRPr sz="2000">
                <a:solidFill>
                  <a:schemeClr val="tx1"/>
                </a:solidFill>
                <a:latin typeface="Arial" pitchFamily="34" charset="0"/>
                <a:ea typeface="ＭＳ Ｐゴシック" pitchFamily="34" charset="-128"/>
              </a:defRPr>
            </a:lvl3pPr>
            <a:lvl4pPr marL="1600200" indent="-228600">
              <a:spcBef>
                <a:spcPct val="20000"/>
              </a:spcBef>
              <a:buClr>
                <a:srgbClr val="000066"/>
              </a:buClr>
              <a:buSzPct val="115000"/>
              <a:buFont typeface="Symbol" pitchFamily="18" charset="2"/>
              <a:buBlip>
                <a:blip r:embed="rId4"/>
              </a:buBlip>
              <a:defRPr sz="1600">
                <a:solidFill>
                  <a:schemeClr val="tx1"/>
                </a:solidFill>
                <a:latin typeface="Arial" pitchFamily="34" charset="0"/>
                <a:ea typeface="ＭＳ Ｐゴシック" pitchFamily="34" charset="-128"/>
              </a:defRPr>
            </a:lvl4pPr>
            <a:lvl5pPr marL="2057400" indent="-228600">
              <a:spcBef>
                <a:spcPct val="20000"/>
              </a:spcBef>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5pPr>
            <a:lvl6pPr marL="25146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6pPr>
            <a:lvl7pPr marL="29718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7pPr>
            <a:lvl8pPr marL="34290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8pPr>
            <a:lvl9pPr marL="38862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9pPr>
          </a:lstStyle>
          <a:p>
            <a:pPr algn="ctr" eaLnBrk="1" hangingPunct="1">
              <a:spcBef>
                <a:spcPct val="50000"/>
              </a:spcBef>
              <a:buClrTx/>
              <a:buFontTx/>
              <a:buNone/>
            </a:pPr>
            <a:endParaRPr lang="en-US" altLang="en-US">
              <a:solidFill>
                <a:srgbClr val="FFFFFF"/>
              </a:solidFill>
            </a:endParaRPr>
          </a:p>
        </p:txBody>
      </p:sp>
      <p:sp>
        <p:nvSpPr>
          <p:cNvPr id="242691" name="Date Placeholder 3"/>
          <p:cNvSpPr txBox="1">
            <a:spLocks noGrp="1"/>
          </p:cNvSpPr>
          <p:nvPr/>
        </p:nvSpPr>
        <p:spPr bwMode="auto">
          <a:xfrm>
            <a:off x="2671763" y="5583238"/>
            <a:ext cx="2540000" cy="63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54000" tIns="63500" rIns="127000" bIns="63500" anchor="ctr"/>
          <a:lstStyle>
            <a:lvl1pPr>
              <a:spcBef>
                <a:spcPct val="20000"/>
              </a:spcBef>
              <a:buClr>
                <a:srgbClr val="000066"/>
              </a:buClr>
              <a:buBlip>
                <a:blip r:embed="rId2"/>
              </a:buBlip>
              <a:defRPr sz="2400" b="1">
                <a:solidFill>
                  <a:srgbClr val="000066"/>
                </a:solidFill>
                <a:latin typeface="Arial" pitchFamily="34" charset="0"/>
                <a:ea typeface="ＭＳ Ｐゴシック" pitchFamily="34" charset="-128"/>
              </a:defRPr>
            </a:lvl1pPr>
            <a:lvl2pPr marL="742950" indent="-285750">
              <a:spcBef>
                <a:spcPct val="20000"/>
              </a:spcBef>
              <a:buClr>
                <a:srgbClr val="000066"/>
              </a:buClr>
              <a:buFont typeface="Wingdings" pitchFamily="2" charset="2"/>
              <a:buBlip>
                <a:blip r:embed="rId3"/>
              </a:buBlip>
              <a:defRPr sz="2000" b="1">
                <a:solidFill>
                  <a:schemeClr val="tx1"/>
                </a:solidFill>
                <a:latin typeface="Arial" pitchFamily="34" charset="0"/>
                <a:ea typeface="ＭＳ Ｐゴシック" pitchFamily="34" charset="-128"/>
              </a:defRPr>
            </a:lvl2pPr>
            <a:lvl3pPr marL="1143000" indent="-228600">
              <a:spcBef>
                <a:spcPct val="20000"/>
              </a:spcBef>
              <a:buClr>
                <a:srgbClr val="000066"/>
              </a:buClr>
              <a:buFont typeface="Wingdings" pitchFamily="2" charset="2"/>
              <a:buBlip>
                <a:blip r:embed="rId3"/>
              </a:buBlip>
              <a:defRPr sz="2000">
                <a:solidFill>
                  <a:schemeClr val="tx1"/>
                </a:solidFill>
                <a:latin typeface="Arial" pitchFamily="34" charset="0"/>
                <a:ea typeface="ＭＳ Ｐゴシック" pitchFamily="34" charset="-128"/>
              </a:defRPr>
            </a:lvl3pPr>
            <a:lvl4pPr marL="1600200" indent="-228600">
              <a:spcBef>
                <a:spcPct val="20000"/>
              </a:spcBef>
              <a:buClr>
                <a:srgbClr val="000066"/>
              </a:buClr>
              <a:buSzPct val="115000"/>
              <a:buFont typeface="Symbol" pitchFamily="18" charset="2"/>
              <a:buBlip>
                <a:blip r:embed="rId4"/>
              </a:buBlip>
              <a:defRPr sz="1600">
                <a:solidFill>
                  <a:schemeClr val="tx1"/>
                </a:solidFill>
                <a:latin typeface="Arial" pitchFamily="34" charset="0"/>
                <a:ea typeface="ＭＳ Ｐゴシック" pitchFamily="34" charset="-128"/>
              </a:defRPr>
            </a:lvl4pPr>
            <a:lvl5pPr marL="2057400" indent="-228600">
              <a:spcBef>
                <a:spcPct val="20000"/>
              </a:spcBef>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5pPr>
            <a:lvl6pPr marL="25146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6pPr>
            <a:lvl7pPr marL="29718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7pPr>
            <a:lvl8pPr marL="34290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8pPr>
            <a:lvl9pPr marL="38862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9pPr>
          </a:lstStyle>
          <a:p>
            <a:pPr eaLnBrk="1" hangingPunct="1">
              <a:spcBef>
                <a:spcPct val="50000"/>
              </a:spcBef>
              <a:buClrTx/>
              <a:buFontTx/>
              <a:buNone/>
            </a:pPr>
            <a:r>
              <a:rPr lang="en-US" altLang="en-US" sz="1100">
                <a:solidFill>
                  <a:schemeClr val="bg1"/>
                </a:solidFill>
                <a:latin typeface="Helvetica" pitchFamily="1" charset="0"/>
              </a:rPr>
              <a:t>Date of download:  3/20/2014</a:t>
            </a:r>
          </a:p>
        </p:txBody>
      </p:sp>
      <p:sp>
        <p:nvSpPr>
          <p:cNvPr id="242692" name="Footer Placeholder 4"/>
          <p:cNvSpPr txBox="1">
            <a:spLocks noGrp="1"/>
          </p:cNvSpPr>
          <p:nvPr/>
        </p:nvSpPr>
        <p:spPr bwMode="auto">
          <a:xfrm>
            <a:off x="5643563" y="5583238"/>
            <a:ext cx="3200400" cy="63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rgbClr val="000066"/>
              </a:buClr>
              <a:buBlip>
                <a:blip r:embed="rId2"/>
              </a:buBlip>
              <a:defRPr sz="2400" b="1">
                <a:solidFill>
                  <a:srgbClr val="000066"/>
                </a:solidFill>
                <a:latin typeface="Arial" pitchFamily="34" charset="0"/>
                <a:ea typeface="ＭＳ Ｐゴシック" pitchFamily="34" charset="-128"/>
              </a:defRPr>
            </a:lvl1pPr>
            <a:lvl2pPr marL="742950" indent="-285750">
              <a:spcBef>
                <a:spcPct val="20000"/>
              </a:spcBef>
              <a:buClr>
                <a:srgbClr val="000066"/>
              </a:buClr>
              <a:buFont typeface="Wingdings" pitchFamily="2" charset="2"/>
              <a:buBlip>
                <a:blip r:embed="rId3"/>
              </a:buBlip>
              <a:defRPr sz="2000" b="1">
                <a:solidFill>
                  <a:schemeClr val="tx1"/>
                </a:solidFill>
                <a:latin typeface="Arial" pitchFamily="34" charset="0"/>
                <a:ea typeface="ＭＳ Ｐゴシック" pitchFamily="34" charset="-128"/>
              </a:defRPr>
            </a:lvl2pPr>
            <a:lvl3pPr marL="1143000" indent="-228600">
              <a:spcBef>
                <a:spcPct val="20000"/>
              </a:spcBef>
              <a:buClr>
                <a:srgbClr val="000066"/>
              </a:buClr>
              <a:buFont typeface="Wingdings" pitchFamily="2" charset="2"/>
              <a:buBlip>
                <a:blip r:embed="rId3"/>
              </a:buBlip>
              <a:defRPr sz="2000">
                <a:solidFill>
                  <a:schemeClr val="tx1"/>
                </a:solidFill>
                <a:latin typeface="Arial" pitchFamily="34" charset="0"/>
                <a:ea typeface="ＭＳ Ｐゴシック" pitchFamily="34" charset="-128"/>
              </a:defRPr>
            </a:lvl3pPr>
            <a:lvl4pPr marL="1600200" indent="-228600">
              <a:spcBef>
                <a:spcPct val="20000"/>
              </a:spcBef>
              <a:buClr>
                <a:srgbClr val="000066"/>
              </a:buClr>
              <a:buSzPct val="115000"/>
              <a:buFont typeface="Symbol" pitchFamily="18" charset="2"/>
              <a:buBlip>
                <a:blip r:embed="rId4"/>
              </a:buBlip>
              <a:defRPr sz="1600">
                <a:solidFill>
                  <a:schemeClr val="tx1"/>
                </a:solidFill>
                <a:latin typeface="Arial" pitchFamily="34" charset="0"/>
                <a:ea typeface="ＭＳ Ｐゴシック" pitchFamily="34" charset="-128"/>
              </a:defRPr>
            </a:lvl4pPr>
            <a:lvl5pPr marL="2057400" indent="-228600">
              <a:spcBef>
                <a:spcPct val="20000"/>
              </a:spcBef>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5pPr>
            <a:lvl6pPr marL="25146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6pPr>
            <a:lvl7pPr marL="29718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7pPr>
            <a:lvl8pPr marL="34290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8pPr>
            <a:lvl9pPr marL="38862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9pPr>
          </a:lstStyle>
          <a:p>
            <a:pPr algn="ctr" eaLnBrk="1" hangingPunct="1">
              <a:spcBef>
                <a:spcPct val="50000"/>
              </a:spcBef>
              <a:buClrTx/>
              <a:buFontTx/>
              <a:buNone/>
            </a:pPr>
            <a:r>
              <a:rPr lang="en-US" altLang="en-US" sz="1100">
                <a:solidFill>
                  <a:schemeClr val="bg1"/>
                </a:solidFill>
                <a:latin typeface="Helvetica" pitchFamily="1" charset="0"/>
              </a:rPr>
              <a:t>Copyright © 2014 American Medical Association. All rights reserved.</a:t>
            </a:r>
          </a:p>
        </p:txBody>
      </p:sp>
      <p:sp>
        <p:nvSpPr>
          <p:cNvPr id="242693" name="Text Placeholder 2"/>
          <p:cNvSpPr txBox="1">
            <a:spLocks/>
          </p:cNvSpPr>
          <p:nvPr/>
        </p:nvSpPr>
        <p:spPr bwMode="auto">
          <a:xfrm>
            <a:off x="0" y="692150"/>
            <a:ext cx="9144000"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54000" tIns="63500" rIns="127000" bIns="0"/>
          <a:lstStyle>
            <a:lvl1pPr>
              <a:spcBef>
                <a:spcPct val="20000"/>
              </a:spcBef>
              <a:buClr>
                <a:srgbClr val="000066"/>
              </a:buClr>
              <a:buBlip>
                <a:blip r:embed="rId2"/>
              </a:buBlip>
              <a:defRPr sz="2400" b="1">
                <a:solidFill>
                  <a:srgbClr val="000066"/>
                </a:solidFill>
                <a:latin typeface="Arial" pitchFamily="34" charset="0"/>
                <a:ea typeface="ＭＳ Ｐゴシック" pitchFamily="34" charset="-128"/>
              </a:defRPr>
            </a:lvl1pPr>
            <a:lvl2pPr marL="742950" indent="-285750">
              <a:spcBef>
                <a:spcPct val="20000"/>
              </a:spcBef>
              <a:buClr>
                <a:srgbClr val="000066"/>
              </a:buClr>
              <a:buFont typeface="Wingdings" pitchFamily="2" charset="2"/>
              <a:buBlip>
                <a:blip r:embed="rId3"/>
              </a:buBlip>
              <a:defRPr sz="2000" b="1">
                <a:solidFill>
                  <a:schemeClr val="tx1"/>
                </a:solidFill>
                <a:latin typeface="Arial" pitchFamily="34" charset="0"/>
                <a:ea typeface="ＭＳ Ｐゴシック" pitchFamily="34" charset="-128"/>
              </a:defRPr>
            </a:lvl2pPr>
            <a:lvl3pPr marL="1143000" indent="-228600">
              <a:spcBef>
                <a:spcPct val="20000"/>
              </a:spcBef>
              <a:buClr>
                <a:srgbClr val="000066"/>
              </a:buClr>
              <a:buFont typeface="Wingdings" pitchFamily="2" charset="2"/>
              <a:buBlip>
                <a:blip r:embed="rId3"/>
              </a:buBlip>
              <a:defRPr sz="2000">
                <a:solidFill>
                  <a:schemeClr val="tx1"/>
                </a:solidFill>
                <a:latin typeface="Arial" pitchFamily="34" charset="0"/>
                <a:ea typeface="ＭＳ Ｐゴシック" pitchFamily="34" charset="-128"/>
              </a:defRPr>
            </a:lvl3pPr>
            <a:lvl4pPr marL="1600200" indent="-228600">
              <a:spcBef>
                <a:spcPct val="20000"/>
              </a:spcBef>
              <a:buClr>
                <a:srgbClr val="000066"/>
              </a:buClr>
              <a:buSzPct val="115000"/>
              <a:buFont typeface="Symbol" pitchFamily="18" charset="2"/>
              <a:buBlip>
                <a:blip r:embed="rId4"/>
              </a:buBlip>
              <a:defRPr sz="1600">
                <a:solidFill>
                  <a:schemeClr val="tx1"/>
                </a:solidFill>
                <a:latin typeface="Arial" pitchFamily="34" charset="0"/>
                <a:ea typeface="ＭＳ Ｐゴシック" pitchFamily="34" charset="-128"/>
              </a:defRPr>
            </a:lvl4pPr>
            <a:lvl5pPr marL="2057400" indent="-228600">
              <a:spcBef>
                <a:spcPct val="20000"/>
              </a:spcBef>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5pPr>
            <a:lvl6pPr marL="25146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6pPr>
            <a:lvl7pPr marL="29718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7pPr>
            <a:lvl8pPr marL="34290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8pPr>
            <a:lvl9pPr marL="38862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9pPr>
          </a:lstStyle>
          <a:p>
            <a:pPr eaLnBrk="1" hangingPunct="1">
              <a:spcBef>
                <a:spcPct val="50000"/>
              </a:spcBef>
              <a:buClrTx/>
              <a:buFontTx/>
              <a:buNone/>
            </a:pPr>
            <a:r>
              <a:rPr lang="en-US" altLang="en-US" sz="1300">
                <a:solidFill>
                  <a:schemeClr val="tx1"/>
                </a:solidFill>
                <a:latin typeface="Helvetica" pitchFamily="1" charset="0"/>
              </a:rPr>
              <a:t>From: Reporting of Results in ClinicalTrials.gov and High-Impact Journals</a:t>
            </a:r>
          </a:p>
        </p:txBody>
      </p:sp>
      <p:cxnSp>
        <p:nvCxnSpPr>
          <p:cNvPr id="242694" name="Straight Connector 8"/>
          <p:cNvCxnSpPr>
            <a:cxnSpLocks noChangeShapeType="1"/>
          </p:cNvCxnSpPr>
          <p:nvPr/>
        </p:nvCxnSpPr>
        <p:spPr bwMode="auto">
          <a:xfrm flipV="1">
            <a:off x="0" y="6215063"/>
            <a:ext cx="9144000" cy="7937"/>
          </a:xfrm>
          <a:prstGeom prst="line">
            <a:avLst/>
          </a:prstGeom>
          <a:noFill/>
          <a:ln w="12700" algn="ctr">
            <a:solidFill>
              <a:srgbClr val="999999"/>
            </a:solidFill>
            <a:round/>
            <a:headEnd/>
            <a:tailEnd/>
          </a:ln>
          <a:extLst>
            <a:ext uri="{909E8E84-426E-40DD-AFC4-6F175D3DCCD1}">
              <a14:hiddenFill xmlns:a14="http://schemas.microsoft.com/office/drawing/2010/main">
                <a:noFill/>
              </a14:hiddenFill>
            </a:ext>
          </a:extLst>
        </p:spPr>
      </p:cxnSp>
      <p:sp>
        <p:nvSpPr>
          <p:cNvPr id="242695" name="Text Placeholder 2"/>
          <p:cNvSpPr txBox="1">
            <a:spLocks/>
          </p:cNvSpPr>
          <p:nvPr/>
        </p:nvSpPr>
        <p:spPr bwMode="auto">
          <a:xfrm>
            <a:off x="0" y="1282700"/>
            <a:ext cx="91440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54000" tIns="0" rIns="127000" bIns="63500"/>
          <a:lstStyle>
            <a:lvl1pPr>
              <a:spcBef>
                <a:spcPct val="20000"/>
              </a:spcBef>
              <a:buClr>
                <a:srgbClr val="000066"/>
              </a:buClr>
              <a:buBlip>
                <a:blip r:embed="rId2"/>
              </a:buBlip>
              <a:defRPr sz="2400" b="1">
                <a:solidFill>
                  <a:srgbClr val="000066"/>
                </a:solidFill>
                <a:latin typeface="Arial" pitchFamily="34" charset="0"/>
                <a:ea typeface="ＭＳ Ｐゴシック" pitchFamily="34" charset="-128"/>
              </a:defRPr>
            </a:lvl1pPr>
            <a:lvl2pPr marL="742950" indent="-285750">
              <a:spcBef>
                <a:spcPct val="20000"/>
              </a:spcBef>
              <a:buClr>
                <a:srgbClr val="000066"/>
              </a:buClr>
              <a:buFont typeface="Wingdings" pitchFamily="2" charset="2"/>
              <a:buBlip>
                <a:blip r:embed="rId3"/>
              </a:buBlip>
              <a:defRPr sz="2000" b="1">
                <a:solidFill>
                  <a:schemeClr val="tx1"/>
                </a:solidFill>
                <a:latin typeface="Arial" pitchFamily="34" charset="0"/>
                <a:ea typeface="ＭＳ Ｐゴシック" pitchFamily="34" charset="-128"/>
              </a:defRPr>
            </a:lvl2pPr>
            <a:lvl3pPr marL="1143000" indent="-228600">
              <a:spcBef>
                <a:spcPct val="20000"/>
              </a:spcBef>
              <a:buClr>
                <a:srgbClr val="000066"/>
              </a:buClr>
              <a:buFont typeface="Wingdings" pitchFamily="2" charset="2"/>
              <a:buBlip>
                <a:blip r:embed="rId3"/>
              </a:buBlip>
              <a:defRPr sz="2000">
                <a:solidFill>
                  <a:schemeClr val="tx1"/>
                </a:solidFill>
                <a:latin typeface="Arial" pitchFamily="34" charset="0"/>
                <a:ea typeface="ＭＳ Ｐゴシック" pitchFamily="34" charset="-128"/>
              </a:defRPr>
            </a:lvl3pPr>
            <a:lvl4pPr marL="1600200" indent="-228600">
              <a:spcBef>
                <a:spcPct val="20000"/>
              </a:spcBef>
              <a:buClr>
                <a:srgbClr val="000066"/>
              </a:buClr>
              <a:buSzPct val="115000"/>
              <a:buFont typeface="Symbol" pitchFamily="18" charset="2"/>
              <a:buBlip>
                <a:blip r:embed="rId4"/>
              </a:buBlip>
              <a:defRPr sz="1600">
                <a:solidFill>
                  <a:schemeClr val="tx1"/>
                </a:solidFill>
                <a:latin typeface="Arial" pitchFamily="34" charset="0"/>
                <a:ea typeface="ＭＳ Ｐゴシック" pitchFamily="34" charset="-128"/>
              </a:defRPr>
            </a:lvl4pPr>
            <a:lvl5pPr marL="2057400" indent="-228600">
              <a:spcBef>
                <a:spcPct val="20000"/>
              </a:spcBef>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5pPr>
            <a:lvl6pPr marL="25146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6pPr>
            <a:lvl7pPr marL="29718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7pPr>
            <a:lvl8pPr marL="34290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8pPr>
            <a:lvl9pPr marL="38862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9pPr>
          </a:lstStyle>
          <a:p>
            <a:pPr eaLnBrk="1" hangingPunct="1">
              <a:spcBef>
                <a:spcPct val="50000"/>
              </a:spcBef>
              <a:buClrTx/>
              <a:buFontTx/>
              <a:buNone/>
            </a:pPr>
            <a:r>
              <a:rPr lang="en-US" altLang="en-US" sz="1200">
                <a:solidFill>
                  <a:schemeClr val="tx1"/>
                </a:solidFill>
                <a:latin typeface="Helvetica" pitchFamily="1" charset="0"/>
              </a:rPr>
              <a:t>JAMA. 2014;311(10):1063-1065. doi:10.1001/jama.2013.285634</a:t>
            </a:r>
          </a:p>
        </p:txBody>
      </p:sp>
      <p:sp>
        <p:nvSpPr>
          <p:cNvPr id="242696" name="Text Placeholder 2"/>
          <p:cNvSpPr txBox="1">
            <a:spLocks/>
          </p:cNvSpPr>
          <p:nvPr/>
        </p:nvSpPr>
        <p:spPr bwMode="auto">
          <a:xfrm>
            <a:off x="0" y="5575300"/>
            <a:ext cx="9144000" cy="63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54000" tIns="0" rIns="0" bIns="63500"/>
          <a:lstStyle>
            <a:lvl1pPr>
              <a:spcBef>
                <a:spcPct val="20000"/>
              </a:spcBef>
              <a:buClr>
                <a:srgbClr val="000066"/>
              </a:buClr>
              <a:buBlip>
                <a:blip r:embed="rId2"/>
              </a:buBlip>
              <a:defRPr sz="2400" b="1">
                <a:solidFill>
                  <a:srgbClr val="000066"/>
                </a:solidFill>
                <a:latin typeface="Arial" pitchFamily="34" charset="0"/>
                <a:ea typeface="ＭＳ Ｐゴシック" pitchFamily="34" charset="-128"/>
              </a:defRPr>
            </a:lvl1pPr>
            <a:lvl2pPr marL="742950" indent="-285750">
              <a:spcBef>
                <a:spcPct val="20000"/>
              </a:spcBef>
              <a:buClr>
                <a:srgbClr val="000066"/>
              </a:buClr>
              <a:buFont typeface="Wingdings" pitchFamily="2" charset="2"/>
              <a:buBlip>
                <a:blip r:embed="rId3"/>
              </a:buBlip>
              <a:defRPr sz="2000" b="1">
                <a:solidFill>
                  <a:schemeClr val="tx1"/>
                </a:solidFill>
                <a:latin typeface="Arial" pitchFamily="34" charset="0"/>
                <a:ea typeface="ＭＳ Ｐゴシック" pitchFamily="34" charset="-128"/>
              </a:defRPr>
            </a:lvl2pPr>
            <a:lvl3pPr marL="1143000" indent="-228600">
              <a:spcBef>
                <a:spcPct val="20000"/>
              </a:spcBef>
              <a:buClr>
                <a:srgbClr val="000066"/>
              </a:buClr>
              <a:buFont typeface="Wingdings" pitchFamily="2" charset="2"/>
              <a:buBlip>
                <a:blip r:embed="rId3"/>
              </a:buBlip>
              <a:defRPr sz="2000">
                <a:solidFill>
                  <a:schemeClr val="tx1"/>
                </a:solidFill>
                <a:latin typeface="Arial" pitchFamily="34" charset="0"/>
                <a:ea typeface="ＭＳ Ｐゴシック" pitchFamily="34" charset="-128"/>
              </a:defRPr>
            </a:lvl3pPr>
            <a:lvl4pPr marL="1600200" indent="-228600">
              <a:spcBef>
                <a:spcPct val="20000"/>
              </a:spcBef>
              <a:buClr>
                <a:srgbClr val="000066"/>
              </a:buClr>
              <a:buSzPct val="115000"/>
              <a:buFont typeface="Symbol" pitchFamily="18" charset="2"/>
              <a:buBlip>
                <a:blip r:embed="rId4"/>
              </a:buBlip>
              <a:defRPr sz="1600">
                <a:solidFill>
                  <a:schemeClr val="tx1"/>
                </a:solidFill>
                <a:latin typeface="Arial" pitchFamily="34" charset="0"/>
                <a:ea typeface="ＭＳ Ｐゴシック" pitchFamily="34" charset="-128"/>
              </a:defRPr>
            </a:lvl4pPr>
            <a:lvl5pPr marL="2057400" indent="-228600">
              <a:spcBef>
                <a:spcPct val="20000"/>
              </a:spcBef>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5pPr>
            <a:lvl6pPr marL="25146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6pPr>
            <a:lvl7pPr marL="29718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7pPr>
            <a:lvl8pPr marL="34290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8pPr>
            <a:lvl9pPr marL="38862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9pPr>
          </a:lstStyle>
          <a:p>
            <a:pPr eaLnBrk="1" hangingPunct="1">
              <a:buClrTx/>
              <a:buFontTx/>
              <a:buNone/>
            </a:pPr>
            <a:r>
              <a:rPr lang="en-US" altLang="en-US" sz="1200">
                <a:solidFill>
                  <a:schemeClr val="tx1"/>
                </a:solidFill>
                <a:latin typeface="Helvetica" pitchFamily="1" charset="0"/>
              </a:rPr>
              <a:t>Reporting and Comparison of Results Information on ClinicalTrials.gov and in Corresponding Publications (N = 96)</a:t>
            </a:r>
          </a:p>
        </p:txBody>
      </p:sp>
      <p:sp>
        <p:nvSpPr>
          <p:cNvPr id="242697" name="TextBox 11"/>
          <p:cNvSpPr txBox="1">
            <a:spLocks noChangeArrowheads="1"/>
          </p:cNvSpPr>
          <p:nvPr/>
        </p:nvSpPr>
        <p:spPr bwMode="auto">
          <a:xfrm>
            <a:off x="0" y="5305425"/>
            <a:ext cx="9144000"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54000" tIns="0" rIns="0" bIns="63500">
            <a:spAutoFit/>
          </a:bodyPr>
          <a:lstStyle>
            <a:lvl1pPr>
              <a:spcBef>
                <a:spcPct val="20000"/>
              </a:spcBef>
              <a:buClr>
                <a:srgbClr val="000066"/>
              </a:buClr>
              <a:buBlip>
                <a:blip r:embed="rId2"/>
              </a:buBlip>
              <a:defRPr sz="2400" b="1">
                <a:solidFill>
                  <a:srgbClr val="000066"/>
                </a:solidFill>
                <a:latin typeface="Arial" pitchFamily="34" charset="0"/>
                <a:ea typeface="ＭＳ Ｐゴシック" pitchFamily="34" charset="-128"/>
              </a:defRPr>
            </a:lvl1pPr>
            <a:lvl2pPr marL="742950" indent="-285750">
              <a:spcBef>
                <a:spcPct val="20000"/>
              </a:spcBef>
              <a:buClr>
                <a:srgbClr val="000066"/>
              </a:buClr>
              <a:buFont typeface="Wingdings" pitchFamily="2" charset="2"/>
              <a:buBlip>
                <a:blip r:embed="rId3"/>
              </a:buBlip>
              <a:defRPr sz="2000" b="1">
                <a:solidFill>
                  <a:schemeClr val="tx1"/>
                </a:solidFill>
                <a:latin typeface="Arial" pitchFamily="34" charset="0"/>
                <a:ea typeface="ＭＳ Ｐゴシック" pitchFamily="34" charset="-128"/>
              </a:defRPr>
            </a:lvl2pPr>
            <a:lvl3pPr marL="1143000" indent="-228600">
              <a:spcBef>
                <a:spcPct val="20000"/>
              </a:spcBef>
              <a:buClr>
                <a:srgbClr val="000066"/>
              </a:buClr>
              <a:buFont typeface="Wingdings" pitchFamily="2" charset="2"/>
              <a:buBlip>
                <a:blip r:embed="rId3"/>
              </a:buBlip>
              <a:defRPr sz="2000">
                <a:solidFill>
                  <a:schemeClr val="tx1"/>
                </a:solidFill>
                <a:latin typeface="Arial" pitchFamily="34" charset="0"/>
                <a:ea typeface="ＭＳ Ｐゴシック" pitchFamily="34" charset="-128"/>
              </a:defRPr>
            </a:lvl3pPr>
            <a:lvl4pPr marL="1600200" indent="-228600">
              <a:spcBef>
                <a:spcPct val="20000"/>
              </a:spcBef>
              <a:buClr>
                <a:srgbClr val="000066"/>
              </a:buClr>
              <a:buSzPct val="115000"/>
              <a:buFont typeface="Symbol" pitchFamily="18" charset="2"/>
              <a:buBlip>
                <a:blip r:embed="rId4"/>
              </a:buBlip>
              <a:defRPr sz="1600">
                <a:solidFill>
                  <a:schemeClr val="tx1"/>
                </a:solidFill>
                <a:latin typeface="Arial" pitchFamily="34" charset="0"/>
                <a:ea typeface="ＭＳ Ｐゴシック" pitchFamily="34" charset="-128"/>
              </a:defRPr>
            </a:lvl4pPr>
            <a:lvl5pPr marL="2057400" indent="-228600">
              <a:spcBef>
                <a:spcPct val="20000"/>
              </a:spcBef>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5pPr>
            <a:lvl6pPr marL="25146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6pPr>
            <a:lvl7pPr marL="29718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7pPr>
            <a:lvl8pPr marL="34290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8pPr>
            <a:lvl9pPr marL="38862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9pPr>
          </a:lstStyle>
          <a:p>
            <a:pPr eaLnBrk="1" hangingPunct="1">
              <a:spcBef>
                <a:spcPct val="50000"/>
              </a:spcBef>
              <a:buClrTx/>
              <a:buFontTx/>
              <a:buNone/>
            </a:pPr>
            <a:r>
              <a:rPr lang="en-US" altLang="en-US" sz="1200">
                <a:solidFill>
                  <a:schemeClr val="tx1"/>
                </a:solidFill>
                <a:latin typeface="Helvetica" pitchFamily="1" charset="0"/>
              </a:rPr>
              <a:t>Figure </a:t>
            </a:r>
            <a:r>
              <a:rPr lang="en-US" altLang="en-US" sz="1300">
                <a:solidFill>
                  <a:schemeClr val="tx1"/>
                </a:solidFill>
                <a:latin typeface="Helvetica" pitchFamily="1" charset="0"/>
              </a:rPr>
              <a:t>Legend</a:t>
            </a:r>
            <a:r>
              <a:rPr lang="en-US" altLang="en-US" sz="1200">
                <a:solidFill>
                  <a:schemeClr val="tx1"/>
                </a:solidFill>
                <a:latin typeface="Helvetica" pitchFamily="1" charset="0"/>
              </a:rPr>
              <a:t>:</a:t>
            </a:r>
          </a:p>
        </p:txBody>
      </p:sp>
      <p:cxnSp>
        <p:nvCxnSpPr>
          <p:cNvPr id="242698" name="Straight Connector 5"/>
          <p:cNvCxnSpPr>
            <a:cxnSpLocks noChangeShapeType="1"/>
          </p:cNvCxnSpPr>
          <p:nvPr/>
        </p:nvCxnSpPr>
        <p:spPr bwMode="auto">
          <a:xfrm>
            <a:off x="0" y="666750"/>
            <a:ext cx="9144000" cy="0"/>
          </a:xfrm>
          <a:prstGeom prst="line">
            <a:avLst/>
          </a:prstGeom>
          <a:noFill/>
          <a:ln w="38100" algn="ctr">
            <a:solidFill>
              <a:srgbClr val="999999"/>
            </a:solidFill>
            <a:round/>
            <a:headEnd/>
            <a:tailEnd/>
          </a:ln>
          <a:extLst>
            <a:ext uri="{909E8E84-426E-40DD-AFC4-6F175D3DCCD1}">
              <a14:hiddenFill xmlns:a14="http://schemas.microsoft.com/office/drawing/2010/main">
                <a:noFill/>
              </a14:hiddenFill>
            </a:ext>
          </a:extLst>
        </p:spPr>
      </p:cxnSp>
      <p:pic>
        <p:nvPicPr>
          <p:cNvPr id="242699" name="Picture 18"/>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254000" y="127000"/>
            <a:ext cx="2641600"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349" name="Picture 13" descr="Cover"/>
          <p:cNvPicPr>
            <a:picLocks noChangeAspect="1" noChangeArrowheads="1"/>
          </p:cNvPicPr>
          <p:nvPr/>
        </p:nvPicPr>
        <p:blipFill>
          <a:blip r:embed="rId6"/>
          <a:srcRect/>
          <a:stretch>
            <a:fillRect/>
          </a:stretch>
        </p:blipFill>
        <p:spPr bwMode="auto">
          <a:xfrm>
            <a:off x="107950" y="1700213"/>
            <a:ext cx="8766175" cy="3379787"/>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13"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endParaRPr lang="de-DE" altLang="en-US" sz="1000" b="0" dirty="0" smtClean="0">
              <a:solidFill>
                <a:schemeClr val="tx1"/>
              </a:solidFill>
            </a:endParaRPr>
          </a:p>
        </p:txBody>
      </p:sp>
      <p:sp>
        <p:nvSpPr>
          <p:cNvPr id="242702" name="Foliennummernplatzhalter 1"/>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007D6121-40C0-408C-9689-AE914A26A097}" type="slidenum">
              <a:rPr lang="de-DE" altLang="en-US" sz="900" smtClean="0">
                <a:solidFill>
                  <a:schemeClr val="accent2"/>
                </a:solidFill>
              </a:rPr>
              <a:pPr/>
              <a:t>250</a:t>
            </a:fld>
            <a:endParaRPr lang="de-DE" altLang="en-US" sz="1400" b="0" smtClean="0">
              <a:solidFill>
                <a:schemeClr val="tx1"/>
              </a:solidFill>
            </a:endParaRPr>
          </a:p>
        </p:txBody>
      </p:sp>
    </p:spTree>
  </p:cSld>
  <p:clrMapOvr>
    <a:masterClrMapping/>
  </p:clrMapOvr>
  <p:transition>
    <p:zoom/>
  </p:transition>
  <p:timing>
    <p:tnLst>
      <p:par>
        <p:cTn id="1" dur="indefinite" restart="never" nodeType="tmRoot"/>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4" name="Rectangle 10"/>
          <p:cNvSpPr>
            <a:spLocks noChangeArrowheads="1"/>
          </p:cNvSpPr>
          <p:nvPr/>
        </p:nvSpPr>
        <p:spPr bwMode="auto">
          <a:xfrm>
            <a:off x="0" y="687388"/>
            <a:ext cx="9144000" cy="293687"/>
          </a:xfrm>
          <a:prstGeom prst="rect">
            <a:avLst/>
          </a:prstGeom>
          <a:solidFill>
            <a:srgbClr val="EEEEEE"/>
          </a:solidFill>
          <a:ln>
            <a:noFill/>
          </a:ln>
          <a:extLst>
            <a:ext uri="{91240B29-F687-4F45-9708-019B960494DF}">
              <a14:hiddenLine xmlns:a14="http://schemas.microsoft.com/office/drawing/2010/main" w="25400" algn="ctr">
                <a:solidFill>
                  <a:srgbClr val="000000"/>
                </a:solidFill>
                <a:miter lim="800000"/>
                <a:headEnd/>
                <a:tailEnd/>
              </a14:hiddenLine>
            </a:ext>
          </a:extLst>
        </p:spPr>
        <p:txBody>
          <a:bodyPr anchor="ctr"/>
          <a:lstStyle>
            <a:lvl1pPr>
              <a:spcBef>
                <a:spcPct val="20000"/>
              </a:spcBef>
              <a:buClr>
                <a:srgbClr val="000066"/>
              </a:buClr>
              <a:buBlip>
                <a:blip r:embed="rId2"/>
              </a:buBlip>
              <a:defRPr sz="2400" b="1">
                <a:solidFill>
                  <a:srgbClr val="000066"/>
                </a:solidFill>
                <a:latin typeface="Arial" pitchFamily="34" charset="0"/>
                <a:ea typeface="ＭＳ Ｐゴシック" pitchFamily="34" charset="-128"/>
              </a:defRPr>
            </a:lvl1pPr>
            <a:lvl2pPr marL="742950" indent="-285750">
              <a:spcBef>
                <a:spcPct val="20000"/>
              </a:spcBef>
              <a:buClr>
                <a:srgbClr val="000066"/>
              </a:buClr>
              <a:buFont typeface="Wingdings" pitchFamily="2" charset="2"/>
              <a:buBlip>
                <a:blip r:embed="rId3"/>
              </a:buBlip>
              <a:defRPr sz="2000" b="1">
                <a:solidFill>
                  <a:schemeClr val="tx1"/>
                </a:solidFill>
                <a:latin typeface="Arial" pitchFamily="34" charset="0"/>
                <a:ea typeface="ＭＳ Ｐゴシック" pitchFamily="34" charset="-128"/>
              </a:defRPr>
            </a:lvl2pPr>
            <a:lvl3pPr marL="1143000" indent="-228600">
              <a:spcBef>
                <a:spcPct val="20000"/>
              </a:spcBef>
              <a:buClr>
                <a:srgbClr val="000066"/>
              </a:buClr>
              <a:buFont typeface="Wingdings" pitchFamily="2" charset="2"/>
              <a:buBlip>
                <a:blip r:embed="rId3"/>
              </a:buBlip>
              <a:defRPr sz="2000">
                <a:solidFill>
                  <a:schemeClr val="tx1"/>
                </a:solidFill>
                <a:latin typeface="Arial" pitchFamily="34" charset="0"/>
                <a:ea typeface="ＭＳ Ｐゴシック" pitchFamily="34" charset="-128"/>
              </a:defRPr>
            </a:lvl3pPr>
            <a:lvl4pPr marL="1600200" indent="-228600">
              <a:spcBef>
                <a:spcPct val="20000"/>
              </a:spcBef>
              <a:buClr>
                <a:srgbClr val="000066"/>
              </a:buClr>
              <a:buSzPct val="115000"/>
              <a:buFont typeface="Symbol" pitchFamily="18" charset="2"/>
              <a:buBlip>
                <a:blip r:embed="rId4"/>
              </a:buBlip>
              <a:defRPr sz="1600">
                <a:solidFill>
                  <a:schemeClr val="tx1"/>
                </a:solidFill>
                <a:latin typeface="Arial" pitchFamily="34" charset="0"/>
                <a:ea typeface="ＭＳ Ｐゴシック" pitchFamily="34" charset="-128"/>
              </a:defRPr>
            </a:lvl4pPr>
            <a:lvl5pPr marL="2057400" indent="-228600">
              <a:spcBef>
                <a:spcPct val="20000"/>
              </a:spcBef>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5pPr>
            <a:lvl6pPr marL="25146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6pPr>
            <a:lvl7pPr marL="29718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7pPr>
            <a:lvl8pPr marL="34290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8pPr>
            <a:lvl9pPr marL="38862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9pPr>
          </a:lstStyle>
          <a:p>
            <a:pPr algn="ctr" eaLnBrk="1" hangingPunct="1">
              <a:spcBef>
                <a:spcPct val="50000"/>
              </a:spcBef>
              <a:buClrTx/>
              <a:buFontTx/>
              <a:buNone/>
            </a:pPr>
            <a:endParaRPr lang="en-US" altLang="en-US">
              <a:solidFill>
                <a:srgbClr val="FFFFFF"/>
              </a:solidFill>
            </a:endParaRPr>
          </a:p>
        </p:txBody>
      </p:sp>
      <p:sp>
        <p:nvSpPr>
          <p:cNvPr id="243715" name="Date Placeholder 3"/>
          <p:cNvSpPr txBox="1">
            <a:spLocks noGrp="1"/>
          </p:cNvSpPr>
          <p:nvPr/>
        </p:nvSpPr>
        <p:spPr bwMode="auto">
          <a:xfrm>
            <a:off x="2824163" y="5661025"/>
            <a:ext cx="2540000" cy="63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54000" tIns="63500" rIns="127000" bIns="63500" anchor="ctr"/>
          <a:lstStyle>
            <a:lvl1pPr>
              <a:spcBef>
                <a:spcPct val="20000"/>
              </a:spcBef>
              <a:buClr>
                <a:srgbClr val="000066"/>
              </a:buClr>
              <a:buBlip>
                <a:blip r:embed="rId2"/>
              </a:buBlip>
              <a:defRPr sz="2400" b="1">
                <a:solidFill>
                  <a:srgbClr val="000066"/>
                </a:solidFill>
                <a:latin typeface="Arial" pitchFamily="34" charset="0"/>
                <a:ea typeface="ＭＳ Ｐゴシック" pitchFamily="34" charset="-128"/>
              </a:defRPr>
            </a:lvl1pPr>
            <a:lvl2pPr marL="742950" indent="-285750">
              <a:spcBef>
                <a:spcPct val="20000"/>
              </a:spcBef>
              <a:buClr>
                <a:srgbClr val="000066"/>
              </a:buClr>
              <a:buFont typeface="Wingdings" pitchFamily="2" charset="2"/>
              <a:buBlip>
                <a:blip r:embed="rId3"/>
              </a:buBlip>
              <a:defRPr sz="2000" b="1">
                <a:solidFill>
                  <a:schemeClr val="tx1"/>
                </a:solidFill>
                <a:latin typeface="Arial" pitchFamily="34" charset="0"/>
                <a:ea typeface="ＭＳ Ｐゴシック" pitchFamily="34" charset="-128"/>
              </a:defRPr>
            </a:lvl2pPr>
            <a:lvl3pPr marL="1143000" indent="-228600">
              <a:spcBef>
                <a:spcPct val="20000"/>
              </a:spcBef>
              <a:buClr>
                <a:srgbClr val="000066"/>
              </a:buClr>
              <a:buFont typeface="Wingdings" pitchFamily="2" charset="2"/>
              <a:buBlip>
                <a:blip r:embed="rId3"/>
              </a:buBlip>
              <a:defRPr sz="2000">
                <a:solidFill>
                  <a:schemeClr val="tx1"/>
                </a:solidFill>
                <a:latin typeface="Arial" pitchFamily="34" charset="0"/>
                <a:ea typeface="ＭＳ Ｐゴシック" pitchFamily="34" charset="-128"/>
              </a:defRPr>
            </a:lvl3pPr>
            <a:lvl4pPr marL="1600200" indent="-228600">
              <a:spcBef>
                <a:spcPct val="20000"/>
              </a:spcBef>
              <a:buClr>
                <a:srgbClr val="000066"/>
              </a:buClr>
              <a:buSzPct val="115000"/>
              <a:buFont typeface="Symbol" pitchFamily="18" charset="2"/>
              <a:buBlip>
                <a:blip r:embed="rId4"/>
              </a:buBlip>
              <a:defRPr sz="1600">
                <a:solidFill>
                  <a:schemeClr val="tx1"/>
                </a:solidFill>
                <a:latin typeface="Arial" pitchFamily="34" charset="0"/>
                <a:ea typeface="ＭＳ Ｐゴシック" pitchFamily="34" charset="-128"/>
              </a:defRPr>
            </a:lvl4pPr>
            <a:lvl5pPr marL="2057400" indent="-228600">
              <a:spcBef>
                <a:spcPct val="20000"/>
              </a:spcBef>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5pPr>
            <a:lvl6pPr marL="25146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6pPr>
            <a:lvl7pPr marL="29718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7pPr>
            <a:lvl8pPr marL="34290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8pPr>
            <a:lvl9pPr marL="38862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9pPr>
          </a:lstStyle>
          <a:p>
            <a:pPr eaLnBrk="1" hangingPunct="1">
              <a:spcBef>
                <a:spcPct val="50000"/>
              </a:spcBef>
              <a:buClrTx/>
              <a:buFontTx/>
              <a:buNone/>
            </a:pPr>
            <a:r>
              <a:rPr lang="en-US" altLang="en-US" sz="1100">
                <a:solidFill>
                  <a:schemeClr val="bg1"/>
                </a:solidFill>
                <a:latin typeface="Helvetica" pitchFamily="1" charset="0"/>
              </a:rPr>
              <a:t>Date of download:  3/20/2014</a:t>
            </a:r>
          </a:p>
        </p:txBody>
      </p:sp>
      <p:sp>
        <p:nvSpPr>
          <p:cNvPr id="243716" name="Footer Placeholder 4"/>
          <p:cNvSpPr txBox="1">
            <a:spLocks noGrp="1"/>
          </p:cNvSpPr>
          <p:nvPr/>
        </p:nvSpPr>
        <p:spPr bwMode="auto">
          <a:xfrm>
            <a:off x="5795963" y="5661025"/>
            <a:ext cx="3200400" cy="63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rgbClr val="000066"/>
              </a:buClr>
              <a:buBlip>
                <a:blip r:embed="rId2"/>
              </a:buBlip>
              <a:defRPr sz="2400" b="1">
                <a:solidFill>
                  <a:srgbClr val="000066"/>
                </a:solidFill>
                <a:latin typeface="Arial" pitchFamily="34" charset="0"/>
                <a:ea typeface="ＭＳ Ｐゴシック" pitchFamily="34" charset="-128"/>
              </a:defRPr>
            </a:lvl1pPr>
            <a:lvl2pPr marL="742950" indent="-285750">
              <a:spcBef>
                <a:spcPct val="20000"/>
              </a:spcBef>
              <a:buClr>
                <a:srgbClr val="000066"/>
              </a:buClr>
              <a:buFont typeface="Wingdings" pitchFamily="2" charset="2"/>
              <a:buBlip>
                <a:blip r:embed="rId3"/>
              </a:buBlip>
              <a:defRPr sz="2000" b="1">
                <a:solidFill>
                  <a:schemeClr val="tx1"/>
                </a:solidFill>
                <a:latin typeface="Arial" pitchFamily="34" charset="0"/>
                <a:ea typeface="ＭＳ Ｐゴシック" pitchFamily="34" charset="-128"/>
              </a:defRPr>
            </a:lvl2pPr>
            <a:lvl3pPr marL="1143000" indent="-228600">
              <a:spcBef>
                <a:spcPct val="20000"/>
              </a:spcBef>
              <a:buClr>
                <a:srgbClr val="000066"/>
              </a:buClr>
              <a:buFont typeface="Wingdings" pitchFamily="2" charset="2"/>
              <a:buBlip>
                <a:blip r:embed="rId3"/>
              </a:buBlip>
              <a:defRPr sz="2000">
                <a:solidFill>
                  <a:schemeClr val="tx1"/>
                </a:solidFill>
                <a:latin typeface="Arial" pitchFamily="34" charset="0"/>
                <a:ea typeface="ＭＳ Ｐゴシック" pitchFamily="34" charset="-128"/>
              </a:defRPr>
            </a:lvl3pPr>
            <a:lvl4pPr marL="1600200" indent="-228600">
              <a:spcBef>
                <a:spcPct val="20000"/>
              </a:spcBef>
              <a:buClr>
                <a:srgbClr val="000066"/>
              </a:buClr>
              <a:buSzPct val="115000"/>
              <a:buFont typeface="Symbol" pitchFamily="18" charset="2"/>
              <a:buBlip>
                <a:blip r:embed="rId4"/>
              </a:buBlip>
              <a:defRPr sz="1600">
                <a:solidFill>
                  <a:schemeClr val="tx1"/>
                </a:solidFill>
                <a:latin typeface="Arial" pitchFamily="34" charset="0"/>
                <a:ea typeface="ＭＳ Ｐゴシック" pitchFamily="34" charset="-128"/>
              </a:defRPr>
            </a:lvl4pPr>
            <a:lvl5pPr marL="2057400" indent="-228600">
              <a:spcBef>
                <a:spcPct val="20000"/>
              </a:spcBef>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5pPr>
            <a:lvl6pPr marL="25146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6pPr>
            <a:lvl7pPr marL="29718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7pPr>
            <a:lvl8pPr marL="34290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8pPr>
            <a:lvl9pPr marL="38862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9pPr>
          </a:lstStyle>
          <a:p>
            <a:pPr algn="ctr" eaLnBrk="1" hangingPunct="1">
              <a:spcBef>
                <a:spcPct val="50000"/>
              </a:spcBef>
              <a:buClrTx/>
              <a:buFontTx/>
              <a:buNone/>
            </a:pPr>
            <a:r>
              <a:rPr lang="en-US" altLang="en-US" sz="1100">
                <a:solidFill>
                  <a:schemeClr val="bg1"/>
                </a:solidFill>
                <a:latin typeface="Helvetica" pitchFamily="1" charset="0"/>
              </a:rPr>
              <a:t>Copyright © 2014 American Medical Association. All rights reserved.</a:t>
            </a:r>
          </a:p>
        </p:txBody>
      </p:sp>
      <p:cxnSp>
        <p:nvCxnSpPr>
          <p:cNvPr id="243717" name="Straight Connector 8"/>
          <p:cNvCxnSpPr>
            <a:cxnSpLocks noChangeShapeType="1"/>
          </p:cNvCxnSpPr>
          <p:nvPr/>
        </p:nvCxnSpPr>
        <p:spPr bwMode="auto">
          <a:xfrm flipV="1">
            <a:off x="0" y="6215063"/>
            <a:ext cx="9144000" cy="7937"/>
          </a:xfrm>
          <a:prstGeom prst="line">
            <a:avLst/>
          </a:prstGeom>
          <a:noFill/>
          <a:ln w="12700" algn="ctr">
            <a:solidFill>
              <a:srgbClr val="999999"/>
            </a:solidFill>
            <a:round/>
            <a:headEnd/>
            <a:tailEnd/>
          </a:ln>
          <a:extLst>
            <a:ext uri="{909E8E84-426E-40DD-AFC4-6F175D3DCCD1}">
              <a14:hiddenFill xmlns:a14="http://schemas.microsoft.com/office/drawing/2010/main">
                <a:noFill/>
              </a14:hiddenFill>
            </a:ext>
          </a:extLst>
        </p:spPr>
      </p:cxnSp>
      <p:sp>
        <p:nvSpPr>
          <p:cNvPr id="243718" name="Text Placeholder 2"/>
          <p:cNvSpPr txBox="1">
            <a:spLocks/>
          </p:cNvSpPr>
          <p:nvPr/>
        </p:nvSpPr>
        <p:spPr bwMode="auto">
          <a:xfrm>
            <a:off x="14288" y="706438"/>
            <a:ext cx="91440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54000" tIns="0" rIns="127000" bIns="63500"/>
          <a:lstStyle>
            <a:lvl1pPr>
              <a:spcBef>
                <a:spcPct val="20000"/>
              </a:spcBef>
              <a:buClr>
                <a:srgbClr val="000066"/>
              </a:buClr>
              <a:buBlip>
                <a:blip r:embed="rId2"/>
              </a:buBlip>
              <a:defRPr sz="2400" b="1">
                <a:solidFill>
                  <a:srgbClr val="000066"/>
                </a:solidFill>
                <a:latin typeface="Arial" pitchFamily="34" charset="0"/>
                <a:ea typeface="ＭＳ Ｐゴシック" pitchFamily="34" charset="-128"/>
              </a:defRPr>
            </a:lvl1pPr>
            <a:lvl2pPr marL="742950" indent="-285750">
              <a:spcBef>
                <a:spcPct val="20000"/>
              </a:spcBef>
              <a:buClr>
                <a:srgbClr val="000066"/>
              </a:buClr>
              <a:buFont typeface="Wingdings" pitchFamily="2" charset="2"/>
              <a:buBlip>
                <a:blip r:embed="rId3"/>
              </a:buBlip>
              <a:defRPr sz="2000" b="1">
                <a:solidFill>
                  <a:schemeClr val="tx1"/>
                </a:solidFill>
                <a:latin typeface="Arial" pitchFamily="34" charset="0"/>
                <a:ea typeface="ＭＳ Ｐゴシック" pitchFamily="34" charset="-128"/>
              </a:defRPr>
            </a:lvl2pPr>
            <a:lvl3pPr marL="1143000" indent="-228600">
              <a:spcBef>
                <a:spcPct val="20000"/>
              </a:spcBef>
              <a:buClr>
                <a:srgbClr val="000066"/>
              </a:buClr>
              <a:buFont typeface="Wingdings" pitchFamily="2" charset="2"/>
              <a:buBlip>
                <a:blip r:embed="rId3"/>
              </a:buBlip>
              <a:defRPr sz="2000">
                <a:solidFill>
                  <a:schemeClr val="tx1"/>
                </a:solidFill>
                <a:latin typeface="Arial" pitchFamily="34" charset="0"/>
                <a:ea typeface="ＭＳ Ｐゴシック" pitchFamily="34" charset="-128"/>
              </a:defRPr>
            </a:lvl3pPr>
            <a:lvl4pPr marL="1600200" indent="-228600">
              <a:spcBef>
                <a:spcPct val="20000"/>
              </a:spcBef>
              <a:buClr>
                <a:srgbClr val="000066"/>
              </a:buClr>
              <a:buSzPct val="115000"/>
              <a:buFont typeface="Symbol" pitchFamily="18" charset="2"/>
              <a:buBlip>
                <a:blip r:embed="rId4"/>
              </a:buBlip>
              <a:defRPr sz="1600">
                <a:solidFill>
                  <a:schemeClr val="tx1"/>
                </a:solidFill>
                <a:latin typeface="Arial" pitchFamily="34" charset="0"/>
                <a:ea typeface="ＭＳ Ｐゴシック" pitchFamily="34" charset="-128"/>
              </a:defRPr>
            </a:lvl4pPr>
            <a:lvl5pPr marL="2057400" indent="-228600">
              <a:spcBef>
                <a:spcPct val="20000"/>
              </a:spcBef>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5pPr>
            <a:lvl6pPr marL="25146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6pPr>
            <a:lvl7pPr marL="29718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7pPr>
            <a:lvl8pPr marL="34290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8pPr>
            <a:lvl9pPr marL="38862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9pPr>
          </a:lstStyle>
          <a:p>
            <a:pPr eaLnBrk="1" hangingPunct="1">
              <a:spcBef>
                <a:spcPct val="50000"/>
              </a:spcBef>
              <a:buClrTx/>
              <a:buFontTx/>
              <a:buNone/>
            </a:pPr>
            <a:r>
              <a:rPr lang="en-US" altLang="en-US" sz="1200">
                <a:solidFill>
                  <a:schemeClr val="tx1"/>
                </a:solidFill>
                <a:latin typeface="Helvetica" pitchFamily="1" charset="0"/>
              </a:rPr>
              <a:t>JAMA. 2014;311(10):1063-1065. doi:10.1001/jama.2013.285634</a:t>
            </a:r>
          </a:p>
        </p:txBody>
      </p:sp>
      <p:sp>
        <p:nvSpPr>
          <p:cNvPr id="243719" name="Text Placeholder 2"/>
          <p:cNvSpPr txBox="1">
            <a:spLocks/>
          </p:cNvSpPr>
          <p:nvPr/>
        </p:nvSpPr>
        <p:spPr bwMode="auto">
          <a:xfrm>
            <a:off x="14288" y="87313"/>
            <a:ext cx="9144000" cy="63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54000" tIns="0" rIns="0" bIns="63500"/>
          <a:lstStyle>
            <a:lvl1pPr>
              <a:spcBef>
                <a:spcPct val="20000"/>
              </a:spcBef>
              <a:buClr>
                <a:srgbClr val="000066"/>
              </a:buClr>
              <a:buBlip>
                <a:blip r:embed="rId2"/>
              </a:buBlip>
              <a:defRPr sz="2400" b="1">
                <a:solidFill>
                  <a:srgbClr val="000066"/>
                </a:solidFill>
                <a:latin typeface="Arial" pitchFamily="34" charset="0"/>
                <a:ea typeface="ＭＳ Ｐゴシック" pitchFamily="34" charset="-128"/>
              </a:defRPr>
            </a:lvl1pPr>
            <a:lvl2pPr marL="742950" indent="-285750">
              <a:spcBef>
                <a:spcPct val="20000"/>
              </a:spcBef>
              <a:buClr>
                <a:srgbClr val="000066"/>
              </a:buClr>
              <a:buFont typeface="Wingdings" pitchFamily="2" charset="2"/>
              <a:buBlip>
                <a:blip r:embed="rId3"/>
              </a:buBlip>
              <a:defRPr sz="2000" b="1">
                <a:solidFill>
                  <a:schemeClr val="tx1"/>
                </a:solidFill>
                <a:latin typeface="Arial" pitchFamily="34" charset="0"/>
                <a:ea typeface="ＭＳ Ｐゴシック" pitchFamily="34" charset="-128"/>
              </a:defRPr>
            </a:lvl2pPr>
            <a:lvl3pPr marL="1143000" indent="-228600">
              <a:spcBef>
                <a:spcPct val="20000"/>
              </a:spcBef>
              <a:buClr>
                <a:srgbClr val="000066"/>
              </a:buClr>
              <a:buFont typeface="Wingdings" pitchFamily="2" charset="2"/>
              <a:buBlip>
                <a:blip r:embed="rId3"/>
              </a:buBlip>
              <a:defRPr sz="2000">
                <a:solidFill>
                  <a:schemeClr val="tx1"/>
                </a:solidFill>
                <a:latin typeface="Arial" pitchFamily="34" charset="0"/>
                <a:ea typeface="ＭＳ Ｐゴシック" pitchFamily="34" charset="-128"/>
              </a:defRPr>
            </a:lvl3pPr>
            <a:lvl4pPr marL="1600200" indent="-228600">
              <a:spcBef>
                <a:spcPct val="20000"/>
              </a:spcBef>
              <a:buClr>
                <a:srgbClr val="000066"/>
              </a:buClr>
              <a:buSzPct val="115000"/>
              <a:buFont typeface="Symbol" pitchFamily="18" charset="2"/>
              <a:buBlip>
                <a:blip r:embed="rId4"/>
              </a:buBlip>
              <a:defRPr sz="1600">
                <a:solidFill>
                  <a:schemeClr val="tx1"/>
                </a:solidFill>
                <a:latin typeface="Arial" pitchFamily="34" charset="0"/>
                <a:ea typeface="ＭＳ Ｐゴシック" pitchFamily="34" charset="-128"/>
              </a:defRPr>
            </a:lvl4pPr>
            <a:lvl5pPr marL="2057400" indent="-228600">
              <a:spcBef>
                <a:spcPct val="20000"/>
              </a:spcBef>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5pPr>
            <a:lvl6pPr marL="25146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6pPr>
            <a:lvl7pPr marL="29718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7pPr>
            <a:lvl8pPr marL="34290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8pPr>
            <a:lvl9pPr marL="38862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9pPr>
          </a:lstStyle>
          <a:p>
            <a:pPr eaLnBrk="1" hangingPunct="1">
              <a:buClrTx/>
              <a:buFontTx/>
              <a:buNone/>
            </a:pPr>
            <a:r>
              <a:rPr lang="en-US" altLang="en-US" sz="1200">
                <a:solidFill>
                  <a:schemeClr val="tx1"/>
                </a:solidFill>
                <a:latin typeface="Helvetica" pitchFamily="1" charset="0"/>
              </a:rPr>
              <a:t>Discordant Primary Efficacy End Point Results Reported on ClinicalTrials.gov and in Corresponding Publication That Altered Trial Interpretation (n = 6)</a:t>
            </a:r>
          </a:p>
        </p:txBody>
      </p:sp>
      <p:cxnSp>
        <p:nvCxnSpPr>
          <p:cNvPr id="243720" name="Straight Connector 5"/>
          <p:cNvCxnSpPr>
            <a:cxnSpLocks noChangeShapeType="1"/>
          </p:cNvCxnSpPr>
          <p:nvPr/>
        </p:nvCxnSpPr>
        <p:spPr bwMode="auto">
          <a:xfrm>
            <a:off x="0" y="666750"/>
            <a:ext cx="9144000" cy="0"/>
          </a:xfrm>
          <a:prstGeom prst="line">
            <a:avLst/>
          </a:prstGeom>
          <a:noFill/>
          <a:ln w="38100" algn="ctr">
            <a:solidFill>
              <a:srgbClr val="999999"/>
            </a:solidFill>
            <a:round/>
            <a:headEnd/>
            <a:tailEnd/>
          </a:ln>
          <a:extLst>
            <a:ext uri="{909E8E84-426E-40DD-AFC4-6F175D3DCCD1}">
              <a14:hiddenFill xmlns:a14="http://schemas.microsoft.com/office/drawing/2010/main">
                <a:noFill/>
              </a14:hiddenFill>
            </a:ext>
          </a:extLst>
        </p:spPr>
      </p:cxnSp>
      <p:pic>
        <p:nvPicPr>
          <p:cNvPr id="14347" name="Picture 18"/>
          <p:cNvPicPr>
            <a:picLocks noChangeAspect="1"/>
          </p:cNvPicPr>
          <p:nvPr/>
        </p:nvPicPr>
        <p:blipFill>
          <a:blip r:embed="rId5"/>
          <a:srcRect/>
          <a:stretch>
            <a:fillRect/>
          </a:stretch>
        </p:blipFill>
        <p:spPr bwMode="auto">
          <a:xfrm>
            <a:off x="7918450" y="404813"/>
            <a:ext cx="1077913" cy="171450"/>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349" name="Picture 13" descr="Cover"/>
          <p:cNvPicPr>
            <a:picLocks noChangeAspect="1" noChangeArrowheads="1"/>
          </p:cNvPicPr>
          <p:nvPr/>
        </p:nvPicPr>
        <p:blipFill>
          <a:blip r:embed="rId6"/>
          <a:srcRect/>
          <a:stretch>
            <a:fillRect/>
          </a:stretch>
        </p:blipFill>
        <p:spPr bwMode="auto">
          <a:xfrm>
            <a:off x="1116013" y="1052513"/>
            <a:ext cx="6480175" cy="4657725"/>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13"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endParaRPr lang="de-DE" altLang="en-US" sz="1000" b="0" dirty="0" smtClean="0">
              <a:solidFill>
                <a:schemeClr val="tx1"/>
              </a:solidFill>
            </a:endParaRPr>
          </a:p>
        </p:txBody>
      </p:sp>
      <p:sp>
        <p:nvSpPr>
          <p:cNvPr id="243724" name="Foliennummernplatzhalter 1"/>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4BFCF8AD-BB5D-49AB-B207-9C66E1CCB635}" type="slidenum">
              <a:rPr lang="de-DE" altLang="en-US" sz="900" smtClean="0">
                <a:solidFill>
                  <a:schemeClr val="accent2"/>
                </a:solidFill>
              </a:rPr>
              <a:pPr/>
              <a:t>251</a:t>
            </a:fld>
            <a:endParaRPr lang="de-DE" altLang="en-US" sz="1400" b="0" smtClean="0">
              <a:solidFill>
                <a:schemeClr val="tx1"/>
              </a:solidFill>
            </a:endParaRPr>
          </a:p>
        </p:txBody>
      </p:sp>
    </p:spTree>
  </p:cSld>
  <p:clrMapOvr>
    <a:masterClrMapping/>
  </p:clrMapOvr>
  <p:transition>
    <p:zoom/>
  </p:transition>
  <p:timing>
    <p:tnLst>
      <p:par>
        <p:cTn id="1" dur="indefinite" restart="never" nodeType="tmRoot"/>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685800" y="642938"/>
            <a:ext cx="7772400" cy="314325"/>
          </a:xfrm>
          <a:gradFill rotWithShape="1">
            <a:gsLst>
              <a:gs pos="0">
                <a:schemeClr val="bg1"/>
              </a:gs>
              <a:gs pos="100000">
                <a:srgbClr val="0066CC"/>
              </a:gs>
            </a:gsLst>
            <a:lin ang="5400000" scaled="1"/>
          </a:gradFill>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pPr marL="342900" indent="-342900">
              <a:lnSpc>
                <a:spcPct val="90000"/>
              </a:lnSpc>
              <a:spcBef>
                <a:spcPct val="50000"/>
              </a:spcBef>
              <a:buSzPct val="90000"/>
              <a:defRPr/>
            </a:pPr>
            <a:r>
              <a:rPr lang="de-DE" altLang="en-US" sz="1600" smtClean="0">
                <a:solidFill>
                  <a:srgbClr val="000066"/>
                </a:solidFill>
                <a:effectLst>
                  <a:outerShdw blurRad="38100" dist="38100" dir="2700000" algn="tl">
                    <a:srgbClr val="C0C0C0"/>
                  </a:outerShdw>
                </a:effectLst>
                <a:ea typeface="ＭＳ Ｐゴシック" pitchFamily="1" charset="-128"/>
              </a:rPr>
              <a:t>Proteus phenomenon*</a:t>
            </a:r>
          </a:p>
        </p:txBody>
      </p:sp>
      <p:sp>
        <p:nvSpPr>
          <p:cNvPr id="244739" name="Foliennummernplatzhalt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77AB88A9-D283-4F8B-A250-6E5CDEF65399}" type="slidenum">
              <a:rPr lang="de-DE" altLang="en-US" sz="900" smtClean="0">
                <a:solidFill>
                  <a:schemeClr val="accent2"/>
                </a:solidFill>
              </a:rPr>
              <a:pPr/>
              <a:t>252</a:t>
            </a:fld>
            <a:endParaRPr lang="de-DE" altLang="en-US" sz="1400" b="0" smtClean="0">
              <a:solidFill>
                <a:schemeClr val="tx1"/>
              </a:solidFill>
            </a:endParaRPr>
          </a:p>
        </p:txBody>
      </p:sp>
      <p:sp>
        <p:nvSpPr>
          <p:cNvPr id="230404" name="Fußzeilenplatzhalter 3"/>
          <p:cNvSpPr>
            <a:spLocks noGrp="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44741" name="Rechteck 4"/>
          <p:cNvSpPr>
            <a:spLocks noChangeArrowheads="1"/>
          </p:cNvSpPr>
          <p:nvPr/>
        </p:nvSpPr>
        <p:spPr bwMode="auto">
          <a:xfrm>
            <a:off x="1835150" y="6021388"/>
            <a:ext cx="67516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100">
                <a:solidFill>
                  <a:schemeClr val="tx1"/>
                </a:solidFill>
              </a:rPr>
              <a:t>* Ioannidis JP et al. </a:t>
            </a:r>
            <a:r>
              <a:rPr lang="fi-FI" altLang="en-US" sz="1100" i="1">
                <a:solidFill>
                  <a:schemeClr val="tx1"/>
                </a:solidFill>
              </a:rPr>
              <a:t>J Clin Epidemiol</a:t>
            </a:r>
            <a:r>
              <a:rPr lang="fi-FI" altLang="en-US" sz="1100">
                <a:solidFill>
                  <a:schemeClr val="tx1"/>
                </a:solidFill>
              </a:rPr>
              <a:t>. 2005;58(6):543-549</a:t>
            </a:r>
            <a:br>
              <a:rPr lang="fi-FI" altLang="en-US" sz="1100">
                <a:solidFill>
                  <a:schemeClr val="tx1"/>
                </a:solidFill>
              </a:rPr>
            </a:br>
            <a:endParaRPr lang="de-DE" altLang="en-US" sz="1100">
              <a:solidFill>
                <a:schemeClr val="tx1"/>
              </a:solidFill>
            </a:endParaRPr>
          </a:p>
        </p:txBody>
      </p:sp>
      <p:sp>
        <p:nvSpPr>
          <p:cNvPr id="244742" name="Textfeld 6"/>
          <p:cNvSpPr txBox="1">
            <a:spLocks noChangeArrowheads="1"/>
          </p:cNvSpPr>
          <p:nvPr/>
        </p:nvSpPr>
        <p:spPr bwMode="auto">
          <a:xfrm>
            <a:off x="684213" y="1341438"/>
            <a:ext cx="7775575" cy="382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buFont typeface="Arial" pitchFamily="34" charset="0"/>
              <a:buChar char="•"/>
            </a:pPr>
            <a:r>
              <a:rPr lang="de-DE" altLang="en-US"/>
              <a:t>Die Schätzung der Wirksamkeit unterliegt Schwankungen</a:t>
            </a:r>
          </a:p>
          <a:p>
            <a:pPr>
              <a:buFont typeface="Arial" pitchFamily="34" charset="0"/>
              <a:buChar char="•"/>
            </a:pPr>
            <a:r>
              <a:rPr lang="de-DE" altLang="en-US"/>
              <a:t>Unterschiedliche Studien geben unterschiedliche Ergebnisse</a:t>
            </a:r>
          </a:p>
          <a:p>
            <a:pPr>
              <a:buFont typeface="Arial" pitchFamily="34" charset="0"/>
              <a:buChar char="•"/>
            </a:pPr>
            <a:r>
              <a:rPr lang="de-DE" altLang="en-US"/>
              <a:t>Zufällig am Anfang (erste Studie) sehr positive Daten werden eher publiziert als eher negative</a:t>
            </a:r>
          </a:p>
          <a:p>
            <a:pPr>
              <a:buFont typeface="Arial" pitchFamily="34" charset="0"/>
              <a:buChar char="•"/>
            </a:pPr>
            <a:r>
              <a:rPr lang="de-DE" altLang="en-US"/>
              <a:t>Der positive Eindruck ist später schwer zu korrigieren</a:t>
            </a:r>
          </a:p>
          <a:p>
            <a:pPr>
              <a:buFont typeface="Arial" pitchFamily="34" charset="0"/>
              <a:buChar char="•"/>
            </a:pPr>
            <a:endParaRPr lang="de-DE" altLang="en-US"/>
          </a:p>
        </p:txBody>
      </p:sp>
      <p:pic>
        <p:nvPicPr>
          <p:cNvPr id="541698" name="Picture 2" descr="C:\Dokumente und Einstellungen\ap1fro\Lokale Einstellungen\Temporary Internet Files\Content.IE5\ZF2VPFJK\MC900430237[1].wmf"/>
          <p:cNvPicPr>
            <a:picLocks noChangeAspect="1" noChangeArrowheads="1"/>
          </p:cNvPicPr>
          <p:nvPr/>
        </p:nvPicPr>
        <p:blipFill>
          <a:blip r:embed="rId2"/>
          <a:srcRect/>
          <a:stretch>
            <a:fillRect/>
          </a:stretch>
        </p:blipFill>
        <p:spPr bwMode="auto">
          <a:xfrm>
            <a:off x="7092950" y="4203700"/>
            <a:ext cx="1698625" cy="1920875"/>
          </a:xfrm>
          <a:prstGeom prst="rect">
            <a:avLst/>
          </a:prstGeom>
          <a:noFill/>
          <a:ln>
            <a:noFill/>
          </a:ln>
          <a:effectLst>
            <a:outerShdw blurRad="292100" dist="139700" dir="2700000" algn="tl" rotWithShape="0">
              <a:srgbClr val="333333">
                <a:alpha val="6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zoom/>
  </p:transition>
  <p:timing>
    <p:tnLst>
      <p:par>
        <p:cTn id="1" dur="indefinite" restart="never" nodeType="tmRoot"/>
      </p:par>
    </p:tnLst>
  </p:timing>
</p:sld>
</file>

<file path=ppt/slides/slide25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18114"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45763" name="Foliennummernplatzhalter 6"/>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739F2FE3-F0F7-40B9-889C-6DC8F5639E89}" type="slidenum">
              <a:rPr lang="de-DE" altLang="en-US" sz="900" smtClean="0">
                <a:solidFill>
                  <a:schemeClr val="accent2"/>
                </a:solidFill>
              </a:rPr>
              <a:pPr/>
              <a:t>253</a:t>
            </a:fld>
            <a:endParaRPr lang="de-DE" altLang="en-US" sz="1400" b="0" smtClean="0">
              <a:solidFill>
                <a:schemeClr val="tx1"/>
              </a:solidFill>
            </a:endParaRPr>
          </a:p>
        </p:txBody>
      </p:sp>
      <p:sp>
        <p:nvSpPr>
          <p:cNvPr id="621570"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2.4.3 Bias</a:t>
            </a:r>
          </a:p>
        </p:txBody>
      </p:sp>
      <p:sp>
        <p:nvSpPr>
          <p:cNvPr id="621571"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2.4.3.1 Publikations- Retrieval-Sprachbias</a:t>
            </a:r>
          </a:p>
        </p:txBody>
      </p:sp>
      <p:sp>
        <p:nvSpPr>
          <p:cNvPr id="245766"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245767"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621574" name="Rectangle 6"/>
          <p:cNvSpPr>
            <a:spLocks noChangeArrowheads="1"/>
          </p:cNvSpPr>
          <p:nvPr/>
        </p:nvSpPr>
        <p:spPr bwMode="auto">
          <a:xfrm>
            <a:off x="611188" y="1773238"/>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20000"/>
              </a:spcBef>
              <a:buClr>
                <a:srgbClr val="000066"/>
              </a:buClr>
              <a:buFontTx/>
              <a:buBlip>
                <a:blip r:embed="rId3"/>
              </a:buBlip>
            </a:pPr>
            <a:r>
              <a:rPr lang="de-DE" altLang="en-US"/>
              <a:t>Nicht alle Publikationen sind nach den angegebenen Stichworten zu finden</a:t>
            </a:r>
          </a:p>
          <a:p>
            <a:pPr>
              <a:lnSpc>
                <a:spcPct val="100000"/>
              </a:lnSpc>
              <a:spcBef>
                <a:spcPct val="20000"/>
              </a:spcBef>
              <a:buClr>
                <a:srgbClr val="000066"/>
              </a:buClr>
              <a:buFontTx/>
              <a:buBlip>
                <a:blip r:embed="rId3"/>
              </a:buBlip>
            </a:pPr>
            <a:r>
              <a:rPr lang="de-DE" altLang="en-US"/>
              <a:t>Nicht alle Zeitschriften sind in den Datenbanken indiziert </a:t>
            </a:r>
            <a:br>
              <a:rPr lang="de-DE" altLang="en-US"/>
            </a:br>
            <a:r>
              <a:rPr lang="de-DE" altLang="en-US" sz="2000">
                <a:solidFill>
                  <a:srgbClr val="FF0000"/>
                </a:solidFill>
              </a:rPr>
              <a:t>(Retrieval-Bias)</a:t>
            </a:r>
          </a:p>
          <a:p>
            <a:pPr lvl="3">
              <a:lnSpc>
                <a:spcPct val="100000"/>
              </a:lnSpc>
              <a:spcBef>
                <a:spcPct val="20000"/>
              </a:spcBef>
              <a:buClr>
                <a:srgbClr val="000066"/>
              </a:buClr>
              <a:buSzPct val="115000"/>
              <a:buFont typeface="Symbol" pitchFamily="18" charset="2"/>
              <a:buBlip>
                <a:blip r:embed="rId4"/>
              </a:buBlip>
            </a:pPr>
            <a:r>
              <a:rPr lang="de-DE" altLang="en-US" sz="1400"/>
              <a:t>z.B. MEDLINE fast ausschließlich angelsächsische Literatur</a:t>
            </a:r>
          </a:p>
          <a:p>
            <a:pPr lvl="3">
              <a:lnSpc>
                <a:spcPct val="100000"/>
              </a:lnSpc>
              <a:spcBef>
                <a:spcPct val="20000"/>
              </a:spcBef>
              <a:buClr>
                <a:srgbClr val="000066"/>
              </a:buClr>
              <a:buSzPct val="115000"/>
              <a:buFont typeface="Symbol" pitchFamily="18" charset="2"/>
              <a:buBlip>
                <a:blip r:embed="rId4"/>
              </a:buBlip>
            </a:pPr>
            <a:r>
              <a:rPr lang="de-DE" altLang="en-US" sz="1400"/>
              <a:t>EMBASE mehr europäische Zeitschriften</a:t>
            </a:r>
          </a:p>
          <a:p>
            <a:pPr>
              <a:lnSpc>
                <a:spcPct val="100000"/>
              </a:lnSpc>
              <a:spcBef>
                <a:spcPct val="20000"/>
              </a:spcBef>
              <a:buClr>
                <a:srgbClr val="000066"/>
              </a:buClr>
              <a:buFontTx/>
              <a:buBlip>
                <a:blip r:embed="rId3"/>
              </a:buBlip>
            </a:pPr>
            <a:r>
              <a:rPr lang="de-DE" altLang="en-US"/>
              <a:t>Nicht alles was z.B. in Japanisch publiziert wird ist „schlechte</a:t>
            </a:r>
            <a:r>
              <a:rPr lang="ja-JP" altLang="de-DE"/>
              <a:t>“</a:t>
            </a:r>
            <a:r>
              <a:rPr lang="de-DE" altLang="ja-JP"/>
              <a:t> Literatur !</a:t>
            </a:r>
          </a:p>
          <a:p>
            <a:pPr lvl="3">
              <a:lnSpc>
                <a:spcPct val="100000"/>
              </a:lnSpc>
              <a:spcBef>
                <a:spcPct val="20000"/>
              </a:spcBef>
              <a:buClr>
                <a:srgbClr val="000066"/>
              </a:buClr>
              <a:buSzPct val="115000"/>
              <a:buFont typeface="Symbol" pitchFamily="18" charset="2"/>
              <a:buBlip>
                <a:blip r:embed="rId4"/>
              </a:buBlip>
            </a:pPr>
            <a:r>
              <a:rPr lang="de-DE" altLang="en-US" sz="1800">
                <a:solidFill>
                  <a:schemeClr val="tx1"/>
                </a:solidFill>
              </a:rPr>
              <a:t>Gesucht wir aber i.d.R. nach englisch-sprachliche Publikationen!</a:t>
            </a:r>
            <a:br>
              <a:rPr lang="de-DE" altLang="en-US" sz="1800">
                <a:solidFill>
                  <a:schemeClr val="tx1"/>
                </a:solidFill>
              </a:rPr>
            </a:br>
            <a:r>
              <a:rPr lang="de-DE" altLang="en-US" sz="1800">
                <a:solidFill>
                  <a:schemeClr val="tx1"/>
                </a:solidFill>
              </a:rPr>
              <a:t> </a:t>
            </a:r>
            <a:r>
              <a:rPr lang="de-DE" altLang="en-US" sz="2000">
                <a:solidFill>
                  <a:srgbClr val="FF0000"/>
                </a:solidFill>
              </a:rPr>
              <a:t>(Sprach-Bias</a:t>
            </a:r>
            <a:r>
              <a:rPr lang="de-DE" altLang="en-US" sz="1600">
                <a:solidFill>
                  <a:srgbClr val="FF0000"/>
                </a:solidFill>
              </a:rPr>
              <a:t>)</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621570">
                                            <p:txEl>
                                              <p:charRg st="4294967295" end="4294967295"/>
                                            </p:txEl>
                                          </p:spTgt>
                                        </p:tgtEl>
                                        <p:attrNameLst>
                                          <p:attrName>style.visibility</p:attrName>
                                        </p:attrNameLst>
                                      </p:cBhvr>
                                      <p:to>
                                        <p:strVal val="visible"/>
                                      </p:to>
                                    </p:set>
                                    <p:anim calcmode="lin" valueType="num">
                                      <p:cBhvr additive="base">
                                        <p:cTn id="7" dur="500" fill="hold"/>
                                        <p:tgtEl>
                                          <p:spTgt spid="621570">
                                            <p:txEl>
                                              <p:charRg st="4294967295" end="4294967295"/>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21570">
                                            <p:txEl>
                                              <p:charRg st="4294967295" end="4294967295"/>
                                            </p:txEl>
                                          </p:spTgt>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621571"/>
                                        </p:tgtEl>
                                        <p:attrNameLst>
                                          <p:attrName>style.visibility</p:attrName>
                                        </p:attrNameLst>
                                      </p:cBhvr>
                                      <p:to>
                                        <p:strVal val="visible"/>
                                      </p:to>
                                    </p:set>
                                    <p:anim calcmode="lin" valueType="num">
                                      <p:cBhvr additive="base">
                                        <p:cTn id="12" dur="500" fill="hold"/>
                                        <p:tgtEl>
                                          <p:spTgt spid="621571"/>
                                        </p:tgtEl>
                                        <p:attrNameLst>
                                          <p:attrName>ppt_x</p:attrName>
                                        </p:attrNameLst>
                                      </p:cBhvr>
                                      <p:tavLst>
                                        <p:tav tm="0">
                                          <p:val>
                                            <p:strVal val="0-#ppt_w/2"/>
                                          </p:val>
                                        </p:tav>
                                        <p:tav tm="100000">
                                          <p:val>
                                            <p:strVal val="#ppt_x"/>
                                          </p:val>
                                        </p:tav>
                                      </p:tavLst>
                                    </p:anim>
                                    <p:anim calcmode="lin" valueType="num">
                                      <p:cBhvr additive="base">
                                        <p:cTn id="13" dur="500" fill="hold"/>
                                        <p:tgtEl>
                                          <p:spTgt spid="621571"/>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621574">
                                            <p:txEl>
                                              <p:pRg st="0" end="0"/>
                                            </p:txEl>
                                          </p:spTgt>
                                        </p:tgtEl>
                                        <p:attrNameLst>
                                          <p:attrName>style.visibility</p:attrName>
                                        </p:attrNameLst>
                                      </p:cBhvr>
                                      <p:to>
                                        <p:strVal val="visible"/>
                                      </p:to>
                                    </p:set>
                                    <p:anim calcmode="lin" valueType="num">
                                      <p:cBhvr additive="base">
                                        <p:cTn id="18" dur="500" fill="hold"/>
                                        <p:tgtEl>
                                          <p:spTgt spid="621574">
                                            <p:txEl>
                                              <p:pRg st="0" end="0"/>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62157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621574">
                                            <p:txEl>
                                              <p:pRg st="1" end="1"/>
                                            </p:txEl>
                                          </p:spTgt>
                                        </p:tgtEl>
                                        <p:attrNameLst>
                                          <p:attrName>style.visibility</p:attrName>
                                        </p:attrNameLst>
                                      </p:cBhvr>
                                      <p:to>
                                        <p:strVal val="visible"/>
                                      </p:to>
                                    </p:set>
                                    <p:anim calcmode="lin" valueType="num">
                                      <p:cBhvr additive="base">
                                        <p:cTn id="24" dur="500" fill="hold"/>
                                        <p:tgtEl>
                                          <p:spTgt spid="621574">
                                            <p:txEl>
                                              <p:pRg st="1" end="1"/>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62157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621574">
                                            <p:txEl>
                                              <p:pRg st="2" end="2"/>
                                            </p:txEl>
                                          </p:spTgt>
                                        </p:tgtEl>
                                        <p:attrNameLst>
                                          <p:attrName>style.visibility</p:attrName>
                                        </p:attrNameLst>
                                      </p:cBhvr>
                                      <p:to>
                                        <p:strVal val="visible"/>
                                      </p:to>
                                    </p:set>
                                    <p:anim calcmode="lin" valueType="num">
                                      <p:cBhvr additive="base">
                                        <p:cTn id="30" dur="500" fill="hold"/>
                                        <p:tgtEl>
                                          <p:spTgt spid="621574">
                                            <p:txEl>
                                              <p:pRg st="2" end="2"/>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62157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 presetClass="entr" presetSubtype="8" fill="hold" grpId="0" nodeType="clickEffect">
                                  <p:stCondLst>
                                    <p:cond delay="0"/>
                                  </p:stCondLst>
                                  <p:childTnLst>
                                    <p:set>
                                      <p:cBhvr>
                                        <p:cTn id="35" dur="1" fill="hold">
                                          <p:stCondLst>
                                            <p:cond delay="0"/>
                                          </p:stCondLst>
                                        </p:cTn>
                                        <p:tgtEl>
                                          <p:spTgt spid="621574">
                                            <p:txEl>
                                              <p:pRg st="3" end="3"/>
                                            </p:txEl>
                                          </p:spTgt>
                                        </p:tgtEl>
                                        <p:attrNameLst>
                                          <p:attrName>style.visibility</p:attrName>
                                        </p:attrNameLst>
                                      </p:cBhvr>
                                      <p:to>
                                        <p:strVal val="visible"/>
                                      </p:to>
                                    </p:set>
                                    <p:anim calcmode="lin" valueType="num">
                                      <p:cBhvr additive="base">
                                        <p:cTn id="36" dur="500" fill="hold"/>
                                        <p:tgtEl>
                                          <p:spTgt spid="621574">
                                            <p:txEl>
                                              <p:pRg st="3" end="3"/>
                                            </p:txEl>
                                          </p:spTgt>
                                        </p:tgtEl>
                                        <p:attrNameLst>
                                          <p:attrName>ppt_x</p:attrName>
                                        </p:attrNameLst>
                                      </p:cBhvr>
                                      <p:tavLst>
                                        <p:tav tm="0">
                                          <p:val>
                                            <p:strVal val="0-#ppt_w/2"/>
                                          </p:val>
                                        </p:tav>
                                        <p:tav tm="100000">
                                          <p:val>
                                            <p:strVal val="#ppt_x"/>
                                          </p:val>
                                        </p:tav>
                                      </p:tavLst>
                                    </p:anim>
                                    <p:anim calcmode="lin" valueType="num">
                                      <p:cBhvr additive="base">
                                        <p:cTn id="37" dur="500" fill="hold"/>
                                        <p:tgtEl>
                                          <p:spTgt spid="62157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8" fill="hold" grpId="0" nodeType="clickEffect">
                                  <p:stCondLst>
                                    <p:cond delay="0"/>
                                  </p:stCondLst>
                                  <p:childTnLst>
                                    <p:set>
                                      <p:cBhvr>
                                        <p:cTn id="41" dur="1" fill="hold">
                                          <p:stCondLst>
                                            <p:cond delay="0"/>
                                          </p:stCondLst>
                                        </p:cTn>
                                        <p:tgtEl>
                                          <p:spTgt spid="621574">
                                            <p:txEl>
                                              <p:pRg st="4" end="4"/>
                                            </p:txEl>
                                          </p:spTgt>
                                        </p:tgtEl>
                                        <p:attrNameLst>
                                          <p:attrName>style.visibility</p:attrName>
                                        </p:attrNameLst>
                                      </p:cBhvr>
                                      <p:to>
                                        <p:strVal val="visible"/>
                                      </p:to>
                                    </p:set>
                                    <p:anim calcmode="lin" valueType="num">
                                      <p:cBhvr additive="base">
                                        <p:cTn id="42" dur="500" fill="hold"/>
                                        <p:tgtEl>
                                          <p:spTgt spid="621574">
                                            <p:txEl>
                                              <p:pRg st="4" end="4"/>
                                            </p:txEl>
                                          </p:spTgt>
                                        </p:tgtEl>
                                        <p:attrNameLst>
                                          <p:attrName>ppt_x</p:attrName>
                                        </p:attrNameLst>
                                      </p:cBhvr>
                                      <p:tavLst>
                                        <p:tav tm="0">
                                          <p:val>
                                            <p:strVal val="0-#ppt_w/2"/>
                                          </p:val>
                                        </p:tav>
                                        <p:tav tm="100000">
                                          <p:val>
                                            <p:strVal val="#ppt_x"/>
                                          </p:val>
                                        </p:tav>
                                      </p:tavLst>
                                    </p:anim>
                                    <p:anim calcmode="lin" valueType="num">
                                      <p:cBhvr additive="base">
                                        <p:cTn id="43" dur="500" fill="hold"/>
                                        <p:tgtEl>
                                          <p:spTgt spid="621574">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8" fill="hold" grpId="0" nodeType="clickEffect">
                                  <p:stCondLst>
                                    <p:cond delay="0"/>
                                  </p:stCondLst>
                                  <p:childTnLst>
                                    <p:set>
                                      <p:cBhvr>
                                        <p:cTn id="47" dur="1" fill="hold">
                                          <p:stCondLst>
                                            <p:cond delay="0"/>
                                          </p:stCondLst>
                                        </p:cTn>
                                        <p:tgtEl>
                                          <p:spTgt spid="621574">
                                            <p:txEl>
                                              <p:pRg st="5" end="5"/>
                                            </p:txEl>
                                          </p:spTgt>
                                        </p:tgtEl>
                                        <p:attrNameLst>
                                          <p:attrName>style.visibility</p:attrName>
                                        </p:attrNameLst>
                                      </p:cBhvr>
                                      <p:to>
                                        <p:strVal val="visible"/>
                                      </p:to>
                                    </p:set>
                                    <p:anim calcmode="lin" valueType="num">
                                      <p:cBhvr additive="base">
                                        <p:cTn id="48" dur="500" fill="hold"/>
                                        <p:tgtEl>
                                          <p:spTgt spid="621574">
                                            <p:txEl>
                                              <p:pRg st="5" end="5"/>
                                            </p:txEl>
                                          </p:spTgt>
                                        </p:tgtEl>
                                        <p:attrNameLst>
                                          <p:attrName>ppt_x</p:attrName>
                                        </p:attrNameLst>
                                      </p:cBhvr>
                                      <p:tavLst>
                                        <p:tav tm="0">
                                          <p:val>
                                            <p:strVal val="0-#ppt_w/2"/>
                                          </p:val>
                                        </p:tav>
                                        <p:tav tm="100000">
                                          <p:val>
                                            <p:strVal val="#ppt_x"/>
                                          </p:val>
                                        </p:tav>
                                      </p:tavLst>
                                    </p:anim>
                                    <p:anim calcmode="lin" valueType="num">
                                      <p:cBhvr additive="base">
                                        <p:cTn id="49" dur="500" fill="hold"/>
                                        <p:tgtEl>
                                          <p:spTgt spid="621574">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1570" grpId="0" autoUpdateAnimBg="0"/>
      <p:bldP spid="621571" grpId="0" animBg="1"/>
      <p:bldP spid="621574" grpId="0" build="p" bldLvl="5"/>
    </p:bldLst>
  </p:timing>
</p:sld>
</file>

<file path=ppt/slides/slide25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19138"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46787" name="Foliennummernplatzhalter 6"/>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0C6DA683-DED9-438F-A8C0-A3F0EACFDA45}" type="slidenum">
              <a:rPr lang="de-DE" altLang="en-US" sz="900" smtClean="0">
                <a:solidFill>
                  <a:schemeClr val="accent2"/>
                </a:solidFill>
              </a:rPr>
              <a:pPr/>
              <a:t>254</a:t>
            </a:fld>
            <a:endParaRPr lang="de-DE" altLang="en-US" sz="1400" b="0" smtClean="0">
              <a:solidFill>
                <a:schemeClr val="tx1"/>
              </a:solidFill>
            </a:endParaRPr>
          </a:p>
        </p:txBody>
      </p:sp>
      <p:sp>
        <p:nvSpPr>
          <p:cNvPr id="610306"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2.4.3 Bias</a:t>
            </a:r>
          </a:p>
        </p:txBody>
      </p:sp>
      <p:sp>
        <p:nvSpPr>
          <p:cNvPr id="610307"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2.4.3.2 Selektions- Erinnerungsbias</a:t>
            </a:r>
          </a:p>
        </p:txBody>
      </p:sp>
      <p:sp>
        <p:nvSpPr>
          <p:cNvPr id="246790"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246791"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610311" name="Rectangle 7"/>
          <p:cNvSpPr>
            <a:spLocks noChangeArrowheads="1"/>
          </p:cNvSpPr>
          <p:nvPr/>
        </p:nvSpPr>
        <p:spPr bwMode="auto">
          <a:xfrm>
            <a:off x="611188" y="21336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20000"/>
              </a:spcBef>
              <a:buClr>
                <a:srgbClr val="000066"/>
              </a:buClr>
              <a:buFontTx/>
              <a:buBlip>
                <a:blip r:embed="rId3"/>
              </a:buBlip>
            </a:pPr>
            <a:r>
              <a:rPr lang="de-DE" altLang="en-US"/>
              <a:t>Ungleichwertige Rekrutierung der Probanden zu den Behandlungsgruppen</a:t>
            </a:r>
          </a:p>
          <a:p>
            <a:pPr>
              <a:lnSpc>
                <a:spcPct val="100000"/>
              </a:lnSpc>
              <a:spcBef>
                <a:spcPct val="20000"/>
              </a:spcBef>
              <a:buClr>
                <a:srgbClr val="000066"/>
              </a:buClr>
              <a:buFontTx/>
              <a:buBlip>
                <a:blip r:embed="rId3"/>
              </a:buBlip>
            </a:pPr>
            <a:r>
              <a:rPr lang="de-DE" altLang="en-US"/>
              <a:t>Systematische Abweichung der Studienpopulation von der Zielpopulation </a:t>
            </a:r>
            <a:br>
              <a:rPr lang="de-DE" altLang="en-US"/>
            </a:br>
            <a:r>
              <a:rPr lang="de-DE" altLang="en-US">
                <a:solidFill>
                  <a:srgbClr val="FF0000"/>
                </a:solidFill>
              </a:rPr>
              <a:t>(externe Validität !)</a:t>
            </a:r>
          </a:p>
          <a:p>
            <a:pPr>
              <a:lnSpc>
                <a:spcPct val="100000"/>
              </a:lnSpc>
              <a:spcBef>
                <a:spcPct val="20000"/>
              </a:spcBef>
              <a:buClr>
                <a:srgbClr val="000066"/>
              </a:buClr>
              <a:buFontTx/>
              <a:buBlip>
                <a:blip r:embed="rId3"/>
              </a:buBlip>
            </a:pPr>
            <a:r>
              <a:rPr lang="de-DE" altLang="en-US"/>
              <a:t>Nicht genaue Erinnerung der Probanden bei restrospektivischen Studien</a:t>
            </a:r>
            <a:br>
              <a:rPr lang="de-DE" altLang="en-US"/>
            </a:br>
            <a:r>
              <a:rPr lang="de-DE" altLang="en-US">
                <a:solidFill>
                  <a:srgbClr val="FF0000"/>
                </a:solidFill>
              </a:rPr>
              <a:t>(Erinnerungs-Bias)</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610306">
                                            <p:txEl>
                                              <p:charRg st="4294967295" end="4294967295"/>
                                            </p:txEl>
                                          </p:spTgt>
                                        </p:tgtEl>
                                        <p:attrNameLst>
                                          <p:attrName>style.visibility</p:attrName>
                                        </p:attrNameLst>
                                      </p:cBhvr>
                                      <p:to>
                                        <p:strVal val="visible"/>
                                      </p:to>
                                    </p:set>
                                    <p:anim calcmode="lin" valueType="num">
                                      <p:cBhvr additive="base">
                                        <p:cTn id="7" dur="500" fill="hold"/>
                                        <p:tgtEl>
                                          <p:spTgt spid="610306">
                                            <p:txEl>
                                              <p:charRg st="4294967295" end="4294967295"/>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10306">
                                            <p:txEl>
                                              <p:charRg st="4294967295" end="4294967295"/>
                                            </p:txEl>
                                          </p:spTgt>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610307"/>
                                        </p:tgtEl>
                                        <p:attrNameLst>
                                          <p:attrName>style.visibility</p:attrName>
                                        </p:attrNameLst>
                                      </p:cBhvr>
                                      <p:to>
                                        <p:strVal val="visible"/>
                                      </p:to>
                                    </p:set>
                                    <p:anim calcmode="lin" valueType="num">
                                      <p:cBhvr additive="base">
                                        <p:cTn id="12" dur="500" fill="hold"/>
                                        <p:tgtEl>
                                          <p:spTgt spid="610307"/>
                                        </p:tgtEl>
                                        <p:attrNameLst>
                                          <p:attrName>ppt_x</p:attrName>
                                        </p:attrNameLst>
                                      </p:cBhvr>
                                      <p:tavLst>
                                        <p:tav tm="0">
                                          <p:val>
                                            <p:strVal val="0-#ppt_w/2"/>
                                          </p:val>
                                        </p:tav>
                                        <p:tav tm="100000">
                                          <p:val>
                                            <p:strVal val="#ppt_x"/>
                                          </p:val>
                                        </p:tav>
                                      </p:tavLst>
                                    </p:anim>
                                    <p:anim calcmode="lin" valueType="num">
                                      <p:cBhvr additive="base">
                                        <p:cTn id="13" dur="500" fill="hold"/>
                                        <p:tgtEl>
                                          <p:spTgt spid="610307"/>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610311">
                                            <p:txEl>
                                              <p:pRg st="0" end="0"/>
                                            </p:txEl>
                                          </p:spTgt>
                                        </p:tgtEl>
                                        <p:attrNameLst>
                                          <p:attrName>style.visibility</p:attrName>
                                        </p:attrNameLst>
                                      </p:cBhvr>
                                      <p:to>
                                        <p:strVal val="visible"/>
                                      </p:to>
                                    </p:set>
                                    <p:anim calcmode="lin" valueType="num">
                                      <p:cBhvr additive="base">
                                        <p:cTn id="18" dur="500" fill="hold"/>
                                        <p:tgtEl>
                                          <p:spTgt spid="610311">
                                            <p:txEl>
                                              <p:pRg st="0" end="0"/>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61031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610311">
                                            <p:txEl>
                                              <p:pRg st="1" end="1"/>
                                            </p:txEl>
                                          </p:spTgt>
                                        </p:tgtEl>
                                        <p:attrNameLst>
                                          <p:attrName>style.visibility</p:attrName>
                                        </p:attrNameLst>
                                      </p:cBhvr>
                                      <p:to>
                                        <p:strVal val="visible"/>
                                      </p:to>
                                    </p:set>
                                    <p:anim calcmode="lin" valueType="num">
                                      <p:cBhvr additive="base">
                                        <p:cTn id="24" dur="500" fill="hold"/>
                                        <p:tgtEl>
                                          <p:spTgt spid="610311">
                                            <p:txEl>
                                              <p:pRg st="1" end="1"/>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61031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610311">
                                            <p:txEl>
                                              <p:pRg st="2" end="2"/>
                                            </p:txEl>
                                          </p:spTgt>
                                        </p:tgtEl>
                                        <p:attrNameLst>
                                          <p:attrName>style.visibility</p:attrName>
                                        </p:attrNameLst>
                                      </p:cBhvr>
                                      <p:to>
                                        <p:strVal val="visible"/>
                                      </p:to>
                                    </p:set>
                                    <p:anim calcmode="lin" valueType="num">
                                      <p:cBhvr additive="base">
                                        <p:cTn id="30" dur="500" fill="hold"/>
                                        <p:tgtEl>
                                          <p:spTgt spid="610311">
                                            <p:txEl>
                                              <p:pRg st="2" end="2"/>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610311">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0306" grpId="0" autoUpdateAnimBg="0"/>
      <p:bldP spid="610307" grpId="0" animBg="1"/>
      <p:bldP spid="610311" grpId="0" build="p" bldLvl="5"/>
    </p:bldLst>
  </p:timing>
</p:sld>
</file>

<file path=ppt/slides/slide25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20162"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endParaRPr lang="de-DE" altLang="en-US" sz="1000" b="0" dirty="0" smtClean="0">
              <a:solidFill>
                <a:schemeClr val="tx1"/>
              </a:solidFill>
            </a:endParaRPr>
          </a:p>
        </p:txBody>
      </p:sp>
      <p:sp>
        <p:nvSpPr>
          <p:cNvPr id="247811" name="Foliennummernplatzhalter 6"/>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41315B44-A931-46E0-ADAD-040491998B4A}" type="slidenum">
              <a:rPr lang="de-DE" altLang="en-US" sz="900" smtClean="0">
                <a:solidFill>
                  <a:schemeClr val="accent2"/>
                </a:solidFill>
              </a:rPr>
              <a:pPr/>
              <a:t>255</a:t>
            </a:fld>
            <a:endParaRPr lang="de-DE" altLang="en-US" sz="1400" b="0" smtClean="0">
              <a:solidFill>
                <a:schemeClr val="tx1"/>
              </a:solidFill>
            </a:endParaRPr>
          </a:p>
        </p:txBody>
      </p:sp>
      <p:sp>
        <p:nvSpPr>
          <p:cNvPr id="608258" name="Rectangle 2"/>
          <p:cNvSpPr>
            <a:spLocks noGrp="1" noChangeArrowheads="1"/>
          </p:cNvSpPr>
          <p:nvPr>
            <p:ph type="title"/>
          </p:nvPr>
        </p:nvSpPr>
        <p:spPr>
          <a:xfrm>
            <a:off x="685800" y="539750"/>
            <a:ext cx="7772400" cy="519113"/>
          </a:xfrm>
        </p:spPr>
        <p:txBody>
          <a:bodyPr/>
          <a:lstStyle/>
          <a:p>
            <a:pPr>
              <a:defRPr/>
            </a:pPr>
            <a:r>
              <a:rPr lang="de-DE" altLang="en-US" dirty="0" smtClean="0">
                <a:ea typeface="ＭＳ Ｐゴシック" pitchFamily="1" charset="-128"/>
              </a:rPr>
              <a:t>2.4.3 Bias</a:t>
            </a:r>
          </a:p>
        </p:txBody>
      </p:sp>
      <p:sp>
        <p:nvSpPr>
          <p:cNvPr id="608259"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2.4.3.3 Behandlungs- Beobachtungsbias</a:t>
            </a:r>
          </a:p>
        </p:txBody>
      </p:sp>
      <p:sp>
        <p:nvSpPr>
          <p:cNvPr id="247814"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247815"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608263" name="Rectangle 7"/>
          <p:cNvSpPr>
            <a:spLocks noChangeArrowheads="1"/>
          </p:cNvSpPr>
          <p:nvPr/>
        </p:nvSpPr>
        <p:spPr bwMode="auto">
          <a:xfrm>
            <a:off x="611188" y="21336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20000"/>
              </a:spcBef>
              <a:buClr>
                <a:srgbClr val="000066"/>
              </a:buClr>
              <a:buFontTx/>
              <a:buBlip>
                <a:blip r:embed="rId3"/>
              </a:buBlip>
            </a:pPr>
            <a:r>
              <a:rPr lang="de-DE" altLang="en-US"/>
              <a:t>Unterschiedliche Behandlungsmethoden z.B. bei multizentrischen Studien</a:t>
            </a:r>
          </a:p>
          <a:p>
            <a:pPr lvl="3">
              <a:lnSpc>
                <a:spcPct val="100000"/>
              </a:lnSpc>
              <a:spcBef>
                <a:spcPct val="20000"/>
              </a:spcBef>
              <a:buClr>
                <a:srgbClr val="000066"/>
              </a:buClr>
              <a:buSzPct val="115000"/>
              <a:buFont typeface="Symbol" pitchFamily="18" charset="2"/>
              <a:buBlip>
                <a:blip r:embed="rId4"/>
              </a:buBlip>
            </a:pPr>
            <a:r>
              <a:rPr lang="de-DE" altLang="en-US" sz="1800"/>
              <a:t>z.B. bei Sepsis können an unterschiedlichen Kliniken unterschiedliche Standards bezüglich der Heparinisierung oder der Gabe von Kortikosteroiden vorhanden sein</a:t>
            </a:r>
          </a:p>
          <a:p>
            <a:pPr>
              <a:lnSpc>
                <a:spcPct val="100000"/>
              </a:lnSpc>
              <a:spcBef>
                <a:spcPct val="20000"/>
              </a:spcBef>
              <a:buClr>
                <a:srgbClr val="000066"/>
              </a:buClr>
              <a:buFontTx/>
              <a:buBlip>
                <a:blip r:embed="rId3"/>
              </a:buBlip>
            </a:pPr>
            <a:r>
              <a:rPr lang="de-DE" altLang="en-US"/>
              <a:t>Unterschiedliche Erfassungsmethoden z.B. bei multizentrischen Studien</a:t>
            </a:r>
          </a:p>
          <a:p>
            <a:pPr lvl="3">
              <a:lnSpc>
                <a:spcPct val="100000"/>
              </a:lnSpc>
              <a:spcBef>
                <a:spcPct val="20000"/>
              </a:spcBef>
              <a:buClr>
                <a:srgbClr val="000066"/>
              </a:buClr>
              <a:buSzPct val="115000"/>
              <a:buFont typeface="Symbol" pitchFamily="18" charset="2"/>
              <a:buBlip>
                <a:blip r:embed="rId4"/>
              </a:buBlip>
            </a:pPr>
            <a:r>
              <a:rPr lang="de-DE" altLang="en-US" sz="1800"/>
              <a:t>z.B. unterschiedliche Qualität der CT- oder MRT-Geräten</a:t>
            </a:r>
          </a:p>
          <a:p>
            <a:pPr lvl="3">
              <a:lnSpc>
                <a:spcPct val="100000"/>
              </a:lnSpc>
              <a:spcBef>
                <a:spcPct val="20000"/>
              </a:spcBef>
              <a:buClr>
                <a:srgbClr val="000066"/>
              </a:buClr>
              <a:buSzPct val="115000"/>
              <a:buFont typeface="Symbol" pitchFamily="18" charset="2"/>
              <a:buBlip>
                <a:blip r:embed="rId4"/>
              </a:buBlip>
            </a:pPr>
            <a:r>
              <a:rPr lang="de-DE" altLang="en-US" sz="1800"/>
              <a:t> unterschiedliche Fähigkeit der Ärzte in der Diagnosestellung</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608258">
                                            <p:txEl>
                                              <p:charRg st="4294967295" end="4294967295"/>
                                            </p:txEl>
                                          </p:spTgt>
                                        </p:tgtEl>
                                        <p:attrNameLst>
                                          <p:attrName>style.visibility</p:attrName>
                                        </p:attrNameLst>
                                      </p:cBhvr>
                                      <p:to>
                                        <p:strVal val="visible"/>
                                      </p:to>
                                    </p:set>
                                    <p:anim calcmode="lin" valueType="num">
                                      <p:cBhvr additive="base">
                                        <p:cTn id="7" dur="500" fill="hold"/>
                                        <p:tgtEl>
                                          <p:spTgt spid="608258">
                                            <p:txEl>
                                              <p:charRg st="4294967295" end="4294967295"/>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08258">
                                            <p:txEl>
                                              <p:charRg st="4294967295" end="4294967295"/>
                                            </p:txEl>
                                          </p:spTgt>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608259"/>
                                        </p:tgtEl>
                                        <p:attrNameLst>
                                          <p:attrName>style.visibility</p:attrName>
                                        </p:attrNameLst>
                                      </p:cBhvr>
                                      <p:to>
                                        <p:strVal val="visible"/>
                                      </p:to>
                                    </p:set>
                                    <p:anim calcmode="lin" valueType="num">
                                      <p:cBhvr additive="base">
                                        <p:cTn id="12" dur="500" fill="hold"/>
                                        <p:tgtEl>
                                          <p:spTgt spid="608259"/>
                                        </p:tgtEl>
                                        <p:attrNameLst>
                                          <p:attrName>ppt_x</p:attrName>
                                        </p:attrNameLst>
                                      </p:cBhvr>
                                      <p:tavLst>
                                        <p:tav tm="0">
                                          <p:val>
                                            <p:strVal val="0-#ppt_w/2"/>
                                          </p:val>
                                        </p:tav>
                                        <p:tav tm="100000">
                                          <p:val>
                                            <p:strVal val="#ppt_x"/>
                                          </p:val>
                                        </p:tav>
                                      </p:tavLst>
                                    </p:anim>
                                    <p:anim calcmode="lin" valueType="num">
                                      <p:cBhvr additive="base">
                                        <p:cTn id="13" dur="500" fill="hold"/>
                                        <p:tgtEl>
                                          <p:spTgt spid="608259"/>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608263">
                                            <p:txEl>
                                              <p:pRg st="0" end="0"/>
                                            </p:txEl>
                                          </p:spTgt>
                                        </p:tgtEl>
                                        <p:attrNameLst>
                                          <p:attrName>style.visibility</p:attrName>
                                        </p:attrNameLst>
                                      </p:cBhvr>
                                      <p:to>
                                        <p:strVal val="visible"/>
                                      </p:to>
                                    </p:set>
                                    <p:anim calcmode="lin" valueType="num">
                                      <p:cBhvr additive="base">
                                        <p:cTn id="18" dur="500" fill="hold"/>
                                        <p:tgtEl>
                                          <p:spTgt spid="608263">
                                            <p:txEl>
                                              <p:pRg st="0" end="0"/>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60826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608263">
                                            <p:txEl>
                                              <p:pRg st="1" end="1"/>
                                            </p:txEl>
                                          </p:spTgt>
                                        </p:tgtEl>
                                        <p:attrNameLst>
                                          <p:attrName>style.visibility</p:attrName>
                                        </p:attrNameLst>
                                      </p:cBhvr>
                                      <p:to>
                                        <p:strVal val="visible"/>
                                      </p:to>
                                    </p:set>
                                    <p:anim calcmode="lin" valueType="num">
                                      <p:cBhvr additive="base">
                                        <p:cTn id="24" dur="500" fill="hold"/>
                                        <p:tgtEl>
                                          <p:spTgt spid="608263">
                                            <p:txEl>
                                              <p:pRg st="1" end="1"/>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60826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608263">
                                            <p:txEl>
                                              <p:pRg st="2" end="2"/>
                                            </p:txEl>
                                          </p:spTgt>
                                        </p:tgtEl>
                                        <p:attrNameLst>
                                          <p:attrName>style.visibility</p:attrName>
                                        </p:attrNameLst>
                                      </p:cBhvr>
                                      <p:to>
                                        <p:strVal val="visible"/>
                                      </p:to>
                                    </p:set>
                                    <p:anim calcmode="lin" valueType="num">
                                      <p:cBhvr additive="base">
                                        <p:cTn id="30" dur="500" fill="hold"/>
                                        <p:tgtEl>
                                          <p:spTgt spid="608263">
                                            <p:txEl>
                                              <p:pRg st="2" end="2"/>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60826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 presetClass="entr" presetSubtype="8" fill="hold" grpId="0" nodeType="clickEffect">
                                  <p:stCondLst>
                                    <p:cond delay="0"/>
                                  </p:stCondLst>
                                  <p:childTnLst>
                                    <p:set>
                                      <p:cBhvr>
                                        <p:cTn id="35" dur="1" fill="hold">
                                          <p:stCondLst>
                                            <p:cond delay="0"/>
                                          </p:stCondLst>
                                        </p:cTn>
                                        <p:tgtEl>
                                          <p:spTgt spid="608263">
                                            <p:txEl>
                                              <p:pRg st="3" end="3"/>
                                            </p:txEl>
                                          </p:spTgt>
                                        </p:tgtEl>
                                        <p:attrNameLst>
                                          <p:attrName>style.visibility</p:attrName>
                                        </p:attrNameLst>
                                      </p:cBhvr>
                                      <p:to>
                                        <p:strVal val="visible"/>
                                      </p:to>
                                    </p:set>
                                    <p:anim calcmode="lin" valueType="num">
                                      <p:cBhvr additive="base">
                                        <p:cTn id="36" dur="500" fill="hold"/>
                                        <p:tgtEl>
                                          <p:spTgt spid="608263">
                                            <p:txEl>
                                              <p:pRg st="3" end="3"/>
                                            </p:txEl>
                                          </p:spTgt>
                                        </p:tgtEl>
                                        <p:attrNameLst>
                                          <p:attrName>ppt_x</p:attrName>
                                        </p:attrNameLst>
                                      </p:cBhvr>
                                      <p:tavLst>
                                        <p:tav tm="0">
                                          <p:val>
                                            <p:strVal val="0-#ppt_w/2"/>
                                          </p:val>
                                        </p:tav>
                                        <p:tav tm="100000">
                                          <p:val>
                                            <p:strVal val="#ppt_x"/>
                                          </p:val>
                                        </p:tav>
                                      </p:tavLst>
                                    </p:anim>
                                    <p:anim calcmode="lin" valueType="num">
                                      <p:cBhvr additive="base">
                                        <p:cTn id="37" dur="500" fill="hold"/>
                                        <p:tgtEl>
                                          <p:spTgt spid="608263">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8" fill="hold" grpId="0" nodeType="clickEffect">
                                  <p:stCondLst>
                                    <p:cond delay="0"/>
                                  </p:stCondLst>
                                  <p:childTnLst>
                                    <p:set>
                                      <p:cBhvr>
                                        <p:cTn id="41" dur="1" fill="hold">
                                          <p:stCondLst>
                                            <p:cond delay="0"/>
                                          </p:stCondLst>
                                        </p:cTn>
                                        <p:tgtEl>
                                          <p:spTgt spid="608263">
                                            <p:txEl>
                                              <p:pRg st="4" end="4"/>
                                            </p:txEl>
                                          </p:spTgt>
                                        </p:tgtEl>
                                        <p:attrNameLst>
                                          <p:attrName>style.visibility</p:attrName>
                                        </p:attrNameLst>
                                      </p:cBhvr>
                                      <p:to>
                                        <p:strVal val="visible"/>
                                      </p:to>
                                    </p:set>
                                    <p:anim calcmode="lin" valueType="num">
                                      <p:cBhvr additive="base">
                                        <p:cTn id="42" dur="500" fill="hold"/>
                                        <p:tgtEl>
                                          <p:spTgt spid="608263">
                                            <p:txEl>
                                              <p:pRg st="4" end="4"/>
                                            </p:txEl>
                                          </p:spTgt>
                                        </p:tgtEl>
                                        <p:attrNameLst>
                                          <p:attrName>ppt_x</p:attrName>
                                        </p:attrNameLst>
                                      </p:cBhvr>
                                      <p:tavLst>
                                        <p:tav tm="0">
                                          <p:val>
                                            <p:strVal val="0-#ppt_w/2"/>
                                          </p:val>
                                        </p:tav>
                                        <p:tav tm="100000">
                                          <p:val>
                                            <p:strVal val="#ppt_x"/>
                                          </p:val>
                                        </p:tav>
                                      </p:tavLst>
                                    </p:anim>
                                    <p:anim calcmode="lin" valueType="num">
                                      <p:cBhvr additive="base">
                                        <p:cTn id="43" dur="500" fill="hold"/>
                                        <p:tgtEl>
                                          <p:spTgt spid="608263">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8258" grpId="0" autoUpdateAnimBg="0"/>
      <p:bldP spid="608259" grpId="0" animBg="1"/>
      <p:bldP spid="608263" grpId="0" build="p" bldLvl="5"/>
    </p:bld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58807" y="5949280"/>
            <a:ext cx="2323523" cy="34878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074" name="Rectangle 2"/>
          <p:cNvSpPr>
            <a:spLocks noGrp="1" noChangeArrowheads="1"/>
          </p:cNvSpPr>
          <p:nvPr>
            <p:ph type="title"/>
          </p:nvPr>
        </p:nvSpPr>
        <p:spPr bwMode="auto">
          <a:xfrm>
            <a:off x="827584" y="5963574"/>
            <a:ext cx="4733198" cy="18160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12211" rIns="0" bIns="0" numCol="1" anchor="ctr" anchorCtr="0" compatLnSpc="1">
            <a:prstTxWarp prst="textNoShape">
              <a:avLst/>
            </a:prstTxWarp>
          </a:bodyPr>
          <a:lstStyle/>
          <a:p>
            <a:pPr algn="l">
              <a:tabLst>
                <a:tab pos="649628" algn="l"/>
                <a:tab pos="1299256" algn="l"/>
                <a:tab pos="1948884" algn="l"/>
                <a:tab pos="2598511" algn="l"/>
                <a:tab pos="3248139" algn="l"/>
                <a:tab pos="3897767" algn="l"/>
                <a:tab pos="4547395" algn="l"/>
                <a:tab pos="5197023" algn="l"/>
                <a:tab pos="5846651" algn="l"/>
              </a:tabLst>
            </a:pPr>
            <a:r>
              <a:rPr lang="en-US" altLang="de-DE" sz="1100" dirty="0">
                <a:effectLst/>
                <a:cs typeface="Arial Unicode MS" pitchFamily="32" charset="0"/>
              </a:rPr>
              <a:t>Yusuf S, </a:t>
            </a:r>
            <a:r>
              <a:rPr lang="en-US" altLang="de-DE" sz="1100" dirty="0" err="1">
                <a:effectLst/>
                <a:cs typeface="Arial Unicode MS" pitchFamily="32" charset="0"/>
              </a:rPr>
              <a:t>Wittes</a:t>
            </a:r>
            <a:r>
              <a:rPr lang="en-US" altLang="de-DE" sz="1100" dirty="0">
                <a:effectLst/>
                <a:cs typeface="Arial Unicode MS" pitchFamily="32" charset="0"/>
              </a:rPr>
              <a:t> J. N </a:t>
            </a:r>
            <a:r>
              <a:rPr lang="en-US" altLang="de-DE" sz="1100" dirty="0" err="1">
                <a:effectLst/>
                <a:cs typeface="Arial Unicode MS" pitchFamily="32" charset="0"/>
              </a:rPr>
              <a:t>Engl</a:t>
            </a:r>
            <a:r>
              <a:rPr lang="en-US" altLang="de-DE" sz="1100" dirty="0">
                <a:effectLst/>
                <a:cs typeface="Arial Unicode MS" pitchFamily="32" charset="0"/>
              </a:rPr>
              <a:t> J Med 2016;375:2263-2271.</a:t>
            </a:r>
          </a:p>
        </p:txBody>
      </p:sp>
      <p:pic>
        <p:nvPicPr>
          <p:cNvPr id="3075"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76853" y="1012732"/>
            <a:ext cx="7788852" cy="4828334"/>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000000"/>
                </a:solidFill>
                <a:round/>
                <a:headEnd/>
                <a:tailEnd/>
              </a14:hiddenLine>
            </a:ext>
          </a:extLst>
        </p:spPr>
      </p:pic>
      <p:sp>
        <p:nvSpPr>
          <p:cNvPr id="3076" name="AutoShape 4"/>
          <p:cNvSpPr>
            <a:spLocks noChangeArrowheads="1"/>
          </p:cNvSpPr>
          <p:nvPr/>
        </p:nvSpPr>
        <p:spPr bwMode="auto">
          <a:xfrm>
            <a:off x="415637" y="161085"/>
            <a:ext cx="8312727" cy="645739"/>
          </a:xfrm>
          <a:custGeom>
            <a:avLst/>
            <a:gdLst/>
            <a:ahLst/>
            <a:cxnLst>
              <a:cxn ang="0">
                <a:pos x="r" y="vc"/>
              </a:cxn>
              <a:cxn ang="5400000">
                <a:pos x="hc" y="b"/>
              </a:cxn>
              <a:cxn ang="10800000">
                <a:pos x="l" y="vc"/>
              </a:cxn>
              <a:cxn ang="16200000">
                <a:pos x="hc" y="t"/>
              </a:cxn>
            </a:cxnLst>
            <a:rect l="0" t="0" r="r" b="b"/>
            <a:pathLst>
              <a:path w="21600" h="21600">
                <a:moveTo>
                  <a:pt x="0" y="0"/>
                </a:moveTo>
                <a:lnTo>
                  <a:pt x="0" y="21600"/>
                </a:lnTo>
                <a:lnTo>
                  <a:pt x="21600" y="21600"/>
                </a:lnTo>
                <a:lnTo>
                  <a:pt x="21600" y="0"/>
                </a:lnTo>
                <a:close/>
              </a:path>
            </a:pathLst>
          </a:cu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nchorCtr="1"/>
          <a:lstStyle>
            <a:lvl1pPr>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a:solidFill>
                  <a:srgbClr val="FFFFFF"/>
                </a:solidFill>
                <a:latin typeface="Arial" charset="0"/>
                <a:ea typeface="ＭＳ Ｐゴシック" charset="-128"/>
              </a:defRPr>
            </a:lvl1pPr>
            <a:lvl2pPr>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a:solidFill>
                  <a:srgbClr val="FFFFFF"/>
                </a:solidFill>
                <a:latin typeface="Arial" charset="0"/>
                <a:ea typeface="ＭＳ Ｐゴシック" charset="-128"/>
              </a:defRPr>
            </a:lvl2pPr>
            <a:lvl3pPr>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a:solidFill>
                  <a:srgbClr val="FFFFFF"/>
                </a:solidFill>
                <a:latin typeface="Arial" charset="0"/>
                <a:ea typeface="ＭＳ Ｐゴシック" charset="-128"/>
              </a:defRPr>
            </a:lvl3pPr>
            <a:lvl4pPr>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a:solidFill>
                  <a:srgbClr val="FFFFFF"/>
                </a:solidFill>
                <a:latin typeface="Arial" charset="0"/>
                <a:ea typeface="ＭＳ Ｐゴシック" charset="-128"/>
              </a:defRPr>
            </a:lvl4pPr>
            <a:lvl5pPr>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a:solidFill>
                  <a:srgbClr val="FFFFFF"/>
                </a:solidFill>
                <a:latin typeface="Arial" charset="0"/>
                <a:ea typeface="ＭＳ Ｐゴシック" charset="-128"/>
              </a:defRPr>
            </a:lvl5pPr>
            <a:lvl6pPr marL="2514600" indent="-228600" defTabSz="457200" fontAlgn="base">
              <a:spcBef>
                <a:spcPct val="0"/>
              </a:spcBef>
              <a:spcAft>
                <a:spcPct val="0"/>
              </a:spcAft>
              <a:buClr>
                <a:srgbClr val="000000"/>
              </a:buClr>
              <a:buSzPct val="100000"/>
              <a:buFont typeface="Times New Roman" pitchFamily="16" charset="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a:solidFill>
                  <a:srgbClr val="FFFFFF"/>
                </a:solidFill>
                <a:latin typeface="Arial" charset="0"/>
                <a:ea typeface="ＭＳ Ｐゴシック" charset="-128"/>
              </a:defRPr>
            </a:lvl6pPr>
            <a:lvl7pPr marL="2971800" indent="-228600" defTabSz="457200" fontAlgn="base">
              <a:spcBef>
                <a:spcPct val="0"/>
              </a:spcBef>
              <a:spcAft>
                <a:spcPct val="0"/>
              </a:spcAft>
              <a:buClr>
                <a:srgbClr val="000000"/>
              </a:buClr>
              <a:buSzPct val="100000"/>
              <a:buFont typeface="Times New Roman" pitchFamily="16" charset="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a:solidFill>
                  <a:srgbClr val="FFFFFF"/>
                </a:solidFill>
                <a:latin typeface="Arial" charset="0"/>
                <a:ea typeface="ＭＳ Ｐゴシック" charset="-128"/>
              </a:defRPr>
            </a:lvl7pPr>
            <a:lvl8pPr marL="3429000" indent="-228600" defTabSz="457200" fontAlgn="base">
              <a:spcBef>
                <a:spcPct val="0"/>
              </a:spcBef>
              <a:spcAft>
                <a:spcPct val="0"/>
              </a:spcAft>
              <a:buClr>
                <a:srgbClr val="000000"/>
              </a:buClr>
              <a:buSzPct val="100000"/>
              <a:buFont typeface="Times New Roman" pitchFamily="16" charset="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a:solidFill>
                  <a:srgbClr val="FFFFFF"/>
                </a:solidFill>
                <a:latin typeface="Arial" charset="0"/>
                <a:ea typeface="ＭＳ Ｐゴシック" charset="-128"/>
              </a:defRPr>
            </a:lvl8pPr>
            <a:lvl9pPr marL="3886200" indent="-228600" defTabSz="457200" fontAlgn="base">
              <a:spcBef>
                <a:spcPct val="0"/>
              </a:spcBef>
              <a:spcAft>
                <a:spcPct val="0"/>
              </a:spcAft>
              <a:buClr>
                <a:srgbClr val="000000"/>
              </a:buClr>
              <a:buSzPct val="100000"/>
              <a:buFont typeface="Times New Roman" pitchFamily="16" charset="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a:solidFill>
                  <a:srgbClr val="FFFFFF"/>
                </a:solidFill>
                <a:latin typeface="Arial" charset="0"/>
                <a:ea typeface="ＭＳ Ｐゴシック" charset="-128"/>
              </a:defRPr>
            </a:lvl9pPr>
          </a:lstStyle>
          <a:p>
            <a:pPr algn="ctr">
              <a:lnSpc>
                <a:spcPct val="97000"/>
              </a:lnSpc>
              <a:spcBef>
                <a:spcPct val="0"/>
              </a:spcBef>
              <a:defRPr/>
            </a:pPr>
            <a:r>
              <a:rPr lang="en-US" altLang="de-DE" dirty="0">
                <a:solidFill>
                  <a:schemeClr val="tx1"/>
                </a:solidFill>
                <a:effectLst>
                  <a:outerShdw blurRad="38100" dist="38100" dir="2700000" algn="tl">
                    <a:srgbClr val="FFFFFF"/>
                  </a:outerShdw>
                </a:effectLst>
                <a:latin typeface="+mj-lt"/>
                <a:ea typeface="ＭＳ Ｐゴシック" pitchFamily="1" charset="-128"/>
                <a:cs typeface="ＭＳ Ｐゴシック" charset="0"/>
              </a:rPr>
              <a:t>Examples of Variations in the Results of Large Trials, According to Country.</a:t>
            </a:r>
          </a:p>
        </p:txBody>
      </p:sp>
      <p:sp>
        <p:nvSpPr>
          <p:cNvPr id="6" name="Rectangle 8"/>
          <p:cNvSpPr txBox="1">
            <a:spLocks noChangeArrowheads="1"/>
          </p:cNvSpPr>
          <p:nvPr/>
        </p:nvSpPr>
        <p:spPr>
          <a:xfrm>
            <a:off x="1549400" y="6524625"/>
            <a:ext cx="6551613" cy="188913"/>
          </a:xfrm>
          <a:prstGeom prst="rect">
            <a:avLst/>
          </a:prstGeom>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defPPr>
              <a:defRPr lang="de-DE"/>
            </a:defPPr>
            <a:lvl1pPr algn="l" rtl="0" eaLnBrk="0" fontAlgn="base" hangingPunct="0">
              <a:lnSpc>
                <a:spcPct val="90000"/>
              </a:lnSpc>
              <a:spcBef>
                <a:spcPct val="50000"/>
              </a:spcBef>
              <a:spcAft>
                <a:spcPct val="0"/>
              </a:spcAft>
              <a:buSzPct val="90000"/>
              <a:defRPr sz="2400" b="1" kern="1200">
                <a:solidFill>
                  <a:srgbClr val="000066"/>
                </a:solidFill>
                <a:latin typeface="Arial" pitchFamily="34" charset="0"/>
                <a:ea typeface="ＭＳ Ｐゴシック" pitchFamily="1" charset="-128"/>
                <a:cs typeface="+mn-cs"/>
              </a:defRPr>
            </a:lvl1pPr>
            <a:lvl2pPr marL="742950" indent="-285750" algn="l" rtl="0" eaLnBrk="0" fontAlgn="base" hangingPunct="0">
              <a:lnSpc>
                <a:spcPct val="90000"/>
              </a:lnSpc>
              <a:spcBef>
                <a:spcPct val="50000"/>
              </a:spcBef>
              <a:spcAft>
                <a:spcPct val="0"/>
              </a:spcAft>
              <a:buSzPct val="90000"/>
              <a:defRPr sz="2400" b="1" kern="1200">
                <a:solidFill>
                  <a:srgbClr val="000066"/>
                </a:solidFill>
                <a:latin typeface="Arial" pitchFamily="34" charset="0"/>
                <a:ea typeface="ＭＳ Ｐゴシック" pitchFamily="1" charset="-128"/>
                <a:cs typeface="+mn-cs"/>
              </a:defRPr>
            </a:lvl2pPr>
            <a:lvl3pPr marL="1143000" indent="-228600" algn="l" rtl="0" eaLnBrk="0" fontAlgn="base" hangingPunct="0">
              <a:lnSpc>
                <a:spcPct val="90000"/>
              </a:lnSpc>
              <a:spcBef>
                <a:spcPct val="50000"/>
              </a:spcBef>
              <a:spcAft>
                <a:spcPct val="0"/>
              </a:spcAft>
              <a:buSzPct val="90000"/>
              <a:defRPr sz="2400" b="1" kern="1200">
                <a:solidFill>
                  <a:srgbClr val="000066"/>
                </a:solidFill>
                <a:latin typeface="Arial" pitchFamily="34" charset="0"/>
                <a:ea typeface="ＭＳ Ｐゴシック" pitchFamily="1" charset="-128"/>
                <a:cs typeface="+mn-cs"/>
              </a:defRPr>
            </a:lvl3pPr>
            <a:lvl4pPr marL="1600200" indent="-228600" algn="l" rtl="0" eaLnBrk="0" fontAlgn="base" hangingPunct="0">
              <a:lnSpc>
                <a:spcPct val="90000"/>
              </a:lnSpc>
              <a:spcBef>
                <a:spcPct val="50000"/>
              </a:spcBef>
              <a:spcAft>
                <a:spcPct val="0"/>
              </a:spcAft>
              <a:buSzPct val="90000"/>
              <a:defRPr sz="2400" b="1" kern="1200">
                <a:solidFill>
                  <a:srgbClr val="000066"/>
                </a:solidFill>
                <a:latin typeface="Arial" pitchFamily="34" charset="0"/>
                <a:ea typeface="ＭＳ Ｐゴシック" pitchFamily="1" charset="-128"/>
                <a:cs typeface="+mn-cs"/>
              </a:defRPr>
            </a:lvl4pPr>
            <a:lvl5pPr marL="2057400" indent="-228600" algn="l" rtl="0" eaLnBrk="0" fontAlgn="base" hangingPunct="0">
              <a:lnSpc>
                <a:spcPct val="90000"/>
              </a:lnSpc>
              <a:spcBef>
                <a:spcPct val="50000"/>
              </a:spcBef>
              <a:spcAft>
                <a:spcPct val="0"/>
              </a:spcAft>
              <a:buSzPct val="90000"/>
              <a:defRPr sz="2400" b="1" kern="1200">
                <a:solidFill>
                  <a:srgbClr val="000066"/>
                </a:solidFill>
                <a:latin typeface="Arial" pitchFamily="34" charset="0"/>
                <a:ea typeface="ＭＳ Ｐゴシック" pitchFamily="1" charset="-128"/>
                <a:cs typeface="+mn-cs"/>
              </a:defRPr>
            </a:lvl5pPr>
            <a:lvl6pPr marL="2514600" indent="-228600" algn="l" defTabSz="914400" rtl="0" eaLnBrk="0" fontAlgn="base" latinLnBrk="0" hangingPunct="0">
              <a:lnSpc>
                <a:spcPct val="90000"/>
              </a:lnSpc>
              <a:spcBef>
                <a:spcPct val="50000"/>
              </a:spcBef>
              <a:spcAft>
                <a:spcPct val="0"/>
              </a:spcAft>
              <a:buSzPct val="90000"/>
              <a:defRPr sz="2400" b="1" kern="1200">
                <a:solidFill>
                  <a:srgbClr val="000066"/>
                </a:solidFill>
                <a:latin typeface="Arial" pitchFamily="34" charset="0"/>
                <a:ea typeface="ＭＳ Ｐゴシック" pitchFamily="1" charset="-128"/>
                <a:cs typeface="+mn-cs"/>
              </a:defRPr>
            </a:lvl6pPr>
            <a:lvl7pPr marL="2971800" indent="-228600" algn="l" defTabSz="914400" rtl="0" eaLnBrk="0" fontAlgn="base" latinLnBrk="0" hangingPunct="0">
              <a:lnSpc>
                <a:spcPct val="90000"/>
              </a:lnSpc>
              <a:spcBef>
                <a:spcPct val="50000"/>
              </a:spcBef>
              <a:spcAft>
                <a:spcPct val="0"/>
              </a:spcAft>
              <a:buSzPct val="90000"/>
              <a:defRPr sz="2400" b="1" kern="1200">
                <a:solidFill>
                  <a:srgbClr val="000066"/>
                </a:solidFill>
                <a:latin typeface="Arial" pitchFamily="34" charset="0"/>
                <a:ea typeface="ＭＳ Ｐゴシック" pitchFamily="1" charset="-128"/>
                <a:cs typeface="+mn-cs"/>
              </a:defRPr>
            </a:lvl7pPr>
            <a:lvl8pPr marL="3429000" indent="-228600" algn="l" defTabSz="914400" rtl="0" eaLnBrk="0" fontAlgn="base" latinLnBrk="0" hangingPunct="0">
              <a:lnSpc>
                <a:spcPct val="90000"/>
              </a:lnSpc>
              <a:spcBef>
                <a:spcPct val="50000"/>
              </a:spcBef>
              <a:spcAft>
                <a:spcPct val="0"/>
              </a:spcAft>
              <a:buSzPct val="90000"/>
              <a:defRPr sz="2400" b="1" kern="1200">
                <a:solidFill>
                  <a:srgbClr val="000066"/>
                </a:solidFill>
                <a:latin typeface="Arial" pitchFamily="34" charset="0"/>
                <a:ea typeface="ＭＳ Ｐゴシック" pitchFamily="1" charset="-128"/>
                <a:cs typeface="+mn-cs"/>
              </a:defRPr>
            </a:lvl8pPr>
            <a:lvl9pPr marL="3886200" indent="-228600" algn="l" defTabSz="914400" rtl="0" eaLnBrk="0" fontAlgn="base" latinLnBrk="0" hangingPunct="0">
              <a:lnSpc>
                <a:spcPct val="90000"/>
              </a:lnSpc>
              <a:spcBef>
                <a:spcPct val="50000"/>
              </a:spcBef>
              <a:spcAft>
                <a:spcPct val="0"/>
              </a:spcAft>
              <a:buSzPct val="90000"/>
              <a:defRPr sz="2400" b="1" kern="1200">
                <a:solidFill>
                  <a:srgbClr val="000066"/>
                </a:solidFill>
                <a:latin typeface="Arial" pitchFamily="34" charset="0"/>
                <a:ea typeface="ＭＳ Ｐゴシック" pitchFamily="1" charset="-128"/>
                <a:cs typeface="+mn-cs"/>
              </a:defRPr>
            </a:lvl9pPr>
          </a:lstStyle>
          <a:p>
            <a:pPr>
              <a:defRPr/>
            </a:pPr>
            <a:r>
              <a:rPr lang="de-DE" altLang="en-US" sz="1000" b="0" dirty="0" err="1" smtClean="0">
                <a:solidFill>
                  <a:schemeClr val="tx1"/>
                </a:solidFill>
              </a:rPr>
              <a:t>Pharmakoepidemiologie</a:t>
            </a:r>
            <a:r>
              <a:rPr lang="de-DE" altLang="en-US" sz="1000" b="0" dirty="0" smtClean="0">
                <a:solidFill>
                  <a:schemeClr val="tx1"/>
                </a:solidFill>
              </a:rPr>
              <a:t> und </a:t>
            </a:r>
            <a:r>
              <a:rPr lang="de-DE" altLang="en-US" sz="1000" b="0" dirty="0" err="1" smtClean="0">
                <a:solidFill>
                  <a:schemeClr val="tx1"/>
                </a:solidFill>
              </a:rPr>
              <a:t>Pharmakoökonomie</a:t>
            </a:r>
            <a:r>
              <a:rPr lang="de-DE" altLang="en-US" sz="1000" b="0" dirty="0" smtClean="0">
                <a:solidFill>
                  <a:schemeClr val="tx1"/>
                </a:solidFill>
              </a:rPr>
              <a:t> © Dr. Roberto Frontini WS 2016/17 Stand 27.12.2016 </a:t>
            </a:r>
          </a:p>
        </p:txBody>
      </p:sp>
      <p:sp>
        <p:nvSpPr>
          <p:cNvPr id="7" name="Foliennummernplatzhalter 6"/>
          <p:cNvSpPr txBox="1">
            <a:spLocks/>
          </p:cNvSpPr>
          <p:nvPr/>
        </p:nvSpPr>
        <p:spPr>
          <a:xfrm>
            <a:off x="8101013" y="6524625"/>
            <a:ext cx="457200" cy="2286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defPPr>
              <a:defRPr lang="de-DE"/>
            </a:defPPr>
            <a:lvl1pPr algn="l" rtl="0" eaLnBrk="0" fontAlgn="base" hangingPunct="0">
              <a:lnSpc>
                <a:spcPct val="90000"/>
              </a:lnSpc>
              <a:spcBef>
                <a:spcPct val="50000"/>
              </a:spcBef>
              <a:spcAft>
                <a:spcPct val="0"/>
              </a:spcAft>
              <a:buSzPct val="90000"/>
              <a:defRPr sz="2400" b="1" kern="1200">
                <a:solidFill>
                  <a:srgbClr val="000066"/>
                </a:solidFill>
                <a:latin typeface="Arial" pitchFamily="34" charset="0"/>
                <a:ea typeface="ＭＳ Ｐゴシック" pitchFamily="34" charset="-128"/>
                <a:cs typeface="+mn-cs"/>
              </a:defRPr>
            </a:lvl1pPr>
            <a:lvl2pPr marL="742950" indent="-285750" algn="l" rtl="0" eaLnBrk="0" fontAlgn="base" hangingPunct="0">
              <a:lnSpc>
                <a:spcPct val="90000"/>
              </a:lnSpc>
              <a:spcBef>
                <a:spcPct val="50000"/>
              </a:spcBef>
              <a:spcAft>
                <a:spcPct val="0"/>
              </a:spcAft>
              <a:buSzPct val="90000"/>
              <a:defRPr sz="2400" b="1" kern="1200">
                <a:solidFill>
                  <a:srgbClr val="000066"/>
                </a:solidFill>
                <a:latin typeface="Arial" pitchFamily="34" charset="0"/>
                <a:ea typeface="ＭＳ Ｐゴシック" pitchFamily="34" charset="-128"/>
                <a:cs typeface="+mn-cs"/>
              </a:defRPr>
            </a:lvl2pPr>
            <a:lvl3pPr marL="1143000" indent="-228600" algn="l" rtl="0" eaLnBrk="0" fontAlgn="base" hangingPunct="0">
              <a:lnSpc>
                <a:spcPct val="90000"/>
              </a:lnSpc>
              <a:spcBef>
                <a:spcPct val="50000"/>
              </a:spcBef>
              <a:spcAft>
                <a:spcPct val="0"/>
              </a:spcAft>
              <a:buSzPct val="90000"/>
              <a:defRPr sz="2400" b="1" kern="1200">
                <a:solidFill>
                  <a:srgbClr val="000066"/>
                </a:solidFill>
                <a:latin typeface="Arial" pitchFamily="34" charset="0"/>
                <a:ea typeface="ＭＳ Ｐゴシック" pitchFamily="34" charset="-128"/>
                <a:cs typeface="+mn-cs"/>
              </a:defRPr>
            </a:lvl3pPr>
            <a:lvl4pPr marL="1600200" indent="-228600" algn="l" rtl="0" eaLnBrk="0" fontAlgn="base" hangingPunct="0">
              <a:lnSpc>
                <a:spcPct val="90000"/>
              </a:lnSpc>
              <a:spcBef>
                <a:spcPct val="50000"/>
              </a:spcBef>
              <a:spcAft>
                <a:spcPct val="0"/>
              </a:spcAft>
              <a:buSzPct val="90000"/>
              <a:defRPr sz="2400" b="1" kern="1200">
                <a:solidFill>
                  <a:srgbClr val="000066"/>
                </a:solidFill>
                <a:latin typeface="Arial" pitchFamily="34" charset="0"/>
                <a:ea typeface="ＭＳ Ｐゴシック" pitchFamily="34" charset="-128"/>
                <a:cs typeface="+mn-cs"/>
              </a:defRPr>
            </a:lvl4pPr>
            <a:lvl5pPr marL="2057400" indent="-228600" algn="l" rtl="0" eaLnBrk="0" fontAlgn="base" hangingPunct="0">
              <a:lnSpc>
                <a:spcPct val="90000"/>
              </a:lnSpc>
              <a:spcBef>
                <a:spcPct val="50000"/>
              </a:spcBef>
              <a:spcAft>
                <a:spcPct val="0"/>
              </a:spcAft>
              <a:buSzPct val="90000"/>
              <a:defRPr sz="2400" b="1" kern="1200">
                <a:solidFill>
                  <a:srgbClr val="000066"/>
                </a:solidFill>
                <a:latin typeface="Arial" pitchFamily="34" charset="0"/>
                <a:ea typeface="ＭＳ Ｐゴシック" pitchFamily="34" charset="-128"/>
                <a:cs typeface="+mn-cs"/>
              </a:defRPr>
            </a:lvl5pPr>
            <a:lvl6pPr marL="2514600" indent="-228600" algn="l" defTabSz="914400" rtl="0" eaLnBrk="0" fontAlgn="base" latinLnBrk="0" hangingPunct="0">
              <a:lnSpc>
                <a:spcPct val="90000"/>
              </a:lnSpc>
              <a:spcBef>
                <a:spcPct val="50000"/>
              </a:spcBef>
              <a:spcAft>
                <a:spcPct val="0"/>
              </a:spcAft>
              <a:buSzPct val="90000"/>
              <a:defRPr sz="2400" b="1" kern="1200">
                <a:solidFill>
                  <a:srgbClr val="000066"/>
                </a:solidFill>
                <a:latin typeface="Arial" pitchFamily="34" charset="0"/>
                <a:ea typeface="ＭＳ Ｐゴシック" pitchFamily="34" charset="-128"/>
                <a:cs typeface="+mn-cs"/>
              </a:defRPr>
            </a:lvl6pPr>
            <a:lvl7pPr marL="2971800" indent="-228600" algn="l" defTabSz="914400" rtl="0" eaLnBrk="0" fontAlgn="base" latinLnBrk="0" hangingPunct="0">
              <a:lnSpc>
                <a:spcPct val="90000"/>
              </a:lnSpc>
              <a:spcBef>
                <a:spcPct val="50000"/>
              </a:spcBef>
              <a:spcAft>
                <a:spcPct val="0"/>
              </a:spcAft>
              <a:buSzPct val="90000"/>
              <a:defRPr sz="2400" b="1" kern="1200">
                <a:solidFill>
                  <a:srgbClr val="000066"/>
                </a:solidFill>
                <a:latin typeface="Arial" pitchFamily="34" charset="0"/>
                <a:ea typeface="ＭＳ Ｐゴシック" pitchFamily="34" charset="-128"/>
                <a:cs typeface="+mn-cs"/>
              </a:defRPr>
            </a:lvl7pPr>
            <a:lvl8pPr marL="3429000" indent="-228600" algn="l" defTabSz="914400" rtl="0" eaLnBrk="0" fontAlgn="base" latinLnBrk="0" hangingPunct="0">
              <a:lnSpc>
                <a:spcPct val="90000"/>
              </a:lnSpc>
              <a:spcBef>
                <a:spcPct val="50000"/>
              </a:spcBef>
              <a:spcAft>
                <a:spcPct val="0"/>
              </a:spcAft>
              <a:buSzPct val="90000"/>
              <a:defRPr sz="2400" b="1" kern="1200">
                <a:solidFill>
                  <a:srgbClr val="000066"/>
                </a:solidFill>
                <a:latin typeface="Arial" pitchFamily="34" charset="0"/>
                <a:ea typeface="ＭＳ Ｐゴシック" pitchFamily="34" charset="-128"/>
                <a:cs typeface="+mn-cs"/>
              </a:defRPr>
            </a:lvl8pPr>
            <a:lvl9pPr marL="3886200" indent="-228600" algn="l" defTabSz="914400" rtl="0" eaLnBrk="0" fontAlgn="base" latinLnBrk="0" hangingPunct="0">
              <a:lnSpc>
                <a:spcPct val="90000"/>
              </a:lnSpc>
              <a:spcBef>
                <a:spcPct val="50000"/>
              </a:spcBef>
              <a:spcAft>
                <a:spcPct val="0"/>
              </a:spcAft>
              <a:buSzPct val="90000"/>
              <a:defRPr sz="2400" b="1" kern="1200">
                <a:solidFill>
                  <a:srgbClr val="000066"/>
                </a:solidFill>
                <a:latin typeface="Arial" pitchFamily="34" charset="0"/>
                <a:ea typeface="ＭＳ Ｐゴシック" pitchFamily="34" charset="-128"/>
                <a:cs typeface="+mn-cs"/>
              </a:defRPr>
            </a:lvl9pPr>
          </a:lstStyle>
          <a:p>
            <a:fld id="{C5E688D7-1B49-44A6-83FE-FA4E03C6979F}" type="slidenum">
              <a:rPr lang="de-DE" altLang="en-US" sz="900" smtClean="0">
                <a:solidFill>
                  <a:schemeClr val="accent2"/>
                </a:solidFill>
              </a:rPr>
              <a:pPr/>
              <a:t>256</a:t>
            </a:fld>
            <a:endParaRPr lang="de-DE" altLang="en-US" sz="1400" b="0" smtClean="0">
              <a:solidFill>
                <a:schemeClr val="tx1"/>
              </a:solidFill>
            </a:endParaRPr>
          </a:p>
        </p:txBody>
      </p:sp>
      <p:sp>
        <p:nvSpPr>
          <p:cNvPr id="2" name="Legende mit Linie 2 1"/>
          <p:cNvSpPr/>
          <p:nvPr/>
        </p:nvSpPr>
        <p:spPr bwMode="auto">
          <a:xfrm>
            <a:off x="5220072" y="4077072"/>
            <a:ext cx="1152128" cy="549381"/>
          </a:xfrm>
          <a:prstGeom prst="borderCallout2">
            <a:avLst>
              <a:gd name="adj1" fmla="val 18750"/>
              <a:gd name="adj2" fmla="val -8333"/>
              <a:gd name="adj3" fmla="val 18750"/>
              <a:gd name="adj4" fmla="val -16667"/>
              <a:gd name="adj5" fmla="val 174784"/>
              <a:gd name="adj6" fmla="val -54109"/>
            </a:avLst>
          </a:prstGeom>
          <a:solidFill>
            <a:schemeClr val="folHlink"/>
          </a:solidFill>
          <a:ln w="9525" cap="flat" cmpd="sng" algn="ctr">
            <a:solidFill>
              <a:schemeClr val="tx1"/>
            </a:solid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91440" tIns="45720" rIns="91440" bIns="45720" numCol="1" rtlCol="0" anchor="t" anchorCtr="0" compatLnSpc="1">
            <a:prstTxWarp prst="textNoShape">
              <a:avLst/>
            </a:prstTxWarp>
            <a:spAutoFit/>
          </a:bodyPr>
          <a:lstStyle/>
          <a:p>
            <a:pPr marL="342900" marR="0" indent="-342900" defTabSz="914400" rtl="0" eaLnBrk="0" fontAlgn="base" latinLnBrk="0" hangingPunct="0">
              <a:lnSpc>
                <a:spcPct val="90000"/>
              </a:lnSpc>
              <a:spcBef>
                <a:spcPct val="50000"/>
              </a:spcBef>
              <a:spcAft>
                <a:spcPct val="0"/>
              </a:spcAft>
              <a:buClrTx/>
              <a:buSzPct val="90000"/>
              <a:buFontTx/>
              <a:buNone/>
              <a:tabLst/>
            </a:pPr>
            <a:r>
              <a:rPr kumimoji="0" lang="de-DE" sz="1100" b="1" i="0" u="none" strike="noStrike" cap="none" normalizeH="0" baseline="0" dirty="0" smtClean="0">
                <a:ln>
                  <a:noFill/>
                </a:ln>
                <a:solidFill>
                  <a:srgbClr val="000066"/>
                </a:solidFill>
                <a:effectLst/>
                <a:latin typeface="Arial" pitchFamily="34" charset="0"/>
              </a:rPr>
              <a:t>Kleine, nationale Studien</a:t>
            </a:r>
          </a:p>
        </p:txBody>
      </p:sp>
    </p:spTree>
    <p:extLst>
      <p:ext uri="{BB962C8B-B14F-4D97-AF65-F5344CB8AC3E}">
        <p14:creationId xmlns:p14="http://schemas.microsoft.com/office/powerpoint/2010/main" val="2278408795"/>
      </p:ext>
    </p:extLst>
  </p:cSld>
  <p:clrMapOvr>
    <a:masterClrMapping/>
  </p:clrMapOvr>
  <p:transition spd="med"/>
  <p:timing>
    <p:tnLst>
      <p:par>
        <p:cTn id="1" dur="indefinite" restart="never" nodeType="tmRoot">
          <p:childTnLst>
            <p:seq concurrent="1" nextAc="seek">
              <p:cTn id="2" dur="0"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5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21186"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endParaRPr lang="de-DE" altLang="en-US" sz="1000" b="0" dirty="0" smtClean="0">
              <a:solidFill>
                <a:schemeClr val="tx1"/>
              </a:solidFill>
            </a:endParaRPr>
          </a:p>
        </p:txBody>
      </p:sp>
      <p:sp>
        <p:nvSpPr>
          <p:cNvPr id="248835" name="Foliennummernplatzhalter 6"/>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C5E688D7-1B49-44A6-83FE-FA4E03C6979F}" type="slidenum">
              <a:rPr lang="de-DE" altLang="en-US" sz="900" smtClean="0">
                <a:solidFill>
                  <a:schemeClr val="accent2"/>
                </a:solidFill>
              </a:rPr>
              <a:pPr/>
              <a:t>257</a:t>
            </a:fld>
            <a:endParaRPr lang="de-DE" altLang="en-US" sz="1400" b="0" smtClean="0">
              <a:solidFill>
                <a:schemeClr val="tx1"/>
              </a:solidFill>
            </a:endParaRPr>
          </a:p>
        </p:txBody>
      </p:sp>
      <p:sp>
        <p:nvSpPr>
          <p:cNvPr id="612354"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2.4.3 Bias</a:t>
            </a:r>
          </a:p>
        </p:txBody>
      </p:sp>
      <p:sp>
        <p:nvSpPr>
          <p:cNvPr id="612355"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2.4.3.4 Drop out / Attrition Bias</a:t>
            </a:r>
          </a:p>
        </p:txBody>
      </p:sp>
      <p:sp>
        <p:nvSpPr>
          <p:cNvPr id="248838"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248839"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612359" name="Rectangle 7"/>
          <p:cNvSpPr>
            <a:spLocks noChangeArrowheads="1"/>
          </p:cNvSpPr>
          <p:nvPr/>
        </p:nvSpPr>
        <p:spPr bwMode="auto">
          <a:xfrm>
            <a:off x="611188" y="1773238"/>
            <a:ext cx="7772400" cy="4464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20000"/>
              </a:spcBef>
              <a:buClr>
                <a:srgbClr val="000066"/>
              </a:buClr>
              <a:buFontTx/>
              <a:buBlip>
                <a:blip r:embed="rId3"/>
              </a:buBlip>
            </a:pPr>
            <a:r>
              <a:rPr lang="de-DE" altLang="en-US" sz="2000"/>
              <a:t>Ist immer von größter Bedeutung wenn die Daten nicht nach „intent to treat</a:t>
            </a:r>
            <a:r>
              <a:rPr lang="ja-JP" altLang="de-DE" sz="2000"/>
              <a:t>“</a:t>
            </a:r>
            <a:r>
              <a:rPr lang="de-DE" altLang="ja-JP" sz="2000"/>
              <a:t> (ITT) analysiert werden</a:t>
            </a:r>
          </a:p>
          <a:p>
            <a:pPr lvl="3">
              <a:lnSpc>
                <a:spcPct val="100000"/>
              </a:lnSpc>
              <a:spcBef>
                <a:spcPct val="20000"/>
              </a:spcBef>
              <a:buClr>
                <a:srgbClr val="000066"/>
              </a:buClr>
              <a:buSzPct val="115000"/>
              <a:buFont typeface="Symbol" pitchFamily="18" charset="2"/>
              <a:buBlip>
                <a:blip r:embed="rId4"/>
              </a:buBlip>
            </a:pPr>
            <a:r>
              <a:rPr lang="de-DE" altLang="en-US" sz="1600"/>
              <a:t>z.B. können Patienten in der Interventionsgruppe vermehrt wegen UAW ihre Zustimmung zurückrufen.</a:t>
            </a:r>
          </a:p>
          <a:p>
            <a:pPr lvl="3">
              <a:lnSpc>
                <a:spcPct val="100000"/>
              </a:lnSpc>
              <a:spcBef>
                <a:spcPct val="20000"/>
              </a:spcBef>
              <a:buClr>
                <a:srgbClr val="000066"/>
              </a:buClr>
              <a:buSzPct val="115000"/>
              <a:buFont typeface="Symbol" pitchFamily="18" charset="2"/>
              <a:buBlip>
                <a:blip r:embed="rId4"/>
              </a:buBlip>
            </a:pPr>
            <a:r>
              <a:rPr lang="de-DE" altLang="en-US" sz="1600"/>
              <a:t>Werden diese nicht mit berücksichtig, fällt das Ergebnis für die Intervention positiver aus</a:t>
            </a:r>
          </a:p>
          <a:p>
            <a:pPr>
              <a:lnSpc>
                <a:spcPct val="100000"/>
              </a:lnSpc>
              <a:spcBef>
                <a:spcPct val="20000"/>
              </a:spcBef>
              <a:buClr>
                <a:srgbClr val="000066"/>
              </a:buClr>
              <a:buFontTx/>
              <a:buBlip>
                <a:blip r:embed="rId3"/>
              </a:buBlip>
            </a:pPr>
            <a:r>
              <a:rPr lang="de-DE" altLang="en-US" sz="2000"/>
              <a:t>Protokollverletzungen bewirken das gleiche, wenn nicht nach ITT analysiert wird (</a:t>
            </a:r>
            <a:r>
              <a:rPr lang="de-DE" altLang="en-US" sz="2000">
                <a:solidFill>
                  <a:srgbClr val="FF0000"/>
                </a:solidFill>
              </a:rPr>
              <a:t>Attrition-Bias</a:t>
            </a:r>
            <a:r>
              <a:rPr lang="de-DE" altLang="en-US" sz="2000"/>
              <a:t>)</a:t>
            </a:r>
          </a:p>
          <a:p>
            <a:pPr>
              <a:lnSpc>
                <a:spcPct val="100000"/>
              </a:lnSpc>
              <a:spcBef>
                <a:spcPct val="20000"/>
              </a:spcBef>
              <a:buClr>
                <a:srgbClr val="000066"/>
              </a:buClr>
              <a:buFontTx/>
              <a:buBlip>
                <a:blip r:embed="rId3"/>
              </a:buBlip>
            </a:pPr>
            <a:r>
              <a:rPr lang="de-DE" altLang="en-US" sz="2000"/>
              <a:t>Das gleich gilt wenn unklare Einschlusskriterien später zu einem Ausschluss der Patienten führt</a:t>
            </a:r>
          </a:p>
          <a:p>
            <a:pPr lvl="3">
              <a:lnSpc>
                <a:spcPct val="100000"/>
              </a:lnSpc>
              <a:spcBef>
                <a:spcPct val="20000"/>
              </a:spcBef>
              <a:buClr>
                <a:srgbClr val="000066"/>
              </a:buClr>
              <a:buSzPct val="115000"/>
              <a:buFont typeface="Symbol" pitchFamily="18" charset="2"/>
              <a:buBlip>
                <a:blip r:embed="rId4"/>
              </a:buBlip>
            </a:pPr>
            <a:r>
              <a:rPr lang="de-DE" altLang="en-US" sz="1600"/>
              <a:t>z.B. bei der Untersuchung eines Grippemittels, das innerhalb von 48h seit Symptomsbeginn gegeben werden muss, wenn sich die Krankheit später als nicht grippaler Infekt herausstellt</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612354">
                                            <p:txEl>
                                              <p:charRg st="4294967295" end="4294967295"/>
                                            </p:txEl>
                                          </p:spTgt>
                                        </p:tgtEl>
                                        <p:attrNameLst>
                                          <p:attrName>style.visibility</p:attrName>
                                        </p:attrNameLst>
                                      </p:cBhvr>
                                      <p:to>
                                        <p:strVal val="visible"/>
                                      </p:to>
                                    </p:set>
                                    <p:anim calcmode="lin" valueType="num">
                                      <p:cBhvr additive="base">
                                        <p:cTn id="7" dur="500" fill="hold"/>
                                        <p:tgtEl>
                                          <p:spTgt spid="612354">
                                            <p:txEl>
                                              <p:charRg st="4294967295" end="4294967295"/>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12354">
                                            <p:txEl>
                                              <p:charRg st="4294967295" end="4294967295"/>
                                            </p:txEl>
                                          </p:spTgt>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612355"/>
                                        </p:tgtEl>
                                        <p:attrNameLst>
                                          <p:attrName>style.visibility</p:attrName>
                                        </p:attrNameLst>
                                      </p:cBhvr>
                                      <p:to>
                                        <p:strVal val="visible"/>
                                      </p:to>
                                    </p:set>
                                    <p:anim calcmode="lin" valueType="num">
                                      <p:cBhvr additive="base">
                                        <p:cTn id="12" dur="500" fill="hold"/>
                                        <p:tgtEl>
                                          <p:spTgt spid="612355"/>
                                        </p:tgtEl>
                                        <p:attrNameLst>
                                          <p:attrName>ppt_x</p:attrName>
                                        </p:attrNameLst>
                                      </p:cBhvr>
                                      <p:tavLst>
                                        <p:tav tm="0">
                                          <p:val>
                                            <p:strVal val="0-#ppt_w/2"/>
                                          </p:val>
                                        </p:tav>
                                        <p:tav tm="100000">
                                          <p:val>
                                            <p:strVal val="#ppt_x"/>
                                          </p:val>
                                        </p:tav>
                                      </p:tavLst>
                                    </p:anim>
                                    <p:anim calcmode="lin" valueType="num">
                                      <p:cBhvr additive="base">
                                        <p:cTn id="13" dur="500" fill="hold"/>
                                        <p:tgtEl>
                                          <p:spTgt spid="612355"/>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612359">
                                            <p:txEl>
                                              <p:pRg st="0" end="0"/>
                                            </p:txEl>
                                          </p:spTgt>
                                        </p:tgtEl>
                                        <p:attrNameLst>
                                          <p:attrName>style.visibility</p:attrName>
                                        </p:attrNameLst>
                                      </p:cBhvr>
                                      <p:to>
                                        <p:strVal val="visible"/>
                                      </p:to>
                                    </p:set>
                                    <p:anim calcmode="lin" valueType="num">
                                      <p:cBhvr additive="base">
                                        <p:cTn id="18" dur="500" fill="hold"/>
                                        <p:tgtEl>
                                          <p:spTgt spid="612359">
                                            <p:txEl>
                                              <p:pRg st="0" end="0"/>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61235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612359">
                                            <p:txEl>
                                              <p:pRg st="1" end="1"/>
                                            </p:txEl>
                                          </p:spTgt>
                                        </p:tgtEl>
                                        <p:attrNameLst>
                                          <p:attrName>style.visibility</p:attrName>
                                        </p:attrNameLst>
                                      </p:cBhvr>
                                      <p:to>
                                        <p:strVal val="visible"/>
                                      </p:to>
                                    </p:set>
                                    <p:anim calcmode="lin" valueType="num">
                                      <p:cBhvr additive="base">
                                        <p:cTn id="24" dur="500" fill="hold"/>
                                        <p:tgtEl>
                                          <p:spTgt spid="612359">
                                            <p:txEl>
                                              <p:pRg st="1" end="1"/>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61235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612359">
                                            <p:txEl>
                                              <p:pRg st="2" end="2"/>
                                            </p:txEl>
                                          </p:spTgt>
                                        </p:tgtEl>
                                        <p:attrNameLst>
                                          <p:attrName>style.visibility</p:attrName>
                                        </p:attrNameLst>
                                      </p:cBhvr>
                                      <p:to>
                                        <p:strVal val="visible"/>
                                      </p:to>
                                    </p:set>
                                    <p:anim calcmode="lin" valueType="num">
                                      <p:cBhvr additive="base">
                                        <p:cTn id="30" dur="500" fill="hold"/>
                                        <p:tgtEl>
                                          <p:spTgt spid="612359">
                                            <p:txEl>
                                              <p:pRg st="2" end="2"/>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61235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 presetClass="entr" presetSubtype="8" fill="hold" grpId="0" nodeType="clickEffect">
                                  <p:stCondLst>
                                    <p:cond delay="0"/>
                                  </p:stCondLst>
                                  <p:childTnLst>
                                    <p:set>
                                      <p:cBhvr>
                                        <p:cTn id="35" dur="1" fill="hold">
                                          <p:stCondLst>
                                            <p:cond delay="0"/>
                                          </p:stCondLst>
                                        </p:cTn>
                                        <p:tgtEl>
                                          <p:spTgt spid="612359">
                                            <p:txEl>
                                              <p:pRg st="3" end="3"/>
                                            </p:txEl>
                                          </p:spTgt>
                                        </p:tgtEl>
                                        <p:attrNameLst>
                                          <p:attrName>style.visibility</p:attrName>
                                        </p:attrNameLst>
                                      </p:cBhvr>
                                      <p:to>
                                        <p:strVal val="visible"/>
                                      </p:to>
                                    </p:set>
                                    <p:anim calcmode="lin" valueType="num">
                                      <p:cBhvr additive="base">
                                        <p:cTn id="36" dur="500" fill="hold"/>
                                        <p:tgtEl>
                                          <p:spTgt spid="612359">
                                            <p:txEl>
                                              <p:pRg st="3" end="3"/>
                                            </p:txEl>
                                          </p:spTgt>
                                        </p:tgtEl>
                                        <p:attrNameLst>
                                          <p:attrName>ppt_x</p:attrName>
                                        </p:attrNameLst>
                                      </p:cBhvr>
                                      <p:tavLst>
                                        <p:tav tm="0">
                                          <p:val>
                                            <p:strVal val="0-#ppt_w/2"/>
                                          </p:val>
                                        </p:tav>
                                        <p:tav tm="100000">
                                          <p:val>
                                            <p:strVal val="#ppt_x"/>
                                          </p:val>
                                        </p:tav>
                                      </p:tavLst>
                                    </p:anim>
                                    <p:anim calcmode="lin" valueType="num">
                                      <p:cBhvr additive="base">
                                        <p:cTn id="37" dur="500" fill="hold"/>
                                        <p:tgtEl>
                                          <p:spTgt spid="61235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8" fill="hold" grpId="0" nodeType="clickEffect">
                                  <p:stCondLst>
                                    <p:cond delay="0"/>
                                  </p:stCondLst>
                                  <p:childTnLst>
                                    <p:set>
                                      <p:cBhvr>
                                        <p:cTn id="41" dur="1" fill="hold">
                                          <p:stCondLst>
                                            <p:cond delay="0"/>
                                          </p:stCondLst>
                                        </p:cTn>
                                        <p:tgtEl>
                                          <p:spTgt spid="612359">
                                            <p:txEl>
                                              <p:pRg st="4" end="4"/>
                                            </p:txEl>
                                          </p:spTgt>
                                        </p:tgtEl>
                                        <p:attrNameLst>
                                          <p:attrName>style.visibility</p:attrName>
                                        </p:attrNameLst>
                                      </p:cBhvr>
                                      <p:to>
                                        <p:strVal val="visible"/>
                                      </p:to>
                                    </p:set>
                                    <p:anim calcmode="lin" valueType="num">
                                      <p:cBhvr additive="base">
                                        <p:cTn id="42" dur="500" fill="hold"/>
                                        <p:tgtEl>
                                          <p:spTgt spid="612359">
                                            <p:txEl>
                                              <p:pRg st="4" end="4"/>
                                            </p:txEl>
                                          </p:spTgt>
                                        </p:tgtEl>
                                        <p:attrNameLst>
                                          <p:attrName>ppt_x</p:attrName>
                                        </p:attrNameLst>
                                      </p:cBhvr>
                                      <p:tavLst>
                                        <p:tav tm="0">
                                          <p:val>
                                            <p:strVal val="0-#ppt_w/2"/>
                                          </p:val>
                                        </p:tav>
                                        <p:tav tm="100000">
                                          <p:val>
                                            <p:strVal val="#ppt_x"/>
                                          </p:val>
                                        </p:tav>
                                      </p:tavLst>
                                    </p:anim>
                                    <p:anim calcmode="lin" valueType="num">
                                      <p:cBhvr additive="base">
                                        <p:cTn id="43" dur="500" fill="hold"/>
                                        <p:tgtEl>
                                          <p:spTgt spid="612359">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8" fill="hold" grpId="0" nodeType="clickEffect">
                                  <p:stCondLst>
                                    <p:cond delay="0"/>
                                  </p:stCondLst>
                                  <p:childTnLst>
                                    <p:set>
                                      <p:cBhvr>
                                        <p:cTn id="47" dur="1" fill="hold">
                                          <p:stCondLst>
                                            <p:cond delay="0"/>
                                          </p:stCondLst>
                                        </p:cTn>
                                        <p:tgtEl>
                                          <p:spTgt spid="612359">
                                            <p:txEl>
                                              <p:pRg st="5" end="5"/>
                                            </p:txEl>
                                          </p:spTgt>
                                        </p:tgtEl>
                                        <p:attrNameLst>
                                          <p:attrName>style.visibility</p:attrName>
                                        </p:attrNameLst>
                                      </p:cBhvr>
                                      <p:to>
                                        <p:strVal val="visible"/>
                                      </p:to>
                                    </p:set>
                                    <p:anim calcmode="lin" valueType="num">
                                      <p:cBhvr additive="base">
                                        <p:cTn id="48" dur="500" fill="hold"/>
                                        <p:tgtEl>
                                          <p:spTgt spid="612359">
                                            <p:txEl>
                                              <p:pRg st="5" end="5"/>
                                            </p:txEl>
                                          </p:spTgt>
                                        </p:tgtEl>
                                        <p:attrNameLst>
                                          <p:attrName>ppt_x</p:attrName>
                                        </p:attrNameLst>
                                      </p:cBhvr>
                                      <p:tavLst>
                                        <p:tav tm="0">
                                          <p:val>
                                            <p:strVal val="0-#ppt_w/2"/>
                                          </p:val>
                                        </p:tav>
                                        <p:tav tm="100000">
                                          <p:val>
                                            <p:strVal val="#ppt_x"/>
                                          </p:val>
                                        </p:tav>
                                      </p:tavLst>
                                    </p:anim>
                                    <p:anim calcmode="lin" valueType="num">
                                      <p:cBhvr additive="base">
                                        <p:cTn id="49" dur="500" fill="hold"/>
                                        <p:tgtEl>
                                          <p:spTgt spid="612359">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2354" grpId="0" autoUpdateAnimBg="0"/>
      <p:bldP spid="612355" grpId="0" animBg="1"/>
      <p:bldP spid="612359" grpId="0" build="p" bldLvl="5"/>
    </p:bldLst>
  </p:timing>
</p:sld>
</file>

<file path=ppt/slides/slide25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22210"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49859"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52782E63-C025-4C67-8FCD-26E383B56E98}" type="slidenum">
              <a:rPr lang="de-DE" altLang="en-US" sz="900" smtClean="0">
                <a:solidFill>
                  <a:schemeClr val="accent2"/>
                </a:solidFill>
              </a:rPr>
              <a:pPr/>
              <a:t>258</a:t>
            </a:fld>
            <a:endParaRPr lang="de-DE" altLang="en-US" sz="1400" b="0" smtClean="0">
              <a:solidFill>
                <a:schemeClr val="tx1"/>
              </a:solidFill>
            </a:endParaRPr>
          </a:p>
        </p:txBody>
      </p:sp>
      <p:sp>
        <p:nvSpPr>
          <p:cNvPr id="614402"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2.4.3 Bias</a:t>
            </a:r>
          </a:p>
        </p:txBody>
      </p:sp>
      <p:sp>
        <p:nvSpPr>
          <p:cNvPr id="614408" name="Rectangle 8"/>
          <p:cNvSpPr>
            <a:spLocks noGrp="1" noChangeArrowheads="1"/>
          </p:cNvSpPr>
          <p:nvPr>
            <p:ph type="body" idx="1"/>
          </p:nvPr>
        </p:nvSpPr>
        <p:spPr>
          <a:xfrm>
            <a:off x="611188" y="1773238"/>
            <a:ext cx="7772400" cy="4114800"/>
          </a:xfrm>
        </p:spPr>
        <p:txBody>
          <a:bodyPr/>
          <a:lstStyle/>
          <a:p>
            <a:r>
              <a:rPr lang="de-DE" altLang="en-US" sz="2800" smtClean="0">
                <a:ea typeface="ＭＳ Ｐゴシック" pitchFamily="34" charset="-128"/>
              </a:rPr>
              <a:t>Tritt auf, wenn eine Erklärung anhand der vorhandenen Lehrmeinungen eher plausibel erscheint*</a:t>
            </a:r>
          </a:p>
          <a:p>
            <a:r>
              <a:rPr lang="de-DE" altLang="en-US" sz="2800" smtClean="0">
                <a:ea typeface="ＭＳ Ｐゴシック" pitchFamily="34" charset="-128"/>
              </a:rPr>
              <a:t>Beeinflusst weniger die Daten selbst als deren Interpretation und Umsetzung </a:t>
            </a:r>
          </a:p>
          <a:p>
            <a:pPr lvl="3"/>
            <a:r>
              <a:rPr lang="de-DE" altLang="en-US" sz="1800" b="1" smtClean="0">
                <a:ea typeface="ＭＳ Ｐゴシック" pitchFamily="34" charset="-128"/>
              </a:rPr>
              <a:t>z.B. wurde Helicobacter pylori als Ursache der peptischen Ulcera zuerst abgelehnt, weil der Magen als zu sauer angesehen wurde, um das Überleben der Bakterien zu erlauben</a:t>
            </a:r>
          </a:p>
          <a:p>
            <a:r>
              <a:rPr lang="de-DE" altLang="en-US" sz="2800" smtClean="0">
                <a:ea typeface="ＭＳ Ｐゴシック" pitchFamily="34" charset="-128"/>
              </a:rPr>
              <a:t>Beinflussung durch den Sponsor</a:t>
            </a:r>
          </a:p>
        </p:txBody>
      </p:sp>
      <p:sp>
        <p:nvSpPr>
          <p:cNvPr id="614403"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2.4.3.5 Interpretationsbias</a:t>
            </a:r>
          </a:p>
        </p:txBody>
      </p:sp>
      <p:sp>
        <p:nvSpPr>
          <p:cNvPr id="249863"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249864"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614407" name="Rectangle 7"/>
          <p:cNvSpPr>
            <a:spLocks noChangeArrowheads="1"/>
          </p:cNvSpPr>
          <p:nvPr/>
        </p:nvSpPr>
        <p:spPr bwMode="auto">
          <a:xfrm>
            <a:off x="755650" y="6021388"/>
            <a:ext cx="76247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400"/>
              <a:t>* Kaptchuk TJ. BMJ 2003;326:1453-1455</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614402">
                                            <p:txEl>
                                              <p:charRg st="4294967295" end="4294967295"/>
                                            </p:txEl>
                                          </p:spTgt>
                                        </p:tgtEl>
                                        <p:attrNameLst>
                                          <p:attrName>style.visibility</p:attrName>
                                        </p:attrNameLst>
                                      </p:cBhvr>
                                      <p:to>
                                        <p:strVal val="visible"/>
                                      </p:to>
                                    </p:set>
                                    <p:anim calcmode="lin" valueType="num">
                                      <p:cBhvr additive="base">
                                        <p:cTn id="7" dur="500" fill="hold"/>
                                        <p:tgtEl>
                                          <p:spTgt spid="614402">
                                            <p:txEl>
                                              <p:charRg st="4294967295" end="4294967295"/>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14402">
                                            <p:txEl>
                                              <p:charRg st="4294967295" end="4294967295"/>
                                            </p:txEl>
                                          </p:spTgt>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614403"/>
                                        </p:tgtEl>
                                        <p:attrNameLst>
                                          <p:attrName>style.visibility</p:attrName>
                                        </p:attrNameLst>
                                      </p:cBhvr>
                                      <p:to>
                                        <p:strVal val="visible"/>
                                      </p:to>
                                    </p:set>
                                    <p:anim calcmode="lin" valueType="num">
                                      <p:cBhvr additive="base">
                                        <p:cTn id="12" dur="500" fill="hold"/>
                                        <p:tgtEl>
                                          <p:spTgt spid="614403"/>
                                        </p:tgtEl>
                                        <p:attrNameLst>
                                          <p:attrName>ppt_x</p:attrName>
                                        </p:attrNameLst>
                                      </p:cBhvr>
                                      <p:tavLst>
                                        <p:tav tm="0">
                                          <p:val>
                                            <p:strVal val="0-#ppt_w/2"/>
                                          </p:val>
                                        </p:tav>
                                        <p:tav tm="100000">
                                          <p:val>
                                            <p:strVal val="#ppt_x"/>
                                          </p:val>
                                        </p:tav>
                                      </p:tavLst>
                                    </p:anim>
                                    <p:anim calcmode="lin" valueType="num">
                                      <p:cBhvr additive="base">
                                        <p:cTn id="13" dur="500" fill="hold"/>
                                        <p:tgtEl>
                                          <p:spTgt spid="614403"/>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000"/>
                            </p:stCondLst>
                            <p:childTnLst>
                              <p:par>
                                <p:cTn id="15" presetID="2" presetClass="entr" presetSubtype="4" fill="hold" grpId="0" nodeType="afterEffect">
                                  <p:stCondLst>
                                    <p:cond delay="3000"/>
                                  </p:stCondLst>
                                  <p:childTnLst>
                                    <p:set>
                                      <p:cBhvr>
                                        <p:cTn id="16" dur="1" fill="hold">
                                          <p:stCondLst>
                                            <p:cond delay="0"/>
                                          </p:stCondLst>
                                        </p:cTn>
                                        <p:tgtEl>
                                          <p:spTgt spid="614407"/>
                                        </p:tgtEl>
                                        <p:attrNameLst>
                                          <p:attrName>style.visibility</p:attrName>
                                        </p:attrNameLst>
                                      </p:cBhvr>
                                      <p:to>
                                        <p:strVal val="visible"/>
                                      </p:to>
                                    </p:set>
                                    <p:anim calcmode="lin" valueType="num">
                                      <p:cBhvr additive="base">
                                        <p:cTn id="17" dur="500" fill="hold"/>
                                        <p:tgtEl>
                                          <p:spTgt spid="614407"/>
                                        </p:tgtEl>
                                        <p:attrNameLst>
                                          <p:attrName>ppt_x</p:attrName>
                                        </p:attrNameLst>
                                      </p:cBhvr>
                                      <p:tavLst>
                                        <p:tav tm="0">
                                          <p:val>
                                            <p:strVal val="#ppt_x"/>
                                          </p:val>
                                        </p:tav>
                                        <p:tav tm="100000">
                                          <p:val>
                                            <p:strVal val="#ppt_x"/>
                                          </p:val>
                                        </p:tav>
                                      </p:tavLst>
                                    </p:anim>
                                    <p:anim calcmode="lin" valueType="num">
                                      <p:cBhvr additive="base">
                                        <p:cTn id="18" dur="500" fill="hold"/>
                                        <p:tgtEl>
                                          <p:spTgt spid="614407"/>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614408">
                                            <p:txEl>
                                              <p:pRg st="0" end="0"/>
                                            </p:txEl>
                                          </p:spTgt>
                                        </p:tgtEl>
                                        <p:attrNameLst>
                                          <p:attrName>style.visibility</p:attrName>
                                        </p:attrNameLst>
                                      </p:cBhvr>
                                      <p:to>
                                        <p:strVal val="visible"/>
                                      </p:to>
                                    </p:set>
                                    <p:anim calcmode="lin" valueType="num">
                                      <p:cBhvr additive="base">
                                        <p:cTn id="23" dur="500" fill="hold"/>
                                        <p:tgtEl>
                                          <p:spTgt spid="614408">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61440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614408">
                                            <p:txEl>
                                              <p:pRg st="1" end="1"/>
                                            </p:txEl>
                                          </p:spTgt>
                                        </p:tgtEl>
                                        <p:attrNameLst>
                                          <p:attrName>style.visibility</p:attrName>
                                        </p:attrNameLst>
                                      </p:cBhvr>
                                      <p:to>
                                        <p:strVal val="visible"/>
                                      </p:to>
                                    </p:set>
                                    <p:anim calcmode="lin" valueType="num">
                                      <p:cBhvr additive="base">
                                        <p:cTn id="29" dur="500" fill="hold"/>
                                        <p:tgtEl>
                                          <p:spTgt spid="614408">
                                            <p:txEl>
                                              <p:pRg st="1" end="1"/>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61440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614408">
                                            <p:txEl>
                                              <p:pRg st="2" end="2"/>
                                            </p:txEl>
                                          </p:spTgt>
                                        </p:tgtEl>
                                        <p:attrNameLst>
                                          <p:attrName>style.visibility</p:attrName>
                                        </p:attrNameLst>
                                      </p:cBhvr>
                                      <p:to>
                                        <p:strVal val="visible"/>
                                      </p:to>
                                    </p:set>
                                    <p:anim calcmode="lin" valueType="num">
                                      <p:cBhvr additive="base">
                                        <p:cTn id="35" dur="500" fill="hold"/>
                                        <p:tgtEl>
                                          <p:spTgt spid="614408">
                                            <p:txEl>
                                              <p:pRg st="2" end="2"/>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61440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614408">
                                            <p:txEl>
                                              <p:pRg st="3" end="3"/>
                                            </p:txEl>
                                          </p:spTgt>
                                        </p:tgtEl>
                                        <p:attrNameLst>
                                          <p:attrName>style.visibility</p:attrName>
                                        </p:attrNameLst>
                                      </p:cBhvr>
                                      <p:to>
                                        <p:strVal val="visible"/>
                                      </p:to>
                                    </p:set>
                                    <p:anim calcmode="lin" valueType="num">
                                      <p:cBhvr additive="base">
                                        <p:cTn id="41" dur="500" fill="hold"/>
                                        <p:tgtEl>
                                          <p:spTgt spid="614408">
                                            <p:txEl>
                                              <p:pRg st="3" end="3"/>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614408">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02" grpId="0" autoUpdateAnimBg="0"/>
      <p:bldP spid="614408" grpId="0" build="p" bldLvl="5"/>
      <p:bldP spid="614403" grpId="0" animBg="1"/>
      <p:bldP spid="614407" grpId="0" autoUpdateAnimBg="0"/>
    </p:bld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4"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23235" name="Text Box 2"/>
          <p:cNvSpPr txBox="1">
            <a:spLocks noChangeArrowheads="1"/>
          </p:cNvSpPr>
          <p:nvPr/>
        </p:nvSpPr>
        <p:spPr bwMode="auto">
          <a:xfrm>
            <a:off x="325438" y="193675"/>
            <a:ext cx="8493125" cy="990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FFFFFF"/>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lvl1pPr defTabSz="414338">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charset="0"/>
                <a:ea typeface="ＭＳ Ｐゴシック" charset="0"/>
              </a:defRPr>
            </a:lvl1pPr>
            <a:lvl2pPr marL="742950" indent="-285750" defTabSz="414338">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charset="0"/>
                <a:ea typeface="ＭＳ Ｐゴシック" charset="0"/>
              </a:defRPr>
            </a:lvl2pPr>
            <a:lvl3pPr marL="1143000" indent="-228600" defTabSz="414338">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charset="0"/>
                <a:ea typeface="ＭＳ Ｐゴシック" charset="0"/>
              </a:defRPr>
            </a:lvl3pPr>
            <a:lvl4pPr marL="1600200" indent="-228600" defTabSz="414338">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charset="0"/>
                <a:ea typeface="ＭＳ Ｐゴシック" charset="0"/>
              </a:defRPr>
            </a:lvl4pPr>
            <a:lvl5pPr marL="2057400" indent="-228600" defTabSz="414338">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charset="0"/>
                <a:ea typeface="ＭＳ Ｐゴシック" charset="0"/>
              </a:defRPr>
            </a:lvl5pPr>
            <a:lvl6pPr marL="25146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charset="0"/>
                <a:ea typeface="ＭＳ Ｐゴシック" charset="0"/>
              </a:defRPr>
            </a:lvl6pPr>
            <a:lvl7pPr marL="29718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charset="0"/>
                <a:ea typeface="ＭＳ Ｐゴシック" charset="0"/>
              </a:defRPr>
            </a:lvl7pPr>
            <a:lvl8pPr marL="34290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charset="0"/>
                <a:ea typeface="ＭＳ Ｐゴシック" charset="0"/>
              </a:defRPr>
            </a:lvl8pPr>
            <a:lvl9pPr marL="38862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charset="0"/>
                <a:ea typeface="ＭＳ Ｐゴシック" charset="0"/>
              </a:defRPr>
            </a:lvl9pPr>
          </a:lstStyle>
          <a:p>
            <a:pPr algn="ctr" eaLnBrk="1">
              <a:lnSpc>
                <a:spcPct val="93000"/>
              </a:lnSpc>
              <a:spcBef>
                <a:spcPct val="0"/>
              </a:spcBef>
              <a:buClr>
                <a:srgbClr val="000000"/>
              </a:buClr>
              <a:buSzPct val="45000"/>
              <a:buFont typeface="Wingdings" charset="0"/>
              <a:buNone/>
              <a:defRPr/>
            </a:pPr>
            <a:r>
              <a:rPr lang="en-GB" sz="1500" dirty="0" smtClean="0">
                <a:solidFill>
                  <a:srgbClr val="000000"/>
                </a:solidFill>
              </a:rPr>
              <a:t>Percentage of trials with reported favourable outcomes, by trial phase within funding source. Trials funded by industry sources reported the highest percentage of favourable outcomes across all trial phases.</a:t>
            </a:r>
          </a:p>
        </p:txBody>
      </p:sp>
      <p:pic>
        <p:nvPicPr>
          <p:cNvPr id="223236" name="Picture 3"/>
          <p:cNvPicPr>
            <a:picLocks noChangeAspect="1" noChangeArrowheads="1"/>
          </p:cNvPicPr>
          <p:nvPr/>
        </p:nvPicPr>
        <p:blipFill>
          <a:blip r:embed="rId3"/>
          <a:srcRect/>
          <a:stretch>
            <a:fillRect/>
          </a:stretch>
        </p:blipFill>
        <p:spPr bwMode="auto">
          <a:xfrm>
            <a:off x="5903913" y="6059488"/>
            <a:ext cx="2989262" cy="45085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FFFFFF"/>
                </a:solidFill>
                <a:round/>
                <a:headEnd/>
                <a:tailEnd/>
              </a14:hiddenLine>
            </a:ext>
          </a:extLst>
        </p:spPr>
      </p:pic>
      <p:pic>
        <p:nvPicPr>
          <p:cNvPr id="223237" name="Picture 4"/>
          <p:cNvPicPr>
            <a:picLocks noChangeAspect="1" noChangeArrowheads="1"/>
          </p:cNvPicPr>
          <p:nvPr/>
        </p:nvPicPr>
        <p:blipFill>
          <a:blip r:embed="rId4"/>
          <a:srcRect/>
          <a:stretch>
            <a:fillRect/>
          </a:stretch>
        </p:blipFill>
        <p:spPr bwMode="auto">
          <a:xfrm>
            <a:off x="1582738" y="1017588"/>
            <a:ext cx="5983287" cy="4892675"/>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FFFFFF"/>
                </a:solidFill>
                <a:round/>
                <a:headEnd/>
                <a:tailEnd/>
              </a14:hiddenLine>
            </a:ext>
          </a:extLst>
        </p:spPr>
      </p:pic>
      <p:sp>
        <p:nvSpPr>
          <p:cNvPr id="223238" name="Text Box 5"/>
          <p:cNvSpPr txBox="1">
            <a:spLocks noChangeArrowheads="1"/>
          </p:cNvSpPr>
          <p:nvPr/>
        </p:nvSpPr>
        <p:spPr bwMode="auto">
          <a:xfrm>
            <a:off x="1582738" y="5972175"/>
            <a:ext cx="3917950" cy="2317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FFFFFF"/>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lvl1pPr defTabSz="414338">
              <a:tabLst>
                <a:tab pos="657225" algn="l"/>
                <a:tab pos="1312863" algn="l"/>
                <a:tab pos="1970088" algn="l"/>
                <a:tab pos="2627313" algn="l"/>
                <a:tab pos="3282950" algn="l"/>
              </a:tabLst>
              <a:defRPr sz="2400" b="1">
                <a:solidFill>
                  <a:srgbClr val="000066"/>
                </a:solidFill>
                <a:latin typeface="Arial" charset="0"/>
                <a:ea typeface="ＭＳ Ｐゴシック" charset="0"/>
              </a:defRPr>
            </a:lvl1pPr>
            <a:lvl2pPr marL="742950" indent="-285750" defTabSz="414338">
              <a:tabLst>
                <a:tab pos="657225" algn="l"/>
                <a:tab pos="1312863" algn="l"/>
                <a:tab pos="1970088" algn="l"/>
                <a:tab pos="2627313" algn="l"/>
                <a:tab pos="3282950" algn="l"/>
              </a:tabLst>
              <a:defRPr sz="2400" b="1">
                <a:solidFill>
                  <a:srgbClr val="000066"/>
                </a:solidFill>
                <a:latin typeface="Arial" charset="0"/>
                <a:ea typeface="ＭＳ Ｐゴシック" charset="0"/>
              </a:defRPr>
            </a:lvl2pPr>
            <a:lvl3pPr marL="1143000" indent="-228600" defTabSz="414338">
              <a:tabLst>
                <a:tab pos="657225" algn="l"/>
                <a:tab pos="1312863" algn="l"/>
                <a:tab pos="1970088" algn="l"/>
                <a:tab pos="2627313" algn="l"/>
                <a:tab pos="3282950" algn="l"/>
              </a:tabLst>
              <a:defRPr sz="2400" b="1">
                <a:solidFill>
                  <a:srgbClr val="000066"/>
                </a:solidFill>
                <a:latin typeface="Arial" charset="0"/>
                <a:ea typeface="ＭＳ Ｐゴシック" charset="0"/>
              </a:defRPr>
            </a:lvl3pPr>
            <a:lvl4pPr marL="1600200" indent="-228600" defTabSz="414338">
              <a:tabLst>
                <a:tab pos="657225" algn="l"/>
                <a:tab pos="1312863" algn="l"/>
                <a:tab pos="1970088" algn="l"/>
                <a:tab pos="2627313" algn="l"/>
                <a:tab pos="3282950" algn="l"/>
              </a:tabLst>
              <a:defRPr sz="2400" b="1">
                <a:solidFill>
                  <a:srgbClr val="000066"/>
                </a:solidFill>
                <a:latin typeface="Arial" charset="0"/>
                <a:ea typeface="ＭＳ Ｐゴシック" charset="0"/>
              </a:defRPr>
            </a:lvl4pPr>
            <a:lvl5pPr marL="2057400" indent="-228600" defTabSz="414338">
              <a:tabLst>
                <a:tab pos="657225" algn="l"/>
                <a:tab pos="1312863" algn="l"/>
                <a:tab pos="1970088" algn="l"/>
                <a:tab pos="2627313" algn="l"/>
                <a:tab pos="3282950" algn="l"/>
              </a:tabLst>
              <a:defRPr sz="2400" b="1">
                <a:solidFill>
                  <a:srgbClr val="000066"/>
                </a:solidFill>
                <a:latin typeface="Arial" charset="0"/>
                <a:ea typeface="ＭＳ Ｐゴシック" charset="0"/>
              </a:defRPr>
            </a:lvl5pPr>
            <a:lvl6pPr marL="25146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Lst>
              <a:defRPr sz="2400" b="1">
                <a:solidFill>
                  <a:srgbClr val="000066"/>
                </a:solidFill>
                <a:latin typeface="Arial" charset="0"/>
                <a:ea typeface="ＭＳ Ｐゴシック" charset="0"/>
              </a:defRPr>
            </a:lvl6pPr>
            <a:lvl7pPr marL="29718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Lst>
              <a:defRPr sz="2400" b="1">
                <a:solidFill>
                  <a:srgbClr val="000066"/>
                </a:solidFill>
                <a:latin typeface="Arial" charset="0"/>
                <a:ea typeface="ＭＳ Ｐゴシック" charset="0"/>
              </a:defRPr>
            </a:lvl7pPr>
            <a:lvl8pPr marL="34290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Lst>
              <a:defRPr sz="2400" b="1">
                <a:solidFill>
                  <a:srgbClr val="000066"/>
                </a:solidFill>
                <a:latin typeface="Arial" charset="0"/>
                <a:ea typeface="ＭＳ Ｐゴシック" charset="0"/>
              </a:defRPr>
            </a:lvl8pPr>
            <a:lvl9pPr marL="38862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Lst>
              <a:defRPr sz="2400" b="1">
                <a:solidFill>
                  <a:srgbClr val="000066"/>
                </a:solidFill>
                <a:latin typeface="Arial" charset="0"/>
                <a:ea typeface="ＭＳ Ｐゴシック" charset="0"/>
              </a:defRPr>
            </a:lvl9pPr>
          </a:lstStyle>
          <a:p>
            <a:pPr eaLnBrk="1">
              <a:lnSpc>
                <a:spcPct val="93000"/>
              </a:lnSpc>
              <a:spcBef>
                <a:spcPct val="0"/>
              </a:spcBef>
              <a:buClr>
                <a:srgbClr val="000000"/>
              </a:buClr>
              <a:buSzPct val="45000"/>
              <a:buFont typeface="Wingdings" charset="0"/>
              <a:buNone/>
              <a:defRPr/>
            </a:pPr>
            <a:r>
              <a:rPr lang="en-GB" sz="1100" smtClean="0">
                <a:solidFill>
                  <a:srgbClr val="000000"/>
                </a:solidFill>
              </a:rPr>
              <a:t>Bourgeois F T et al. Ann Intern Med 2010;153:158-166</a:t>
            </a:r>
          </a:p>
        </p:txBody>
      </p:sp>
      <p:sp>
        <p:nvSpPr>
          <p:cNvPr id="223239" name="Text Box 6"/>
          <p:cNvSpPr txBox="1">
            <a:spLocks noChangeArrowheads="1"/>
          </p:cNvSpPr>
          <p:nvPr/>
        </p:nvSpPr>
        <p:spPr bwMode="auto">
          <a:xfrm>
            <a:off x="3348038" y="6380163"/>
            <a:ext cx="2519362" cy="1444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lvl1pPr marL="77788" indent="-77788" defTabSz="414338">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1pPr>
            <a:lvl2pPr marL="742950" indent="-285750" defTabSz="414338">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2pPr>
            <a:lvl3pPr marL="1143000" indent="-228600" defTabSz="414338">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3pPr>
            <a:lvl4pPr marL="1600200" indent="-228600" defTabSz="414338">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4pPr>
            <a:lvl5pPr marL="2057400" indent="-228600" defTabSz="414338">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5pPr>
            <a:lvl6pPr marL="25146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6pPr>
            <a:lvl7pPr marL="29718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7pPr>
            <a:lvl8pPr marL="34290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8pPr>
            <a:lvl9pPr marL="38862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9pPr>
          </a:lstStyle>
          <a:p>
            <a:pPr eaLnBrk="1">
              <a:lnSpc>
                <a:spcPct val="93000"/>
              </a:lnSpc>
              <a:spcBef>
                <a:spcPct val="0"/>
              </a:spcBef>
              <a:buClr>
                <a:srgbClr val="000000"/>
              </a:buClr>
              <a:buSzPct val="45000"/>
              <a:buFont typeface="Wingdings" pitchFamily="2" charset="2"/>
              <a:buNone/>
              <a:defRPr/>
            </a:pPr>
            <a:r>
              <a:rPr lang="en-GB" altLang="en-US" sz="900" b="0" smtClean="0">
                <a:solidFill>
                  <a:srgbClr val="000000"/>
                </a:solidFill>
              </a:rPr>
              <a:t>©2010 by American College of Physicians</a:t>
            </a:r>
          </a:p>
        </p:txBody>
      </p:sp>
      <p:sp>
        <p:nvSpPr>
          <p:cNvPr id="250888" name="Foliennummernplatzhalter 1"/>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03380E86-036E-46B2-9720-089C3F07A0C7}" type="slidenum">
              <a:rPr lang="de-DE" altLang="en-US" sz="900" smtClean="0">
                <a:solidFill>
                  <a:schemeClr val="accent2"/>
                </a:solidFill>
              </a:rPr>
              <a:pPr/>
              <a:t>259</a:t>
            </a:fld>
            <a:endParaRPr lang="de-DE" altLang="en-US" sz="1400" b="0" smtClean="0">
              <a:solidFill>
                <a:schemeClr val="tx1"/>
              </a:solidFill>
            </a:endParaRPr>
          </a:p>
        </p:txBody>
      </p:sp>
    </p:spTree>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8675"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86131787-3B84-484B-A03D-0FCFDF1D8C08}" type="slidenum">
              <a:rPr lang="de-DE" altLang="en-US" sz="900" smtClean="0">
                <a:solidFill>
                  <a:schemeClr val="accent2"/>
                </a:solidFill>
              </a:rPr>
              <a:pPr/>
              <a:t>26</a:t>
            </a:fld>
            <a:endParaRPr lang="de-DE" altLang="en-US" sz="1400" b="0" smtClean="0">
              <a:solidFill>
                <a:schemeClr val="tx1"/>
              </a:solidFill>
            </a:endParaRPr>
          </a:p>
        </p:txBody>
      </p:sp>
      <p:sp>
        <p:nvSpPr>
          <p:cNvPr id="108546" name="Rectangle 2"/>
          <p:cNvSpPr>
            <a:spLocks noGrp="1" noChangeArrowheads="1"/>
          </p:cNvSpPr>
          <p:nvPr>
            <p:ph type="title"/>
          </p:nvPr>
        </p:nvSpPr>
        <p:spPr>
          <a:xfrm>
            <a:off x="901700" y="574675"/>
            <a:ext cx="7772400" cy="884238"/>
          </a:xfrm>
        </p:spPr>
        <p:txBody>
          <a:bodyPr/>
          <a:lstStyle/>
          <a:p>
            <a:pPr>
              <a:defRPr/>
            </a:pPr>
            <a:r>
              <a:rPr lang="de-DE" altLang="en-US" sz="2400" smtClean="0">
                <a:solidFill>
                  <a:srgbClr val="FFFF00"/>
                </a:solidFill>
                <a:effectLst>
                  <a:outerShdw blurRad="38100" dist="38100" dir="2700000" algn="tl">
                    <a:srgbClr val="000000"/>
                  </a:outerShdw>
                </a:effectLst>
                <a:ea typeface="ＭＳ Ｐゴシック" pitchFamily="1" charset="-128"/>
              </a:rPr>
              <a:t>2 Pharmakoepidemiologie</a:t>
            </a:r>
            <a:r>
              <a:rPr lang="de-DE" altLang="en-US" smtClean="0">
                <a:solidFill>
                  <a:srgbClr val="FFFF00"/>
                </a:solidFill>
                <a:effectLst>
                  <a:outerShdw blurRad="38100" dist="38100" dir="2700000" algn="tl">
                    <a:srgbClr val="000000"/>
                  </a:outerShdw>
                </a:effectLst>
                <a:ea typeface="ＭＳ Ｐゴシック" pitchFamily="1" charset="-128"/>
              </a:rPr>
              <a:t/>
            </a:r>
            <a:br>
              <a:rPr lang="de-DE" altLang="en-US" smtClean="0">
                <a:solidFill>
                  <a:srgbClr val="FFFF00"/>
                </a:solidFill>
                <a:effectLst>
                  <a:outerShdw blurRad="38100" dist="38100" dir="2700000" algn="tl">
                    <a:srgbClr val="000000"/>
                  </a:outerShdw>
                </a:effectLst>
                <a:ea typeface="ＭＳ Ｐゴシック" pitchFamily="1" charset="-128"/>
              </a:rPr>
            </a:br>
            <a:r>
              <a:rPr lang="de-DE" altLang="en-US" smtClean="0">
                <a:ea typeface="ＭＳ Ｐゴシック" pitchFamily="1" charset="-128"/>
              </a:rPr>
              <a:t> 2.1 Die klinische Prüfung</a:t>
            </a:r>
          </a:p>
        </p:txBody>
      </p:sp>
      <p:sp>
        <p:nvSpPr>
          <p:cNvPr id="28677" name="Rectangle 3"/>
          <p:cNvSpPr>
            <a:spLocks noGrp="1" noChangeArrowheads="1"/>
          </p:cNvSpPr>
          <p:nvPr>
            <p:ph type="body" idx="1"/>
          </p:nvPr>
        </p:nvSpPr>
        <p:spPr>
          <a:xfrm>
            <a:off x="755650" y="1628775"/>
            <a:ext cx="7772400" cy="4114800"/>
          </a:xfrm>
        </p:spPr>
        <p:txBody>
          <a:bodyPr/>
          <a:lstStyle/>
          <a:p>
            <a:pPr>
              <a:lnSpc>
                <a:spcPct val="90000"/>
              </a:lnSpc>
            </a:pPr>
            <a:r>
              <a:rPr lang="de-DE" altLang="en-US" sz="2000" smtClean="0">
                <a:ea typeface="ＭＳ Ｐゴシック" pitchFamily="34" charset="-128"/>
              </a:rPr>
              <a:t>2.1.1 Gesetzliche und ethische Grundlagen</a:t>
            </a:r>
          </a:p>
          <a:p>
            <a:pPr lvl="1">
              <a:lnSpc>
                <a:spcPct val="90000"/>
              </a:lnSpc>
            </a:pPr>
            <a:r>
              <a:rPr lang="de-DE" altLang="en-US" sz="1800" smtClean="0">
                <a:solidFill>
                  <a:srgbClr val="000066"/>
                </a:solidFill>
                <a:ea typeface="ＭＳ Ｐゴシック" pitchFamily="34" charset="-128"/>
              </a:rPr>
              <a:t>2.1.1.1</a:t>
            </a:r>
            <a:r>
              <a:rPr lang="de-DE" altLang="en-US" sz="1800" smtClean="0">
                <a:ea typeface="ＭＳ Ｐゴシック" pitchFamily="34" charset="-128"/>
              </a:rPr>
              <a:t> Die Deklaration von Helsinki</a:t>
            </a:r>
          </a:p>
          <a:p>
            <a:pPr lvl="1">
              <a:lnSpc>
                <a:spcPct val="90000"/>
              </a:lnSpc>
            </a:pPr>
            <a:r>
              <a:rPr lang="de-DE" altLang="en-US" sz="1800" smtClean="0">
                <a:solidFill>
                  <a:srgbClr val="000066"/>
                </a:solidFill>
                <a:ea typeface="ＭＳ Ｐゴシック" pitchFamily="34" charset="-128"/>
              </a:rPr>
              <a:t>2.1.1.2</a:t>
            </a:r>
            <a:r>
              <a:rPr lang="de-DE" altLang="en-US" sz="1800" smtClean="0">
                <a:ea typeface="ＭＳ Ｐゴシック" pitchFamily="34" charset="-128"/>
              </a:rPr>
              <a:t> Arzneimittelgesetz (</a:t>
            </a:r>
            <a:r>
              <a:rPr lang="de-DE" altLang="en-US" sz="1800" smtClean="0">
                <a:solidFill>
                  <a:srgbClr val="CC0000"/>
                </a:solidFill>
                <a:ea typeface="ＭＳ Ｐゴシック" pitchFamily="34" charset="-128"/>
              </a:rPr>
              <a:t>AMG</a:t>
            </a:r>
            <a:r>
              <a:rPr lang="de-DE" altLang="en-US" sz="1800" smtClean="0">
                <a:ea typeface="ＭＳ Ｐゴシック" pitchFamily="34" charset="-128"/>
              </a:rPr>
              <a:t>)</a:t>
            </a:r>
          </a:p>
          <a:p>
            <a:pPr lvl="1">
              <a:lnSpc>
                <a:spcPct val="90000"/>
              </a:lnSpc>
            </a:pPr>
            <a:r>
              <a:rPr lang="de-DE" altLang="en-US" sz="1800" smtClean="0">
                <a:solidFill>
                  <a:srgbClr val="000066"/>
                </a:solidFill>
                <a:ea typeface="ＭＳ Ｐゴシック" pitchFamily="34" charset="-128"/>
              </a:rPr>
              <a:t>2.1.1.3</a:t>
            </a:r>
            <a:r>
              <a:rPr lang="de-DE" altLang="en-US" sz="1800" b="0" smtClean="0">
                <a:solidFill>
                  <a:srgbClr val="CC0000"/>
                </a:solidFill>
                <a:ea typeface="ＭＳ Ｐゴシック" pitchFamily="34" charset="-128"/>
              </a:rPr>
              <a:t> </a:t>
            </a:r>
            <a:r>
              <a:rPr lang="de-DE" altLang="en-US" sz="1800" smtClean="0">
                <a:solidFill>
                  <a:srgbClr val="CC0000"/>
                </a:solidFill>
                <a:ea typeface="ＭＳ Ｐゴシック" pitchFamily="34" charset="-128"/>
              </a:rPr>
              <a:t>G</a:t>
            </a:r>
            <a:r>
              <a:rPr lang="de-DE" altLang="en-US" sz="1800" smtClean="0">
                <a:ea typeface="ＭＳ Ｐゴシック" pitchFamily="34" charset="-128"/>
              </a:rPr>
              <a:t>ood </a:t>
            </a:r>
            <a:r>
              <a:rPr lang="de-DE" altLang="en-US" sz="1800" smtClean="0">
                <a:solidFill>
                  <a:srgbClr val="CC0000"/>
                </a:solidFill>
                <a:ea typeface="ＭＳ Ｐゴシック" pitchFamily="34" charset="-128"/>
              </a:rPr>
              <a:t>C</a:t>
            </a:r>
            <a:r>
              <a:rPr lang="de-DE" altLang="en-US" sz="1800" smtClean="0">
                <a:ea typeface="ＭＳ Ｐゴシック" pitchFamily="34" charset="-128"/>
              </a:rPr>
              <a:t>linical </a:t>
            </a:r>
            <a:r>
              <a:rPr lang="de-DE" altLang="en-US" sz="1800" smtClean="0">
                <a:solidFill>
                  <a:srgbClr val="CC0000"/>
                </a:solidFill>
                <a:ea typeface="ＭＳ Ｐゴシック" pitchFamily="34" charset="-128"/>
              </a:rPr>
              <a:t>P</a:t>
            </a:r>
            <a:r>
              <a:rPr lang="de-DE" altLang="en-US" sz="1800" smtClean="0">
                <a:ea typeface="ＭＳ Ｐゴシック" pitchFamily="34" charset="-128"/>
              </a:rPr>
              <a:t>ractice (</a:t>
            </a:r>
            <a:r>
              <a:rPr lang="de-DE" altLang="en-US" sz="1800" smtClean="0">
                <a:solidFill>
                  <a:srgbClr val="CC0000"/>
                </a:solidFill>
                <a:ea typeface="ＭＳ Ｐゴシック" pitchFamily="34" charset="-128"/>
              </a:rPr>
              <a:t>GCP</a:t>
            </a:r>
            <a:r>
              <a:rPr lang="de-DE" altLang="en-US" sz="1800" smtClean="0">
                <a:ea typeface="ＭＳ Ｐゴシック" pitchFamily="34" charset="-128"/>
              </a:rPr>
              <a:t>) - Richtlinien</a:t>
            </a:r>
          </a:p>
          <a:p>
            <a:pPr>
              <a:lnSpc>
                <a:spcPct val="90000"/>
              </a:lnSpc>
            </a:pPr>
            <a:r>
              <a:rPr lang="de-DE" altLang="en-US" sz="2000" smtClean="0">
                <a:ea typeface="ＭＳ Ｐゴシック" pitchFamily="34" charset="-128"/>
              </a:rPr>
              <a:t>2.1.2 Die Phasen der klinischen Prüfung</a:t>
            </a:r>
          </a:p>
          <a:p>
            <a:pPr lvl="1">
              <a:lnSpc>
                <a:spcPct val="90000"/>
              </a:lnSpc>
            </a:pPr>
            <a:r>
              <a:rPr lang="de-DE" altLang="en-US" sz="1800" smtClean="0">
                <a:solidFill>
                  <a:srgbClr val="000066"/>
                </a:solidFill>
                <a:ea typeface="ＭＳ Ｐゴシック" pitchFamily="34" charset="-128"/>
              </a:rPr>
              <a:t>2.1.2.1</a:t>
            </a:r>
            <a:r>
              <a:rPr lang="de-DE" altLang="en-US" sz="1800" smtClean="0">
                <a:ea typeface="ＭＳ Ｐゴシック" pitchFamily="34" charset="-128"/>
              </a:rPr>
              <a:t> Phase 1: Prüfung an gesunden Probanden</a:t>
            </a:r>
          </a:p>
          <a:p>
            <a:pPr lvl="1">
              <a:lnSpc>
                <a:spcPct val="90000"/>
              </a:lnSpc>
            </a:pPr>
            <a:r>
              <a:rPr lang="de-DE" altLang="en-US" sz="1800" smtClean="0">
                <a:solidFill>
                  <a:srgbClr val="000066"/>
                </a:solidFill>
                <a:ea typeface="ＭＳ Ｐゴシック" pitchFamily="34" charset="-128"/>
              </a:rPr>
              <a:t>2.1.2.2</a:t>
            </a:r>
            <a:r>
              <a:rPr lang="de-DE" altLang="en-US" sz="1800" smtClean="0">
                <a:ea typeface="ＭＳ Ｐゴシック" pitchFamily="34" charset="-128"/>
              </a:rPr>
              <a:t> Phase 2: Prüfung an wenigen Patienten</a:t>
            </a:r>
          </a:p>
          <a:p>
            <a:pPr lvl="1">
              <a:lnSpc>
                <a:spcPct val="90000"/>
              </a:lnSpc>
            </a:pPr>
            <a:r>
              <a:rPr lang="de-DE" altLang="en-US" sz="1800" smtClean="0">
                <a:solidFill>
                  <a:srgbClr val="000066"/>
                </a:solidFill>
                <a:ea typeface="ＭＳ Ｐゴシック" pitchFamily="34" charset="-128"/>
              </a:rPr>
              <a:t>2.1.2.3</a:t>
            </a:r>
            <a:r>
              <a:rPr lang="de-DE" altLang="en-US" sz="1800" smtClean="0">
                <a:ea typeface="ＭＳ Ｐゴシック" pitchFamily="34" charset="-128"/>
              </a:rPr>
              <a:t> Phase 3: Prüfung an großer Population</a:t>
            </a:r>
          </a:p>
          <a:p>
            <a:pPr lvl="1">
              <a:lnSpc>
                <a:spcPct val="90000"/>
              </a:lnSpc>
            </a:pPr>
            <a:r>
              <a:rPr lang="de-DE" altLang="en-US" sz="1800" smtClean="0">
                <a:solidFill>
                  <a:srgbClr val="000066"/>
                </a:solidFill>
                <a:ea typeface="ＭＳ Ｐゴシック" pitchFamily="34" charset="-128"/>
              </a:rPr>
              <a:t>2.1.2.4</a:t>
            </a:r>
            <a:r>
              <a:rPr lang="de-DE" altLang="en-US" sz="1800" smtClean="0">
                <a:ea typeface="ＭＳ Ｐゴシック" pitchFamily="34" charset="-128"/>
              </a:rPr>
              <a:t> Phase 4: Nachbeobachtung</a:t>
            </a:r>
          </a:p>
          <a:p>
            <a:pPr lvl="1">
              <a:lnSpc>
                <a:spcPct val="90000"/>
              </a:lnSpc>
            </a:pPr>
            <a:r>
              <a:rPr lang="de-DE" altLang="en-US" sz="1800" smtClean="0">
                <a:solidFill>
                  <a:srgbClr val="000066"/>
                </a:solidFill>
                <a:ea typeface="ＭＳ Ｐゴシック" pitchFamily="34" charset="-128"/>
              </a:rPr>
              <a:t>2.1.2.5</a:t>
            </a:r>
            <a:r>
              <a:rPr lang="de-DE" altLang="en-US" sz="1800" smtClean="0">
                <a:ea typeface="ＭＳ Ｐゴシック" pitchFamily="34" charset="-128"/>
              </a:rPr>
              <a:t> Spezielle Fälle</a:t>
            </a:r>
          </a:p>
          <a:p>
            <a:pPr>
              <a:lnSpc>
                <a:spcPct val="90000"/>
              </a:lnSpc>
            </a:pPr>
            <a:r>
              <a:rPr lang="de-DE" altLang="en-US" sz="2000" smtClean="0">
                <a:ea typeface="ＭＳ Ｐゴシック" pitchFamily="34" charset="-128"/>
              </a:rPr>
              <a:t>2.1.3 Zulassung</a:t>
            </a:r>
          </a:p>
          <a:p>
            <a:pPr>
              <a:lnSpc>
                <a:spcPct val="90000"/>
              </a:lnSpc>
            </a:pPr>
            <a:r>
              <a:rPr lang="de-DE" altLang="en-US" sz="2000" smtClean="0">
                <a:ea typeface="ＭＳ Ｐゴシック" pitchFamily="34" charset="-128"/>
              </a:rPr>
              <a:t>2.1.4 off label / compassionate use</a:t>
            </a:r>
          </a:p>
        </p:txBody>
      </p:sp>
    </p:spTree>
  </p:cSld>
  <p:clrMapOvr>
    <a:masterClrMapping/>
  </p:clrMapOvr>
  <p:transition>
    <p:zoom/>
  </p:transition>
  <p:timing>
    <p:tnLst>
      <p:par>
        <p:cTn id="1" dur="indefinite" restart="never" nodeType="tmRoot"/>
      </p:par>
    </p:tnLst>
  </p:timing>
</p:sld>
</file>

<file path=ppt/slides/slide26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24258"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51907" name="Foliennummernplatzhalter 6"/>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31866D26-0CB3-48A5-8B6D-ECCA2D2E1EF3}" type="slidenum">
              <a:rPr lang="de-DE" altLang="en-US" sz="900" smtClean="0">
                <a:solidFill>
                  <a:schemeClr val="accent2"/>
                </a:solidFill>
              </a:rPr>
              <a:pPr/>
              <a:t>260</a:t>
            </a:fld>
            <a:endParaRPr lang="de-DE" altLang="en-US" sz="1400" b="0" smtClean="0">
              <a:solidFill>
                <a:schemeClr val="tx1"/>
              </a:solidFill>
            </a:endParaRPr>
          </a:p>
        </p:txBody>
      </p:sp>
      <p:sp>
        <p:nvSpPr>
          <p:cNvPr id="616450"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2.4.3 Bias</a:t>
            </a:r>
          </a:p>
        </p:txBody>
      </p:sp>
      <p:sp>
        <p:nvSpPr>
          <p:cNvPr id="616451"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2.4.3.6 Zeitbias</a:t>
            </a:r>
          </a:p>
        </p:txBody>
      </p:sp>
      <p:sp>
        <p:nvSpPr>
          <p:cNvPr id="251910"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251911" name="Rectangle 8"/>
          <p:cNvSpPr>
            <a:spLocks noChangeArrowheads="1"/>
          </p:cNvSpPr>
          <p:nvPr/>
        </p:nvSpPr>
        <p:spPr bwMode="auto">
          <a:xfrm>
            <a:off x="684213" y="1628775"/>
            <a:ext cx="7772400" cy="1871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20000"/>
              </a:spcBef>
              <a:buClr>
                <a:srgbClr val="000066"/>
              </a:buClr>
              <a:buFontTx/>
              <a:buBlip>
                <a:blip r:embed="rId3"/>
              </a:buBlip>
            </a:pPr>
            <a:r>
              <a:rPr lang="de-DE" altLang="en-US" sz="2800"/>
              <a:t>Tritt auf, wenn eine Krankheit zu unterschiedlichen Zeiten untersucht wird </a:t>
            </a:r>
          </a:p>
          <a:p>
            <a:pPr lvl="3">
              <a:lnSpc>
                <a:spcPct val="100000"/>
              </a:lnSpc>
              <a:spcBef>
                <a:spcPct val="20000"/>
              </a:spcBef>
              <a:buClr>
                <a:srgbClr val="000066"/>
              </a:buClr>
              <a:buSzPct val="115000"/>
              <a:buFont typeface="Symbol" pitchFamily="18" charset="2"/>
              <a:buBlip>
                <a:blip r:embed="rId4"/>
              </a:buBlip>
            </a:pPr>
            <a:r>
              <a:rPr lang="de-DE" altLang="en-US" sz="1800">
                <a:solidFill>
                  <a:schemeClr val="tx1"/>
                </a:solidFill>
              </a:rPr>
              <a:t>z.B. historischen Kontrollen: u.U. Stand der allgemeinen medizinischenVersorgung und besonders der Diagnostik unterschiedlich </a:t>
            </a:r>
          </a:p>
        </p:txBody>
      </p:sp>
      <p:pic>
        <p:nvPicPr>
          <p:cNvPr id="251912" name="Picture 9" descr="Zeittrend"/>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68538" y="3429000"/>
            <a:ext cx="4581525" cy="309086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zoom/>
  </p:transition>
  <p:timing>
    <p:tnLst>
      <p:par>
        <p:cTn id="1" dur="indefinite" restart="never" nodeType="tmRoot"/>
      </p:par>
    </p:tnLst>
  </p:timing>
</p:sld>
</file>

<file path=ppt/slides/slide26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25282"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52931"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48BDB2CD-97AB-49F5-A9E7-78A83B66E5E6}" type="slidenum">
              <a:rPr lang="de-DE" altLang="en-US" sz="900" smtClean="0">
                <a:solidFill>
                  <a:schemeClr val="accent2"/>
                </a:solidFill>
              </a:rPr>
              <a:pPr/>
              <a:t>261</a:t>
            </a:fld>
            <a:endParaRPr lang="de-DE" altLang="en-US" sz="1400" b="0" smtClean="0">
              <a:solidFill>
                <a:schemeClr val="tx1"/>
              </a:solidFill>
            </a:endParaRPr>
          </a:p>
        </p:txBody>
      </p:sp>
      <p:sp>
        <p:nvSpPr>
          <p:cNvPr id="745474"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2.4.3 Bias und Studien</a:t>
            </a:r>
          </a:p>
        </p:txBody>
      </p:sp>
      <p:sp>
        <p:nvSpPr>
          <p:cNvPr id="252933"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252934"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252935" name="Rectangle 6"/>
          <p:cNvSpPr>
            <a:spLocks noChangeArrowheads="1"/>
          </p:cNvSpPr>
          <p:nvPr/>
        </p:nvSpPr>
        <p:spPr bwMode="auto">
          <a:xfrm>
            <a:off x="609600" y="1905000"/>
            <a:ext cx="77724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57200" indent="-4572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20000"/>
              </a:spcBef>
              <a:buClr>
                <a:srgbClr val="000066"/>
              </a:buClr>
              <a:buFontTx/>
              <a:buBlip>
                <a:blip r:embed="rId3"/>
              </a:buBlip>
            </a:pPr>
            <a:endParaRPr lang="it-IT" altLang="en-US">
              <a:latin typeface="Comic Sans MS" pitchFamily="66" charset="0"/>
            </a:endParaRPr>
          </a:p>
        </p:txBody>
      </p:sp>
      <p:sp>
        <p:nvSpPr>
          <p:cNvPr id="252936" name="Text Box 7"/>
          <p:cNvSpPr txBox="1">
            <a:spLocks noChangeArrowheads="1"/>
          </p:cNvSpPr>
          <p:nvPr/>
        </p:nvSpPr>
        <p:spPr bwMode="auto">
          <a:xfrm>
            <a:off x="468313" y="6092825"/>
            <a:ext cx="6985000"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200" dirty="0">
                <a:solidFill>
                  <a:schemeClr val="tx1"/>
                </a:solidFill>
              </a:rPr>
              <a:t>* Wegscheider </a:t>
            </a:r>
            <a:r>
              <a:rPr lang="de-DE" altLang="en-US" sz="1200" dirty="0" err="1">
                <a:solidFill>
                  <a:schemeClr val="tx1"/>
                </a:solidFill>
              </a:rPr>
              <a:t>K,Z.ärztl.Fortbild.Qual.Gesundh.wes</a:t>
            </a:r>
            <a:r>
              <a:rPr lang="de-DE" altLang="en-US" sz="1200" dirty="0">
                <a:solidFill>
                  <a:schemeClr val="tx1"/>
                </a:solidFill>
              </a:rPr>
              <a:t> 2005;99:275-78</a:t>
            </a:r>
          </a:p>
        </p:txBody>
      </p:sp>
      <p:pic>
        <p:nvPicPr>
          <p:cNvPr id="406536" name="Picture 9" descr="Bias"/>
          <p:cNvPicPr>
            <a:picLocks noChangeAspect="1" noChangeArrowheads="1"/>
          </p:cNvPicPr>
          <p:nvPr/>
        </p:nvPicPr>
        <p:blipFill>
          <a:blip r:embed="rId4"/>
          <a:srcRect/>
          <a:stretch>
            <a:fillRect/>
          </a:stretch>
        </p:blipFill>
        <p:spPr bwMode="auto">
          <a:xfrm>
            <a:off x="1042988" y="1052513"/>
            <a:ext cx="7129462" cy="5046662"/>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zoom/>
  </p:transition>
  <p:timing>
    <p:tnLst>
      <p:par>
        <p:cTn id="1" dur="indefinite" restart="never" nodeType="tmRoot"/>
      </p:par>
    </p:tn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Inhaltsplatzhalter 2"/>
          <p:cNvSpPr>
            <a:spLocks noGrp="1"/>
          </p:cNvSpPr>
          <p:nvPr>
            <p:ph idx="1"/>
          </p:nvPr>
        </p:nvSpPr>
        <p:spPr>
          <a:xfrm>
            <a:off x="684213" y="1268413"/>
            <a:ext cx="7772400" cy="4321175"/>
          </a:xfrm>
        </p:spPr>
        <p:txBody>
          <a:bodyPr/>
          <a:lstStyle/>
          <a:p>
            <a:pPr>
              <a:defRPr/>
            </a:pPr>
            <a:r>
              <a:rPr lang="en-US" altLang="en-US" sz="2000" smtClean="0">
                <a:solidFill>
                  <a:srgbClr val="FF0000"/>
                </a:solidFill>
                <a:effectLst>
                  <a:outerShdw blurRad="38100" dist="38100" dir="2700000" algn="tl">
                    <a:srgbClr val="000000"/>
                  </a:outerShdw>
                </a:effectLst>
                <a:ea typeface="ＭＳ Ｐゴシック" pitchFamily="1" charset="-128"/>
              </a:rPr>
              <a:t>Does the presentation compare options for managing the condition, including generic drugs and lifestyle changes?</a:t>
            </a:r>
            <a:br>
              <a:rPr lang="en-US" altLang="en-US" sz="2000" smtClean="0">
                <a:solidFill>
                  <a:srgbClr val="FF0000"/>
                </a:solidFill>
                <a:effectLst>
                  <a:outerShdw blurRad="38100" dist="38100" dir="2700000" algn="tl">
                    <a:srgbClr val="000000"/>
                  </a:outerShdw>
                </a:effectLst>
                <a:ea typeface="ＭＳ Ｐゴシック" pitchFamily="1" charset="-128"/>
              </a:rPr>
            </a:br>
            <a:r>
              <a:rPr lang="en-US" altLang="en-US" sz="2000" smtClean="0">
                <a:solidFill>
                  <a:srgbClr val="FF0000"/>
                </a:solidFill>
                <a:effectLst>
                  <a:outerShdw blurRad="38100" dist="38100" dir="2700000" algn="tl">
                    <a:srgbClr val="000000"/>
                  </a:outerShdw>
                </a:effectLst>
                <a:ea typeface="ＭＳ Ｐゴシック" pitchFamily="1" charset="-128"/>
              </a:rPr>
              <a:t/>
            </a:r>
            <a:br>
              <a:rPr lang="en-US" altLang="en-US" sz="2000" smtClean="0">
                <a:solidFill>
                  <a:srgbClr val="FF0000"/>
                </a:solidFill>
                <a:effectLst>
                  <a:outerShdw blurRad="38100" dist="38100" dir="2700000" algn="tl">
                    <a:srgbClr val="000000"/>
                  </a:outerShdw>
                </a:effectLst>
                <a:ea typeface="ＭＳ Ｐゴシック" pitchFamily="1" charset="-128"/>
              </a:rPr>
            </a:br>
            <a:r>
              <a:rPr lang="en-US" altLang="en-US" sz="1600" b="0" smtClean="0">
                <a:ea typeface="ＭＳ Ｐゴシック" pitchFamily="1" charset="-128"/>
              </a:rPr>
              <a:t>Framing a presentation as </a:t>
            </a:r>
            <a:r>
              <a:rPr lang="en-US" altLang="de-DE" sz="1600" b="0" smtClean="0">
                <a:ea typeface="ＭＳ Ｐゴシック" pitchFamily="1" charset="-128"/>
              </a:rPr>
              <a:t>“</a:t>
            </a:r>
            <a:r>
              <a:rPr lang="en-US" altLang="en-US" sz="1600" b="0" smtClean="0">
                <a:ea typeface="ＭＳ Ｐゴシック" pitchFamily="1" charset="-128"/>
              </a:rPr>
              <a:t>New drugs for XX</a:t>
            </a:r>
            <a:r>
              <a:rPr lang="en-US" altLang="de-DE" sz="1600" b="0" smtClean="0">
                <a:ea typeface="ＭＳ Ｐゴシック" pitchFamily="1" charset="-128"/>
              </a:rPr>
              <a:t>”</a:t>
            </a:r>
            <a:r>
              <a:rPr lang="en-US" altLang="en-US" sz="1600" b="0" smtClean="0">
                <a:ea typeface="ＭＳ Ｐゴシック" pitchFamily="1" charset="-128"/>
              </a:rPr>
              <a:t> rather than </a:t>
            </a:r>
            <a:r>
              <a:rPr lang="en-US" altLang="de-DE" sz="1600" b="0" smtClean="0">
                <a:ea typeface="ＭＳ Ｐゴシック" pitchFamily="1" charset="-128"/>
              </a:rPr>
              <a:t>“</a:t>
            </a:r>
            <a:r>
              <a:rPr lang="en-US" altLang="en-US" sz="1600" b="0" smtClean="0">
                <a:ea typeface="ＭＳ Ｐゴシック" pitchFamily="1" charset="-128"/>
              </a:rPr>
              <a:t>Treatment of XX in 2013</a:t>
            </a:r>
            <a:r>
              <a:rPr lang="en-US" altLang="de-DE" sz="1600" b="0" smtClean="0">
                <a:ea typeface="ＭＳ Ｐゴシック" pitchFamily="1" charset="-128"/>
              </a:rPr>
              <a:t>”</a:t>
            </a:r>
            <a:r>
              <a:rPr lang="en-US" altLang="en-US" sz="1600" b="0" smtClean="0">
                <a:ea typeface="ＭＳ Ｐゴシック" pitchFamily="1" charset="-128"/>
              </a:rPr>
              <a:t> leads to bias in favor of new drugs.</a:t>
            </a:r>
            <a:br>
              <a:rPr lang="en-US" altLang="en-US" sz="1600" b="0" smtClean="0">
                <a:ea typeface="ＭＳ Ｐゴシック" pitchFamily="1" charset="-128"/>
              </a:rPr>
            </a:br>
            <a:endParaRPr lang="en-US" altLang="en-US" sz="1600" b="0" smtClean="0">
              <a:ea typeface="ＭＳ Ｐゴシック" pitchFamily="1" charset="-128"/>
            </a:endParaRPr>
          </a:p>
          <a:p>
            <a:pPr>
              <a:defRPr/>
            </a:pPr>
            <a:r>
              <a:rPr lang="en-US" altLang="en-US" sz="2000" smtClean="0">
                <a:solidFill>
                  <a:srgbClr val="FF0000"/>
                </a:solidFill>
                <a:effectLst>
                  <a:outerShdw blurRad="38100" dist="38100" dir="2700000" algn="tl">
                    <a:srgbClr val="000000"/>
                  </a:outerShdw>
                </a:effectLst>
                <a:ea typeface="ＭＳ Ｐゴシック" pitchFamily="1" charset="-128"/>
              </a:rPr>
              <a:t>Are their advantages and disadvantages compared? </a:t>
            </a:r>
            <a:br>
              <a:rPr lang="en-US" altLang="en-US" sz="2000" smtClean="0">
                <a:solidFill>
                  <a:srgbClr val="FF0000"/>
                </a:solidFill>
                <a:effectLst>
                  <a:outerShdw blurRad="38100" dist="38100" dir="2700000" algn="tl">
                    <a:srgbClr val="000000"/>
                  </a:outerShdw>
                </a:effectLst>
                <a:ea typeface="ＭＳ Ｐゴシック" pitchFamily="1" charset="-128"/>
              </a:rPr>
            </a:br>
            <a:r>
              <a:rPr lang="en-US" altLang="en-US" sz="2000" smtClean="0">
                <a:solidFill>
                  <a:srgbClr val="FF0000"/>
                </a:solidFill>
                <a:effectLst>
                  <a:outerShdw blurRad="38100" dist="38100" dir="2700000" algn="tl">
                    <a:srgbClr val="000000"/>
                  </a:outerShdw>
                </a:effectLst>
                <a:ea typeface="ＭＳ Ｐゴシック" pitchFamily="1" charset="-128"/>
              </a:rPr>
              <a:t/>
            </a:r>
            <a:br>
              <a:rPr lang="en-US" altLang="en-US" sz="2000" smtClean="0">
                <a:solidFill>
                  <a:srgbClr val="FF0000"/>
                </a:solidFill>
                <a:effectLst>
                  <a:outerShdw blurRad="38100" dist="38100" dir="2700000" algn="tl">
                    <a:srgbClr val="000000"/>
                  </a:outerShdw>
                </a:effectLst>
                <a:ea typeface="ＭＳ Ｐゴシック" pitchFamily="1" charset="-128"/>
              </a:rPr>
            </a:br>
            <a:r>
              <a:rPr lang="en-US" altLang="en-US" sz="1600" b="0" smtClean="0">
                <a:ea typeface="ＭＳ Ｐゴシック" pitchFamily="1" charset="-128"/>
              </a:rPr>
              <a:t>Even if presentations about studies of new drugs are not distorted, </a:t>
            </a:r>
            <a:r>
              <a:rPr lang="en-US" altLang="en-US" sz="1600" smtClean="0">
                <a:effectLst>
                  <a:outerShdw blurRad="38100" dist="38100" dir="2700000" algn="tl">
                    <a:srgbClr val="000000"/>
                  </a:outerShdw>
                </a:effectLst>
                <a:ea typeface="ＭＳ Ｐゴシック" pitchFamily="1" charset="-128"/>
              </a:rPr>
              <a:t>bias occurs if data on new drugs are not put in the context of other approaches and established therapies.</a:t>
            </a:r>
            <a:br>
              <a:rPr lang="en-US" altLang="en-US" sz="1600" smtClean="0">
                <a:effectLst>
                  <a:outerShdw blurRad="38100" dist="38100" dir="2700000" algn="tl">
                    <a:srgbClr val="000000"/>
                  </a:outerShdw>
                </a:effectLst>
                <a:ea typeface="ＭＳ Ｐゴシック" pitchFamily="1" charset="-128"/>
              </a:rPr>
            </a:br>
            <a:endParaRPr lang="en-US" altLang="en-US" sz="1600" smtClean="0">
              <a:effectLst>
                <a:outerShdw blurRad="38100" dist="38100" dir="2700000" algn="tl">
                  <a:srgbClr val="000000"/>
                </a:outerShdw>
              </a:effectLst>
              <a:ea typeface="ＭＳ Ｐゴシック" pitchFamily="1" charset="-128"/>
            </a:endParaRPr>
          </a:p>
          <a:p>
            <a:pPr>
              <a:buFontTx/>
              <a:buNone/>
              <a:defRPr/>
            </a:pPr>
            <a:endParaRPr lang="de-DE" altLang="en-US" sz="1200" smtClean="0">
              <a:ea typeface="ＭＳ Ｐゴシック" pitchFamily="1" charset="-128"/>
            </a:endParaRPr>
          </a:p>
        </p:txBody>
      </p:sp>
      <p:sp>
        <p:nvSpPr>
          <p:cNvPr id="253955" name="Foliennummernplatzhalter 3"/>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4F5BD2A7-8478-4C68-B5A7-2216BC847D22}" type="slidenum">
              <a:rPr lang="de-DE" altLang="en-US" sz="900" smtClean="0">
                <a:solidFill>
                  <a:schemeClr val="accent2"/>
                </a:solidFill>
              </a:rPr>
              <a:pPr/>
              <a:t>262</a:t>
            </a:fld>
            <a:endParaRPr lang="de-DE" altLang="en-US" sz="1400" b="0" smtClean="0">
              <a:solidFill>
                <a:schemeClr val="tx1"/>
              </a:solidFill>
            </a:endParaRPr>
          </a:p>
        </p:txBody>
      </p:sp>
      <p:sp>
        <p:nvSpPr>
          <p:cNvPr id="239620" name="Fußzeilenplatzhalter 4"/>
          <p:cNvSpPr>
            <a:spLocks noGrp="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6" name="Text Box 3"/>
          <p:cNvSpPr>
            <a:spLocks noGrp="1" noChangeArrowheads="1"/>
          </p:cNvSpPr>
          <p:nvPr>
            <p:ph type="title"/>
          </p:nvPr>
        </p:nvSpPr>
        <p:spPr>
          <a:xfrm>
            <a:off x="684213" y="260350"/>
            <a:ext cx="7772400" cy="338138"/>
          </a:xfrm>
          <a:gradFill rotWithShape="1">
            <a:gsLst>
              <a:gs pos="0">
                <a:schemeClr val="bg1"/>
              </a:gs>
              <a:gs pos="100000">
                <a:srgbClr val="0066CC"/>
              </a:gs>
            </a:gsLst>
            <a:lin ang="5400000" scaled="1"/>
          </a:gradFill>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pPr marL="342900" indent="-342900">
              <a:defRPr/>
            </a:pPr>
            <a:r>
              <a:rPr lang="de-DE" altLang="en-US" sz="1600" smtClean="0">
                <a:solidFill>
                  <a:srgbClr val="000066"/>
                </a:solidFill>
                <a:effectLst>
                  <a:outerShdw blurRad="38100" dist="38100" dir="2700000" algn="tl">
                    <a:srgbClr val="C0C0C0"/>
                  </a:outerShdw>
                </a:effectLst>
                <a:ea typeface="ＭＳ Ｐゴシック" pitchFamily="1" charset="-128"/>
              </a:rPr>
              <a:t>2.4.3. Wie kann ich erkennen, das ein Vortrag Bias enthält?*</a:t>
            </a:r>
          </a:p>
        </p:txBody>
      </p:sp>
      <p:sp>
        <p:nvSpPr>
          <p:cNvPr id="253958" name="Rechteck 6"/>
          <p:cNvSpPr>
            <a:spLocks noChangeArrowheads="1"/>
          </p:cNvSpPr>
          <p:nvPr/>
        </p:nvSpPr>
        <p:spPr bwMode="auto">
          <a:xfrm>
            <a:off x="1116013" y="6092825"/>
            <a:ext cx="7632700"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000" i="1"/>
              <a:t>* JAMA. </a:t>
            </a:r>
            <a:r>
              <a:rPr lang="de-DE" altLang="en-US" sz="1000"/>
              <a:t>2013;310(10):1019-1020</a:t>
            </a:r>
          </a:p>
        </p:txBody>
      </p:sp>
    </p:spTree>
  </p:cSld>
  <p:clrMapOvr>
    <a:masterClrMapping/>
  </p:clrMapOvr>
  <p:transition>
    <p:zoom/>
  </p:transition>
  <p:timing>
    <p:tnLst>
      <p:par>
        <p:cTn id="1" dur="indefinite" restart="never" nodeType="tmRoot"/>
      </p:par>
    </p:tn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Inhaltsplatzhalter 2"/>
          <p:cNvSpPr>
            <a:spLocks noGrp="1"/>
          </p:cNvSpPr>
          <p:nvPr>
            <p:ph idx="1"/>
          </p:nvPr>
        </p:nvSpPr>
        <p:spPr>
          <a:xfrm>
            <a:off x="684213" y="765175"/>
            <a:ext cx="7772400" cy="5329238"/>
          </a:xfrm>
        </p:spPr>
        <p:txBody>
          <a:bodyPr/>
          <a:lstStyle/>
          <a:p>
            <a:pPr>
              <a:defRPr/>
            </a:pPr>
            <a:r>
              <a:rPr lang="en-US" sz="2000" dirty="0" smtClean="0">
                <a:solidFill>
                  <a:srgbClr val="FF0000"/>
                </a:solidFill>
                <a:effectLst>
                  <a:outerShdw blurRad="38100" dist="38100" dir="2700000" algn="tl">
                    <a:srgbClr val="000000">
                      <a:alpha val="43137"/>
                    </a:srgbClr>
                  </a:outerShdw>
                </a:effectLst>
              </a:rPr>
              <a:t>Does </a:t>
            </a:r>
            <a:r>
              <a:rPr lang="en-US" sz="2000" dirty="0">
                <a:solidFill>
                  <a:srgbClr val="FF0000"/>
                </a:solidFill>
                <a:effectLst>
                  <a:outerShdw blurRad="38100" dist="38100" dir="2700000" algn="tl">
                    <a:srgbClr val="000000">
                      <a:alpha val="43137"/>
                    </a:srgbClr>
                  </a:outerShdw>
                </a:effectLst>
              </a:rPr>
              <a:t>the presentation use a critical literature review or meta-analysis to summarize the totality of evidence</a:t>
            </a:r>
            <a:r>
              <a:rPr lang="en-US" sz="2000" dirty="0" smtClean="0">
                <a:solidFill>
                  <a:srgbClr val="FF0000"/>
                </a:solidFill>
                <a:effectLst>
                  <a:outerShdw blurRad="38100" dist="38100" dir="2700000" algn="tl">
                    <a:srgbClr val="000000">
                      <a:alpha val="43137"/>
                    </a:srgbClr>
                  </a:outerShdw>
                </a:effectLst>
              </a:rPr>
              <a:t>?</a:t>
            </a:r>
            <a:br>
              <a:rPr lang="en-US" sz="2000" dirty="0" smtClean="0">
                <a:solidFill>
                  <a:srgbClr val="FF0000"/>
                </a:solidFill>
                <a:effectLst>
                  <a:outerShdw blurRad="38100" dist="38100" dir="2700000" algn="tl">
                    <a:srgbClr val="000000">
                      <a:alpha val="43137"/>
                    </a:srgbClr>
                  </a:outerShdw>
                </a:effectLst>
              </a:rPr>
            </a:br>
            <a:r>
              <a:rPr lang="en-US" sz="2000" dirty="0" smtClean="0">
                <a:solidFill>
                  <a:srgbClr val="FF0000"/>
                </a:solidFill>
                <a:effectLst>
                  <a:outerShdw blurRad="38100" dist="38100" dir="2700000" algn="tl">
                    <a:srgbClr val="000000">
                      <a:alpha val="43137"/>
                    </a:srgbClr>
                  </a:outerShdw>
                </a:effectLst>
              </a:rPr>
              <a:t> </a:t>
            </a:r>
            <a:br>
              <a:rPr lang="en-US" sz="2000" dirty="0" smtClean="0">
                <a:solidFill>
                  <a:srgbClr val="FF0000"/>
                </a:solidFill>
                <a:effectLst>
                  <a:outerShdw blurRad="38100" dist="38100" dir="2700000" algn="tl">
                    <a:srgbClr val="000000">
                      <a:alpha val="43137"/>
                    </a:srgbClr>
                  </a:outerShdw>
                </a:effectLst>
              </a:rPr>
            </a:br>
            <a:r>
              <a:rPr lang="en-US" sz="1600" b="0" dirty="0"/>
              <a:t>A comprehensive critical review of evidence or a meta-analysis as the most rigorous way to provide context is far more preferable to speakers' opinions unsupported by evidence or by evidence-based practice guidelines from a trustworthy source</a:t>
            </a:r>
            <a:r>
              <a:rPr lang="en-US" sz="1600" b="0" dirty="0" smtClean="0"/>
              <a:t>.</a:t>
            </a:r>
            <a:br>
              <a:rPr lang="en-US" sz="1600" b="0" dirty="0" smtClean="0"/>
            </a:br>
            <a:endParaRPr lang="en-US" sz="1600" b="0" dirty="0"/>
          </a:p>
          <a:p>
            <a:pPr>
              <a:defRPr/>
            </a:pPr>
            <a:r>
              <a:rPr lang="en-US" sz="2000" dirty="0">
                <a:solidFill>
                  <a:srgbClr val="FF0000"/>
                </a:solidFill>
                <a:effectLst>
                  <a:outerShdw blurRad="38100" dist="38100" dir="2700000" algn="tl">
                    <a:srgbClr val="000000">
                      <a:alpha val="43137"/>
                    </a:srgbClr>
                  </a:outerShdw>
                </a:effectLst>
              </a:rPr>
              <a:t>What important pertinent topics are missing from the presentation or course? </a:t>
            </a:r>
            <a:r>
              <a:rPr lang="en-US" sz="2000" dirty="0" smtClean="0">
                <a:solidFill>
                  <a:srgbClr val="FF0000"/>
                </a:solidFill>
                <a:effectLst>
                  <a:outerShdw blurRad="38100" dist="38100" dir="2700000" algn="tl">
                    <a:srgbClr val="000000">
                      <a:alpha val="43137"/>
                    </a:srgbClr>
                  </a:outerShdw>
                </a:effectLst>
              </a:rPr>
              <a:t/>
            </a:r>
            <a:br>
              <a:rPr lang="en-US" sz="2000" dirty="0" smtClean="0">
                <a:solidFill>
                  <a:srgbClr val="FF0000"/>
                </a:solidFill>
                <a:effectLst>
                  <a:outerShdw blurRad="38100" dist="38100" dir="2700000" algn="tl">
                    <a:srgbClr val="000000">
                      <a:alpha val="43137"/>
                    </a:srgbClr>
                  </a:outerShdw>
                </a:effectLst>
              </a:rPr>
            </a:br>
            <a:r>
              <a:rPr lang="en-US" sz="2000" dirty="0" smtClean="0">
                <a:solidFill>
                  <a:srgbClr val="FF0000"/>
                </a:solidFill>
                <a:effectLst>
                  <a:outerShdw blurRad="38100" dist="38100" dir="2700000" algn="tl">
                    <a:srgbClr val="000000">
                      <a:alpha val="43137"/>
                    </a:srgbClr>
                  </a:outerShdw>
                </a:effectLst>
              </a:rPr>
              <a:t/>
            </a:r>
            <a:br>
              <a:rPr lang="en-US" sz="2000" dirty="0" smtClean="0">
                <a:solidFill>
                  <a:srgbClr val="FF0000"/>
                </a:solidFill>
                <a:effectLst>
                  <a:outerShdw blurRad="38100" dist="38100" dir="2700000" algn="tl">
                    <a:srgbClr val="000000">
                      <a:alpha val="43137"/>
                    </a:srgbClr>
                  </a:outerShdw>
                </a:effectLst>
              </a:rPr>
            </a:br>
            <a:r>
              <a:rPr lang="en-US" sz="1600" b="0" dirty="0"/>
              <a:t>Certain topics, such as </a:t>
            </a:r>
            <a:endParaRPr lang="en-US" sz="1600" b="0" dirty="0" smtClean="0"/>
          </a:p>
          <a:p>
            <a:pPr lvl="1">
              <a:defRPr/>
            </a:pPr>
            <a:r>
              <a:rPr lang="en-US" sz="1600" dirty="0" smtClean="0">
                <a:effectLst>
                  <a:outerShdw blurRad="38100" dist="38100" dir="2700000" algn="tl">
                    <a:srgbClr val="000000">
                      <a:alpha val="43137"/>
                    </a:srgbClr>
                  </a:outerShdw>
                </a:effectLst>
              </a:rPr>
              <a:t>patient-physician </a:t>
            </a:r>
            <a:r>
              <a:rPr lang="en-US" sz="1600" dirty="0">
                <a:effectLst>
                  <a:outerShdw blurRad="38100" dist="38100" dir="2700000" algn="tl">
                    <a:srgbClr val="000000">
                      <a:alpha val="43137"/>
                    </a:srgbClr>
                  </a:outerShdw>
                </a:effectLst>
              </a:rPr>
              <a:t>communication</a:t>
            </a:r>
            <a:r>
              <a:rPr lang="en-US" sz="1600" b="0" dirty="0"/>
              <a:t>, </a:t>
            </a:r>
            <a:endParaRPr lang="en-US" sz="1600" b="0" dirty="0" smtClean="0"/>
          </a:p>
          <a:p>
            <a:pPr lvl="1">
              <a:defRPr/>
            </a:pPr>
            <a:r>
              <a:rPr lang="en-US" sz="1600" dirty="0" smtClean="0">
                <a:effectLst>
                  <a:outerShdw blurRad="38100" dist="38100" dir="2700000" algn="tl">
                    <a:srgbClr val="000000">
                      <a:alpha val="43137"/>
                    </a:srgbClr>
                  </a:outerShdw>
                </a:effectLst>
              </a:rPr>
              <a:t>counseling</a:t>
            </a:r>
            <a:r>
              <a:rPr lang="en-US" sz="1600" b="0" dirty="0"/>
              <a:t>, and </a:t>
            </a:r>
            <a:endParaRPr lang="en-US" sz="1600" b="0" dirty="0" smtClean="0"/>
          </a:p>
          <a:p>
            <a:pPr lvl="1">
              <a:defRPr/>
            </a:pPr>
            <a:r>
              <a:rPr lang="en-US" sz="1600" dirty="0" smtClean="0">
                <a:effectLst>
                  <a:outerShdw blurRad="38100" dist="38100" dir="2700000" algn="tl">
                    <a:srgbClr val="000000">
                      <a:alpha val="43137"/>
                    </a:srgbClr>
                  </a:outerShdw>
                </a:effectLst>
              </a:rPr>
              <a:t>quality </a:t>
            </a:r>
            <a:r>
              <a:rPr lang="en-US" sz="1600" dirty="0">
                <a:effectLst>
                  <a:outerShdw blurRad="38100" dist="38100" dir="2700000" algn="tl">
                    <a:srgbClr val="000000">
                      <a:alpha val="43137"/>
                    </a:srgbClr>
                  </a:outerShdw>
                </a:effectLst>
              </a:rPr>
              <a:t>improvement</a:t>
            </a:r>
            <a:r>
              <a:rPr lang="en-US" sz="1200" b="0" dirty="0"/>
              <a:t>, </a:t>
            </a:r>
            <a:r>
              <a:rPr lang="en-US" sz="1200" b="0" dirty="0" smtClean="0"/>
              <a:t/>
            </a:r>
            <a:br>
              <a:rPr lang="en-US" sz="1200" b="0" dirty="0" smtClean="0"/>
            </a:br>
            <a:endParaRPr lang="en-US" sz="1200" b="0" dirty="0" smtClean="0"/>
          </a:p>
          <a:p>
            <a:pPr marL="381000" lvl="1" indent="0">
              <a:buFont typeface="Wingdings" pitchFamily="2" charset="2"/>
              <a:buNone/>
              <a:defRPr/>
            </a:pPr>
            <a:r>
              <a:rPr lang="en-US" sz="1600" b="0" dirty="0"/>
              <a:t>are infrequently covered in industry-supported </a:t>
            </a:r>
            <a:r>
              <a:rPr lang="en-US" sz="1600" b="0" dirty="0" smtClean="0"/>
              <a:t>education, </a:t>
            </a:r>
            <a:r>
              <a:rPr lang="en-US" sz="1600" b="0" dirty="0"/>
              <a:t>although </a:t>
            </a:r>
            <a:r>
              <a:rPr lang="en-US" sz="1600" dirty="0">
                <a:effectLst>
                  <a:outerShdw blurRad="38100" dist="38100" dir="2700000" algn="tl">
                    <a:srgbClr val="000000">
                      <a:alpha val="43137"/>
                    </a:srgbClr>
                  </a:outerShdw>
                </a:effectLst>
              </a:rPr>
              <a:t>these topics represent common and important challenges in clinical practice</a:t>
            </a:r>
            <a:r>
              <a:rPr lang="en-US" sz="1600" b="0" dirty="0"/>
              <a:t>.</a:t>
            </a:r>
          </a:p>
          <a:p>
            <a:pPr lvl="1">
              <a:defRPr/>
            </a:pPr>
            <a:endParaRPr lang="de-DE" sz="1600" dirty="0"/>
          </a:p>
        </p:txBody>
      </p:sp>
      <p:sp>
        <p:nvSpPr>
          <p:cNvPr id="254979" name="Foliennummernplatzhalter 3"/>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AD0F10C5-39A3-452B-A79D-9BBC363FBE20}" type="slidenum">
              <a:rPr lang="de-DE" altLang="en-US" sz="900" smtClean="0">
                <a:solidFill>
                  <a:schemeClr val="accent2"/>
                </a:solidFill>
              </a:rPr>
              <a:pPr/>
              <a:t>263</a:t>
            </a:fld>
            <a:endParaRPr lang="de-DE" altLang="en-US" sz="1400" b="0" smtClean="0">
              <a:solidFill>
                <a:schemeClr val="tx1"/>
              </a:solidFill>
            </a:endParaRPr>
          </a:p>
        </p:txBody>
      </p:sp>
      <p:sp>
        <p:nvSpPr>
          <p:cNvPr id="240644" name="Fußzeilenplatzhalter 4"/>
          <p:cNvSpPr>
            <a:spLocks noGrp="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6" name="Text Box 3"/>
          <p:cNvSpPr>
            <a:spLocks noGrp="1" noChangeArrowheads="1"/>
          </p:cNvSpPr>
          <p:nvPr>
            <p:ph type="title"/>
          </p:nvPr>
        </p:nvSpPr>
        <p:spPr>
          <a:xfrm>
            <a:off x="684213" y="260350"/>
            <a:ext cx="7772400" cy="338138"/>
          </a:xfrm>
          <a:gradFill rotWithShape="1">
            <a:gsLst>
              <a:gs pos="0">
                <a:schemeClr val="bg1"/>
              </a:gs>
              <a:gs pos="100000">
                <a:srgbClr val="0066CC"/>
              </a:gs>
            </a:gsLst>
            <a:lin ang="5400000" scaled="1"/>
          </a:gradFill>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pPr marL="342900" indent="-342900">
              <a:defRPr/>
            </a:pPr>
            <a:r>
              <a:rPr lang="de-DE" altLang="en-US" sz="1600" smtClean="0">
                <a:solidFill>
                  <a:srgbClr val="000066"/>
                </a:solidFill>
                <a:effectLst>
                  <a:outerShdw blurRad="38100" dist="38100" dir="2700000" algn="tl">
                    <a:srgbClr val="C0C0C0"/>
                  </a:outerShdw>
                </a:effectLst>
                <a:ea typeface="ＭＳ Ｐゴシック" pitchFamily="1" charset="-128"/>
              </a:rPr>
              <a:t>2.4.3. Wie kann ich erkennen, das ein Vortrag Bias enthält?*</a:t>
            </a:r>
          </a:p>
        </p:txBody>
      </p:sp>
      <p:sp>
        <p:nvSpPr>
          <p:cNvPr id="254982" name="Rechteck 6"/>
          <p:cNvSpPr>
            <a:spLocks noChangeArrowheads="1"/>
          </p:cNvSpPr>
          <p:nvPr/>
        </p:nvSpPr>
        <p:spPr bwMode="auto">
          <a:xfrm>
            <a:off x="1116013" y="6092825"/>
            <a:ext cx="7632700"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000" i="1"/>
              <a:t>* JAMA. </a:t>
            </a:r>
            <a:r>
              <a:rPr lang="de-DE" altLang="en-US" sz="1000"/>
              <a:t>2013;310(10):1019-1020</a:t>
            </a:r>
          </a:p>
        </p:txBody>
      </p:sp>
    </p:spTree>
  </p:cSld>
  <p:clrMapOvr>
    <a:masterClrMapping/>
  </p:clrMapOvr>
  <p:transition>
    <p:zoom/>
  </p:transition>
  <p:timing>
    <p:tnLst>
      <p:par>
        <p:cTn id="1" dur="indefinite" restart="never" nodeType="tmRoot"/>
      </p:par>
    </p:tn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Inhaltsplatzhalter 2"/>
          <p:cNvSpPr>
            <a:spLocks noGrp="1"/>
          </p:cNvSpPr>
          <p:nvPr>
            <p:ph idx="1"/>
          </p:nvPr>
        </p:nvSpPr>
        <p:spPr>
          <a:xfrm>
            <a:off x="684213" y="1196975"/>
            <a:ext cx="7772400" cy="4897438"/>
          </a:xfrm>
        </p:spPr>
        <p:txBody>
          <a:bodyPr/>
          <a:lstStyle/>
          <a:p>
            <a:pPr>
              <a:defRPr/>
            </a:pPr>
            <a:r>
              <a:rPr lang="en-US" sz="2000" dirty="0" smtClean="0">
                <a:solidFill>
                  <a:srgbClr val="FF0000"/>
                </a:solidFill>
                <a:effectLst>
                  <a:outerShdw blurRad="38100" dist="38100" dir="2700000" algn="tl">
                    <a:srgbClr val="000000">
                      <a:alpha val="43137"/>
                    </a:srgbClr>
                  </a:outerShdw>
                </a:effectLst>
              </a:rPr>
              <a:t>Are the limitations of data for new therapies discussed? </a:t>
            </a:r>
            <a:r>
              <a:rPr lang="en-US" sz="2000" dirty="0" smtClean="0">
                <a:effectLst>
                  <a:outerShdw blurRad="38100" dist="38100" dir="2700000" algn="tl">
                    <a:srgbClr val="000000">
                      <a:alpha val="43137"/>
                    </a:srgbClr>
                  </a:outerShdw>
                </a:effectLst>
              </a:rPr>
              <a:t/>
            </a:r>
            <a:br>
              <a:rPr lang="en-US" sz="2000" dirty="0" smtClean="0">
                <a:effectLst>
                  <a:outerShdw blurRad="38100" dist="38100" dir="2700000" algn="tl">
                    <a:srgbClr val="000000">
                      <a:alpha val="43137"/>
                    </a:srgbClr>
                  </a:outerShdw>
                </a:effectLst>
              </a:rPr>
            </a:br>
            <a:r>
              <a:rPr lang="en-US" sz="1600" dirty="0" smtClean="0"/>
              <a:t/>
            </a:r>
            <a:br>
              <a:rPr lang="en-US" sz="1600" dirty="0" smtClean="0"/>
            </a:br>
            <a:r>
              <a:rPr lang="en-US" sz="1600" b="0" dirty="0" smtClean="0"/>
              <a:t>Evidence from </a:t>
            </a:r>
            <a:r>
              <a:rPr lang="en-US" sz="1600" dirty="0" smtClean="0">
                <a:effectLst>
                  <a:outerShdw blurRad="38100" dist="38100" dir="2700000" algn="tl">
                    <a:srgbClr val="000000">
                      <a:alpha val="43137"/>
                    </a:srgbClr>
                  </a:outerShdw>
                </a:effectLst>
              </a:rPr>
              <a:t>pivotal clinical trials </a:t>
            </a:r>
            <a:r>
              <a:rPr lang="en-US" sz="1600" b="0" dirty="0" smtClean="0"/>
              <a:t>is often limited in many ways:</a:t>
            </a:r>
          </a:p>
          <a:p>
            <a:pPr lvl="1">
              <a:defRPr/>
            </a:pPr>
            <a:r>
              <a:rPr lang="en-US" sz="1600" b="0" dirty="0" smtClean="0"/>
              <a:t>insufficient power to detect important but rare adverse effects and drug interactions;</a:t>
            </a:r>
          </a:p>
          <a:p>
            <a:pPr lvl="1">
              <a:defRPr/>
            </a:pPr>
            <a:r>
              <a:rPr lang="en-US" sz="1600" b="0" dirty="0" smtClean="0"/>
              <a:t>Exclusion of patients with advanced age, poor functional status, and comorbidities;</a:t>
            </a:r>
          </a:p>
          <a:p>
            <a:pPr lvl="1">
              <a:defRPr/>
            </a:pPr>
            <a:r>
              <a:rPr lang="en-US" sz="1600" b="0" dirty="0" smtClean="0"/>
              <a:t>Lack of long-term outcomes and </a:t>
            </a:r>
            <a:r>
              <a:rPr lang="en-US" sz="1600" b="0" dirty="0" err="1" smtClean="0"/>
              <a:t>postmarketing</a:t>
            </a:r>
            <a:r>
              <a:rPr lang="en-US" sz="1600" b="0" dirty="0" smtClean="0"/>
              <a:t> safety data. </a:t>
            </a:r>
          </a:p>
          <a:p>
            <a:pPr lvl="1">
              <a:defRPr/>
            </a:pPr>
            <a:r>
              <a:rPr lang="en-US" sz="1600" b="0" dirty="0" smtClean="0"/>
              <a:t>Adherence to medications in real-world settings may be lower than adherence in clinical trials with research staff. </a:t>
            </a:r>
            <a:br>
              <a:rPr lang="en-US" sz="1600" b="0" dirty="0" smtClean="0"/>
            </a:br>
            <a:endParaRPr lang="en-US" sz="1600" b="0" dirty="0" smtClean="0"/>
          </a:p>
          <a:p>
            <a:pPr>
              <a:defRPr/>
            </a:pPr>
            <a:r>
              <a:rPr lang="en-US" sz="1600" dirty="0" smtClean="0">
                <a:effectLst>
                  <a:outerShdw blurRad="38100" dist="38100" dir="2700000" algn="tl">
                    <a:srgbClr val="000000">
                      <a:alpha val="43137"/>
                    </a:srgbClr>
                  </a:outerShdw>
                </a:effectLst>
              </a:rPr>
              <a:t>Thus, the results of pivotal trials may not hold for patients commonly observed in clinical practice</a:t>
            </a:r>
            <a:r>
              <a:rPr lang="en-US" sz="1600" b="0" dirty="0" smtClean="0"/>
              <a:t>. </a:t>
            </a:r>
            <a:br>
              <a:rPr lang="en-US" sz="1600" b="0" dirty="0" smtClean="0"/>
            </a:br>
            <a:r>
              <a:rPr lang="en-US" sz="1600" b="0" dirty="0" smtClean="0"/>
              <a:t/>
            </a:r>
            <a:br>
              <a:rPr lang="en-US" sz="1600" b="0" dirty="0" smtClean="0"/>
            </a:br>
            <a:r>
              <a:rPr lang="en-US" sz="1600" b="0" dirty="0" smtClean="0"/>
              <a:t/>
            </a:r>
            <a:br>
              <a:rPr lang="en-US" sz="1600" b="0" dirty="0" smtClean="0"/>
            </a:br>
            <a:r>
              <a:rPr lang="en-US" sz="1600" dirty="0" smtClean="0">
                <a:solidFill>
                  <a:srgbClr val="FF0000"/>
                </a:solidFill>
                <a:effectLst>
                  <a:outerShdw blurRad="38100" dist="38100" dir="2700000" algn="tl">
                    <a:srgbClr val="000000">
                      <a:alpha val="43137"/>
                    </a:srgbClr>
                  </a:outerShdw>
                </a:effectLst>
              </a:rPr>
              <a:t>Presentations on new drugs should discuss these limitations</a:t>
            </a:r>
            <a:r>
              <a:rPr lang="en-US" sz="1600" b="0" dirty="0" smtClean="0"/>
              <a:t> and compare the findings for new drugs to the much more extensive data regarding established therapies</a:t>
            </a:r>
            <a:r>
              <a:rPr lang="en-US" sz="1600" dirty="0" smtClean="0"/>
              <a:t>.</a:t>
            </a:r>
            <a:endParaRPr lang="de-DE" sz="1600" dirty="0"/>
          </a:p>
        </p:txBody>
      </p:sp>
      <p:sp>
        <p:nvSpPr>
          <p:cNvPr id="256003" name="Foliennummernplatzhalter 3"/>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2E95BF9E-D003-4E06-90DF-82ECF92FB206}" type="slidenum">
              <a:rPr lang="de-DE" altLang="en-US" sz="900" smtClean="0">
                <a:solidFill>
                  <a:schemeClr val="accent2"/>
                </a:solidFill>
              </a:rPr>
              <a:pPr/>
              <a:t>264</a:t>
            </a:fld>
            <a:endParaRPr lang="de-DE" altLang="en-US" sz="1400" b="0" smtClean="0">
              <a:solidFill>
                <a:schemeClr val="tx1"/>
              </a:solidFill>
            </a:endParaRPr>
          </a:p>
        </p:txBody>
      </p:sp>
      <p:sp>
        <p:nvSpPr>
          <p:cNvPr id="241668" name="Fußzeilenplatzhalter 4"/>
          <p:cNvSpPr>
            <a:spLocks noGrp="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6" name="Text Box 3"/>
          <p:cNvSpPr>
            <a:spLocks noGrp="1" noChangeArrowheads="1"/>
          </p:cNvSpPr>
          <p:nvPr>
            <p:ph type="title"/>
          </p:nvPr>
        </p:nvSpPr>
        <p:spPr>
          <a:xfrm>
            <a:off x="685800" y="630238"/>
            <a:ext cx="7772400" cy="339725"/>
          </a:xfrm>
          <a:gradFill rotWithShape="1">
            <a:gsLst>
              <a:gs pos="0">
                <a:schemeClr val="bg1"/>
              </a:gs>
              <a:gs pos="100000">
                <a:srgbClr val="0066CC"/>
              </a:gs>
            </a:gsLst>
            <a:lin ang="5400000" scaled="1"/>
          </a:gradFill>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pPr marL="342900" indent="-342900">
              <a:defRPr/>
            </a:pPr>
            <a:r>
              <a:rPr lang="de-DE" altLang="en-US" sz="1600" smtClean="0">
                <a:solidFill>
                  <a:srgbClr val="000066"/>
                </a:solidFill>
                <a:effectLst>
                  <a:outerShdw blurRad="38100" dist="38100" dir="2700000" algn="tl">
                    <a:srgbClr val="C0C0C0"/>
                  </a:outerShdw>
                </a:effectLst>
                <a:ea typeface="ＭＳ Ｐゴシック" pitchFamily="1" charset="-128"/>
              </a:rPr>
              <a:t>2.4.3. Wie kann ich erkennen, das ein Vortrag Bias enthält?*</a:t>
            </a:r>
          </a:p>
        </p:txBody>
      </p:sp>
      <p:sp>
        <p:nvSpPr>
          <p:cNvPr id="256006" name="Rechteck 6"/>
          <p:cNvSpPr>
            <a:spLocks noChangeArrowheads="1"/>
          </p:cNvSpPr>
          <p:nvPr/>
        </p:nvSpPr>
        <p:spPr bwMode="auto">
          <a:xfrm>
            <a:off x="1116013" y="6092825"/>
            <a:ext cx="7632700"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000" i="1"/>
              <a:t>* JAMA. </a:t>
            </a:r>
            <a:r>
              <a:rPr lang="de-DE" altLang="en-US" sz="1000"/>
              <a:t>2013;310(10):1019-1020</a:t>
            </a:r>
          </a:p>
        </p:txBody>
      </p:sp>
      <p:sp>
        <p:nvSpPr>
          <p:cNvPr id="2" name="Pfeil nach unten 1"/>
          <p:cNvSpPr>
            <a:spLocks noChangeArrowheads="1"/>
          </p:cNvSpPr>
          <p:nvPr/>
        </p:nvSpPr>
        <p:spPr bwMode="auto">
          <a:xfrm>
            <a:off x="2124075" y="4797425"/>
            <a:ext cx="215900" cy="360363"/>
          </a:xfrm>
          <a:prstGeom prst="downArrow">
            <a:avLst>
              <a:gd name="adj1" fmla="val 50000"/>
              <a:gd name="adj2" fmla="val 49996"/>
            </a:avLst>
          </a:prstGeom>
          <a:solidFill>
            <a:srgbClr val="002060"/>
          </a:solidFill>
          <a:ln>
            <a:noFill/>
          </a:ln>
          <a:effectLst>
            <a:outerShdw blurRad="50800" dist="38100" dir="2700000" algn="tl" rotWithShape="0">
              <a:srgbClr val="808080">
                <a:alpha val="39998"/>
              </a:srgbClr>
            </a:outerShdw>
          </a:effectLst>
          <a:extLst>
            <a:ext uri="{91240B29-F687-4F45-9708-019B960494DF}">
              <a14:hiddenLine xmlns:a14="http://schemas.microsoft.com/office/drawing/2010/main" w="9525">
                <a:solidFill>
                  <a:srgbClr val="000000"/>
                </a:solidFill>
                <a:round/>
                <a:headEnd/>
                <a:tailEnd/>
              </a14:hiddenLine>
            </a:ext>
          </a:extLst>
        </p:spPr>
        <p:txBody>
          <a:bodyPr>
            <a:spAutoFit/>
          </a:bodyPr>
          <a:lstStyle/>
          <a:p>
            <a:pPr marL="342900" indent="-342900" algn="ctr">
              <a:defRPr/>
            </a:pPr>
            <a:endParaRPr lang="de-DE">
              <a:ea typeface="ＭＳ Ｐゴシック" charset="-128"/>
            </a:endParaRPr>
          </a:p>
        </p:txBody>
      </p:sp>
    </p:spTree>
  </p:cSld>
  <p:clrMapOvr>
    <a:masterClrMapping/>
  </p:clrMapOvr>
  <p:transition>
    <p:zoom/>
  </p:transition>
  <p:timing>
    <p:tnLst>
      <p:par>
        <p:cTn id="1" dur="indefinite" restart="never" nodeType="tmRoot"/>
      </p:par>
    </p:tnLst>
  </p:timing>
</p:sld>
</file>

<file path=ppt/slides/slide26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26306"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57027" name="Foliennummernplatzhalter 6"/>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4C1CF604-B835-46FC-8967-E911F41A106A}" type="slidenum">
              <a:rPr lang="de-DE" altLang="en-US" sz="900" smtClean="0">
                <a:solidFill>
                  <a:schemeClr val="accent2"/>
                </a:solidFill>
              </a:rPr>
              <a:pPr/>
              <a:t>265</a:t>
            </a:fld>
            <a:endParaRPr lang="de-DE" altLang="en-US" sz="1400" b="0" smtClean="0">
              <a:solidFill>
                <a:schemeClr val="tx1"/>
              </a:solidFill>
            </a:endParaRPr>
          </a:p>
        </p:txBody>
      </p:sp>
      <p:sp>
        <p:nvSpPr>
          <p:cNvPr id="480258" name="Rectangle 2"/>
          <p:cNvSpPr>
            <a:spLocks noGrp="1" noChangeArrowheads="1"/>
          </p:cNvSpPr>
          <p:nvPr>
            <p:ph type="title"/>
          </p:nvPr>
        </p:nvSpPr>
        <p:spPr>
          <a:xfrm>
            <a:off x="684213" y="333375"/>
            <a:ext cx="7772400" cy="519113"/>
          </a:xfrm>
        </p:spPr>
        <p:txBody>
          <a:bodyPr/>
          <a:lstStyle/>
          <a:p>
            <a:pPr>
              <a:defRPr/>
            </a:pPr>
            <a:r>
              <a:rPr lang="de-DE" altLang="en-US" smtClean="0">
                <a:ea typeface="ＭＳ Ｐゴシック" pitchFamily="1" charset="-128"/>
              </a:rPr>
              <a:t>2.4.4 CONSORT / STROBE</a:t>
            </a:r>
          </a:p>
        </p:txBody>
      </p:sp>
      <p:sp>
        <p:nvSpPr>
          <p:cNvPr id="238597" name="Text Box 3"/>
          <p:cNvSpPr txBox="1">
            <a:spLocks noChangeArrowheads="1"/>
          </p:cNvSpPr>
          <p:nvPr/>
        </p:nvSpPr>
        <p:spPr bwMode="auto">
          <a:xfrm>
            <a:off x="684213" y="812800"/>
            <a:ext cx="7777162" cy="1341438"/>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marL="342900" indent="-342900" algn="ctr">
              <a:defRPr sz="2400" b="1">
                <a:solidFill>
                  <a:srgbClr val="000066"/>
                </a:solidFill>
                <a:latin typeface="Arial" pitchFamily="34" charset="0"/>
              </a:defRPr>
            </a:lvl1pPr>
            <a:lvl2pPr marL="342900" indent="-342900" algn="ctr">
              <a:defRPr sz="2400" b="1">
                <a:solidFill>
                  <a:srgbClr val="000066"/>
                </a:solidFill>
                <a:latin typeface="Arial" pitchFamily="34" charset="0"/>
              </a:defRPr>
            </a:lvl2pPr>
            <a:lvl3pPr marL="342900" indent="-342900" algn="ctr">
              <a:defRPr sz="2400" b="1">
                <a:solidFill>
                  <a:srgbClr val="000066"/>
                </a:solidFill>
                <a:latin typeface="Arial" pitchFamily="34" charset="0"/>
              </a:defRPr>
            </a:lvl3pPr>
            <a:lvl4pPr marL="342900" indent="-342900" algn="ctr">
              <a:defRPr sz="2400" b="1">
                <a:solidFill>
                  <a:srgbClr val="000066"/>
                </a:solidFill>
                <a:latin typeface="Arial" pitchFamily="34" charset="0"/>
              </a:defRPr>
            </a:lvl4pPr>
            <a:lvl5pPr marL="342900" indent="-342900" algn="ctr">
              <a:defRPr sz="2400" b="1">
                <a:solidFill>
                  <a:srgbClr val="000066"/>
                </a:solidFill>
                <a:latin typeface="Arial" pitchFamily="34" charset="0"/>
              </a:defRPr>
            </a:lvl5pPr>
            <a:lvl6pPr marL="8001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6pPr>
            <a:lvl7pPr marL="12573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7pPr>
            <a:lvl8pPr marL="17145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8pPr>
            <a:lvl9pPr marL="21717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9pPr>
          </a:lstStyle>
          <a:p>
            <a:pPr>
              <a:defRPr/>
            </a:pPr>
            <a:r>
              <a:rPr lang="de-DE" sz="1600" dirty="0" smtClean="0">
                <a:solidFill>
                  <a:srgbClr val="CC0000"/>
                </a:solidFill>
                <a:effectLst>
                  <a:outerShdw blurRad="38100" dist="38100" dir="2700000" algn="tl">
                    <a:srgbClr val="C0C0C0"/>
                  </a:outerShdw>
                </a:effectLst>
                <a:ea typeface="+mn-ea"/>
              </a:rPr>
              <a:t>CONSORT</a:t>
            </a:r>
          </a:p>
          <a:p>
            <a:pPr>
              <a:defRPr/>
            </a:pPr>
            <a:r>
              <a:rPr lang="de-DE" sz="1600" u="sng" dirty="0" err="1" smtClean="0">
                <a:solidFill>
                  <a:srgbClr val="CC0000"/>
                </a:solidFill>
                <a:effectLst>
                  <a:outerShdw blurRad="38100" dist="38100" dir="2700000" algn="tl">
                    <a:srgbClr val="000000">
                      <a:alpha val="43137"/>
                    </a:srgbClr>
                  </a:outerShdw>
                </a:effectLst>
                <a:ea typeface="+mn-ea"/>
              </a:rPr>
              <a:t>Co</a:t>
            </a:r>
            <a:r>
              <a:rPr lang="de-DE" sz="1600" u="sng" dirty="0" err="1">
                <a:solidFill>
                  <a:srgbClr val="CC0000"/>
                </a:solidFill>
                <a:effectLst>
                  <a:outerShdw blurRad="38100" dist="38100" dir="2700000" algn="tl">
                    <a:srgbClr val="000000">
                      <a:alpha val="43137"/>
                    </a:srgbClr>
                  </a:outerShdw>
                </a:effectLst>
                <a:ea typeface="+mn-ea"/>
              </a:rPr>
              <a:t>n</a:t>
            </a:r>
            <a:r>
              <a:rPr lang="de-DE" sz="1600" dirty="0" err="1" smtClean="0">
                <a:ea typeface="+mn-ea"/>
              </a:rPr>
              <a:t>solidated</a:t>
            </a:r>
            <a:r>
              <a:rPr lang="de-DE" sz="1600" dirty="0" smtClean="0">
                <a:ea typeface="+mn-ea"/>
              </a:rPr>
              <a:t> </a:t>
            </a:r>
            <a:r>
              <a:rPr lang="de-DE" sz="1600" u="sng" dirty="0">
                <a:solidFill>
                  <a:srgbClr val="CC0000"/>
                </a:solidFill>
                <a:effectLst>
                  <a:outerShdw blurRad="38100" dist="38100" dir="2700000" algn="tl">
                    <a:srgbClr val="000000">
                      <a:alpha val="43137"/>
                    </a:srgbClr>
                  </a:outerShdw>
                </a:effectLst>
                <a:ea typeface="+mn-ea"/>
              </a:rPr>
              <a:t>S</a:t>
            </a:r>
            <a:r>
              <a:rPr lang="de-DE" sz="1600" dirty="0" smtClean="0">
                <a:ea typeface="+mn-ea"/>
              </a:rPr>
              <a:t>tandards </a:t>
            </a:r>
            <a:r>
              <a:rPr lang="de-DE" sz="1600" u="sng" dirty="0" err="1">
                <a:solidFill>
                  <a:srgbClr val="CC0000"/>
                </a:solidFill>
                <a:effectLst>
                  <a:outerShdw blurRad="38100" dist="38100" dir="2700000" algn="tl">
                    <a:srgbClr val="000000">
                      <a:alpha val="43137"/>
                    </a:srgbClr>
                  </a:outerShdw>
                </a:effectLst>
                <a:ea typeface="+mn-ea"/>
              </a:rPr>
              <a:t>o</a:t>
            </a:r>
            <a:r>
              <a:rPr lang="de-DE" sz="1600" dirty="0" err="1" smtClean="0">
                <a:ea typeface="+mn-ea"/>
              </a:rPr>
              <a:t>f</a:t>
            </a:r>
            <a:r>
              <a:rPr lang="de-DE" sz="1600" dirty="0" smtClean="0">
                <a:ea typeface="+mn-ea"/>
              </a:rPr>
              <a:t> </a:t>
            </a:r>
            <a:r>
              <a:rPr lang="de-DE" sz="1600" u="sng" dirty="0">
                <a:solidFill>
                  <a:srgbClr val="CC0000"/>
                </a:solidFill>
                <a:effectLst>
                  <a:outerShdw blurRad="38100" dist="38100" dir="2700000" algn="tl">
                    <a:srgbClr val="000000">
                      <a:alpha val="43137"/>
                    </a:srgbClr>
                  </a:outerShdw>
                </a:effectLst>
                <a:ea typeface="+mn-ea"/>
              </a:rPr>
              <a:t>R</a:t>
            </a:r>
            <a:r>
              <a:rPr lang="de-DE" sz="1600" dirty="0" smtClean="0">
                <a:ea typeface="+mn-ea"/>
              </a:rPr>
              <a:t>eporting </a:t>
            </a:r>
            <a:r>
              <a:rPr lang="de-DE" sz="1600" u="sng" dirty="0">
                <a:solidFill>
                  <a:srgbClr val="CC0000"/>
                </a:solidFill>
                <a:effectLst>
                  <a:outerShdw blurRad="38100" dist="38100" dir="2700000" algn="tl">
                    <a:srgbClr val="000000">
                      <a:alpha val="43137"/>
                    </a:srgbClr>
                  </a:outerShdw>
                </a:effectLst>
                <a:ea typeface="+mn-ea"/>
              </a:rPr>
              <a:t>T</a:t>
            </a:r>
            <a:r>
              <a:rPr lang="de-DE" sz="1600" dirty="0" smtClean="0">
                <a:ea typeface="+mn-ea"/>
              </a:rPr>
              <a:t>rials</a:t>
            </a:r>
          </a:p>
          <a:p>
            <a:pPr>
              <a:defRPr/>
            </a:pPr>
            <a:r>
              <a:rPr lang="de-DE" sz="1600" dirty="0" smtClean="0">
                <a:ea typeface="+mn-ea"/>
              </a:rPr>
              <a:t>(RCT = </a:t>
            </a:r>
            <a:r>
              <a:rPr lang="de-DE" sz="1600" dirty="0" err="1" smtClean="0">
                <a:ea typeface="+mn-ea"/>
              </a:rPr>
              <a:t>Randomized</a:t>
            </a:r>
            <a:r>
              <a:rPr lang="de-DE" sz="1600" dirty="0" smtClean="0">
                <a:ea typeface="+mn-ea"/>
              </a:rPr>
              <a:t> </a:t>
            </a:r>
            <a:r>
              <a:rPr lang="de-DE" sz="1600" dirty="0" err="1" smtClean="0">
                <a:ea typeface="+mn-ea"/>
              </a:rPr>
              <a:t>Controlled</a:t>
            </a:r>
            <a:r>
              <a:rPr lang="de-DE" sz="1600" dirty="0" smtClean="0">
                <a:ea typeface="+mn-ea"/>
              </a:rPr>
              <a:t> Trials)</a:t>
            </a:r>
          </a:p>
          <a:p>
            <a:pPr>
              <a:defRPr/>
            </a:pPr>
            <a:r>
              <a:rPr lang="de-DE" sz="1600" dirty="0" smtClean="0">
                <a:ea typeface="+mn-ea"/>
              </a:rPr>
              <a:t>www.consort-statement.org*</a:t>
            </a:r>
          </a:p>
        </p:txBody>
      </p:sp>
      <p:sp>
        <p:nvSpPr>
          <p:cNvPr id="257030"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257031"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pic>
        <p:nvPicPr>
          <p:cNvPr id="408583" name="Picture 7"/>
          <p:cNvPicPr>
            <a:picLocks noChangeAspect="1" noChangeArrowheads="1"/>
          </p:cNvPicPr>
          <p:nvPr/>
        </p:nvPicPr>
        <p:blipFill>
          <a:blip r:embed="rId3"/>
          <a:srcRect/>
          <a:stretch>
            <a:fillRect/>
          </a:stretch>
        </p:blipFill>
        <p:spPr bwMode="auto">
          <a:xfrm>
            <a:off x="7669213" y="125413"/>
            <a:ext cx="788987" cy="593725"/>
          </a:xfrm>
          <a:prstGeom prst="rect">
            <a:avLst/>
          </a:prstGeom>
          <a:noFill/>
          <a:ln>
            <a:noFill/>
          </a:ln>
          <a:effectLst>
            <a:outerShdw blurRad="50800" dist="38100" dir="2700000" algn="tl" rotWithShape="0">
              <a:srgbClr val="808080">
                <a:alpha val="39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0264" name="Text Box 8"/>
          <p:cNvSpPr txBox="1">
            <a:spLocks noChangeArrowheads="1"/>
          </p:cNvSpPr>
          <p:nvPr/>
        </p:nvSpPr>
        <p:spPr bwMode="auto">
          <a:xfrm>
            <a:off x="681038" y="2278063"/>
            <a:ext cx="7777162" cy="134778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marL="342900" indent="-342900" algn="ctr">
              <a:defRPr sz="2400" b="1">
                <a:solidFill>
                  <a:srgbClr val="000066"/>
                </a:solidFill>
                <a:latin typeface="Arial" pitchFamily="34" charset="0"/>
              </a:defRPr>
            </a:lvl1pPr>
            <a:lvl2pPr marL="342900" indent="-342900" algn="ctr">
              <a:defRPr sz="2400" b="1">
                <a:solidFill>
                  <a:srgbClr val="000066"/>
                </a:solidFill>
                <a:latin typeface="Arial" pitchFamily="34" charset="0"/>
              </a:defRPr>
            </a:lvl2pPr>
            <a:lvl3pPr marL="342900" indent="-342900" algn="ctr">
              <a:defRPr sz="2400" b="1">
                <a:solidFill>
                  <a:srgbClr val="000066"/>
                </a:solidFill>
                <a:latin typeface="Arial" pitchFamily="34" charset="0"/>
              </a:defRPr>
            </a:lvl3pPr>
            <a:lvl4pPr marL="342900" indent="-342900" algn="ctr">
              <a:defRPr sz="2400" b="1">
                <a:solidFill>
                  <a:srgbClr val="000066"/>
                </a:solidFill>
                <a:latin typeface="Arial" pitchFamily="34" charset="0"/>
              </a:defRPr>
            </a:lvl4pPr>
            <a:lvl5pPr marL="342900" indent="-342900" algn="ctr">
              <a:defRPr sz="2400" b="1">
                <a:solidFill>
                  <a:srgbClr val="000066"/>
                </a:solidFill>
                <a:latin typeface="Arial" pitchFamily="34" charset="0"/>
              </a:defRPr>
            </a:lvl5pPr>
            <a:lvl6pPr marL="8001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6pPr>
            <a:lvl7pPr marL="12573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7pPr>
            <a:lvl8pPr marL="17145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8pPr>
            <a:lvl9pPr marL="21717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9pPr>
          </a:lstStyle>
          <a:p>
            <a:pPr>
              <a:defRPr/>
            </a:pPr>
            <a:r>
              <a:rPr lang="de-DE" sz="1600" dirty="0" smtClean="0">
                <a:solidFill>
                  <a:srgbClr val="CC0000"/>
                </a:solidFill>
                <a:effectLst>
                  <a:outerShdw blurRad="38100" dist="38100" dir="2700000" algn="tl">
                    <a:srgbClr val="C0C0C0"/>
                  </a:outerShdw>
                </a:effectLst>
                <a:ea typeface="+mn-ea"/>
              </a:rPr>
              <a:t>STROBE</a:t>
            </a:r>
          </a:p>
          <a:p>
            <a:pPr>
              <a:defRPr/>
            </a:pPr>
            <a:r>
              <a:rPr lang="de-DE" sz="1600" u="sng" dirty="0" err="1">
                <a:solidFill>
                  <a:srgbClr val="CC0000"/>
                </a:solidFill>
                <a:effectLst>
                  <a:outerShdw blurRad="38100" dist="38100" dir="2700000" algn="tl">
                    <a:srgbClr val="000000">
                      <a:alpha val="43137"/>
                    </a:srgbClr>
                  </a:outerShdw>
                </a:effectLst>
                <a:ea typeface="+mn-ea"/>
              </a:rPr>
              <a:t>St</a:t>
            </a:r>
            <a:r>
              <a:rPr lang="de-DE" sz="1600" dirty="0" err="1" smtClean="0">
                <a:ea typeface="+mn-ea"/>
              </a:rPr>
              <a:t>rengthening</a:t>
            </a:r>
            <a:r>
              <a:rPr lang="de-DE" sz="1600" dirty="0" smtClean="0">
                <a:ea typeface="+mn-ea"/>
              </a:rPr>
              <a:t> </a:t>
            </a:r>
            <a:r>
              <a:rPr lang="de-DE" sz="1600" dirty="0" err="1" smtClean="0">
                <a:ea typeface="+mn-ea"/>
              </a:rPr>
              <a:t>the</a:t>
            </a:r>
            <a:r>
              <a:rPr lang="de-DE" sz="1600" dirty="0" smtClean="0">
                <a:ea typeface="+mn-ea"/>
              </a:rPr>
              <a:t> </a:t>
            </a:r>
            <a:r>
              <a:rPr lang="de-DE" sz="1600" u="sng" dirty="0">
                <a:solidFill>
                  <a:srgbClr val="CC0000"/>
                </a:solidFill>
                <a:effectLst>
                  <a:outerShdw blurRad="38100" dist="38100" dir="2700000" algn="tl">
                    <a:srgbClr val="000000">
                      <a:alpha val="43137"/>
                    </a:srgbClr>
                  </a:outerShdw>
                </a:effectLst>
                <a:ea typeface="+mn-ea"/>
              </a:rPr>
              <a:t>R</a:t>
            </a:r>
            <a:r>
              <a:rPr lang="de-DE" sz="1600" dirty="0" smtClean="0">
                <a:ea typeface="+mn-ea"/>
              </a:rPr>
              <a:t>eporting of </a:t>
            </a:r>
            <a:r>
              <a:rPr lang="de-DE" sz="1600" u="sng" dirty="0" err="1">
                <a:solidFill>
                  <a:srgbClr val="CC0000"/>
                </a:solidFill>
                <a:effectLst>
                  <a:outerShdw blurRad="38100" dist="38100" dir="2700000" algn="tl">
                    <a:srgbClr val="000000">
                      <a:alpha val="43137"/>
                    </a:srgbClr>
                  </a:outerShdw>
                </a:effectLst>
                <a:ea typeface="+mn-ea"/>
              </a:rPr>
              <a:t>Ob</a:t>
            </a:r>
            <a:r>
              <a:rPr lang="de-DE" sz="1600" dirty="0" err="1" smtClean="0">
                <a:ea typeface="+mn-ea"/>
              </a:rPr>
              <a:t>servational</a:t>
            </a:r>
            <a:r>
              <a:rPr lang="de-DE" sz="1600" dirty="0" smtClean="0">
                <a:ea typeface="+mn-ea"/>
              </a:rPr>
              <a:t> Studies in </a:t>
            </a:r>
            <a:r>
              <a:rPr lang="de-DE" sz="1600" u="sng" dirty="0" err="1">
                <a:solidFill>
                  <a:srgbClr val="CC0000"/>
                </a:solidFill>
                <a:effectLst>
                  <a:outerShdw blurRad="38100" dist="38100" dir="2700000" algn="tl">
                    <a:srgbClr val="000000">
                      <a:alpha val="43137"/>
                    </a:srgbClr>
                  </a:outerShdw>
                </a:effectLst>
                <a:ea typeface="+mn-ea"/>
              </a:rPr>
              <a:t>E</a:t>
            </a:r>
            <a:r>
              <a:rPr lang="de-DE" sz="1600" dirty="0" err="1" smtClean="0">
                <a:ea typeface="+mn-ea"/>
              </a:rPr>
              <a:t>pidemiology</a:t>
            </a:r>
            <a:endParaRPr lang="de-DE" sz="1600" dirty="0" smtClean="0">
              <a:ea typeface="+mn-ea"/>
            </a:endParaRPr>
          </a:p>
          <a:p>
            <a:pPr>
              <a:defRPr/>
            </a:pPr>
            <a:r>
              <a:rPr lang="de-DE" sz="1600" dirty="0" smtClean="0">
                <a:ea typeface="+mn-ea"/>
              </a:rPr>
              <a:t>(Beobachtungsstudien = Kohorten- / Fallkontroll-)</a:t>
            </a:r>
          </a:p>
          <a:p>
            <a:pPr>
              <a:defRPr/>
            </a:pPr>
            <a:r>
              <a:rPr lang="de-DE" sz="1600" dirty="0" smtClean="0">
                <a:ea typeface="+mn-ea"/>
              </a:rPr>
              <a:t>www.strobe-statement.org</a:t>
            </a:r>
          </a:p>
        </p:txBody>
      </p:sp>
      <p:sp>
        <p:nvSpPr>
          <p:cNvPr id="257034" name="Text Box 9"/>
          <p:cNvSpPr txBox="1">
            <a:spLocks noChangeArrowheads="1"/>
          </p:cNvSpPr>
          <p:nvPr/>
        </p:nvSpPr>
        <p:spPr bwMode="auto">
          <a:xfrm>
            <a:off x="395288" y="5661025"/>
            <a:ext cx="8569325"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600"/>
              <a:t>* Letztes update in 2010: Registrierung der Studie / Protokoll voll erhältlich / Funding</a:t>
            </a:r>
          </a:p>
        </p:txBody>
      </p:sp>
      <p:sp>
        <p:nvSpPr>
          <p:cNvPr id="238603" name="Text Box 10"/>
          <p:cNvSpPr txBox="1">
            <a:spLocks noChangeArrowheads="1"/>
          </p:cNvSpPr>
          <p:nvPr/>
        </p:nvSpPr>
        <p:spPr bwMode="auto">
          <a:xfrm>
            <a:off x="684213" y="4994275"/>
            <a:ext cx="7777162" cy="655638"/>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lgn="ctr">
              <a:defRPr/>
            </a:pPr>
            <a:r>
              <a:rPr lang="de-DE" altLang="en-US" sz="1600" smtClean="0">
                <a:solidFill>
                  <a:srgbClr val="CC0000"/>
                </a:solidFill>
                <a:effectLst>
                  <a:outerShdw blurRad="38100" dist="38100" dir="2700000" algn="tl">
                    <a:srgbClr val="C0C0C0"/>
                  </a:outerShdw>
                </a:effectLst>
              </a:rPr>
              <a:t>QUORUM </a:t>
            </a:r>
            <a:r>
              <a:rPr lang="de-DE" altLang="en-US" sz="1600" smtClean="0">
                <a:solidFill>
                  <a:srgbClr val="CC0000"/>
                </a:solidFill>
                <a:effectLst>
                  <a:outerShdw blurRad="38100" dist="38100" dir="2700000" algn="tl">
                    <a:srgbClr val="C0C0C0"/>
                  </a:outerShdw>
                </a:effectLst>
                <a:sym typeface="SymbolPS" pitchFamily="82" charset="2"/>
              </a:rPr>
              <a:t>/ PRISMA</a:t>
            </a:r>
          </a:p>
          <a:p>
            <a:pPr algn="ctr">
              <a:defRPr/>
            </a:pPr>
            <a:r>
              <a:rPr lang="de-DE" altLang="en-US" sz="1600" smtClean="0"/>
              <a:t>Qualitätskriterien für Metaanalysen**</a:t>
            </a:r>
          </a:p>
        </p:txBody>
      </p:sp>
      <p:sp>
        <p:nvSpPr>
          <p:cNvPr id="257036" name="Text Box 11"/>
          <p:cNvSpPr txBox="1">
            <a:spLocks noChangeArrowheads="1"/>
          </p:cNvSpPr>
          <p:nvPr/>
        </p:nvSpPr>
        <p:spPr bwMode="auto">
          <a:xfrm>
            <a:off x="395288" y="6021388"/>
            <a:ext cx="79216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2000"/>
              <a:t>** </a:t>
            </a:r>
            <a:r>
              <a:rPr lang="de-DE" altLang="en-US" sz="1600"/>
              <a:t>The Lancet 1999; 354 (9193): 1896 - 1900 </a:t>
            </a:r>
          </a:p>
        </p:txBody>
      </p:sp>
      <p:sp>
        <p:nvSpPr>
          <p:cNvPr id="13" name="Text Box 3"/>
          <p:cNvSpPr txBox="1">
            <a:spLocks noChangeArrowheads="1"/>
          </p:cNvSpPr>
          <p:nvPr/>
        </p:nvSpPr>
        <p:spPr bwMode="auto">
          <a:xfrm>
            <a:off x="684213" y="3757613"/>
            <a:ext cx="7777162" cy="1003300"/>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marL="342900" indent="-342900" algn="ctr">
              <a:defRPr sz="2400" b="1">
                <a:solidFill>
                  <a:srgbClr val="000066"/>
                </a:solidFill>
                <a:latin typeface="Arial" pitchFamily="34" charset="0"/>
              </a:defRPr>
            </a:lvl1pPr>
            <a:lvl2pPr marL="342900" indent="-342900" algn="ctr">
              <a:defRPr sz="2400" b="1">
                <a:solidFill>
                  <a:srgbClr val="000066"/>
                </a:solidFill>
                <a:latin typeface="Arial" pitchFamily="34" charset="0"/>
              </a:defRPr>
            </a:lvl2pPr>
            <a:lvl3pPr marL="342900" indent="-342900" algn="ctr">
              <a:defRPr sz="2400" b="1">
                <a:solidFill>
                  <a:srgbClr val="000066"/>
                </a:solidFill>
                <a:latin typeface="Arial" pitchFamily="34" charset="0"/>
              </a:defRPr>
            </a:lvl3pPr>
            <a:lvl4pPr marL="342900" indent="-342900" algn="ctr">
              <a:defRPr sz="2400" b="1">
                <a:solidFill>
                  <a:srgbClr val="000066"/>
                </a:solidFill>
                <a:latin typeface="Arial" pitchFamily="34" charset="0"/>
              </a:defRPr>
            </a:lvl4pPr>
            <a:lvl5pPr marL="342900" indent="-342900" algn="ctr">
              <a:defRPr sz="2400" b="1">
                <a:solidFill>
                  <a:srgbClr val="000066"/>
                </a:solidFill>
                <a:latin typeface="Arial" pitchFamily="34" charset="0"/>
              </a:defRPr>
            </a:lvl5pPr>
            <a:lvl6pPr marL="8001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6pPr>
            <a:lvl7pPr marL="12573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7pPr>
            <a:lvl8pPr marL="17145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8pPr>
            <a:lvl9pPr marL="21717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9pPr>
          </a:lstStyle>
          <a:p>
            <a:pPr>
              <a:defRPr/>
            </a:pPr>
            <a:r>
              <a:rPr lang="de-DE" sz="1600" dirty="0" smtClean="0">
                <a:solidFill>
                  <a:srgbClr val="CC0000"/>
                </a:solidFill>
                <a:effectLst>
                  <a:outerShdw blurRad="38100" dist="38100" dir="2700000" algn="tl">
                    <a:srgbClr val="C0C0C0"/>
                  </a:outerShdw>
                </a:effectLst>
                <a:ea typeface="+mn-ea"/>
              </a:rPr>
              <a:t>SPIRIT</a:t>
            </a:r>
          </a:p>
          <a:p>
            <a:pPr>
              <a:defRPr/>
            </a:pPr>
            <a:r>
              <a:rPr lang="de-DE" sz="1600" u="sng" dirty="0">
                <a:solidFill>
                  <a:srgbClr val="CC0000"/>
                </a:solidFill>
                <a:effectLst>
                  <a:outerShdw blurRad="38100" dist="38100" dir="2700000" algn="tl">
                    <a:srgbClr val="000000">
                      <a:alpha val="43137"/>
                    </a:srgbClr>
                  </a:outerShdw>
                </a:effectLst>
                <a:ea typeface="+mn-ea"/>
              </a:rPr>
              <a:t>S</a:t>
            </a:r>
            <a:r>
              <a:rPr lang="de-DE" sz="1600" dirty="0">
                <a:ea typeface="+mn-ea"/>
              </a:rPr>
              <a:t>tandard </a:t>
            </a:r>
            <a:r>
              <a:rPr lang="de-DE" sz="1600" u="sng" dirty="0">
                <a:solidFill>
                  <a:srgbClr val="CC0000"/>
                </a:solidFill>
                <a:effectLst>
                  <a:outerShdw blurRad="38100" dist="38100" dir="2700000" algn="tl">
                    <a:srgbClr val="000000">
                      <a:alpha val="43137"/>
                    </a:srgbClr>
                  </a:outerShdw>
                </a:effectLst>
                <a:ea typeface="+mn-ea"/>
              </a:rPr>
              <a:t>P</a:t>
            </a:r>
            <a:r>
              <a:rPr lang="de-DE" sz="1600" dirty="0">
                <a:ea typeface="+mn-ea"/>
              </a:rPr>
              <a:t>rotocol </a:t>
            </a:r>
            <a:r>
              <a:rPr lang="de-DE" sz="1600" u="sng" dirty="0">
                <a:solidFill>
                  <a:srgbClr val="CC0000"/>
                </a:solidFill>
                <a:effectLst>
                  <a:outerShdw blurRad="38100" dist="38100" dir="2700000" algn="tl">
                    <a:srgbClr val="000000">
                      <a:alpha val="43137"/>
                    </a:srgbClr>
                  </a:outerShdw>
                </a:effectLst>
                <a:ea typeface="+mn-ea"/>
              </a:rPr>
              <a:t>I</a:t>
            </a:r>
            <a:r>
              <a:rPr lang="de-DE" sz="1600" dirty="0">
                <a:ea typeface="+mn-ea"/>
              </a:rPr>
              <a:t>tems: </a:t>
            </a:r>
            <a:r>
              <a:rPr lang="de-DE" sz="1600" u="sng" dirty="0" err="1">
                <a:solidFill>
                  <a:srgbClr val="CC0000"/>
                </a:solidFill>
                <a:effectLst>
                  <a:outerShdw blurRad="38100" dist="38100" dir="2700000" algn="tl">
                    <a:srgbClr val="000000">
                      <a:alpha val="43137"/>
                    </a:srgbClr>
                  </a:outerShdw>
                </a:effectLst>
                <a:ea typeface="+mn-ea"/>
              </a:rPr>
              <a:t>R</a:t>
            </a:r>
            <a:r>
              <a:rPr lang="de-DE" sz="1600" dirty="0" err="1" smtClean="0">
                <a:ea typeface="+mn-ea"/>
              </a:rPr>
              <a:t>ecomendations</a:t>
            </a:r>
            <a:r>
              <a:rPr lang="de-DE" sz="1600" dirty="0" smtClean="0">
                <a:ea typeface="+mn-ea"/>
              </a:rPr>
              <a:t> </a:t>
            </a:r>
            <a:r>
              <a:rPr lang="de-DE" sz="1600" dirty="0" err="1">
                <a:ea typeface="+mn-ea"/>
              </a:rPr>
              <a:t>for</a:t>
            </a:r>
            <a:r>
              <a:rPr lang="de-DE" sz="1600" dirty="0">
                <a:ea typeface="+mn-ea"/>
              </a:rPr>
              <a:t> </a:t>
            </a:r>
            <a:r>
              <a:rPr lang="de-DE" sz="1600" u="sng" dirty="0" err="1">
                <a:solidFill>
                  <a:srgbClr val="CC0000"/>
                </a:solidFill>
                <a:effectLst>
                  <a:outerShdw blurRad="38100" dist="38100" dir="2700000" algn="tl">
                    <a:srgbClr val="000000">
                      <a:alpha val="43137"/>
                    </a:srgbClr>
                  </a:outerShdw>
                </a:effectLst>
                <a:ea typeface="+mn-ea"/>
              </a:rPr>
              <a:t>I</a:t>
            </a:r>
            <a:r>
              <a:rPr lang="de-DE" sz="1600" dirty="0" err="1">
                <a:ea typeface="+mn-ea"/>
              </a:rPr>
              <a:t>nterventional</a:t>
            </a:r>
            <a:r>
              <a:rPr lang="de-DE" sz="1600" dirty="0">
                <a:ea typeface="+mn-ea"/>
              </a:rPr>
              <a:t> </a:t>
            </a:r>
            <a:r>
              <a:rPr lang="de-DE" sz="1600" u="sng" dirty="0">
                <a:solidFill>
                  <a:srgbClr val="CC0000"/>
                </a:solidFill>
                <a:effectLst>
                  <a:outerShdw blurRad="38100" dist="38100" dir="2700000" algn="tl">
                    <a:srgbClr val="000000">
                      <a:alpha val="43137"/>
                    </a:srgbClr>
                  </a:outerShdw>
                </a:effectLst>
                <a:ea typeface="+mn-ea"/>
              </a:rPr>
              <a:t>T</a:t>
            </a:r>
            <a:r>
              <a:rPr lang="de-DE" sz="1600" dirty="0">
                <a:ea typeface="+mn-ea"/>
              </a:rPr>
              <a:t>rials</a:t>
            </a:r>
          </a:p>
          <a:p>
            <a:pPr>
              <a:defRPr/>
            </a:pPr>
            <a:r>
              <a:rPr lang="de-DE" sz="1600" dirty="0" smtClean="0">
                <a:ea typeface="+mn-ea"/>
              </a:rPr>
              <a:t>www.spirit-statement.org</a:t>
            </a:r>
          </a:p>
        </p:txBody>
      </p:sp>
    </p:spTree>
  </p:cSld>
  <p:clrMapOvr>
    <a:masterClrMapping/>
  </p:clrMapOvr>
  <p:transition>
    <p:zoom/>
  </p:transition>
  <p:timing>
    <p:tnLst>
      <p:par>
        <p:cTn id="1" dur="indefinite" restart="never" nodeType="tmRoot"/>
      </p:par>
    </p:tnLst>
  </p:timing>
</p:sld>
</file>

<file path=ppt/slides/slide266.xml><?xml version="1.0" encoding="utf-8"?>
<p:sld xmlns:a="http://schemas.openxmlformats.org/drawingml/2006/main" xmlns:r="http://schemas.openxmlformats.org/officeDocument/2006/relationships" xmlns:p="http://schemas.openxmlformats.org/presentationml/2006/main" showMasterPhAnim="0">
  <p:cSld>
    <p:bg>
      <p:bgPr>
        <a:solidFill>
          <a:srgbClr val="FFFFFF"/>
        </a:solidFill>
        <a:effectLst/>
      </p:bgPr>
    </p:bg>
    <p:spTree>
      <p:nvGrpSpPr>
        <p:cNvPr id="1" name=""/>
        <p:cNvGrpSpPr/>
        <p:nvPr/>
      </p:nvGrpSpPr>
      <p:grpSpPr>
        <a:xfrm>
          <a:off x="0" y="0"/>
          <a:ext cx="0" cy="0"/>
          <a:chOff x="0" y="0"/>
          <a:chExt cx="0" cy="0"/>
        </a:xfrm>
      </p:grpSpPr>
      <p:sp>
        <p:nvSpPr>
          <p:cNvPr id="226306"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58051" name="Foliennummernplatzhalter 6"/>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A5CEA37B-F25F-416C-9E5F-74A67DCFB411}" type="slidenum">
              <a:rPr lang="de-DE" altLang="en-US" sz="900" smtClean="0">
                <a:solidFill>
                  <a:schemeClr val="accent2"/>
                </a:solidFill>
              </a:rPr>
              <a:pPr/>
              <a:t>266</a:t>
            </a:fld>
            <a:endParaRPr lang="de-DE" altLang="en-US" sz="1400" b="0" smtClean="0">
              <a:solidFill>
                <a:schemeClr val="tx1"/>
              </a:solidFill>
            </a:endParaRPr>
          </a:p>
        </p:txBody>
      </p:sp>
      <p:sp>
        <p:nvSpPr>
          <p:cNvPr id="480258" name="Rectangle 2"/>
          <p:cNvSpPr>
            <a:spLocks noGrp="1" noChangeArrowheads="1"/>
          </p:cNvSpPr>
          <p:nvPr>
            <p:ph type="title"/>
          </p:nvPr>
        </p:nvSpPr>
        <p:spPr>
          <a:xfrm>
            <a:off x="684213" y="231775"/>
            <a:ext cx="7772400" cy="368300"/>
          </a:xfrm>
        </p:spPr>
        <p:txBody>
          <a:bodyPr/>
          <a:lstStyle/>
          <a:p>
            <a:pPr>
              <a:defRPr/>
            </a:pPr>
            <a:r>
              <a:rPr lang="de-DE" altLang="en-US" sz="1800" smtClean="0">
                <a:effectLst>
                  <a:outerShdw blurRad="38100" dist="38100" dir="2700000" algn="tl">
                    <a:srgbClr val="C0C0C0"/>
                  </a:outerShdw>
                </a:effectLst>
                <a:ea typeface="ＭＳ Ｐゴシック" pitchFamily="1" charset="-128"/>
              </a:rPr>
              <a:t>2.4.4 Qualitätsstandards</a:t>
            </a:r>
          </a:p>
        </p:txBody>
      </p:sp>
      <p:sp>
        <p:nvSpPr>
          <p:cNvPr id="258053"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258054"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graphicFrame>
        <p:nvGraphicFramePr>
          <p:cNvPr id="2" name="Tabelle 1"/>
          <p:cNvGraphicFramePr>
            <a:graphicFrameLocks noGrp="1"/>
          </p:cNvGraphicFramePr>
          <p:nvPr/>
        </p:nvGraphicFramePr>
        <p:xfrm>
          <a:off x="611188" y="612775"/>
          <a:ext cx="8281987" cy="5568950"/>
        </p:xfrm>
        <a:graphic>
          <a:graphicData uri="http://schemas.openxmlformats.org/drawingml/2006/table">
            <a:tbl>
              <a:tblPr/>
              <a:tblGrid>
                <a:gridCol w="1962150">
                  <a:extLst>
                    <a:ext uri="{9D8B030D-6E8A-4147-A177-3AD203B41FA5}">
                      <a16:colId xmlns="" xmlns:a16="http://schemas.microsoft.com/office/drawing/2014/main" val="20000"/>
                    </a:ext>
                  </a:extLst>
                </a:gridCol>
                <a:gridCol w="2614612">
                  <a:extLst>
                    <a:ext uri="{9D8B030D-6E8A-4147-A177-3AD203B41FA5}">
                      <a16:colId xmlns="" xmlns:a16="http://schemas.microsoft.com/office/drawing/2014/main" val="20001"/>
                    </a:ext>
                  </a:extLst>
                </a:gridCol>
                <a:gridCol w="3705225">
                  <a:extLst>
                    <a:ext uri="{9D8B030D-6E8A-4147-A177-3AD203B41FA5}">
                      <a16:colId xmlns="" xmlns:a16="http://schemas.microsoft.com/office/drawing/2014/main" val="20002"/>
                    </a:ext>
                  </a:extLst>
                </a:gridCol>
              </a:tblGrid>
              <a:tr h="158736">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de-DE" altLang="en-US" sz="900" b="1" i="0" u="none" strike="noStrike" cap="none" normalizeH="0" baseline="0" smtClean="0">
                          <a:ln>
                            <a:noFill/>
                          </a:ln>
                          <a:solidFill>
                            <a:schemeClr val="tx1"/>
                          </a:solidFill>
                          <a:effectLst/>
                          <a:latin typeface="Arial" pitchFamily="34" charset="0"/>
                          <a:ea typeface="ＭＳ Ｐゴシック" pitchFamily="1" charset="-128"/>
                        </a:rPr>
                        <a:t>Study type</a:t>
                      </a:r>
                    </a:p>
                  </a:txBody>
                  <a:tcPr marL="21389" marR="21389" marT="10694" marB="10694" anchor="ctr" horzOverflow="overflow">
                    <a:lnL>
                      <a:noFill/>
                    </a:lnL>
                    <a:lnR>
                      <a:noFill/>
                    </a:lnR>
                    <a:lnT>
                      <a:noFill/>
                    </a:lnT>
                    <a:lnB>
                      <a:noFill/>
                    </a:lnB>
                    <a:lnTlToBr>
                      <a:noFill/>
                    </a:lnTlToBr>
                    <a:lnBlToTr>
                      <a:noFill/>
                    </a:lnBlToTr>
                    <a:gradFill rotWithShape="1">
                      <a:gsLst>
                        <a:gs pos="0">
                          <a:srgbClr val="5E9EFF"/>
                        </a:gs>
                        <a:gs pos="39999">
                          <a:srgbClr val="85C2FF"/>
                        </a:gs>
                        <a:gs pos="70000">
                          <a:srgbClr val="C4D6EB"/>
                        </a:gs>
                        <a:gs pos="100000">
                          <a:srgbClr val="FFEBFA"/>
                        </a:gs>
                      </a:gsLst>
                      <a:lin ang="5400000"/>
                    </a:gra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de-DE" altLang="en-US" sz="900" b="1" i="0" u="none" strike="noStrike" cap="none" normalizeH="0" baseline="0" smtClean="0">
                          <a:ln>
                            <a:noFill/>
                          </a:ln>
                          <a:solidFill>
                            <a:schemeClr val="tx1"/>
                          </a:solidFill>
                          <a:effectLst/>
                          <a:latin typeface="Arial" pitchFamily="34" charset="0"/>
                          <a:ea typeface="ＭＳ Ｐゴシック" pitchFamily="1" charset="-128"/>
                        </a:rPr>
                        <a:t>Acronym</a:t>
                      </a:r>
                    </a:p>
                  </a:txBody>
                  <a:tcPr marL="21389" marR="21389" marT="10694" marB="10694" anchor="ctr" horzOverflow="overflow">
                    <a:lnL>
                      <a:noFill/>
                    </a:lnL>
                    <a:lnR>
                      <a:noFill/>
                    </a:lnR>
                    <a:lnT>
                      <a:noFill/>
                    </a:lnT>
                    <a:lnB>
                      <a:noFill/>
                    </a:lnB>
                    <a:lnTlToBr>
                      <a:noFill/>
                    </a:lnTlToBr>
                    <a:lnBlToTr>
                      <a:noFill/>
                    </a:lnBlToTr>
                    <a:gradFill rotWithShape="1">
                      <a:gsLst>
                        <a:gs pos="0">
                          <a:srgbClr val="5E9EFF"/>
                        </a:gs>
                        <a:gs pos="39999">
                          <a:srgbClr val="85C2FF"/>
                        </a:gs>
                        <a:gs pos="70000">
                          <a:srgbClr val="C4D6EB"/>
                        </a:gs>
                        <a:gs pos="100000">
                          <a:srgbClr val="FFEBFA"/>
                        </a:gs>
                      </a:gsLst>
                      <a:lin ang="5400000"/>
                    </a:gra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de-DE" altLang="en-US" sz="900" b="1" i="0" u="none" strike="noStrike" cap="none" normalizeH="0" baseline="0" smtClean="0">
                          <a:ln>
                            <a:noFill/>
                          </a:ln>
                          <a:solidFill>
                            <a:schemeClr val="tx1"/>
                          </a:solidFill>
                          <a:effectLst/>
                          <a:latin typeface="Arial" pitchFamily="34" charset="0"/>
                          <a:ea typeface="ＭＳ Ｐゴシック" pitchFamily="1" charset="-128"/>
                        </a:rPr>
                        <a:t>Reporting guideline</a:t>
                      </a:r>
                    </a:p>
                  </a:txBody>
                  <a:tcPr marL="21389" marR="21389" marT="10694" marB="10694" anchor="ctr" horzOverflow="overflow">
                    <a:lnL>
                      <a:noFill/>
                    </a:lnL>
                    <a:lnR>
                      <a:noFill/>
                    </a:lnR>
                    <a:lnT>
                      <a:noFill/>
                    </a:lnT>
                    <a:lnB>
                      <a:noFill/>
                    </a:lnB>
                    <a:lnTlToBr>
                      <a:noFill/>
                    </a:lnTlToBr>
                    <a:lnBlToTr>
                      <a:noFill/>
                    </a:lnBlToTr>
                    <a:gradFill rotWithShape="1">
                      <a:gsLst>
                        <a:gs pos="0">
                          <a:srgbClr val="5E9EFF"/>
                        </a:gs>
                        <a:gs pos="39999">
                          <a:srgbClr val="85C2FF"/>
                        </a:gs>
                        <a:gs pos="70000">
                          <a:srgbClr val="C4D6EB"/>
                        </a:gs>
                        <a:gs pos="100000">
                          <a:srgbClr val="FFEBFA"/>
                        </a:gs>
                      </a:gsLst>
                      <a:lin ang="5400000"/>
                    </a:gradFill>
                  </a:tcPr>
                </a:tc>
                <a:extLst>
                  <a:ext uri="{0D108BD9-81ED-4DB2-BD59-A6C34878D82A}">
                    <a16:rowId xmlns="" xmlns:a16="http://schemas.microsoft.com/office/drawing/2014/main" val="10000"/>
                  </a:ext>
                </a:extLst>
              </a:tr>
              <a:tr h="357157">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de-DE" altLang="en-US" sz="1100" b="1" i="0" u="none" strike="noStrike" cap="none" normalizeH="0" baseline="0" smtClean="0">
                          <a:ln>
                            <a:noFill/>
                          </a:ln>
                          <a:solidFill>
                            <a:schemeClr val="tx1"/>
                          </a:solidFill>
                          <a:effectLst>
                            <a:outerShdw blurRad="38100" dist="38100" dir="2700000" algn="tl">
                              <a:srgbClr val="C0C0C0"/>
                            </a:outerShdw>
                          </a:effectLst>
                          <a:latin typeface="Arial" pitchFamily="34" charset="0"/>
                          <a:ea typeface="ＭＳ Ｐゴシック" pitchFamily="1" charset="-128"/>
                        </a:rPr>
                        <a:t>Randomised controlled trials</a:t>
                      </a:r>
                    </a:p>
                  </a:txBody>
                  <a:tcPr marL="21389" marR="21389" marT="10694" marB="10694" anchor="ctr" horzOverflow="overflow">
                    <a:lnL>
                      <a:noFill/>
                    </a:lnL>
                    <a:lnR>
                      <a:noFill/>
                    </a:lnR>
                    <a:lnT>
                      <a:noFill/>
                    </a:lnT>
                    <a:lnB>
                      <a:noFill/>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de-DE" altLang="en-US" sz="1200" b="1" i="0" u="none" strike="noStrike" cap="none" normalizeH="0" baseline="0" smtClean="0">
                          <a:ln>
                            <a:noFill/>
                          </a:ln>
                          <a:solidFill>
                            <a:schemeClr val="tx1"/>
                          </a:solidFill>
                          <a:effectLst/>
                          <a:latin typeface="Arial" pitchFamily="34" charset="0"/>
                          <a:ea typeface="ＭＳ Ｐゴシック" pitchFamily="1" charset="-128"/>
                        </a:rPr>
                        <a:t>CONSORT14</a:t>
                      </a:r>
                    </a:p>
                  </a:txBody>
                  <a:tcPr marL="21389" marR="21389" marT="10694" marB="10694" anchor="ctr" horzOverflow="overflow">
                    <a:lnL>
                      <a:noFill/>
                    </a:lnL>
                    <a:lnR>
                      <a:noFill/>
                    </a:lnR>
                    <a:lnT>
                      <a:noFill/>
                    </a:lnT>
                    <a:lnB>
                      <a:noFill/>
                    </a:lnB>
                    <a:lnTlToBr>
                      <a:noFill/>
                    </a:lnTlToBr>
                    <a:lnBlToTr>
                      <a:noFill/>
                    </a:lnBlToTr>
                    <a:gradFill rotWithShape="1">
                      <a:gsLst>
                        <a:gs pos="0">
                          <a:srgbClr val="5E9EFF"/>
                        </a:gs>
                        <a:gs pos="39999">
                          <a:srgbClr val="85C2FF"/>
                        </a:gs>
                        <a:gs pos="70000">
                          <a:srgbClr val="C4D6EB"/>
                        </a:gs>
                        <a:gs pos="100000">
                          <a:srgbClr val="FFEBFA"/>
                        </a:gs>
                      </a:gsLst>
                      <a:lin ang="5400000"/>
                    </a:gra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smtClean="0">
                          <a:ln>
                            <a:noFill/>
                          </a:ln>
                          <a:solidFill>
                            <a:schemeClr val="tx1"/>
                          </a:solidFill>
                          <a:effectLst/>
                          <a:latin typeface="Arial" pitchFamily="34" charset="0"/>
                          <a:ea typeface="ＭＳ Ｐゴシック" pitchFamily="1" charset="-128"/>
                        </a:rPr>
                        <a:t>Consolidated Standards for Reporting Trials</a:t>
                      </a:r>
                    </a:p>
                  </a:txBody>
                  <a:tcPr marL="21389" marR="21389" marT="10694" marB="10694" anchor="ctr" horzOverflow="overflow">
                    <a:lnL>
                      <a:noFill/>
                    </a:lnL>
                    <a:lnR>
                      <a:noFill/>
                    </a:lnR>
                    <a:lnT>
                      <a:noFill/>
                    </a:lnT>
                    <a:lnB>
                      <a:noFill/>
                    </a:lnB>
                    <a:lnTlToBr>
                      <a:noFill/>
                    </a:lnTlToBr>
                    <a:lnBlToTr>
                      <a:noFill/>
                    </a:lnBlToTr>
                    <a:noFill/>
                  </a:tcPr>
                </a:tc>
                <a:extLst>
                  <a:ext uri="{0D108BD9-81ED-4DB2-BD59-A6C34878D82A}">
                    <a16:rowId xmlns="" xmlns:a16="http://schemas.microsoft.com/office/drawing/2014/main" val="10001"/>
                  </a:ext>
                </a:extLst>
              </a:tr>
              <a:tr h="236517">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smtClean="0">
                        <a:ln>
                          <a:noFill/>
                        </a:ln>
                        <a:solidFill>
                          <a:schemeClr val="tx1"/>
                        </a:solidFill>
                        <a:effectLst/>
                        <a:latin typeface="Arial" pitchFamily="34" charset="0"/>
                        <a:ea typeface="ＭＳ Ｐゴシック" pitchFamily="1" charset="-128"/>
                      </a:endParaRPr>
                    </a:p>
                  </a:txBody>
                  <a:tcPr marL="21389" marR="21389" marT="10694" marB="10694" anchor="ctr" horzOverflow="overflow">
                    <a:lnL>
                      <a:noFill/>
                    </a:lnL>
                    <a:lnR>
                      <a:noFill/>
                    </a:lnR>
                    <a:lnT>
                      <a:noFill/>
                    </a:lnT>
                    <a:lnB>
                      <a:noFill/>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de-DE" altLang="en-US" sz="1200" b="1" i="0" u="none" strike="noStrike" cap="none" normalizeH="0" baseline="0" smtClean="0">
                          <a:ln>
                            <a:noFill/>
                          </a:ln>
                          <a:solidFill>
                            <a:schemeClr val="tx1"/>
                          </a:solidFill>
                          <a:effectLst/>
                          <a:latin typeface="Arial" pitchFamily="34" charset="0"/>
                          <a:ea typeface="ＭＳ Ｐゴシック" pitchFamily="1" charset="-128"/>
                        </a:rPr>
                        <a:t>CONSORT Harms19</a:t>
                      </a:r>
                    </a:p>
                  </a:txBody>
                  <a:tcPr marL="21389" marR="21389" marT="10694" marB="10694" anchor="ctr" horzOverflow="overflow">
                    <a:lnL>
                      <a:noFill/>
                    </a:lnL>
                    <a:lnR>
                      <a:noFill/>
                    </a:lnR>
                    <a:lnT>
                      <a:noFill/>
                    </a:lnT>
                    <a:lnB>
                      <a:noFill/>
                    </a:lnB>
                    <a:lnTlToBr>
                      <a:noFill/>
                    </a:lnTlToBr>
                    <a:lnBlToTr>
                      <a:noFill/>
                    </a:lnBlToTr>
                    <a:gradFill rotWithShape="1">
                      <a:gsLst>
                        <a:gs pos="0">
                          <a:srgbClr val="5E9EFF"/>
                        </a:gs>
                        <a:gs pos="39999">
                          <a:srgbClr val="85C2FF"/>
                        </a:gs>
                        <a:gs pos="70000">
                          <a:srgbClr val="C4D6EB"/>
                        </a:gs>
                        <a:gs pos="100000">
                          <a:srgbClr val="FFEBFA"/>
                        </a:gs>
                      </a:gsLst>
                      <a:lin ang="5400000"/>
                    </a:gra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smtClean="0">
                          <a:ln>
                            <a:noFill/>
                          </a:ln>
                          <a:solidFill>
                            <a:schemeClr val="tx1"/>
                          </a:solidFill>
                          <a:effectLst/>
                          <a:latin typeface="Arial" pitchFamily="34" charset="0"/>
                          <a:ea typeface="ＭＳ Ｐゴシック" pitchFamily="1" charset="-128"/>
                        </a:rPr>
                        <a:t>CONSORT extension for reporting harms in randomised trials</a:t>
                      </a:r>
                    </a:p>
                  </a:txBody>
                  <a:tcPr marL="21389" marR="21389" marT="10694" marB="10694" anchor="ctr" horzOverflow="overflow">
                    <a:lnL>
                      <a:noFill/>
                    </a:lnL>
                    <a:lnR>
                      <a:noFill/>
                    </a:lnR>
                    <a:lnT>
                      <a:noFill/>
                    </a:lnT>
                    <a:lnB>
                      <a:noFill/>
                    </a:lnB>
                    <a:lnTlToBr>
                      <a:noFill/>
                    </a:lnTlToBr>
                    <a:lnBlToTr>
                      <a:noFill/>
                    </a:lnBlToTr>
                    <a:noFill/>
                  </a:tcPr>
                </a:tc>
                <a:extLst>
                  <a:ext uri="{0D108BD9-81ED-4DB2-BD59-A6C34878D82A}">
                    <a16:rowId xmlns="" xmlns:a16="http://schemas.microsoft.com/office/drawing/2014/main" val="10002"/>
                  </a:ext>
                </a:extLst>
              </a:tr>
              <a:tr h="265090">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smtClean="0">
                        <a:ln>
                          <a:noFill/>
                        </a:ln>
                        <a:solidFill>
                          <a:schemeClr val="tx1"/>
                        </a:solidFill>
                        <a:effectLst/>
                        <a:latin typeface="Arial" pitchFamily="34" charset="0"/>
                        <a:ea typeface="ＭＳ Ｐゴシック" pitchFamily="1" charset="-128"/>
                      </a:endParaRPr>
                    </a:p>
                  </a:txBody>
                  <a:tcPr marL="21389" marR="21389" marT="10694" marB="10694" anchor="ctr" horzOverflow="overflow">
                    <a:lnL>
                      <a:noFill/>
                    </a:lnL>
                    <a:lnR>
                      <a:noFill/>
                    </a:lnR>
                    <a:lnT>
                      <a:noFill/>
                    </a:lnT>
                    <a:lnB>
                      <a:noFill/>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de-DE" altLang="en-US" sz="1200" b="1" i="0" u="none" strike="noStrike" cap="none" normalizeH="0" baseline="0" smtClean="0">
                          <a:ln>
                            <a:noFill/>
                          </a:ln>
                          <a:solidFill>
                            <a:schemeClr val="tx1"/>
                          </a:solidFill>
                          <a:effectLst/>
                          <a:latin typeface="Arial" pitchFamily="34" charset="0"/>
                          <a:ea typeface="ＭＳ Ｐゴシック" pitchFamily="1" charset="-128"/>
                        </a:rPr>
                        <a:t>CONSORT Non-inferiority16</a:t>
                      </a:r>
                    </a:p>
                  </a:txBody>
                  <a:tcPr marL="21389" marR="21389" marT="10694" marB="10694" anchor="ctr" horzOverflow="overflow">
                    <a:lnL>
                      <a:noFill/>
                    </a:lnL>
                    <a:lnR>
                      <a:noFill/>
                    </a:lnR>
                    <a:lnT>
                      <a:noFill/>
                    </a:lnT>
                    <a:lnB>
                      <a:noFill/>
                    </a:lnB>
                    <a:lnTlToBr>
                      <a:noFill/>
                    </a:lnTlToBr>
                    <a:lnBlToTr>
                      <a:noFill/>
                    </a:lnBlToTr>
                    <a:gradFill rotWithShape="1">
                      <a:gsLst>
                        <a:gs pos="0">
                          <a:srgbClr val="5E9EFF"/>
                        </a:gs>
                        <a:gs pos="39999">
                          <a:srgbClr val="85C2FF"/>
                        </a:gs>
                        <a:gs pos="70000">
                          <a:srgbClr val="C4D6EB"/>
                        </a:gs>
                        <a:gs pos="100000">
                          <a:srgbClr val="FFEBFA"/>
                        </a:gs>
                      </a:gsLst>
                      <a:lin ang="5400000"/>
                    </a:gra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smtClean="0">
                          <a:ln>
                            <a:noFill/>
                          </a:ln>
                          <a:solidFill>
                            <a:schemeClr val="tx1"/>
                          </a:solidFill>
                          <a:effectLst/>
                          <a:latin typeface="Arial" pitchFamily="34" charset="0"/>
                          <a:ea typeface="ＭＳ Ｐゴシック" pitchFamily="1" charset="-128"/>
                        </a:rPr>
                        <a:t>CONSORT extension for reporting non-inferiority and equivalence ­randomised trials</a:t>
                      </a:r>
                    </a:p>
                  </a:txBody>
                  <a:tcPr marL="21389" marR="21389" marT="10694" marB="10694" anchor="ctr" horzOverflow="overflow">
                    <a:lnL>
                      <a:noFill/>
                    </a:lnL>
                    <a:lnR>
                      <a:noFill/>
                    </a:lnR>
                    <a:lnT>
                      <a:noFill/>
                    </a:lnT>
                    <a:lnB>
                      <a:noFill/>
                    </a:lnB>
                    <a:lnTlToBr>
                      <a:noFill/>
                    </a:lnTlToBr>
                    <a:lnBlToTr>
                      <a:noFill/>
                    </a:lnBlToTr>
                    <a:noFill/>
                  </a:tcPr>
                </a:tc>
                <a:extLst>
                  <a:ext uri="{0D108BD9-81ED-4DB2-BD59-A6C34878D82A}">
                    <a16:rowId xmlns="" xmlns:a16="http://schemas.microsoft.com/office/drawing/2014/main" val="10003"/>
                  </a:ext>
                </a:extLst>
              </a:tr>
              <a:tr h="236517">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smtClean="0">
                        <a:ln>
                          <a:noFill/>
                        </a:ln>
                        <a:solidFill>
                          <a:schemeClr val="tx1"/>
                        </a:solidFill>
                        <a:effectLst/>
                        <a:latin typeface="Arial" pitchFamily="34" charset="0"/>
                        <a:ea typeface="ＭＳ Ｐゴシック" pitchFamily="1" charset="-128"/>
                      </a:endParaRPr>
                    </a:p>
                  </a:txBody>
                  <a:tcPr marL="21389" marR="21389" marT="10694" marB="10694" anchor="ctr" horzOverflow="overflow">
                    <a:lnL>
                      <a:noFill/>
                    </a:lnL>
                    <a:lnR>
                      <a:noFill/>
                    </a:lnR>
                    <a:lnT>
                      <a:noFill/>
                    </a:lnT>
                    <a:lnB>
                      <a:noFill/>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de-DE" altLang="en-US" sz="1200" b="1" i="0" u="none" strike="noStrike" cap="none" normalizeH="0" baseline="0" smtClean="0">
                          <a:ln>
                            <a:noFill/>
                          </a:ln>
                          <a:solidFill>
                            <a:schemeClr val="tx1"/>
                          </a:solidFill>
                          <a:effectLst/>
                          <a:latin typeface="Arial" pitchFamily="34" charset="0"/>
                          <a:ea typeface="ＭＳ Ｐゴシック" pitchFamily="1" charset="-128"/>
                        </a:rPr>
                        <a:t>CONSORT Cluster17</a:t>
                      </a:r>
                    </a:p>
                  </a:txBody>
                  <a:tcPr marL="21389" marR="21389" marT="10694" marB="10694" anchor="ctr" horzOverflow="overflow">
                    <a:lnL>
                      <a:noFill/>
                    </a:lnL>
                    <a:lnR>
                      <a:noFill/>
                    </a:lnR>
                    <a:lnT>
                      <a:noFill/>
                    </a:lnT>
                    <a:lnB>
                      <a:noFill/>
                    </a:lnB>
                    <a:lnTlToBr>
                      <a:noFill/>
                    </a:lnTlToBr>
                    <a:lnBlToTr>
                      <a:noFill/>
                    </a:lnBlToTr>
                    <a:gradFill rotWithShape="1">
                      <a:gsLst>
                        <a:gs pos="0">
                          <a:srgbClr val="5E9EFF"/>
                        </a:gs>
                        <a:gs pos="39999">
                          <a:srgbClr val="85C2FF"/>
                        </a:gs>
                        <a:gs pos="70000">
                          <a:srgbClr val="C4D6EB"/>
                        </a:gs>
                        <a:gs pos="100000">
                          <a:srgbClr val="FFEBFA"/>
                        </a:gs>
                      </a:gsLst>
                      <a:lin ang="5400000"/>
                    </a:gra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smtClean="0">
                          <a:ln>
                            <a:noFill/>
                          </a:ln>
                          <a:solidFill>
                            <a:schemeClr val="tx1"/>
                          </a:solidFill>
                          <a:effectLst/>
                          <a:latin typeface="Arial" pitchFamily="34" charset="0"/>
                          <a:ea typeface="ＭＳ Ｐゴシック" pitchFamily="1" charset="-128"/>
                        </a:rPr>
                        <a:t>CONSORT extension for reporting cluster randomised trials</a:t>
                      </a:r>
                    </a:p>
                  </a:txBody>
                  <a:tcPr marL="21389" marR="21389" marT="10694" marB="10694" anchor="ctr" horzOverflow="overflow">
                    <a:lnL>
                      <a:noFill/>
                    </a:lnL>
                    <a:lnR>
                      <a:noFill/>
                    </a:lnR>
                    <a:lnT>
                      <a:noFill/>
                    </a:lnT>
                    <a:lnB>
                      <a:noFill/>
                    </a:lnB>
                    <a:lnTlToBr>
                      <a:noFill/>
                    </a:lnTlToBr>
                    <a:lnBlToTr>
                      <a:noFill/>
                    </a:lnBlToTr>
                    <a:noFill/>
                  </a:tcPr>
                </a:tc>
                <a:extLst>
                  <a:ext uri="{0D108BD9-81ED-4DB2-BD59-A6C34878D82A}">
                    <a16:rowId xmlns="" xmlns:a16="http://schemas.microsoft.com/office/drawing/2014/main" val="10004"/>
                  </a:ext>
                </a:extLst>
              </a:tr>
              <a:tr h="307949">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smtClean="0">
                        <a:ln>
                          <a:noFill/>
                        </a:ln>
                        <a:solidFill>
                          <a:schemeClr val="tx1"/>
                        </a:solidFill>
                        <a:effectLst/>
                        <a:latin typeface="Arial" pitchFamily="34" charset="0"/>
                        <a:ea typeface="ＭＳ Ｐゴシック" pitchFamily="1" charset="-128"/>
                      </a:endParaRPr>
                    </a:p>
                  </a:txBody>
                  <a:tcPr marL="21389" marR="21389" marT="10694" marB="10694" anchor="ctr" horzOverflow="overflow">
                    <a:lnL>
                      <a:noFill/>
                    </a:lnL>
                    <a:lnR>
                      <a:noFill/>
                    </a:lnR>
                    <a:lnT>
                      <a:noFill/>
                    </a:lnT>
                    <a:lnB>
                      <a:noFill/>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de-DE" altLang="en-US" sz="1200" b="1" i="0" u="none" strike="noStrike" cap="none" normalizeH="0" baseline="0" smtClean="0">
                          <a:ln>
                            <a:noFill/>
                          </a:ln>
                          <a:solidFill>
                            <a:schemeClr val="tx1"/>
                          </a:solidFill>
                          <a:effectLst/>
                          <a:latin typeface="Arial" pitchFamily="34" charset="0"/>
                          <a:ea typeface="ＭＳ Ｐゴシック" pitchFamily="1" charset="-128"/>
                        </a:rPr>
                        <a:t>CONSORT Non-pharmacological20</a:t>
                      </a:r>
                    </a:p>
                  </a:txBody>
                  <a:tcPr marL="21389" marR="21389" marT="10694" marB="10694" anchor="ctr" horzOverflow="overflow">
                    <a:lnL>
                      <a:noFill/>
                    </a:lnL>
                    <a:lnR>
                      <a:noFill/>
                    </a:lnR>
                    <a:lnT>
                      <a:noFill/>
                    </a:lnT>
                    <a:lnB>
                      <a:noFill/>
                    </a:lnB>
                    <a:lnTlToBr>
                      <a:noFill/>
                    </a:lnTlToBr>
                    <a:lnBlToTr>
                      <a:noFill/>
                    </a:lnBlToTr>
                    <a:gradFill rotWithShape="1">
                      <a:gsLst>
                        <a:gs pos="0">
                          <a:srgbClr val="5E9EFF"/>
                        </a:gs>
                        <a:gs pos="39999">
                          <a:srgbClr val="85C2FF"/>
                        </a:gs>
                        <a:gs pos="70000">
                          <a:srgbClr val="C4D6EB"/>
                        </a:gs>
                        <a:gs pos="100000">
                          <a:srgbClr val="FFEBFA"/>
                        </a:gs>
                      </a:gsLst>
                      <a:lin ang="5400000"/>
                    </a:gra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smtClean="0">
                          <a:ln>
                            <a:noFill/>
                          </a:ln>
                          <a:solidFill>
                            <a:schemeClr val="tx1"/>
                          </a:solidFill>
                          <a:effectLst/>
                          <a:latin typeface="Arial" pitchFamily="34" charset="0"/>
                          <a:ea typeface="ＭＳ Ｐゴシック" pitchFamily="1" charset="-128"/>
                        </a:rPr>
                        <a:t>CONSORT extension for reporting non-pharmacological randomised trials</a:t>
                      </a:r>
                    </a:p>
                  </a:txBody>
                  <a:tcPr marL="21389" marR="21389" marT="10694" marB="10694" anchor="ctr" horzOverflow="overflow">
                    <a:lnL>
                      <a:noFill/>
                    </a:lnL>
                    <a:lnR>
                      <a:noFill/>
                    </a:lnR>
                    <a:lnT>
                      <a:noFill/>
                    </a:lnT>
                    <a:lnB>
                      <a:noFill/>
                    </a:lnB>
                    <a:lnTlToBr>
                      <a:noFill/>
                    </a:lnTlToBr>
                    <a:lnBlToTr>
                      <a:noFill/>
                    </a:lnBlToTr>
                    <a:noFill/>
                  </a:tcPr>
                </a:tc>
                <a:extLst>
                  <a:ext uri="{0D108BD9-81ED-4DB2-BD59-A6C34878D82A}">
                    <a16:rowId xmlns="" xmlns:a16="http://schemas.microsoft.com/office/drawing/2014/main" val="10005"/>
                  </a:ext>
                </a:extLst>
              </a:tr>
              <a:tr h="236517">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smtClean="0">
                        <a:ln>
                          <a:noFill/>
                        </a:ln>
                        <a:solidFill>
                          <a:schemeClr val="tx1"/>
                        </a:solidFill>
                        <a:effectLst/>
                        <a:latin typeface="Arial" pitchFamily="34" charset="0"/>
                        <a:ea typeface="ＭＳ Ｐゴシック" pitchFamily="1" charset="-128"/>
                      </a:endParaRPr>
                    </a:p>
                  </a:txBody>
                  <a:tcPr marL="21389" marR="21389" marT="10694" marB="10694" anchor="ctr" horzOverflow="overflow">
                    <a:lnL>
                      <a:noFill/>
                    </a:lnL>
                    <a:lnR>
                      <a:noFill/>
                    </a:lnR>
                    <a:lnT>
                      <a:noFill/>
                    </a:lnT>
                    <a:lnB>
                      <a:noFill/>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de-DE" altLang="en-US" sz="1200" b="1" i="0" u="none" strike="noStrike" cap="none" normalizeH="0" baseline="0" smtClean="0">
                          <a:ln>
                            <a:noFill/>
                          </a:ln>
                          <a:solidFill>
                            <a:schemeClr val="tx1"/>
                          </a:solidFill>
                          <a:effectLst/>
                          <a:latin typeface="Arial" pitchFamily="34" charset="0"/>
                          <a:ea typeface="ＭＳ Ｐゴシック" pitchFamily="1" charset="-128"/>
                        </a:rPr>
                        <a:t>CONSORT Pragmatic18</a:t>
                      </a:r>
                    </a:p>
                  </a:txBody>
                  <a:tcPr marL="21389" marR="21389" marT="10694" marB="10694" anchor="ctr" horzOverflow="overflow">
                    <a:lnL>
                      <a:noFill/>
                    </a:lnL>
                    <a:lnR>
                      <a:noFill/>
                    </a:lnR>
                    <a:lnT>
                      <a:noFill/>
                    </a:lnT>
                    <a:lnB>
                      <a:noFill/>
                    </a:lnB>
                    <a:lnTlToBr>
                      <a:noFill/>
                    </a:lnTlToBr>
                    <a:lnBlToTr>
                      <a:noFill/>
                    </a:lnBlToTr>
                    <a:gradFill rotWithShape="1">
                      <a:gsLst>
                        <a:gs pos="0">
                          <a:srgbClr val="5E9EFF"/>
                        </a:gs>
                        <a:gs pos="39999">
                          <a:srgbClr val="85C2FF"/>
                        </a:gs>
                        <a:gs pos="70000">
                          <a:srgbClr val="C4D6EB"/>
                        </a:gs>
                        <a:gs pos="100000">
                          <a:srgbClr val="FFEBFA"/>
                        </a:gs>
                      </a:gsLst>
                      <a:lin ang="5400000"/>
                    </a:gra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smtClean="0">
                          <a:ln>
                            <a:noFill/>
                          </a:ln>
                          <a:solidFill>
                            <a:schemeClr val="tx1"/>
                          </a:solidFill>
                          <a:effectLst/>
                          <a:latin typeface="Arial" pitchFamily="34" charset="0"/>
                          <a:ea typeface="ＭＳ Ｐゴシック" pitchFamily="1" charset="-128"/>
                        </a:rPr>
                        <a:t>CONSORT extension for reporting pragmatic randomised trials</a:t>
                      </a:r>
                    </a:p>
                  </a:txBody>
                  <a:tcPr marL="21389" marR="21389" marT="10694" marB="10694" anchor="ctr" horzOverflow="overflow">
                    <a:lnL>
                      <a:noFill/>
                    </a:lnL>
                    <a:lnR>
                      <a:noFill/>
                    </a:lnR>
                    <a:lnT>
                      <a:noFill/>
                    </a:lnT>
                    <a:lnB>
                      <a:noFill/>
                    </a:lnB>
                    <a:lnTlToBr>
                      <a:noFill/>
                    </a:lnTlToBr>
                    <a:lnBlToTr>
                      <a:noFill/>
                    </a:lnBlToTr>
                    <a:noFill/>
                  </a:tcPr>
                </a:tc>
                <a:extLst>
                  <a:ext uri="{0D108BD9-81ED-4DB2-BD59-A6C34878D82A}">
                    <a16:rowId xmlns="" xmlns:a16="http://schemas.microsoft.com/office/drawing/2014/main" val="10006"/>
                  </a:ext>
                </a:extLst>
              </a:tr>
              <a:tr h="236517">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smtClean="0">
                        <a:ln>
                          <a:noFill/>
                        </a:ln>
                        <a:solidFill>
                          <a:schemeClr val="tx1"/>
                        </a:solidFill>
                        <a:effectLst/>
                        <a:latin typeface="Arial" pitchFamily="34" charset="0"/>
                        <a:ea typeface="ＭＳ Ｐゴシック" pitchFamily="1" charset="-128"/>
                      </a:endParaRPr>
                    </a:p>
                  </a:txBody>
                  <a:tcPr marL="21389" marR="21389" marT="10694" marB="10694" anchor="ctr" horzOverflow="overflow">
                    <a:lnL>
                      <a:noFill/>
                    </a:lnL>
                    <a:lnR>
                      <a:noFill/>
                    </a:lnR>
                    <a:lnT>
                      <a:noFill/>
                    </a:lnT>
                    <a:lnB>
                      <a:noFill/>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de-DE" altLang="en-US" sz="1200" b="1" i="0" u="none" strike="noStrike" cap="none" normalizeH="0" baseline="0" smtClean="0">
                          <a:ln>
                            <a:noFill/>
                          </a:ln>
                          <a:solidFill>
                            <a:schemeClr val="tx1"/>
                          </a:solidFill>
                          <a:effectLst/>
                          <a:latin typeface="Arial" pitchFamily="34" charset="0"/>
                          <a:ea typeface="ＭＳ Ｐゴシック" pitchFamily="1" charset="-128"/>
                        </a:rPr>
                        <a:t>CONSORT Abstracts8</a:t>
                      </a:r>
                    </a:p>
                  </a:txBody>
                  <a:tcPr marL="21389" marR="21389" marT="10694" marB="10694" anchor="ctr" horzOverflow="overflow">
                    <a:lnL>
                      <a:noFill/>
                    </a:lnL>
                    <a:lnR>
                      <a:noFill/>
                    </a:lnR>
                    <a:lnT>
                      <a:noFill/>
                    </a:lnT>
                    <a:lnB>
                      <a:noFill/>
                    </a:lnB>
                    <a:lnTlToBr>
                      <a:noFill/>
                    </a:lnTlToBr>
                    <a:lnBlToTr>
                      <a:noFill/>
                    </a:lnBlToTr>
                    <a:gradFill rotWithShape="1">
                      <a:gsLst>
                        <a:gs pos="0">
                          <a:srgbClr val="5E9EFF"/>
                        </a:gs>
                        <a:gs pos="39999">
                          <a:srgbClr val="85C2FF"/>
                        </a:gs>
                        <a:gs pos="70000">
                          <a:srgbClr val="C4D6EB"/>
                        </a:gs>
                        <a:gs pos="100000">
                          <a:srgbClr val="FFEBFA"/>
                        </a:gs>
                      </a:gsLst>
                      <a:lin ang="5400000"/>
                    </a:gra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smtClean="0">
                          <a:ln>
                            <a:noFill/>
                          </a:ln>
                          <a:solidFill>
                            <a:schemeClr val="tx1"/>
                          </a:solidFill>
                          <a:effectLst/>
                          <a:latin typeface="Arial" pitchFamily="34" charset="0"/>
                          <a:ea typeface="ＭＳ Ｐゴシック" pitchFamily="1" charset="-128"/>
                        </a:rPr>
                        <a:t>CONSORT extension for abstracts of randomised trials</a:t>
                      </a:r>
                    </a:p>
                  </a:txBody>
                  <a:tcPr marL="21389" marR="21389" marT="10694" marB="10694" anchor="ctr" horzOverflow="overflow">
                    <a:lnL>
                      <a:noFill/>
                    </a:lnL>
                    <a:lnR>
                      <a:noFill/>
                    </a:lnR>
                    <a:lnT>
                      <a:noFill/>
                    </a:lnT>
                    <a:lnB>
                      <a:noFill/>
                    </a:lnB>
                    <a:lnTlToBr>
                      <a:noFill/>
                    </a:lnTlToBr>
                    <a:lnBlToTr>
                      <a:noFill/>
                    </a:lnBlToTr>
                    <a:noFill/>
                  </a:tcPr>
                </a:tc>
                <a:extLst>
                  <a:ext uri="{0D108BD9-81ED-4DB2-BD59-A6C34878D82A}">
                    <a16:rowId xmlns="" xmlns:a16="http://schemas.microsoft.com/office/drawing/2014/main" val="10007"/>
                  </a:ext>
                </a:extLst>
              </a:tr>
              <a:tr h="236517">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smtClean="0">
                        <a:ln>
                          <a:noFill/>
                        </a:ln>
                        <a:solidFill>
                          <a:schemeClr val="tx1"/>
                        </a:solidFill>
                        <a:effectLst/>
                        <a:latin typeface="Arial" pitchFamily="34" charset="0"/>
                        <a:ea typeface="ＭＳ Ｐゴシック" pitchFamily="1" charset="-128"/>
                      </a:endParaRPr>
                    </a:p>
                  </a:txBody>
                  <a:tcPr marL="21389" marR="21389" marT="10694" marB="10694" anchor="ctr" horzOverflow="overflow">
                    <a:lnL>
                      <a:noFill/>
                    </a:lnL>
                    <a:lnR>
                      <a:noFill/>
                    </a:lnR>
                    <a:lnT>
                      <a:noFill/>
                    </a:lnT>
                    <a:lnB>
                      <a:noFill/>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de-DE" altLang="en-US" sz="1200" b="1" i="0" u="none" strike="noStrike" cap="none" normalizeH="0" baseline="0" smtClean="0">
                          <a:ln>
                            <a:noFill/>
                          </a:ln>
                          <a:solidFill>
                            <a:schemeClr val="tx1"/>
                          </a:solidFill>
                          <a:effectLst/>
                          <a:latin typeface="Arial" pitchFamily="34" charset="0"/>
                          <a:ea typeface="ＭＳ Ｐゴシック" pitchFamily="1" charset="-128"/>
                        </a:rPr>
                        <a:t>CONSORT PRO</a:t>
                      </a:r>
                    </a:p>
                  </a:txBody>
                  <a:tcPr marL="21389" marR="21389" marT="10694" marB="10694" anchor="ctr" horzOverflow="overflow">
                    <a:lnL>
                      <a:noFill/>
                    </a:lnL>
                    <a:lnR>
                      <a:noFill/>
                    </a:lnR>
                    <a:lnT>
                      <a:noFill/>
                    </a:lnT>
                    <a:lnB>
                      <a:noFill/>
                    </a:lnB>
                    <a:lnTlToBr>
                      <a:noFill/>
                    </a:lnTlToBr>
                    <a:lnBlToTr>
                      <a:noFill/>
                    </a:lnBlToTr>
                    <a:gradFill rotWithShape="1">
                      <a:gsLst>
                        <a:gs pos="0">
                          <a:srgbClr val="5E9EFF"/>
                        </a:gs>
                        <a:gs pos="39999">
                          <a:srgbClr val="85C2FF"/>
                        </a:gs>
                        <a:gs pos="70000">
                          <a:srgbClr val="C4D6EB"/>
                        </a:gs>
                        <a:gs pos="100000">
                          <a:srgbClr val="FFEBFA"/>
                        </a:gs>
                      </a:gsLst>
                      <a:lin ang="5400000"/>
                    </a:gra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800" b="1" i="0" u="none" strike="noStrike" cap="none" normalizeH="0" baseline="0" smtClean="0">
                          <a:ln>
                            <a:noFill/>
                          </a:ln>
                          <a:solidFill>
                            <a:schemeClr val="tx1"/>
                          </a:solidFill>
                          <a:effectLst/>
                          <a:latin typeface="Arial" pitchFamily="34" charset="0"/>
                          <a:ea typeface="ＭＳ Ｐゴシック" pitchFamily="1" charset="-128"/>
                        </a:rPr>
                        <a:t>CONSORT </a:t>
                      </a:r>
                      <a:r>
                        <a:rPr kumimoji="0" lang="en-US" altLang="en-US" sz="700" b="1" i="0" u="none" strike="noStrike" cap="none" normalizeH="0" baseline="0" smtClean="0">
                          <a:ln>
                            <a:noFill/>
                          </a:ln>
                          <a:solidFill>
                            <a:schemeClr val="tx1"/>
                          </a:solidFill>
                          <a:effectLst/>
                          <a:latin typeface="Arial" pitchFamily="34" charset="0"/>
                          <a:ea typeface="ＭＳ Ｐゴシック" pitchFamily="1" charset="-128"/>
                        </a:rPr>
                        <a:t>extension Reporting of Patient-Reported Outcomes in Randomized Trials </a:t>
                      </a:r>
                    </a:p>
                  </a:txBody>
                  <a:tcPr marL="21389" marR="21389" marT="10694" marB="10694" anchor="ctr" horzOverflow="overflow">
                    <a:lnL>
                      <a:noFill/>
                    </a:lnL>
                    <a:lnR>
                      <a:noFill/>
                    </a:lnR>
                    <a:lnT>
                      <a:noFill/>
                    </a:lnT>
                    <a:lnB>
                      <a:noFill/>
                    </a:lnB>
                    <a:lnTlToBr>
                      <a:noFill/>
                    </a:lnTlToBr>
                    <a:lnBlToTr>
                      <a:noFill/>
                    </a:lnBlToTr>
                    <a:noFill/>
                  </a:tcPr>
                </a:tc>
                <a:extLst>
                  <a:ext uri="{0D108BD9-81ED-4DB2-BD59-A6C34878D82A}">
                    <a16:rowId xmlns="" xmlns:a16="http://schemas.microsoft.com/office/drawing/2014/main" val="10008"/>
                  </a:ext>
                </a:extLst>
              </a:tr>
              <a:tr h="279376">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smtClean="0">
                          <a:ln>
                            <a:noFill/>
                          </a:ln>
                          <a:solidFill>
                            <a:schemeClr val="tx1"/>
                          </a:solidFill>
                          <a:effectLst/>
                          <a:latin typeface="Arial" pitchFamily="34" charset="0"/>
                          <a:ea typeface="ＭＳ Ｐゴシック" pitchFamily="1" charset="-128"/>
                        </a:rPr>
                        <a:t>Neuro-oncology phase I and II trials</a:t>
                      </a:r>
                    </a:p>
                  </a:txBody>
                  <a:tcPr marL="21389" marR="21389" marT="10694" marB="10694" anchor="ctr" horzOverflow="overflow">
                    <a:lnL>
                      <a:noFill/>
                    </a:lnL>
                    <a:lnR>
                      <a:noFill/>
                    </a:lnR>
                    <a:lnT>
                      <a:noFill/>
                    </a:lnT>
                    <a:lnB>
                      <a:noFill/>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de-DE" altLang="en-US" sz="1200" b="1" i="0" u="none" strike="noStrike" cap="none" normalizeH="0" baseline="0" smtClean="0">
                          <a:ln>
                            <a:noFill/>
                          </a:ln>
                          <a:solidFill>
                            <a:schemeClr val="tx1"/>
                          </a:solidFill>
                          <a:effectLst/>
                          <a:latin typeface="Arial" pitchFamily="34" charset="0"/>
                          <a:ea typeface="ＭＳ Ｐゴシック" pitchFamily="1" charset="-128"/>
                        </a:rPr>
                        <a:t>GNOSIS28</a:t>
                      </a:r>
                    </a:p>
                  </a:txBody>
                  <a:tcPr marL="21389" marR="21389" marT="10694" marB="10694" anchor="ctr" horzOverflow="overflow">
                    <a:lnL>
                      <a:noFill/>
                    </a:lnL>
                    <a:lnR>
                      <a:noFill/>
                    </a:lnR>
                    <a:lnT>
                      <a:noFill/>
                    </a:lnT>
                    <a:lnB>
                      <a:noFill/>
                    </a:lnB>
                    <a:lnTlToBr>
                      <a:noFill/>
                    </a:lnTlToBr>
                    <a:lnBlToTr>
                      <a:noFill/>
                    </a:lnBlToTr>
                    <a:gradFill rotWithShape="1">
                      <a:gsLst>
                        <a:gs pos="0">
                          <a:srgbClr val="5E9EFF"/>
                        </a:gs>
                        <a:gs pos="39999">
                          <a:srgbClr val="85C2FF"/>
                        </a:gs>
                        <a:gs pos="70000">
                          <a:srgbClr val="C4D6EB"/>
                        </a:gs>
                        <a:gs pos="100000">
                          <a:srgbClr val="FFEBFA"/>
                        </a:gs>
                      </a:gsLst>
                      <a:lin ang="5400000"/>
                    </a:gra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smtClean="0">
                          <a:ln>
                            <a:noFill/>
                          </a:ln>
                          <a:solidFill>
                            <a:schemeClr val="tx1"/>
                          </a:solidFill>
                          <a:effectLst/>
                          <a:latin typeface="Arial" pitchFamily="34" charset="0"/>
                          <a:ea typeface="ＭＳ Ｐゴシック" pitchFamily="1" charset="-128"/>
                        </a:rPr>
                        <a:t>Guidelines for Neuro-Oncology: Standards for Investigational Studies reporting of phase I and II clinical trials</a:t>
                      </a:r>
                    </a:p>
                  </a:txBody>
                  <a:tcPr marL="21389" marR="21389" marT="10694" marB="10694" anchor="ctr" horzOverflow="overflow">
                    <a:lnL>
                      <a:noFill/>
                    </a:lnL>
                    <a:lnR>
                      <a:noFill/>
                    </a:lnR>
                    <a:lnT>
                      <a:noFill/>
                    </a:lnT>
                    <a:lnB>
                      <a:noFill/>
                    </a:lnB>
                    <a:lnTlToBr>
                      <a:noFill/>
                    </a:lnTlToBr>
                    <a:lnBlToTr>
                      <a:noFill/>
                    </a:lnBlToTr>
                    <a:noFill/>
                  </a:tcPr>
                </a:tc>
                <a:extLst>
                  <a:ext uri="{0D108BD9-81ED-4DB2-BD59-A6C34878D82A}">
                    <a16:rowId xmlns="" xmlns:a16="http://schemas.microsoft.com/office/drawing/2014/main" val="10009"/>
                  </a:ext>
                </a:extLst>
              </a:tr>
              <a:tr h="287313">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de-DE" altLang="en-US" sz="1100" b="1" i="0" u="none" strike="noStrike" cap="none" normalizeH="0" baseline="0" smtClean="0">
                          <a:ln>
                            <a:noFill/>
                          </a:ln>
                          <a:solidFill>
                            <a:schemeClr val="tx1"/>
                          </a:solidFill>
                          <a:effectLst>
                            <a:outerShdw blurRad="38100" dist="38100" dir="2700000" algn="tl">
                              <a:srgbClr val="C0C0C0"/>
                            </a:outerShdw>
                          </a:effectLst>
                          <a:latin typeface="Arial" pitchFamily="34" charset="0"/>
                          <a:ea typeface="ＭＳ Ｐゴシック" pitchFamily="1" charset="-128"/>
                        </a:rPr>
                        <a:t>Non-randomised studies</a:t>
                      </a:r>
                    </a:p>
                  </a:txBody>
                  <a:tcPr marL="21389" marR="21389" marT="10694" marB="10694" anchor="ctr" horzOverflow="overflow">
                    <a:lnL>
                      <a:noFill/>
                    </a:lnL>
                    <a:lnR>
                      <a:noFill/>
                    </a:lnR>
                    <a:lnT>
                      <a:noFill/>
                    </a:lnT>
                    <a:lnB>
                      <a:noFill/>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de-DE" altLang="en-US" sz="1200" b="1" i="0" u="none" strike="noStrike" cap="none" normalizeH="0" baseline="0" smtClean="0">
                          <a:ln>
                            <a:noFill/>
                          </a:ln>
                          <a:solidFill>
                            <a:schemeClr val="tx1"/>
                          </a:solidFill>
                          <a:effectLst/>
                          <a:latin typeface="Arial" pitchFamily="34" charset="0"/>
                          <a:ea typeface="ＭＳ Ｐゴシック" pitchFamily="1" charset="-128"/>
                        </a:rPr>
                        <a:t>TREND29</a:t>
                      </a:r>
                    </a:p>
                  </a:txBody>
                  <a:tcPr marL="21389" marR="21389" marT="10694" marB="10694" anchor="ctr" horzOverflow="overflow">
                    <a:lnL>
                      <a:noFill/>
                    </a:lnL>
                    <a:lnR>
                      <a:noFill/>
                    </a:lnR>
                    <a:lnT>
                      <a:noFill/>
                    </a:lnT>
                    <a:lnB>
                      <a:noFill/>
                    </a:lnB>
                    <a:lnTlToBr>
                      <a:noFill/>
                    </a:lnTlToBr>
                    <a:lnBlToTr>
                      <a:noFill/>
                    </a:lnBlToTr>
                    <a:gradFill rotWithShape="1">
                      <a:gsLst>
                        <a:gs pos="0">
                          <a:srgbClr val="5E9EFF"/>
                        </a:gs>
                        <a:gs pos="39999">
                          <a:srgbClr val="85C2FF"/>
                        </a:gs>
                        <a:gs pos="70000">
                          <a:srgbClr val="C4D6EB"/>
                        </a:gs>
                        <a:gs pos="100000">
                          <a:srgbClr val="FFEBFA"/>
                        </a:gs>
                      </a:gsLst>
                      <a:lin ang="5400000"/>
                    </a:gra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smtClean="0">
                          <a:ln>
                            <a:noFill/>
                          </a:ln>
                          <a:solidFill>
                            <a:schemeClr val="tx1"/>
                          </a:solidFill>
                          <a:effectLst/>
                          <a:latin typeface="Arial" pitchFamily="34" charset="0"/>
                          <a:ea typeface="ＭＳ Ｐゴシック" pitchFamily="1" charset="-128"/>
                        </a:rPr>
                        <a:t>Transparent Reporting of Evaluations with Nonrandomised Designs of behavioral and public health interventions</a:t>
                      </a:r>
                    </a:p>
                  </a:txBody>
                  <a:tcPr marL="21389" marR="21389" marT="10694" marB="10694" anchor="ctr" horzOverflow="overflow">
                    <a:lnL>
                      <a:noFill/>
                    </a:lnL>
                    <a:lnR>
                      <a:noFill/>
                    </a:lnR>
                    <a:lnT>
                      <a:noFill/>
                    </a:lnT>
                    <a:lnB>
                      <a:noFill/>
                    </a:lnB>
                    <a:lnTlToBr>
                      <a:noFill/>
                    </a:lnTlToBr>
                    <a:lnBlToTr>
                      <a:noFill/>
                    </a:lnBlToTr>
                    <a:noFill/>
                  </a:tcPr>
                </a:tc>
                <a:extLst>
                  <a:ext uri="{0D108BD9-81ED-4DB2-BD59-A6C34878D82A}">
                    <a16:rowId xmlns="" xmlns:a16="http://schemas.microsoft.com/office/drawing/2014/main" val="10010"/>
                  </a:ext>
                </a:extLst>
              </a:tr>
              <a:tr h="287313">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de-DE" altLang="en-US" sz="700" b="1" i="0" u="none" strike="noStrike" cap="none" normalizeH="0" baseline="0" smtClean="0">
                          <a:ln>
                            <a:noFill/>
                          </a:ln>
                          <a:solidFill>
                            <a:schemeClr val="tx1"/>
                          </a:solidFill>
                          <a:effectLst/>
                          <a:latin typeface="Arial" pitchFamily="34" charset="0"/>
                          <a:ea typeface="ＭＳ Ｐゴシック" pitchFamily="1" charset="-128"/>
                        </a:rPr>
                        <a:t>Infection control intervention studies</a:t>
                      </a:r>
                    </a:p>
                  </a:txBody>
                  <a:tcPr marL="21389" marR="21389" marT="10694" marB="10694" anchor="ctr" horzOverflow="overflow">
                    <a:lnL>
                      <a:noFill/>
                    </a:lnL>
                    <a:lnR>
                      <a:noFill/>
                    </a:lnR>
                    <a:lnT>
                      <a:noFill/>
                    </a:lnT>
                    <a:lnB>
                      <a:noFill/>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de-DE" altLang="en-US" sz="1200" b="1" i="0" u="none" strike="noStrike" cap="none" normalizeH="0" baseline="0" smtClean="0">
                          <a:ln>
                            <a:noFill/>
                          </a:ln>
                          <a:solidFill>
                            <a:schemeClr val="tx1"/>
                          </a:solidFill>
                          <a:effectLst/>
                          <a:latin typeface="Arial" pitchFamily="34" charset="0"/>
                          <a:ea typeface="ＭＳ Ｐゴシック" pitchFamily="1" charset="-128"/>
                        </a:rPr>
                        <a:t>ORION30</a:t>
                      </a:r>
                    </a:p>
                  </a:txBody>
                  <a:tcPr marL="21389" marR="21389" marT="10694" marB="10694" anchor="ctr" horzOverflow="overflow">
                    <a:lnL>
                      <a:noFill/>
                    </a:lnL>
                    <a:lnR>
                      <a:noFill/>
                    </a:lnR>
                    <a:lnT>
                      <a:noFill/>
                    </a:lnT>
                    <a:lnB>
                      <a:noFill/>
                    </a:lnB>
                    <a:lnTlToBr>
                      <a:noFill/>
                    </a:lnTlToBr>
                    <a:lnBlToTr>
                      <a:noFill/>
                    </a:lnBlToTr>
                    <a:gradFill rotWithShape="1">
                      <a:gsLst>
                        <a:gs pos="0">
                          <a:srgbClr val="5E9EFF"/>
                        </a:gs>
                        <a:gs pos="39999">
                          <a:srgbClr val="85C2FF"/>
                        </a:gs>
                        <a:gs pos="70000">
                          <a:srgbClr val="C4D6EB"/>
                        </a:gs>
                        <a:gs pos="100000">
                          <a:srgbClr val="FFEBFA"/>
                        </a:gs>
                      </a:gsLst>
                      <a:lin ang="5400000"/>
                    </a:gra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smtClean="0">
                          <a:ln>
                            <a:noFill/>
                          </a:ln>
                          <a:solidFill>
                            <a:schemeClr val="tx1"/>
                          </a:solidFill>
                          <a:effectLst/>
                          <a:latin typeface="Arial" pitchFamily="34" charset="0"/>
                          <a:ea typeface="ＭＳ Ｐゴシック" pitchFamily="1" charset="-128"/>
                        </a:rPr>
                        <a:t>Guidelines for transparent reporting of Outbreak Reports and Intervention studies of Nosocomial infection</a:t>
                      </a:r>
                    </a:p>
                  </a:txBody>
                  <a:tcPr marL="21389" marR="21389" marT="10694" marB="10694" anchor="ctr" horzOverflow="overflow">
                    <a:lnL>
                      <a:noFill/>
                    </a:lnL>
                    <a:lnR>
                      <a:noFill/>
                    </a:lnR>
                    <a:lnT>
                      <a:noFill/>
                    </a:lnT>
                    <a:lnB>
                      <a:noFill/>
                    </a:lnB>
                    <a:lnTlToBr>
                      <a:noFill/>
                    </a:lnTlToBr>
                    <a:lnBlToTr>
                      <a:noFill/>
                    </a:lnBlToTr>
                    <a:noFill/>
                  </a:tcPr>
                </a:tc>
                <a:extLst>
                  <a:ext uri="{0D108BD9-81ED-4DB2-BD59-A6C34878D82A}">
                    <a16:rowId xmlns="" xmlns:a16="http://schemas.microsoft.com/office/drawing/2014/main" val="10011"/>
                  </a:ext>
                </a:extLst>
              </a:tr>
              <a:tr h="524304">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100" b="1" i="0" u="none" strike="noStrike" cap="none" normalizeH="0" baseline="0" smtClean="0">
                          <a:ln>
                            <a:noFill/>
                          </a:ln>
                          <a:solidFill>
                            <a:schemeClr val="tx1"/>
                          </a:solidFill>
                          <a:effectLst>
                            <a:outerShdw blurRad="38100" dist="38100" dir="2700000" algn="tl">
                              <a:srgbClr val="C0C0C0"/>
                            </a:outerShdw>
                          </a:effectLst>
                          <a:latin typeface="Arial" pitchFamily="34" charset="0"/>
                          <a:ea typeface="ＭＳ Ｐゴシック" pitchFamily="1" charset="-128"/>
                        </a:rPr>
                        <a:t>Systematic review/meta-analyses of randomised trials</a:t>
                      </a:r>
                    </a:p>
                  </a:txBody>
                  <a:tcPr marL="21389" marR="21389" marT="10694" marB="10694" anchor="ctr" horzOverflow="overflow">
                    <a:lnL>
                      <a:noFill/>
                    </a:lnL>
                    <a:lnR>
                      <a:noFill/>
                    </a:lnR>
                    <a:lnT>
                      <a:noFill/>
                    </a:lnT>
                    <a:lnB>
                      <a:noFill/>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de-DE" altLang="en-US" sz="1200" b="1" i="0" u="none" strike="noStrike" cap="none" normalizeH="0" baseline="0" smtClean="0">
                          <a:ln>
                            <a:noFill/>
                          </a:ln>
                          <a:solidFill>
                            <a:schemeClr val="tx1"/>
                          </a:solidFill>
                          <a:effectLst/>
                          <a:latin typeface="Arial" pitchFamily="34" charset="0"/>
                          <a:ea typeface="ＭＳ Ｐゴシック" pitchFamily="1" charset="-128"/>
                        </a:rPr>
                        <a:t>PRISMA23</a:t>
                      </a:r>
                    </a:p>
                  </a:txBody>
                  <a:tcPr marL="21389" marR="21389" marT="10694" marB="10694" anchor="ctr" horzOverflow="overflow">
                    <a:lnL>
                      <a:noFill/>
                    </a:lnL>
                    <a:lnR>
                      <a:noFill/>
                    </a:lnR>
                    <a:lnT>
                      <a:noFill/>
                    </a:lnT>
                    <a:lnB>
                      <a:noFill/>
                    </a:lnB>
                    <a:lnTlToBr>
                      <a:noFill/>
                    </a:lnTlToBr>
                    <a:lnBlToTr>
                      <a:noFill/>
                    </a:lnBlToTr>
                    <a:gradFill rotWithShape="1">
                      <a:gsLst>
                        <a:gs pos="0">
                          <a:srgbClr val="5E9EFF"/>
                        </a:gs>
                        <a:gs pos="39999">
                          <a:srgbClr val="85C2FF"/>
                        </a:gs>
                        <a:gs pos="70000">
                          <a:srgbClr val="C4D6EB"/>
                        </a:gs>
                        <a:gs pos="100000">
                          <a:srgbClr val="FFEBFA"/>
                        </a:gs>
                      </a:gsLst>
                      <a:lin ang="5400000"/>
                    </a:gra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smtClean="0">
                          <a:ln>
                            <a:noFill/>
                          </a:ln>
                          <a:solidFill>
                            <a:schemeClr val="tx1"/>
                          </a:solidFill>
                          <a:effectLst/>
                          <a:latin typeface="Arial" pitchFamily="34" charset="0"/>
                          <a:ea typeface="ＭＳ Ｐゴシック" pitchFamily="1" charset="-128"/>
                        </a:rPr>
                        <a:t>Preferred Reporting Items for Systematic reviews and Meta-Analyses</a:t>
                      </a:r>
                    </a:p>
                  </a:txBody>
                  <a:tcPr marL="21389" marR="21389" marT="10694" marB="10694" anchor="ctr" horzOverflow="overflow">
                    <a:lnL>
                      <a:noFill/>
                    </a:lnL>
                    <a:lnR>
                      <a:noFill/>
                    </a:lnR>
                    <a:lnT>
                      <a:noFill/>
                    </a:lnT>
                    <a:lnB>
                      <a:noFill/>
                    </a:lnB>
                    <a:lnTlToBr>
                      <a:noFill/>
                    </a:lnTlToBr>
                    <a:lnBlToTr>
                      <a:noFill/>
                    </a:lnBlToTr>
                    <a:noFill/>
                  </a:tcPr>
                </a:tc>
                <a:extLst>
                  <a:ext uri="{0D108BD9-81ED-4DB2-BD59-A6C34878D82A}">
                    <a16:rowId xmlns="" xmlns:a16="http://schemas.microsoft.com/office/drawing/2014/main" val="10012"/>
                  </a:ext>
                </a:extLst>
              </a:tr>
              <a:tr h="236517">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smtClean="0">
                          <a:ln>
                            <a:noFill/>
                          </a:ln>
                          <a:solidFill>
                            <a:schemeClr val="tx1"/>
                          </a:solidFill>
                          <a:effectLst/>
                          <a:latin typeface="Arial" pitchFamily="34" charset="0"/>
                          <a:ea typeface="ＭＳ Ｐゴシック" pitchFamily="1" charset="-128"/>
                        </a:rPr>
                        <a:t>Systematic reviews of observational studies</a:t>
                      </a:r>
                    </a:p>
                  </a:txBody>
                  <a:tcPr marL="21389" marR="21389" marT="10694" marB="10694" anchor="ctr" horzOverflow="overflow">
                    <a:lnL>
                      <a:noFill/>
                    </a:lnL>
                    <a:lnR>
                      <a:noFill/>
                    </a:lnR>
                    <a:lnT>
                      <a:noFill/>
                    </a:lnT>
                    <a:lnB>
                      <a:noFill/>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de-DE" altLang="en-US" sz="1200" b="1" i="0" u="none" strike="noStrike" cap="none" normalizeH="0" baseline="0" smtClean="0">
                          <a:ln>
                            <a:noFill/>
                          </a:ln>
                          <a:solidFill>
                            <a:schemeClr val="tx1"/>
                          </a:solidFill>
                          <a:effectLst/>
                          <a:latin typeface="Arial" pitchFamily="34" charset="0"/>
                          <a:ea typeface="ＭＳ Ｐゴシック" pitchFamily="1" charset="-128"/>
                        </a:rPr>
                        <a:t>MOOSE31</a:t>
                      </a:r>
                    </a:p>
                  </a:txBody>
                  <a:tcPr marL="21389" marR="21389" marT="10694" marB="10694" anchor="ctr" horzOverflow="overflow">
                    <a:lnL>
                      <a:noFill/>
                    </a:lnL>
                    <a:lnR>
                      <a:noFill/>
                    </a:lnR>
                    <a:lnT>
                      <a:noFill/>
                    </a:lnT>
                    <a:lnB>
                      <a:noFill/>
                    </a:lnB>
                    <a:lnTlToBr>
                      <a:noFill/>
                    </a:lnTlToBr>
                    <a:lnBlToTr>
                      <a:noFill/>
                    </a:lnBlToTr>
                    <a:gradFill rotWithShape="1">
                      <a:gsLst>
                        <a:gs pos="0">
                          <a:srgbClr val="5E9EFF"/>
                        </a:gs>
                        <a:gs pos="39999">
                          <a:srgbClr val="85C2FF"/>
                        </a:gs>
                        <a:gs pos="70000">
                          <a:srgbClr val="C4D6EB"/>
                        </a:gs>
                        <a:gs pos="100000">
                          <a:srgbClr val="FFEBFA"/>
                        </a:gs>
                      </a:gsLst>
                      <a:lin ang="5400000"/>
                    </a:gra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smtClean="0">
                          <a:ln>
                            <a:noFill/>
                          </a:ln>
                          <a:solidFill>
                            <a:schemeClr val="tx1"/>
                          </a:solidFill>
                          <a:effectLst/>
                          <a:latin typeface="Arial" pitchFamily="34" charset="0"/>
                          <a:ea typeface="ＭＳ Ｐゴシック" pitchFamily="1" charset="-128"/>
                        </a:rPr>
                        <a:t>Meta-analysis of Observational Studies in Epidemiology</a:t>
                      </a:r>
                    </a:p>
                  </a:txBody>
                  <a:tcPr marL="21389" marR="21389" marT="10694" marB="10694" anchor="ctr" horzOverflow="overflow">
                    <a:lnL>
                      <a:noFill/>
                    </a:lnL>
                    <a:lnR>
                      <a:noFill/>
                    </a:lnR>
                    <a:lnT>
                      <a:noFill/>
                    </a:lnT>
                    <a:lnB>
                      <a:noFill/>
                    </a:lnB>
                    <a:lnTlToBr>
                      <a:noFill/>
                    </a:lnTlToBr>
                    <a:lnBlToTr>
                      <a:noFill/>
                    </a:lnBlToTr>
                    <a:noFill/>
                  </a:tcPr>
                </a:tc>
                <a:extLst>
                  <a:ext uri="{0D108BD9-81ED-4DB2-BD59-A6C34878D82A}">
                    <a16:rowId xmlns="" xmlns:a16="http://schemas.microsoft.com/office/drawing/2014/main" val="10013"/>
                  </a:ext>
                </a:extLst>
              </a:tr>
              <a:tr h="236517">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de-DE" altLang="en-US" sz="700" b="1" i="0" u="none" strike="noStrike" cap="none" normalizeH="0" baseline="0" smtClean="0">
                          <a:ln>
                            <a:noFill/>
                          </a:ln>
                          <a:solidFill>
                            <a:schemeClr val="tx1"/>
                          </a:solidFill>
                          <a:effectLst/>
                          <a:latin typeface="Arial" pitchFamily="34" charset="0"/>
                          <a:ea typeface="ＭＳ Ｐゴシック" pitchFamily="1" charset="-128"/>
                        </a:rPr>
                        <a:t>Diagnostic test accuracy studies</a:t>
                      </a:r>
                    </a:p>
                  </a:txBody>
                  <a:tcPr marL="21389" marR="21389" marT="10694" marB="10694" anchor="ctr" horzOverflow="overflow">
                    <a:lnL>
                      <a:noFill/>
                    </a:lnL>
                    <a:lnR>
                      <a:noFill/>
                    </a:lnR>
                    <a:lnT>
                      <a:noFill/>
                    </a:lnT>
                    <a:lnB>
                      <a:noFill/>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de-DE" altLang="en-US" sz="1200" b="1" i="0" u="none" strike="noStrike" cap="none" normalizeH="0" baseline="0" smtClean="0">
                          <a:ln>
                            <a:noFill/>
                          </a:ln>
                          <a:solidFill>
                            <a:schemeClr val="tx1"/>
                          </a:solidFill>
                          <a:effectLst/>
                          <a:latin typeface="Arial" pitchFamily="34" charset="0"/>
                          <a:ea typeface="ＭＳ Ｐゴシック" pitchFamily="1" charset="-128"/>
                        </a:rPr>
                        <a:t>STARD32</a:t>
                      </a:r>
                    </a:p>
                  </a:txBody>
                  <a:tcPr marL="21389" marR="21389" marT="10694" marB="10694" anchor="ctr" horzOverflow="overflow">
                    <a:lnL>
                      <a:noFill/>
                    </a:lnL>
                    <a:lnR>
                      <a:noFill/>
                    </a:lnR>
                    <a:lnT>
                      <a:noFill/>
                    </a:lnT>
                    <a:lnB>
                      <a:noFill/>
                    </a:lnB>
                    <a:lnTlToBr>
                      <a:noFill/>
                    </a:lnTlToBr>
                    <a:lnBlToTr>
                      <a:noFill/>
                    </a:lnBlToTr>
                    <a:gradFill rotWithShape="1">
                      <a:gsLst>
                        <a:gs pos="0">
                          <a:srgbClr val="5E9EFF"/>
                        </a:gs>
                        <a:gs pos="39999">
                          <a:srgbClr val="85C2FF"/>
                        </a:gs>
                        <a:gs pos="70000">
                          <a:srgbClr val="C4D6EB"/>
                        </a:gs>
                        <a:gs pos="100000">
                          <a:srgbClr val="FFEBFA"/>
                        </a:gs>
                      </a:gsLst>
                      <a:lin ang="5400000"/>
                    </a:gra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smtClean="0">
                          <a:ln>
                            <a:noFill/>
                          </a:ln>
                          <a:solidFill>
                            <a:schemeClr val="tx1"/>
                          </a:solidFill>
                          <a:effectLst/>
                          <a:latin typeface="Arial" pitchFamily="34" charset="0"/>
                          <a:ea typeface="ＭＳ Ｐゴシック" pitchFamily="1" charset="-128"/>
                        </a:rPr>
                        <a:t>Standards for Reporting of Diagnostic Accuracy</a:t>
                      </a:r>
                    </a:p>
                  </a:txBody>
                  <a:tcPr marL="21389" marR="21389" marT="10694" marB="10694" anchor="ctr" horzOverflow="overflow">
                    <a:lnL>
                      <a:noFill/>
                    </a:lnL>
                    <a:lnR>
                      <a:noFill/>
                    </a:lnR>
                    <a:lnT>
                      <a:noFill/>
                    </a:lnT>
                    <a:lnB>
                      <a:noFill/>
                    </a:lnB>
                    <a:lnTlToBr>
                      <a:noFill/>
                    </a:lnTlToBr>
                    <a:lnBlToTr>
                      <a:noFill/>
                    </a:lnBlToTr>
                    <a:noFill/>
                  </a:tcPr>
                </a:tc>
                <a:extLst>
                  <a:ext uri="{0D108BD9-81ED-4DB2-BD59-A6C34878D82A}">
                    <a16:rowId xmlns="" xmlns:a16="http://schemas.microsoft.com/office/drawing/2014/main" val="10014"/>
                  </a:ext>
                </a:extLst>
              </a:tr>
              <a:tr h="357157">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de-DE" altLang="en-US" sz="1100" b="1" i="0" u="none" strike="noStrike" cap="none" normalizeH="0" baseline="0" smtClean="0">
                          <a:ln>
                            <a:noFill/>
                          </a:ln>
                          <a:solidFill>
                            <a:schemeClr val="tx1"/>
                          </a:solidFill>
                          <a:effectLst>
                            <a:outerShdw blurRad="38100" dist="38100" dir="2700000" algn="tl">
                              <a:srgbClr val="C0C0C0"/>
                            </a:outerShdw>
                          </a:effectLst>
                          <a:latin typeface="Arial" pitchFamily="34" charset="0"/>
                          <a:ea typeface="ＭＳ Ｐゴシック" pitchFamily="1" charset="-128"/>
                        </a:rPr>
                        <a:t>Observational epidemiological studies</a:t>
                      </a:r>
                    </a:p>
                  </a:txBody>
                  <a:tcPr marL="21389" marR="21389" marT="10694" marB="10694" anchor="ctr" horzOverflow="overflow">
                    <a:lnL>
                      <a:noFill/>
                    </a:lnL>
                    <a:lnR>
                      <a:noFill/>
                    </a:lnR>
                    <a:lnT>
                      <a:noFill/>
                    </a:lnT>
                    <a:lnB>
                      <a:noFill/>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de-DE" altLang="en-US" sz="1200" b="1" i="0" u="none" strike="noStrike" cap="none" normalizeH="0" baseline="0" smtClean="0">
                          <a:ln>
                            <a:noFill/>
                          </a:ln>
                          <a:solidFill>
                            <a:schemeClr val="tx1"/>
                          </a:solidFill>
                          <a:effectLst/>
                          <a:latin typeface="Arial" pitchFamily="34" charset="0"/>
                          <a:ea typeface="ＭＳ Ｐゴシック" pitchFamily="1" charset="-128"/>
                        </a:rPr>
                        <a:t>STROBE24</a:t>
                      </a:r>
                    </a:p>
                  </a:txBody>
                  <a:tcPr marL="21389" marR="21389" marT="10694" marB="10694" anchor="ctr" horzOverflow="overflow">
                    <a:lnL>
                      <a:noFill/>
                    </a:lnL>
                    <a:lnR>
                      <a:noFill/>
                    </a:lnR>
                    <a:lnT>
                      <a:noFill/>
                    </a:lnT>
                    <a:lnB>
                      <a:noFill/>
                    </a:lnB>
                    <a:lnTlToBr>
                      <a:noFill/>
                    </a:lnTlToBr>
                    <a:lnBlToTr>
                      <a:noFill/>
                    </a:lnBlToTr>
                    <a:gradFill rotWithShape="1">
                      <a:gsLst>
                        <a:gs pos="0">
                          <a:srgbClr val="5E9EFF"/>
                        </a:gs>
                        <a:gs pos="39999">
                          <a:srgbClr val="85C2FF"/>
                        </a:gs>
                        <a:gs pos="70000">
                          <a:srgbClr val="C4D6EB"/>
                        </a:gs>
                        <a:gs pos="100000">
                          <a:srgbClr val="FFEBFA"/>
                        </a:gs>
                      </a:gsLst>
                      <a:lin ang="5400000"/>
                    </a:gra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smtClean="0">
                          <a:ln>
                            <a:noFill/>
                          </a:ln>
                          <a:solidFill>
                            <a:schemeClr val="tx1"/>
                          </a:solidFill>
                          <a:effectLst/>
                          <a:latin typeface="Arial" pitchFamily="34" charset="0"/>
                          <a:ea typeface="ＭＳ Ｐゴシック" pitchFamily="1" charset="-128"/>
                        </a:rPr>
                        <a:t>Strengthening the Reporting of Observational Studies in Epidemiology</a:t>
                      </a:r>
                    </a:p>
                  </a:txBody>
                  <a:tcPr marL="21389" marR="21389" marT="10694" marB="10694" anchor="ctr" horzOverflow="overflow">
                    <a:lnL>
                      <a:noFill/>
                    </a:lnL>
                    <a:lnR>
                      <a:noFill/>
                    </a:lnR>
                    <a:lnT>
                      <a:noFill/>
                    </a:lnT>
                    <a:lnB>
                      <a:noFill/>
                    </a:lnB>
                    <a:lnTlToBr>
                      <a:noFill/>
                    </a:lnTlToBr>
                    <a:lnBlToTr>
                      <a:noFill/>
                    </a:lnBlToTr>
                    <a:noFill/>
                  </a:tcPr>
                </a:tc>
                <a:extLst>
                  <a:ext uri="{0D108BD9-81ED-4DB2-BD59-A6C34878D82A}">
                    <a16:rowId xmlns="" xmlns:a16="http://schemas.microsoft.com/office/drawing/2014/main" val="10015"/>
                  </a:ext>
                </a:extLst>
              </a:tr>
              <a:tr h="307949">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de-DE" altLang="en-US" sz="700" b="1" i="0" u="none" strike="noStrike" cap="none" normalizeH="0" baseline="0" smtClean="0">
                          <a:ln>
                            <a:noFill/>
                          </a:ln>
                          <a:solidFill>
                            <a:schemeClr val="tx1"/>
                          </a:solidFill>
                          <a:effectLst/>
                          <a:latin typeface="Arial" pitchFamily="34" charset="0"/>
                          <a:ea typeface="ＭＳ Ｐゴシック" pitchFamily="1" charset="-128"/>
                        </a:rPr>
                        <a:t>Genetic association studies</a:t>
                      </a:r>
                    </a:p>
                  </a:txBody>
                  <a:tcPr marL="21389" marR="21389" marT="10694" marB="10694" anchor="ctr" horzOverflow="overflow">
                    <a:lnL>
                      <a:noFill/>
                    </a:lnL>
                    <a:lnR>
                      <a:noFill/>
                    </a:lnR>
                    <a:lnT>
                      <a:noFill/>
                    </a:lnT>
                    <a:lnB>
                      <a:noFill/>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de-DE" altLang="en-US" sz="1200" b="1" i="0" u="none" strike="noStrike" cap="none" normalizeH="0" baseline="0" smtClean="0">
                          <a:ln>
                            <a:noFill/>
                          </a:ln>
                          <a:solidFill>
                            <a:schemeClr val="tx1"/>
                          </a:solidFill>
                          <a:effectLst/>
                          <a:latin typeface="Arial" pitchFamily="34" charset="0"/>
                          <a:ea typeface="ＭＳ Ｐゴシック" pitchFamily="1" charset="-128"/>
                        </a:rPr>
                        <a:t>STREGA33</a:t>
                      </a:r>
                    </a:p>
                  </a:txBody>
                  <a:tcPr marL="21389" marR="21389" marT="10694" marB="10694" anchor="ctr" horzOverflow="overflow">
                    <a:lnL>
                      <a:noFill/>
                    </a:lnL>
                    <a:lnR>
                      <a:noFill/>
                    </a:lnR>
                    <a:lnT>
                      <a:noFill/>
                    </a:lnT>
                    <a:lnB>
                      <a:noFill/>
                    </a:lnB>
                    <a:lnTlToBr>
                      <a:noFill/>
                    </a:lnTlToBr>
                    <a:lnBlToTr>
                      <a:noFill/>
                    </a:lnBlToTr>
                    <a:gradFill rotWithShape="1">
                      <a:gsLst>
                        <a:gs pos="0">
                          <a:srgbClr val="5E9EFF"/>
                        </a:gs>
                        <a:gs pos="39999">
                          <a:srgbClr val="85C2FF"/>
                        </a:gs>
                        <a:gs pos="70000">
                          <a:srgbClr val="C4D6EB"/>
                        </a:gs>
                        <a:gs pos="100000">
                          <a:srgbClr val="FFEBFA"/>
                        </a:gs>
                      </a:gsLst>
                      <a:lin ang="5400000"/>
                    </a:gra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smtClean="0">
                          <a:ln>
                            <a:noFill/>
                          </a:ln>
                          <a:solidFill>
                            <a:schemeClr val="tx1"/>
                          </a:solidFill>
                          <a:effectLst/>
                          <a:latin typeface="Arial" pitchFamily="34" charset="0"/>
                          <a:ea typeface="ＭＳ Ｐゴシック" pitchFamily="1" charset="-128"/>
                        </a:rPr>
                        <a:t>STROBE extension for Strengthening the Reporting of Genetic Association Studies</a:t>
                      </a:r>
                    </a:p>
                  </a:txBody>
                  <a:tcPr marL="21389" marR="21389" marT="10694" marB="10694" anchor="ctr" horzOverflow="overflow">
                    <a:lnL>
                      <a:noFill/>
                    </a:lnL>
                    <a:lnR>
                      <a:noFill/>
                    </a:lnR>
                    <a:lnT>
                      <a:noFill/>
                    </a:lnT>
                    <a:lnB>
                      <a:noFill/>
                    </a:lnB>
                    <a:lnTlToBr>
                      <a:noFill/>
                    </a:lnTlToBr>
                    <a:lnBlToTr>
                      <a:noFill/>
                    </a:lnBlToTr>
                    <a:noFill/>
                  </a:tcPr>
                </a:tc>
                <a:extLst>
                  <a:ext uri="{0D108BD9-81ED-4DB2-BD59-A6C34878D82A}">
                    <a16:rowId xmlns="" xmlns:a16="http://schemas.microsoft.com/office/drawing/2014/main" val="10016"/>
                  </a:ext>
                </a:extLst>
              </a:tr>
              <a:tr h="307949">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de-DE" altLang="en-US" sz="700" b="1" i="0" u="none" strike="noStrike" cap="none" normalizeH="0" baseline="0" smtClean="0">
                          <a:ln>
                            <a:noFill/>
                          </a:ln>
                          <a:solidFill>
                            <a:schemeClr val="tx1"/>
                          </a:solidFill>
                          <a:effectLst/>
                          <a:latin typeface="Arial" pitchFamily="34" charset="0"/>
                          <a:ea typeface="ＭＳ Ｐゴシック" pitchFamily="1" charset="-128"/>
                        </a:rPr>
                        <a:t>Prognostic studies of tumour markers</a:t>
                      </a:r>
                    </a:p>
                  </a:txBody>
                  <a:tcPr marL="21389" marR="21389" marT="10694" marB="10694" anchor="ctr" horzOverflow="overflow">
                    <a:lnL>
                      <a:noFill/>
                    </a:lnL>
                    <a:lnR>
                      <a:noFill/>
                    </a:lnR>
                    <a:lnT>
                      <a:noFill/>
                    </a:lnT>
                    <a:lnB>
                      <a:noFill/>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de-DE" altLang="en-US" sz="1200" b="1" i="0" u="none" strike="noStrike" cap="none" normalizeH="0" baseline="0" smtClean="0">
                          <a:ln>
                            <a:noFill/>
                          </a:ln>
                          <a:solidFill>
                            <a:schemeClr val="tx1"/>
                          </a:solidFill>
                          <a:effectLst/>
                          <a:latin typeface="Arial" pitchFamily="34" charset="0"/>
                          <a:ea typeface="ＭＳ Ｐゴシック" pitchFamily="1" charset="-128"/>
                        </a:rPr>
                        <a:t>REMARK34</a:t>
                      </a:r>
                    </a:p>
                  </a:txBody>
                  <a:tcPr marL="21389" marR="21389" marT="10694" marB="10694" anchor="ctr" horzOverflow="overflow">
                    <a:lnL>
                      <a:noFill/>
                    </a:lnL>
                    <a:lnR>
                      <a:noFill/>
                    </a:lnR>
                    <a:lnT>
                      <a:noFill/>
                    </a:lnT>
                    <a:lnB>
                      <a:noFill/>
                    </a:lnB>
                    <a:lnTlToBr>
                      <a:noFill/>
                    </a:lnTlToBr>
                    <a:lnBlToTr>
                      <a:noFill/>
                    </a:lnBlToTr>
                    <a:gradFill rotWithShape="1">
                      <a:gsLst>
                        <a:gs pos="0">
                          <a:srgbClr val="5E9EFF"/>
                        </a:gs>
                        <a:gs pos="39999">
                          <a:srgbClr val="85C2FF"/>
                        </a:gs>
                        <a:gs pos="70000">
                          <a:srgbClr val="C4D6EB"/>
                        </a:gs>
                        <a:gs pos="100000">
                          <a:srgbClr val="FFEBFA"/>
                        </a:gs>
                      </a:gsLst>
                      <a:lin ang="5400000"/>
                    </a:gra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smtClean="0">
                          <a:ln>
                            <a:noFill/>
                          </a:ln>
                          <a:solidFill>
                            <a:schemeClr val="tx1"/>
                          </a:solidFill>
                          <a:effectLst/>
                          <a:latin typeface="Arial" pitchFamily="34" charset="0"/>
                          <a:ea typeface="ＭＳ Ｐゴシック" pitchFamily="1" charset="-128"/>
                        </a:rPr>
                        <a:t>Reporting recommendations for tumour Marker prognostic studies</a:t>
                      </a:r>
                    </a:p>
                  </a:txBody>
                  <a:tcPr marL="21389" marR="21389" marT="10694" marB="10694" anchor="ctr" horzOverflow="overflow">
                    <a:lnL>
                      <a:noFill/>
                    </a:lnL>
                    <a:lnR>
                      <a:noFill/>
                    </a:lnR>
                    <a:lnT>
                      <a:noFill/>
                    </a:lnT>
                    <a:lnB>
                      <a:noFill/>
                    </a:lnB>
                    <a:lnTlToBr>
                      <a:noFill/>
                    </a:lnTlToBr>
                    <a:lnBlToTr>
                      <a:noFill/>
                    </a:lnBlToTr>
                    <a:noFill/>
                  </a:tcPr>
                </a:tc>
                <a:extLst>
                  <a:ext uri="{0D108BD9-81ED-4DB2-BD59-A6C34878D82A}">
                    <a16:rowId xmlns="" xmlns:a16="http://schemas.microsoft.com/office/drawing/2014/main" val="10017"/>
                  </a:ext>
                </a:extLst>
              </a:tr>
              <a:tr h="236517">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de-DE" altLang="en-US" sz="700" b="1" i="0" u="none" strike="noStrike" cap="none" normalizeH="0" baseline="0" smtClean="0">
                          <a:ln>
                            <a:noFill/>
                          </a:ln>
                          <a:solidFill>
                            <a:schemeClr val="tx1"/>
                          </a:solidFill>
                          <a:effectLst/>
                          <a:latin typeface="Arial" pitchFamily="34" charset="0"/>
                          <a:ea typeface="ＭＳ Ｐゴシック" pitchFamily="1" charset="-128"/>
                        </a:rPr>
                        <a:t>Quality improvement studies</a:t>
                      </a:r>
                    </a:p>
                  </a:txBody>
                  <a:tcPr marL="21389" marR="21389" marT="10694" marB="10694" anchor="ctr" horzOverflow="overflow">
                    <a:lnL>
                      <a:noFill/>
                    </a:lnL>
                    <a:lnR>
                      <a:noFill/>
                    </a:lnR>
                    <a:lnT>
                      <a:noFill/>
                    </a:lnT>
                    <a:lnB>
                      <a:noFill/>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de-DE" altLang="en-US" sz="1200" b="1" i="0" u="none" strike="noStrike" cap="none" normalizeH="0" baseline="0" smtClean="0">
                          <a:ln>
                            <a:noFill/>
                          </a:ln>
                          <a:solidFill>
                            <a:schemeClr val="tx1"/>
                          </a:solidFill>
                          <a:effectLst/>
                          <a:latin typeface="Arial" pitchFamily="34" charset="0"/>
                          <a:ea typeface="ＭＳ Ｐゴシック" pitchFamily="1" charset="-128"/>
                        </a:rPr>
                        <a:t>SQUIRE35</a:t>
                      </a:r>
                    </a:p>
                  </a:txBody>
                  <a:tcPr marL="21389" marR="21389" marT="10694" marB="10694" anchor="ctr" horzOverflow="overflow">
                    <a:lnL>
                      <a:noFill/>
                    </a:lnL>
                    <a:lnR>
                      <a:noFill/>
                    </a:lnR>
                    <a:lnT>
                      <a:noFill/>
                    </a:lnT>
                    <a:lnB>
                      <a:noFill/>
                    </a:lnB>
                    <a:lnTlToBr>
                      <a:noFill/>
                    </a:lnTlToBr>
                    <a:lnBlToTr>
                      <a:noFill/>
                    </a:lnBlToTr>
                    <a:gradFill rotWithShape="1">
                      <a:gsLst>
                        <a:gs pos="0">
                          <a:srgbClr val="5E9EFF"/>
                        </a:gs>
                        <a:gs pos="39999">
                          <a:srgbClr val="85C2FF"/>
                        </a:gs>
                        <a:gs pos="70000">
                          <a:srgbClr val="C4D6EB"/>
                        </a:gs>
                        <a:gs pos="100000">
                          <a:srgbClr val="FFEBFA"/>
                        </a:gs>
                      </a:gsLst>
                      <a:lin ang="5400000"/>
                    </a:gra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smtClean="0">
                          <a:ln>
                            <a:noFill/>
                          </a:ln>
                          <a:solidFill>
                            <a:schemeClr val="tx1"/>
                          </a:solidFill>
                          <a:effectLst/>
                          <a:latin typeface="Arial" pitchFamily="34" charset="0"/>
                          <a:ea typeface="ＭＳ Ｐゴシック" pitchFamily="1" charset="-128"/>
                        </a:rPr>
                        <a:t>Guidelines for quality improvement in health care</a:t>
                      </a:r>
                    </a:p>
                  </a:txBody>
                  <a:tcPr marL="21389" marR="21389" marT="10694" marB="10694" anchor="ctr" horzOverflow="overflow">
                    <a:lnL>
                      <a:noFill/>
                    </a:lnL>
                    <a:lnR>
                      <a:noFill/>
                    </a:lnR>
                    <a:lnT>
                      <a:noFill/>
                    </a:lnT>
                    <a:lnB>
                      <a:noFill/>
                    </a:lnB>
                    <a:lnTlToBr>
                      <a:noFill/>
                    </a:lnTlToBr>
                    <a:lnBlToTr>
                      <a:noFill/>
                    </a:lnBlToTr>
                    <a:noFill/>
                  </a:tcPr>
                </a:tc>
                <a:extLst>
                  <a:ext uri="{0D108BD9-81ED-4DB2-BD59-A6C34878D82A}">
                    <a16:rowId xmlns="" xmlns:a16="http://schemas.microsoft.com/office/drawing/2014/main" val="10018"/>
                  </a:ext>
                </a:extLst>
              </a:tr>
              <a:tr h="236517">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de-DE" altLang="en-US" sz="700" b="1" i="0" u="none" strike="noStrike" cap="none" normalizeH="0" baseline="0" smtClean="0">
                          <a:ln>
                            <a:noFill/>
                          </a:ln>
                          <a:solidFill>
                            <a:schemeClr val="tx1"/>
                          </a:solidFill>
                          <a:effectLst/>
                          <a:latin typeface="Arial" pitchFamily="34" charset="0"/>
                          <a:ea typeface="ＭＳ Ｐゴシック" pitchFamily="1" charset="-128"/>
                        </a:rPr>
                        <a:t>Qualitative research studies</a:t>
                      </a:r>
                    </a:p>
                  </a:txBody>
                  <a:tcPr marL="21389" marR="21389" marT="10694" marB="10694" anchor="ctr" horzOverflow="overflow">
                    <a:lnL>
                      <a:noFill/>
                    </a:lnL>
                    <a:lnR>
                      <a:noFill/>
                    </a:lnR>
                    <a:lnT>
                      <a:noFill/>
                    </a:lnT>
                    <a:lnB>
                      <a:noFill/>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de-DE" altLang="en-US" sz="1200" b="1" i="0" u="none" strike="noStrike" cap="none" normalizeH="0" baseline="0" smtClean="0">
                          <a:ln>
                            <a:noFill/>
                          </a:ln>
                          <a:solidFill>
                            <a:schemeClr val="tx1"/>
                          </a:solidFill>
                          <a:effectLst/>
                          <a:latin typeface="Arial" pitchFamily="34" charset="0"/>
                          <a:ea typeface="ＭＳ Ｐゴシック" pitchFamily="1" charset="-128"/>
                        </a:rPr>
                        <a:t>COREQ36</a:t>
                      </a:r>
                    </a:p>
                  </a:txBody>
                  <a:tcPr marL="21389" marR="21389" marT="10694" marB="10694" anchor="ctr" horzOverflow="overflow">
                    <a:lnL>
                      <a:noFill/>
                    </a:lnL>
                    <a:lnR>
                      <a:noFill/>
                    </a:lnR>
                    <a:lnT>
                      <a:noFill/>
                    </a:lnT>
                    <a:lnB>
                      <a:noFill/>
                    </a:lnB>
                    <a:lnTlToBr>
                      <a:noFill/>
                    </a:lnTlToBr>
                    <a:lnBlToTr>
                      <a:noFill/>
                    </a:lnBlToTr>
                    <a:gradFill rotWithShape="1">
                      <a:gsLst>
                        <a:gs pos="0">
                          <a:srgbClr val="5E9EFF"/>
                        </a:gs>
                        <a:gs pos="39999">
                          <a:srgbClr val="85C2FF"/>
                        </a:gs>
                        <a:gs pos="70000">
                          <a:srgbClr val="C4D6EB"/>
                        </a:gs>
                        <a:gs pos="100000">
                          <a:srgbClr val="FFEBFA"/>
                        </a:gs>
                      </a:gsLst>
                      <a:lin ang="5400000"/>
                    </a:gra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smtClean="0">
                          <a:ln>
                            <a:noFill/>
                          </a:ln>
                          <a:solidFill>
                            <a:schemeClr val="tx1"/>
                          </a:solidFill>
                          <a:effectLst/>
                          <a:latin typeface="Arial" pitchFamily="34" charset="0"/>
                          <a:ea typeface="ＭＳ Ｐゴシック" pitchFamily="1" charset="-128"/>
                        </a:rPr>
                        <a:t>Consolidated standards for Reporting Qualitative research</a:t>
                      </a:r>
                    </a:p>
                  </a:txBody>
                  <a:tcPr marL="21389" marR="21389" marT="10694" marB="10694" anchor="ctr" horzOverflow="overflow">
                    <a:lnL>
                      <a:noFill/>
                    </a:lnL>
                    <a:lnR>
                      <a:noFill/>
                    </a:lnR>
                    <a:lnT>
                      <a:noFill/>
                    </a:lnT>
                    <a:lnB>
                      <a:noFill/>
                    </a:lnB>
                    <a:lnTlToBr>
                      <a:noFill/>
                    </a:lnTlToBr>
                    <a:lnBlToTr>
                      <a:noFill/>
                    </a:lnBlToTr>
                    <a:noFill/>
                  </a:tcPr>
                </a:tc>
                <a:extLst>
                  <a:ext uri="{0D108BD9-81ED-4DB2-BD59-A6C34878D82A}">
                    <a16:rowId xmlns="" xmlns:a16="http://schemas.microsoft.com/office/drawing/2014/main" val="10019"/>
                  </a:ext>
                </a:extLst>
              </a:tr>
            </a:tbl>
          </a:graphicData>
        </a:graphic>
      </p:graphicFrame>
    </p:spTree>
  </p:cSld>
  <p:clrMapOvr>
    <a:masterClrMapping/>
  </p:clrMapOvr>
  <p:transition>
    <p:zoom/>
  </p:transition>
  <p:timing>
    <p:tnLst>
      <p:par>
        <p:cTn id="1" dur="indefinite" restart="never" nodeType="tmRoot"/>
      </p:par>
    </p:tnLst>
  </p:timing>
</p:sld>
</file>

<file path=ppt/slides/slide26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27330"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59075" name="Foliennummernplatzhalter 6"/>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735A2FB2-4416-4EE1-99E8-9D29E3CD2374}" type="slidenum">
              <a:rPr lang="de-DE" altLang="en-US" sz="900" smtClean="0">
                <a:solidFill>
                  <a:schemeClr val="accent2"/>
                </a:solidFill>
              </a:rPr>
              <a:pPr/>
              <a:t>267</a:t>
            </a:fld>
            <a:endParaRPr lang="de-DE" altLang="en-US" sz="1400" b="0" smtClean="0">
              <a:solidFill>
                <a:schemeClr val="tx1"/>
              </a:solidFill>
            </a:endParaRPr>
          </a:p>
        </p:txBody>
      </p:sp>
      <p:sp>
        <p:nvSpPr>
          <p:cNvPr id="625666" name="Rectangle 2"/>
          <p:cNvSpPr>
            <a:spLocks noGrp="1" noChangeArrowheads="1"/>
          </p:cNvSpPr>
          <p:nvPr>
            <p:ph type="title"/>
          </p:nvPr>
        </p:nvSpPr>
        <p:spPr>
          <a:xfrm>
            <a:off x="684213" y="188913"/>
            <a:ext cx="7772400" cy="519112"/>
          </a:xfrm>
        </p:spPr>
        <p:txBody>
          <a:bodyPr/>
          <a:lstStyle/>
          <a:p>
            <a:pPr>
              <a:defRPr/>
            </a:pPr>
            <a:r>
              <a:rPr lang="de-DE" altLang="en-US" smtClean="0">
                <a:ea typeface="ＭＳ Ｐゴシック" pitchFamily="1" charset="-128"/>
              </a:rPr>
              <a:t>2.4.4 CONSORT</a:t>
            </a:r>
          </a:p>
        </p:txBody>
      </p:sp>
      <p:sp>
        <p:nvSpPr>
          <p:cNvPr id="259077" name="Text Box 3"/>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259078" name="Text Box 4"/>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pic>
        <p:nvPicPr>
          <p:cNvPr id="410630" name="Picture 221"/>
          <p:cNvPicPr>
            <a:picLocks noChangeAspect="1" noChangeArrowheads="1"/>
          </p:cNvPicPr>
          <p:nvPr/>
        </p:nvPicPr>
        <p:blipFill>
          <a:blip r:embed="rId3"/>
          <a:srcRect/>
          <a:stretch>
            <a:fillRect/>
          </a:stretch>
        </p:blipFill>
        <p:spPr bwMode="auto">
          <a:xfrm>
            <a:off x="323850" y="620713"/>
            <a:ext cx="8496300" cy="5330825"/>
          </a:xfrm>
          <a:prstGeom prst="rect">
            <a:avLst/>
          </a:prstGeom>
          <a:noFill/>
          <a:ln>
            <a:noFill/>
          </a:ln>
          <a:effectLst>
            <a:outerShdw blurRad="50800" dist="38100" dir="2700000" algn="tl" rotWithShape="0">
              <a:srgbClr val="808080">
                <a:alpha val="39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0631" name="Picture 222"/>
          <p:cNvPicPr>
            <a:picLocks noChangeAspect="1" noChangeArrowheads="1"/>
          </p:cNvPicPr>
          <p:nvPr/>
        </p:nvPicPr>
        <p:blipFill>
          <a:blip r:embed="rId4"/>
          <a:srcRect/>
          <a:stretch>
            <a:fillRect/>
          </a:stretch>
        </p:blipFill>
        <p:spPr bwMode="auto">
          <a:xfrm>
            <a:off x="1317045" y="5979686"/>
            <a:ext cx="7505700" cy="55245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zoom/>
  </p:transition>
  <p:timing>
    <p:tnLst>
      <p:par>
        <p:cTn id="1" dur="indefinite" restart="never" nodeType="tmRoot"/>
      </p:par>
    </p:tnLst>
  </p:timing>
</p:sld>
</file>

<file path=ppt/slides/slide26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28354"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60099" name="Foliennummernplatzhalter 6"/>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A0B63C3D-B582-4000-AE76-93941D0E698B}" type="slidenum">
              <a:rPr lang="de-DE" altLang="en-US" sz="900" smtClean="0">
                <a:solidFill>
                  <a:schemeClr val="accent2"/>
                </a:solidFill>
              </a:rPr>
              <a:pPr/>
              <a:t>268</a:t>
            </a:fld>
            <a:endParaRPr lang="de-DE" altLang="en-US" sz="1400" b="0" smtClean="0">
              <a:solidFill>
                <a:schemeClr val="tx1"/>
              </a:solidFill>
            </a:endParaRPr>
          </a:p>
        </p:txBody>
      </p:sp>
      <p:sp>
        <p:nvSpPr>
          <p:cNvPr id="627714" name="Rectangle 2"/>
          <p:cNvSpPr>
            <a:spLocks noGrp="1" noChangeArrowheads="1"/>
          </p:cNvSpPr>
          <p:nvPr>
            <p:ph type="title"/>
          </p:nvPr>
        </p:nvSpPr>
        <p:spPr>
          <a:xfrm>
            <a:off x="684213" y="188913"/>
            <a:ext cx="7772400" cy="519112"/>
          </a:xfrm>
        </p:spPr>
        <p:txBody>
          <a:bodyPr/>
          <a:lstStyle/>
          <a:p>
            <a:pPr>
              <a:defRPr/>
            </a:pPr>
            <a:r>
              <a:rPr lang="de-DE" altLang="en-US" smtClean="0">
                <a:ea typeface="ＭＳ Ｐゴシック" pitchFamily="1" charset="-128"/>
              </a:rPr>
              <a:t>2.4.4 CONSORT</a:t>
            </a:r>
          </a:p>
        </p:txBody>
      </p:sp>
      <p:sp>
        <p:nvSpPr>
          <p:cNvPr id="260101" name="Text Box 3"/>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260102" name="Text Box 4"/>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pic>
        <p:nvPicPr>
          <p:cNvPr id="412678" name="Picture 11"/>
          <p:cNvPicPr>
            <a:picLocks noChangeAspect="1" noChangeArrowheads="1"/>
          </p:cNvPicPr>
          <p:nvPr/>
        </p:nvPicPr>
        <p:blipFill>
          <a:blip r:embed="rId3"/>
          <a:srcRect/>
          <a:stretch>
            <a:fillRect/>
          </a:stretch>
        </p:blipFill>
        <p:spPr bwMode="auto">
          <a:xfrm>
            <a:off x="323850" y="1268413"/>
            <a:ext cx="8496300" cy="4818062"/>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0104" name="Picture 1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3850" y="1125538"/>
            <a:ext cx="84963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zoom/>
  </p:transition>
  <p:timing>
    <p:tnLst>
      <p:par>
        <p:cTn id="1" dur="indefinite" restart="never" nodeType="tmRoot"/>
      </p:par>
    </p:tnLst>
  </p:timing>
</p:sld>
</file>

<file path=ppt/slides/slide26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29378"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61123" name="Foliennummernplatzhalter 6"/>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2A173F23-8150-4590-B0DF-972C2207870F}" type="slidenum">
              <a:rPr lang="de-DE" altLang="en-US" sz="900" smtClean="0">
                <a:solidFill>
                  <a:schemeClr val="accent2"/>
                </a:solidFill>
              </a:rPr>
              <a:pPr/>
              <a:t>269</a:t>
            </a:fld>
            <a:endParaRPr lang="de-DE" altLang="en-US" sz="1400" b="0" smtClean="0">
              <a:solidFill>
                <a:schemeClr val="tx1"/>
              </a:solidFill>
            </a:endParaRPr>
          </a:p>
        </p:txBody>
      </p:sp>
      <p:sp>
        <p:nvSpPr>
          <p:cNvPr id="629762" name="Rectangle 2"/>
          <p:cNvSpPr>
            <a:spLocks noGrp="1" noChangeArrowheads="1"/>
          </p:cNvSpPr>
          <p:nvPr>
            <p:ph type="title"/>
          </p:nvPr>
        </p:nvSpPr>
        <p:spPr>
          <a:xfrm>
            <a:off x="684213" y="260350"/>
            <a:ext cx="7772400" cy="519113"/>
          </a:xfrm>
        </p:spPr>
        <p:txBody>
          <a:bodyPr/>
          <a:lstStyle/>
          <a:p>
            <a:pPr>
              <a:defRPr/>
            </a:pPr>
            <a:r>
              <a:rPr lang="de-DE" altLang="en-US" smtClean="0">
                <a:ea typeface="ＭＳ Ｐゴシック" pitchFamily="1" charset="-128"/>
              </a:rPr>
              <a:t>2.4.4 CONSORT</a:t>
            </a:r>
          </a:p>
        </p:txBody>
      </p:sp>
      <p:sp>
        <p:nvSpPr>
          <p:cNvPr id="261125" name="Text Box 3"/>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261126" name="Text Box 4"/>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graphicFrame>
        <p:nvGraphicFramePr>
          <p:cNvPr id="629787" name="Group 27"/>
          <p:cNvGraphicFramePr>
            <a:graphicFrameLocks noGrp="1"/>
          </p:cNvGraphicFramePr>
          <p:nvPr/>
        </p:nvGraphicFramePr>
        <p:xfrm>
          <a:off x="-85725" y="3060700"/>
          <a:ext cx="9258300" cy="736600"/>
        </p:xfrm>
        <a:graphic>
          <a:graphicData uri="http://schemas.openxmlformats.org/drawingml/2006/table">
            <a:tbl>
              <a:tblPr/>
              <a:tblGrid>
                <a:gridCol w="208250">
                  <a:extLst>
                    <a:ext uri="{9D8B030D-6E8A-4147-A177-3AD203B41FA5}">
                      <a16:colId xmlns="" xmlns:a16="http://schemas.microsoft.com/office/drawing/2014/main" val="20000"/>
                    </a:ext>
                  </a:extLst>
                </a:gridCol>
                <a:gridCol w="9050050">
                  <a:extLst>
                    <a:ext uri="{9D8B030D-6E8A-4147-A177-3AD203B41FA5}">
                      <a16:colId xmlns="" xmlns:a16="http://schemas.microsoft.com/office/drawing/2014/main" val="20001"/>
                    </a:ext>
                  </a:extLst>
                </a:gridCol>
              </a:tblGrid>
              <a:tr h="736600">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de-DE" altLang="en-US" sz="2400" b="0" i="0" u="none" strike="noStrike" cap="none" normalizeH="0" baseline="0" smtClean="0">
                          <a:ln>
                            <a:noFill/>
                          </a:ln>
                          <a:solidFill>
                            <a:schemeClr val="tx1"/>
                          </a:solidFill>
                          <a:effectLst/>
                          <a:latin typeface="Times New Roman" pitchFamily="18" charset="0"/>
                          <a:ea typeface="ＭＳ Ｐゴシック" pitchFamily="1" charset="-128"/>
                        </a:rPr>
                        <a:t> </a:t>
                      </a:r>
                    </a:p>
                  </a:txBody>
                  <a:tcPr marL="91425" marR="91425" anchor="ctr" horzOverflow="overflow">
                    <a:lnL>
                      <a:noFill/>
                    </a:lnL>
                    <a:lnR>
                      <a:noFill/>
                    </a:lnR>
                    <a:lnT>
                      <a:noFill/>
                    </a:lnT>
                    <a:lnB>
                      <a:noFill/>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endParaRPr kumimoji="0" lang="en-US" altLang="en-US" sz="2000" b="1" i="0" u="none" strike="noStrike" cap="none" normalizeH="0" baseline="0" smtClean="0">
                        <a:ln>
                          <a:noFill/>
                        </a:ln>
                        <a:solidFill>
                          <a:srgbClr val="000066"/>
                        </a:solidFill>
                        <a:effectLst/>
                        <a:latin typeface="Arial" pitchFamily="34" charset="0"/>
                        <a:ea typeface="ＭＳ Ｐゴシック" pitchFamily="1" charset="-128"/>
                      </a:endParaRPr>
                    </a:p>
                  </a:txBody>
                  <a:tcPr marL="91425" marR="91425" horzOverflow="overflow">
                    <a:lnL>
                      <a:noFill/>
                    </a:lnL>
                    <a:lnR>
                      <a:noFill/>
                    </a:lnR>
                    <a:lnT>
                      <a:noFill/>
                    </a:lnT>
                    <a:lnB>
                      <a:noFill/>
                    </a:lnB>
                    <a:lnTlToBr>
                      <a:noFill/>
                    </a:lnTlToBr>
                    <a:lnBlToTr>
                      <a:noFill/>
                    </a:lnBlToTr>
                    <a:noFill/>
                  </a:tcPr>
                </a:tc>
                <a:extLst>
                  <a:ext uri="{0D108BD9-81ED-4DB2-BD59-A6C34878D82A}">
                    <a16:rowId xmlns="" xmlns:a16="http://schemas.microsoft.com/office/drawing/2014/main" val="10000"/>
                  </a:ext>
                </a:extLst>
              </a:tr>
            </a:tbl>
          </a:graphicData>
        </a:graphic>
      </p:graphicFrame>
      <p:pic>
        <p:nvPicPr>
          <p:cNvPr id="414729" name="Picture 15"/>
          <p:cNvPicPr>
            <a:picLocks noChangeAspect="1" noChangeArrowheads="1"/>
          </p:cNvPicPr>
          <p:nvPr/>
        </p:nvPicPr>
        <p:blipFill>
          <a:blip r:embed="rId3"/>
          <a:srcRect/>
          <a:stretch>
            <a:fillRect/>
          </a:stretch>
        </p:blipFill>
        <p:spPr bwMode="auto">
          <a:xfrm>
            <a:off x="1187450" y="765175"/>
            <a:ext cx="7200900" cy="5551488"/>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zoom/>
  </p:transition>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1746"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9699"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BBC83C8F-11B6-415F-9EBD-354C0237AC33}" type="slidenum">
              <a:rPr lang="de-DE" altLang="en-US" sz="900" smtClean="0">
                <a:solidFill>
                  <a:schemeClr val="accent2"/>
                </a:solidFill>
              </a:rPr>
              <a:pPr/>
              <a:t>27</a:t>
            </a:fld>
            <a:endParaRPr lang="de-DE" altLang="en-US" sz="1400" b="0" smtClean="0">
              <a:solidFill>
                <a:schemeClr val="tx1"/>
              </a:solidFill>
            </a:endParaRPr>
          </a:p>
        </p:txBody>
      </p:sp>
      <p:sp>
        <p:nvSpPr>
          <p:cNvPr id="145410"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2.1.1 Gesetzliche und Ethische Grundlagen</a:t>
            </a:r>
          </a:p>
        </p:txBody>
      </p:sp>
      <p:sp>
        <p:nvSpPr>
          <p:cNvPr id="145434" name="Rectangle 26"/>
          <p:cNvSpPr>
            <a:spLocks noGrp="1" noChangeArrowheads="1"/>
          </p:cNvSpPr>
          <p:nvPr>
            <p:ph type="body" idx="1"/>
          </p:nvPr>
        </p:nvSpPr>
        <p:spPr>
          <a:xfrm>
            <a:off x="684213" y="1700213"/>
            <a:ext cx="7772400" cy="4114800"/>
          </a:xfrm>
        </p:spPr>
        <p:txBody>
          <a:bodyPr/>
          <a:lstStyle/>
          <a:p>
            <a:pPr>
              <a:lnSpc>
                <a:spcPct val="80000"/>
              </a:lnSpc>
            </a:pPr>
            <a:r>
              <a:rPr lang="de-DE" altLang="en-US" sz="1800" u="sng" smtClean="0">
                <a:ea typeface="ＭＳ Ｐゴシック" pitchFamily="34" charset="-128"/>
              </a:rPr>
              <a:t>World Medical Association</a:t>
            </a:r>
            <a:r>
              <a:rPr lang="de-DE" altLang="en-US" sz="1800" smtClean="0">
                <a:ea typeface="ＭＳ Ｐゴシック" pitchFamily="34" charset="-128"/>
              </a:rPr>
              <a:t> : Ethical Principles for Medical Research Involving Human Subjects</a:t>
            </a:r>
          </a:p>
          <a:p>
            <a:pPr lvl="1">
              <a:lnSpc>
                <a:spcPct val="80000"/>
              </a:lnSpc>
            </a:pPr>
            <a:r>
              <a:rPr lang="de-DE" altLang="en-US" sz="1600" smtClean="0">
                <a:ea typeface="ＭＳ Ｐゴシック" pitchFamily="34" charset="-128"/>
              </a:rPr>
              <a:t>Zum 1.Mal ausgegeben bei der 18. WMA General Assembly in Helsinki 1964</a:t>
            </a:r>
          </a:p>
          <a:p>
            <a:pPr lvl="1">
              <a:lnSpc>
                <a:spcPct val="80000"/>
              </a:lnSpc>
            </a:pPr>
            <a:r>
              <a:rPr lang="de-DE" altLang="en-US" sz="1600" smtClean="0">
                <a:ea typeface="ＭＳ Ｐゴシック" pitchFamily="34" charset="-128"/>
              </a:rPr>
              <a:t>Letzte Aktualisierung bei der 59. WMA General Assembly in Rio de Janeiro 2013 </a:t>
            </a:r>
          </a:p>
          <a:p>
            <a:pPr lvl="1">
              <a:lnSpc>
                <a:spcPct val="80000"/>
              </a:lnSpc>
            </a:pPr>
            <a:r>
              <a:rPr lang="de-DE" altLang="en-US" sz="1600" smtClean="0">
                <a:ea typeface="ＭＳ Ｐゴシック" pitchFamily="34" charset="-128"/>
              </a:rPr>
              <a:t>Kernpunkte sind:</a:t>
            </a:r>
          </a:p>
          <a:p>
            <a:pPr lvl="3">
              <a:lnSpc>
                <a:spcPct val="80000"/>
              </a:lnSpc>
            </a:pPr>
            <a:r>
              <a:rPr lang="de-DE" altLang="en-US" sz="1400" smtClean="0">
                <a:ea typeface="ＭＳ Ｐゴシック" pitchFamily="34" charset="-128"/>
              </a:rPr>
              <a:t>Leitung der Studie durch besonders dazu qualifizierte Ärzte</a:t>
            </a:r>
          </a:p>
          <a:p>
            <a:pPr lvl="3">
              <a:lnSpc>
                <a:spcPct val="80000"/>
              </a:lnSpc>
            </a:pPr>
            <a:r>
              <a:rPr lang="de-DE" altLang="en-US" sz="1400" smtClean="0">
                <a:ea typeface="ＭＳ Ｐゴシック" pitchFamily="34" charset="-128"/>
              </a:rPr>
              <a:t>Festlegung eines exakten, offen gelegten Protokolls, das eine </a:t>
            </a:r>
            <a:r>
              <a:rPr lang="de-DE" altLang="en-US" sz="1400" b="1" smtClean="0">
                <a:solidFill>
                  <a:srgbClr val="CC0000"/>
                </a:solidFill>
                <a:ea typeface="ＭＳ Ｐゴシック" pitchFamily="34" charset="-128"/>
              </a:rPr>
              <a:t>Risikoeinschätzung gegenüber einer etablierten Therapie</a:t>
            </a:r>
            <a:r>
              <a:rPr lang="de-DE" altLang="en-US" sz="1400" smtClean="0">
                <a:ea typeface="ＭＳ Ｐゴシック" pitchFamily="34" charset="-128"/>
              </a:rPr>
              <a:t> beinhaltet und das von einer unabhängigen Ethik-Kommission genehmigt werden muss</a:t>
            </a:r>
          </a:p>
          <a:p>
            <a:pPr lvl="3">
              <a:lnSpc>
                <a:spcPct val="80000"/>
              </a:lnSpc>
            </a:pPr>
            <a:r>
              <a:rPr lang="de-DE" altLang="en-US" sz="1400" smtClean="0">
                <a:ea typeface="ＭＳ Ｐゴシック" pitchFamily="34" charset="-128"/>
              </a:rPr>
              <a:t>Verwendung von Placebos?</a:t>
            </a:r>
          </a:p>
          <a:p>
            <a:pPr lvl="3">
              <a:lnSpc>
                <a:spcPct val="80000"/>
              </a:lnSpc>
            </a:pPr>
            <a:r>
              <a:rPr lang="de-DE" altLang="en-US" sz="1400" smtClean="0">
                <a:ea typeface="ＭＳ Ｐゴシック" pitchFamily="34" charset="-128"/>
              </a:rPr>
              <a:t>Aufklärung und Zustimmung der Versuchspersonen oder deren gesetzlichen Vertreter unbedingt notwendig (</a:t>
            </a:r>
            <a:r>
              <a:rPr lang="de-DE" altLang="en-US" sz="1400" b="1" smtClean="0">
                <a:solidFill>
                  <a:srgbClr val="CC0000"/>
                </a:solidFill>
                <a:ea typeface="ＭＳ Ｐゴシック" pitchFamily="34" charset="-128"/>
              </a:rPr>
              <a:t>Informed Consent</a:t>
            </a:r>
            <a:r>
              <a:rPr lang="de-DE" altLang="en-US" sz="1400" smtClean="0">
                <a:ea typeface="ＭＳ Ｐゴシック" pitchFamily="34" charset="-128"/>
              </a:rPr>
              <a:t>)</a:t>
            </a:r>
          </a:p>
          <a:p>
            <a:pPr lvl="3">
              <a:lnSpc>
                <a:spcPct val="80000"/>
              </a:lnSpc>
            </a:pPr>
            <a:r>
              <a:rPr lang="de-DE" altLang="en-US" sz="1400" smtClean="0">
                <a:ea typeface="ＭＳ Ｐゴシック" pitchFamily="34" charset="-128"/>
              </a:rPr>
              <a:t> Offenlegung der Interessenkonflikten</a:t>
            </a:r>
          </a:p>
          <a:p>
            <a:pPr lvl="3">
              <a:lnSpc>
                <a:spcPct val="80000"/>
              </a:lnSpc>
            </a:pPr>
            <a:r>
              <a:rPr lang="de-DE" altLang="en-US" sz="1400" b="1" smtClean="0">
                <a:solidFill>
                  <a:srgbClr val="CC0000"/>
                </a:solidFill>
                <a:ea typeface="ＭＳ Ｐゴシック" pitchFamily="34" charset="-128"/>
              </a:rPr>
              <a:t>Publikation</a:t>
            </a:r>
            <a:r>
              <a:rPr lang="de-DE" altLang="en-US" sz="1400" smtClean="0">
                <a:ea typeface="ＭＳ Ｐゴシック" pitchFamily="34" charset="-128"/>
              </a:rPr>
              <a:t> von positiven sowie negativen Ergebnisse!!</a:t>
            </a:r>
          </a:p>
          <a:p>
            <a:pPr lvl="3">
              <a:lnSpc>
                <a:spcPct val="80000"/>
              </a:lnSpc>
            </a:pPr>
            <a:r>
              <a:rPr lang="de-DE" altLang="en-US" sz="1400" b="1" smtClean="0">
                <a:solidFill>
                  <a:srgbClr val="CC0000"/>
                </a:solidFill>
                <a:ea typeface="ＭＳ Ｐゴシック" pitchFamily="34" charset="-128"/>
              </a:rPr>
              <a:t>Zugang</a:t>
            </a:r>
            <a:r>
              <a:rPr lang="de-DE" altLang="en-US" sz="1400" smtClean="0">
                <a:ea typeface="ＭＳ Ｐゴシック" pitchFamily="34" charset="-128"/>
              </a:rPr>
              <a:t> zu den als besser gefundenen Therapien</a:t>
            </a:r>
          </a:p>
          <a:p>
            <a:pPr lvl="1">
              <a:lnSpc>
                <a:spcPct val="80000"/>
              </a:lnSpc>
            </a:pPr>
            <a:endParaRPr lang="de-DE" altLang="en-US" sz="1800" smtClean="0">
              <a:ea typeface="ＭＳ Ｐゴシック" pitchFamily="34" charset="-128"/>
            </a:endParaRPr>
          </a:p>
        </p:txBody>
      </p:sp>
      <p:sp>
        <p:nvSpPr>
          <p:cNvPr id="145412" name="Text Box 4"/>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2.1.1.1</a:t>
            </a:r>
            <a:r>
              <a:rPr lang="en-US" sz="1600" smtClean="0"/>
              <a:t> Die Deklaration von Helsinki*</a:t>
            </a:r>
          </a:p>
        </p:txBody>
      </p:sp>
      <p:sp>
        <p:nvSpPr>
          <p:cNvPr id="29703" name="Rectangle 25"/>
          <p:cNvSpPr>
            <a:spLocks noChangeArrowheads="1"/>
          </p:cNvSpPr>
          <p:nvPr/>
        </p:nvSpPr>
        <p:spPr bwMode="auto">
          <a:xfrm>
            <a:off x="323850" y="6021388"/>
            <a:ext cx="71183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800"/>
              <a:t>*http://www.wma.net/en/30publications/10policies/b3/index.html</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145410"/>
                                        </p:tgtEl>
                                        <p:attrNameLst>
                                          <p:attrName>style.visibility</p:attrName>
                                        </p:attrNameLst>
                                      </p:cBhvr>
                                      <p:to>
                                        <p:strVal val="visible"/>
                                      </p:to>
                                    </p:set>
                                    <p:anim calcmode="lin" valueType="num">
                                      <p:cBhvr additive="base">
                                        <p:cTn id="7" dur="500" fill="hold"/>
                                        <p:tgtEl>
                                          <p:spTgt spid="145410"/>
                                        </p:tgtEl>
                                        <p:attrNameLst>
                                          <p:attrName>ppt_x</p:attrName>
                                        </p:attrNameLst>
                                      </p:cBhvr>
                                      <p:tavLst>
                                        <p:tav tm="0">
                                          <p:val>
                                            <p:strVal val="#ppt_x"/>
                                          </p:val>
                                        </p:tav>
                                        <p:tav tm="100000">
                                          <p:val>
                                            <p:strVal val="#ppt_x"/>
                                          </p:val>
                                        </p:tav>
                                      </p:tavLst>
                                    </p:anim>
                                    <p:anim calcmode="lin" valueType="num">
                                      <p:cBhvr additive="base">
                                        <p:cTn id="8" dur="500" fill="hold"/>
                                        <p:tgtEl>
                                          <p:spTgt spid="145410"/>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145412"/>
                                        </p:tgtEl>
                                        <p:attrNameLst>
                                          <p:attrName>style.visibility</p:attrName>
                                        </p:attrNameLst>
                                      </p:cBhvr>
                                      <p:to>
                                        <p:strVal val="visible"/>
                                      </p:to>
                                    </p:set>
                                    <p:anim calcmode="lin" valueType="num">
                                      <p:cBhvr additive="base">
                                        <p:cTn id="12" dur="500" fill="hold"/>
                                        <p:tgtEl>
                                          <p:spTgt spid="145412"/>
                                        </p:tgtEl>
                                        <p:attrNameLst>
                                          <p:attrName>ppt_x</p:attrName>
                                        </p:attrNameLst>
                                      </p:cBhvr>
                                      <p:tavLst>
                                        <p:tav tm="0">
                                          <p:val>
                                            <p:strVal val="0-#ppt_w/2"/>
                                          </p:val>
                                        </p:tav>
                                        <p:tav tm="100000">
                                          <p:val>
                                            <p:strVal val="#ppt_x"/>
                                          </p:val>
                                        </p:tav>
                                      </p:tavLst>
                                    </p:anim>
                                    <p:anim calcmode="lin" valueType="num">
                                      <p:cBhvr additive="base">
                                        <p:cTn id="13" dur="500" fill="hold"/>
                                        <p:tgtEl>
                                          <p:spTgt spid="145412"/>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145434">
                                            <p:txEl>
                                              <p:pRg st="0" end="0"/>
                                            </p:txEl>
                                          </p:spTgt>
                                        </p:tgtEl>
                                        <p:attrNameLst>
                                          <p:attrName>style.visibility</p:attrName>
                                        </p:attrNameLst>
                                      </p:cBhvr>
                                      <p:to>
                                        <p:strVal val="visible"/>
                                      </p:to>
                                    </p:set>
                                    <p:anim calcmode="lin" valueType="num">
                                      <p:cBhvr additive="base">
                                        <p:cTn id="18" dur="500" fill="hold"/>
                                        <p:tgtEl>
                                          <p:spTgt spid="145434">
                                            <p:txEl>
                                              <p:pRg st="0" end="0"/>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14543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145434">
                                            <p:txEl>
                                              <p:pRg st="1" end="1"/>
                                            </p:txEl>
                                          </p:spTgt>
                                        </p:tgtEl>
                                        <p:attrNameLst>
                                          <p:attrName>style.visibility</p:attrName>
                                        </p:attrNameLst>
                                      </p:cBhvr>
                                      <p:to>
                                        <p:strVal val="visible"/>
                                      </p:to>
                                    </p:set>
                                    <p:anim calcmode="lin" valueType="num">
                                      <p:cBhvr additive="base">
                                        <p:cTn id="24" dur="500" fill="hold"/>
                                        <p:tgtEl>
                                          <p:spTgt spid="145434">
                                            <p:txEl>
                                              <p:pRg st="1" end="1"/>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14543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145434">
                                            <p:txEl>
                                              <p:pRg st="2" end="2"/>
                                            </p:txEl>
                                          </p:spTgt>
                                        </p:tgtEl>
                                        <p:attrNameLst>
                                          <p:attrName>style.visibility</p:attrName>
                                        </p:attrNameLst>
                                      </p:cBhvr>
                                      <p:to>
                                        <p:strVal val="visible"/>
                                      </p:to>
                                    </p:set>
                                    <p:anim calcmode="lin" valueType="num">
                                      <p:cBhvr additive="base">
                                        <p:cTn id="30" dur="500" fill="hold"/>
                                        <p:tgtEl>
                                          <p:spTgt spid="145434">
                                            <p:txEl>
                                              <p:pRg st="2" end="2"/>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14543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 presetClass="entr" presetSubtype="8" fill="hold" grpId="0" nodeType="clickEffect">
                                  <p:stCondLst>
                                    <p:cond delay="0"/>
                                  </p:stCondLst>
                                  <p:childTnLst>
                                    <p:set>
                                      <p:cBhvr>
                                        <p:cTn id="35" dur="1" fill="hold">
                                          <p:stCondLst>
                                            <p:cond delay="0"/>
                                          </p:stCondLst>
                                        </p:cTn>
                                        <p:tgtEl>
                                          <p:spTgt spid="145434">
                                            <p:txEl>
                                              <p:pRg st="3" end="3"/>
                                            </p:txEl>
                                          </p:spTgt>
                                        </p:tgtEl>
                                        <p:attrNameLst>
                                          <p:attrName>style.visibility</p:attrName>
                                        </p:attrNameLst>
                                      </p:cBhvr>
                                      <p:to>
                                        <p:strVal val="visible"/>
                                      </p:to>
                                    </p:set>
                                    <p:anim calcmode="lin" valueType="num">
                                      <p:cBhvr additive="base">
                                        <p:cTn id="36" dur="500" fill="hold"/>
                                        <p:tgtEl>
                                          <p:spTgt spid="145434">
                                            <p:txEl>
                                              <p:pRg st="3" end="3"/>
                                            </p:txEl>
                                          </p:spTgt>
                                        </p:tgtEl>
                                        <p:attrNameLst>
                                          <p:attrName>ppt_x</p:attrName>
                                        </p:attrNameLst>
                                      </p:cBhvr>
                                      <p:tavLst>
                                        <p:tav tm="0">
                                          <p:val>
                                            <p:strVal val="0-#ppt_w/2"/>
                                          </p:val>
                                        </p:tav>
                                        <p:tav tm="100000">
                                          <p:val>
                                            <p:strVal val="#ppt_x"/>
                                          </p:val>
                                        </p:tav>
                                      </p:tavLst>
                                    </p:anim>
                                    <p:anim calcmode="lin" valueType="num">
                                      <p:cBhvr additive="base">
                                        <p:cTn id="37" dur="500" fill="hold"/>
                                        <p:tgtEl>
                                          <p:spTgt spid="14543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8" fill="hold" grpId="0" nodeType="clickEffect">
                                  <p:stCondLst>
                                    <p:cond delay="0"/>
                                  </p:stCondLst>
                                  <p:childTnLst>
                                    <p:set>
                                      <p:cBhvr>
                                        <p:cTn id="41" dur="1" fill="hold">
                                          <p:stCondLst>
                                            <p:cond delay="0"/>
                                          </p:stCondLst>
                                        </p:cTn>
                                        <p:tgtEl>
                                          <p:spTgt spid="145434">
                                            <p:txEl>
                                              <p:pRg st="4" end="4"/>
                                            </p:txEl>
                                          </p:spTgt>
                                        </p:tgtEl>
                                        <p:attrNameLst>
                                          <p:attrName>style.visibility</p:attrName>
                                        </p:attrNameLst>
                                      </p:cBhvr>
                                      <p:to>
                                        <p:strVal val="visible"/>
                                      </p:to>
                                    </p:set>
                                    <p:anim calcmode="lin" valueType="num">
                                      <p:cBhvr additive="base">
                                        <p:cTn id="42" dur="500" fill="hold"/>
                                        <p:tgtEl>
                                          <p:spTgt spid="145434">
                                            <p:txEl>
                                              <p:pRg st="4" end="4"/>
                                            </p:txEl>
                                          </p:spTgt>
                                        </p:tgtEl>
                                        <p:attrNameLst>
                                          <p:attrName>ppt_x</p:attrName>
                                        </p:attrNameLst>
                                      </p:cBhvr>
                                      <p:tavLst>
                                        <p:tav tm="0">
                                          <p:val>
                                            <p:strVal val="0-#ppt_w/2"/>
                                          </p:val>
                                        </p:tav>
                                        <p:tav tm="100000">
                                          <p:val>
                                            <p:strVal val="#ppt_x"/>
                                          </p:val>
                                        </p:tav>
                                      </p:tavLst>
                                    </p:anim>
                                    <p:anim calcmode="lin" valueType="num">
                                      <p:cBhvr additive="base">
                                        <p:cTn id="43" dur="500" fill="hold"/>
                                        <p:tgtEl>
                                          <p:spTgt spid="145434">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8" fill="hold" grpId="0" nodeType="clickEffect">
                                  <p:stCondLst>
                                    <p:cond delay="0"/>
                                  </p:stCondLst>
                                  <p:childTnLst>
                                    <p:set>
                                      <p:cBhvr>
                                        <p:cTn id="47" dur="1" fill="hold">
                                          <p:stCondLst>
                                            <p:cond delay="0"/>
                                          </p:stCondLst>
                                        </p:cTn>
                                        <p:tgtEl>
                                          <p:spTgt spid="145434">
                                            <p:txEl>
                                              <p:pRg st="5" end="5"/>
                                            </p:txEl>
                                          </p:spTgt>
                                        </p:tgtEl>
                                        <p:attrNameLst>
                                          <p:attrName>style.visibility</p:attrName>
                                        </p:attrNameLst>
                                      </p:cBhvr>
                                      <p:to>
                                        <p:strVal val="visible"/>
                                      </p:to>
                                    </p:set>
                                    <p:anim calcmode="lin" valueType="num">
                                      <p:cBhvr additive="base">
                                        <p:cTn id="48" dur="500" fill="hold"/>
                                        <p:tgtEl>
                                          <p:spTgt spid="145434">
                                            <p:txEl>
                                              <p:pRg st="5" end="5"/>
                                            </p:txEl>
                                          </p:spTgt>
                                        </p:tgtEl>
                                        <p:attrNameLst>
                                          <p:attrName>ppt_x</p:attrName>
                                        </p:attrNameLst>
                                      </p:cBhvr>
                                      <p:tavLst>
                                        <p:tav tm="0">
                                          <p:val>
                                            <p:strVal val="0-#ppt_w/2"/>
                                          </p:val>
                                        </p:tav>
                                        <p:tav tm="100000">
                                          <p:val>
                                            <p:strVal val="#ppt_x"/>
                                          </p:val>
                                        </p:tav>
                                      </p:tavLst>
                                    </p:anim>
                                    <p:anim calcmode="lin" valueType="num">
                                      <p:cBhvr additive="base">
                                        <p:cTn id="49" dur="500" fill="hold"/>
                                        <p:tgtEl>
                                          <p:spTgt spid="145434">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2" presetClass="entr" presetSubtype="8" fill="hold" grpId="0" nodeType="clickEffect">
                                  <p:stCondLst>
                                    <p:cond delay="0"/>
                                  </p:stCondLst>
                                  <p:childTnLst>
                                    <p:set>
                                      <p:cBhvr>
                                        <p:cTn id="53" dur="1" fill="hold">
                                          <p:stCondLst>
                                            <p:cond delay="0"/>
                                          </p:stCondLst>
                                        </p:cTn>
                                        <p:tgtEl>
                                          <p:spTgt spid="145434">
                                            <p:txEl>
                                              <p:pRg st="6" end="6"/>
                                            </p:txEl>
                                          </p:spTgt>
                                        </p:tgtEl>
                                        <p:attrNameLst>
                                          <p:attrName>style.visibility</p:attrName>
                                        </p:attrNameLst>
                                      </p:cBhvr>
                                      <p:to>
                                        <p:strVal val="visible"/>
                                      </p:to>
                                    </p:set>
                                    <p:anim calcmode="lin" valueType="num">
                                      <p:cBhvr additive="base">
                                        <p:cTn id="54" dur="500" fill="hold"/>
                                        <p:tgtEl>
                                          <p:spTgt spid="145434">
                                            <p:txEl>
                                              <p:pRg st="6" end="6"/>
                                            </p:txEl>
                                          </p:spTgt>
                                        </p:tgtEl>
                                        <p:attrNameLst>
                                          <p:attrName>ppt_x</p:attrName>
                                        </p:attrNameLst>
                                      </p:cBhvr>
                                      <p:tavLst>
                                        <p:tav tm="0">
                                          <p:val>
                                            <p:strVal val="0-#ppt_w/2"/>
                                          </p:val>
                                        </p:tav>
                                        <p:tav tm="100000">
                                          <p:val>
                                            <p:strVal val="#ppt_x"/>
                                          </p:val>
                                        </p:tav>
                                      </p:tavLst>
                                    </p:anim>
                                    <p:anim calcmode="lin" valueType="num">
                                      <p:cBhvr additive="base">
                                        <p:cTn id="55" dur="500" fill="hold"/>
                                        <p:tgtEl>
                                          <p:spTgt spid="145434">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56" fill="hold" nodeType="clickPar">
                      <p:stCondLst>
                        <p:cond delay="indefinite"/>
                      </p:stCondLst>
                      <p:childTnLst>
                        <p:par>
                          <p:cTn id="57" fill="hold" nodeType="withGroup">
                            <p:stCondLst>
                              <p:cond delay="0"/>
                            </p:stCondLst>
                            <p:childTnLst>
                              <p:par>
                                <p:cTn id="58" presetID="2" presetClass="entr" presetSubtype="8" fill="hold" grpId="0" nodeType="clickEffect">
                                  <p:stCondLst>
                                    <p:cond delay="0"/>
                                  </p:stCondLst>
                                  <p:childTnLst>
                                    <p:set>
                                      <p:cBhvr>
                                        <p:cTn id="59" dur="1" fill="hold">
                                          <p:stCondLst>
                                            <p:cond delay="0"/>
                                          </p:stCondLst>
                                        </p:cTn>
                                        <p:tgtEl>
                                          <p:spTgt spid="145434">
                                            <p:txEl>
                                              <p:pRg st="7" end="7"/>
                                            </p:txEl>
                                          </p:spTgt>
                                        </p:tgtEl>
                                        <p:attrNameLst>
                                          <p:attrName>style.visibility</p:attrName>
                                        </p:attrNameLst>
                                      </p:cBhvr>
                                      <p:to>
                                        <p:strVal val="visible"/>
                                      </p:to>
                                    </p:set>
                                    <p:anim calcmode="lin" valueType="num">
                                      <p:cBhvr additive="base">
                                        <p:cTn id="60" dur="500" fill="hold"/>
                                        <p:tgtEl>
                                          <p:spTgt spid="145434">
                                            <p:txEl>
                                              <p:pRg st="7" end="7"/>
                                            </p:txEl>
                                          </p:spTgt>
                                        </p:tgtEl>
                                        <p:attrNameLst>
                                          <p:attrName>ppt_x</p:attrName>
                                        </p:attrNameLst>
                                      </p:cBhvr>
                                      <p:tavLst>
                                        <p:tav tm="0">
                                          <p:val>
                                            <p:strVal val="0-#ppt_w/2"/>
                                          </p:val>
                                        </p:tav>
                                        <p:tav tm="100000">
                                          <p:val>
                                            <p:strVal val="#ppt_x"/>
                                          </p:val>
                                        </p:tav>
                                      </p:tavLst>
                                    </p:anim>
                                    <p:anim calcmode="lin" valueType="num">
                                      <p:cBhvr additive="base">
                                        <p:cTn id="61" dur="500" fill="hold"/>
                                        <p:tgtEl>
                                          <p:spTgt spid="145434">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62" fill="hold" nodeType="clickPar">
                      <p:stCondLst>
                        <p:cond delay="indefinite"/>
                      </p:stCondLst>
                      <p:childTnLst>
                        <p:par>
                          <p:cTn id="63" fill="hold" nodeType="withGroup">
                            <p:stCondLst>
                              <p:cond delay="0"/>
                            </p:stCondLst>
                            <p:childTnLst>
                              <p:par>
                                <p:cTn id="64" presetID="2" presetClass="entr" presetSubtype="8" fill="hold" grpId="0" nodeType="clickEffect">
                                  <p:stCondLst>
                                    <p:cond delay="0"/>
                                  </p:stCondLst>
                                  <p:childTnLst>
                                    <p:set>
                                      <p:cBhvr>
                                        <p:cTn id="65" dur="1" fill="hold">
                                          <p:stCondLst>
                                            <p:cond delay="0"/>
                                          </p:stCondLst>
                                        </p:cTn>
                                        <p:tgtEl>
                                          <p:spTgt spid="145434">
                                            <p:txEl>
                                              <p:pRg st="8" end="8"/>
                                            </p:txEl>
                                          </p:spTgt>
                                        </p:tgtEl>
                                        <p:attrNameLst>
                                          <p:attrName>style.visibility</p:attrName>
                                        </p:attrNameLst>
                                      </p:cBhvr>
                                      <p:to>
                                        <p:strVal val="visible"/>
                                      </p:to>
                                    </p:set>
                                    <p:anim calcmode="lin" valueType="num">
                                      <p:cBhvr additive="base">
                                        <p:cTn id="66" dur="500" fill="hold"/>
                                        <p:tgtEl>
                                          <p:spTgt spid="145434">
                                            <p:txEl>
                                              <p:pRg st="8" end="8"/>
                                            </p:txEl>
                                          </p:spTgt>
                                        </p:tgtEl>
                                        <p:attrNameLst>
                                          <p:attrName>ppt_x</p:attrName>
                                        </p:attrNameLst>
                                      </p:cBhvr>
                                      <p:tavLst>
                                        <p:tav tm="0">
                                          <p:val>
                                            <p:strVal val="0-#ppt_w/2"/>
                                          </p:val>
                                        </p:tav>
                                        <p:tav tm="100000">
                                          <p:val>
                                            <p:strVal val="#ppt_x"/>
                                          </p:val>
                                        </p:tav>
                                      </p:tavLst>
                                    </p:anim>
                                    <p:anim calcmode="lin" valueType="num">
                                      <p:cBhvr additive="base">
                                        <p:cTn id="67" dur="500" fill="hold"/>
                                        <p:tgtEl>
                                          <p:spTgt spid="145434">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68" fill="hold" nodeType="clickPar">
                      <p:stCondLst>
                        <p:cond delay="indefinite"/>
                      </p:stCondLst>
                      <p:childTnLst>
                        <p:par>
                          <p:cTn id="69" fill="hold" nodeType="withGroup">
                            <p:stCondLst>
                              <p:cond delay="0"/>
                            </p:stCondLst>
                            <p:childTnLst>
                              <p:par>
                                <p:cTn id="70" presetID="2" presetClass="entr" presetSubtype="8" fill="hold" grpId="0" nodeType="clickEffect">
                                  <p:stCondLst>
                                    <p:cond delay="0"/>
                                  </p:stCondLst>
                                  <p:childTnLst>
                                    <p:set>
                                      <p:cBhvr>
                                        <p:cTn id="71" dur="1" fill="hold">
                                          <p:stCondLst>
                                            <p:cond delay="0"/>
                                          </p:stCondLst>
                                        </p:cTn>
                                        <p:tgtEl>
                                          <p:spTgt spid="145434">
                                            <p:txEl>
                                              <p:pRg st="9" end="9"/>
                                            </p:txEl>
                                          </p:spTgt>
                                        </p:tgtEl>
                                        <p:attrNameLst>
                                          <p:attrName>style.visibility</p:attrName>
                                        </p:attrNameLst>
                                      </p:cBhvr>
                                      <p:to>
                                        <p:strVal val="visible"/>
                                      </p:to>
                                    </p:set>
                                    <p:anim calcmode="lin" valueType="num">
                                      <p:cBhvr additive="base">
                                        <p:cTn id="72" dur="500" fill="hold"/>
                                        <p:tgtEl>
                                          <p:spTgt spid="145434">
                                            <p:txEl>
                                              <p:pRg st="9" end="9"/>
                                            </p:txEl>
                                          </p:spTgt>
                                        </p:tgtEl>
                                        <p:attrNameLst>
                                          <p:attrName>ppt_x</p:attrName>
                                        </p:attrNameLst>
                                      </p:cBhvr>
                                      <p:tavLst>
                                        <p:tav tm="0">
                                          <p:val>
                                            <p:strVal val="0-#ppt_w/2"/>
                                          </p:val>
                                        </p:tav>
                                        <p:tav tm="100000">
                                          <p:val>
                                            <p:strVal val="#ppt_x"/>
                                          </p:val>
                                        </p:tav>
                                      </p:tavLst>
                                    </p:anim>
                                    <p:anim calcmode="lin" valueType="num">
                                      <p:cBhvr additive="base">
                                        <p:cTn id="73" dur="500" fill="hold"/>
                                        <p:tgtEl>
                                          <p:spTgt spid="145434">
                                            <p:txEl>
                                              <p:pRg st="9" end="9"/>
                                            </p:txEl>
                                          </p:spTgt>
                                        </p:tgtEl>
                                        <p:attrNameLst>
                                          <p:attrName>ppt_y</p:attrName>
                                        </p:attrNameLst>
                                      </p:cBhvr>
                                      <p:tavLst>
                                        <p:tav tm="0">
                                          <p:val>
                                            <p:strVal val="#ppt_y"/>
                                          </p:val>
                                        </p:tav>
                                        <p:tav tm="100000">
                                          <p:val>
                                            <p:strVal val="#ppt_y"/>
                                          </p:val>
                                        </p:tav>
                                      </p:tavLst>
                                    </p:anim>
                                  </p:childTnLst>
                                </p:cTn>
                              </p:par>
                            </p:childTnLst>
                          </p:cTn>
                        </p:par>
                      </p:childTnLst>
                    </p:cTn>
                  </p:par>
                  <p:par>
                    <p:cTn id="74" fill="hold" nodeType="clickPar">
                      <p:stCondLst>
                        <p:cond delay="indefinite"/>
                      </p:stCondLst>
                      <p:childTnLst>
                        <p:par>
                          <p:cTn id="75" fill="hold" nodeType="withGroup">
                            <p:stCondLst>
                              <p:cond delay="0"/>
                            </p:stCondLst>
                            <p:childTnLst>
                              <p:par>
                                <p:cTn id="76" presetID="2" presetClass="entr" presetSubtype="8" fill="hold" grpId="0" nodeType="clickEffect">
                                  <p:stCondLst>
                                    <p:cond delay="0"/>
                                  </p:stCondLst>
                                  <p:childTnLst>
                                    <p:set>
                                      <p:cBhvr>
                                        <p:cTn id="77" dur="1" fill="hold">
                                          <p:stCondLst>
                                            <p:cond delay="0"/>
                                          </p:stCondLst>
                                        </p:cTn>
                                        <p:tgtEl>
                                          <p:spTgt spid="145434">
                                            <p:txEl>
                                              <p:pRg st="10" end="10"/>
                                            </p:txEl>
                                          </p:spTgt>
                                        </p:tgtEl>
                                        <p:attrNameLst>
                                          <p:attrName>style.visibility</p:attrName>
                                        </p:attrNameLst>
                                      </p:cBhvr>
                                      <p:to>
                                        <p:strVal val="visible"/>
                                      </p:to>
                                    </p:set>
                                    <p:anim calcmode="lin" valueType="num">
                                      <p:cBhvr additive="base">
                                        <p:cTn id="78" dur="500" fill="hold"/>
                                        <p:tgtEl>
                                          <p:spTgt spid="145434">
                                            <p:txEl>
                                              <p:pRg st="10" end="10"/>
                                            </p:txEl>
                                          </p:spTgt>
                                        </p:tgtEl>
                                        <p:attrNameLst>
                                          <p:attrName>ppt_x</p:attrName>
                                        </p:attrNameLst>
                                      </p:cBhvr>
                                      <p:tavLst>
                                        <p:tav tm="0">
                                          <p:val>
                                            <p:strVal val="0-#ppt_w/2"/>
                                          </p:val>
                                        </p:tav>
                                        <p:tav tm="100000">
                                          <p:val>
                                            <p:strVal val="#ppt_x"/>
                                          </p:val>
                                        </p:tav>
                                      </p:tavLst>
                                    </p:anim>
                                    <p:anim calcmode="lin" valueType="num">
                                      <p:cBhvr additive="base">
                                        <p:cTn id="79" dur="500" fill="hold"/>
                                        <p:tgtEl>
                                          <p:spTgt spid="145434">
                                            <p:txEl>
                                              <p:pRg st="10" end="1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410" grpId="0" animBg="1" autoUpdateAnimBg="0"/>
      <p:bldP spid="145434" grpId="0" build="p" bldLvl="5" autoUpdateAnimBg="0"/>
      <p:bldP spid="145412" grpId="0" animBg="1"/>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685800" y="538163"/>
            <a:ext cx="7772400" cy="523875"/>
          </a:xfrm>
        </p:spPr>
        <p:txBody>
          <a:bodyPr/>
          <a:lstStyle/>
          <a:p>
            <a:pPr>
              <a:defRPr/>
            </a:pPr>
            <a:r>
              <a:rPr lang="de-DE" altLang="en-US" smtClean="0">
                <a:ea typeface="ＭＳ Ｐゴシック" pitchFamily="1" charset="-128"/>
              </a:rPr>
              <a:t>2.4.4 CONSORT</a:t>
            </a:r>
          </a:p>
        </p:txBody>
      </p:sp>
      <p:sp>
        <p:nvSpPr>
          <p:cNvPr id="262147" name="Foliennummernplatzhalt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6436D795-9FEA-41D7-8F81-E7411562BD62}" type="slidenum">
              <a:rPr lang="de-DE" altLang="en-US" sz="900" smtClean="0">
                <a:solidFill>
                  <a:schemeClr val="accent2"/>
                </a:solidFill>
              </a:rPr>
              <a:pPr/>
              <a:t>270</a:t>
            </a:fld>
            <a:endParaRPr lang="de-DE" altLang="en-US" sz="1400" b="0" smtClean="0">
              <a:solidFill>
                <a:schemeClr val="tx1"/>
              </a:solidFill>
            </a:endParaRPr>
          </a:p>
        </p:txBody>
      </p:sp>
      <p:sp>
        <p:nvSpPr>
          <p:cNvPr id="230404" name="Fußzeilenplatzhalter 3"/>
          <p:cNvSpPr>
            <a:spLocks noGrp="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5" name="Rechteck 4"/>
          <p:cNvSpPr/>
          <p:nvPr/>
        </p:nvSpPr>
        <p:spPr>
          <a:xfrm>
            <a:off x="755650" y="2060575"/>
            <a:ext cx="7777163" cy="3416300"/>
          </a:xfrm>
          <a:prstGeom prst="rect">
            <a:avLst/>
          </a:prstGeom>
        </p:spPr>
        <p:txBody>
          <a:bodyPr>
            <a:spAutoFit/>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en-US" altLang="en-US" smtClean="0"/>
              <a:t>The quality of reporting of cluster randomised trials </a:t>
            </a:r>
            <a:r>
              <a:rPr lang="en-US" altLang="en-US" smtClean="0">
                <a:solidFill>
                  <a:srgbClr val="FF0000"/>
                </a:solidFill>
                <a:effectLst>
                  <a:outerShdw blurRad="38100" dist="38100" dir="2700000" algn="tl">
                    <a:srgbClr val="000000"/>
                  </a:outerShdw>
                </a:effectLst>
              </a:rPr>
              <a:t>improved in only a few aspects since the publication of the extension of CONSORT </a:t>
            </a:r>
            <a:r>
              <a:rPr lang="en-US" altLang="en-US" smtClean="0"/>
              <a:t>for cluster randomised trials, and no improvements at all were observed in essential methodological features. Overall, the adherence to reporting and methodological guidelines for cluster randomised trials remains suboptimal, and further efforts are needed to improve both reporting and methodology*</a:t>
            </a:r>
            <a:endParaRPr lang="de-DE" altLang="en-US" smtClean="0"/>
          </a:p>
        </p:txBody>
      </p:sp>
      <p:sp>
        <p:nvSpPr>
          <p:cNvPr id="262150" name="Text Box 11"/>
          <p:cNvSpPr txBox="1">
            <a:spLocks noChangeArrowheads="1"/>
          </p:cNvSpPr>
          <p:nvPr/>
        </p:nvSpPr>
        <p:spPr bwMode="auto">
          <a:xfrm>
            <a:off x="395288" y="6021388"/>
            <a:ext cx="79216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2000"/>
              <a:t>* </a:t>
            </a:r>
            <a:r>
              <a:rPr lang="de-DE" altLang="en-US" sz="1600"/>
              <a:t>BMJ 2011; 343: d5886</a:t>
            </a:r>
          </a:p>
        </p:txBody>
      </p:sp>
    </p:spTree>
  </p:cSld>
  <p:clrMapOvr>
    <a:masterClrMapping/>
  </p:clrMapOvr>
  <p:transition>
    <p:zoom/>
  </p:transition>
  <p:timing>
    <p:tnLst>
      <p:par>
        <p:cTn id="1" dur="indefinite" restart="never" nodeType="tmRoot"/>
      </p:par>
    </p:tn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688975" y="363538"/>
            <a:ext cx="7772400" cy="461962"/>
          </a:xfrm>
        </p:spPr>
        <p:txBody>
          <a:bodyPr/>
          <a:lstStyle/>
          <a:p>
            <a:pPr>
              <a:defRPr/>
            </a:pPr>
            <a:r>
              <a:rPr lang="de-DE" altLang="en-US" sz="2400" smtClean="0">
                <a:ea typeface="ＭＳ Ｐゴシック" pitchFamily="1" charset="-128"/>
              </a:rPr>
              <a:t>2.4.5 Qualität von Leitlinien</a:t>
            </a:r>
          </a:p>
        </p:txBody>
      </p:sp>
      <p:sp>
        <p:nvSpPr>
          <p:cNvPr id="263171" name="Foliennummernplatzhalt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8AB38F93-18C8-4420-BDF4-EEDA147B449B}" type="slidenum">
              <a:rPr lang="de-DE" altLang="en-US" sz="900" smtClean="0">
                <a:solidFill>
                  <a:schemeClr val="accent2"/>
                </a:solidFill>
              </a:rPr>
              <a:pPr/>
              <a:t>271</a:t>
            </a:fld>
            <a:endParaRPr lang="de-DE" altLang="en-US" sz="1400" b="0" smtClean="0">
              <a:solidFill>
                <a:schemeClr val="tx1"/>
              </a:solidFill>
            </a:endParaRPr>
          </a:p>
        </p:txBody>
      </p:sp>
      <p:sp>
        <p:nvSpPr>
          <p:cNvPr id="230404" name="Fußzeilenplatzhalter 3"/>
          <p:cNvSpPr>
            <a:spLocks noGrp="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6" name="Textfeld 5"/>
          <p:cNvSpPr txBox="1"/>
          <p:nvPr/>
        </p:nvSpPr>
        <p:spPr>
          <a:xfrm>
            <a:off x="755650" y="2133600"/>
            <a:ext cx="7488238" cy="2308225"/>
          </a:xfrm>
          <a:prstGeom prst="rect">
            <a:avLst/>
          </a:prstGeom>
          <a:noFill/>
        </p:spPr>
        <p:txBody>
          <a:bodyPr>
            <a:spAutoFit/>
          </a:bodyPr>
          <a:lstStyle/>
          <a:p>
            <a:pPr algn="ctr">
              <a:defRPr/>
            </a:pPr>
            <a:r>
              <a:rPr lang="de-DE" dirty="0">
                <a:solidFill>
                  <a:srgbClr val="FF0000"/>
                </a:solidFill>
                <a:effectLst>
                  <a:outerShdw blurRad="38100" dist="38100" dir="2700000" algn="tl">
                    <a:srgbClr val="000000">
                      <a:alpha val="43137"/>
                    </a:srgbClr>
                  </a:outerShdw>
                </a:effectLst>
                <a:ea typeface="ＭＳ Ｐゴシック" charset="-128"/>
              </a:rPr>
              <a:t>I</a:t>
            </a:r>
            <a:r>
              <a:rPr lang="de-DE" dirty="0">
                <a:ea typeface="ＭＳ Ｐゴシック" charset="-128"/>
              </a:rPr>
              <a:t>nstitute </a:t>
            </a:r>
            <a:r>
              <a:rPr lang="de-DE" dirty="0">
                <a:solidFill>
                  <a:srgbClr val="FF0000"/>
                </a:solidFill>
                <a:effectLst>
                  <a:outerShdw blurRad="38100" dist="38100" dir="2700000" algn="tl">
                    <a:srgbClr val="000000">
                      <a:alpha val="43137"/>
                    </a:srgbClr>
                  </a:outerShdw>
                </a:effectLst>
                <a:ea typeface="ＭＳ Ｐゴシック" charset="-128"/>
              </a:rPr>
              <a:t>o</a:t>
            </a:r>
            <a:r>
              <a:rPr lang="de-DE" dirty="0">
                <a:ea typeface="ＭＳ Ｐゴシック" charset="-128"/>
              </a:rPr>
              <a:t>f </a:t>
            </a:r>
            <a:r>
              <a:rPr lang="de-DE" dirty="0" err="1">
                <a:solidFill>
                  <a:srgbClr val="FF0000"/>
                </a:solidFill>
                <a:effectLst>
                  <a:outerShdw blurRad="38100" dist="38100" dir="2700000" algn="tl">
                    <a:srgbClr val="000000">
                      <a:alpha val="43137"/>
                    </a:srgbClr>
                  </a:outerShdw>
                </a:effectLst>
                <a:ea typeface="ＭＳ Ｐゴシック" charset="-128"/>
              </a:rPr>
              <a:t>M</a:t>
            </a:r>
            <a:r>
              <a:rPr lang="de-DE" dirty="0" err="1">
                <a:ea typeface="ＭＳ Ｐゴシック" charset="-128"/>
              </a:rPr>
              <a:t>edicine</a:t>
            </a:r>
            <a:r>
              <a:rPr lang="de-DE" dirty="0">
                <a:ea typeface="ＭＳ Ｐゴシック" charset="-128"/>
              </a:rPr>
              <a:t>  (</a:t>
            </a:r>
            <a:r>
              <a:rPr lang="de-DE" dirty="0">
                <a:solidFill>
                  <a:srgbClr val="FF0000"/>
                </a:solidFill>
                <a:effectLst>
                  <a:outerShdw blurRad="38100" dist="38100" dir="2700000" algn="tl">
                    <a:srgbClr val="000000">
                      <a:alpha val="43137"/>
                    </a:srgbClr>
                  </a:outerShdw>
                </a:effectLst>
                <a:ea typeface="ＭＳ Ｐゴシック" charset="-128"/>
              </a:rPr>
              <a:t>IOM</a:t>
            </a:r>
            <a:r>
              <a:rPr lang="de-DE" dirty="0">
                <a:ea typeface="ＭＳ Ｐゴシック" charset="-128"/>
              </a:rPr>
              <a:t>) in USA</a:t>
            </a:r>
          </a:p>
          <a:p>
            <a:pPr algn="ctr">
              <a:defRPr/>
            </a:pPr>
            <a:endParaRPr lang="de-DE" dirty="0">
              <a:ea typeface="ＭＳ Ｐゴシック" charset="-128"/>
            </a:endParaRPr>
          </a:p>
          <a:p>
            <a:pPr algn="ctr">
              <a:defRPr/>
            </a:pPr>
            <a:r>
              <a:rPr lang="de-DE" dirty="0">
                <a:ea typeface="ＭＳ Ｐゴシック" charset="-128"/>
              </a:rPr>
              <a:t>	Arbeitsgruppe seit 2003</a:t>
            </a:r>
          </a:p>
          <a:p>
            <a:pPr algn="ctr">
              <a:defRPr/>
            </a:pPr>
            <a:r>
              <a:rPr lang="en-US" dirty="0">
                <a:solidFill>
                  <a:srgbClr val="FF0000"/>
                </a:solidFill>
                <a:effectLst>
                  <a:outerShdw blurRad="38100" dist="38100" dir="2700000" algn="tl">
                    <a:srgbClr val="000000">
                      <a:alpha val="43137"/>
                    </a:srgbClr>
                  </a:outerShdw>
                </a:effectLst>
                <a:ea typeface="ＭＳ Ｐゴシック" charset="-128"/>
              </a:rPr>
              <a:t>A</a:t>
            </a:r>
            <a:r>
              <a:rPr lang="en-US" dirty="0">
                <a:ea typeface="ＭＳ Ｐゴシック" charset="-128"/>
              </a:rPr>
              <a:t>ppraisal of </a:t>
            </a:r>
            <a:r>
              <a:rPr lang="en-US" u="sng" dirty="0">
                <a:solidFill>
                  <a:srgbClr val="FF0000"/>
                </a:solidFill>
                <a:effectLst>
                  <a:outerShdw blurRad="38100" dist="38100" dir="2700000" algn="tl">
                    <a:srgbClr val="000000">
                      <a:alpha val="43137"/>
                    </a:srgbClr>
                  </a:outerShdw>
                </a:effectLst>
                <a:ea typeface="ＭＳ Ｐゴシック" charset="-128"/>
              </a:rPr>
              <a:t>G</a:t>
            </a:r>
            <a:r>
              <a:rPr lang="en-US" dirty="0">
                <a:ea typeface="ＭＳ Ｐゴシック" charset="-128"/>
              </a:rPr>
              <a:t>uidelines, </a:t>
            </a:r>
            <a:r>
              <a:rPr lang="en-US" u="sng" dirty="0">
                <a:solidFill>
                  <a:srgbClr val="FF0000"/>
                </a:solidFill>
                <a:effectLst>
                  <a:outerShdw blurRad="38100" dist="38100" dir="2700000" algn="tl">
                    <a:srgbClr val="000000">
                      <a:alpha val="43137"/>
                    </a:srgbClr>
                  </a:outerShdw>
                </a:effectLst>
                <a:ea typeface="ＭＳ Ｐゴシック" charset="-128"/>
              </a:rPr>
              <a:t>Re</a:t>
            </a:r>
            <a:r>
              <a:rPr lang="en-US" dirty="0">
                <a:ea typeface="ＭＳ Ｐゴシック" charset="-128"/>
              </a:rPr>
              <a:t>search and </a:t>
            </a:r>
            <a:r>
              <a:rPr lang="en-US" u="sng" dirty="0">
                <a:solidFill>
                  <a:srgbClr val="FF0000"/>
                </a:solidFill>
                <a:effectLst>
                  <a:outerShdw blurRad="38100" dist="38100" dir="2700000" algn="tl">
                    <a:srgbClr val="000000">
                      <a:alpha val="43137"/>
                    </a:srgbClr>
                  </a:outerShdw>
                </a:effectLst>
                <a:ea typeface="ＭＳ Ｐゴシック" charset="-128"/>
              </a:rPr>
              <a:t>E</a:t>
            </a:r>
            <a:r>
              <a:rPr lang="en-US" dirty="0">
                <a:ea typeface="ＭＳ Ｐゴシック" charset="-128"/>
              </a:rPr>
              <a:t>valuation (</a:t>
            </a:r>
            <a:r>
              <a:rPr lang="en-US" dirty="0">
                <a:solidFill>
                  <a:srgbClr val="FF0000"/>
                </a:solidFill>
                <a:effectLst>
                  <a:outerShdw blurRad="38100" dist="38100" dir="2700000" algn="tl">
                    <a:srgbClr val="000000">
                      <a:alpha val="43137"/>
                    </a:srgbClr>
                  </a:outerShdw>
                </a:effectLst>
                <a:ea typeface="ＭＳ Ｐゴシック" charset="-128"/>
              </a:rPr>
              <a:t>AGREE</a:t>
            </a:r>
            <a:r>
              <a:rPr lang="en-US" dirty="0">
                <a:ea typeface="ＭＳ Ｐゴシック" charset="-128"/>
              </a:rPr>
              <a:t>)</a:t>
            </a:r>
            <a:endParaRPr lang="de-DE" dirty="0">
              <a:ea typeface="ＭＳ Ｐゴシック" charset="-128"/>
            </a:endParaRPr>
          </a:p>
        </p:txBody>
      </p:sp>
      <p:pic>
        <p:nvPicPr>
          <p:cNvPr id="543746" name="Picture 2" descr="Institute of Medicine of the National Academies">
            <a:hlinkClick r:id="rId2"/>
          </p:cNvPr>
          <p:cNvPicPr>
            <a:picLocks noChangeAspect="1" noChangeArrowheads="1"/>
          </p:cNvPicPr>
          <p:nvPr/>
        </p:nvPicPr>
        <p:blipFill>
          <a:blip r:embed="rId3"/>
          <a:srcRect/>
          <a:stretch>
            <a:fillRect/>
          </a:stretch>
        </p:blipFill>
        <p:spPr bwMode="auto">
          <a:xfrm>
            <a:off x="2700338" y="1125538"/>
            <a:ext cx="3419475" cy="64770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zoom/>
  </p:transition>
  <p:timing>
    <p:tnLst>
      <p:par>
        <p:cTn id="1" dur="indefinite" restart="never" nodeType="tmRoot"/>
      </p:par>
    </p:tn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688975" y="409575"/>
            <a:ext cx="7772400" cy="369888"/>
          </a:xfrm>
        </p:spPr>
        <p:txBody>
          <a:bodyPr/>
          <a:lstStyle/>
          <a:p>
            <a:pPr>
              <a:defRPr/>
            </a:pPr>
            <a:r>
              <a:rPr lang="de-DE" altLang="en-US" sz="1800" smtClean="0">
                <a:ea typeface="ＭＳ Ｐゴシック" pitchFamily="1" charset="-128"/>
              </a:rPr>
              <a:t>2.4.5 Kriterien für die Qualität von Leitlinien*</a:t>
            </a:r>
          </a:p>
        </p:txBody>
      </p:sp>
      <p:sp>
        <p:nvSpPr>
          <p:cNvPr id="264195" name="Foliennummernplatzhalt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82107BFF-D391-4B6E-9E6F-B84035CC714B}" type="slidenum">
              <a:rPr lang="de-DE" altLang="en-US" sz="900" smtClean="0">
                <a:solidFill>
                  <a:schemeClr val="accent2"/>
                </a:solidFill>
              </a:rPr>
              <a:pPr/>
              <a:t>272</a:t>
            </a:fld>
            <a:endParaRPr lang="de-DE" altLang="en-US" sz="1400" b="0" smtClean="0">
              <a:solidFill>
                <a:schemeClr val="tx1"/>
              </a:solidFill>
            </a:endParaRPr>
          </a:p>
        </p:txBody>
      </p:sp>
      <p:sp>
        <p:nvSpPr>
          <p:cNvPr id="230404" name="Fußzeilenplatzhalter 3"/>
          <p:cNvSpPr>
            <a:spLocks noGrp="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64197" name="Text Box 11"/>
          <p:cNvSpPr txBox="1">
            <a:spLocks noChangeArrowheads="1"/>
          </p:cNvSpPr>
          <p:nvPr/>
        </p:nvSpPr>
        <p:spPr bwMode="auto">
          <a:xfrm>
            <a:off x="395288" y="6021388"/>
            <a:ext cx="79216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2000"/>
              <a:t>* </a:t>
            </a:r>
            <a:r>
              <a:rPr lang="de-DE" altLang="en-US" sz="1600" i="1"/>
              <a:t>JAMA. </a:t>
            </a:r>
            <a:r>
              <a:rPr lang="de-DE" altLang="en-US" sz="1600"/>
              <a:t>2013;309(2):139-140. doi:10.1001/jama.2012.156703</a:t>
            </a:r>
          </a:p>
        </p:txBody>
      </p:sp>
      <p:sp>
        <p:nvSpPr>
          <p:cNvPr id="6" name="Textfeld 5"/>
          <p:cNvSpPr txBox="1"/>
          <p:nvPr/>
        </p:nvSpPr>
        <p:spPr>
          <a:xfrm>
            <a:off x="671513" y="874713"/>
            <a:ext cx="7488237" cy="5146675"/>
          </a:xfrm>
          <a:prstGeom prst="rect">
            <a:avLst/>
          </a:prstGeom>
          <a:noFill/>
        </p:spPr>
        <p:txBody>
          <a:bodyPr>
            <a:spAutoFit/>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en-US" altLang="en-US" sz="1600" smtClean="0">
                <a:solidFill>
                  <a:srgbClr val="FF0000"/>
                </a:solidFill>
                <a:effectLst>
                  <a:outerShdw blurRad="38100" dist="38100" dir="2700000" algn="tl">
                    <a:srgbClr val="000000"/>
                  </a:outerShdw>
                </a:effectLst>
              </a:rPr>
              <a:t>1. Transparent process: </a:t>
            </a:r>
            <a:r>
              <a:rPr lang="en-US" altLang="en-US" sz="1200" smtClean="0"/>
              <a:t>The processes by which a clinical practice guideline is developed and funded should be described transparently.</a:t>
            </a:r>
          </a:p>
          <a:p>
            <a:pPr>
              <a:defRPr/>
            </a:pPr>
            <a:r>
              <a:rPr lang="en-US" altLang="en-US" sz="1600" smtClean="0">
                <a:solidFill>
                  <a:srgbClr val="FF0000"/>
                </a:solidFill>
                <a:effectLst>
                  <a:outerShdw blurRad="38100" dist="38100" dir="2700000" algn="tl">
                    <a:srgbClr val="000000"/>
                  </a:outerShdw>
                </a:effectLst>
              </a:rPr>
              <a:t>2. Conflicts of interest: </a:t>
            </a:r>
            <a:r>
              <a:rPr lang="en-US" altLang="en-US" sz="1200" smtClean="0"/>
              <a:t>Potential guideline development group members should declare conflicts. None, or at most a small minority, should have conflicts, including services from which a clinician derives a substantial proportion of income. The chair and co-chair should not have conflicts. Eliminate financial ties that create conflicts.</a:t>
            </a:r>
          </a:p>
          <a:p>
            <a:pPr>
              <a:defRPr/>
            </a:pPr>
            <a:r>
              <a:rPr lang="en-US" altLang="en-US" sz="1600" smtClean="0">
                <a:solidFill>
                  <a:srgbClr val="FF0000"/>
                </a:solidFill>
                <a:effectLst>
                  <a:outerShdw blurRad="38100" dist="38100" dir="2700000" algn="tl">
                    <a:srgbClr val="000000"/>
                  </a:outerShdw>
                </a:effectLst>
              </a:rPr>
              <a:t>3. Guideline development group composition: </a:t>
            </a:r>
            <a:r>
              <a:rPr lang="en-US" altLang="en-US" sz="1200" smtClean="0"/>
              <a:t>The group should be composed of methods experts, clinicians, representatives of stakeholders, and affected populations.</a:t>
            </a:r>
          </a:p>
          <a:p>
            <a:pPr>
              <a:defRPr/>
            </a:pPr>
            <a:r>
              <a:rPr lang="en-US" altLang="en-US" sz="1600" smtClean="0">
                <a:solidFill>
                  <a:srgbClr val="FF0000"/>
                </a:solidFill>
                <a:effectLst>
                  <a:outerShdw blurRad="38100" dist="38100" dir="2700000" algn="tl">
                    <a:srgbClr val="000000"/>
                  </a:outerShdw>
                </a:effectLst>
              </a:rPr>
              <a:t>4. Systematic reviews: </a:t>
            </a:r>
            <a:r>
              <a:rPr lang="en-US" altLang="en-US" sz="1200" smtClean="0"/>
              <a:t>Essential to the process, systematic reviews must meet the IOM's methodological standards.</a:t>
            </a:r>
          </a:p>
          <a:p>
            <a:pPr>
              <a:defRPr/>
            </a:pPr>
            <a:r>
              <a:rPr lang="en-US" altLang="en-US" sz="1600" smtClean="0">
                <a:solidFill>
                  <a:srgbClr val="FF0000"/>
                </a:solidFill>
                <a:effectLst>
                  <a:outerShdw blurRad="38100" dist="38100" dir="2700000" algn="tl">
                    <a:srgbClr val="000000"/>
                  </a:outerShdw>
                </a:effectLst>
              </a:rPr>
              <a:t>5. Evidence quality and recommendation strength: </a:t>
            </a:r>
            <a:r>
              <a:rPr lang="en-US" altLang="en-US" sz="1200" smtClean="0"/>
              <a:t>Explain the reasoning behind each recommendation, summarize evidence for benefits and harms, characterize the quality and quantity of relevant evidence and the role of subjective judgments. Rate the level of evidence and the strength of the recommendation. Describe differences of opinion about recommendations.</a:t>
            </a:r>
          </a:p>
          <a:p>
            <a:pPr>
              <a:defRPr/>
            </a:pPr>
            <a:r>
              <a:rPr lang="en-US" altLang="en-US" sz="1600" smtClean="0">
                <a:solidFill>
                  <a:srgbClr val="FF0000"/>
                </a:solidFill>
                <a:effectLst>
                  <a:outerShdw blurRad="38100" dist="38100" dir="2700000" algn="tl">
                    <a:srgbClr val="000000"/>
                  </a:outerShdw>
                </a:effectLst>
              </a:rPr>
              <a:t>6. Articulating recommendations: </a:t>
            </a:r>
            <a:r>
              <a:rPr lang="en-US" altLang="en-US" sz="1200" smtClean="0"/>
              <a:t>Describe the action recommended by the guideline and when it should be used; wording should facilitate measurement of adherence.</a:t>
            </a:r>
          </a:p>
          <a:p>
            <a:pPr>
              <a:defRPr/>
            </a:pPr>
            <a:r>
              <a:rPr lang="en-US" altLang="en-US" sz="1600" smtClean="0">
                <a:solidFill>
                  <a:srgbClr val="FF0000"/>
                </a:solidFill>
                <a:effectLst>
                  <a:outerShdw blurRad="38100" dist="38100" dir="2700000" algn="tl">
                    <a:srgbClr val="000000"/>
                  </a:outerShdw>
                </a:effectLst>
              </a:rPr>
              <a:t>7. External review: </a:t>
            </a:r>
            <a:r>
              <a:rPr lang="en-US" altLang="en-US" sz="1200" smtClean="0"/>
              <a:t>Essential to the process, external review should include a full spectrum of stakeholders, reviewers not identified by name, explain all changes done in response to reviewers, and post for public comment.</a:t>
            </a:r>
          </a:p>
          <a:p>
            <a:pPr>
              <a:defRPr/>
            </a:pPr>
            <a:r>
              <a:rPr lang="en-US" altLang="en-US" sz="1600" smtClean="0">
                <a:solidFill>
                  <a:srgbClr val="FF0000"/>
                </a:solidFill>
                <a:effectLst>
                  <a:outerShdw blurRad="38100" dist="38100" dir="2700000" algn="tl">
                    <a:srgbClr val="000000"/>
                  </a:outerShdw>
                </a:effectLst>
              </a:rPr>
              <a:t>8. Updating: </a:t>
            </a:r>
            <a:r>
              <a:rPr lang="en-US" altLang="en-US" sz="1200" smtClean="0"/>
              <a:t>Document the dates of the guideline, systematic review, and planned update; monitor the literature and update the guideline when new evidence suggests the need for change</a:t>
            </a:r>
          </a:p>
          <a:p>
            <a:pPr>
              <a:defRPr/>
            </a:pPr>
            <a:endParaRPr lang="de-DE" altLang="en-US" sz="1200" smtClean="0"/>
          </a:p>
        </p:txBody>
      </p:sp>
    </p:spTree>
  </p:cSld>
  <p:clrMapOvr>
    <a:masterClrMapping/>
  </p:clrMapOvr>
  <p:transition>
    <p:zoom/>
  </p:transition>
  <p:timing>
    <p:tnLst>
      <p:par>
        <p:cTn id="1" dur="indefinite" restart="never" nodeType="tmRoot"/>
      </p:par>
    </p:tnLst>
  </p:timing>
</p:sld>
</file>

<file path=ppt/slides/slide27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31426"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65219"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19031C26-E57C-441B-80C6-E5A4DC1DD9ED}" type="slidenum">
              <a:rPr lang="de-DE" altLang="en-US" sz="900" smtClean="0">
                <a:solidFill>
                  <a:schemeClr val="accent2"/>
                </a:solidFill>
              </a:rPr>
              <a:pPr/>
              <a:t>273</a:t>
            </a:fld>
            <a:endParaRPr lang="de-DE" altLang="en-US" sz="1400" b="0" smtClean="0">
              <a:solidFill>
                <a:schemeClr val="tx1"/>
              </a:solidFill>
            </a:endParaRPr>
          </a:p>
        </p:txBody>
      </p:sp>
      <p:sp>
        <p:nvSpPr>
          <p:cNvPr id="134146" name="Rectangle 2"/>
          <p:cNvSpPr>
            <a:spLocks noGrp="1" noChangeArrowheads="1"/>
          </p:cNvSpPr>
          <p:nvPr>
            <p:ph type="title"/>
          </p:nvPr>
        </p:nvSpPr>
        <p:spPr>
          <a:xfrm>
            <a:off x="900113" y="260350"/>
            <a:ext cx="7772400" cy="884238"/>
          </a:xfrm>
        </p:spPr>
        <p:txBody>
          <a:bodyPr/>
          <a:lstStyle/>
          <a:p>
            <a:pPr>
              <a:defRPr/>
            </a:pPr>
            <a:r>
              <a:rPr lang="de-DE" altLang="en-US" sz="2400" smtClean="0">
                <a:solidFill>
                  <a:srgbClr val="FFFF00"/>
                </a:solidFill>
                <a:effectLst>
                  <a:outerShdw blurRad="38100" dist="38100" dir="2700000" algn="tl">
                    <a:srgbClr val="000000"/>
                  </a:outerShdw>
                </a:effectLst>
                <a:ea typeface="ＭＳ Ｐゴシック" pitchFamily="1" charset="-128"/>
              </a:rPr>
              <a:t>3 Pharmakoökonomie</a:t>
            </a:r>
            <a:r>
              <a:rPr lang="de-DE" altLang="en-US" smtClean="0">
                <a:solidFill>
                  <a:srgbClr val="FFFF00"/>
                </a:solidFill>
                <a:effectLst>
                  <a:outerShdw blurRad="38100" dist="38100" dir="2700000" algn="tl">
                    <a:srgbClr val="000000"/>
                  </a:outerShdw>
                </a:effectLst>
                <a:ea typeface="ＭＳ Ｐゴシック" pitchFamily="1" charset="-128"/>
              </a:rPr>
              <a:t/>
            </a:r>
            <a:br>
              <a:rPr lang="de-DE" altLang="en-US" smtClean="0">
                <a:solidFill>
                  <a:srgbClr val="FFFF00"/>
                </a:solidFill>
                <a:effectLst>
                  <a:outerShdw blurRad="38100" dist="38100" dir="2700000" algn="tl">
                    <a:srgbClr val="000000"/>
                  </a:outerShdw>
                </a:effectLst>
                <a:ea typeface="ＭＳ Ｐゴシック" pitchFamily="1" charset="-128"/>
              </a:rPr>
            </a:br>
            <a:r>
              <a:rPr lang="de-DE" altLang="en-US" smtClean="0">
                <a:ea typeface="ＭＳ Ｐゴシック" pitchFamily="1" charset="-128"/>
              </a:rPr>
              <a:t>3.1</a:t>
            </a:r>
            <a:r>
              <a:rPr lang="de-DE" altLang="en-US" smtClean="0">
                <a:solidFill>
                  <a:srgbClr val="FFFF00"/>
                </a:solidFill>
                <a:effectLst>
                  <a:outerShdw blurRad="38100" dist="38100" dir="2700000" algn="tl">
                    <a:srgbClr val="000000"/>
                  </a:outerShdw>
                </a:effectLst>
                <a:ea typeface="ＭＳ Ｐゴシック" pitchFamily="1" charset="-128"/>
              </a:rPr>
              <a:t> </a:t>
            </a:r>
            <a:r>
              <a:rPr lang="de-DE" altLang="en-US" smtClean="0">
                <a:ea typeface="ＭＳ Ｐゴシック" pitchFamily="1" charset="-128"/>
              </a:rPr>
              <a:t>Methodische Grundlagen</a:t>
            </a:r>
          </a:p>
        </p:txBody>
      </p:sp>
      <p:sp>
        <p:nvSpPr>
          <p:cNvPr id="265221" name="Rectangle 3"/>
          <p:cNvSpPr>
            <a:spLocks noGrp="1" noChangeArrowheads="1"/>
          </p:cNvSpPr>
          <p:nvPr>
            <p:ph type="body" idx="1"/>
          </p:nvPr>
        </p:nvSpPr>
        <p:spPr>
          <a:xfrm>
            <a:off x="755650" y="1341438"/>
            <a:ext cx="7772400" cy="4114800"/>
          </a:xfrm>
        </p:spPr>
        <p:txBody>
          <a:bodyPr/>
          <a:lstStyle/>
          <a:p>
            <a:pPr>
              <a:lnSpc>
                <a:spcPct val="90000"/>
              </a:lnSpc>
            </a:pPr>
            <a:r>
              <a:rPr lang="de-DE" altLang="en-US" sz="1600" dirty="0" smtClean="0">
                <a:ea typeface="ＭＳ Ｐゴシック" pitchFamily="34" charset="-128"/>
              </a:rPr>
              <a:t>3.1.1 Kosten</a:t>
            </a:r>
          </a:p>
          <a:p>
            <a:pPr lvl="1">
              <a:lnSpc>
                <a:spcPct val="90000"/>
              </a:lnSpc>
            </a:pPr>
            <a:r>
              <a:rPr lang="de-DE" altLang="en-US" sz="1400" dirty="0" smtClean="0">
                <a:ea typeface="ＭＳ Ｐゴシック" pitchFamily="34" charset="-128"/>
              </a:rPr>
              <a:t>3.1.1.1 Direkte Kosten</a:t>
            </a:r>
          </a:p>
          <a:p>
            <a:pPr lvl="2">
              <a:lnSpc>
                <a:spcPct val="90000"/>
              </a:lnSpc>
            </a:pPr>
            <a:r>
              <a:rPr lang="de-DE" altLang="en-US" sz="1400" dirty="0" smtClean="0">
                <a:ea typeface="ＭＳ Ｐゴシック" pitchFamily="34" charset="-128"/>
              </a:rPr>
              <a:t>3.1.1.1.1 Einzelkosten</a:t>
            </a:r>
          </a:p>
          <a:p>
            <a:pPr lvl="2">
              <a:lnSpc>
                <a:spcPct val="90000"/>
              </a:lnSpc>
            </a:pPr>
            <a:r>
              <a:rPr lang="de-DE" altLang="en-US" sz="1400" dirty="0" smtClean="0">
                <a:ea typeface="ＭＳ Ｐゴシック" pitchFamily="34" charset="-128"/>
              </a:rPr>
              <a:t>3.1.1.1.2 Gemeinkosten (</a:t>
            </a:r>
            <a:r>
              <a:rPr lang="de-DE" altLang="en-US" sz="1400" dirty="0" err="1" smtClean="0">
                <a:ea typeface="ＭＳ Ｐゴシック" pitchFamily="34" charset="-128"/>
              </a:rPr>
              <a:t>overhead</a:t>
            </a:r>
            <a:r>
              <a:rPr lang="de-DE" altLang="en-US" sz="1400" dirty="0" smtClean="0">
                <a:ea typeface="ＭＳ Ｐゴシック" pitchFamily="34" charset="-128"/>
              </a:rPr>
              <a:t>)</a:t>
            </a:r>
          </a:p>
          <a:p>
            <a:pPr lvl="2">
              <a:lnSpc>
                <a:spcPct val="90000"/>
              </a:lnSpc>
            </a:pPr>
            <a:r>
              <a:rPr lang="de-DE" altLang="en-US" sz="1400" dirty="0" smtClean="0">
                <a:ea typeface="ＭＳ Ｐゴシック" pitchFamily="34" charset="-128"/>
              </a:rPr>
              <a:t>3.1.1.1.3 Opportunitätskosten</a:t>
            </a:r>
          </a:p>
          <a:p>
            <a:pPr lvl="1">
              <a:lnSpc>
                <a:spcPct val="90000"/>
              </a:lnSpc>
            </a:pPr>
            <a:r>
              <a:rPr lang="de-DE" altLang="en-US" sz="1400" dirty="0" smtClean="0">
                <a:ea typeface="ＭＳ Ｐゴシック" pitchFamily="34" charset="-128"/>
              </a:rPr>
              <a:t>3.1.1.2 Indirekte Kosten</a:t>
            </a:r>
          </a:p>
          <a:p>
            <a:pPr lvl="1">
              <a:lnSpc>
                <a:spcPct val="90000"/>
              </a:lnSpc>
            </a:pPr>
            <a:r>
              <a:rPr lang="de-DE" altLang="en-US" sz="1400" dirty="0" smtClean="0">
                <a:ea typeface="ＭＳ Ｐゴシック" pitchFamily="34" charset="-128"/>
              </a:rPr>
              <a:t>3.1.1.3 </a:t>
            </a:r>
            <a:r>
              <a:rPr lang="de-DE" altLang="en-US" sz="1400" dirty="0" err="1" smtClean="0">
                <a:ea typeface="ＭＳ Ｐゴシック" pitchFamily="34" charset="-128"/>
              </a:rPr>
              <a:t>Intangible</a:t>
            </a:r>
            <a:r>
              <a:rPr lang="de-DE" altLang="en-US" sz="1400" dirty="0" smtClean="0">
                <a:ea typeface="ＭＳ Ｐゴシック" pitchFamily="34" charset="-128"/>
              </a:rPr>
              <a:t> Kosten</a:t>
            </a:r>
          </a:p>
          <a:p>
            <a:pPr lvl="1">
              <a:lnSpc>
                <a:spcPct val="90000"/>
              </a:lnSpc>
            </a:pPr>
            <a:r>
              <a:rPr lang="de-DE" altLang="en-US" sz="1400" dirty="0" smtClean="0">
                <a:ea typeface="ＭＳ Ｐゴシック" pitchFamily="34" charset="-128"/>
              </a:rPr>
              <a:t>3.1.1.4 Diskontierung </a:t>
            </a:r>
          </a:p>
          <a:p>
            <a:pPr>
              <a:lnSpc>
                <a:spcPct val="90000"/>
              </a:lnSpc>
            </a:pPr>
            <a:r>
              <a:rPr lang="de-DE" altLang="en-US" sz="1600" dirty="0" smtClean="0">
                <a:ea typeface="ＭＳ Ｐゴシック" pitchFamily="34" charset="-128"/>
              </a:rPr>
              <a:t>3.1.2 Perspektiven</a:t>
            </a:r>
          </a:p>
          <a:p>
            <a:pPr lvl="1">
              <a:lnSpc>
                <a:spcPct val="90000"/>
              </a:lnSpc>
            </a:pPr>
            <a:r>
              <a:rPr lang="de-DE" altLang="en-US" sz="1400" dirty="0" smtClean="0">
                <a:ea typeface="ＭＳ Ｐゴシック" pitchFamily="34" charset="-128"/>
              </a:rPr>
              <a:t>3.1.2.1 Subjektiv</a:t>
            </a:r>
          </a:p>
          <a:p>
            <a:pPr lvl="1">
              <a:lnSpc>
                <a:spcPct val="90000"/>
              </a:lnSpc>
            </a:pPr>
            <a:r>
              <a:rPr lang="de-DE" altLang="en-US" sz="1400" dirty="0" smtClean="0">
                <a:ea typeface="ＭＳ Ｐゴシック" pitchFamily="34" charset="-128"/>
              </a:rPr>
              <a:t>3.1.2.2 </a:t>
            </a:r>
            <a:r>
              <a:rPr lang="de-DE" altLang="en-US" sz="1400" dirty="0" err="1" smtClean="0">
                <a:ea typeface="ＭＳ Ｐゴシック" pitchFamily="34" charset="-128"/>
              </a:rPr>
              <a:t>Betriebwirtschaftlich</a:t>
            </a:r>
            <a:endParaRPr lang="de-DE" altLang="en-US" sz="1400" dirty="0" smtClean="0">
              <a:ea typeface="ＭＳ Ｐゴシック" pitchFamily="34" charset="-128"/>
            </a:endParaRPr>
          </a:p>
          <a:p>
            <a:pPr lvl="2">
              <a:lnSpc>
                <a:spcPct val="90000"/>
              </a:lnSpc>
            </a:pPr>
            <a:r>
              <a:rPr lang="de-DE" altLang="en-US" sz="1400" dirty="0" smtClean="0">
                <a:ea typeface="ＭＳ Ｐゴシック" pitchFamily="34" charset="-128"/>
              </a:rPr>
              <a:t>3.1.2.2.1 Krankenhaus/Apotheke/Arztpraxis</a:t>
            </a:r>
          </a:p>
          <a:p>
            <a:pPr lvl="2">
              <a:lnSpc>
                <a:spcPct val="90000"/>
              </a:lnSpc>
            </a:pPr>
            <a:r>
              <a:rPr lang="de-DE" altLang="en-US" sz="1400" dirty="0" smtClean="0">
                <a:ea typeface="ＭＳ Ｐゴシック" pitchFamily="34" charset="-128"/>
              </a:rPr>
              <a:t>3.1.2.2.2 Krankenkasse</a:t>
            </a:r>
          </a:p>
          <a:p>
            <a:pPr lvl="1">
              <a:lnSpc>
                <a:spcPct val="90000"/>
              </a:lnSpc>
            </a:pPr>
            <a:r>
              <a:rPr lang="de-DE" altLang="en-US" sz="1400" dirty="0" smtClean="0">
                <a:ea typeface="ＭＳ Ｐゴシック" pitchFamily="34" charset="-128"/>
              </a:rPr>
              <a:t>3.1.2.3 Volkswirtschaftlich</a:t>
            </a:r>
          </a:p>
          <a:p>
            <a:pPr>
              <a:lnSpc>
                <a:spcPct val="90000"/>
              </a:lnSpc>
            </a:pPr>
            <a:r>
              <a:rPr lang="de-DE" altLang="en-US" sz="1600" dirty="0" smtClean="0">
                <a:ea typeface="ＭＳ Ｐゴシック" pitchFamily="34" charset="-128"/>
              </a:rPr>
              <a:t>3.1.3 Studientypen</a:t>
            </a:r>
          </a:p>
          <a:p>
            <a:pPr lvl="1">
              <a:lnSpc>
                <a:spcPct val="90000"/>
              </a:lnSpc>
            </a:pPr>
            <a:r>
              <a:rPr lang="de-DE" altLang="en-US" sz="1400" dirty="0" smtClean="0">
                <a:ea typeface="ＭＳ Ｐゴシック" pitchFamily="34" charset="-128"/>
              </a:rPr>
              <a:t>3.1.3.1 </a:t>
            </a:r>
            <a:r>
              <a:rPr lang="de-DE" altLang="en-US" sz="1400" dirty="0" err="1" smtClean="0">
                <a:ea typeface="ＭＳ Ｐゴシック" pitchFamily="34" charset="-128"/>
              </a:rPr>
              <a:t>Cost</a:t>
            </a:r>
            <a:r>
              <a:rPr lang="de-DE" altLang="en-US" sz="1400" dirty="0" smtClean="0">
                <a:ea typeface="ＭＳ Ｐゴシック" pitchFamily="34" charset="-128"/>
              </a:rPr>
              <a:t> </a:t>
            </a:r>
            <a:r>
              <a:rPr lang="de-DE" altLang="en-US" sz="1400" dirty="0" err="1" smtClean="0">
                <a:ea typeface="ＭＳ Ｐゴシック" pitchFamily="34" charset="-128"/>
              </a:rPr>
              <a:t>Minimization</a:t>
            </a:r>
            <a:r>
              <a:rPr lang="de-DE" altLang="en-US" sz="1400" dirty="0" smtClean="0">
                <a:ea typeface="ＭＳ Ｐゴシック" pitchFamily="34" charset="-128"/>
              </a:rPr>
              <a:t> Analysis (CMA)</a:t>
            </a:r>
          </a:p>
          <a:p>
            <a:pPr lvl="1">
              <a:lnSpc>
                <a:spcPct val="90000"/>
              </a:lnSpc>
            </a:pPr>
            <a:r>
              <a:rPr lang="de-DE" altLang="en-US" sz="1400" dirty="0" smtClean="0">
                <a:ea typeface="ＭＳ Ｐゴシック" pitchFamily="34" charset="-128"/>
              </a:rPr>
              <a:t>3.1.3.2 </a:t>
            </a:r>
            <a:r>
              <a:rPr lang="de-DE" altLang="en-US" sz="1400" dirty="0" err="1" smtClean="0">
                <a:ea typeface="ＭＳ Ｐゴシック" pitchFamily="34" charset="-128"/>
              </a:rPr>
              <a:t>Cost</a:t>
            </a:r>
            <a:r>
              <a:rPr lang="de-DE" altLang="en-US" sz="1400" dirty="0" smtClean="0">
                <a:ea typeface="ＭＳ Ｐゴシック" pitchFamily="34" charset="-128"/>
              </a:rPr>
              <a:t> </a:t>
            </a:r>
            <a:r>
              <a:rPr lang="de-DE" altLang="en-US" sz="1400" dirty="0" err="1" smtClean="0">
                <a:ea typeface="ＭＳ Ｐゴシック" pitchFamily="34" charset="-128"/>
              </a:rPr>
              <a:t>Effectivenes</a:t>
            </a:r>
            <a:r>
              <a:rPr lang="de-DE" altLang="en-US" sz="1400" dirty="0" smtClean="0">
                <a:ea typeface="ＭＳ Ｐゴシック" pitchFamily="34" charset="-128"/>
              </a:rPr>
              <a:t> Analysis (CEA)</a:t>
            </a:r>
          </a:p>
          <a:p>
            <a:pPr lvl="1">
              <a:lnSpc>
                <a:spcPct val="90000"/>
              </a:lnSpc>
            </a:pPr>
            <a:r>
              <a:rPr lang="de-DE" altLang="en-US" sz="1400" dirty="0" smtClean="0">
                <a:ea typeface="ＭＳ Ｐゴシック" pitchFamily="34" charset="-128"/>
              </a:rPr>
              <a:t>3.1.3.3 </a:t>
            </a:r>
            <a:r>
              <a:rPr lang="de-DE" altLang="en-US" sz="1400" dirty="0" err="1" smtClean="0">
                <a:ea typeface="ＭＳ Ｐゴシック" pitchFamily="34" charset="-128"/>
              </a:rPr>
              <a:t>Cost</a:t>
            </a:r>
            <a:r>
              <a:rPr lang="de-DE" altLang="en-US" sz="1400" dirty="0" smtClean="0">
                <a:ea typeface="ＭＳ Ｐゴシック" pitchFamily="34" charset="-128"/>
              </a:rPr>
              <a:t> Utility </a:t>
            </a:r>
            <a:r>
              <a:rPr lang="de-DE" altLang="en-US" sz="1400" dirty="0" err="1" smtClean="0">
                <a:ea typeface="ＭＳ Ｐゴシック" pitchFamily="34" charset="-128"/>
              </a:rPr>
              <a:t>Analyses</a:t>
            </a:r>
            <a:r>
              <a:rPr lang="de-DE" altLang="en-US" sz="1400" dirty="0" smtClean="0">
                <a:ea typeface="ＭＳ Ｐゴシック" pitchFamily="34" charset="-128"/>
              </a:rPr>
              <a:t> (CUA)</a:t>
            </a:r>
          </a:p>
          <a:p>
            <a:pPr lvl="1">
              <a:lnSpc>
                <a:spcPct val="90000"/>
              </a:lnSpc>
            </a:pPr>
            <a:r>
              <a:rPr lang="de-DE" altLang="en-US" sz="1400" dirty="0" smtClean="0">
                <a:ea typeface="ＭＳ Ｐゴシック" pitchFamily="34" charset="-128"/>
              </a:rPr>
              <a:t>3.1.3.4 </a:t>
            </a:r>
            <a:r>
              <a:rPr lang="de-DE" altLang="en-US" sz="1400" dirty="0" err="1" smtClean="0">
                <a:ea typeface="ＭＳ Ｐゴシック" pitchFamily="34" charset="-128"/>
              </a:rPr>
              <a:t>Cost</a:t>
            </a:r>
            <a:r>
              <a:rPr lang="de-DE" altLang="en-US" sz="1400" dirty="0" smtClean="0">
                <a:ea typeface="ＭＳ Ｐゴシック" pitchFamily="34" charset="-128"/>
              </a:rPr>
              <a:t> </a:t>
            </a:r>
            <a:r>
              <a:rPr lang="de-DE" altLang="en-US" sz="1400" dirty="0" err="1" smtClean="0">
                <a:ea typeface="ＭＳ Ｐゴシック" pitchFamily="34" charset="-128"/>
              </a:rPr>
              <a:t>Benefit</a:t>
            </a:r>
            <a:r>
              <a:rPr lang="de-DE" altLang="en-US" sz="1400" dirty="0" smtClean="0">
                <a:ea typeface="ＭＳ Ｐゴシック" pitchFamily="34" charset="-128"/>
              </a:rPr>
              <a:t> </a:t>
            </a:r>
            <a:r>
              <a:rPr lang="de-DE" altLang="en-US" sz="1400" dirty="0" err="1" smtClean="0">
                <a:ea typeface="ＭＳ Ｐゴシック" pitchFamily="34" charset="-128"/>
              </a:rPr>
              <a:t>Analyses</a:t>
            </a:r>
            <a:r>
              <a:rPr lang="de-DE" altLang="en-US" sz="1400" dirty="0" smtClean="0">
                <a:ea typeface="ＭＳ Ｐゴシック" pitchFamily="34" charset="-128"/>
              </a:rPr>
              <a:t> (CBA)</a:t>
            </a:r>
          </a:p>
          <a:p>
            <a:pPr lvl="1">
              <a:lnSpc>
                <a:spcPct val="90000"/>
              </a:lnSpc>
            </a:pPr>
            <a:r>
              <a:rPr lang="de-DE" altLang="en-US" sz="1400" dirty="0" smtClean="0">
                <a:ea typeface="ＭＳ Ｐゴシック" pitchFamily="34" charset="-128"/>
              </a:rPr>
              <a:t>3.1.3.5 </a:t>
            </a:r>
            <a:r>
              <a:rPr lang="de-DE" altLang="en-US" sz="1400" dirty="0" err="1" smtClean="0">
                <a:ea typeface="ＭＳ Ｐゴシック" pitchFamily="34" charset="-128"/>
              </a:rPr>
              <a:t>Markov</a:t>
            </a:r>
            <a:r>
              <a:rPr lang="de-DE" altLang="en-US" sz="1400" dirty="0" smtClean="0">
                <a:ea typeface="ＭＳ Ｐゴシック" pitchFamily="34" charset="-128"/>
              </a:rPr>
              <a:t>-Modellen</a:t>
            </a:r>
          </a:p>
          <a:p>
            <a:pPr lvl="1">
              <a:lnSpc>
                <a:spcPct val="90000"/>
              </a:lnSpc>
            </a:pPr>
            <a:endParaRPr lang="de-DE" altLang="en-US" sz="1400" dirty="0" smtClean="0">
              <a:ea typeface="ＭＳ Ｐゴシック" pitchFamily="34" charset="-128"/>
            </a:endParaRPr>
          </a:p>
        </p:txBody>
      </p:sp>
    </p:spTree>
  </p:cSld>
  <p:clrMapOvr>
    <a:masterClrMapping/>
  </p:clrMapOvr>
  <p:transition>
    <p:zoom/>
  </p:transition>
  <p:timing>
    <p:tnLst>
      <p:par>
        <p:cTn id="1" dur="indefinite" restart="never" nodeType="tmRoot"/>
      </p:par>
    </p:tnLst>
  </p:timing>
</p:sld>
</file>

<file path=ppt/slides/slide27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32450"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66243" name="Foliennummernplatzhalter 6"/>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A0EF7A91-163E-4279-84C1-DFF0DF98327A}" type="slidenum">
              <a:rPr lang="de-DE" altLang="en-US" sz="900" smtClean="0">
                <a:solidFill>
                  <a:schemeClr val="accent2"/>
                </a:solidFill>
              </a:rPr>
              <a:pPr/>
              <a:t>274</a:t>
            </a:fld>
            <a:endParaRPr lang="de-DE" altLang="en-US" sz="1400" b="0" smtClean="0">
              <a:solidFill>
                <a:schemeClr val="tx1"/>
              </a:solidFill>
            </a:endParaRPr>
          </a:p>
        </p:txBody>
      </p:sp>
      <p:sp>
        <p:nvSpPr>
          <p:cNvPr id="420866" name="Rectangle 2"/>
          <p:cNvSpPr>
            <a:spLocks noGrp="1" noChangeArrowheads="1"/>
          </p:cNvSpPr>
          <p:nvPr>
            <p:ph type="title"/>
          </p:nvPr>
        </p:nvSpPr>
        <p:spPr>
          <a:xfrm>
            <a:off x="685800" y="539750"/>
            <a:ext cx="7772400" cy="519113"/>
          </a:xfrm>
        </p:spPr>
        <p:txBody>
          <a:bodyPr/>
          <a:lstStyle/>
          <a:p>
            <a:pPr>
              <a:defRPr/>
            </a:pPr>
            <a:r>
              <a:rPr lang="de-DE" altLang="en-US" smtClean="0">
                <a:solidFill>
                  <a:srgbClr val="FFFF00"/>
                </a:solidFill>
                <a:effectLst>
                  <a:outerShdw blurRad="38100" dist="38100" dir="2700000" algn="tl">
                    <a:srgbClr val="000000"/>
                  </a:outerShdw>
                </a:effectLst>
                <a:ea typeface="ＭＳ Ｐゴシック" pitchFamily="1" charset="-128"/>
              </a:rPr>
              <a:t>3. Pharmakoökonomie</a:t>
            </a:r>
          </a:p>
        </p:txBody>
      </p:sp>
      <p:sp>
        <p:nvSpPr>
          <p:cNvPr id="266245" name="Text Box 3"/>
          <p:cNvSpPr txBox="1">
            <a:spLocks noChangeArrowheads="1"/>
          </p:cNvSpPr>
          <p:nvPr/>
        </p:nvSpPr>
        <p:spPr bwMode="auto">
          <a:xfrm>
            <a:off x="685800" y="1143000"/>
            <a:ext cx="7777163"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266246"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266247"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266248" name="Text Box 6"/>
          <p:cNvSpPr txBox="1">
            <a:spLocks noChangeArrowheads="1"/>
          </p:cNvSpPr>
          <p:nvPr/>
        </p:nvSpPr>
        <p:spPr bwMode="auto">
          <a:xfrm>
            <a:off x="685800" y="3429000"/>
            <a:ext cx="7772400"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buClr>
                <a:srgbClr val="000066"/>
              </a:buClr>
            </a:pPr>
            <a:r>
              <a:rPr lang="de-DE" altLang="en-US" sz="1600">
                <a:solidFill>
                  <a:schemeClr val="tx1"/>
                </a:solidFill>
              </a:rPr>
              <a:t>...dass unter Zugrundlegung des von Schering</a:t>
            </a:r>
            <a:r>
              <a:rPr lang="ja-JP" altLang="de-DE" sz="1600">
                <a:solidFill>
                  <a:schemeClr val="tx1"/>
                </a:solidFill>
              </a:rPr>
              <a:t>‘</a:t>
            </a:r>
            <a:r>
              <a:rPr lang="de-DE" altLang="ja-JP" sz="1600">
                <a:solidFill>
                  <a:schemeClr val="tx1"/>
                </a:solidFill>
              </a:rPr>
              <a:t>schen Fabrik zuerst gewählten Verkaufspreises eine mittlere heilende Antitoxinsdosis über </a:t>
            </a:r>
            <a:br>
              <a:rPr lang="de-DE" altLang="ja-JP" sz="1600">
                <a:solidFill>
                  <a:schemeClr val="tx1"/>
                </a:solidFill>
              </a:rPr>
            </a:br>
            <a:r>
              <a:rPr lang="de-DE" altLang="ja-JP" sz="1600">
                <a:solidFill>
                  <a:schemeClr val="tx1"/>
                </a:solidFill>
              </a:rPr>
              <a:t>100 M kostet</a:t>
            </a:r>
            <a:endParaRPr lang="de-DE" altLang="en-US" sz="1600">
              <a:solidFill>
                <a:schemeClr val="tx1"/>
              </a:solidFill>
            </a:endParaRPr>
          </a:p>
        </p:txBody>
      </p:sp>
      <p:sp>
        <p:nvSpPr>
          <p:cNvPr id="266249" name="Text Box 7"/>
          <p:cNvSpPr txBox="1">
            <a:spLocks noChangeArrowheads="1"/>
          </p:cNvSpPr>
          <p:nvPr/>
        </p:nvSpPr>
        <p:spPr bwMode="auto">
          <a:xfrm>
            <a:off x="762000" y="1295400"/>
            <a:ext cx="762000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buClr>
                <a:srgbClr val="000066"/>
              </a:buClr>
            </a:pPr>
            <a:r>
              <a:rPr lang="de-DE" altLang="en-US"/>
              <a:t>Pharmakoökonomie spielte schon im 19.Jahrhundert eine Rolle und führte schon bei P. Ehrlich zur begründeten Empörung bei überhöhten Preisen!*</a:t>
            </a:r>
          </a:p>
        </p:txBody>
      </p:sp>
      <p:sp>
        <p:nvSpPr>
          <p:cNvPr id="266250" name="Rectangle 8"/>
          <p:cNvSpPr>
            <a:spLocks noChangeArrowheads="1"/>
          </p:cNvSpPr>
          <p:nvPr/>
        </p:nvSpPr>
        <p:spPr bwMode="auto">
          <a:xfrm>
            <a:off x="762000" y="6019800"/>
            <a:ext cx="76247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200"/>
              <a:t>* Deutsche Medicinische Wochenschrift 1894</a:t>
            </a:r>
          </a:p>
        </p:txBody>
      </p:sp>
    </p:spTree>
  </p:cSld>
  <p:clrMapOvr>
    <a:masterClrMapping/>
  </p:clrMapOvr>
  <p:transition>
    <p:zoom/>
  </p:transition>
  <p:timing>
    <p:tnLst>
      <p:par>
        <p:cTn id="1" dur="indefinite" restart="never" nodeType="tmRoot"/>
      </p:par>
    </p:tnLst>
  </p:timing>
</p:sld>
</file>

<file path=ppt/slides/slide27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33474"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67267"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F6C78079-CF0D-4C3E-B404-72FF07B1FECD}" type="slidenum">
              <a:rPr lang="de-DE" altLang="en-US" sz="900" smtClean="0">
                <a:solidFill>
                  <a:schemeClr val="accent2"/>
                </a:solidFill>
              </a:rPr>
              <a:pPr/>
              <a:t>275</a:t>
            </a:fld>
            <a:endParaRPr lang="de-DE" altLang="en-US" sz="1400" b="0" smtClean="0">
              <a:solidFill>
                <a:schemeClr val="tx1"/>
              </a:solidFill>
            </a:endParaRPr>
          </a:p>
        </p:txBody>
      </p:sp>
      <p:sp>
        <p:nvSpPr>
          <p:cNvPr id="509954"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3.1.1 Kosten</a:t>
            </a:r>
          </a:p>
        </p:txBody>
      </p:sp>
      <p:sp>
        <p:nvSpPr>
          <p:cNvPr id="509962" name="Rectangle 10"/>
          <p:cNvSpPr>
            <a:spLocks noGrp="1" noChangeArrowheads="1"/>
          </p:cNvSpPr>
          <p:nvPr>
            <p:ph type="body" idx="1"/>
          </p:nvPr>
        </p:nvSpPr>
        <p:spPr>
          <a:xfrm>
            <a:off x="539750" y="1916113"/>
            <a:ext cx="8135938" cy="4114800"/>
          </a:xfrm>
        </p:spPr>
        <p:txBody>
          <a:bodyPr/>
          <a:lstStyle/>
          <a:p>
            <a:pPr>
              <a:lnSpc>
                <a:spcPct val="90000"/>
              </a:lnSpc>
            </a:pPr>
            <a:r>
              <a:rPr lang="de-DE" altLang="en-US" sz="2000" smtClean="0">
                <a:ea typeface="ＭＳ Ｐゴシック" pitchFamily="34" charset="-128"/>
              </a:rPr>
              <a:t>Ärztliche Betreuung</a:t>
            </a:r>
          </a:p>
          <a:p>
            <a:pPr>
              <a:lnSpc>
                <a:spcPct val="90000"/>
              </a:lnSpc>
            </a:pPr>
            <a:r>
              <a:rPr lang="de-DE" altLang="en-US" sz="2000" smtClean="0">
                <a:ea typeface="ＭＳ Ｐゴシック" pitchFamily="34" charset="-128"/>
              </a:rPr>
              <a:t>Diagnostik</a:t>
            </a:r>
          </a:p>
          <a:p>
            <a:pPr>
              <a:lnSpc>
                <a:spcPct val="90000"/>
              </a:lnSpc>
            </a:pPr>
            <a:r>
              <a:rPr lang="de-DE" altLang="en-US" sz="2000" smtClean="0">
                <a:ea typeface="ＭＳ Ｐゴシック" pitchFamily="34" charset="-128"/>
              </a:rPr>
              <a:t>Beratung</a:t>
            </a:r>
          </a:p>
          <a:p>
            <a:pPr>
              <a:lnSpc>
                <a:spcPct val="90000"/>
              </a:lnSpc>
            </a:pPr>
            <a:r>
              <a:rPr lang="de-DE" altLang="en-US" sz="2000" smtClean="0">
                <a:ea typeface="ＭＳ Ｐゴシック" pitchFamily="34" charset="-128"/>
              </a:rPr>
              <a:t>Medikamente</a:t>
            </a:r>
          </a:p>
          <a:p>
            <a:pPr>
              <a:lnSpc>
                <a:spcPct val="90000"/>
              </a:lnSpc>
            </a:pPr>
            <a:r>
              <a:rPr lang="de-DE" altLang="en-US" sz="2000" smtClean="0">
                <a:ea typeface="ＭＳ Ｐゴシック" pitchFamily="34" charset="-128"/>
              </a:rPr>
              <a:t>Kosten bei non compliance</a:t>
            </a:r>
          </a:p>
          <a:p>
            <a:pPr>
              <a:lnSpc>
                <a:spcPct val="90000"/>
              </a:lnSpc>
            </a:pPr>
            <a:r>
              <a:rPr lang="de-DE" altLang="en-US" sz="2000" smtClean="0">
                <a:ea typeface="ＭＳ Ｐゴシック" pitchFamily="34" charset="-128"/>
              </a:rPr>
              <a:t>Folgekosten der unerwünschten Arzneimittelwirkungen</a:t>
            </a:r>
          </a:p>
          <a:p>
            <a:pPr>
              <a:lnSpc>
                <a:spcPct val="90000"/>
              </a:lnSpc>
            </a:pPr>
            <a:r>
              <a:rPr lang="de-DE" altLang="en-US" sz="2000" smtClean="0">
                <a:ea typeface="ＭＳ Ｐゴシック" pitchFamily="34" charset="-128"/>
              </a:rPr>
              <a:t>Stationäre Behandlung</a:t>
            </a:r>
          </a:p>
          <a:p>
            <a:pPr>
              <a:lnSpc>
                <a:spcPct val="90000"/>
              </a:lnSpc>
            </a:pPr>
            <a:r>
              <a:rPr lang="de-DE" altLang="en-US" sz="2000" smtClean="0">
                <a:ea typeface="ＭＳ Ｐゴシック" pitchFamily="34" charset="-128"/>
              </a:rPr>
              <a:t>Operationen</a:t>
            </a:r>
          </a:p>
          <a:p>
            <a:pPr>
              <a:lnSpc>
                <a:spcPct val="90000"/>
              </a:lnSpc>
            </a:pPr>
            <a:r>
              <a:rPr lang="de-DE" altLang="en-US" sz="2000" smtClean="0">
                <a:ea typeface="ＭＳ Ｐゴシック" pitchFamily="34" charset="-128"/>
              </a:rPr>
              <a:t>Medizinisches Verbrauchsmaterial</a:t>
            </a:r>
          </a:p>
          <a:p>
            <a:pPr>
              <a:lnSpc>
                <a:spcPct val="90000"/>
              </a:lnSpc>
            </a:pPr>
            <a:r>
              <a:rPr lang="de-DE" altLang="en-US" sz="2000" smtClean="0">
                <a:ea typeface="ＭＳ Ｐゴシック" pitchFamily="34" charset="-128"/>
              </a:rPr>
              <a:t>Rehabilitation</a:t>
            </a:r>
          </a:p>
          <a:p>
            <a:pPr>
              <a:lnSpc>
                <a:spcPct val="90000"/>
              </a:lnSpc>
            </a:pPr>
            <a:r>
              <a:rPr lang="de-DE" altLang="en-US" sz="2000" smtClean="0">
                <a:ea typeface="ＭＳ Ｐゴシック" pitchFamily="34" charset="-128"/>
              </a:rPr>
              <a:t>Kuren</a:t>
            </a:r>
          </a:p>
          <a:p>
            <a:pPr>
              <a:lnSpc>
                <a:spcPct val="90000"/>
              </a:lnSpc>
            </a:pPr>
            <a:r>
              <a:rPr lang="de-DE" altLang="en-US" sz="2000" smtClean="0">
                <a:ea typeface="ＭＳ Ｐゴシック" pitchFamily="34" charset="-128"/>
              </a:rPr>
              <a:t>Pflege</a:t>
            </a:r>
          </a:p>
        </p:txBody>
      </p:sp>
      <p:sp>
        <p:nvSpPr>
          <p:cNvPr id="233478"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3.1.1.1 Direkte Kosten</a:t>
            </a:r>
          </a:p>
        </p:txBody>
      </p:sp>
      <p:sp>
        <p:nvSpPr>
          <p:cNvPr id="267271"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267272"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09962">
                                            <p:txEl>
                                              <p:pRg st="0" end="0"/>
                                            </p:txEl>
                                          </p:spTgt>
                                        </p:tgtEl>
                                        <p:attrNameLst>
                                          <p:attrName>style.visibility</p:attrName>
                                        </p:attrNameLst>
                                      </p:cBhvr>
                                      <p:to>
                                        <p:strVal val="visible"/>
                                      </p:to>
                                    </p:set>
                                    <p:anim calcmode="lin" valueType="num">
                                      <p:cBhvr additive="base">
                                        <p:cTn id="7" dur="500" fill="hold"/>
                                        <p:tgtEl>
                                          <p:spTgt spid="50996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0996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09962">
                                            <p:txEl>
                                              <p:pRg st="1" end="1"/>
                                            </p:txEl>
                                          </p:spTgt>
                                        </p:tgtEl>
                                        <p:attrNameLst>
                                          <p:attrName>style.visibility</p:attrName>
                                        </p:attrNameLst>
                                      </p:cBhvr>
                                      <p:to>
                                        <p:strVal val="visible"/>
                                      </p:to>
                                    </p:set>
                                    <p:anim calcmode="lin" valueType="num">
                                      <p:cBhvr additive="base">
                                        <p:cTn id="13" dur="500" fill="hold"/>
                                        <p:tgtEl>
                                          <p:spTgt spid="509962">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0996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09962">
                                            <p:txEl>
                                              <p:pRg st="2" end="2"/>
                                            </p:txEl>
                                          </p:spTgt>
                                        </p:tgtEl>
                                        <p:attrNameLst>
                                          <p:attrName>style.visibility</p:attrName>
                                        </p:attrNameLst>
                                      </p:cBhvr>
                                      <p:to>
                                        <p:strVal val="visible"/>
                                      </p:to>
                                    </p:set>
                                    <p:anim calcmode="lin" valueType="num">
                                      <p:cBhvr additive="base">
                                        <p:cTn id="19" dur="500" fill="hold"/>
                                        <p:tgtEl>
                                          <p:spTgt spid="509962">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0996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509962">
                                            <p:txEl>
                                              <p:pRg st="3" end="3"/>
                                            </p:txEl>
                                          </p:spTgt>
                                        </p:tgtEl>
                                        <p:attrNameLst>
                                          <p:attrName>style.visibility</p:attrName>
                                        </p:attrNameLst>
                                      </p:cBhvr>
                                      <p:to>
                                        <p:strVal val="visible"/>
                                      </p:to>
                                    </p:set>
                                    <p:anim calcmode="lin" valueType="num">
                                      <p:cBhvr additive="base">
                                        <p:cTn id="25" dur="500" fill="hold"/>
                                        <p:tgtEl>
                                          <p:spTgt spid="509962">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50996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509962">
                                            <p:txEl>
                                              <p:pRg st="4" end="4"/>
                                            </p:txEl>
                                          </p:spTgt>
                                        </p:tgtEl>
                                        <p:attrNameLst>
                                          <p:attrName>style.visibility</p:attrName>
                                        </p:attrNameLst>
                                      </p:cBhvr>
                                      <p:to>
                                        <p:strVal val="visible"/>
                                      </p:to>
                                    </p:set>
                                    <p:anim calcmode="lin" valueType="num">
                                      <p:cBhvr additive="base">
                                        <p:cTn id="31" dur="500" fill="hold"/>
                                        <p:tgtEl>
                                          <p:spTgt spid="509962">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509962">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509962">
                                            <p:txEl>
                                              <p:pRg st="5" end="5"/>
                                            </p:txEl>
                                          </p:spTgt>
                                        </p:tgtEl>
                                        <p:attrNameLst>
                                          <p:attrName>style.visibility</p:attrName>
                                        </p:attrNameLst>
                                      </p:cBhvr>
                                      <p:to>
                                        <p:strVal val="visible"/>
                                      </p:to>
                                    </p:set>
                                    <p:anim calcmode="lin" valueType="num">
                                      <p:cBhvr additive="base">
                                        <p:cTn id="37" dur="500" fill="hold"/>
                                        <p:tgtEl>
                                          <p:spTgt spid="509962">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509962">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509962">
                                            <p:txEl>
                                              <p:pRg st="6" end="6"/>
                                            </p:txEl>
                                          </p:spTgt>
                                        </p:tgtEl>
                                        <p:attrNameLst>
                                          <p:attrName>style.visibility</p:attrName>
                                        </p:attrNameLst>
                                      </p:cBhvr>
                                      <p:to>
                                        <p:strVal val="visible"/>
                                      </p:to>
                                    </p:set>
                                    <p:anim calcmode="lin" valueType="num">
                                      <p:cBhvr additive="base">
                                        <p:cTn id="43" dur="500" fill="hold"/>
                                        <p:tgtEl>
                                          <p:spTgt spid="509962">
                                            <p:txEl>
                                              <p:pRg st="6" end="6"/>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509962">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509962">
                                            <p:txEl>
                                              <p:pRg st="7" end="7"/>
                                            </p:txEl>
                                          </p:spTgt>
                                        </p:tgtEl>
                                        <p:attrNameLst>
                                          <p:attrName>style.visibility</p:attrName>
                                        </p:attrNameLst>
                                      </p:cBhvr>
                                      <p:to>
                                        <p:strVal val="visible"/>
                                      </p:to>
                                    </p:set>
                                    <p:anim calcmode="lin" valueType="num">
                                      <p:cBhvr additive="base">
                                        <p:cTn id="49" dur="500" fill="hold"/>
                                        <p:tgtEl>
                                          <p:spTgt spid="509962">
                                            <p:txEl>
                                              <p:pRg st="7" end="7"/>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509962">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509962">
                                            <p:txEl>
                                              <p:pRg st="8" end="8"/>
                                            </p:txEl>
                                          </p:spTgt>
                                        </p:tgtEl>
                                        <p:attrNameLst>
                                          <p:attrName>style.visibility</p:attrName>
                                        </p:attrNameLst>
                                      </p:cBhvr>
                                      <p:to>
                                        <p:strVal val="visible"/>
                                      </p:to>
                                    </p:set>
                                    <p:anim calcmode="lin" valueType="num">
                                      <p:cBhvr additive="base">
                                        <p:cTn id="55" dur="500" fill="hold"/>
                                        <p:tgtEl>
                                          <p:spTgt spid="509962">
                                            <p:txEl>
                                              <p:pRg st="8" end="8"/>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509962">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509962">
                                            <p:txEl>
                                              <p:pRg st="9" end="9"/>
                                            </p:txEl>
                                          </p:spTgt>
                                        </p:tgtEl>
                                        <p:attrNameLst>
                                          <p:attrName>style.visibility</p:attrName>
                                        </p:attrNameLst>
                                      </p:cBhvr>
                                      <p:to>
                                        <p:strVal val="visible"/>
                                      </p:to>
                                    </p:set>
                                    <p:anim calcmode="lin" valueType="num">
                                      <p:cBhvr additive="base">
                                        <p:cTn id="61" dur="500" fill="hold"/>
                                        <p:tgtEl>
                                          <p:spTgt spid="509962">
                                            <p:txEl>
                                              <p:pRg st="9" end="9"/>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509962">
                                            <p:txEl>
                                              <p:pRg st="9" end="9"/>
                                            </p:txEl>
                                          </p:spTgt>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509962">
                                            <p:txEl>
                                              <p:pRg st="10" end="10"/>
                                            </p:txEl>
                                          </p:spTgt>
                                        </p:tgtEl>
                                        <p:attrNameLst>
                                          <p:attrName>style.visibility</p:attrName>
                                        </p:attrNameLst>
                                      </p:cBhvr>
                                      <p:to>
                                        <p:strVal val="visible"/>
                                      </p:to>
                                    </p:set>
                                    <p:anim calcmode="lin" valueType="num">
                                      <p:cBhvr additive="base">
                                        <p:cTn id="67" dur="500" fill="hold"/>
                                        <p:tgtEl>
                                          <p:spTgt spid="509962">
                                            <p:txEl>
                                              <p:pRg st="10" end="10"/>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509962">
                                            <p:txEl>
                                              <p:pRg st="10" end="10"/>
                                            </p:txEl>
                                          </p:spTgt>
                                        </p:tgtEl>
                                        <p:attrNameLst>
                                          <p:attrName>ppt_y</p:attrName>
                                        </p:attrNameLst>
                                      </p:cBhvr>
                                      <p:tavLst>
                                        <p:tav tm="0">
                                          <p:val>
                                            <p:strVal val="#ppt_y"/>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509962">
                                            <p:txEl>
                                              <p:pRg st="11" end="11"/>
                                            </p:txEl>
                                          </p:spTgt>
                                        </p:tgtEl>
                                        <p:attrNameLst>
                                          <p:attrName>style.visibility</p:attrName>
                                        </p:attrNameLst>
                                      </p:cBhvr>
                                      <p:to>
                                        <p:strVal val="visible"/>
                                      </p:to>
                                    </p:set>
                                    <p:anim calcmode="lin" valueType="num">
                                      <p:cBhvr additive="base">
                                        <p:cTn id="73" dur="500" fill="hold"/>
                                        <p:tgtEl>
                                          <p:spTgt spid="509962">
                                            <p:txEl>
                                              <p:pRg st="11" end="11"/>
                                            </p:txEl>
                                          </p:spTgt>
                                        </p:tgtEl>
                                        <p:attrNameLst>
                                          <p:attrName>ppt_x</p:attrName>
                                        </p:attrNameLst>
                                      </p:cBhvr>
                                      <p:tavLst>
                                        <p:tav tm="0">
                                          <p:val>
                                            <p:strVal val="0-#ppt_w/2"/>
                                          </p:val>
                                        </p:tav>
                                        <p:tav tm="100000">
                                          <p:val>
                                            <p:strVal val="#ppt_x"/>
                                          </p:val>
                                        </p:tav>
                                      </p:tavLst>
                                    </p:anim>
                                    <p:anim calcmode="lin" valueType="num">
                                      <p:cBhvr additive="base">
                                        <p:cTn id="74" dur="500" fill="hold"/>
                                        <p:tgtEl>
                                          <p:spTgt spid="509962">
                                            <p:txEl>
                                              <p:pRg st="11" end="1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9962" grpId="0" build="p"/>
    </p:bldLst>
  </p:timing>
</p:sld>
</file>

<file path=ppt/slides/slide27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34498"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68291"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4B6179BF-F2AA-431A-B57F-E7CEDC3BB11D}" type="slidenum">
              <a:rPr lang="de-DE" altLang="en-US" sz="900" smtClean="0">
                <a:solidFill>
                  <a:schemeClr val="accent2"/>
                </a:solidFill>
              </a:rPr>
              <a:pPr/>
              <a:t>276</a:t>
            </a:fld>
            <a:endParaRPr lang="de-DE" altLang="en-US" sz="1400" b="0" smtClean="0">
              <a:solidFill>
                <a:schemeClr val="tx1"/>
              </a:solidFill>
            </a:endParaRPr>
          </a:p>
        </p:txBody>
      </p:sp>
      <p:sp>
        <p:nvSpPr>
          <p:cNvPr id="714754"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3.1.1 Kosten</a:t>
            </a:r>
          </a:p>
        </p:txBody>
      </p:sp>
      <p:sp>
        <p:nvSpPr>
          <p:cNvPr id="268293" name="Text Box 5"/>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268294" name="Text Box 6"/>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pic>
        <p:nvPicPr>
          <p:cNvPr id="423942" name="Picture 9" descr="Kosten_Gruppierung"/>
          <p:cNvPicPr>
            <a:picLocks noChangeAspect="1" noChangeArrowheads="1"/>
          </p:cNvPicPr>
          <p:nvPr/>
        </p:nvPicPr>
        <p:blipFill>
          <a:blip r:embed="rId3"/>
          <a:srcRect/>
          <a:stretch>
            <a:fillRect/>
          </a:stretch>
        </p:blipFill>
        <p:spPr bwMode="auto">
          <a:xfrm>
            <a:off x="3708400" y="1052513"/>
            <a:ext cx="4664075" cy="542925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8296" name="Text Box 10"/>
          <p:cNvSpPr txBox="1">
            <a:spLocks noChangeArrowheads="1"/>
          </p:cNvSpPr>
          <p:nvPr/>
        </p:nvSpPr>
        <p:spPr bwMode="auto">
          <a:xfrm>
            <a:off x="539750" y="4724400"/>
            <a:ext cx="2881313" cy="1111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sz="1800"/>
              <a:t>Aus Müller-Bohn U.</a:t>
            </a:r>
          </a:p>
          <a:p>
            <a:pPr algn="ctr"/>
            <a:r>
              <a:rPr lang="de-DE" altLang="en-US" sz="1800"/>
              <a:t>Pharmakoökonomie</a:t>
            </a:r>
          </a:p>
          <a:p>
            <a:pPr algn="ctr"/>
            <a:r>
              <a:rPr lang="de-DE" altLang="en-US" sz="1800"/>
              <a:t>WVG. Stuttgart 2000</a:t>
            </a:r>
          </a:p>
        </p:txBody>
      </p:sp>
    </p:spTree>
  </p:cSld>
  <p:clrMapOvr>
    <a:masterClrMapping/>
  </p:clrMapOvr>
  <p:transition>
    <p:zoom/>
  </p:transition>
  <p:timing>
    <p:tnLst>
      <p:par>
        <p:cTn id="1" dur="indefinite" restart="never" nodeType="tmRoot"/>
      </p:par>
    </p:tnLst>
  </p:timing>
</p:sld>
</file>

<file path=ppt/slides/slide27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35522"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69315"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92C2C040-2D4A-4469-8F17-1059A6223995}" type="slidenum">
              <a:rPr lang="de-DE" altLang="en-US" sz="900" smtClean="0">
                <a:solidFill>
                  <a:schemeClr val="accent2"/>
                </a:solidFill>
              </a:rPr>
              <a:pPr/>
              <a:t>277</a:t>
            </a:fld>
            <a:endParaRPr lang="de-DE" altLang="en-US" sz="1400" b="0" smtClean="0">
              <a:solidFill>
                <a:schemeClr val="tx1"/>
              </a:solidFill>
            </a:endParaRPr>
          </a:p>
        </p:txBody>
      </p:sp>
      <p:sp>
        <p:nvSpPr>
          <p:cNvPr id="505858"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3.1.1 Kosten</a:t>
            </a:r>
          </a:p>
        </p:txBody>
      </p:sp>
      <p:sp>
        <p:nvSpPr>
          <p:cNvPr id="505859" name="Rectangle 3"/>
          <p:cNvSpPr>
            <a:spLocks noGrp="1" noChangeArrowheads="1"/>
          </p:cNvSpPr>
          <p:nvPr>
            <p:ph type="body" idx="1"/>
          </p:nvPr>
        </p:nvSpPr>
        <p:spPr>
          <a:xfrm>
            <a:off x="684213" y="1568450"/>
            <a:ext cx="7772400" cy="3343275"/>
          </a:xfrm>
        </p:spPr>
        <p:txBody>
          <a:bodyPr/>
          <a:lstStyle/>
          <a:p>
            <a:r>
              <a:rPr lang="de-DE" altLang="en-US" smtClean="0">
                <a:ea typeface="ＭＳ Ｐゴシック" pitchFamily="34" charset="-128"/>
              </a:rPr>
              <a:t>Können direkt dem Patienten zugeordnet werden wie z.B.:</a:t>
            </a:r>
          </a:p>
          <a:p>
            <a:pPr lvl="3"/>
            <a:r>
              <a:rPr lang="de-DE" altLang="en-US" sz="2000" b="1" smtClean="0">
                <a:ea typeface="ＭＳ Ｐゴシック" pitchFamily="34" charset="-128"/>
              </a:rPr>
              <a:t>Medikamente</a:t>
            </a:r>
          </a:p>
          <a:p>
            <a:pPr lvl="3"/>
            <a:r>
              <a:rPr lang="de-DE" altLang="en-US" sz="2000" b="1" smtClean="0">
                <a:ea typeface="ＭＳ Ｐゴシック" pitchFamily="34" charset="-128"/>
              </a:rPr>
              <a:t>Medizinisches Verbrauchsmaterial</a:t>
            </a:r>
          </a:p>
          <a:p>
            <a:pPr lvl="3"/>
            <a:r>
              <a:rPr lang="de-DE" altLang="en-US" sz="2000" b="1" smtClean="0">
                <a:ea typeface="ＭＳ Ｐゴシック" pitchFamily="34" charset="-128"/>
              </a:rPr>
              <a:t>Pflegeaufwand</a:t>
            </a:r>
          </a:p>
          <a:p>
            <a:pPr lvl="3"/>
            <a:r>
              <a:rPr lang="de-DE" altLang="en-US" sz="2000" b="1" smtClean="0">
                <a:ea typeface="ＭＳ Ｐゴシック" pitchFamily="34" charset="-128"/>
              </a:rPr>
              <a:t>Essen</a:t>
            </a:r>
          </a:p>
          <a:p>
            <a:pPr lvl="3"/>
            <a:r>
              <a:rPr lang="de-DE" altLang="en-US" sz="2000" b="1" smtClean="0">
                <a:ea typeface="ＭＳ Ｐゴシック" pitchFamily="34" charset="-128"/>
              </a:rPr>
              <a:t>Wäsche</a:t>
            </a:r>
          </a:p>
          <a:p>
            <a:endParaRPr lang="de-DE" altLang="en-US" sz="3200" smtClean="0">
              <a:ea typeface="ＭＳ Ｐゴシック" pitchFamily="34" charset="-128"/>
            </a:endParaRPr>
          </a:p>
        </p:txBody>
      </p:sp>
      <p:sp>
        <p:nvSpPr>
          <p:cNvPr id="505860" name="Text Box 4"/>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3.1.1.1.1 Einzelnkosten</a:t>
            </a:r>
          </a:p>
        </p:txBody>
      </p:sp>
      <p:sp>
        <p:nvSpPr>
          <p:cNvPr id="269319"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505858"/>
                                        </p:tgtEl>
                                        <p:attrNameLst>
                                          <p:attrName>style.visibility</p:attrName>
                                        </p:attrNameLst>
                                      </p:cBhvr>
                                      <p:to>
                                        <p:strVal val="visible"/>
                                      </p:to>
                                    </p:set>
                                    <p:anim calcmode="lin" valueType="num">
                                      <p:cBhvr additive="base">
                                        <p:cTn id="7" dur="500" fill="hold"/>
                                        <p:tgtEl>
                                          <p:spTgt spid="505858"/>
                                        </p:tgtEl>
                                        <p:attrNameLst>
                                          <p:attrName>ppt_x</p:attrName>
                                        </p:attrNameLst>
                                      </p:cBhvr>
                                      <p:tavLst>
                                        <p:tav tm="0">
                                          <p:val>
                                            <p:strVal val="#ppt_x"/>
                                          </p:val>
                                        </p:tav>
                                        <p:tav tm="100000">
                                          <p:val>
                                            <p:strVal val="#ppt_x"/>
                                          </p:val>
                                        </p:tav>
                                      </p:tavLst>
                                    </p:anim>
                                    <p:anim calcmode="lin" valueType="num">
                                      <p:cBhvr additive="base">
                                        <p:cTn id="8" dur="500" fill="hold"/>
                                        <p:tgtEl>
                                          <p:spTgt spid="505858"/>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505860"/>
                                        </p:tgtEl>
                                        <p:attrNameLst>
                                          <p:attrName>style.visibility</p:attrName>
                                        </p:attrNameLst>
                                      </p:cBhvr>
                                      <p:to>
                                        <p:strVal val="visible"/>
                                      </p:to>
                                    </p:set>
                                    <p:anim calcmode="lin" valueType="num">
                                      <p:cBhvr additive="base">
                                        <p:cTn id="12" dur="500" fill="hold"/>
                                        <p:tgtEl>
                                          <p:spTgt spid="505860"/>
                                        </p:tgtEl>
                                        <p:attrNameLst>
                                          <p:attrName>ppt_x</p:attrName>
                                        </p:attrNameLst>
                                      </p:cBhvr>
                                      <p:tavLst>
                                        <p:tav tm="0">
                                          <p:val>
                                            <p:strVal val="0-#ppt_w/2"/>
                                          </p:val>
                                        </p:tav>
                                        <p:tav tm="100000">
                                          <p:val>
                                            <p:strVal val="#ppt_x"/>
                                          </p:val>
                                        </p:tav>
                                      </p:tavLst>
                                    </p:anim>
                                    <p:anim calcmode="lin" valueType="num">
                                      <p:cBhvr additive="base">
                                        <p:cTn id="13" dur="500" fill="hold"/>
                                        <p:tgtEl>
                                          <p:spTgt spid="505860"/>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505859">
                                            <p:txEl>
                                              <p:pRg st="0" end="0"/>
                                            </p:txEl>
                                          </p:spTgt>
                                        </p:tgtEl>
                                        <p:attrNameLst>
                                          <p:attrName>style.visibility</p:attrName>
                                        </p:attrNameLst>
                                      </p:cBhvr>
                                      <p:to>
                                        <p:strVal val="visible"/>
                                      </p:to>
                                    </p:set>
                                    <p:anim calcmode="lin" valueType="num">
                                      <p:cBhvr additive="base">
                                        <p:cTn id="18" dur="500" fill="hold"/>
                                        <p:tgtEl>
                                          <p:spTgt spid="505859">
                                            <p:txEl>
                                              <p:pRg st="0" end="0"/>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50585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505859">
                                            <p:txEl>
                                              <p:pRg st="1" end="1"/>
                                            </p:txEl>
                                          </p:spTgt>
                                        </p:tgtEl>
                                        <p:attrNameLst>
                                          <p:attrName>style.visibility</p:attrName>
                                        </p:attrNameLst>
                                      </p:cBhvr>
                                      <p:to>
                                        <p:strVal val="visible"/>
                                      </p:to>
                                    </p:set>
                                    <p:anim calcmode="lin" valueType="num">
                                      <p:cBhvr additive="base">
                                        <p:cTn id="24" dur="500" fill="hold"/>
                                        <p:tgtEl>
                                          <p:spTgt spid="505859">
                                            <p:txEl>
                                              <p:pRg st="1" end="1"/>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50585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505859">
                                            <p:txEl>
                                              <p:pRg st="2" end="2"/>
                                            </p:txEl>
                                          </p:spTgt>
                                        </p:tgtEl>
                                        <p:attrNameLst>
                                          <p:attrName>style.visibility</p:attrName>
                                        </p:attrNameLst>
                                      </p:cBhvr>
                                      <p:to>
                                        <p:strVal val="visible"/>
                                      </p:to>
                                    </p:set>
                                    <p:anim calcmode="lin" valueType="num">
                                      <p:cBhvr additive="base">
                                        <p:cTn id="30" dur="500" fill="hold"/>
                                        <p:tgtEl>
                                          <p:spTgt spid="505859">
                                            <p:txEl>
                                              <p:pRg st="2" end="2"/>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50585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 presetClass="entr" presetSubtype="8" fill="hold" grpId="0" nodeType="clickEffect">
                                  <p:stCondLst>
                                    <p:cond delay="0"/>
                                  </p:stCondLst>
                                  <p:childTnLst>
                                    <p:set>
                                      <p:cBhvr>
                                        <p:cTn id="35" dur="1" fill="hold">
                                          <p:stCondLst>
                                            <p:cond delay="0"/>
                                          </p:stCondLst>
                                        </p:cTn>
                                        <p:tgtEl>
                                          <p:spTgt spid="505859">
                                            <p:txEl>
                                              <p:pRg st="3" end="3"/>
                                            </p:txEl>
                                          </p:spTgt>
                                        </p:tgtEl>
                                        <p:attrNameLst>
                                          <p:attrName>style.visibility</p:attrName>
                                        </p:attrNameLst>
                                      </p:cBhvr>
                                      <p:to>
                                        <p:strVal val="visible"/>
                                      </p:to>
                                    </p:set>
                                    <p:anim calcmode="lin" valueType="num">
                                      <p:cBhvr additive="base">
                                        <p:cTn id="36" dur="500" fill="hold"/>
                                        <p:tgtEl>
                                          <p:spTgt spid="505859">
                                            <p:txEl>
                                              <p:pRg st="3" end="3"/>
                                            </p:txEl>
                                          </p:spTgt>
                                        </p:tgtEl>
                                        <p:attrNameLst>
                                          <p:attrName>ppt_x</p:attrName>
                                        </p:attrNameLst>
                                      </p:cBhvr>
                                      <p:tavLst>
                                        <p:tav tm="0">
                                          <p:val>
                                            <p:strVal val="0-#ppt_w/2"/>
                                          </p:val>
                                        </p:tav>
                                        <p:tav tm="100000">
                                          <p:val>
                                            <p:strVal val="#ppt_x"/>
                                          </p:val>
                                        </p:tav>
                                      </p:tavLst>
                                    </p:anim>
                                    <p:anim calcmode="lin" valueType="num">
                                      <p:cBhvr additive="base">
                                        <p:cTn id="37" dur="500" fill="hold"/>
                                        <p:tgtEl>
                                          <p:spTgt spid="50585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8" fill="hold" grpId="0" nodeType="clickEffect">
                                  <p:stCondLst>
                                    <p:cond delay="0"/>
                                  </p:stCondLst>
                                  <p:childTnLst>
                                    <p:set>
                                      <p:cBhvr>
                                        <p:cTn id="41" dur="1" fill="hold">
                                          <p:stCondLst>
                                            <p:cond delay="0"/>
                                          </p:stCondLst>
                                        </p:cTn>
                                        <p:tgtEl>
                                          <p:spTgt spid="505859">
                                            <p:txEl>
                                              <p:pRg st="4" end="4"/>
                                            </p:txEl>
                                          </p:spTgt>
                                        </p:tgtEl>
                                        <p:attrNameLst>
                                          <p:attrName>style.visibility</p:attrName>
                                        </p:attrNameLst>
                                      </p:cBhvr>
                                      <p:to>
                                        <p:strVal val="visible"/>
                                      </p:to>
                                    </p:set>
                                    <p:anim calcmode="lin" valueType="num">
                                      <p:cBhvr additive="base">
                                        <p:cTn id="42" dur="500" fill="hold"/>
                                        <p:tgtEl>
                                          <p:spTgt spid="505859">
                                            <p:txEl>
                                              <p:pRg st="4" end="4"/>
                                            </p:txEl>
                                          </p:spTgt>
                                        </p:tgtEl>
                                        <p:attrNameLst>
                                          <p:attrName>ppt_x</p:attrName>
                                        </p:attrNameLst>
                                      </p:cBhvr>
                                      <p:tavLst>
                                        <p:tav tm="0">
                                          <p:val>
                                            <p:strVal val="0-#ppt_w/2"/>
                                          </p:val>
                                        </p:tav>
                                        <p:tav tm="100000">
                                          <p:val>
                                            <p:strVal val="#ppt_x"/>
                                          </p:val>
                                        </p:tav>
                                      </p:tavLst>
                                    </p:anim>
                                    <p:anim calcmode="lin" valueType="num">
                                      <p:cBhvr additive="base">
                                        <p:cTn id="43" dur="500" fill="hold"/>
                                        <p:tgtEl>
                                          <p:spTgt spid="505859">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8" fill="hold" grpId="0" nodeType="clickEffect">
                                  <p:stCondLst>
                                    <p:cond delay="0"/>
                                  </p:stCondLst>
                                  <p:childTnLst>
                                    <p:set>
                                      <p:cBhvr>
                                        <p:cTn id="47" dur="1" fill="hold">
                                          <p:stCondLst>
                                            <p:cond delay="0"/>
                                          </p:stCondLst>
                                        </p:cTn>
                                        <p:tgtEl>
                                          <p:spTgt spid="505859">
                                            <p:txEl>
                                              <p:pRg st="5" end="5"/>
                                            </p:txEl>
                                          </p:spTgt>
                                        </p:tgtEl>
                                        <p:attrNameLst>
                                          <p:attrName>style.visibility</p:attrName>
                                        </p:attrNameLst>
                                      </p:cBhvr>
                                      <p:to>
                                        <p:strVal val="visible"/>
                                      </p:to>
                                    </p:set>
                                    <p:anim calcmode="lin" valueType="num">
                                      <p:cBhvr additive="base">
                                        <p:cTn id="48" dur="500" fill="hold"/>
                                        <p:tgtEl>
                                          <p:spTgt spid="505859">
                                            <p:txEl>
                                              <p:pRg st="5" end="5"/>
                                            </p:txEl>
                                          </p:spTgt>
                                        </p:tgtEl>
                                        <p:attrNameLst>
                                          <p:attrName>ppt_x</p:attrName>
                                        </p:attrNameLst>
                                      </p:cBhvr>
                                      <p:tavLst>
                                        <p:tav tm="0">
                                          <p:val>
                                            <p:strVal val="0-#ppt_w/2"/>
                                          </p:val>
                                        </p:tav>
                                        <p:tav tm="100000">
                                          <p:val>
                                            <p:strVal val="#ppt_x"/>
                                          </p:val>
                                        </p:tav>
                                      </p:tavLst>
                                    </p:anim>
                                    <p:anim calcmode="lin" valueType="num">
                                      <p:cBhvr additive="base">
                                        <p:cTn id="49" dur="500" fill="hold"/>
                                        <p:tgtEl>
                                          <p:spTgt spid="505859">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5858" grpId="0" animBg="1" autoUpdateAnimBg="0"/>
      <p:bldP spid="505859" grpId="0" build="p" bldLvl="5" autoUpdateAnimBg="0"/>
      <p:bldP spid="505860" grpId="0" animBg="1" autoUpdateAnimBg="0"/>
    </p:bldLst>
  </p:timing>
</p:sld>
</file>

<file path=ppt/slides/slide27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36546"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70339"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7BFD39EE-EA49-45CA-A9AE-73B7B92AC3BC}" type="slidenum">
              <a:rPr lang="de-DE" altLang="en-US" sz="900" smtClean="0">
                <a:solidFill>
                  <a:schemeClr val="accent2"/>
                </a:solidFill>
              </a:rPr>
              <a:pPr/>
              <a:t>278</a:t>
            </a:fld>
            <a:endParaRPr lang="de-DE" altLang="en-US" sz="1400" b="0" smtClean="0">
              <a:solidFill>
                <a:schemeClr val="tx1"/>
              </a:solidFill>
            </a:endParaRPr>
          </a:p>
        </p:txBody>
      </p:sp>
      <p:sp>
        <p:nvSpPr>
          <p:cNvPr id="514050"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3.1.1 Kosten</a:t>
            </a:r>
          </a:p>
        </p:txBody>
      </p:sp>
      <p:sp>
        <p:nvSpPr>
          <p:cNvPr id="514051" name="Rectangle 3"/>
          <p:cNvSpPr>
            <a:spLocks noGrp="1" noChangeArrowheads="1"/>
          </p:cNvSpPr>
          <p:nvPr>
            <p:ph type="body" idx="1"/>
          </p:nvPr>
        </p:nvSpPr>
        <p:spPr>
          <a:xfrm>
            <a:off x="684213" y="1739900"/>
            <a:ext cx="7772400" cy="3344863"/>
          </a:xfrm>
        </p:spPr>
        <p:txBody>
          <a:bodyPr/>
          <a:lstStyle/>
          <a:p>
            <a:r>
              <a:rPr lang="de-DE" altLang="en-US" smtClean="0">
                <a:ea typeface="ＭＳ Ｐゴシック" pitchFamily="34" charset="-128"/>
              </a:rPr>
              <a:t>Können </a:t>
            </a:r>
            <a:r>
              <a:rPr lang="de-DE" altLang="en-US" u="sng" smtClean="0">
                <a:ea typeface="ＭＳ Ｐゴシック" pitchFamily="34" charset="-128"/>
              </a:rPr>
              <a:t>nicht</a:t>
            </a:r>
            <a:r>
              <a:rPr lang="de-DE" altLang="en-US" smtClean="0">
                <a:ea typeface="ＭＳ Ｐゴシック" pitchFamily="34" charset="-128"/>
              </a:rPr>
              <a:t> dem Patienten zugeordnet werden wie z.B.</a:t>
            </a:r>
          </a:p>
          <a:p>
            <a:pPr lvl="3"/>
            <a:r>
              <a:rPr lang="de-DE" altLang="en-US" sz="2000" b="1" smtClean="0">
                <a:ea typeface="ＭＳ Ｐゴシック" pitchFamily="34" charset="-128"/>
              </a:rPr>
              <a:t>Verwaltungskosten</a:t>
            </a:r>
          </a:p>
          <a:p>
            <a:pPr lvl="3"/>
            <a:r>
              <a:rPr lang="de-DE" altLang="en-US" sz="2000" b="1" smtClean="0">
                <a:ea typeface="ＭＳ Ｐゴシック" pitchFamily="34" charset="-128"/>
              </a:rPr>
              <a:t>Instandhaltungskosten</a:t>
            </a:r>
          </a:p>
          <a:p>
            <a:pPr lvl="3"/>
            <a:r>
              <a:rPr lang="de-DE" altLang="en-US" sz="2000" b="1" smtClean="0">
                <a:ea typeface="ＭＳ Ｐゴシック" pitchFamily="34" charset="-128"/>
              </a:rPr>
              <a:t>Strom-, Wasser-, Heizungskosten</a:t>
            </a:r>
          </a:p>
          <a:p>
            <a:pPr lvl="3"/>
            <a:r>
              <a:rPr lang="de-DE" altLang="en-US" sz="2000" b="1" smtClean="0">
                <a:ea typeface="ＭＳ Ｐゴシック" pitchFamily="34" charset="-128"/>
              </a:rPr>
              <a:t>Investitionen</a:t>
            </a:r>
          </a:p>
          <a:p>
            <a:pPr lvl="3"/>
            <a:endParaRPr lang="de-DE" altLang="en-US" sz="2000" b="1" smtClean="0">
              <a:ea typeface="ＭＳ Ｐゴシック" pitchFamily="34" charset="-128"/>
            </a:endParaRPr>
          </a:p>
        </p:txBody>
      </p:sp>
      <p:sp>
        <p:nvSpPr>
          <p:cNvPr id="514052" name="Text Box 4"/>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3.1.1.1.2 Gemeinkosten</a:t>
            </a:r>
          </a:p>
        </p:txBody>
      </p:sp>
      <p:sp>
        <p:nvSpPr>
          <p:cNvPr id="270343"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514050"/>
                                        </p:tgtEl>
                                        <p:attrNameLst>
                                          <p:attrName>style.visibility</p:attrName>
                                        </p:attrNameLst>
                                      </p:cBhvr>
                                      <p:to>
                                        <p:strVal val="visible"/>
                                      </p:to>
                                    </p:set>
                                    <p:anim calcmode="lin" valueType="num">
                                      <p:cBhvr additive="base">
                                        <p:cTn id="7" dur="500" fill="hold"/>
                                        <p:tgtEl>
                                          <p:spTgt spid="514050"/>
                                        </p:tgtEl>
                                        <p:attrNameLst>
                                          <p:attrName>ppt_x</p:attrName>
                                        </p:attrNameLst>
                                      </p:cBhvr>
                                      <p:tavLst>
                                        <p:tav tm="0">
                                          <p:val>
                                            <p:strVal val="#ppt_x"/>
                                          </p:val>
                                        </p:tav>
                                        <p:tav tm="100000">
                                          <p:val>
                                            <p:strVal val="#ppt_x"/>
                                          </p:val>
                                        </p:tav>
                                      </p:tavLst>
                                    </p:anim>
                                    <p:anim calcmode="lin" valueType="num">
                                      <p:cBhvr additive="base">
                                        <p:cTn id="8" dur="500" fill="hold"/>
                                        <p:tgtEl>
                                          <p:spTgt spid="514050"/>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514052"/>
                                        </p:tgtEl>
                                        <p:attrNameLst>
                                          <p:attrName>style.visibility</p:attrName>
                                        </p:attrNameLst>
                                      </p:cBhvr>
                                      <p:to>
                                        <p:strVal val="visible"/>
                                      </p:to>
                                    </p:set>
                                    <p:anim calcmode="lin" valueType="num">
                                      <p:cBhvr additive="base">
                                        <p:cTn id="12" dur="500" fill="hold"/>
                                        <p:tgtEl>
                                          <p:spTgt spid="514052"/>
                                        </p:tgtEl>
                                        <p:attrNameLst>
                                          <p:attrName>ppt_x</p:attrName>
                                        </p:attrNameLst>
                                      </p:cBhvr>
                                      <p:tavLst>
                                        <p:tav tm="0">
                                          <p:val>
                                            <p:strVal val="0-#ppt_w/2"/>
                                          </p:val>
                                        </p:tav>
                                        <p:tav tm="100000">
                                          <p:val>
                                            <p:strVal val="#ppt_x"/>
                                          </p:val>
                                        </p:tav>
                                      </p:tavLst>
                                    </p:anim>
                                    <p:anim calcmode="lin" valueType="num">
                                      <p:cBhvr additive="base">
                                        <p:cTn id="13" dur="500" fill="hold"/>
                                        <p:tgtEl>
                                          <p:spTgt spid="514052"/>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514051">
                                            <p:txEl>
                                              <p:pRg st="0" end="0"/>
                                            </p:txEl>
                                          </p:spTgt>
                                        </p:tgtEl>
                                        <p:attrNameLst>
                                          <p:attrName>style.visibility</p:attrName>
                                        </p:attrNameLst>
                                      </p:cBhvr>
                                      <p:to>
                                        <p:strVal val="visible"/>
                                      </p:to>
                                    </p:set>
                                    <p:anim calcmode="lin" valueType="num">
                                      <p:cBhvr additive="base">
                                        <p:cTn id="18" dur="500" fill="hold"/>
                                        <p:tgtEl>
                                          <p:spTgt spid="514051">
                                            <p:txEl>
                                              <p:pRg st="0" end="0"/>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51405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514051">
                                            <p:txEl>
                                              <p:pRg st="1" end="1"/>
                                            </p:txEl>
                                          </p:spTgt>
                                        </p:tgtEl>
                                        <p:attrNameLst>
                                          <p:attrName>style.visibility</p:attrName>
                                        </p:attrNameLst>
                                      </p:cBhvr>
                                      <p:to>
                                        <p:strVal val="visible"/>
                                      </p:to>
                                    </p:set>
                                    <p:anim calcmode="lin" valueType="num">
                                      <p:cBhvr additive="base">
                                        <p:cTn id="24" dur="500" fill="hold"/>
                                        <p:tgtEl>
                                          <p:spTgt spid="514051">
                                            <p:txEl>
                                              <p:pRg st="1" end="1"/>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51405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514051">
                                            <p:txEl>
                                              <p:pRg st="2" end="2"/>
                                            </p:txEl>
                                          </p:spTgt>
                                        </p:tgtEl>
                                        <p:attrNameLst>
                                          <p:attrName>style.visibility</p:attrName>
                                        </p:attrNameLst>
                                      </p:cBhvr>
                                      <p:to>
                                        <p:strVal val="visible"/>
                                      </p:to>
                                    </p:set>
                                    <p:anim calcmode="lin" valueType="num">
                                      <p:cBhvr additive="base">
                                        <p:cTn id="30" dur="500" fill="hold"/>
                                        <p:tgtEl>
                                          <p:spTgt spid="514051">
                                            <p:txEl>
                                              <p:pRg st="2" end="2"/>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514051">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 presetClass="entr" presetSubtype="8" fill="hold" grpId="0" nodeType="clickEffect">
                                  <p:stCondLst>
                                    <p:cond delay="0"/>
                                  </p:stCondLst>
                                  <p:childTnLst>
                                    <p:set>
                                      <p:cBhvr>
                                        <p:cTn id="35" dur="1" fill="hold">
                                          <p:stCondLst>
                                            <p:cond delay="0"/>
                                          </p:stCondLst>
                                        </p:cTn>
                                        <p:tgtEl>
                                          <p:spTgt spid="514051">
                                            <p:txEl>
                                              <p:pRg st="3" end="3"/>
                                            </p:txEl>
                                          </p:spTgt>
                                        </p:tgtEl>
                                        <p:attrNameLst>
                                          <p:attrName>style.visibility</p:attrName>
                                        </p:attrNameLst>
                                      </p:cBhvr>
                                      <p:to>
                                        <p:strVal val="visible"/>
                                      </p:to>
                                    </p:set>
                                    <p:anim calcmode="lin" valueType="num">
                                      <p:cBhvr additive="base">
                                        <p:cTn id="36" dur="500" fill="hold"/>
                                        <p:tgtEl>
                                          <p:spTgt spid="514051">
                                            <p:txEl>
                                              <p:pRg st="3" end="3"/>
                                            </p:txEl>
                                          </p:spTgt>
                                        </p:tgtEl>
                                        <p:attrNameLst>
                                          <p:attrName>ppt_x</p:attrName>
                                        </p:attrNameLst>
                                      </p:cBhvr>
                                      <p:tavLst>
                                        <p:tav tm="0">
                                          <p:val>
                                            <p:strVal val="0-#ppt_w/2"/>
                                          </p:val>
                                        </p:tav>
                                        <p:tav tm="100000">
                                          <p:val>
                                            <p:strVal val="#ppt_x"/>
                                          </p:val>
                                        </p:tav>
                                      </p:tavLst>
                                    </p:anim>
                                    <p:anim calcmode="lin" valueType="num">
                                      <p:cBhvr additive="base">
                                        <p:cTn id="37" dur="500" fill="hold"/>
                                        <p:tgtEl>
                                          <p:spTgt spid="514051">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8" fill="hold" grpId="0" nodeType="clickEffect">
                                  <p:stCondLst>
                                    <p:cond delay="0"/>
                                  </p:stCondLst>
                                  <p:childTnLst>
                                    <p:set>
                                      <p:cBhvr>
                                        <p:cTn id="41" dur="1" fill="hold">
                                          <p:stCondLst>
                                            <p:cond delay="0"/>
                                          </p:stCondLst>
                                        </p:cTn>
                                        <p:tgtEl>
                                          <p:spTgt spid="514051">
                                            <p:txEl>
                                              <p:pRg st="4" end="4"/>
                                            </p:txEl>
                                          </p:spTgt>
                                        </p:tgtEl>
                                        <p:attrNameLst>
                                          <p:attrName>style.visibility</p:attrName>
                                        </p:attrNameLst>
                                      </p:cBhvr>
                                      <p:to>
                                        <p:strVal val="visible"/>
                                      </p:to>
                                    </p:set>
                                    <p:anim calcmode="lin" valueType="num">
                                      <p:cBhvr additive="base">
                                        <p:cTn id="42" dur="500" fill="hold"/>
                                        <p:tgtEl>
                                          <p:spTgt spid="514051">
                                            <p:txEl>
                                              <p:pRg st="4" end="4"/>
                                            </p:txEl>
                                          </p:spTgt>
                                        </p:tgtEl>
                                        <p:attrNameLst>
                                          <p:attrName>ppt_x</p:attrName>
                                        </p:attrNameLst>
                                      </p:cBhvr>
                                      <p:tavLst>
                                        <p:tav tm="0">
                                          <p:val>
                                            <p:strVal val="0-#ppt_w/2"/>
                                          </p:val>
                                        </p:tav>
                                        <p:tav tm="100000">
                                          <p:val>
                                            <p:strVal val="#ppt_x"/>
                                          </p:val>
                                        </p:tav>
                                      </p:tavLst>
                                    </p:anim>
                                    <p:anim calcmode="lin" valueType="num">
                                      <p:cBhvr additive="base">
                                        <p:cTn id="43" dur="500" fill="hold"/>
                                        <p:tgtEl>
                                          <p:spTgt spid="514051">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4050" grpId="0" animBg="1" autoUpdateAnimBg="0"/>
      <p:bldP spid="514051" grpId="0" build="p" bldLvl="5" autoUpdateAnimBg="0"/>
      <p:bldP spid="514052" grpId="0" animBg="1" autoUpdateAnimBg="0"/>
    </p:bldLst>
  </p:timing>
</p:sld>
</file>

<file path=ppt/slides/slide27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37570"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71363"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E93B6007-6287-46C5-B30E-3B38445FD2E6}" type="slidenum">
              <a:rPr lang="de-DE" altLang="en-US" sz="900" smtClean="0">
                <a:solidFill>
                  <a:schemeClr val="accent2"/>
                </a:solidFill>
              </a:rPr>
              <a:pPr/>
              <a:t>279</a:t>
            </a:fld>
            <a:endParaRPr lang="de-DE" altLang="en-US" sz="1400" b="0" smtClean="0">
              <a:solidFill>
                <a:schemeClr val="tx1"/>
              </a:solidFill>
            </a:endParaRPr>
          </a:p>
        </p:txBody>
      </p:sp>
      <p:sp>
        <p:nvSpPr>
          <p:cNvPr id="516098"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3.1.1 Kosten</a:t>
            </a:r>
          </a:p>
        </p:txBody>
      </p:sp>
      <p:sp>
        <p:nvSpPr>
          <p:cNvPr id="516099" name="Rectangle 3"/>
          <p:cNvSpPr>
            <a:spLocks noGrp="1" noChangeArrowheads="1"/>
          </p:cNvSpPr>
          <p:nvPr>
            <p:ph type="body" idx="1"/>
          </p:nvPr>
        </p:nvSpPr>
        <p:spPr>
          <a:xfrm>
            <a:off x="684213" y="1773238"/>
            <a:ext cx="7772400" cy="4114800"/>
          </a:xfrm>
        </p:spPr>
        <p:txBody>
          <a:bodyPr/>
          <a:lstStyle/>
          <a:p>
            <a:r>
              <a:rPr lang="de-DE" altLang="en-US" smtClean="0">
                <a:ea typeface="ＭＳ Ｐゴシック" pitchFamily="34" charset="-128"/>
              </a:rPr>
              <a:t>Entstehen immer wenn eine Entscheidung bedingt, dass eine andere gewinnbringende Alternative nicht ausgeführt wird, z.B.:</a:t>
            </a:r>
          </a:p>
          <a:p>
            <a:pPr lvl="1"/>
            <a:r>
              <a:rPr lang="de-DE" altLang="en-US" smtClean="0">
                <a:ea typeface="ＭＳ Ｐゴシック" pitchFamily="34" charset="-128"/>
              </a:rPr>
              <a:t>Ein Apotheker stellt Zytostatika her und kann daher nicht im Verkauf aktiv sein</a:t>
            </a:r>
          </a:p>
          <a:p>
            <a:pPr lvl="1"/>
            <a:r>
              <a:rPr lang="de-DE" altLang="en-US" smtClean="0">
                <a:ea typeface="ＭＳ Ｐゴシック" pitchFamily="34" charset="-128"/>
              </a:rPr>
              <a:t>Die Entscheidung, ob er Zytostatika herstellt oder im Verkauf aktiv ist, hängt davon ab, welche der zwei Tätigkeiten für den Betrieb lukrativer ist</a:t>
            </a:r>
          </a:p>
          <a:p>
            <a:pPr lvl="1"/>
            <a:r>
              <a:rPr lang="de-DE" altLang="en-US" smtClean="0">
                <a:ea typeface="ＭＳ Ｐゴシック" pitchFamily="34" charset="-128"/>
              </a:rPr>
              <a:t>Gewinn ist dann der Gewinn aus der Tätigkeit „Zytostatika-Herstellung</a:t>
            </a:r>
            <a:r>
              <a:rPr lang="ja-JP" altLang="de-DE" smtClean="0">
                <a:ea typeface="ＭＳ Ｐゴシック" pitchFamily="34" charset="-128"/>
              </a:rPr>
              <a:t>“</a:t>
            </a:r>
            <a:r>
              <a:rPr lang="de-DE" altLang="ja-JP" smtClean="0">
                <a:ea typeface="ＭＳ Ｐゴシック" pitchFamily="34" charset="-128"/>
              </a:rPr>
              <a:t> minus der Opportunitätskosten der Tätigkeit „Verkauf</a:t>
            </a:r>
            <a:r>
              <a:rPr lang="ja-JP" altLang="de-DE" smtClean="0">
                <a:ea typeface="ＭＳ Ｐゴシック" pitchFamily="34" charset="-128"/>
              </a:rPr>
              <a:t>“</a:t>
            </a:r>
            <a:r>
              <a:rPr lang="de-DE" altLang="ja-JP" smtClean="0">
                <a:ea typeface="ＭＳ Ｐゴシック" pitchFamily="34" charset="-128"/>
              </a:rPr>
              <a:t>, d.h. des Gewinnes, der beim Verkauf entstanden wäre</a:t>
            </a:r>
            <a:endParaRPr lang="de-DE" altLang="en-US" smtClean="0">
              <a:ea typeface="ＭＳ Ｐゴシック" pitchFamily="34" charset="-128"/>
            </a:endParaRPr>
          </a:p>
        </p:txBody>
      </p:sp>
      <p:sp>
        <p:nvSpPr>
          <p:cNvPr id="516100" name="Text Box 4"/>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lgn="ctr">
              <a:defRPr/>
            </a:pPr>
            <a:r>
              <a:rPr lang="de-DE" altLang="en-US" sz="1600" smtClean="0"/>
              <a:t>3.1.1.1.3 Opportunitätskosten</a:t>
            </a:r>
          </a:p>
        </p:txBody>
      </p:sp>
      <p:sp>
        <p:nvSpPr>
          <p:cNvPr id="271367"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516098"/>
                                        </p:tgtEl>
                                        <p:attrNameLst>
                                          <p:attrName>style.visibility</p:attrName>
                                        </p:attrNameLst>
                                      </p:cBhvr>
                                      <p:to>
                                        <p:strVal val="visible"/>
                                      </p:to>
                                    </p:set>
                                    <p:anim calcmode="lin" valueType="num">
                                      <p:cBhvr additive="base">
                                        <p:cTn id="7" dur="500" fill="hold"/>
                                        <p:tgtEl>
                                          <p:spTgt spid="516098"/>
                                        </p:tgtEl>
                                        <p:attrNameLst>
                                          <p:attrName>ppt_x</p:attrName>
                                        </p:attrNameLst>
                                      </p:cBhvr>
                                      <p:tavLst>
                                        <p:tav tm="0">
                                          <p:val>
                                            <p:strVal val="#ppt_x"/>
                                          </p:val>
                                        </p:tav>
                                        <p:tav tm="100000">
                                          <p:val>
                                            <p:strVal val="#ppt_x"/>
                                          </p:val>
                                        </p:tav>
                                      </p:tavLst>
                                    </p:anim>
                                    <p:anim calcmode="lin" valueType="num">
                                      <p:cBhvr additive="base">
                                        <p:cTn id="8" dur="500" fill="hold"/>
                                        <p:tgtEl>
                                          <p:spTgt spid="516098"/>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516100"/>
                                        </p:tgtEl>
                                        <p:attrNameLst>
                                          <p:attrName>style.visibility</p:attrName>
                                        </p:attrNameLst>
                                      </p:cBhvr>
                                      <p:to>
                                        <p:strVal val="visible"/>
                                      </p:to>
                                    </p:set>
                                    <p:anim calcmode="lin" valueType="num">
                                      <p:cBhvr additive="base">
                                        <p:cTn id="12" dur="500" fill="hold"/>
                                        <p:tgtEl>
                                          <p:spTgt spid="516100"/>
                                        </p:tgtEl>
                                        <p:attrNameLst>
                                          <p:attrName>ppt_x</p:attrName>
                                        </p:attrNameLst>
                                      </p:cBhvr>
                                      <p:tavLst>
                                        <p:tav tm="0">
                                          <p:val>
                                            <p:strVal val="0-#ppt_w/2"/>
                                          </p:val>
                                        </p:tav>
                                        <p:tav tm="100000">
                                          <p:val>
                                            <p:strVal val="#ppt_x"/>
                                          </p:val>
                                        </p:tav>
                                      </p:tavLst>
                                    </p:anim>
                                    <p:anim calcmode="lin" valueType="num">
                                      <p:cBhvr additive="base">
                                        <p:cTn id="13" dur="500" fill="hold"/>
                                        <p:tgtEl>
                                          <p:spTgt spid="516100"/>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516099">
                                            <p:txEl>
                                              <p:pRg st="0" end="0"/>
                                            </p:txEl>
                                          </p:spTgt>
                                        </p:tgtEl>
                                        <p:attrNameLst>
                                          <p:attrName>style.visibility</p:attrName>
                                        </p:attrNameLst>
                                      </p:cBhvr>
                                      <p:to>
                                        <p:strVal val="visible"/>
                                      </p:to>
                                    </p:set>
                                    <p:anim calcmode="lin" valueType="num">
                                      <p:cBhvr additive="base">
                                        <p:cTn id="18" dur="500" fill="hold"/>
                                        <p:tgtEl>
                                          <p:spTgt spid="516099">
                                            <p:txEl>
                                              <p:pRg st="0" end="0"/>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51609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516099">
                                            <p:txEl>
                                              <p:pRg st="1" end="1"/>
                                            </p:txEl>
                                          </p:spTgt>
                                        </p:tgtEl>
                                        <p:attrNameLst>
                                          <p:attrName>style.visibility</p:attrName>
                                        </p:attrNameLst>
                                      </p:cBhvr>
                                      <p:to>
                                        <p:strVal val="visible"/>
                                      </p:to>
                                    </p:set>
                                    <p:anim calcmode="lin" valueType="num">
                                      <p:cBhvr additive="base">
                                        <p:cTn id="24" dur="500" fill="hold"/>
                                        <p:tgtEl>
                                          <p:spTgt spid="516099">
                                            <p:txEl>
                                              <p:pRg st="1" end="1"/>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51609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516099">
                                            <p:txEl>
                                              <p:pRg st="2" end="2"/>
                                            </p:txEl>
                                          </p:spTgt>
                                        </p:tgtEl>
                                        <p:attrNameLst>
                                          <p:attrName>style.visibility</p:attrName>
                                        </p:attrNameLst>
                                      </p:cBhvr>
                                      <p:to>
                                        <p:strVal val="visible"/>
                                      </p:to>
                                    </p:set>
                                    <p:anim calcmode="lin" valueType="num">
                                      <p:cBhvr additive="base">
                                        <p:cTn id="30" dur="500" fill="hold"/>
                                        <p:tgtEl>
                                          <p:spTgt spid="516099">
                                            <p:txEl>
                                              <p:pRg st="2" end="2"/>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51609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 presetClass="entr" presetSubtype="8" fill="hold" grpId="0" nodeType="clickEffect">
                                  <p:stCondLst>
                                    <p:cond delay="0"/>
                                  </p:stCondLst>
                                  <p:childTnLst>
                                    <p:set>
                                      <p:cBhvr>
                                        <p:cTn id="35" dur="1" fill="hold">
                                          <p:stCondLst>
                                            <p:cond delay="0"/>
                                          </p:stCondLst>
                                        </p:cTn>
                                        <p:tgtEl>
                                          <p:spTgt spid="516099">
                                            <p:txEl>
                                              <p:pRg st="3" end="3"/>
                                            </p:txEl>
                                          </p:spTgt>
                                        </p:tgtEl>
                                        <p:attrNameLst>
                                          <p:attrName>style.visibility</p:attrName>
                                        </p:attrNameLst>
                                      </p:cBhvr>
                                      <p:to>
                                        <p:strVal val="visible"/>
                                      </p:to>
                                    </p:set>
                                    <p:anim calcmode="lin" valueType="num">
                                      <p:cBhvr additive="base">
                                        <p:cTn id="36" dur="500" fill="hold"/>
                                        <p:tgtEl>
                                          <p:spTgt spid="516099">
                                            <p:txEl>
                                              <p:pRg st="3" end="3"/>
                                            </p:txEl>
                                          </p:spTgt>
                                        </p:tgtEl>
                                        <p:attrNameLst>
                                          <p:attrName>ppt_x</p:attrName>
                                        </p:attrNameLst>
                                      </p:cBhvr>
                                      <p:tavLst>
                                        <p:tav tm="0">
                                          <p:val>
                                            <p:strVal val="0-#ppt_w/2"/>
                                          </p:val>
                                        </p:tav>
                                        <p:tav tm="100000">
                                          <p:val>
                                            <p:strVal val="#ppt_x"/>
                                          </p:val>
                                        </p:tav>
                                      </p:tavLst>
                                    </p:anim>
                                    <p:anim calcmode="lin" valueType="num">
                                      <p:cBhvr additive="base">
                                        <p:cTn id="37" dur="500" fill="hold"/>
                                        <p:tgtEl>
                                          <p:spTgt spid="516099">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6098" grpId="0" animBg="1" autoUpdateAnimBg="0"/>
      <p:bldP spid="516099" grpId="0" build="p" bldLvl="5" autoUpdateAnimBg="0"/>
      <p:bldP spid="516100" grpId="0" animBg="1" autoUpdateAnimBg="0"/>
    </p:bldLst>
  </p:timing>
</p:sld>
</file>

<file path=ppt/slides/slide2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2770"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30723"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C6154329-7BF3-4C41-9AF5-9BA8958927FF}" type="slidenum">
              <a:rPr lang="de-DE" altLang="en-US" sz="900" smtClean="0">
                <a:solidFill>
                  <a:schemeClr val="accent2"/>
                </a:solidFill>
              </a:rPr>
              <a:pPr/>
              <a:t>28</a:t>
            </a:fld>
            <a:endParaRPr lang="de-DE" altLang="en-US" sz="1400" b="0" smtClean="0">
              <a:solidFill>
                <a:schemeClr val="tx1"/>
              </a:solidFill>
            </a:endParaRPr>
          </a:p>
        </p:txBody>
      </p:sp>
      <p:sp>
        <p:nvSpPr>
          <p:cNvPr id="148482"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2.1.1 Gesetzliche und Ethische Grundlagen</a:t>
            </a:r>
          </a:p>
        </p:txBody>
      </p:sp>
      <p:sp>
        <p:nvSpPr>
          <p:cNvPr id="148483" name="Rectangle 3"/>
          <p:cNvSpPr>
            <a:spLocks noGrp="1" noChangeArrowheads="1"/>
          </p:cNvSpPr>
          <p:nvPr>
            <p:ph type="body" idx="1"/>
          </p:nvPr>
        </p:nvSpPr>
        <p:spPr>
          <a:xfrm>
            <a:off x="684213" y="1773238"/>
            <a:ext cx="7772400" cy="4114800"/>
          </a:xfrm>
        </p:spPr>
        <p:txBody>
          <a:bodyPr/>
          <a:lstStyle/>
          <a:p>
            <a:r>
              <a:rPr lang="de-DE" altLang="en-US" sz="2800" smtClean="0">
                <a:ea typeface="ＭＳ Ｐゴシック" pitchFamily="34" charset="-128"/>
              </a:rPr>
              <a:t>§ 40 Allgemeine Voraussetzungen</a:t>
            </a:r>
          </a:p>
          <a:p>
            <a:pPr lvl="3"/>
            <a:r>
              <a:rPr lang="de-DE" altLang="en-US" sz="1800" smtClean="0">
                <a:ea typeface="ＭＳ Ｐゴシック" pitchFamily="34" charset="-128"/>
              </a:rPr>
              <a:t>Einwilligung des Patienten nach Aufklärung</a:t>
            </a:r>
          </a:p>
          <a:p>
            <a:pPr lvl="3"/>
            <a:r>
              <a:rPr lang="de-DE" altLang="en-US" sz="1800" smtClean="0">
                <a:ea typeface="ＭＳ Ｐゴシック" pitchFamily="34" charset="-128"/>
              </a:rPr>
              <a:t>Keine Gefangenen</a:t>
            </a:r>
          </a:p>
          <a:p>
            <a:pPr lvl="3"/>
            <a:r>
              <a:rPr lang="de-DE" altLang="en-US" sz="1800" smtClean="0">
                <a:ea typeface="ＭＳ Ｐゴシック" pitchFamily="34" charset="-128"/>
              </a:rPr>
              <a:t>Nur Entschädigung, keine Vorteile</a:t>
            </a:r>
          </a:p>
          <a:p>
            <a:pPr lvl="3"/>
            <a:r>
              <a:rPr lang="de-DE" altLang="en-US" sz="1800" smtClean="0">
                <a:ea typeface="ＭＳ Ｐゴシック" pitchFamily="34" charset="-128"/>
              </a:rPr>
              <a:t>Pharmakologisch-toxikologische Prüfung abgeschlossen</a:t>
            </a:r>
          </a:p>
          <a:p>
            <a:pPr lvl="3"/>
            <a:r>
              <a:rPr lang="de-DE" altLang="en-US" sz="1800" smtClean="0">
                <a:ea typeface="ＭＳ Ｐゴシック" pitchFamily="34" charset="-128"/>
              </a:rPr>
              <a:t>Patientenversicherung</a:t>
            </a:r>
          </a:p>
          <a:p>
            <a:pPr lvl="3"/>
            <a:r>
              <a:rPr lang="de-DE" altLang="en-US" sz="1800" smtClean="0">
                <a:ea typeface="ＭＳ Ｐゴシック" pitchFamily="34" charset="-128"/>
              </a:rPr>
              <a:t>Positives Votum einer Ethikkommission (bei multizentrischen Studien zentral)</a:t>
            </a:r>
          </a:p>
          <a:p>
            <a:pPr lvl="3"/>
            <a:r>
              <a:rPr lang="de-DE" altLang="en-US" sz="1800" smtClean="0">
                <a:ea typeface="ＭＳ Ｐゴシック" pitchFamily="34" charset="-128"/>
              </a:rPr>
              <a:t>Genehmigung durch BfArM</a:t>
            </a:r>
          </a:p>
          <a:p>
            <a:pPr lvl="1"/>
            <a:r>
              <a:rPr lang="de-DE" altLang="en-US" sz="2400" smtClean="0">
                <a:ea typeface="ＭＳ Ｐゴシック" pitchFamily="34" charset="-128"/>
              </a:rPr>
              <a:t>Datenschutz </a:t>
            </a:r>
            <a:br>
              <a:rPr lang="de-DE" altLang="en-US" sz="2400" smtClean="0">
                <a:ea typeface="ＭＳ Ｐゴシック" pitchFamily="34" charset="-128"/>
              </a:rPr>
            </a:br>
            <a:r>
              <a:rPr lang="de-DE" altLang="en-US" sz="2400" smtClean="0">
                <a:ea typeface="ＭＳ Ｐゴシック" pitchFamily="34" charset="-128"/>
              </a:rPr>
              <a:t>(Anonymisierung der Daten)</a:t>
            </a:r>
          </a:p>
        </p:txBody>
      </p:sp>
      <p:sp>
        <p:nvSpPr>
          <p:cNvPr id="148484" name="Text Box 4"/>
          <p:cNvSpPr txBox="1">
            <a:spLocks noChangeArrowheads="1"/>
          </p:cNvSpPr>
          <p:nvPr/>
        </p:nvSpPr>
        <p:spPr bwMode="auto">
          <a:xfrm>
            <a:off x="684213" y="1196975"/>
            <a:ext cx="7777162" cy="312738"/>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2.1.1.2</a:t>
            </a:r>
            <a:r>
              <a:rPr lang="en-US" sz="1600" smtClean="0"/>
              <a:t> Das Arzneimittelgesetz (AMG)</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148482"/>
                                        </p:tgtEl>
                                        <p:attrNameLst>
                                          <p:attrName>style.visibility</p:attrName>
                                        </p:attrNameLst>
                                      </p:cBhvr>
                                      <p:to>
                                        <p:strVal val="visible"/>
                                      </p:to>
                                    </p:set>
                                    <p:anim calcmode="lin" valueType="num">
                                      <p:cBhvr additive="base">
                                        <p:cTn id="7" dur="500" fill="hold"/>
                                        <p:tgtEl>
                                          <p:spTgt spid="148482"/>
                                        </p:tgtEl>
                                        <p:attrNameLst>
                                          <p:attrName>ppt_x</p:attrName>
                                        </p:attrNameLst>
                                      </p:cBhvr>
                                      <p:tavLst>
                                        <p:tav tm="0">
                                          <p:val>
                                            <p:strVal val="#ppt_x"/>
                                          </p:val>
                                        </p:tav>
                                        <p:tav tm="100000">
                                          <p:val>
                                            <p:strVal val="#ppt_x"/>
                                          </p:val>
                                        </p:tav>
                                      </p:tavLst>
                                    </p:anim>
                                    <p:anim calcmode="lin" valueType="num">
                                      <p:cBhvr additive="base">
                                        <p:cTn id="8" dur="500" fill="hold"/>
                                        <p:tgtEl>
                                          <p:spTgt spid="148482"/>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148484"/>
                                        </p:tgtEl>
                                        <p:attrNameLst>
                                          <p:attrName>style.visibility</p:attrName>
                                        </p:attrNameLst>
                                      </p:cBhvr>
                                      <p:to>
                                        <p:strVal val="visible"/>
                                      </p:to>
                                    </p:set>
                                    <p:anim calcmode="lin" valueType="num">
                                      <p:cBhvr additive="base">
                                        <p:cTn id="12" dur="500" fill="hold"/>
                                        <p:tgtEl>
                                          <p:spTgt spid="148484"/>
                                        </p:tgtEl>
                                        <p:attrNameLst>
                                          <p:attrName>ppt_x</p:attrName>
                                        </p:attrNameLst>
                                      </p:cBhvr>
                                      <p:tavLst>
                                        <p:tav tm="0">
                                          <p:val>
                                            <p:strVal val="0-#ppt_w/2"/>
                                          </p:val>
                                        </p:tav>
                                        <p:tav tm="100000">
                                          <p:val>
                                            <p:strVal val="#ppt_x"/>
                                          </p:val>
                                        </p:tav>
                                      </p:tavLst>
                                    </p:anim>
                                    <p:anim calcmode="lin" valueType="num">
                                      <p:cBhvr additive="base">
                                        <p:cTn id="13" dur="500" fill="hold"/>
                                        <p:tgtEl>
                                          <p:spTgt spid="148484"/>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148483">
                                            <p:txEl>
                                              <p:pRg st="0" end="0"/>
                                            </p:txEl>
                                          </p:spTgt>
                                        </p:tgtEl>
                                        <p:attrNameLst>
                                          <p:attrName>style.visibility</p:attrName>
                                        </p:attrNameLst>
                                      </p:cBhvr>
                                      <p:to>
                                        <p:strVal val="visible"/>
                                      </p:to>
                                    </p:set>
                                    <p:anim calcmode="lin" valueType="num">
                                      <p:cBhvr additive="base">
                                        <p:cTn id="18" dur="500" fill="hold"/>
                                        <p:tgtEl>
                                          <p:spTgt spid="148483">
                                            <p:txEl>
                                              <p:pRg st="0" end="0"/>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148483">
                                            <p:txEl>
                                              <p:pRg st="0" end="0"/>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148483">
                                            <p:txEl>
                                              <p:pRg st="0" end="0"/>
                                            </p:txEl>
                                          </p:spTgt>
                                        </p:tgtEl>
                                        <p:attrNameLst>
                                          <p:attrName>ppt_c</p:attrName>
                                        </p:attrNameLst>
                                      </p:cBhvr>
                                      <p:to>
                                        <a:schemeClr val="bg2"/>
                                      </p:to>
                                    </p:animClr>
                                  </p:sub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148483">
                                            <p:txEl>
                                              <p:pRg st="1" end="1"/>
                                            </p:txEl>
                                          </p:spTgt>
                                        </p:tgtEl>
                                        <p:attrNameLst>
                                          <p:attrName>style.visibility</p:attrName>
                                        </p:attrNameLst>
                                      </p:cBhvr>
                                      <p:to>
                                        <p:strVal val="visible"/>
                                      </p:to>
                                    </p:set>
                                    <p:anim calcmode="lin" valueType="num">
                                      <p:cBhvr additive="base">
                                        <p:cTn id="24" dur="500" fill="hold"/>
                                        <p:tgtEl>
                                          <p:spTgt spid="148483">
                                            <p:txEl>
                                              <p:pRg st="1" end="1"/>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148483">
                                            <p:txEl>
                                              <p:pRg st="1" end="1"/>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148483">
                                            <p:txEl>
                                              <p:pRg st="1" end="1"/>
                                            </p:txEl>
                                          </p:spTgt>
                                        </p:tgtEl>
                                        <p:attrNameLst>
                                          <p:attrName>ppt_c</p:attrName>
                                        </p:attrNameLst>
                                      </p:cBhvr>
                                      <p:to>
                                        <a:schemeClr val="bg2"/>
                                      </p:to>
                                    </p:animClr>
                                  </p:sub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148483">
                                            <p:txEl>
                                              <p:pRg st="2" end="2"/>
                                            </p:txEl>
                                          </p:spTgt>
                                        </p:tgtEl>
                                        <p:attrNameLst>
                                          <p:attrName>style.visibility</p:attrName>
                                        </p:attrNameLst>
                                      </p:cBhvr>
                                      <p:to>
                                        <p:strVal val="visible"/>
                                      </p:to>
                                    </p:set>
                                    <p:anim calcmode="lin" valueType="num">
                                      <p:cBhvr additive="base">
                                        <p:cTn id="30" dur="500" fill="hold"/>
                                        <p:tgtEl>
                                          <p:spTgt spid="148483">
                                            <p:txEl>
                                              <p:pRg st="2" end="2"/>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148483">
                                            <p:txEl>
                                              <p:pRg st="2" end="2"/>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148483">
                                            <p:txEl>
                                              <p:pRg st="2" end="2"/>
                                            </p:txEl>
                                          </p:spTgt>
                                        </p:tgtEl>
                                        <p:attrNameLst>
                                          <p:attrName>ppt_c</p:attrName>
                                        </p:attrNameLst>
                                      </p:cBhvr>
                                      <p:to>
                                        <a:schemeClr val="bg2"/>
                                      </p:to>
                                    </p:animClr>
                                  </p:subTnLst>
                                </p:cTn>
                              </p:par>
                            </p:childTnLst>
                          </p:cTn>
                        </p:par>
                      </p:childTnLst>
                    </p:cTn>
                  </p:par>
                  <p:par>
                    <p:cTn id="32" fill="hold" nodeType="clickPar">
                      <p:stCondLst>
                        <p:cond delay="indefinite"/>
                      </p:stCondLst>
                      <p:childTnLst>
                        <p:par>
                          <p:cTn id="33" fill="hold" nodeType="withGroup">
                            <p:stCondLst>
                              <p:cond delay="0"/>
                            </p:stCondLst>
                            <p:childTnLst>
                              <p:par>
                                <p:cTn id="34" presetID="2" presetClass="entr" presetSubtype="8" fill="hold" grpId="0" nodeType="clickEffect">
                                  <p:stCondLst>
                                    <p:cond delay="0"/>
                                  </p:stCondLst>
                                  <p:childTnLst>
                                    <p:set>
                                      <p:cBhvr>
                                        <p:cTn id="35" dur="1" fill="hold">
                                          <p:stCondLst>
                                            <p:cond delay="0"/>
                                          </p:stCondLst>
                                        </p:cTn>
                                        <p:tgtEl>
                                          <p:spTgt spid="148483">
                                            <p:txEl>
                                              <p:pRg st="3" end="3"/>
                                            </p:txEl>
                                          </p:spTgt>
                                        </p:tgtEl>
                                        <p:attrNameLst>
                                          <p:attrName>style.visibility</p:attrName>
                                        </p:attrNameLst>
                                      </p:cBhvr>
                                      <p:to>
                                        <p:strVal val="visible"/>
                                      </p:to>
                                    </p:set>
                                    <p:anim calcmode="lin" valueType="num">
                                      <p:cBhvr additive="base">
                                        <p:cTn id="36" dur="500" fill="hold"/>
                                        <p:tgtEl>
                                          <p:spTgt spid="148483">
                                            <p:txEl>
                                              <p:pRg st="3" end="3"/>
                                            </p:txEl>
                                          </p:spTgt>
                                        </p:tgtEl>
                                        <p:attrNameLst>
                                          <p:attrName>ppt_x</p:attrName>
                                        </p:attrNameLst>
                                      </p:cBhvr>
                                      <p:tavLst>
                                        <p:tav tm="0">
                                          <p:val>
                                            <p:strVal val="0-#ppt_w/2"/>
                                          </p:val>
                                        </p:tav>
                                        <p:tav tm="100000">
                                          <p:val>
                                            <p:strVal val="#ppt_x"/>
                                          </p:val>
                                        </p:tav>
                                      </p:tavLst>
                                    </p:anim>
                                    <p:anim calcmode="lin" valueType="num">
                                      <p:cBhvr additive="base">
                                        <p:cTn id="37" dur="500" fill="hold"/>
                                        <p:tgtEl>
                                          <p:spTgt spid="148483">
                                            <p:txEl>
                                              <p:pRg st="3" end="3"/>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148483">
                                            <p:txEl>
                                              <p:pRg st="3" end="3"/>
                                            </p:txEl>
                                          </p:spTgt>
                                        </p:tgtEl>
                                        <p:attrNameLst>
                                          <p:attrName>ppt_c</p:attrName>
                                        </p:attrNameLst>
                                      </p:cBhvr>
                                      <p:to>
                                        <a:schemeClr val="bg2"/>
                                      </p:to>
                                    </p:animClr>
                                  </p:sub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8" fill="hold" grpId="0" nodeType="clickEffect">
                                  <p:stCondLst>
                                    <p:cond delay="0"/>
                                  </p:stCondLst>
                                  <p:childTnLst>
                                    <p:set>
                                      <p:cBhvr>
                                        <p:cTn id="41" dur="1" fill="hold">
                                          <p:stCondLst>
                                            <p:cond delay="0"/>
                                          </p:stCondLst>
                                        </p:cTn>
                                        <p:tgtEl>
                                          <p:spTgt spid="148483">
                                            <p:txEl>
                                              <p:pRg st="4" end="4"/>
                                            </p:txEl>
                                          </p:spTgt>
                                        </p:tgtEl>
                                        <p:attrNameLst>
                                          <p:attrName>style.visibility</p:attrName>
                                        </p:attrNameLst>
                                      </p:cBhvr>
                                      <p:to>
                                        <p:strVal val="visible"/>
                                      </p:to>
                                    </p:set>
                                    <p:anim calcmode="lin" valueType="num">
                                      <p:cBhvr additive="base">
                                        <p:cTn id="42" dur="500" fill="hold"/>
                                        <p:tgtEl>
                                          <p:spTgt spid="148483">
                                            <p:txEl>
                                              <p:pRg st="4" end="4"/>
                                            </p:txEl>
                                          </p:spTgt>
                                        </p:tgtEl>
                                        <p:attrNameLst>
                                          <p:attrName>ppt_x</p:attrName>
                                        </p:attrNameLst>
                                      </p:cBhvr>
                                      <p:tavLst>
                                        <p:tav tm="0">
                                          <p:val>
                                            <p:strVal val="0-#ppt_w/2"/>
                                          </p:val>
                                        </p:tav>
                                        <p:tav tm="100000">
                                          <p:val>
                                            <p:strVal val="#ppt_x"/>
                                          </p:val>
                                        </p:tav>
                                      </p:tavLst>
                                    </p:anim>
                                    <p:anim calcmode="lin" valueType="num">
                                      <p:cBhvr additive="base">
                                        <p:cTn id="43" dur="500" fill="hold"/>
                                        <p:tgtEl>
                                          <p:spTgt spid="148483">
                                            <p:txEl>
                                              <p:pRg st="4" end="4"/>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148483">
                                            <p:txEl>
                                              <p:pRg st="4" end="4"/>
                                            </p:txEl>
                                          </p:spTgt>
                                        </p:tgtEl>
                                        <p:attrNameLst>
                                          <p:attrName>ppt_c</p:attrName>
                                        </p:attrNameLst>
                                      </p:cBhvr>
                                      <p:to>
                                        <a:schemeClr val="bg2"/>
                                      </p:to>
                                    </p:animClr>
                                  </p:sub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8" fill="hold" grpId="0" nodeType="clickEffect">
                                  <p:stCondLst>
                                    <p:cond delay="0"/>
                                  </p:stCondLst>
                                  <p:childTnLst>
                                    <p:set>
                                      <p:cBhvr>
                                        <p:cTn id="47" dur="1" fill="hold">
                                          <p:stCondLst>
                                            <p:cond delay="0"/>
                                          </p:stCondLst>
                                        </p:cTn>
                                        <p:tgtEl>
                                          <p:spTgt spid="148483">
                                            <p:txEl>
                                              <p:pRg st="5" end="5"/>
                                            </p:txEl>
                                          </p:spTgt>
                                        </p:tgtEl>
                                        <p:attrNameLst>
                                          <p:attrName>style.visibility</p:attrName>
                                        </p:attrNameLst>
                                      </p:cBhvr>
                                      <p:to>
                                        <p:strVal val="visible"/>
                                      </p:to>
                                    </p:set>
                                    <p:anim calcmode="lin" valueType="num">
                                      <p:cBhvr additive="base">
                                        <p:cTn id="48" dur="500" fill="hold"/>
                                        <p:tgtEl>
                                          <p:spTgt spid="148483">
                                            <p:txEl>
                                              <p:pRg st="5" end="5"/>
                                            </p:txEl>
                                          </p:spTgt>
                                        </p:tgtEl>
                                        <p:attrNameLst>
                                          <p:attrName>ppt_x</p:attrName>
                                        </p:attrNameLst>
                                      </p:cBhvr>
                                      <p:tavLst>
                                        <p:tav tm="0">
                                          <p:val>
                                            <p:strVal val="0-#ppt_w/2"/>
                                          </p:val>
                                        </p:tav>
                                        <p:tav tm="100000">
                                          <p:val>
                                            <p:strVal val="#ppt_x"/>
                                          </p:val>
                                        </p:tav>
                                      </p:tavLst>
                                    </p:anim>
                                    <p:anim calcmode="lin" valueType="num">
                                      <p:cBhvr additive="base">
                                        <p:cTn id="49" dur="500" fill="hold"/>
                                        <p:tgtEl>
                                          <p:spTgt spid="148483">
                                            <p:txEl>
                                              <p:pRg st="5" end="5"/>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148483">
                                            <p:txEl>
                                              <p:pRg st="5" end="5"/>
                                            </p:txEl>
                                          </p:spTgt>
                                        </p:tgtEl>
                                        <p:attrNameLst>
                                          <p:attrName>ppt_c</p:attrName>
                                        </p:attrNameLst>
                                      </p:cBhvr>
                                      <p:to>
                                        <a:schemeClr val="bg2"/>
                                      </p:to>
                                    </p:animClr>
                                  </p:subTnLst>
                                </p:cTn>
                              </p:par>
                            </p:childTnLst>
                          </p:cTn>
                        </p:par>
                      </p:childTnLst>
                    </p:cTn>
                  </p:par>
                  <p:par>
                    <p:cTn id="50" fill="hold" nodeType="clickPar">
                      <p:stCondLst>
                        <p:cond delay="indefinite"/>
                      </p:stCondLst>
                      <p:childTnLst>
                        <p:par>
                          <p:cTn id="51" fill="hold" nodeType="withGroup">
                            <p:stCondLst>
                              <p:cond delay="0"/>
                            </p:stCondLst>
                            <p:childTnLst>
                              <p:par>
                                <p:cTn id="52" presetID="2" presetClass="entr" presetSubtype="8" fill="hold" grpId="0" nodeType="clickEffect">
                                  <p:stCondLst>
                                    <p:cond delay="0"/>
                                  </p:stCondLst>
                                  <p:childTnLst>
                                    <p:set>
                                      <p:cBhvr>
                                        <p:cTn id="53" dur="1" fill="hold">
                                          <p:stCondLst>
                                            <p:cond delay="0"/>
                                          </p:stCondLst>
                                        </p:cTn>
                                        <p:tgtEl>
                                          <p:spTgt spid="148483">
                                            <p:txEl>
                                              <p:pRg st="6" end="6"/>
                                            </p:txEl>
                                          </p:spTgt>
                                        </p:tgtEl>
                                        <p:attrNameLst>
                                          <p:attrName>style.visibility</p:attrName>
                                        </p:attrNameLst>
                                      </p:cBhvr>
                                      <p:to>
                                        <p:strVal val="visible"/>
                                      </p:to>
                                    </p:set>
                                    <p:anim calcmode="lin" valueType="num">
                                      <p:cBhvr additive="base">
                                        <p:cTn id="54" dur="500" fill="hold"/>
                                        <p:tgtEl>
                                          <p:spTgt spid="148483">
                                            <p:txEl>
                                              <p:pRg st="6" end="6"/>
                                            </p:txEl>
                                          </p:spTgt>
                                        </p:tgtEl>
                                        <p:attrNameLst>
                                          <p:attrName>ppt_x</p:attrName>
                                        </p:attrNameLst>
                                      </p:cBhvr>
                                      <p:tavLst>
                                        <p:tav tm="0">
                                          <p:val>
                                            <p:strVal val="0-#ppt_w/2"/>
                                          </p:val>
                                        </p:tav>
                                        <p:tav tm="100000">
                                          <p:val>
                                            <p:strVal val="#ppt_x"/>
                                          </p:val>
                                        </p:tav>
                                      </p:tavLst>
                                    </p:anim>
                                    <p:anim calcmode="lin" valueType="num">
                                      <p:cBhvr additive="base">
                                        <p:cTn id="55" dur="500" fill="hold"/>
                                        <p:tgtEl>
                                          <p:spTgt spid="148483">
                                            <p:txEl>
                                              <p:pRg st="6" end="6"/>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148483">
                                            <p:txEl>
                                              <p:pRg st="6" end="6"/>
                                            </p:txEl>
                                          </p:spTgt>
                                        </p:tgtEl>
                                        <p:attrNameLst>
                                          <p:attrName>ppt_c</p:attrName>
                                        </p:attrNameLst>
                                      </p:cBhvr>
                                      <p:to>
                                        <a:schemeClr val="bg2"/>
                                      </p:to>
                                    </p:animClr>
                                  </p:subTnLst>
                                </p:cTn>
                              </p:par>
                            </p:childTnLst>
                          </p:cTn>
                        </p:par>
                      </p:childTnLst>
                    </p:cTn>
                  </p:par>
                  <p:par>
                    <p:cTn id="56" fill="hold" nodeType="clickPar">
                      <p:stCondLst>
                        <p:cond delay="indefinite"/>
                      </p:stCondLst>
                      <p:childTnLst>
                        <p:par>
                          <p:cTn id="57" fill="hold" nodeType="withGroup">
                            <p:stCondLst>
                              <p:cond delay="0"/>
                            </p:stCondLst>
                            <p:childTnLst>
                              <p:par>
                                <p:cTn id="58" presetID="2" presetClass="entr" presetSubtype="8" fill="hold" grpId="0" nodeType="clickEffect">
                                  <p:stCondLst>
                                    <p:cond delay="0"/>
                                  </p:stCondLst>
                                  <p:childTnLst>
                                    <p:set>
                                      <p:cBhvr>
                                        <p:cTn id="59" dur="1" fill="hold">
                                          <p:stCondLst>
                                            <p:cond delay="0"/>
                                          </p:stCondLst>
                                        </p:cTn>
                                        <p:tgtEl>
                                          <p:spTgt spid="148483">
                                            <p:txEl>
                                              <p:pRg st="7" end="7"/>
                                            </p:txEl>
                                          </p:spTgt>
                                        </p:tgtEl>
                                        <p:attrNameLst>
                                          <p:attrName>style.visibility</p:attrName>
                                        </p:attrNameLst>
                                      </p:cBhvr>
                                      <p:to>
                                        <p:strVal val="visible"/>
                                      </p:to>
                                    </p:set>
                                    <p:anim calcmode="lin" valueType="num">
                                      <p:cBhvr additive="base">
                                        <p:cTn id="60" dur="500" fill="hold"/>
                                        <p:tgtEl>
                                          <p:spTgt spid="148483">
                                            <p:txEl>
                                              <p:pRg st="7" end="7"/>
                                            </p:txEl>
                                          </p:spTgt>
                                        </p:tgtEl>
                                        <p:attrNameLst>
                                          <p:attrName>ppt_x</p:attrName>
                                        </p:attrNameLst>
                                      </p:cBhvr>
                                      <p:tavLst>
                                        <p:tav tm="0">
                                          <p:val>
                                            <p:strVal val="0-#ppt_w/2"/>
                                          </p:val>
                                        </p:tav>
                                        <p:tav tm="100000">
                                          <p:val>
                                            <p:strVal val="#ppt_x"/>
                                          </p:val>
                                        </p:tav>
                                      </p:tavLst>
                                    </p:anim>
                                    <p:anim calcmode="lin" valueType="num">
                                      <p:cBhvr additive="base">
                                        <p:cTn id="61" dur="500" fill="hold"/>
                                        <p:tgtEl>
                                          <p:spTgt spid="148483">
                                            <p:txEl>
                                              <p:pRg st="7" end="7"/>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148483">
                                            <p:txEl>
                                              <p:pRg st="7" end="7"/>
                                            </p:txEl>
                                          </p:spTgt>
                                        </p:tgtEl>
                                        <p:attrNameLst>
                                          <p:attrName>ppt_c</p:attrName>
                                        </p:attrNameLst>
                                      </p:cBhvr>
                                      <p:to>
                                        <a:schemeClr val="bg2"/>
                                      </p:to>
                                    </p:animClr>
                                  </p:subTnLst>
                                </p:cTn>
                              </p:par>
                            </p:childTnLst>
                          </p:cTn>
                        </p:par>
                      </p:childTnLst>
                    </p:cTn>
                  </p:par>
                  <p:par>
                    <p:cTn id="62" fill="hold" nodeType="clickPar">
                      <p:stCondLst>
                        <p:cond delay="indefinite"/>
                      </p:stCondLst>
                      <p:childTnLst>
                        <p:par>
                          <p:cTn id="63" fill="hold" nodeType="withGroup">
                            <p:stCondLst>
                              <p:cond delay="0"/>
                            </p:stCondLst>
                            <p:childTnLst>
                              <p:par>
                                <p:cTn id="64" presetID="2" presetClass="entr" presetSubtype="8" fill="hold" grpId="0" nodeType="clickEffect">
                                  <p:stCondLst>
                                    <p:cond delay="0"/>
                                  </p:stCondLst>
                                  <p:childTnLst>
                                    <p:set>
                                      <p:cBhvr>
                                        <p:cTn id="65" dur="1" fill="hold">
                                          <p:stCondLst>
                                            <p:cond delay="0"/>
                                          </p:stCondLst>
                                        </p:cTn>
                                        <p:tgtEl>
                                          <p:spTgt spid="148483">
                                            <p:txEl>
                                              <p:pRg st="8" end="8"/>
                                            </p:txEl>
                                          </p:spTgt>
                                        </p:tgtEl>
                                        <p:attrNameLst>
                                          <p:attrName>style.visibility</p:attrName>
                                        </p:attrNameLst>
                                      </p:cBhvr>
                                      <p:to>
                                        <p:strVal val="visible"/>
                                      </p:to>
                                    </p:set>
                                    <p:anim calcmode="lin" valueType="num">
                                      <p:cBhvr additive="base">
                                        <p:cTn id="66" dur="500" fill="hold"/>
                                        <p:tgtEl>
                                          <p:spTgt spid="148483">
                                            <p:txEl>
                                              <p:pRg st="8" end="8"/>
                                            </p:txEl>
                                          </p:spTgt>
                                        </p:tgtEl>
                                        <p:attrNameLst>
                                          <p:attrName>ppt_x</p:attrName>
                                        </p:attrNameLst>
                                      </p:cBhvr>
                                      <p:tavLst>
                                        <p:tav tm="0">
                                          <p:val>
                                            <p:strVal val="0-#ppt_w/2"/>
                                          </p:val>
                                        </p:tav>
                                        <p:tav tm="100000">
                                          <p:val>
                                            <p:strVal val="#ppt_x"/>
                                          </p:val>
                                        </p:tav>
                                      </p:tavLst>
                                    </p:anim>
                                    <p:anim calcmode="lin" valueType="num">
                                      <p:cBhvr additive="base">
                                        <p:cTn id="67" dur="500" fill="hold"/>
                                        <p:tgtEl>
                                          <p:spTgt spid="148483">
                                            <p:txEl>
                                              <p:pRg st="8" end="8"/>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148483">
                                            <p:txEl>
                                              <p:pRg st="8" end="8"/>
                                            </p:txEl>
                                          </p:spTgt>
                                        </p:tgtEl>
                                        <p:attrNameLst>
                                          <p:attrName>ppt_c</p:attrName>
                                        </p:attrNameLst>
                                      </p:cBhvr>
                                      <p:to>
                                        <a:schemeClr val="bg2"/>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8482" grpId="0" animBg="1" autoUpdateAnimBg="0"/>
      <p:bldP spid="148483" grpId="0" build="p" bldLvl="5" autoUpdateAnimBg="0"/>
      <p:bldP spid="148484" grpId="0" animBg="1"/>
    </p:bldLst>
  </p:timing>
</p:sld>
</file>

<file path=ppt/slides/slide28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38594"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72387" name="Foliennummernplatzhalter 6"/>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83B63797-7C29-4E9D-ACD3-E5AF38B8A3A0}" type="slidenum">
              <a:rPr lang="de-DE" altLang="en-US" sz="900" smtClean="0">
                <a:solidFill>
                  <a:schemeClr val="accent2"/>
                </a:solidFill>
              </a:rPr>
              <a:pPr/>
              <a:t>280</a:t>
            </a:fld>
            <a:endParaRPr lang="de-DE" altLang="en-US" sz="1400" b="0" smtClean="0">
              <a:solidFill>
                <a:schemeClr val="tx1"/>
              </a:solidFill>
            </a:endParaRPr>
          </a:p>
        </p:txBody>
      </p:sp>
      <p:sp>
        <p:nvSpPr>
          <p:cNvPr id="518146"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3.1.1 Kosten</a:t>
            </a:r>
          </a:p>
        </p:txBody>
      </p:sp>
      <p:sp>
        <p:nvSpPr>
          <p:cNvPr id="518147"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3.1.1.2 Indirekte Kosten</a:t>
            </a:r>
          </a:p>
        </p:txBody>
      </p:sp>
      <p:sp>
        <p:nvSpPr>
          <p:cNvPr id="272390"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272391"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518151" name="Rectangle 7"/>
          <p:cNvSpPr>
            <a:spLocks noChangeArrowheads="1"/>
          </p:cNvSpPr>
          <p:nvPr/>
        </p:nvSpPr>
        <p:spPr bwMode="auto">
          <a:xfrm>
            <a:off x="539750" y="2133600"/>
            <a:ext cx="8135938" cy="3097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57200" indent="-4572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spcBef>
                <a:spcPct val="20000"/>
              </a:spcBef>
              <a:buClr>
                <a:srgbClr val="000066"/>
              </a:buClr>
              <a:buFontTx/>
              <a:buBlip>
                <a:blip r:embed="rId3"/>
              </a:buBlip>
            </a:pPr>
            <a:r>
              <a:rPr lang="de-DE" altLang="en-US" sz="2800"/>
              <a:t>Arbeitsausfall-/unfähigkeit</a:t>
            </a:r>
          </a:p>
          <a:p>
            <a:pPr>
              <a:spcBef>
                <a:spcPct val="20000"/>
              </a:spcBef>
              <a:buClr>
                <a:srgbClr val="000066"/>
              </a:buClr>
              <a:buFontTx/>
              <a:buBlip>
                <a:blip r:embed="rId3"/>
              </a:buBlip>
            </a:pPr>
            <a:r>
              <a:rPr lang="de-DE" altLang="en-US" sz="2800"/>
              <a:t>Umschulungen</a:t>
            </a:r>
          </a:p>
          <a:p>
            <a:pPr>
              <a:spcBef>
                <a:spcPct val="20000"/>
              </a:spcBef>
              <a:buClr>
                <a:srgbClr val="000066"/>
              </a:buClr>
              <a:buFontTx/>
              <a:buBlip>
                <a:blip r:embed="rId3"/>
              </a:buBlip>
            </a:pPr>
            <a:r>
              <a:rPr lang="de-DE" altLang="en-US" sz="2800"/>
              <a:t>Pflege / Zeitaufwand der Angehörigen</a:t>
            </a:r>
          </a:p>
          <a:p>
            <a:pPr>
              <a:spcBef>
                <a:spcPct val="20000"/>
              </a:spcBef>
              <a:buClr>
                <a:srgbClr val="000066"/>
              </a:buClr>
              <a:buFontTx/>
              <a:buBlip>
                <a:blip r:embed="rId3"/>
              </a:buBlip>
            </a:pPr>
            <a:r>
              <a:rPr lang="de-DE" altLang="en-US" sz="2800"/>
              <a:t>Wohnungsumbauten</a:t>
            </a:r>
          </a:p>
          <a:p>
            <a:pPr>
              <a:spcBef>
                <a:spcPct val="20000"/>
              </a:spcBef>
              <a:buClr>
                <a:srgbClr val="000066"/>
              </a:buClr>
              <a:buFontTx/>
              <a:buBlip>
                <a:blip r:embed="rId3"/>
              </a:buBlip>
            </a:pPr>
            <a:r>
              <a:rPr lang="de-DE" altLang="en-US" sz="2800"/>
              <a:t>Transporte</a:t>
            </a:r>
          </a:p>
          <a:p>
            <a:pPr>
              <a:spcBef>
                <a:spcPct val="20000"/>
              </a:spcBef>
              <a:buClr>
                <a:srgbClr val="000066"/>
              </a:buClr>
              <a:buFontTx/>
              <a:buBlip>
                <a:blip r:embed="rId3"/>
              </a:buBlip>
            </a:pPr>
            <a:r>
              <a:rPr lang="de-DE" altLang="en-US" sz="2800"/>
              <a:t>Beerdigungskosten</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518146"/>
                                        </p:tgtEl>
                                        <p:attrNameLst>
                                          <p:attrName>style.visibility</p:attrName>
                                        </p:attrNameLst>
                                      </p:cBhvr>
                                      <p:to>
                                        <p:strVal val="visible"/>
                                      </p:to>
                                    </p:set>
                                    <p:anim calcmode="lin" valueType="num">
                                      <p:cBhvr additive="base">
                                        <p:cTn id="7" dur="500" fill="hold"/>
                                        <p:tgtEl>
                                          <p:spTgt spid="518146"/>
                                        </p:tgtEl>
                                        <p:attrNameLst>
                                          <p:attrName>ppt_x</p:attrName>
                                        </p:attrNameLst>
                                      </p:cBhvr>
                                      <p:tavLst>
                                        <p:tav tm="0">
                                          <p:val>
                                            <p:strVal val="#ppt_x"/>
                                          </p:val>
                                        </p:tav>
                                        <p:tav tm="100000">
                                          <p:val>
                                            <p:strVal val="#ppt_x"/>
                                          </p:val>
                                        </p:tav>
                                      </p:tavLst>
                                    </p:anim>
                                    <p:anim calcmode="lin" valueType="num">
                                      <p:cBhvr additive="base">
                                        <p:cTn id="8" dur="500" fill="hold"/>
                                        <p:tgtEl>
                                          <p:spTgt spid="518146"/>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1" fill="hold" grpId="0" nodeType="afterEffect">
                                  <p:stCondLst>
                                    <p:cond delay="0"/>
                                  </p:stCondLst>
                                  <p:childTnLst>
                                    <p:set>
                                      <p:cBhvr>
                                        <p:cTn id="11" dur="1" fill="hold">
                                          <p:stCondLst>
                                            <p:cond delay="0"/>
                                          </p:stCondLst>
                                        </p:cTn>
                                        <p:tgtEl>
                                          <p:spTgt spid="518147"/>
                                        </p:tgtEl>
                                        <p:attrNameLst>
                                          <p:attrName>style.visibility</p:attrName>
                                        </p:attrNameLst>
                                      </p:cBhvr>
                                      <p:to>
                                        <p:strVal val="visible"/>
                                      </p:to>
                                    </p:set>
                                    <p:anim calcmode="lin" valueType="num">
                                      <p:cBhvr additive="base">
                                        <p:cTn id="12" dur="500" fill="hold"/>
                                        <p:tgtEl>
                                          <p:spTgt spid="518147"/>
                                        </p:tgtEl>
                                        <p:attrNameLst>
                                          <p:attrName>ppt_x</p:attrName>
                                        </p:attrNameLst>
                                      </p:cBhvr>
                                      <p:tavLst>
                                        <p:tav tm="0">
                                          <p:val>
                                            <p:strVal val="#ppt_x"/>
                                          </p:val>
                                        </p:tav>
                                        <p:tav tm="100000">
                                          <p:val>
                                            <p:strVal val="#ppt_x"/>
                                          </p:val>
                                        </p:tav>
                                      </p:tavLst>
                                    </p:anim>
                                    <p:anim calcmode="lin" valueType="num">
                                      <p:cBhvr additive="base">
                                        <p:cTn id="13" dur="500" fill="hold"/>
                                        <p:tgtEl>
                                          <p:spTgt spid="518147"/>
                                        </p:tgtEl>
                                        <p:attrNameLst>
                                          <p:attrName>ppt_y</p:attrName>
                                        </p:attrNameLst>
                                      </p:cBhvr>
                                      <p:tavLst>
                                        <p:tav tm="0">
                                          <p:val>
                                            <p:strVal val="0-#ppt_h/2"/>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518151">
                                            <p:txEl>
                                              <p:pRg st="0" end="0"/>
                                            </p:txEl>
                                          </p:spTgt>
                                        </p:tgtEl>
                                        <p:attrNameLst>
                                          <p:attrName>style.visibility</p:attrName>
                                        </p:attrNameLst>
                                      </p:cBhvr>
                                      <p:to>
                                        <p:strVal val="visible"/>
                                      </p:to>
                                    </p:set>
                                    <p:anim calcmode="lin" valueType="num">
                                      <p:cBhvr additive="base">
                                        <p:cTn id="18" dur="500" fill="hold"/>
                                        <p:tgtEl>
                                          <p:spTgt spid="518151">
                                            <p:txEl>
                                              <p:pRg st="0" end="0"/>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51815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518151">
                                            <p:txEl>
                                              <p:pRg st="1" end="1"/>
                                            </p:txEl>
                                          </p:spTgt>
                                        </p:tgtEl>
                                        <p:attrNameLst>
                                          <p:attrName>style.visibility</p:attrName>
                                        </p:attrNameLst>
                                      </p:cBhvr>
                                      <p:to>
                                        <p:strVal val="visible"/>
                                      </p:to>
                                    </p:set>
                                    <p:anim calcmode="lin" valueType="num">
                                      <p:cBhvr additive="base">
                                        <p:cTn id="24" dur="500" fill="hold"/>
                                        <p:tgtEl>
                                          <p:spTgt spid="518151">
                                            <p:txEl>
                                              <p:pRg st="1" end="1"/>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51815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518151">
                                            <p:txEl>
                                              <p:pRg st="2" end="2"/>
                                            </p:txEl>
                                          </p:spTgt>
                                        </p:tgtEl>
                                        <p:attrNameLst>
                                          <p:attrName>style.visibility</p:attrName>
                                        </p:attrNameLst>
                                      </p:cBhvr>
                                      <p:to>
                                        <p:strVal val="visible"/>
                                      </p:to>
                                    </p:set>
                                    <p:anim calcmode="lin" valueType="num">
                                      <p:cBhvr additive="base">
                                        <p:cTn id="30" dur="500" fill="hold"/>
                                        <p:tgtEl>
                                          <p:spTgt spid="518151">
                                            <p:txEl>
                                              <p:pRg st="2" end="2"/>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518151">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 presetClass="entr" presetSubtype="8" fill="hold" grpId="0" nodeType="clickEffect">
                                  <p:stCondLst>
                                    <p:cond delay="0"/>
                                  </p:stCondLst>
                                  <p:childTnLst>
                                    <p:set>
                                      <p:cBhvr>
                                        <p:cTn id="35" dur="1" fill="hold">
                                          <p:stCondLst>
                                            <p:cond delay="0"/>
                                          </p:stCondLst>
                                        </p:cTn>
                                        <p:tgtEl>
                                          <p:spTgt spid="518151">
                                            <p:txEl>
                                              <p:pRg st="3" end="3"/>
                                            </p:txEl>
                                          </p:spTgt>
                                        </p:tgtEl>
                                        <p:attrNameLst>
                                          <p:attrName>style.visibility</p:attrName>
                                        </p:attrNameLst>
                                      </p:cBhvr>
                                      <p:to>
                                        <p:strVal val="visible"/>
                                      </p:to>
                                    </p:set>
                                    <p:anim calcmode="lin" valueType="num">
                                      <p:cBhvr additive="base">
                                        <p:cTn id="36" dur="500" fill="hold"/>
                                        <p:tgtEl>
                                          <p:spTgt spid="518151">
                                            <p:txEl>
                                              <p:pRg st="3" end="3"/>
                                            </p:txEl>
                                          </p:spTgt>
                                        </p:tgtEl>
                                        <p:attrNameLst>
                                          <p:attrName>ppt_x</p:attrName>
                                        </p:attrNameLst>
                                      </p:cBhvr>
                                      <p:tavLst>
                                        <p:tav tm="0">
                                          <p:val>
                                            <p:strVal val="0-#ppt_w/2"/>
                                          </p:val>
                                        </p:tav>
                                        <p:tav tm="100000">
                                          <p:val>
                                            <p:strVal val="#ppt_x"/>
                                          </p:val>
                                        </p:tav>
                                      </p:tavLst>
                                    </p:anim>
                                    <p:anim calcmode="lin" valueType="num">
                                      <p:cBhvr additive="base">
                                        <p:cTn id="37" dur="500" fill="hold"/>
                                        <p:tgtEl>
                                          <p:spTgt spid="518151">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8" fill="hold" grpId="0" nodeType="clickEffect">
                                  <p:stCondLst>
                                    <p:cond delay="0"/>
                                  </p:stCondLst>
                                  <p:childTnLst>
                                    <p:set>
                                      <p:cBhvr>
                                        <p:cTn id="41" dur="1" fill="hold">
                                          <p:stCondLst>
                                            <p:cond delay="0"/>
                                          </p:stCondLst>
                                        </p:cTn>
                                        <p:tgtEl>
                                          <p:spTgt spid="518151">
                                            <p:txEl>
                                              <p:pRg st="4" end="4"/>
                                            </p:txEl>
                                          </p:spTgt>
                                        </p:tgtEl>
                                        <p:attrNameLst>
                                          <p:attrName>style.visibility</p:attrName>
                                        </p:attrNameLst>
                                      </p:cBhvr>
                                      <p:to>
                                        <p:strVal val="visible"/>
                                      </p:to>
                                    </p:set>
                                    <p:anim calcmode="lin" valueType="num">
                                      <p:cBhvr additive="base">
                                        <p:cTn id="42" dur="500" fill="hold"/>
                                        <p:tgtEl>
                                          <p:spTgt spid="518151">
                                            <p:txEl>
                                              <p:pRg st="4" end="4"/>
                                            </p:txEl>
                                          </p:spTgt>
                                        </p:tgtEl>
                                        <p:attrNameLst>
                                          <p:attrName>ppt_x</p:attrName>
                                        </p:attrNameLst>
                                      </p:cBhvr>
                                      <p:tavLst>
                                        <p:tav tm="0">
                                          <p:val>
                                            <p:strVal val="0-#ppt_w/2"/>
                                          </p:val>
                                        </p:tav>
                                        <p:tav tm="100000">
                                          <p:val>
                                            <p:strVal val="#ppt_x"/>
                                          </p:val>
                                        </p:tav>
                                      </p:tavLst>
                                    </p:anim>
                                    <p:anim calcmode="lin" valueType="num">
                                      <p:cBhvr additive="base">
                                        <p:cTn id="43" dur="500" fill="hold"/>
                                        <p:tgtEl>
                                          <p:spTgt spid="518151">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8" fill="hold" grpId="0" nodeType="clickEffect">
                                  <p:stCondLst>
                                    <p:cond delay="0"/>
                                  </p:stCondLst>
                                  <p:childTnLst>
                                    <p:set>
                                      <p:cBhvr>
                                        <p:cTn id="47" dur="1" fill="hold">
                                          <p:stCondLst>
                                            <p:cond delay="0"/>
                                          </p:stCondLst>
                                        </p:cTn>
                                        <p:tgtEl>
                                          <p:spTgt spid="518151">
                                            <p:txEl>
                                              <p:pRg st="5" end="5"/>
                                            </p:txEl>
                                          </p:spTgt>
                                        </p:tgtEl>
                                        <p:attrNameLst>
                                          <p:attrName>style.visibility</p:attrName>
                                        </p:attrNameLst>
                                      </p:cBhvr>
                                      <p:to>
                                        <p:strVal val="visible"/>
                                      </p:to>
                                    </p:set>
                                    <p:anim calcmode="lin" valueType="num">
                                      <p:cBhvr additive="base">
                                        <p:cTn id="48" dur="500" fill="hold"/>
                                        <p:tgtEl>
                                          <p:spTgt spid="518151">
                                            <p:txEl>
                                              <p:pRg st="5" end="5"/>
                                            </p:txEl>
                                          </p:spTgt>
                                        </p:tgtEl>
                                        <p:attrNameLst>
                                          <p:attrName>ppt_x</p:attrName>
                                        </p:attrNameLst>
                                      </p:cBhvr>
                                      <p:tavLst>
                                        <p:tav tm="0">
                                          <p:val>
                                            <p:strVal val="0-#ppt_w/2"/>
                                          </p:val>
                                        </p:tav>
                                        <p:tav tm="100000">
                                          <p:val>
                                            <p:strVal val="#ppt_x"/>
                                          </p:val>
                                        </p:tav>
                                      </p:tavLst>
                                    </p:anim>
                                    <p:anim calcmode="lin" valueType="num">
                                      <p:cBhvr additive="base">
                                        <p:cTn id="49" dur="500" fill="hold"/>
                                        <p:tgtEl>
                                          <p:spTgt spid="518151">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8146" grpId="0" animBg="1"/>
      <p:bldP spid="518147" grpId="0" animBg="1"/>
      <p:bldP spid="518151" grpId="0" build="p"/>
    </p:bldLst>
  </p:timing>
</p:sld>
</file>

<file path=ppt/slides/slide28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39618"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73411" name="Foliennummernplatzhalter 6"/>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6EC7DFA7-4CFD-41B3-806D-EBB96CBD7B9E}" type="slidenum">
              <a:rPr lang="de-DE" altLang="en-US" sz="900" smtClean="0">
                <a:solidFill>
                  <a:schemeClr val="accent2"/>
                </a:solidFill>
              </a:rPr>
              <a:pPr/>
              <a:t>281</a:t>
            </a:fld>
            <a:endParaRPr lang="de-DE" altLang="en-US" sz="1400" b="0" smtClean="0">
              <a:solidFill>
                <a:schemeClr val="tx1"/>
              </a:solidFill>
            </a:endParaRPr>
          </a:p>
        </p:txBody>
      </p:sp>
      <p:sp>
        <p:nvSpPr>
          <p:cNvPr id="520194"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3.1.1 Kosten</a:t>
            </a:r>
          </a:p>
        </p:txBody>
      </p:sp>
      <p:sp>
        <p:nvSpPr>
          <p:cNvPr id="520195"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3.1.1.3 Intangible Kosten</a:t>
            </a:r>
          </a:p>
        </p:txBody>
      </p:sp>
      <p:sp>
        <p:nvSpPr>
          <p:cNvPr id="273414"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273415"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239624" name="Text Box 6"/>
          <p:cNvSpPr txBox="1">
            <a:spLocks noChangeArrowheads="1"/>
          </p:cNvSpPr>
          <p:nvPr/>
        </p:nvSpPr>
        <p:spPr bwMode="auto">
          <a:xfrm>
            <a:off x="1547813" y="1628775"/>
            <a:ext cx="5832475" cy="366713"/>
          </a:xfrm>
          <a:prstGeom prst="rect">
            <a:avLst/>
          </a:prstGeom>
          <a:gradFill rotWithShape="1">
            <a:gsLst>
              <a:gs pos="0">
                <a:schemeClr val="bg1"/>
              </a:gs>
              <a:gs pos="100000">
                <a:srgbClr val="FF99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2000" smtClean="0"/>
              <a:t>Dieser Begriff ist nicht unumstritten!</a:t>
            </a:r>
          </a:p>
        </p:txBody>
      </p:sp>
      <p:sp>
        <p:nvSpPr>
          <p:cNvPr id="520199" name="Rectangle 7"/>
          <p:cNvSpPr>
            <a:spLocks noChangeArrowheads="1"/>
          </p:cNvSpPr>
          <p:nvPr/>
        </p:nvSpPr>
        <p:spPr bwMode="auto">
          <a:xfrm>
            <a:off x="1403350" y="2420938"/>
            <a:ext cx="5183188" cy="3097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57200" indent="-4572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spcBef>
                <a:spcPct val="20000"/>
              </a:spcBef>
              <a:buClr>
                <a:srgbClr val="000066"/>
              </a:buClr>
              <a:buFontTx/>
              <a:buBlip>
                <a:blip r:embed="rId3"/>
              </a:buBlip>
            </a:pPr>
            <a:r>
              <a:rPr lang="de-DE" altLang="en-US"/>
              <a:t>Schmerz</a:t>
            </a:r>
          </a:p>
          <a:p>
            <a:pPr>
              <a:spcBef>
                <a:spcPct val="20000"/>
              </a:spcBef>
              <a:buClr>
                <a:srgbClr val="000066"/>
              </a:buClr>
              <a:buFontTx/>
              <a:buBlip>
                <a:blip r:embed="rId3"/>
              </a:buBlip>
            </a:pPr>
            <a:r>
              <a:rPr lang="de-DE" altLang="en-US"/>
              <a:t>Entstellung</a:t>
            </a:r>
          </a:p>
          <a:p>
            <a:pPr>
              <a:spcBef>
                <a:spcPct val="20000"/>
              </a:spcBef>
              <a:buClr>
                <a:srgbClr val="000066"/>
              </a:buClr>
              <a:buFontTx/>
              <a:buBlip>
                <a:blip r:embed="rId3"/>
              </a:buBlip>
            </a:pPr>
            <a:r>
              <a:rPr lang="de-DE" altLang="en-US"/>
              <a:t>Schlafmangel</a:t>
            </a:r>
          </a:p>
          <a:p>
            <a:pPr>
              <a:spcBef>
                <a:spcPct val="20000"/>
              </a:spcBef>
              <a:buClr>
                <a:srgbClr val="000066"/>
              </a:buClr>
              <a:buFontTx/>
              <a:buBlip>
                <a:blip r:embed="rId3"/>
              </a:buBlip>
            </a:pPr>
            <a:r>
              <a:rPr lang="de-DE" altLang="en-US"/>
              <a:t>Sexualfunktion</a:t>
            </a:r>
          </a:p>
          <a:p>
            <a:pPr>
              <a:spcBef>
                <a:spcPct val="20000"/>
              </a:spcBef>
              <a:buClr>
                <a:srgbClr val="000066"/>
              </a:buClr>
              <a:buFontTx/>
              <a:buBlip>
                <a:blip r:embed="rId3"/>
              </a:buBlip>
            </a:pPr>
            <a:r>
              <a:rPr lang="de-DE" altLang="en-US"/>
              <a:t>Konzentrationsschwäche</a:t>
            </a:r>
          </a:p>
          <a:p>
            <a:pPr>
              <a:spcBef>
                <a:spcPct val="20000"/>
              </a:spcBef>
              <a:buClr>
                <a:srgbClr val="000066"/>
              </a:buClr>
              <a:buFontTx/>
              <a:buBlip>
                <a:blip r:embed="rId3"/>
              </a:buBlip>
            </a:pPr>
            <a:r>
              <a:rPr lang="de-DE" altLang="en-US"/>
              <a:t>Angst, Depression</a:t>
            </a:r>
          </a:p>
          <a:p>
            <a:pPr>
              <a:spcBef>
                <a:spcPct val="20000"/>
              </a:spcBef>
              <a:buClr>
                <a:srgbClr val="000066"/>
              </a:buClr>
              <a:buFontTx/>
              <a:buBlip>
                <a:blip r:embed="rId3"/>
              </a:buBlip>
            </a:pPr>
            <a:r>
              <a:rPr lang="de-DE" altLang="en-US"/>
              <a:t>Isolation</a:t>
            </a:r>
          </a:p>
          <a:p>
            <a:pPr>
              <a:spcBef>
                <a:spcPct val="20000"/>
              </a:spcBef>
              <a:buClr>
                <a:srgbClr val="000066"/>
              </a:buClr>
              <a:buFontTx/>
              <a:buBlip>
                <a:blip r:embed="rId3"/>
              </a:buBlip>
            </a:pPr>
            <a:r>
              <a:rPr lang="de-DE" altLang="en-US"/>
              <a:t>Abhängigkeit von anderen</a:t>
            </a:r>
          </a:p>
          <a:p>
            <a:pPr>
              <a:spcBef>
                <a:spcPct val="20000"/>
              </a:spcBef>
              <a:buClr>
                <a:srgbClr val="000066"/>
              </a:buClr>
              <a:buFontTx/>
              <a:buBlip>
                <a:blip r:embed="rId3"/>
              </a:buBlip>
            </a:pPr>
            <a:r>
              <a:rPr lang="de-DE" altLang="en-US"/>
              <a:t>Soziale Konflikte</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20199">
                                            <p:txEl>
                                              <p:pRg st="0" end="0"/>
                                            </p:txEl>
                                          </p:spTgt>
                                        </p:tgtEl>
                                        <p:attrNameLst>
                                          <p:attrName>style.visibility</p:attrName>
                                        </p:attrNameLst>
                                      </p:cBhvr>
                                      <p:to>
                                        <p:strVal val="visible"/>
                                      </p:to>
                                    </p:set>
                                    <p:anim calcmode="lin" valueType="num">
                                      <p:cBhvr additive="base">
                                        <p:cTn id="7" dur="500" fill="hold"/>
                                        <p:tgtEl>
                                          <p:spTgt spid="52019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2019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20199">
                                            <p:txEl>
                                              <p:pRg st="1" end="1"/>
                                            </p:txEl>
                                          </p:spTgt>
                                        </p:tgtEl>
                                        <p:attrNameLst>
                                          <p:attrName>style.visibility</p:attrName>
                                        </p:attrNameLst>
                                      </p:cBhvr>
                                      <p:to>
                                        <p:strVal val="visible"/>
                                      </p:to>
                                    </p:set>
                                    <p:anim calcmode="lin" valueType="num">
                                      <p:cBhvr additive="base">
                                        <p:cTn id="13" dur="500" fill="hold"/>
                                        <p:tgtEl>
                                          <p:spTgt spid="520199">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2019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20199">
                                            <p:txEl>
                                              <p:pRg st="2" end="2"/>
                                            </p:txEl>
                                          </p:spTgt>
                                        </p:tgtEl>
                                        <p:attrNameLst>
                                          <p:attrName>style.visibility</p:attrName>
                                        </p:attrNameLst>
                                      </p:cBhvr>
                                      <p:to>
                                        <p:strVal val="visible"/>
                                      </p:to>
                                    </p:set>
                                    <p:anim calcmode="lin" valueType="num">
                                      <p:cBhvr additive="base">
                                        <p:cTn id="19" dur="500" fill="hold"/>
                                        <p:tgtEl>
                                          <p:spTgt spid="520199">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2019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520199">
                                            <p:txEl>
                                              <p:pRg st="3" end="3"/>
                                            </p:txEl>
                                          </p:spTgt>
                                        </p:tgtEl>
                                        <p:attrNameLst>
                                          <p:attrName>style.visibility</p:attrName>
                                        </p:attrNameLst>
                                      </p:cBhvr>
                                      <p:to>
                                        <p:strVal val="visible"/>
                                      </p:to>
                                    </p:set>
                                    <p:anim calcmode="lin" valueType="num">
                                      <p:cBhvr additive="base">
                                        <p:cTn id="25" dur="500" fill="hold"/>
                                        <p:tgtEl>
                                          <p:spTgt spid="520199">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52019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520199">
                                            <p:txEl>
                                              <p:pRg st="4" end="4"/>
                                            </p:txEl>
                                          </p:spTgt>
                                        </p:tgtEl>
                                        <p:attrNameLst>
                                          <p:attrName>style.visibility</p:attrName>
                                        </p:attrNameLst>
                                      </p:cBhvr>
                                      <p:to>
                                        <p:strVal val="visible"/>
                                      </p:to>
                                    </p:set>
                                    <p:anim calcmode="lin" valueType="num">
                                      <p:cBhvr additive="base">
                                        <p:cTn id="31" dur="500" fill="hold"/>
                                        <p:tgtEl>
                                          <p:spTgt spid="520199">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520199">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520199">
                                            <p:txEl>
                                              <p:pRg st="5" end="5"/>
                                            </p:txEl>
                                          </p:spTgt>
                                        </p:tgtEl>
                                        <p:attrNameLst>
                                          <p:attrName>style.visibility</p:attrName>
                                        </p:attrNameLst>
                                      </p:cBhvr>
                                      <p:to>
                                        <p:strVal val="visible"/>
                                      </p:to>
                                    </p:set>
                                    <p:anim calcmode="lin" valueType="num">
                                      <p:cBhvr additive="base">
                                        <p:cTn id="37" dur="500" fill="hold"/>
                                        <p:tgtEl>
                                          <p:spTgt spid="520199">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520199">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520199">
                                            <p:txEl>
                                              <p:pRg st="6" end="6"/>
                                            </p:txEl>
                                          </p:spTgt>
                                        </p:tgtEl>
                                        <p:attrNameLst>
                                          <p:attrName>style.visibility</p:attrName>
                                        </p:attrNameLst>
                                      </p:cBhvr>
                                      <p:to>
                                        <p:strVal val="visible"/>
                                      </p:to>
                                    </p:set>
                                    <p:anim calcmode="lin" valueType="num">
                                      <p:cBhvr additive="base">
                                        <p:cTn id="43" dur="500" fill="hold"/>
                                        <p:tgtEl>
                                          <p:spTgt spid="520199">
                                            <p:txEl>
                                              <p:pRg st="6" end="6"/>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520199">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520199">
                                            <p:txEl>
                                              <p:pRg st="7" end="7"/>
                                            </p:txEl>
                                          </p:spTgt>
                                        </p:tgtEl>
                                        <p:attrNameLst>
                                          <p:attrName>style.visibility</p:attrName>
                                        </p:attrNameLst>
                                      </p:cBhvr>
                                      <p:to>
                                        <p:strVal val="visible"/>
                                      </p:to>
                                    </p:set>
                                    <p:anim calcmode="lin" valueType="num">
                                      <p:cBhvr additive="base">
                                        <p:cTn id="49" dur="500" fill="hold"/>
                                        <p:tgtEl>
                                          <p:spTgt spid="520199">
                                            <p:txEl>
                                              <p:pRg st="7" end="7"/>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520199">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520199">
                                            <p:txEl>
                                              <p:pRg st="8" end="8"/>
                                            </p:txEl>
                                          </p:spTgt>
                                        </p:tgtEl>
                                        <p:attrNameLst>
                                          <p:attrName>style.visibility</p:attrName>
                                        </p:attrNameLst>
                                      </p:cBhvr>
                                      <p:to>
                                        <p:strVal val="visible"/>
                                      </p:to>
                                    </p:set>
                                    <p:anim calcmode="lin" valueType="num">
                                      <p:cBhvr additive="base">
                                        <p:cTn id="55" dur="500" fill="hold"/>
                                        <p:tgtEl>
                                          <p:spTgt spid="520199">
                                            <p:txEl>
                                              <p:pRg st="8" end="8"/>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520199">
                                            <p:txEl>
                                              <p:pRg st="8" end="8"/>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0199" grpId="0" build="p"/>
    </p:bldLst>
  </p:timing>
</p:sld>
</file>

<file path=ppt/slides/slide28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40642"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74435"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8A586FBF-21B7-4A55-87BC-37D3CAF3C2DF}" type="slidenum">
              <a:rPr lang="de-DE" altLang="en-US" sz="900" smtClean="0">
                <a:solidFill>
                  <a:schemeClr val="accent2"/>
                </a:solidFill>
              </a:rPr>
              <a:pPr/>
              <a:t>282</a:t>
            </a:fld>
            <a:endParaRPr lang="de-DE" altLang="en-US" sz="1400" b="0" smtClean="0">
              <a:solidFill>
                <a:schemeClr val="tx1"/>
              </a:solidFill>
            </a:endParaRPr>
          </a:p>
        </p:txBody>
      </p:sp>
      <p:sp>
        <p:nvSpPr>
          <p:cNvPr id="522242"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3.1.1 Kosten</a:t>
            </a:r>
          </a:p>
        </p:txBody>
      </p:sp>
      <p:sp>
        <p:nvSpPr>
          <p:cNvPr id="274437" name="Rectangle 11"/>
          <p:cNvSpPr>
            <a:spLocks noGrp="1" noChangeArrowheads="1"/>
          </p:cNvSpPr>
          <p:nvPr>
            <p:ph type="body" idx="1"/>
          </p:nvPr>
        </p:nvSpPr>
        <p:spPr>
          <a:xfrm>
            <a:off x="684213" y="1773238"/>
            <a:ext cx="7772400" cy="1008062"/>
          </a:xfrm>
        </p:spPr>
        <p:txBody>
          <a:bodyPr/>
          <a:lstStyle/>
          <a:p>
            <a:r>
              <a:rPr lang="de-DE" altLang="en-US" smtClean="0">
                <a:ea typeface="ＭＳ Ｐゴシック" pitchFamily="34" charset="-128"/>
              </a:rPr>
              <a:t>Dient zur Bewertung von Kosten, deren Nutzen zeitlich verschoben ist</a:t>
            </a:r>
          </a:p>
        </p:txBody>
      </p:sp>
      <p:sp>
        <p:nvSpPr>
          <p:cNvPr id="522243"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3.1.1.4 Diskontierung</a:t>
            </a:r>
          </a:p>
        </p:txBody>
      </p:sp>
      <p:sp>
        <p:nvSpPr>
          <p:cNvPr id="274439"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274440"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274441" name="Text Box 7"/>
          <p:cNvSpPr txBox="1">
            <a:spLocks noChangeArrowheads="1"/>
          </p:cNvSpPr>
          <p:nvPr/>
        </p:nvSpPr>
        <p:spPr bwMode="auto">
          <a:xfrm>
            <a:off x="1066800" y="5181600"/>
            <a:ext cx="7467600" cy="1192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buClr>
                <a:srgbClr val="000066"/>
              </a:buClr>
            </a:pPr>
            <a:r>
              <a:rPr lang="de-DE" altLang="en-US" sz="1800"/>
              <a:t> </a:t>
            </a:r>
            <a:r>
              <a:rPr lang="de-DE" altLang="en-US" sz="1800">
                <a:solidFill>
                  <a:srgbClr val="FF0000"/>
                </a:solidFill>
              </a:rPr>
              <a:t>t</a:t>
            </a:r>
            <a:r>
              <a:rPr lang="de-DE" altLang="en-US" sz="1800"/>
              <a:t> = Zeit in Jahren		</a:t>
            </a:r>
            <a:r>
              <a:rPr lang="de-DE" altLang="en-US" sz="1800">
                <a:solidFill>
                  <a:srgbClr val="FF0000"/>
                </a:solidFill>
              </a:rPr>
              <a:t>W</a:t>
            </a:r>
            <a:r>
              <a:rPr lang="de-DE" altLang="en-US" sz="1000">
                <a:solidFill>
                  <a:srgbClr val="FF0000"/>
                </a:solidFill>
              </a:rPr>
              <a:t>0</a:t>
            </a:r>
            <a:r>
              <a:rPr lang="de-DE" altLang="en-US" sz="1800"/>
              <a:t> = Barwert aktuell</a:t>
            </a:r>
            <a:endParaRPr lang="de-DE" altLang="en-US" sz="1000"/>
          </a:p>
          <a:p>
            <a:pPr>
              <a:lnSpc>
                <a:spcPct val="100000"/>
              </a:lnSpc>
              <a:buClr>
                <a:srgbClr val="000066"/>
              </a:buClr>
            </a:pPr>
            <a:r>
              <a:rPr lang="de-DE" altLang="en-US" sz="1800"/>
              <a:t> </a:t>
            </a:r>
            <a:r>
              <a:rPr lang="de-DE" altLang="en-US" sz="1800">
                <a:solidFill>
                  <a:srgbClr val="FF0000"/>
                </a:solidFill>
              </a:rPr>
              <a:t>n</a:t>
            </a:r>
            <a:r>
              <a:rPr lang="de-DE" altLang="en-US" sz="1800"/>
              <a:t> = Anzahl der Jahren		</a:t>
            </a:r>
            <a:r>
              <a:rPr lang="de-DE" altLang="en-US" sz="1800">
                <a:solidFill>
                  <a:srgbClr val="FF0000"/>
                </a:solidFill>
              </a:rPr>
              <a:t>B</a:t>
            </a:r>
            <a:r>
              <a:rPr lang="de-DE" altLang="en-US" sz="1000">
                <a:solidFill>
                  <a:srgbClr val="FF0000"/>
                </a:solidFill>
              </a:rPr>
              <a:t>t</a:t>
            </a:r>
            <a:r>
              <a:rPr lang="de-DE" altLang="en-US" sz="1000"/>
              <a:t>    </a:t>
            </a:r>
            <a:r>
              <a:rPr lang="de-DE" altLang="en-US" sz="1800"/>
              <a:t>= Benefit im Jahr t</a:t>
            </a:r>
            <a:r>
              <a:rPr lang="de-DE" altLang="en-US" sz="1000"/>
              <a:t>(n)</a:t>
            </a:r>
            <a:endParaRPr lang="de-DE" altLang="en-US" sz="1800"/>
          </a:p>
          <a:p>
            <a:pPr>
              <a:lnSpc>
                <a:spcPct val="100000"/>
              </a:lnSpc>
              <a:buClr>
                <a:srgbClr val="000066"/>
              </a:buClr>
            </a:pPr>
            <a:r>
              <a:rPr lang="de-DE" altLang="en-US" sz="1800"/>
              <a:t> </a:t>
            </a:r>
            <a:r>
              <a:rPr lang="de-DE" altLang="en-US" sz="1800">
                <a:solidFill>
                  <a:srgbClr val="FF0000"/>
                </a:solidFill>
              </a:rPr>
              <a:t>r</a:t>
            </a:r>
            <a:r>
              <a:rPr lang="de-DE" altLang="en-US" sz="1800"/>
              <a:t> = Zinssatz (als Bruchwert) 	</a:t>
            </a:r>
            <a:r>
              <a:rPr lang="de-DE" altLang="en-US" sz="1800">
                <a:solidFill>
                  <a:srgbClr val="FF0000"/>
                </a:solidFill>
              </a:rPr>
              <a:t>C</a:t>
            </a:r>
            <a:r>
              <a:rPr lang="de-DE" altLang="en-US" sz="1000">
                <a:solidFill>
                  <a:srgbClr val="FF0000"/>
                </a:solidFill>
              </a:rPr>
              <a:t>t</a:t>
            </a:r>
            <a:r>
              <a:rPr lang="de-DE" altLang="en-US" sz="1000"/>
              <a:t>    </a:t>
            </a:r>
            <a:r>
              <a:rPr lang="de-DE" altLang="en-US" sz="1800"/>
              <a:t>= Kosten im Jahr t</a:t>
            </a:r>
            <a:r>
              <a:rPr lang="de-DE" altLang="en-US" sz="1000"/>
              <a:t>(n)</a:t>
            </a:r>
            <a:endParaRPr lang="de-DE" altLang="en-US" sz="1800"/>
          </a:p>
        </p:txBody>
      </p:sp>
      <p:graphicFrame>
        <p:nvGraphicFramePr>
          <p:cNvPr id="274442" name="Object 0"/>
          <p:cNvGraphicFramePr>
            <a:graphicFrameLocks noChangeAspect="1"/>
          </p:cNvGraphicFramePr>
          <p:nvPr/>
        </p:nvGraphicFramePr>
        <p:xfrm>
          <a:off x="1835150" y="2708275"/>
          <a:ext cx="5113338" cy="1449388"/>
        </p:xfrm>
        <a:graphic>
          <a:graphicData uri="http://schemas.openxmlformats.org/presentationml/2006/ole">
            <mc:AlternateContent xmlns:mc="http://schemas.openxmlformats.org/markup-compatibility/2006">
              <mc:Choice xmlns:v="urn:schemas-microsoft-com:vml" Requires="v">
                <p:oleObj spid="_x0000_s274521" name="Formel" r:id="rId4" imgW="1524000" imgH="431800" progId="Equation.3">
                  <p:embed/>
                </p:oleObj>
              </mc:Choice>
              <mc:Fallback>
                <p:oleObj name="Formel" r:id="rId4" imgW="1524000" imgH="431800" progId="Equation.3">
                  <p:embed/>
                  <p:pic>
                    <p:nvPicPr>
                      <p:cNvPr id="0" name="Object 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835150" y="2708275"/>
                        <a:ext cx="5113338" cy="1449388"/>
                      </a:xfrm>
                      <a:prstGeom prst="rect">
                        <a:avLst/>
                      </a:pr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alpha val="74997"/>
                                </a:srgbClr>
                              </a:outerShdw>
                            </a:effectLst>
                          </a14:hiddenEffects>
                        </a:ext>
                      </a:extLst>
                    </p:spPr>
                  </p:pic>
                </p:oleObj>
              </mc:Fallback>
            </mc:AlternateContent>
          </a:graphicData>
        </a:graphic>
      </p:graphicFrame>
    </p:spTree>
  </p:cSld>
  <p:clrMapOvr>
    <a:masterClrMapping/>
  </p:clrMapOvr>
  <p:transition>
    <p:zoom/>
  </p:transition>
  <p:timing>
    <p:tnLst>
      <p:par>
        <p:cTn id="1" dur="indefinite" restart="never" nodeType="tmRoot"/>
      </p:par>
    </p:tnLst>
  </p:timing>
</p:sld>
</file>

<file path=ppt/slides/slide28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41666"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75459"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72CE2ADC-729E-4E41-B2A1-519ADE513F21}" type="slidenum">
              <a:rPr lang="de-DE" altLang="en-US" sz="900" smtClean="0">
                <a:solidFill>
                  <a:schemeClr val="accent2"/>
                </a:solidFill>
              </a:rPr>
              <a:pPr/>
              <a:t>283</a:t>
            </a:fld>
            <a:endParaRPr lang="de-DE" altLang="en-US" sz="1400" b="0" smtClean="0">
              <a:solidFill>
                <a:schemeClr val="tx1"/>
              </a:solidFill>
            </a:endParaRPr>
          </a:p>
        </p:txBody>
      </p:sp>
      <p:sp>
        <p:nvSpPr>
          <p:cNvPr id="549890"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3.1.1 Kosten</a:t>
            </a:r>
          </a:p>
        </p:txBody>
      </p:sp>
      <p:sp>
        <p:nvSpPr>
          <p:cNvPr id="549896" name="Rectangle 8"/>
          <p:cNvSpPr>
            <a:spLocks noGrp="1" noChangeArrowheads="1"/>
          </p:cNvSpPr>
          <p:nvPr>
            <p:ph type="body" idx="1"/>
          </p:nvPr>
        </p:nvSpPr>
        <p:spPr>
          <a:xfrm>
            <a:off x="684213" y="1987550"/>
            <a:ext cx="7772400" cy="3529013"/>
          </a:xfrm>
        </p:spPr>
        <p:txBody>
          <a:bodyPr/>
          <a:lstStyle/>
          <a:p>
            <a:r>
              <a:rPr lang="de-DE" altLang="en-US" smtClean="0">
                <a:ea typeface="ＭＳ Ｐゴシック" pitchFamily="34" charset="-128"/>
              </a:rPr>
              <a:t>Dient zur Bewertung von Ausgaben, deren Nutzen im monetären Sinn erst später eintritt</a:t>
            </a:r>
            <a:br>
              <a:rPr lang="de-DE" altLang="en-US" smtClean="0">
                <a:ea typeface="ＭＳ Ｐゴシック" pitchFamily="34" charset="-128"/>
              </a:rPr>
            </a:br>
            <a:r>
              <a:rPr lang="de-DE" altLang="en-US" sz="1800" smtClean="0">
                <a:solidFill>
                  <a:schemeClr val="tx1"/>
                </a:solidFill>
                <a:ea typeface="ＭＳ Ｐゴシック" pitchFamily="34" charset="-128"/>
              </a:rPr>
              <a:t>(zum Beispiel die Vermeidung der Kosten eines Herzinfarktes nach mehrjährigen Einnahme von Statinen)</a:t>
            </a:r>
          </a:p>
          <a:p>
            <a:r>
              <a:rPr lang="de-DE" altLang="en-US" smtClean="0">
                <a:ea typeface="ＭＳ Ｐゴシック" pitchFamily="34" charset="-128"/>
              </a:rPr>
              <a:t>Welcher Zins-Prozentsatz genommen werden soll ist umstritten (meistens 5% = 0.05), spielt aber eine nicht unerhebliche Rolle in den Ergebnissen</a:t>
            </a:r>
          </a:p>
        </p:txBody>
      </p:sp>
      <p:sp>
        <p:nvSpPr>
          <p:cNvPr id="549891"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3.1.1.4 Diskontierung</a:t>
            </a:r>
          </a:p>
        </p:txBody>
      </p:sp>
      <p:sp>
        <p:nvSpPr>
          <p:cNvPr id="275463"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275464"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549890"/>
                                        </p:tgtEl>
                                        <p:attrNameLst>
                                          <p:attrName>style.visibility</p:attrName>
                                        </p:attrNameLst>
                                      </p:cBhvr>
                                      <p:to>
                                        <p:strVal val="visible"/>
                                      </p:to>
                                    </p:set>
                                    <p:anim calcmode="lin" valueType="num">
                                      <p:cBhvr additive="base">
                                        <p:cTn id="7" dur="500" fill="hold"/>
                                        <p:tgtEl>
                                          <p:spTgt spid="549890"/>
                                        </p:tgtEl>
                                        <p:attrNameLst>
                                          <p:attrName>ppt_x</p:attrName>
                                        </p:attrNameLst>
                                      </p:cBhvr>
                                      <p:tavLst>
                                        <p:tav tm="0">
                                          <p:val>
                                            <p:strVal val="#ppt_x"/>
                                          </p:val>
                                        </p:tav>
                                        <p:tav tm="100000">
                                          <p:val>
                                            <p:strVal val="#ppt_x"/>
                                          </p:val>
                                        </p:tav>
                                      </p:tavLst>
                                    </p:anim>
                                    <p:anim calcmode="lin" valueType="num">
                                      <p:cBhvr additive="base">
                                        <p:cTn id="8" dur="500" fill="hold"/>
                                        <p:tgtEl>
                                          <p:spTgt spid="549890"/>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1" fill="hold" grpId="0" nodeType="afterEffect">
                                  <p:stCondLst>
                                    <p:cond delay="0"/>
                                  </p:stCondLst>
                                  <p:childTnLst>
                                    <p:set>
                                      <p:cBhvr>
                                        <p:cTn id="11" dur="1" fill="hold">
                                          <p:stCondLst>
                                            <p:cond delay="0"/>
                                          </p:stCondLst>
                                        </p:cTn>
                                        <p:tgtEl>
                                          <p:spTgt spid="549891"/>
                                        </p:tgtEl>
                                        <p:attrNameLst>
                                          <p:attrName>style.visibility</p:attrName>
                                        </p:attrNameLst>
                                      </p:cBhvr>
                                      <p:to>
                                        <p:strVal val="visible"/>
                                      </p:to>
                                    </p:set>
                                    <p:anim calcmode="lin" valueType="num">
                                      <p:cBhvr additive="base">
                                        <p:cTn id="12" dur="500" fill="hold"/>
                                        <p:tgtEl>
                                          <p:spTgt spid="549891"/>
                                        </p:tgtEl>
                                        <p:attrNameLst>
                                          <p:attrName>ppt_x</p:attrName>
                                        </p:attrNameLst>
                                      </p:cBhvr>
                                      <p:tavLst>
                                        <p:tav tm="0">
                                          <p:val>
                                            <p:strVal val="#ppt_x"/>
                                          </p:val>
                                        </p:tav>
                                        <p:tav tm="100000">
                                          <p:val>
                                            <p:strVal val="#ppt_x"/>
                                          </p:val>
                                        </p:tav>
                                      </p:tavLst>
                                    </p:anim>
                                    <p:anim calcmode="lin" valueType="num">
                                      <p:cBhvr additive="base">
                                        <p:cTn id="13" dur="500" fill="hold"/>
                                        <p:tgtEl>
                                          <p:spTgt spid="549891"/>
                                        </p:tgtEl>
                                        <p:attrNameLst>
                                          <p:attrName>ppt_y</p:attrName>
                                        </p:attrNameLst>
                                      </p:cBhvr>
                                      <p:tavLst>
                                        <p:tav tm="0">
                                          <p:val>
                                            <p:strVal val="0-#ppt_h/2"/>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549896">
                                            <p:txEl>
                                              <p:pRg st="0" end="0"/>
                                            </p:txEl>
                                          </p:spTgt>
                                        </p:tgtEl>
                                        <p:attrNameLst>
                                          <p:attrName>style.visibility</p:attrName>
                                        </p:attrNameLst>
                                      </p:cBhvr>
                                      <p:to>
                                        <p:strVal val="visible"/>
                                      </p:to>
                                    </p:set>
                                    <p:anim calcmode="lin" valueType="num">
                                      <p:cBhvr additive="base">
                                        <p:cTn id="18" dur="500" fill="hold"/>
                                        <p:tgtEl>
                                          <p:spTgt spid="549896">
                                            <p:txEl>
                                              <p:pRg st="0" end="0"/>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54989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549896">
                                            <p:txEl>
                                              <p:pRg st="1" end="1"/>
                                            </p:txEl>
                                          </p:spTgt>
                                        </p:tgtEl>
                                        <p:attrNameLst>
                                          <p:attrName>style.visibility</p:attrName>
                                        </p:attrNameLst>
                                      </p:cBhvr>
                                      <p:to>
                                        <p:strVal val="visible"/>
                                      </p:to>
                                    </p:set>
                                    <p:anim calcmode="lin" valueType="num">
                                      <p:cBhvr additive="base">
                                        <p:cTn id="24" dur="500" fill="hold"/>
                                        <p:tgtEl>
                                          <p:spTgt spid="549896">
                                            <p:txEl>
                                              <p:pRg st="1" end="1"/>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549896">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9890" grpId="0" animBg="1"/>
      <p:bldP spid="549896" grpId="0" build="p"/>
      <p:bldP spid="549891" grpId="0" animBg="1"/>
    </p:bldLst>
  </p:timing>
</p:sld>
</file>

<file path=ppt/slides/slide28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42690"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76483" name="Foliennummernplatzhalter 6"/>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5F5BFCC5-8EBA-48CF-A546-80DC7F10788B}" type="slidenum">
              <a:rPr lang="de-DE" altLang="en-US" sz="900" smtClean="0">
                <a:solidFill>
                  <a:schemeClr val="accent2"/>
                </a:solidFill>
              </a:rPr>
              <a:pPr/>
              <a:t>284</a:t>
            </a:fld>
            <a:endParaRPr lang="de-DE" altLang="en-US" sz="1400" b="0" smtClean="0">
              <a:solidFill>
                <a:schemeClr val="tx1"/>
              </a:solidFill>
            </a:endParaRPr>
          </a:p>
        </p:txBody>
      </p:sp>
      <p:sp>
        <p:nvSpPr>
          <p:cNvPr id="496642"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3.1.2 Perspektiven</a:t>
            </a:r>
          </a:p>
        </p:txBody>
      </p:sp>
      <p:sp>
        <p:nvSpPr>
          <p:cNvPr id="496643"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3.1.2.1 Subjektiv</a:t>
            </a:r>
          </a:p>
        </p:txBody>
      </p:sp>
      <p:sp>
        <p:nvSpPr>
          <p:cNvPr id="276486"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276487"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496647" name="Rectangle 7"/>
          <p:cNvSpPr>
            <a:spLocks noChangeArrowheads="1"/>
          </p:cNvSpPr>
          <p:nvPr/>
        </p:nvSpPr>
        <p:spPr bwMode="auto">
          <a:xfrm>
            <a:off x="684213" y="1700213"/>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20000"/>
              </a:spcBef>
              <a:buClr>
                <a:srgbClr val="000066"/>
              </a:buClr>
              <a:buFontTx/>
              <a:buBlip>
                <a:blip r:embed="rId3"/>
              </a:buBlip>
            </a:pPr>
            <a:r>
              <a:rPr lang="de-DE" altLang="en-US"/>
              <a:t>Subjektiv versucht jeder das Maximale aus dem Gesundheitssystem zu holen, so lange er nicht dafür bezahlen muss</a:t>
            </a:r>
          </a:p>
          <a:p>
            <a:pPr>
              <a:lnSpc>
                <a:spcPct val="100000"/>
              </a:lnSpc>
              <a:spcBef>
                <a:spcPct val="20000"/>
              </a:spcBef>
              <a:buClr>
                <a:srgbClr val="000066"/>
              </a:buClr>
              <a:buFontTx/>
              <a:buBlip>
                <a:blip r:embed="rId3"/>
              </a:buBlip>
            </a:pPr>
            <a:r>
              <a:rPr lang="de-DE" altLang="en-US"/>
              <a:t>Muss ein Patient eine Behandlung bezahlen, dann ist er nicht immer und individuell sehr unterschiedlich bereit, Kosten zu tragen</a:t>
            </a:r>
          </a:p>
          <a:p>
            <a:pPr lvl="3">
              <a:lnSpc>
                <a:spcPct val="100000"/>
              </a:lnSpc>
              <a:spcBef>
                <a:spcPct val="20000"/>
              </a:spcBef>
              <a:buClr>
                <a:srgbClr val="000066"/>
              </a:buClr>
              <a:buSzPct val="115000"/>
              <a:buFont typeface="Symbol" pitchFamily="18" charset="2"/>
              <a:buBlip>
                <a:blip r:embed="rId4"/>
              </a:buBlip>
            </a:pPr>
            <a:r>
              <a:rPr lang="de-DE" altLang="en-US" sz="2800">
                <a:solidFill>
                  <a:schemeClr val="tx1"/>
                </a:solidFill>
              </a:rPr>
              <a:t>„</a:t>
            </a:r>
            <a:r>
              <a:rPr lang="de-DE" altLang="en-US" sz="2800">
                <a:solidFill>
                  <a:srgbClr val="CC0000"/>
                </a:solidFill>
              </a:rPr>
              <a:t>willingness to pay</a:t>
            </a:r>
            <a:r>
              <a:rPr lang="ja-JP" altLang="de-DE" sz="2800">
                <a:solidFill>
                  <a:schemeClr val="tx1"/>
                </a:solidFill>
              </a:rPr>
              <a:t>“</a:t>
            </a:r>
            <a:endParaRPr lang="de-DE" altLang="ja-JP" sz="2800">
              <a:solidFill>
                <a:schemeClr val="tx1"/>
              </a:solidFill>
            </a:endParaRPr>
          </a:p>
          <a:p>
            <a:pPr>
              <a:lnSpc>
                <a:spcPct val="100000"/>
              </a:lnSpc>
              <a:spcBef>
                <a:spcPct val="20000"/>
              </a:spcBef>
              <a:buClr>
                <a:srgbClr val="000066"/>
              </a:buClr>
              <a:buFontTx/>
              <a:buBlip>
                <a:blip r:embed="rId3"/>
              </a:buBlip>
            </a:pPr>
            <a:r>
              <a:rPr lang="de-DE" altLang="en-US"/>
              <a:t>Dieser Ansatz kann benutzt werden, um eine Grenze für akzeptable Kosten einer Therapie festzulegen</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496642"/>
                                        </p:tgtEl>
                                        <p:attrNameLst>
                                          <p:attrName>style.visibility</p:attrName>
                                        </p:attrNameLst>
                                      </p:cBhvr>
                                      <p:to>
                                        <p:strVal val="visible"/>
                                      </p:to>
                                    </p:set>
                                    <p:anim calcmode="lin" valueType="num">
                                      <p:cBhvr additive="base">
                                        <p:cTn id="7" dur="500" fill="hold"/>
                                        <p:tgtEl>
                                          <p:spTgt spid="496642"/>
                                        </p:tgtEl>
                                        <p:attrNameLst>
                                          <p:attrName>ppt_x</p:attrName>
                                        </p:attrNameLst>
                                      </p:cBhvr>
                                      <p:tavLst>
                                        <p:tav tm="0">
                                          <p:val>
                                            <p:strVal val="#ppt_x"/>
                                          </p:val>
                                        </p:tav>
                                        <p:tav tm="100000">
                                          <p:val>
                                            <p:strVal val="#ppt_x"/>
                                          </p:val>
                                        </p:tav>
                                      </p:tavLst>
                                    </p:anim>
                                    <p:anim calcmode="lin" valueType="num">
                                      <p:cBhvr additive="base">
                                        <p:cTn id="8" dur="500" fill="hold"/>
                                        <p:tgtEl>
                                          <p:spTgt spid="496642"/>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1" fill="hold" grpId="0" nodeType="afterEffect">
                                  <p:stCondLst>
                                    <p:cond delay="0"/>
                                  </p:stCondLst>
                                  <p:childTnLst>
                                    <p:set>
                                      <p:cBhvr>
                                        <p:cTn id="11" dur="1" fill="hold">
                                          <p:stCondLst>
                                            <p:cond delay="0"/>
                                          </p:stCondLst>
                                        </p:cTn>
                                        <p:tgtEl>
                                          <p:spTgt spid="496643"/>
                                        </p:tgtEl>
                                        <p:attrNameLst>
                                          <p:attrName>style.visibility</p:attrName>
                                        </p:attrNameLst>
                                      </p:cBhvr>
                                      <p:to>
                                        <p:strVal val="visible"/>
                                      </p:to>
                                    </p:set>
                                    <p:anim calcmode="lin" valueType="num">
                                      <p:cBhvr additive="base">
                                        <p:cTn id="12" dur="500" fill="hold"/>
                                        <p:tgtEl>
                                          <p:spTgt spid="496643"/>
                                        </p:tgtEl>
                                        <p:attrNameLst>
                                          <p:attrName>ppt_x</p:attrName>
                                        </p:attrNameLst>
                                      </p:cBhvr>
                                      <p:tavLst>
                                        <p:tav tm="0">
                                          <p:val>
                                            <p:strVal val="#ppt_x"/>
                                          </p:val>
                                        </p:tav>
                                        <p:tav tm="100000">
                                          <p:val>
                                            <p:strVal val="#ppt_x"/>
                                          </p:val>
                                        </p:tav>
                                      </p:tavLst>
                                    </p:anim>
                                    <p:anim calcmode="lin" valueType="num">
                                      <p:cBhvr additive="base">
                                        <p:cTn id="13" dur="500" fill="hold"/>
                                        <p:tgtEl>
                                          <p:spTgt spid="496643"/>
                                        </p:tgtEl>
                                        <p:attrNameLst>
                                          <p:attrName>ppt_y</p:attrName>
                                        </p:attrNameLst>
                                      </p:cBhvr>
                                      <p:tavLst>
                                        <p:tav tm="0">
                                          <p:val>
                                            <p:strVal val="0-#ppt_h/2"/>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496647">
                                            <p:txEl>
                                              <p:pRg st="0" end="0"/>
                                            </p:txEl>
                                          </p:spTgt>
                                        </p:tgtEl>
                                        <p:attrNameLst>
                                          <p:attrName>style.visibility</p:attrName>
                                        </p:attrNameLst>
                                      </p:cBhvr>
                                      <p:to>
                                        <p:strVal val="visible"/>
                                      </p:to>
                                    </p:set>
                                    <p:anim calcmode="lin" valueType="num">
                                      <p:cBhvr additive="base">
                                        <p:cTn id="18" dur="500" fill="hold"/>
                                        <p:tgtEl>
                                          <p:spTgt spid="496647">
                                            <p:txEl>
                                              <p:pRg st="0" end="0"/>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49664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496647">
                                            <p:txEl>
                                              <p:pRg st="1" end="1"/>
                                            </p:txEl>
                                          </p:spTgt>
                                        </p:tgtEl>
                                        <p:attrNameLst>
                                          <p:attrName>style.visibility</p:attrName>
                                        </p:attrNameLst>
                                      </p:cBhvr>
                                      <p:to>
                                        <p:strVal val="visible"/>
                                      </p:to>
                                    </p:set>
                                    <p:anim calcmode="lin" valueType="num">
                                      <p:cBhvr additive="base">
                                        <p:cTn id="24" dur="500" fill="hold"/>
                                        <p:tgtEl>
                                          <p:spTgt spid="496647">
                                            <p:txEl>
                                              <p:pRg st="1" end="1"/>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496647">
                                            <p:txEl>
                                              <p:pRg st="1" end="1"/>
                                            </p:txEl>
                                          </p:spTgt>
                                        </p:tgtEl>
                                        <p:attrNameLst>
                                          <p:attrName>ppt_y</p:attrName>
                                        </p:attrNameLst>
                                      </p:cBhvr>
                                      <p:tavLst>
                                        <p:tav tm="0">
                                          <p:val>
                                            <p:strVal val="#ppt_y"/>
                                          </p:val>
                                        </p:tav>
                                        <p:tav tm="100000">
                                          <p:val>
                                            <p:strVal val="#ppt_y"/>
                                          </p:val>
                                        </p:tav>
                                      </p:tavLst>
                                    </p:anim>
                                  </p:childTnLst>
                                </p:cTn>
                              </p:par>
                              <p:par>
                                <p:cTn id="26" presetID="2" presetClass="entr" presetSubtype="8" fill="hold" grpId="0" nodeType="withEffect">
                                  <p:stCondLst>
                                    <p:cond delay="0"/>
                                  </p:stCondLst>
                                  <p:childTnLst>
                                    <p:set>
                                      <p:cBhvr>
                                        <p:cTn id="27" dur="1" fill="hold">
                                          <p:stCondLst>
                                            <p:cond delay="0"/>
                                          </p:stCondLst>
                                        </p:cTn>
                                        <p:tgtEl>
                                          <p:spTgt spid="496647">
                                            <p:txEl>
                                              <p:pRg st="2" end="2"/>
                                            </p:txEl>
                                          </p:spTgt>
                                        </p:tgtEl>
                                        <p:attrNameLst>
                                          <p:attrName>style.visibility</p:attrName>
                                        </p:attrNameLst>
                                      </p:cBhvr>
                                      <p:to>
                                        <p:strVal val="visible"/>
                                      </p:to>
                                    </p:set>
                                    <p:anim calcmode="lin" valueType="num">
                                      <p:cBhvr additive="base">
                                        <p:cTn id="28" dur="500" fill="hold"/>
                                        <p:tgtEl>
                                          <p:spTgt spid="496647">
                                            <p:txEl>
                                              <p:pRg st="2" end="2"/>
                                            </p:txEl>
                                          </p:spTgt>
                                        </p:tgtEl>
                                        <p:attrNameLst>
                                          <p:attrName>ppt_x</p:attrName>
                                        </p:attrNameLst>
                                      </p:cBhvr>
                                      <p:tavLst>
                                        <p:tav tm="0">
                                          <p:val>
                                            <p:strVal val="0-#ppt_w/2"/>
                                          </p:val>
                                        </p:tav>
                                        <p:tav tm="100000">
                                          <p:val>
                                            <p:strVal val="#ppt_x"/>
                                          </p:val>
                                        </p:tav>
                                      </p:tavLst>
                                    </p:anim>
                                    <p:anim calcmode="lin" valueType="num">
                                      <p:cBhvr additive="base">
                                        <p:cTn id="29" dur="500" fill="hold"/>
                                        <p:tgtEl>
                                          <p:spTgt spid="49664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0" fill="hold" nodeType="clickPar">
                      <p:stCondLst>
                        <p:cond delay="indefinite"/>
                      </p:stCondLst>
                      <p:childTnLst>
                        <p:par>
                          <p:cTn id="31" fill="hold" nodeType="withGroup">
                            <p:stCondLst>
                              <p:cond delay="0"/>
                            </p:stCondLst>
                            <p:childTnLst>
                              <p:par>
                                <p:cTn id="32" presetID="2" presetClass="entr" presetSubtype="8" fill="hold" grpId="0" nodeType="clickEffect">
                                  <p:stCondLst>
                                    <p:cond delay="0"/>
                                  </p:stCondLst>
                                  <p:childTnLst>
                                    <p:set>
                                      <p:cBhvr>
                                        <p:cTn id="33" dur="1" fill="hold">
                                          <p:stCondLst>
                                            <p:cond delay="0"/>
                                          </p:stCondLst>
                                        </p:cTn>
                                        <p:tgtEl>
                                          <p:spTgt spid="496647">
                                            <p:txEl>
                                              <p:pRg st="3" end="3"/>
                                            </p:txEl>
                                          </p:spTgt>
                                        </p:tgtEl>
                                        <p:attrNameLst>
                                          <p:attrName>style.visibility</p:attrName>
                                        </p:attrNameLst>
                                      </p:cBhvr>
                                      <p:to>
                                        <p:strVal val="visible"/>
                                      </p:to>
                                    </p:set>
                                    <p:anim calcmode="lin" valueType="num">
                                      <p:cBhvr additive="base">
                                        <p:cTn id="34" dur="500" fill="hold"/>
                                        <p:tgtEl>
                                          <p:spTgt spid="496647">
                                            <p:txEl>
                                              <p:pRg st="3" end="3"/>
                                            </p:txEl>
                                          </p:spTgt>
                                        </p:tgtEl>
                                        <p:attrNameLst>
                                          <p:attrName>ppt_x</p:attrName>
                                        </p:attrNameLst>
                                      </p:cBhvr>
                                      <p:tavLst>
                                        <p:tav tm="0">
                                          <p:val>
                                            <p:strVal val="0-#ppt_w/2"/>
                                          </p:val>
                                        </p:tav>
                                        <p:tav tm="100000">
                                          <p:val>
                                            <p:strVal val="#ppt_x"/>
                                          </p:val>
                                        </p:tav>
                                      </p:tavLst>
                                    </p:anim>
                                    <p:anim calcmode="lin" valueType="num">
                                      <p:cBhvr additive="base">
                                        <p:cTn id="35" dur="500" fill="hold"/>
                                        <p:tgtEl>
                                          <p:spTgt spid="496647">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6642" grpId="0" animBg="1"/>
      <p:bldP spid="496643" grpId="0" animBg="1"/>
      <p:bldP spid="496647" grpId="0" build="p"/>
    </p:bldLst>
  </p:timing>
</p:sld>
</file>

<file path=ppt/slides/slide28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43714"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77507"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D9605C59-D5AD-4D50-9DD2-976A03F6361D}" type="slidenum">
              <a:rPr lang="de-DE" altLang="en-US" sz="900" smtClean="0">
                <a:solidFill>
                  <a:schemeClr val="accent2"/>
                </a:solidFill>
              </a:rPr>
              <a:pPr/>
              <a:t>285</a:t>
            </a:fld>
            <a:endParaRPr lang="de-DE" altLang="en-US" sz="1400" b="0" smtClean="0">
              <a:solidFill>
                <a:schemeClr val="tx1"/>
              </a:solidFill>
            </a:endParaRPr>
          </a:p>
        </p:txBody>
      </p:sp>
      <p:sp>
        <p:nvSpPr>
          <p:cNvPr id="498690"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3.1.2 Perspektiven</a:t>
            </a:r>
          </a:p>
        </p:txBody>
      </p:sp>
      <p:sp>
        <p:nvSpPr>
          <p:cNvPr id="498695" name="Rectangle 7"/>
          <p:cNvSpPr>
            <a:spLocks noGrp="1" noChangeArrowheads="1"/>
          </p:cNvSpPr>
          <p:nvPr>
            <p:ph type="body" idx="1"/>
          </p:nvPr>
        </p:nvSpPr>
        <p:spPr>
          <a:xfrm>
            <a:off x="684213" y="1628775"/>
            <a:ext cx="7772400" cy="4608513"/>
          </a:xfrm>
        </p:spPr>
        <p:txBody>
          <a:bodyPr/>
          <a:lstStyle/>
          <a:p>
            <a:pPr>
              <a:lnSpc>
                <a:spcPct val="80000"/>
              </a:lnSpc>
            </a:pPr>
            <a:r>
              <a:rPr lang="de-DE" altLang="en-US" sz="2000" smtClean="0">
                <a:ea typeface="ＭＳ Ｐゴシック" pitchFamily="34" charset="-128"/>
              </a:rPr>
              <a:t>Anbieter von gesundheitlichen Dienstleistungen versuchen ihren Gewinn zu maximieren.</a:t>
            </a:r>
          </a:p>
          <a:p>
            <a:pPr lvl="1">
              <a:lnSpc>
                <a:spcPct val="80000"/>
              </a:lnSpc>
            </a:pPr>
            <a:r>
              <a:rPr lang="de-DE" altLang="en-US" sz="2400" smtClean="0">
                <a:ea typeface="ＭＳ Ｐゴシック" pitchFamily="34" charset="-128"/>
              </a:rPr>
              <a:t>Krankenhaus</a:t>
            </a:r>
          </a:p>
          <a:p>
            <a:pPr lvl="3">
              <a:lnSpc>
                <a:spcPct val="80000"/>
              </a:lnSpc>
            </a:pPr>
            <a:r>
              <a:rPr lang="de-DE" altLang="en-US" sz="1800" b="1" smtClean="0">
                <a:ea typeface="ＭＳ Ｐゴシック" pitchFamily="34" charset="-128"/>
              </a:rPr>
              <a:t>Nur lukrative Fälle, wie z.B. Herzchirurgie</a:t>
            </a:r>
          </a:p>
          <a:p>
            <a:pPr lvl="3">
              <a:lnSpc>
                <a:spcPct val="80000"/>
              </a:lnSpc>
            </a:pPr>
            <a:r>
              <a:rPr lang="de-DE" altLang="en-US" sz="1800" b="1" smtClean="0">
                <a:ea typeface="ＭＳ Ｐゴシック" pitchFamily="34" charset="-128"/>
              </a:rPr>
              <a:t>Kleinere Häuser verschieben „teuere</a:t>
            </a:r>
            <a:r>
              <a:rPr lang="ja-JP" altLang="de-DE" sz="1800" b="1" smtClean="0">
                <a:ea typeface="ＭＳ Ｐゴシック" pitchFamily="34" charset="-128"/>
              </a:rPr>
              <a:t>“</a:t>
            </a:r>
            <a:r>
              <a:rPr lang="de-DE" altLang="ja-JP" sz="1800" b="1" smtClean="0">
                <a:ea typeface="ＭＳ Ｐゴシック" pitchFamily="34" charset="-128"/>
              </a:rPr>
              <a:t> Patienten</a:t>
            </a:r>
            <a:r>
              <a:rPr lang="ja-JP" altLang="de-DE" sz="1800" b="1" smtClean="0">
                <a:ea typeface="ＭＳ Ｐゴシック" pitchFamily="34" charset="-128"/>
              </a:rPr>
              <a:t>“</a:t>
            </a:r>
            <a:r>
              <a:rPr lang="de-DE" altLang="ja-JP" sz="1800" b="1" smtClean="0">
                <a:ea typeface="ＭＳ Ｐゴシック" pitchFamily="34" charset="-128"/>
              </a:rPr>
              <a:t> zu den Häuser der maximalen Versorgung</a:t>
            </a:r>
          </a:p>
          <a:p>
            <a:pPr lvl="3">
              <a:lnSpc>
                <a:spcPct val="80000"/>
              </a:lnSpc>
            </a:pPr>
            <a:r>
              <a:rPr lang="de-DE" altLang="en-US" sz="1800" b="1" smtClean="0">
                <a:ea typeface="ＭＳ Ｐゴシック" pitchFamily="34" charset="-128"/>
              </a:rPr>
              <a:t>„blutige</a:t>
            </a:r>
            <a:r>
              <a:rPr lang="ja-JP" altLang="de-DE" sz="1800" b="1" smtClean="0">
                <a:ea typeface="ＭＳ Ｐゴシック" pitchFamily="34" charset="-128"/>
              </a:rPr>
              <a:t>“</a:t>
            </a:r>
            <a:r>
              <a:rPr lang="de-DE" altLang="ja-JP" sz="1800" b="1" smtClean="0">
                <a:ea typeface="ＭＳ Ｐゴシック" pitchFamily="34" charset="-128"/>
              </a:rPr>
              <a:t> Entlassung</a:t>
            </a:r>
          </a:p>
          <a:p>
            <a:pPr lvl="1">
              <a:lnSpc>
                <a:spcPct val="80000"/>
              </a:lnSpc>
            </a:pPr>
            <a:r>
              <a:rPr lang="de-DE" altLang="en-US" sz="2400" smtClean="0">
                <a:ea typeface="ＭＳ Ｐゴシック" pitchFamily="34" charset="-128"/>
              </a:rPr>
              <a:t>Arztpraxis</a:t>
            </a:r>
          </a:p>
          <a:p>
            <a:pPr lvl="3">
              <a:lnSpc>
                <a:spcPct val="80000"/>
              </a:lnSpc>
            </a:pPr>
            <a:r>
              <a:rPr lang="de-DE" altLang="en-US" sz="1800" b="1" smtClean="0">
                <a:ea typeface="ＭＳ Ｐゴシック" pitchFamily="34" charset="-128"/>
              </a:rPr>
              <a:t>Kurze Behandlungszeiten</a:t>
            </a:r>
          </a:p>
          <a:p>
            <a:pPr lvl="3">
              <a:lnSpc>
                <a:spcPct val="80000"/>
              </a:lnSpc>
            </a:pPr>
            <a:r>
              <a:rPr lang="de-DE" altLang="en-US" sz="1800" b="1" smtClean="0">
                <a:ea typeface="ＭＳ Ｐゴシック" pitchFamily="34" charset="-128"/>
              </a:rPr>
              <a:t>Empfehlungen zu „Wahlleistungen</a:t>
            </a:r>
            <a:r>
              <a:rPr lang="ja-JP" altLang="de-DE" sz="1800" b="1" smtClean="0">
                <a:ea typeface="ＭＳ Ｐゴシック" pitchFamily="34" charset="-128"/>
              </a:rPr>
              <a:t>“</a:t>
            </a:r>
            <a:r>
              <a:rPr lang="de-DE" altLang="ja-JP" sz="1800" b="1" smtClean="0">
                <a:ea typeface="ＭＳ Ｐゴシック" pitchFamily="34" charset="-128"/>
              </a:rPr>
              <a:t> z.B. beim Zahnarzt</a:t>
            </a:r>
          </a:p>
          <a:p>
            <a:pPr lvl="1">
              <a:lnSpc>
                <a:spcPct val="80000"/>
              </a:lnSpc>
            </a:pPr>
            <a:r>
              <a:rPr lang="de-DE" altLang="en-US" sz="2400" smtClean="0">
                <a:ea typeface="ＭＳ Ｐゴシック" pitchFamily="34" charset="-128"/>
              </a:rPr>
              <a:t>Apotheke</a:t>
            </a:r>
          </a:p>
          <a:p>
            <a:pPr lvl="3">
              <a:lnSpc>
                <a:spcPct val="80000"/>
              </a:lnSpc>
            </a:pPr>
            <a:r>
              <a:rPr lang="de-DE" altLang="en-US" sz="1800" b="1" smtClean="0">
                <a:ea typeface="ＭＳ Ｐゴシック" pitchFamily="34" charset="-128"/>
              </a:rPr>
              <a:t>Empfehlung von unnötigen Medikamenten im OTC-Bereich</a:t>
            </a:r>
          </a:p>
          <a:p>
            <a:pPr lvl="3">
              <a:lnSpc>
                <a:spcPct val="80000"/>
              </a:lnSpc>
            </a:pPr>
            <a:r>
              <a:rPr lang="de-DE" altLang="en-US" sz="1800" b="1" smtClean="0">
                <a:ea typeface="ＭＳ Ｐゴシック" pitchFamily="34" charset="-128"/>
              </a:rPr>
              <a:t>Einschnitte in der Qualität der Herstellung und Prüfung von Medikamenten </a:t>
            </a:r>
          </a:p>
        </p:txBody>
      </p:sp>
      <p:sp>
        <p:nvSpPr>
          <p:cNvPr id="498691"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3.1.2.2.1 Betriebswirtschaftlich</a:t>
            </a:r>
          </a:p>
        </p:txBody>
      </p:sp>
      <p:sp>
        <p:nvSpPr>
          <p:cNvPr id="277511"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498690"/>
                                        </p:tgtEl>
                                        <p:attrNameLst>
                                          <p:attrName>style.visibility</p:attrName>
                                        </p:attrNameLst>
                                      </p:cBhvr>
                                      <p:to>
                                        <p:strVal val="visible"/>
                                      </p:to>
                                    </p:set>
                                    <p:anim calcmode="lin" valueType="num">
                                      <p:cBhvr additive="base">
                                        <p:cTn id="7" dur="500" fill="hold"/>
                                        <p:tgtEl>
                                          <p:spTgt spid="498690"/>
                                        </p:tgtEl>
                                        <p:attrNameLst>
                                          <p:attrName>ppt_x</p:attrName>
                                        </p:attrNameLst>
                                      </p:cBhvr>
                                      <p:tavLst>
                                        <p:tav tm="0">
                                          <p:val>
                                            <p:strVal val="#ppt_x"/>
                                          </p:val>
                                        </p:tav>
                                        <p:tav tm="100000">
                                          <p:val>
                                            <p:strVal val="#ppt_x"/>
                                          </p:val>
                                        </p:tav>
                                      </p:tavLst>
                                    </p:anim>
                                    <p:anim calcmode="lin" valueType="num">
                                      <p:cBhvr additive="base">
                                        <p:cTn id="8" dur="500" fill="hold"/>
                                        <p:tgtEl>
                                          <p:spTgt spid="498690"/>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1" fill="hold" grpId="0" nodeType="afterEffect">
                                  <p:stCondLst>
                                    <p:cond delay="0"/>
                                  </p:stCondLst>
                                  <p:childTnLst>
                                    <p:set>
                                      <p:cBhvr>
                                        <p:cTn id="11" dur="1" fill="hold">
                                          <p:stCondLst>
                                            <p:cond delay="0"/>
                                          </p:stCondLst>
                                        </p:cTn>
                                        <p:tgtEl>
                                          <p:spTgt spid="498691"/>
                                        </p:tgtEl>
                                        <p:attrNameLst>
                                          <p:attrName>style.visibility</p:attrName>
                                        </p:attrNameLst>
                                      </p:cBhvr>
                                      <p:to>
                                        <p:strVal val="visible"/>
                                      </p:to>
                                    </p:set>
                                    <p:anim calcmode="lin" valueType="num">
                                      <p:cBhvr additive="base">
                                        <p:cTn id="12" dur="500" fill="hold"/>
                                        <p:tgtEl>
                                          <p:spTgt spid="498691"/>
                                        </p:tgtEl>
                                        <p:attrNameLst>
                                          <p:attrName>ppt_x</p:attrName>
                                        </p:attrNameLst>
                                      </p:cBhvr>
                                      <p:tavLst>
                                        <p:tav tm="0">
                                          <p:val>
                                            <p:strVal val="#ppt_x"/>
                                          </p:val>
                                        </p:tav>
                                        <p:tav tm="100000">
                                          <p:val>
                                            <p:strVal val="#ppt_x"/>
                                          </p:val>
                                        </p:tav>
                                      </p:tavLst>
                                    </p:anim>
                                    <p:anim calcmode="lin" valueType="num">
                                      <p:cBhvr additive="base">
                                        <p:cTn id="13" dur="500" fill="hold"/>
                                        <p:tgtEl>
                                          <p:spTgt spid="498691"/>
                                        </p:tgtEl>
                                        <p:attrNameLst>
                                          <p:attrName>ppt_y</p:attrName>
                                        </p:attrNameLst>
                                      </p:cBhvr>
                                      <p:tavLst>
                                        <p:tav tm="0">
                                          <p:val>
                                            <p:strVal val="0-#ppt_h/2"/>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498695">
                                            <p:txEl>
                                              <p:pRg st="0" end="0"/>
                                            </p:txEl>
                                          </p:spTgt>
                                        </p:tgtEl>
                                        <p:attrNameLst>
                                          <p:attrName>style.visibility</p:attrName>
                                        </p:attrNameLst>
                                      </p:cBhvr>
                                      <p:to>
                                        <p:strVal val="visible"/>
                                      </p:to>
                                    </p:set>
                                    <p:anim calcmode="lin" valueType="num">
                                      <p:cBhvr additive="base">
                                        <p:cTn id="18" dur="500" fill="hold"/>
                                        <p:tgtEl>
                                          <p:spTgt spid="498695">
                                            <p:txEl>
                                              <p:pRg st="0" end="0"/>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49869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498695">
                                            <p:txEl>
                                              <p:pRg st="1" end="1"/>
                                            </p:txEl>
                                          </p:spTgt>
                                        </p:tgtEl>
                                        <p:attrNameLst>
                                          <p:attrName>style.visibility</p:attrName>
                                        </p:attrNameLst>
                                      </p:cBhvr>
                                      <p:to>
                                        <p:strVal val="visible"/>
                                      </p:to>
                                    </p:set>
                                    <p:anim calcmode="lin" valueType="num">
                                      <p:cBhvr additive="base">
                                        <p:cTn id="24" dur="500" fill="hold"/>
                                        <p:tgtEl>
                                          <p:spTgt spid="498695">
                                            <p:txEl>
                                              <p:pRg st="1" end="1"/>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49869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498695">
                                            <p:txEl>
                                              <p:pRg st="2" end="2"/>
                                            </p:txEl>
                                          </p:spTgt>
                                        </p:tgtEl>
                                        <p:attrNameLst>
                                          <p:attrName>style.visibility</p:attrName>
                                        </p:attrNameLst>
                                      </p:cBhvr>
                                      <p:to>
                                        <p:strVal val="visible"/>
                                      </p:to>
                                    </p:set>
                                    <p:anim calcmode="lin" valueType="num">
                                      <p:cBhvr additive="base">
                                        <p:cTn id="30" dur="500" fill="hold"/>
                                        <p:tgtEl>
                                          <p:spTgt spid="498695">
                                            <p:txEl>
                                              <p:pRg st="2" end="2"/>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49869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 presetClass="entr" presetSubtype="8" fill="hold" grpId="0" nodeType="clickEffect">
                                  <p:stCondLst>
                                    <p:cond delay="0"/>
                                  </p:stCondLst>
                                  <p:childTnLst>
                                    <p:set>
                                      <p:cBhvr>
                                        <p:cTn id="35" dur="1" fill="hold">
                                          <p:stCondLst>
                                            <p:cond delay="0"/>
                                          </p:stCondLst>
                                        </p:cTn>
                                        <p:tgtEl>
                                          <p:spTgt spid="498695">
                                            <p:txEl>
                                              <p:pRg st="3" end="3"/>
                                            </p:txEl>
                                          </p:spTgt>
                                        </p:tgtEl>
                                        <p:attrNameLst>
                                          <p:attrName>style.visibility</p:attrName>
                                        </p:attrNameLst>
                                      </p:cBhvr>
                                      <p:to>
                                        <p:strVal val="visible"/>
                                      </p:to>
                                    </p:set>
                                    <p:anim calcmode="lin" valueType="num">
                                      <p:cBhvr additive="base">
                                        <p:cTn id="36" dur="500" fill="hold"/>
                                        <p:tgtEl>
                                          <p:spTgt spid="498695">
                                            <p:txEl>
                                              <p:pRg st="3" end="3"/>
                                            </p:txEl>
                                          </p:spTgt>
                                        </p:tgtEl>
                                        <p:attrNameLst>
                                          <p:attrName>ppt_x</p:attrName>
                                        </p:attrNameLst>
                                      </p:cBhvr>
                                      <p:tavLst>
                                        <p:tav tm="0">
                                          <p:val>
                                            <p:strVal val="0-#ppt_w/2"/>
                                          </p:val>
                                        </p:tav>
                                        <p:tav tm="100000">
                                          <p:val>
                                            <p:strVal val="#ppt_x"/>
                                          </p:val>
                                        </p:tav>
                                      </p:tavLst>
                                    </p:anim>
                                    <p:anim calcmode="lin" valueType="num">
                                      <p:cBhvr additive="base">
                                        <p:cTn id="37" dur="500" fill="hold"/>
                                        <p:tgtEl>
                                          <p:spTgt spid="498695">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8" fill="hold" grpId="0" nodeType="clickEffect">
                                  <p:stCondLst>
                                    <p:cond delay="0"/>
                                  </p:stCondLst>
                                  <p:childTnLst>
                                    <p:set>
                                      <p:cBhvr>
                                        <p:cTn id="41" dur="1" fill="hold">
                                          <p:stCondLst>
                                            <p:cond delay="0"/>
                                          </p:stCondLst>
                                        </p:cTn>
                                        <p:tgtEl>
                                          <p:spTgt spid="498695">
                                            <p:txEl>
                                              <p:pRg st="4" end="4"/>
                                            </p:txEl>
                                          </p:spTgt>
                                        </p:tgtEl>
                                        <p:attrNameLst>
                                          <p:attrName>style.visibility</p:attrName>
                                        </p:attrNameLst>
                                      </p:cBhvr>
                                      <p:to>
                                        <p:strVal val="visible"/>
                                      </p:to>
                                    </p:set>
                                    <p:anim calcmode="lin" valueType="num">
                                      <p:cBhvr additive="base">
                                        <p:cTn id="42" dur="500" fill="hold"/>
                                        <p:tgtEl>
                                          <p:spTgt spid="498695">
                                            <p:txEl>
                                              <p:pRg st="4" end="4"/>
                                            </p:txEl>
                                          </p:spTgt>
                                        </p:tgtEl>
                                        <p:attrNameLst>
                                          <p:attrName>ppt_x</p:attrName>
                                        </p:attrNameLst>
                                      </p:cBhvr>
                                      <p:tavLst>
                                        <p:tav tm="0">
                                          <p:val>
                                            <p:strVal val="0-#ppt_w/2"/>
                                          </p:val>
                                        </p:tav>
                                        <p:tav tm="100000">
                                          <p:val>
                                            <p:strVal val="#ppt_x"/>
                                          </p:val>
                                        </p:tav>
                                      </p:tavLst>
                                    </p:anim>
                                    <p:anim calcmode="lin" valueType="num">
                                      <p:cBhvr additive="base">
                                        <p:cTn id="43" dur="500" fill="hold"/>
                                        <p:tgtEl>
                                          <p:spTgt spid="498695">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8" fill="hold" grpId="0" nodeType="clickEffect">
                                  <p:stCondLst>
                                    <p:cond delay="0"/>
                                  </p:stCondLst>
                                  <p:childTnLst>
                                    <p:set>
                                      <p:cBhvr>
                                        <p:cTn id="47" dur="1" fill="hold">
                                          <p:stCondLst>
                                            <p:cond delay="0"/>
                                          </p:stCondLst>
                                        </p:cTn>
                                        <p:tgtEl>
                                          <p:spTgt spid="498695">
                                            <p:txEl>
                                              <p:pRg st="5" end="5"/>
                                            </p:txEl>
                                          </p:spTgt>
                                        </p:tgtEl>
                                        <p:attrNameLst>
                                          <p:attrName>style.visibility</p:attrName>
                                        </p:attrNameLst>
                                      </p:cBhvr>
                                      <p:to>
                                        <p:strVal val="visible"/>
                                      </p:to>
                                    </p:set>
                                    <p:anim calcmode="lin" valueType="num">
                                      <p:cBhvr additive="base">
                                        <p:cTn id="48" dur="500" fill="hold"/>
                                        <p:tgtEl>
                                          <p:spTgt spid="498695">
                                            <p:txEl>
                                              <p:pRg st="5" end="5"/>
                                            </p:txEl>
                                          </p:spTgt>
                                        </p:tgtEl>
                                        <p:attrNameLst>
                                          <p:attrName>ppt_x</p:attrName>
                                        </p:attrNameLst>
                                      </p:cBhvr>
                                      <p:tavLst>
                                        <p:tav tm="0">
                                          <p:val>
                                            <p:strVal val="0-#ppt_w/2"/>
                                          </p:val>
                                        </p:tav>
                                        <p:tav tm="100000">
                                          <p:val>
                                            <p:strVal val="#ppt_x"/>
                                          </p:val>
                                        </p:tav>
                                      </p:tavLst>
                                    </p:anim>
                                    <p:anim calcmode="lin" valueType="num">
                                      <p:cBhvr additive="base">
                                        <p:cTn id="49" dur="500" fill="hold"/>
                                        <p:tgtEl>
                                          <p:spTgt spid="498695">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2" presetClass="entr" presetSubtype="8" fill="hold" grpId="0" nodeType="clickEffect">
                                  <p:stCondLst>
                                    <p:cond delay="0"/>
                                  </p:stCondLst>
                                  <p:childTnLst>
                                    <p:set>
                                      <p:cBhvr>
                                        <p:cTn id="53" dur="1" fill="hold">
                                          <p:stCondLst>
                                            <p:cond delay="0"/>
                                          </p:stCondLst>
                                        </p:cTn>
                                        <p:tgtEl>
                                          <p:spTgt spid="498695">
                                            <p:txEl>
                                              <p:pRg st="6" end="6"/>
                                            </p:txEl>
                                          </p:spTgt>
                                        </p:tgtEl>
                                        <p:attrNameLst>
                                          <p:attrName>style.visibility</p:attrName>
                                        </p:attrNameLst>
                                      </p:cBhvr>
                                      <p:to>
                                        <p:strVal val="visible"/>
                                      </p:to>
                                    </p:set>
                                    <p:anim calcmode="lin" valueType="num">
                                      <p:cBhvr additive="base">
                                        <p:cTn id="54" dur="500" fill="hold"/>
                                        <p:tgtEl>
                                          <p:spTgt spid="498695">
                                            <p:txEl>
                                              <p:pRg st="6" end="6"/>
                                            </p:txEl>
                                          </p:spTgt>
                                        </p:tgtEl>
                                        <p:attrNameLst>
                                          <p:attrName>ppt_x</p:attrName>
                                        </p:attrNameLst>
                                      </p:cBhvr>
                                      <p:tavLst>
                                        <p:tav tm="0">
                                          <p:val>
                                            <p:strVal val="0-#ppt_w/2"/>
                                          </p:val>
                                        </p:tav>
                                        <p:tav tm="100000">
                                          <p:val>
                                            <p:strVal val="#ppt_x"/>
                                          </p:val>
                                        </p:tav>
                                      </p:tavLst>
                                    </p:anim>
                                    <p:anim calcmode="lin" valueType="num">
                                      <p:cBhvr additive="base">
                                        <p:cTn id="55" dur="500" fill="hold"/>
                                        <p:tgtEl>
                                          <p:spTgt spid="498695">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56" fill="hold" nodeType="clickPar">
                      <p:stCondLst>
                        <p:cond delay="indefinite"/>
                      </p:stCondLst>
                      <p:childTnLst>
                        <p:par>
                          <p:cTn id="57" fill="hold" nodeType="withGroup">
                            <p:stCondLst>
                              <p:cond delay="0"/>
                            </p:stCondLst>
                            <p:childTnLst>
                              <p:par>
                                <p:cTn id="58" presetID="2" presetClass="entr" presetSubtype="8" fill="hold" grpId="0" nodeType="clickEffect">
                                  <p:stCondLst>
                                    <p:cond delay="0"/>
                                  </p:stCondLst>
                                  <p:childTnLst>
                                    <p:set>
                                      <p:cBhvr>
                                        <p:cTn id="59" dur="1" fill="hold">
                                          <p:stCondLst>
                                            <p:cond delay="0"/>
                                          </p:stCondLst>
                                        </p:cTn>
                                        <p:tgtEl>
                                          <p:spTgt spid="498695">
                                            <p:txEl>
                                              <p:pRg st="7" end="7"/>
                                            </p:txEl>
                                          </p:spTgt>
                                        </p:tgtEl>
                                        <p:attrNameLst>
                                          <p:attrName>style.visibility</p:attrName>
                                        </p:attrNameLst>
                                      </p:cBhvr>
                                      <p:to>
                                        <p:strVal val="visible"/>
                                      </p:to>
                                    </p:set>
                                    <p:anim calcmode="lin" valueType="num">
                                      <p:cBhvr additive="base">
                                        <p:cTn id="60" dur="500" fill="hold"/>
                                        <p:tgtEl>
                                          <p:spTgt spid="498695">
                                            <p:txEl>
                                              <p:pRg st="7" end="7"/>
                                            </p:txEl>
                                          </p:spTgt>
                                        </p:tgtEl>
                                        <p:attrNameLst>
                                          <p:attrName>ppt_x</p:attrName>
                                        </p:attrNameLst>
                                      </p:cBhvr>
                                      <p:tavLst>
                                        <p:tav tm="0">
                                          <p:val>
                                            <p:strVal val="0-#ppt_w/2"/>
                                          </p:val>
                                        </p:tav>
                                        <p:tav tm="100000">
                                          <p:val>
                                            <p:strVal val="#ppt_x"/>
                                          </p:val>
                                        </p:tav>
                                      </p:tavLst>
                                    </p:anim>
                                    <p:anim calcmode="lin" valueType="num">
                                      <p:cBhvr additive="base">
                                        <p:cTn id="61" dur="500" fill="hold"/>
                                        <p:tgtEl>
                                          <p:spTgt spid="498695">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62" fill="hold" nodeType="clickPar">
                      <p:stCondLst>
                        <p:cond delay="indefinite"/>
                      </p:stCondLst>
                      <p:childTnLst>
                        <p:par>
                          <p:cTn id="63" fill="hold" nodeType="withGroup">
                            <p:stCondLst>
                              <p:cond delay="0"/>
                            </p:stCondLst>
                            <p:childTnLst>
                              <p:par>
                                <p:cTn id="64" presetID="2" presetClass="entr" presetSubtype="8" fill="hold" grpId="0" nodeType="clickEffect">
                                  <p:stCondLst>
                                    <p:cond delay="0"/>
                                  </p:stCondLst>
                                  <p:childTnLst>
                                    <p:set>
                                      <p:cBhvr>
                                        <p:cTn id="65" dur="1" fill="hold">
                                          <p:stCondLst>
                                            <p:cond delay="0"/>
                                          </p:stCondLst>
                                        </p:cTn>
                                        <p:tgtEl>
                                          <p:spTgt spid="498695">
                                            <p:txEl>
                                              <p:pRg st="8" end="8"/>
                                            </p:txEl>
                                          </p:spTgt>
                                        </p:tgtEl>
                                        <p:attrNameLst>
                                          <p:attrName>style.visibility</p:attrName>
                                        </p:attrNameLst>
                                      </p:cBhvr>
                                      <p:to>
                                        <p:strVal val="visible"/>
                                      </p:to>
                                    </p:set>
                                    <p:anim calcmode="lin" valueType="num">
                                      <p:cBhvr additive="base">
                                        <p:cTn id="66" dur="500" fill="hold"/>
                                        <p:tgtEl>
                                          <p:spTgt spid="498695">
                                            <p:txEl>
                                              <p:pRg st="8" end="8"/>
                                            </p:txEl>
                                          </p:spTgt>
                                        </p:tgtEl>
                                        <p:attrNameLst>
                                          <p:attrName>ppt_x</p:attrName>
                                        </p:attrNameLst>
                                      </p:cBhvr>
                                      <p:tavLst>
                                        <p:tav tm="0">
                                          <p:val>
                                            <p:strVal val="0-#ppt_w/2"/>
                                          </p:val>
                                        </p:tav>
                                        <p:tav tm="100000">
                                          <p:val>
                                            <p:strVal val="#ppt_x"/>
                                          </p:val>
                                        </p:tav>
                                      </p:tavLst>
                                    </p:anim>
                                    <p:anim calcmode="lin" valueType="num">
                                      <p:cBhvr additive="base">
                                        <p:cTn id="67" dur="500" fill="hold"/>
                                        <p:tgtEl>
                                          <p:spTgt spid="498695">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68" fill="hold" nodeType="clickPar">
                      <p:stCondLst>
                        <p:cond delay="indefinite"/>
                      </p:stCondLst>
                      <p:childTnLst>
                        <p:par>
                          <p:cTn id="69" fill="hold" nodeType="withGroup">
                            <p:stCondLst>
                              <p:cond delay="0"/>
                            </p:stCondLst>
                            <p:childTnLst>
                              <p:par>
                                <p:cTn id="70" presetID="2" presetClass="entr" presetSubtype="8" fill="hold" grpId="0" nodeType="clickEffect">
                                  <p:stCondLst>
                                    <p:cond delay="0"/>
                                  </p:stCondLst>
                                  <p:childTnLst>
                                    <p:set>
                                      <p:cBhvr>
                                        <p:cTn id="71" dur="1" fill="hold">
                                          <p:stCondLst>
                                            <p:cond delay="0"/>
                                          </p:stCondLst>
                                        </p:cTn>
                                        <p:tgtEl>
                                          <p:spTgt spid="498695">
                                            <p:txEl>
                                              <p:pRg st="9" end="9"/>
                                            </p:txEl>
                                          </p:spTgt>
                                        </p:tgtEl>
                                        <p:attrNameLst>
                                          <p:attrName>style.visibility</p:attrName>
                                        </p:attrNameLst>
                                      </p:cBhvr>
                                      <p:to>
                                        <p:strVal val="visible"/>
                                      </p:to>
                                    </p:set>
                                    <p:anim calcmode="lin" valueType="num">
                                      <p:cBhvr additive="base">
                                        <p:cTn id="72" dur="500" fill="hold"/>
                                        <p:tgtEl>
                                          <p:spTgt spid="498695">
                                            <p:txEl>
                                              <p:pRg st="9" end="9"/>
                                            </p:txEl>
                                          </p:spTgt>
                                        </p:tgtEl>
                                        <p:attrNameLst>
                                          <p:attrName>ppt_x</p:attrName>
                                        </p:attrNameLst>
                                      </p:cBhvr>
                                      <p:tavLst>
                                        <p:tav tm="0">
                                          <p:val>
                                            <p:strVal val="0-#ppt_w/2"/>
                                          </p:val>
                                        </p:tav>
                                        <p:tav tm="100000">
                                          <p:val>
                                            <p:strVal val="#ppt_x"/>
                                          </p:val>
                                        </p:tav>
                                      </p:tavLst>
                                    </p:anim>
                                    <p:anim calcmode="lin" valueType="num">
                                      <p:cBhvr additive="base">
                                        <p:cTn id="73" dur="500" fill="hold"/>
                                        <p:tgtEl>
                                          <p:spTgt spid="498695">
                                            <p:txEl>
                                              <p:pRg st="9" end="9"/>
                                            </p:txEl>
                                          </p:spTgt>
                                        </p:tgtEl>
                                        <p:attrNameLst>
                                          <p:attrName>ppt_y</p:attrName>
                                        </p:attrNameLst>
                                      </p:cBhvr>
                                      <p:tavLst>
                                        <p:tav tm="0">
                                          <p:val>
                                            <p:strVal val="#ppt_y"/>
                                          </p:val>
                                        </p:tav>
                                        <p:tav tm="100000">
                                          <p:val>
                                            <p:strVal val="#ppt_y"/>
                                          </p:val>
                                        </p:tav>
                                      </p:tavLst>
                                    </p:anim>
                                  </p:childTnLst>
                                </p:cTn>
                              </p:par>
                            </p:childTnLst>
                          </p:cTn>
                        </p:par>
                      </p:childTnLst>
                    </p:cTn>
                  </p:par>
                  <p:par>
                    <p:cTn id="74" fill="hold" nodeType="clickPar">
                      <p:stCondLst>
                        <p:cond delay="indefinite"/>
                      </p:stCondLst>
                      <p:childTnLst>
                        <p:par>
                          <p:cTn id="75" fill="hold" nodeType="withGroup">
                            <p:stCondLst>
                              <p:cond delay="0"/>
                            </p:stCondLst>
                            <p:childTnLst>
                              <p:par>
                                <p:cTn id="76" presetID="2" presetClass="entr" presetSubtype="8" fill="hold" grpId="0" nodeType="clickEffect">
                                  <p:stCondLst>
                                    <p:cond delay="0"/>
                                  </p:stCondLst>
                                  <p:childTnLst>
                                    <p:set>
                                      <p:cBhvr>
                                        <p:cTn id="77" dur="1" fill="hold">
                                          <p:stCondLst>
                                            <p:cond delay="0"/>
                                          </p:stCondLst>
                                        </p:cTn>
                                        <p:tgtEl>
                                          <p:spTgt spid="498695">
                                            <p:txEl>
                                              <p:pRg st="10" end="10"/>
                                            </p:txEl>
                                          </p:spTgt>
                                        </p:tgtEl>
                                        <p:attrNameLst>
                                          <p:attrName>style.visibility</p:attrName>
                                        </p:attrNameLst>
                                      </p:cBhvr>
                                      <p:to>
                                        <p:strVal val="visible"/>
                                      </p:to>
                                    </p:set>
                                    <p:anim calcmode="lin" valueType="num">
                                      <p:cBhvr additive="base">
                                        <p:cTn id="78" dur="500" fill="hold"/>
                                        <p:tgtEl>
                                          <p:spTgt spid="498695">
                                            <p:txEl>
                                              <p:pRg st="10" end="10"/>
                                            </p:txEl>
                                          </p:spTgt>
                                        </p:tgtEl>
                                        <p:attrNameLst>
                                          <p:attrName>ppt_x</p:attrName>
                                        </p:attrNameLst>
                                      </p:cBhvr>
                                      <p:tavLst>
                                        <p:tav tm="0">
                                          <p:val>
                                            <p:strVal val="0-#ppt_w/2"/>
                                          </p:val>
                                        </p:tav>
                                        <p:tav tm="100000">
                                          <p:val>
                                            <p:strVal val="#ppt_x"/>
                                          </p:val>
                                        </p:tav>
                                      </p:tavLst>
                                    </p:anim>
                                    <p:anim calcmode="lin" valueType="num">
                                      <p:cBhvr additive="base">
                                        <p:cTn id="79" dur="500" fill="hold"/>
                                        <p:tgtEl>
                                          <p:spTgt spid="498695">
                                            <p:txEl>
                                              <p:pRg st="10" end="1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8690" grpId="0" animBg="1"/>
      <p:bldP spid="498695" grpId="0" build="p" bldLvl="5"/>
      <p:bldP spid="498691" grpId="0" animBg="1"/>
    </p:bldLst>
  </p:timing>
</p:sld>
</file>

<file path=ppt/slides/slide28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44738"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78531"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1B5A9A92-5133-4C94-BF0D-C709DBE15D64}" type="slidenum">
              <a:rPr lang="de-DE" altLang="en-US" sz="900" smtClean="0">
                <a:solidFill>
                  <a:schemeClr val="accent2"/>
                </a:solidFill>
              </a:rPr>
              <a:pPr/>
              <a:t>286</a:t>
            </a:fld>
            <a:endParaRPr lang="de-DE" altLang="en-US" sz="1400" b="0" smtClean="0">
              <a:solidFill>
                <a:schemeClr val="tx1"/>
              </a:solidFill>
            </a:endParaRPr>
          </a:p>
        </p:txBody>
      </p:sp>
      <p:sp>
        <p:nvSpPr>
          <p:cNvPr id="503810"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3.1.2 Perspektiven</a:t>
            </a:r>
          </a:p>
        </p:txBody>
      </p:sp>
      <p:sp>
        <p:nvSpPr>
          <p:cNvPr id="503811" name="Rectangle 3"/>
          <p:cNvSpPr>
            <a:spLocks noGrp="1" noChangeArrowheads="1"/>
          </p:cNvSpPr>
          <p:nvPr>
            <p:ph type="body" idx="1"/>
          </p:nvPr>
        </p:nvSpPr>
        <p:spPr>
          <a:xfrm>
            <a:off x="684213" y="1628775"/>
            <a:ext cx="7772400" cy="4537075"/>
          </a:xfrm>
        </p:spPr>
        <p:txBody>
          <a:bodyPr/>
          <a:lstStyle/>
          <a:p>
            <a:r>
              <a:rPr lang="de-DE" altLang="en-US" smtClean="0">
                <a:ea typeface="ＭＳ Ｐゴシック" pitchFamily="34" charset="-128"/>
              </a:rPr>
              <a:t>Die GKV ist daran interessiert, die </a:t>
            </a:r>
            <a:r>
              <a:rPr lang="de-DE" altLang="en-US" u="sng" smtClean="0">
                <a:ea typeface="ＭＳ Ｐゴシック" pitchFamily="34" charset="-128"/>
              </a:rPr>
              <a:t>Gesamttherapiekosten</a:t>
            </a:r>
            <a:r>
              <a:rPr lang="de-DE" altLang="en-US" smtClean="0">
                <a:ea typeface="ＭＳ Ｐゴシック" pitchFamily="34" charset="-128"/>
              </a:rPr>
              <a:t> unhabhängig von den Anbietern zu reduzieren</a:t>
            </a:r>
          </a:p>
          <a:p>
            <a:pPr lvl="3"/>
            <a:r>
              <a:rPr lang="de-DE" altLang="en-US" sz="2000" b="1" smtClean="0">
                <a:ea typeface="ＭＳ Ｐゴシック" pitchFamily="34" charset="-128"/>
              </a:rPr>
              <a:t>Steuerung zur ambulanten Versorgung</a:t>
            </a:r>
          </a:p>
          <a:p>
            <a:pPr lvl="3"/>
            <a:r>
              <a:rPr lang="de-DE" altLang="en-US" sz="2000" b="1" smtClean="0">
                <a:ea typeface="ＭＳ Ｐゴシック" pitchFamily="34" charset="-128"/>
              </a:rPr>
              <a:t>Reduktion von Doppeluntersuchungen</a:t>
            </a:r>
          </a:p>
          <a:p>
            <a:pPr lvl="3"/>
            <a:r>
              <a:rPr lang="de-DE" altLang="en-US" sz="2000" b="1" u="sng" smtClean="0">
                <a:solidFill>
                  <a:srgbClr val="FF0000"/>
                </a:solidFill>
                <a:ea typeface="ＭＳ Ｐゴシック" pitchFamily="34" charset="-128"/>
              </a:rPr>
              <a:t>D</a:t>
            </a:r>
            <a:r>
              <a:rPr lang="de-DE" altLang="en-US" sz="2000" b="1" smtClean="0">
                <a:ea typeface="ＭＳ Ｐゴシック" pitchFamily="34" charset="-128"/>
              </a:rPr>
              <a:t>esease </a:t>
            </a:r>
            <a:r>
              <a:rPr lang="de-DE" altLang="en-US" sz="2000" b="1" u="sng" smtClean="0">
                <a:solidFill>
                  <a:srgbClr val="FF0000"/>
                </a:solidFill>
                <a:ea typeface="ＭＳ Ｐゴシック" pitchFamily="34" charset="-128"/>
              </a:rPr>
              <a:t>R</a:t>
            </a:r>
            <a:r>
              <a:rPr lang="de-DE" altLang="en-US" sz="2000" b="1" smtClean="0">
                <a:ea typeface="ＭＳ Ｐゴシック" pitchFamily="34" charset="-128"/>
              </a:rPr>
              <a:t>elated </a:t>
            </a:r>
            <a:r>
              <a:rPr lang="de-DE" altLang="en-US" sz="2000" b="1" u="sng" smtClean="0">
                <a:solidFill>
                  <a:srgbClr val="FF0000"/>
                </a:solidFill>
                <a:ea typeface="ＭＳ Ｐゴシック" pitchFamily="34" charset="-128"/>
              </a:rPr>
              <a:t>G</a:t>
            </a:r>
            <a:r>
              <a:rPr lang="de-DE" altLang="en-US" sz="2000" b="1" smtClean="0">
                <a:ea typeface="ＭＳ Ｐゴシック" pitchFamily="34" charset="-128"/>
              </a:rPr>
              <a:t>roups (DRG, Fallpauschalen)</a:t>
            </a:r>
          </a:p>
          <a:p>
            <a:pPr lvl="3"/>
            <a:r>
              <a:rPr lang="de-DE" altLang="en-US" sz="2000" b="1" smtClean="0">
                <a:ea typeface="ＭＳ Ｐゴシック" pitchFamily="34" charset="-128"/>
              </a:rPr>
              <a:t>Generika, Reimporte</a:t>
            </a:r>
          </a:p>
          <a:p>
            <a:pPr lvl="3"/>
            <a:r>
              <a:rPr lang="de-DE" altLang="en-US" sz="2000" b="1" smtClean="0">
                <a:ea typeface="ＭＳ Ｐゴシック" pitchFamily="34" charset="-128"/>
              </a:rPr>
              <a:t>Selbstbeteiligung</a:t>
            </a:r>
          </a:p>
          <a:p>
            <a:r>
              <a:rPr lang="de-DE" altLang="en-US" smtClean="0">
                <a:ea typeface="ＭＳ Ｐゴシック" pitchFamily="34" charset="-128"/>
              </a:rPr>
              <a:t>Mitgliedersteuerung</a:t>
            </a:r>
          </a:p>
          <a:p>
            <a:pPr lvl="3"/>
            <a:r>
              <a:rPr lang="de-DE" altLang="en-US" sz="2000" smtClean="0">
                <a:ea typeface="ＭＳ Ｐゴシック" pitchFamily="34" charset="-128"/>
              </a:rPr>
              <a:t>Werbung für jungen, gesunden Menschen </a:t>
            </a:r>
          </a:p>
          <a:p>
            <a:pPr lvl="3"/>
            <a:r>
              <a:rPr lang="de-DE" altLang="en-US" sz="2000" smtClean="0">
                <a:ea typeface="ＭＳ Ｐゴシック" pitchFamily="34" charset="-128"/>
              </a:rPr>
              <a:t>Ausnutzung der Länderausgleiches</a:t>
            </a:r>
          </a:p>
        </p:txBody>
      </p:sp>
      <p:sp>
        <p:nvSpPr>
          <p:cNvPr id="503812" name="Text Box 4"/>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3.1.2.2 Betriebswirtschaftlich: Krankenkasse</a:t>
            </a:r>
          </a:p>
        </p:txBody>
      </p:sp>
      <p:sp>
        <p:nvSpPr>
          <p:cNvPr id="278535"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503810"/>
                                        </p:tgtEl>
                                        <p:attrNameLst>
                                          <p:attrName>style.visibility</p:attrName>
                                        </p:attrNameLst>
                                      </p:cBhvr>
                                      <p:to>
                                        <p:strVal val="visible"/>
                                      </p:to>
                                    </p:set>
                                    <p:anim calcmode="lin" valueType="num">
                                      <p:cBhvr additive="base">
                                        <p:cTn id="7" dur="500" fill="hold"/>
                                        <p:tgtEl>
                                          <p:spTgt spid="503810"/>
                                        </p:tgtEl>
                                        <p:attrNameLst>
                                          <p:attrName>ppt_x</p:attrName>
                                        </p:attrNameLst>
                                      </p:cBhvr>
                                      <p:tavLst>
                                        <p:tav tm="0">
                                          <p:val>
                                            <p:strVal val="#ppt_x"/>
                                          </p:val>
                                        </p:tav>
                                        <p:tav tm="100000">
                                          <p:val>
                                            <p:strVal val="#ppt_x"/>
                                          </p:val>
                                        </p:tav>
                                      </p:tavLst>
                                    </p:anim>
                                    <p:anim calcmode="lin" valueType="num">
                                      <p:cBhvr additive="base">
                                        <p:cTn id="8" dur="500" fill="hold"/>
                                        <p:tgtEl>
                                          <p:spTgt spid="503810"/>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503812"/>
                                        </p:tgtEl>
                                        <p:attrNameLst>
                                          <p:attrName>style.visibility</p:attrName>
                                        </p:attrNameLst>
                                      </p:cBhvr>
                                      <p:to>
                                        <p:strVal val="visible"/>
                                      </p:to>
                                    </p:set>
                                    <p:anim calcmode="lin" valueType="num">
                                      <p:cBhvr additive="base">
                                        <p:cTn id="12" dur="500" fill="hold"/>
                                        <p:tgtEl>
                                          <p:spTgt spid="503812"/>
                                        </p:tgtEl>
                                        <p:attrNameLst>
                                          <p:attrName>ppt_x</p:attrName>
                                        </p:attrNameLst>
                                      </p:cBhvr>
                                      <p:tavLst>
                                        <p:tav tm="0">
                                          <p:val>
                                            <p:strVal val="0-#ppt_w/2"/>
                                          </p:val>
                                        </p:tav>
                                        <p:tav tm="100000">
                                          <p:val>
                                            <p:strVal val="#ppt_x"/>
                                          </p:val>
                                        </p:tav>
                                      </p:tavLst>
                                    </p:anim>
                                    <p:anim calcmode="lin" valueType="num">
                                      <p:cBhvr additive="base">
                                        <p:cTn id="13" dur="500" fill="hold"/>
                                        <p:tgtEl>
                                          <p:spTgt spid="503812"/>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503811">
                                            <p:txEl>
                                              <p:pRg st="0" end="0"/>
                                            </p:txEl>
                                          </p:spTgt>
                                        </p:tgtEl>
                                        <p:attrNameLst>
                                          <p:attrName>style.visibility</p:attrName>
                                        </p:attrNameLst>
                                      </p:cBhvr>
                                      <p:to>
                                        <p:strVal val="visible"/>
                                      </p:to>
                                    </p:set>
                                    <p:anim calcmode="lin" valueType="num">
                                      <p:cBhvr additive="base">
                                        <p:cTn id="18" dur="500" fill="hold"/>
                                        <p:tgtEl>
                                          <p:spTgt spid="503811">
                                            <p:txEl>
                                              <p:pRg st="0" end="0"/>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503811">
                                            <p:txEl>
                                              <p:pRg st="0" end="0"/>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503811">
                                            <p:txEl>
                                              <p:pRg st="0" end="0"/>
                                            </p:txEl>
                                          </p:spTgt>
                                        </p:tgtEl>
                                        <p:attrNameLst>
                                          <p:attrName>ppt_c</p:attrName>
                                        </p:attrNameLst>
                                      </p:cBhvr>
                                      <p:to>
                                        <a:schemeClr val="bg2"/>
                                      </p:to>
                                    </p:animClr>
                                  </p:sub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503811">
                                            <p:txEl>
                                              <p:pRg st="1" end="1"/>
                                            </p:txEl>
                                          </p:spTgt>
                                        </p:tgtEl>
                                        <p:attrNameLst>
                                          <p:attrName>style.visibility</p:attrName>
                                        </p:attrNameLst>
                                      </p:cBhvr>
                                      <p:to>
                                        <p:strVal val="visible"/>
                                      </p:to>
                                    </p:set>
                                    <p:anim calcmode="lin" valueType="num">
                                      <p:cBhvr additive="base">
                                        <p:cTn id="24" dur="500" fill="hold"/>
                                        <p:tgtEl>
                                          <p:spTgt spid="503811">
                                            <p:txEl>
                                              <p:pRg st="1" end="1"/>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503811">
                                            <p:txEl>
                                              <p:pRg st="1" end="1"/>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503811">
                                            <p:txEl>
                                              <p:pRg st="1" end="1"/>
                                            </p:txEl>
                                          </p:spTgt>
                                        </p:tgtEl>
                                        <p:attrNameLst>
                                          <p:attrName>ppt_c</p:attrName>
                                        </p:attrNameLst>
                                      </p:cBhvr>
                                      <p:to>
                                        <a:schemeClr val="bg2"/>
                                      </p:to>
                                    </p:animClr>
                                  </p:sub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503811">
                                            <p:txEl>
                                              <p:pRg st="2" end="2"/>
                                            </p:txEl>
                                          </p:spTgt>
                                        </p:tgtEl>
                                        <p:attrNameLst>
                                          <p:attrName>style.visibility</p:attrName>
                                        </p:attrNameLst>
                                      </p:cBhvr>
                                      <p:to>
                                        <p:strVal val="visible"/>
                                      </p:to>
                                    </p:set>
                                    <p:anim calcmode="lin" valueType="num">
                                      <p:cBhvr additive="base">
                                        <p:cTn id="30" dur="500" fill="hold"/>
                                        <p:tgtEl>
                                          <p:spTgt spid="503811">
                                            <p:txEl>
                                              <p:pRg st="2" end="2"/>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503811">
                                            <p:txEl>
                                              <p:pRg st="2" end="2"/>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503811">
                                            <p:txEl>
                                              <p:pRg st="2" end="2"/>
                                            </p:txEl>
                                          </p:spTgt>
                                        </p:tgtEl>
                                        <p:attrNameLst>
                                          <p:attrName>ppt_c</p:attrName>
                                        </p:attrNameLst>
                                      </p:cBhvr>
                                      <p:to>
                                        <a:schemeClr val="bg2"/>
                                      </p:to>
                                    </p:animClr>
                                  </p:subTnLst>
                                </p:cTn>
                              </p:par>
                            </p:childTnLst>
                          </p:cTn>
                        </p:par>
                      </p:childTnLst>
                    </p:cTn>
                  </p:par>
                  <p:par>
                    <p:cTn id="32" fill="hold" nodeType="clickPar">
                      <p:stCondLst>
                        <p:cond delay="indefinite"/>
                      </p:stCondLst>
                      <p:childTnLst>
                        <p:par>
                          <p:cTn id="33" fill="hold" nodeType="withGroup">
                            <p:stCondLst>
                              <p:cond delay="0"/>
                            </p:stCondLst>
                            <p:childTnLst>
                              <p:par>
                                <p:cTn id="34" presetID="2" presetClass="entr" presetSubtype="8" fill="hold" grpId="0" nodeType="clickEffect">
                                  <p:stCondLst>
                                    <p:cond delay="0"/>
                                  </p:stCondLst>
                                  <p:childTnLst>
                                    <p:set>
                                      <p:cBhvr>
                                        <p:cTn id="35" dur="1" fill="hold">
                                          <p:stCondLst>
                                            <p:cond delay="0"/>
                                          </p:stCondLst>
                                        </p:cTn>
                                        <p:tgtEl>
                                          <p:spTgt spid="503811">
                                            <p:txEl>
                                              <p:pRg st="3" end="3"/>
                                            </p:txEl>
                                          </p:spTgt>
                                        </p:tgtEl>
                                        <p:attrNameLst>
                                          <p:attrName>style.visibility</p:attrName>
                                        </p:attrNameLst>
                                      </p:cBhvr>
                                      <p:to>
                                        <p:strVal val="visible"/>
                                      </p:to>
                                    </p:set>
                                    <p:anim calcmode="lin" valueType="num">
                                      <p:cBhvr additive="base">
                                        <p:cTn id="36" dur="500" fill="hold"/>
                                        <p:tgtEl>
                                          <p:spTgt spid="503811">
                                            <p:txEl>
                                              <p:pRg st="3" end="3"/>
                                            </p:txEl>
                                          </p:spTgt>
                                        </p:tgtEl>
                                        <p:attrNameLst>
                                          <p:attrName>ppt_x</p:attrName>
                                        </p:attrNameLst>
                                      </p:cBhvr>
                                      <p:tavLst>
                                        <p:tav tm="0">
                                          <p:val>
                                            <p:strVal val="0-#ppt_w/2"/>
                                          </p:val>
                                        </p:tav>
                                        <p:tav tm="100000">
                                          <p:val>
                                            <p:strVal val="#ppt_x"/>
                                          </p:val>
                                        </p:tav>
                                      </p:tavLst>
                                    </p:anim>
                                    <p:anim calcmode="lin" valueType="num">
                                      <p:cBhvr additive="base">
                                        <p:cTn id="37" dur="500" fill="hold"/>
                                        <p:tgtEl>
                                          <p:spTgt spid="503811">
                                            <p:txEl>
                                              <p:pRg st="3" end="3"/>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503811">
                                            <p:txEl>
                                              <p:pRg st="3" end="3"/>
                                            </p:txEl>
                                          </p:spTgt>
                                        </p:tgtEl>
                                        <p:attrNameLst>
                                          <p:attrName>ppt_c</p:attrName>
                                        </p:attrNameLst>
                                      </p:cBhvr>
                                      <p:to>
                                        <a:schemeClr val="bg2"/>
                                      </p:to>
                                    </p:animClr>
                                  </p:sub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8" fill="hold" grpId="0" nodeType="clickEffect">
                                  <p:stCondLst>
                                    <p:cond delay="0"/>
                                  </p:stCondLst>
                                  <p:childTnLst>
                                    <p:set>
                                      <p:cBhvr>
                                        <p:cTn id="41" dur="1" fill="hold">
                                          <p:stCondLst>
                                            <p:cond delay="0"/>
                                          </p:stCondLst>
                                        </p:cTn>
                                        <p:tgtEl>
                                          <p:spTgt spid="503811">
                                            <p:txEl>
                                              <p:pRg st="4" end="4"/>
                                            </p:txEl>
                                          </p:spTgt>
                                        </p:tgtEl>
                                        <p:attrNameLst>
                                          <p:attrName>style.visibility</p:attrName>
                                        </p:attrNameLst>
                                      </p:cBhvr>
                                      <p:to>
                                        <p:strVal val="visible"/>
                                      </p:to>
                                    </p:set>
                                    <p:anim calcmode="lin" valueType="num">
                                      <p:cBhvr additive="base">
                                        <p:cTn id="42" dur="500" fill="hold"/>
                                        <p:tgtEl>
                                          <p:spTgt spid="503811">
                                            <p:txEl>
                                              <p:pRg st="4" end="4"/>
                                            </p:txEl>
                                          </p:spTgt>
                                        </p:tgtEl>
                                        <p:attrNameLst>
                                          <p:attrName>ppt_x</p:attrName>
                                        </p:attrNameLst>
                                      </p:cBhvr>
                                      <p:tavLst>
                                        <p:tav tm="0">
                                          <p:val>
                                            <p:strVal val="0-#ppt_w/2"/>
                                          </p:val>
                                        </p:tav>
                                        <p:tav tm="100000">
                                          <p:val>
                                            <p:strVal val="#ppt_x"/>
                                          </p:val>
                                        </p:tav>
                                      </p:tavLst>
                                    </p:anim>
                                    <p:anim calcmode="lin" valueType="num">
                                      <p:cBhvr additive="base">
                                        <p:cTn id="43" dur="500" fill="hold"/>
                                        <p:tgtEl>
                                          <p:spTgt spid="503811">
                                            <p:txEl>
                                              <p:pRg st="4" end="4"/>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503811">
                                            <p:txEl>
                                              <p:pRg st="4" end="4"/>
                                            </p:txEl>
                                          </p:spTgt>
                                        </p:tgtEl>
                                        <p:attrNameLst>
                                          <p:attrName>ppt_c</p:attrName>
                                        </p:attrNameLst>
                                      </p:cBhvr>
                                      <p:to>
                                        <a:schemeClr val="bg2"/>
                                      </p:to>
                                    </p:animClr>
                                  </p:sub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8" fill="hold" grpId="0" nodeType="clickEffect">
                                  <p:stCondLst>
                                    <p:cond delay="0"/>
                                  </p:stCondLst>
                                  <p:childTnLst>
                                    <p:set>
                                      <p:cBhvr>
                                        <p:cTn id="47" dur="1" fill="hold">
                                          <p:stCondLst>
                                            <p:cond delay="0"/>
                                          </p:stCondLst>
                                        </p:cTn>
                                        <p:tgtEl>
                                          <p:spTgt spid="503811">
                                            <p:txEl>
                                              <p:pRg st="5" end="5"/>
                                            </p:txEl>
                                          </p:spTgt>
                                        </p:tgtEl>
                                        <p:attrNameLst>
                                          <p:attrName>style.visibility</p:attrName>
                                        </p:attrNameLst>
                                      </p:cBhvr>
                                      <p:to>
                                        <p:strVal val="visible"/>
                                      </p:to>
                                    </p:set>
                                    <p:anim calcmode="lin" valueType="num">
                                      <p:cBhvr additive="base">
                                        <p:cTn id="48" dur="500" fill="hold"/>
                                        <p:tgtEl>
                                          <p:spTgt spid="503811">
                                            <p:txEl>
                                              <p:pRg st="5" end="5"/>
                                            </p:txEl>
                                          </p:spTgt>
                                        </p:tgtEl>
                                        <p:attrNameLst>
                                          <p:attrName>ppt_x</p:attrName>
                                        </p:attrNameLst>
                                      </p:cBhvr>
                                      <p:tavLst>
                                        <p:tav tm="0">
                                          <p:val>
                                            <p:strVal val="0-#ppt_w/2"/>
                                          </p:val>
                                        </p:tav>
                                        <p:tav tm="100000">
                                          <p:val>
                                            <p:strVal val="#ppt_x"/>
                                          </p:val>
                                        </p:tav>
                                      </p:tavLst>
                                    </p:anim>
                                    <p:anim calcmode="lin" valueType="num">
                                      <p:cBhvr additive="base">
                                        <p:cTn id="49" dur="500" fill="hold"/>
                                        <p:tgtEl>
                                          <p:spTgt spid="503811">
                                            <p:txEl>
                                              <p:pRg st="5" end="5"/>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503811">
                                            <p:txEl>
                                              <p:pRg st="5" end="5"/>
                                            </p:txEl>
                                          </p:spTgt>
                                        </p:tgtEl>
                                        <p:attrNameLst>
                                          <p:attrName>ppt_c</p:attrName>
                                        </p:attrNameLst>
                                      </p:cBhvr>
                                      <p:to>
                                        <a:schemeClr val="bg2"/>
                                      </p:to>
                                    </p:animClr>
                                  </p:subTnLst>
                                </p:cTn>
                              </p:par>
                            </p:childTnLst>
                          </p:cTn>
                        </p:par>
                      </p:childTnLst>
                    </p:cTn>
                  </p:par>
                  <p:par>
                    <p:cTn id="50" fill="hold" nodeType="clickPar">
                      <p:stCondLst>
                        <p:cond delay="indefinite"/>
                      </p:stCondLst>
                      <p:childTnLst>
                        <p:par>
                          <p:cTn id="51" fill="hold" nodeType="withGroup">
                            <p:stCondLst>
                              <p:cond delay="0"/>
                            </p:stCondLst>
                            <p:childTnLst>
                              <p:par>
                                <p:cTn id="52" presetID="2" presetClass="entr" presetSubtype="8" fill="hold" grpId="0" nodeType="clickEffect">
                                  <p:stCondLst>
                                    <p:cond delay="0"/>
                                  </p:stCondLst>
                                  <p:childTnLst>
                                    <p:set>
                                      <p:cBhvr>
                                        <p:cTn id="53" dur="1" fill="hold">
                                          <p:stCondLst>
                                            <p:cond delay="0"/>
                                          </p:stCondLst>
                                        </p:cTn>
                                        <p:tgtEl>
                                          <p:spTgt spid="503811">
                                            <p:txEl>
                                              <p:pRg st="6" end="6"/>
                                            </p:txEl>
                                          </p:spTgt>
                                        </p:tgtEl>
                                        <p:attrNameLst>
                                          <p:attrName>style.visibility</p:attrName>
                                        </p:attrNameLst>
                                      </p:cBhvr>
                                      <p:to>
                                        <p:strVal val="visible"/>
                                      </p:to>
                                    </p:set>
                                    <p:anim calcmode="lin" valueType="num">
                                      <p:cBhvr additive="base">
                                        <p:cTn id="54" dur="500" fill="hold"/>
                                        <p:tgtEl>
                                          <p:spTgt spid="503811">
                                            <p:txEl>
                                              <p:pRg st="6" end="6"/>
                                            </p:txEl>
                                          </p:spTgt>
                                        </p:tgtEl>
                                        <p:attrNameLst>
                                          <p:attrName>ppt_x</p:attrName>
                                        </p:attrNameLst>
                                      </p:cBhvr>
                                      <p:tavLst>
                                        <p:tav tm="0">
                                          <p:val>
                                            <p:strVal val="0-#ppt_w/2"/>
                                          </p:val>
                                        </p:tav>
                                        <p:tav tm="100000">
                                          <p:val>
                                            <p:strVal val="#ppt_x"/>
                                          </p:val>
                                        </p:tav>
                                      </p:tavLst>
                                    </p:anim>
                                    <p:anim calcmode="lin" valueType="num">
                                      <p:cBhvr additive="base">
                                        <p:cTn id="55" dur="500" fill="hold"/>
                                        <p:tgtEl>
                                          <p:spTgt spid="503811">
                                            <p:txEl>
                                              <p:pRg st="6" end="6"/>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503811">
                                            <p:txEl>
                                              <p:pRg st="6" end="6"/>
                                            </p:txEl>
                                          </p:spTgt>
                                        </p:tgtEl>
                                        <p:attrNameLst>
                                          <p:attrName>ppt_c</p:attrName>
                                        </p:attrNameLst>
                                      </p:cBhvr>
                                      <p:to>
                                        <a:schemeClr val="bg2"/>
                                      </p:to>
                                    </p:animClr>
                                  </p:subTnLst>
                                </p:cTn>
                              </p:par>
                            </p:childTnLst>
                          </p:cTn>
                        </p:par>
                      </p:childTnLst>
                    </p:cTn>
                  </p:par>
                  <p:par>
                    <p:cTn id="56" fill="hold" nodeType="clickPar">
                      <p:stCondLst>
                        <p:cond delay="indefinite"/>
                      </p:stCondLst>
                      <p:childTnLst>
                        <p:par>
                          <p:cTn id="57" fill="hold" nodeType="withGroup">
                            <p:stCondLst>
                              <p:cond delay="0"/>
                            </p:stCondLst>
                            <p:childTnLst>
                              <p:par>
                                <p:cTn id="58" presetID="2" presetClass="entr" presetSubtype="8" fill="hold" grpId="0" nodeType="clickEffect">
                                  <p:stCondLst>
                                    <p:cond delay="0"/>
                                  </p:stCondLst>
                                  <p:childTnLst>
                                    <p:set>
                                      <p:cBhvr>
                                        <p:cTn id="59" dur="1" fill="hold">
                                          <p:stCondLst>
                                            <p:cond delay="0"/>
                                          </p:stCondLst>
                                        </p:cTn>
                                        <p:tgtEl>
                                          <p:spTgt spid="503811">
                                            <p:txEl>
                                              <p:pRg st="7" end="7"/>
                                            </p:txEl>
                                          </p:spTgt>
                                        </p:tgtEl>
                                        <p:attrNameLst>
                                          <p:attrName>style.visibility</p:attrName>
                                        </p:attrNameLst>
                                      </p:cBhvr>
                                      <p:to>
                                        <p:strVal val="visible"/>
                                      </p:to>
                                    </p:set>
                                    <p:anim calcmode="lin" valueType="num">
                                      <p:cBhvr additive="base">
                                        <p:cTn id="60" dur="500" fill="hold"/>
                                        <p:tgtEl>
                                          <p:spTgt spid="503811">
                                            <p:txEl>
                                              <p:pRg st="7" end="7"/>
                                            </p:txEl>
                                          </p:spTgt>
                                        </p:tgtEl>
                                        <p:attrNameLst>
                                          <p:attrName>ppt_x</p:attrName>
                                        </p:attrNameLst>
                                      </p:cBhvr>
                                      <p:tavLst>
                                        <p:tav tm="0">
                                          <p:val>
                                            <p:strVal val="0-#ppt_w/2"/>
                                          </p:val>
                                        </p:tav>
                                        <p:tav tm="100000">
                                          <p:val>
                                            <p:strVal val="#ppt_x"/>
                                          </p:val>
                                        </p:tav>
                                      </p:tavLst>
                                    </p:anim>
                                    <p:anim calcmode="lin" valueType="num">
                                      <p:cBhvr additive="base">
                                        <p:cTn id="61" dur="500" fill="hold"/>
                                        <p:tgtEl>
                                          <p:spTgt spid="503811">
                                            <p:txEl>
                                              <p:pRg st="7" end="7"/>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503811">
                                            <p:txEl>
                                              <p:pRg st="7" end="7"/>
                                            </p:txEl>
                                          </p:spTgt>
                                        </p:tgtEl>
                                        <p:attrNameLst>
                                          <p:attrName>ppt_c</p:attrName>
                                        </p:attrNameLst>
                                      </p:cBhvr>
                                      <p:to>
                                        <a:schemeClr val="bg2"/>
                                      </p:to>
                                    </p:animClr>
                                  </p:subTnLst>
                                </p:cTn>
                              </p:par>
                            </p:childTnLst>
                          </p:cTn>
                        </p:par>
                      </p:childTnLst>
                    </p:cTn>
                  </p:par>
                  <p:par>
                    <p:cTn id="62" fill="hold" nodeType="clickPar">
                      <p:stCondLst>
                        <p:cond delay="indefinite"/>
                      </p:stCondLst>
                      <p:childTnLst>
                        <p:par>
                          <p:cTn id="63" fill="hold" nodeType="withGroup">
                            <p:stCondLst>
                              <p:cond delay="0"/>
                            </p:stCondLst>
                            <p:childTnLst>
                              <p:par>
                                <p:cTn id="64" presetID="2" presetClass="entr" presetSubtype="8" fill="hold" grpId="0" nodeType="clickEffect">
                                  <p:stCondLst>
                                    <p:cond delay="0"/>
                                  </p:stCondLst>
                                  <p:childTnLst>
                                    <p:set>
                                      <p:cBhvr>
                                        <p:cTn id="65" dur="1" fill="hold">
                                          <p:stCondLst>
                                            <p:cond delay="0"/>
                                          </p:stCondLst>
                                        </p:cTn>
                                        <p:tgtEl>
                                          <p:spTgt spid="503811">
                                            <p:txEl>
                                              <p:pRg st="8" end="8"/>
                                            </p:txEl>
                                          </p:spTgt>
                                        </p:tgtEl>
                                        <p:attrNameLst>
                                          <p:attrName>style.visibility</p:attrName>
                                        </p:attrNameLst>
                                      </p:cBhvr>
                                      <p:to>
                                        <p:strVal val="visible"/>
                                      </p:to>
                                    </p:set>
                                    <p:anim calcmode="lin" valueType="num">
                                      <p:cBhvr additive="base">
                                        <p:cTn id="66" dur="500" fill="hold"/>
                                        <p:tgtEl>
                                          <p:spTgt spid="503811">
                                            <p:txEl>
                                              <p:pRg st="8" end="8"/>
                                            </p:txEl>
                                          </p:spTgt>
                                        </p:tgtEl>
                                        <p:attrNameLst>
                                          <p:attrName>ppt_x</p:attrName>
                                        </p:attrNameLst>
                                      </p:cBhvr>
                                      <p:tavLst>
                                        <p:tav tm="0">
                                          <p:val>
                                            <p:strVal val="0-#ppt_w/2"/>
                                          </p:val>
                                        </p:tav>
                                        <p:tav tm="100000">
                                          <p:val>
                                            <p:strVal val="#ppt_x"/>
                                          </p:val>
                                        </p:tav>
                                      </p:tavLst>
                                    </p:anim>
                                    <p:anim calcmode="lin" valueType="num">
                                      <p:cBhvr additive="base">
                                        <p:cTn id="67" dur="500" fill="hold"/>
                                        <p:tgtEl>
                                          <p:spTgt spid="503811">
                                            <p:txEl>
                                              <p:pRg st="8" end="8"/>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503811">
                                            <p:txEl>
                                              <p:pRg st="8" end="8"/>
                                            </p:txEl>
                                          </p:spTgt>
                                        </p:tgtEl>
                                        <p:attrNameLst>
                                          <p:attrName>ppt_c</p:attrName>
                                        </p:attrNameLst>
                                      </p:cBhvr>
                                      <p:to>
                                        <a:schemeClr val="bg2"/>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3810" grpId="0" animBg="1" autoUpdateAnimBg="0"/>
      <p:bldP spid="503811" grpId="0" build="p" bldLvl="5" autoUpdateAnimBg="0"/>
      <p:bldP spid="503812" grpId="0" animBg="1" autoUpdateAnimBg="0"/>
    </p:bldLst>
  </p:timing>
</p:sld>
</file>

<file path=ppt/slides/slide28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45762"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79555" name="Foliennummernplatzhalter 6"/>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BA227575-2999-4DE8-AEA4-B271E39786FB}" type="slidenum">
              <a:rPr lang="de-DE" altLang="en-US" sz="900" smtClean="0">
                <a:solidFill>
                  <a:schemeClr val="accent2"/>
                </a:solidFill>
              </a:rPr>
              <a:pPr/>
              <a:t>287</a:t>
            </a:fld>
            <a:endParaRPr lang="de-DE" altLang="en-US" sz="1400" b="0" smtClean="0">
              <a:solidFill>
                <a:schemeClr val="tx1"/>
              </a:solidFill>
            </a:endParaRPr>
          </a:p>
        </p:txBody>
      </p:sp>
      <p:sp>
        <p:nvSpPr>
          <p:cNvPr id="500738"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3.1.2 Perspektiven</a:t>
            </a:r>
          </a:p>
        </p:txBody>
      </p:sp>
      <p:sp>
        <p:nvSpPr>
          <p:cNvPr id="500739"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3.1.2.3 Volkswirtschaftlich</a:t>
            </a:r>
          </a:p>
        </p:txBody>
      </p:sp>
      <p:sp>
        <p:nvSpPr>
          <p:cNvPr id="279558"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279559"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500743" name="Rectangle 7"/>
          <p:cNvSpPr>
            <a:spLocks noChangeArrowheads="1"/>
          </p:cNvSpPr>
          <p:nvPr/>
        </p:nvSpPr>
        <p:spPr bwMode="auto">
          <a:xfrm>
            <a:off x="684213" y="1628775"/>
            <a:ext cx="7772400" cy="4537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57200" indent="-457200">
              <a:spcBef>
                <a:spcPct val="20000"/>
              </a:spcBef>
              <a:buClr>
                <a:srgbClr val="000066"/>
              </a:buClr>
              <a:buBlip>
                <a:blip r:embed="rId3"/>
              </a:buBlip>
              <a:defRPr sz="2400" b="1">
                <a:solidFill>
                  <a:srgbClr val="000066"/>
                </a:solidFill>
                <a:latin typeface="Arial" pitchFamily="34" charset="0"/>
                <a:ea typeface="ＭＳ Ｐゴシック" pitchFamily="34" charset="-128"/>
              </a:defRPr>
            </a:lvl1pPr>
            <a:lvl2pPr marL="742950" indent="-285750">
              <a:spcBef>
                <a:spcPct val="20000"/>
              </a:spcBef>
              <a:buClr>
                <a:srgbClr val="000066"/>
              </a:buClr>
              <a:buFont typeface="Wingdings" pitchFamily="2" charset="2"/>
              <a:buBlip>
                <a:blip r:embed="rId4"/>
              </a:buBlip>
              <a:defRPr sz="2000" b="1">
                <a:solidFill>
                  <a:schemeClr val="tx1"/>
                </a:solidFill>
                <a:latin typeface="Arial" pitchFamily="34" charset="0"/>
                <a:ea typeface="ＭＳ Ｐゴシック" pitchFamily="34" charset="-128"/>
              </a:defRPr>
            </a:lvl2pPr>
            <a:lvl3pPr marL="1143000" indent="-228600">
              <a:spcBef>
                <a:spcPct val="20000"/>
              </a:spcBef>
              <a:buClr>
                <a:srgbClr val="000066"/>
              </a:buClr>
              <a:buFont typeface="Wingdings" pitchFamily="2" charset="2"/>
              <a:buBlip>
                <a:blip r:embed="rId4"/>
              </a:buBlip>
              <a:defRPr sz="2000">
                <a:solidFill>
                  <a:schemeClr val="tx1"/>
                </a:solidFill>
                <a:latin typeface="Arial" pitchFamily="34" charset="0"/>
                <a:ea typeface="ＭＳ Ｐゴシック" pitchFamily="34" charset="-128"/>
              </a:defRPr>
            </a:lvl3pPr>
            <a:lvl4pPr marL="1676400" indent="-304800">
              <a:spcBef>
                <a:spcPct val="20000"/>
              </a:spcBef>
              <a:buClr>
                <a:srgbClr val="000066"/>
              </a:buClr>
              <a:buSzPct val="115000"/>
              <a:buFont typeface="Symbol" pitchFamily="18" charset="2"/>
              <a:buBlip>
                <a:blip r:embed="rId5"/>
              </a:buBlip>
              <a:defRPr sz="1600">
                <a:solidFill>
                  <a:schemeClr val="tx1"/>
                </a:solidFill>
                <a:latin typeface="Arial" pitchFamily="34" charset="0"/>
                <a:ea typeface="ＭＳ Ｐゴシック" pitchFamily="34" charset="-128"/>
              </a:defRPr>
            </a:lvl4pPr>
            <a:lvl5pPr marL="2057400" indent="-228600">
              <a:spcBef>
                <a:spcPct val="20000"/>
              </a:spcBef>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5pPr>
            <a:lvl6pPr marL="25146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6pPr>
            <a:lvl7pPr marL="29718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7pPr>
            <a:lvl8pPr marL="34290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8pPr>
            <a:lvl9pPr marL="38862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9pPr>
          </a:lstStyle>
          <a:p>
            <a:pPr>
              <a:lnSpc>
                <a:spcPct val="100000"/>
              </a:lnSpc>
            </a:pPr>
            <a:r>
              <a:rPr lang="de-DE" altLang="en-US"/>
              <a:t>Die Betrachtung der Gesundheitskosten aus der Sicht der Gesellschaft (Volkswirtschaftlich) bedingt andere Optimierungen</a:t>
            </a:r>
          </a:p>
          <a:p>
            <a:pPr lvl="3">
              <a:lnSpc>
                <a:spcPct val="100000"/>
              </a:lnSpc>
            </a:pPr>
            <a:r>
              <a:rPr lang="de-DE" altLang="en-US" sz="2000" b="0"/>
              <a:t>Arbeitsunfähigkeit kann z.B. teuerer sein als eine sehr teuere Therapie, die von der GKV getragen werden muss</a:t>
            </a:r>
          </a:p>
          <a:p>
            <a:pPr lvl="3">
              <a:lnSpc>
                <a:spcPct val="100000"/>
              </a:lnSpc>
            </a:pPr>
            <a:r>
              <a:rPr lang="de-DE" altLang="en-US" sz="2000" b="0"/>
              <a:t>Pflegekosten können ebenfalls teuerer sein als teuere Therapien</a:t>
            </a:r>
          </a:p>
          <a:p>
            <a:pPr lvl="3">
              <a:lnSpc>
                <a:spcPct val="100000"/>
              </a:lnSpc>
            </a:pPr>
            <a:r>
              <a:rPr lang="de-DE" altLang="en-US" sz="2000" b="0"/>
              <a:t>Produktive Menschen haben allerdings volkswirtschaftlich einen anderen Gewicht als z.B. Rentner</a:t>
            </a:r>
          </a:p>
          <a:p>
            <a:pPr>
              <a:lnSpc>
                <a:spcPct val="100000"/>
              </a:lnSpc>
            </a:pPr>
            <a:r>
              <a:rPr lang="de-DE" altLang="en-US" sz="3200"/>
              <a:t>S. 3.4 Gesundheitsökonomie</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500738"/>
                                        </p:tgtEl>
                                        <p:attrNameLst>
                                          <p:attrName>style.visibility</p:attrName>
                                        </p:attrNameLst>
                                      </p:cBhvr>
                                      <p:to>
                                        <p:strVal val="visible"/>
                                      </p:to>
                                    </p:set>
                                    <p:anim calcmode="lin" valueType="num">
                                      <p:cBhvr additive="base">
                                        <p:cTn id="7" dur="500" fill="hold"/>
                                        <p:tgtEl>
                                          <p:spTgt spid="500738"/>
                                        </p:tgtEl>
                                        <p:attrNameLst>
                                          <p:attrName>ppt_x</p:attrName>
                                        </p:attrNameLst>
                                      </p:cBhvr>
                                      <p:tavLst>
                                        <p:tav tm="0">
                                          <p:val>
                                            <p:strVal val="#ppt_x"/>
                                          </p:val>
                                        </p:tav>
                                        <p:tav tm="100000">
                                          <p:val>
                                            <p:strVal val="#ppt_x"/>
                                          </p:val>
                                        </p:tav>
                                      </p:tavLst>
                                    </p:anim>
                                    <p:anim calcmode="lin" valueType="num">
                                      <p:cBhvr additive="base">
                                        <p:cTn id="8" dur="500" fill="hold"/>
                                        <p:tgtEl>
                                          <p:spTgt spid="500738"/>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1" fill="hold" grpId="0" nodeType="afterEffect">
                                  <p:stCondLst>
                                    <p:cond delay="0"/>
                                  </p:stCondLst>
                                  <p:childTnLst>
                                    <p:set>
                                      <p:cBhvr>
                                        <p:cTn id="11" dur="1" fill="hold">
                                          <p:stCondLst>
                                            <p:cond delay="0"/>
                                          </p:stCondLst>
                                        </p:cTn>
                                        <p:tgtEl>
                                          <p:spTgt spid="500739"/>
                                        </p:tgtEl>
                                        <p:attrNameLst>
                                          <p:attrName>style.visibility</p:attrName>
                                        </p:attrNameLst>
                                      </p:cBhvr>
                                      <p:to>
                                        <p:strVal val="visible"/>
                                      </p:to>
                                    </p:set>
                                    <p:anim calcmode="lin" valueType="num">
                                      <p:cBhvr additive="base">
                                        <p:cTn id="12" dur="500" fill="hold"/>
                                        <p:tgtEl>
                                          <p:spTgt spid="500739"/>
                                        </p:tgtEl>
                                        <p:attrNameLst>
                                          <p:attrName>ppt_x</p:attrName>
                                        </p:attrNameLst>
                                      </p:cBhvr>
                                      <p:tavLst>
                                        <p:tav tm="0">
                                          <p:val>
                                            <p:strVal val="#ppt_x"/>
                                          </p:val>
                                        </p:tav>
                                        <p:tav tm="100000">
                                          <p:val>
                                            <p:strVal val="#ppt_x"/>
                                          </p:val>
                                        </p:tav>
                                      </p:tavLst>
                                    </p:anim>
                                    <p:anim calcmode="lin" valueType="num">
                                      <p:cBhvr additive="base">
                                        <p:cTn id="13" dur="500" fill="hold"/>
                                        <p:tgtEl>
                                          <p:spTgt spid="500739"/>
                                        </p:tgtEl>
                                        <p:attrNameLst>
                                          <p:attrName>ppt_y</p:attrName>
                                        </p:attrNameLst>
                                      </p:cBhvr>
                                      <p:tavLst>
                                        <p:tav tm="0">
                                          <p:val>
                                            <p:strVal val="0-#ppt_h/2"/>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500743">
                                            <p:txEl>
                                              <p:pRg st="0" end="0"/>
                                            </p:txEl>
                                          </p:spTgt>
                                        </p:tgtEl>
                                        <p:attrNameLst>
                                          <p:attrName>style.visibility</p:attrName>
                                        </p:attrNameLst>
                                      </p:cBhvr>
                                      <p:to>
                                        <p:strVal val="visible"/>
                                      </p:to>
                                    </p:set>
                                    <p:anim calcmode="lin" valueType="num">
                                      <p:cBhvr additive="base">
                                        <p:cTn id="18" dur="500" fill="hold"/>
                                        <p:tgtEl>
                                          <p:spTgt spid="500743">
                                            <p:txEl>
                                              <p:pRg st="0" end="0"/>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500743">
                                            <p:txEl>
                                              <p:pRg st="0" end="0"/>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500743">
                                            <p:txEl>
                                              <p:pRg st="0" end="0"/>
                                            </p:txEl>
                                          </p:spTgt>
                                        </p:tgtEl>
                                        <p:attrNameLst>
                                          <p:attrName>ppt_c</p:attrName>
                                        </p:attrNameLst>
                                      </p:cBhvr>
                                      <p:to>
                                        <a:schemeClr val="bg2"/>
                                      </p:to>
                                    </p:animClr>
                                  </p:sub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500743">
                                            <p:txEl>
                                              <p:pRg st="1" end="1"/>
                                            </p:txEl>
                                          </p:spTgt>
                                        </p:tgtEl>
                                        <p:attrNameLst>
                                          <p:attrName>style.visibility</p:attrName>
                                        </p:attrNameLst>
                                      </p:cBhvr>
                                      <p:to>
                                        <p:strVal val="visible"/>
                                      </p:to>
                                    </p:set>
                                    <p:anim calcmode="lin" valueType="num">
                                      <p:cBhvr additive="base">
                                        <p:cTn id="24" dur="500" fill="hold"/>
                                        <p:tgtEl>
                                          <p:spTgt spid="500743">
                                            <p:txEl>
                                              <p:pRg st="1" end="1"/>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500743">
                                            <p:txEl>
                                              <p:pRg st="1" end="1"/>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500743">
                                            <p:txEl>
                                              <p:pRg st="1" end="1"/>
                                            </p:txEl>
                                          </p:spTgt>
                                        </p:tgtEl>
                                        <p:attrNameLst>
                                          <p:attrName>ppt_c</p:attrName>
                                        </p:attrNameLst>
                                      </p:cBhvr>
                                      <p:to>
                                        <a:schemeClr val="bg2"/>
                                      </p:to>
                                    </p:animClr>
                                  </p:sub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500743">
                                            <p:txEl>
                                              <p:pRg st="2" end="2"/>
                                            </p:txEl>
                                          </p:spTgt>
                                        </p:tgtEl>
                                        <p:attrNameLst>
                                          <p:attrName>style.visibility</p:attrName>
                                        </p:attrNameLst>
                                      </p:cBhvr>
                                      <p:to>
                                        <p:strVal val="visible"/>
                                      </p:to>
                                    </p:set>
                                    <p:anim calcmode="lin" valueType="num">
                                      <p:cBhvr additive="base">
                                        <p:cTn id="30" dur="500" fill="hold"/>
                                        <p:tgtEl>
                                          <p:spTgt spid="500743">
                                            <p:txEl>
                                              <p:pRg st="2" end="2"/>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500743">
                                            <p:txEl>
                                              <p:pRg st="2" end="2"/>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500743">
                                            <p:txEl>
                                              <p:pRg st="2" end="2"/>
                                            </p:txEl>
                                          </p:spTgt>
                                        </p:tgtEl>
                                        <p:attrNameLst>
                                          <p:attrName>ppt_c</p:attrName>
                                        </p:attrNameLst>
                                      </p:cBhvr>
                                      <p:to>
                                        <a:schemeClr val="bg2"/>
                                      </p:to>
                                    </p:animClr>
                                  </p:subTnLst>
                                </p:cTn>
                              </p:par>
                            </p:childTnLst>
                          </p:cTn>
                        </p:par>
                      </p:childTnLst>
                    </p:cTn>
                  </p:par>
                  <p:par>
                    <p:cTn id="32" fill="hold" nodeType="clickPar">
                      <p:stCondLst>
                        <p:cond delay="indefinite"/>
                      </p:stCondLst>
                      <p:childTnLst>
                        <p:par>
                          <p:cTn id="33" fill="hold" nodeType="withGroup">
                            <p:stCondLst>
                              <p:cond delay="0"/>
                            </p:stCondLst>
                            <p:childTnLst>
                              <p:par>
                                <p:cTn id="34" presetID="2" presetClass="entr" presetSubtype="8" fill="hold" grpId="0" nodeType="clickEffect">
                                  <p:stCondLst>
                                    <p:cond delay="0"/>
                                  </p:stCondLst>
                                  <p:childTnLst>
                                    <p:set>
                                      <p:cBhvr>
                                        <p:cTn id="35" dur="1" fill="hold">
                                          <p:stCondLst>
                                            <p:cond delay="0"/>
                                          </p:stCondLst>
                                        </p:cTn>
                                        <p:tgtEl>
                                          <p:spTgt spid="500743">
                                            <p:txEl>
                                              <p:pRg st="3" end="3"/>
                                            </p:txEl>
                                          </p:spTgt>
                                        </p:tgtEl>
                                        <p:attrNameLst>
                                          <p:attrName>style.visibility</p:attrName>
                                        </p:attrNameLst>
                                      </p:cBhvr>
                                      <p:to>
                                        <p:strVal val="visible"/>
                                      </p:to>
                                    </p:set>
                                    <p:anim calcmode="lin" valueType="num">
                                      <p:cBhvr additive="base">
                                        <p:cTn id="36" dur="500" fill="hold"/>
                                        <p:tgtEl>
                                          <p:spTgt spid="500743">
                                            <p:txEl>
                                              <p:pRg st="3" end="3"/>
                                            </p:txEl>
                                          </p:spTgt>
                                        </p:tgtEl>
                                        <p:attrNameLst>
                                          <p:attrName>ppt_x</p:attrName>
                                        </p:attrNameLst>
                                      </p:cBhvr>
                                      <p:tavLst>
                                        <p:tav tm="0">
                                          <p:val>
                                            <p:strVal val="0-#ppt_w/2"/>
                                          </p:val>
                                        </p:tav>
                                        <p:tav tm="100000">
                                          <p:val>
                                            <p:strVal val="#ppt_x"/>
                                          </p:val>
                                        </p:tav>
                                      </p:tavLst>
                                    </p:anim>
                                    <p:anim calcmode="lin" valueType="num">
                                      <p:cBhvr additive="base">
                                        <p:cTn id="37" dur="500" fill="hold"/>
                                        <p:tgtEl>
                                          <p:spTgt spid="500743">
                                            <p:txEl>
                                              <p:pRg st="3" end="3"/>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500743">
                                            <p:txEl>
                                              <p:pRg st="3" end="3"/>
                                            </p:txEl>
                                          </p:spTgt>
                                        </p:tgtEl>
                                        <p:attrNameLst>
                                          <p:attrName>ppt_c</p:attrName>
                                        </p:attrNameLst>
                                      </p:cBhvr>
                                      <p:to>
                                        <a:schemeClr val="bg2"/>
                                      </p:to>
                                    </p:animClr>
                                  </p:sub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8" fill="hold" grpId="0" nodeType="clickEffect">
                                  <p:stCondLst>
                                    <p:cond delay="0"/>
                                  </p:stCondLst>
                                  <p:childTnLst>
                                    <p:set>
                                      <p:cBhvr>
                                        <p:cTn id="41" dur="1" fill="hold">
                                          <p:stCondLst>
                                            <p:cond delay="0"/>
                                          </p:stCondLst>
                                        </p:cTn>
                                        <p:tgtEl>
                                          <p:spTgt spid="500743">
                                            <p:txEl>
                                              <p:pRg st="4" end="4"/>
                                            </p:txEl>
                                          </p:spTgt>
                                        </p:tgtEl>
                                        <p:attrNameLst>
                                          <p:attrName>style.visibility</p:attrName>
                                        </p:attrNameLst>
                                      </p:cBhvr>
                                      <p:to>
                                        <p:strVal val="visible"/>
                                      </p:to>
                                    </p:set>
                                    <p:anim calcmode="lin" valueType="num">
                                      <p:cBhvr additive="base">
                                        <p:cTn id="42" dur="500" fill="hold"/>
                                        <p:tgtEl>
                                          <p:spTgt spid="500743">
                                            <p:txEl>
                                              <p:pRg st="4" end="4"/>
                                            </p:txEl>
                                          </p:spTgt>
                                        </p:tgtEl>
                                        <p:attrNameLst>
                                          <p:attrName>ppt_x</p:attrName>
                                        </p:attrNameLst>
                                      </p:cBhvr>
                                      <p:tavLst>
                                        <p:tav tm="0">
                                          <p:val>
                                            <p:strVal val="0-#ppt_w/2"/>
                                          </p:val>
                                        </p:tav>
                                        <p:tav tm="100000">
                                          <p:val>
                                            <p:strVal val="#ppt_x"/>
                                          </p:val>
                                        </p:tav>
                                      </p:tavLst>
                                    </p:anim>
                                    <p:anim calcmode="lin" valueType="num">
                                      <p:cBhvr additive="base">
                                        <p:cTn id="43" dur="500" fill="hold"/>
                                        <p:tgtEl>
                                          <p:spTgt spid="500743">
                                            <p:txEl>
                                              <p:pRg st="4" end="4"/>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500743">
                                            <p:txEl>
                                              <p:pRg st="4" end="4"/>
                                            </p:txEl>
                                          </p:spTgt>
                                        </p:tgtEl>
                                        <p:attrNameLst>
                                          <p:attrName>ppt_c</p:attrName>
                                        </p:attrNameLst>
                                      </p:cBhvr>
                                      <p:to>
                                        <a:schemeClr val="bg2"/>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0738" grpId="0" animBg="1"/>
      <p:bldP spid="500739" grpId="0" animBg="1"/>
      <p:bldP spid="500743" grpId="0" build="p" bldLvl="5" autoUpdateAnimBg="0"/>
    </p:bldLst>
  </p:timing>
</p:sld>
</file>

<file path=ppt/slides/slide28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46786"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80579"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89B0A7AA-0FAF-4534-AF21-36CBB20DA36A}" type="slidenum">
              <a:rPr lang="de-DE" altLang="en-US" sz="900" smtClean="0">
                <a:solidFill>
                  <a:schemeClr val="accent2"/>
                </a:solidFill>
              </a:rPr>
              <a:pPr/>
              <a:t>288</a:t>
            </a:fld>
            <a:endParaRPr lang="de-DE" altLang="en-US" sz="1400" b="0" smtClean="0">
              <a:solidFill>
                <a:schemeClr val="tx1"/>
              </a:solidFill>
            </a:endParaRPr>
          </a:p>
        </p:txBody>
      </p:sp>
      <p:sp>
        <p:nvSpPr>
          <p:cNvPr id="524290"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3.1.3 Studientypen</a:t>
            </a:r>
          </a:p>
        </p:txBody>
      </p:sp>
      <p:sp>
        <p:nvSpPr>
          <p:cNvPr id="280581"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graphicFrame>
        <p:nvGraphicFramePr>
          <p:cNvPr id="524386" name="Group 98"/>
          <p:cNvGraphicFramePr>
            <a:graphicFrameLocks noGrp="1"/>
          </p:cNvGraphicFramePr>
          <p:nvPr>
            <p:extLst>
              <p:ext uri="{D42A27DB-BD31-4B8C-83A1-F6EECF244321}">
                <p14:modId xmlns:p14="http://schemas.microsoft.com/office/powerpoint/2010/main" val="36306487"/>
              </p:ext>
            </p:extLst>
          </p:nvPr>
        </p:nvGraphicFramePr>
        <p:xfrm>
          <a:off x="684213" y="1268413"/>
          <a:ext cx="7775575" cy="4897441"/>
        </p:xfrm>
        <a:graphic>
          <a:graphicData uri="http://schemas.openxmlformats.org/drawingml/2006/table">
            <a:tbl>
              <a:tblPr>
                <a:effectLst>
                  <a:outerShdw blurRad="50800" dist="38100" dir="2700000" algn="tl" rotWithShape="0">
                    <a:prstClr val="black">
                      <a:alpha val="40000"/>
                    </a:prstClr>
                  </a:outerShdw>
                </a:effectLst>
              </a:tblPr>
              <a:tblGrid>
                <a:gridCol w="4040187">
                  <a:extLst>
                    <a:ext uri="{9D8B030D-6E8A-4147-A177-3AD203B41FA5}">
                      <a16:colId xmlns="" xmlns:a16="http://schemas.microsoft.com/office/drawing/2014/main" val="20000"/>
                    </a:ext>
                  </a:extLst>
                </a:gridCol>
                <a:gridCol w="1095375">
                  <a:extLst>
                    <a:ext uri="{9D8B030D-6E8A-4147-A177-3AD203B41FA5}">
                      <a16:colId xmlns="" xmlns:a16="http://schemas.microsoft.com/office/drawing/2014/main" val="20001"/>
                    </a:ext>
                  </a:extLst>
                </a:gridCol>
                <a:gridCol w="2640013">
                  <a:extLst>
                    <a:ext uri="{9D8B030D-6E8A-4147-A177-3AD203B41FA5}">
                      <a16:colId xmlns="" xmlns:a16="http://schemas.microsoft.com/office/drawing/2014/main" val="20002"/>
                    </a:ext>
                  </a:extLst>
                </a:gridCol>
              </a:tblGrid>
              <a:tr h="509588">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dirty="0" smtClean="0">
                          <a:ln>
                            <a:noFill/>
                          </a:ln>
                          <a:solidFill>
                            <a:srgbClr val="000066"/>
                          </a:solidFill>
                          <a:effectLst/>
                          <a:latin typeface="Arial" pitchFamily="34" charset="0"/>
                          <a:ea typeface="ＭＳ Ｐゴシック" pitchFamily="1" charset="-128"/>
                        </a:rPr>
                        <a:t>Studienform</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rPr>
                        <a:t>Kosten</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rPr>
                        <a:t>Nutzen</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 xmlns:a16="http://schemas.microsoft.com/office/drawing/2014/main" val="10000"/>
                  </a:ext>
                </a:extLst>
              </a:tr>
              <a:tr h="436563">
                <a:tc gridSpan="3">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dirty="0" smtClean="0">
                          <a:ln>
                            <a:noFill/>
                          </a:ln>
                          <a:solidFill>
                            <a:srgbClr val="FFFF00"/>
                          </a:solidFill>
                          <a:effectLst/>
                          <a:latin typeface="Arial" pitchFamily="34" charset="0"/>
                          <a:ea typeface="ＭＳ Ｐゴシック" pitchFamily="1" charset="-128"/>
                        </a:rPr>
                        <a:t>Vergleichende Studien</a:t>
                      </a: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66"/>
                    </a:solidFill>
                  </a:tcPr>
                </a:tc>
                <a:tc hMerge="1">
                  <a:txBody>
                    <a:bodyPr/>
                    <a:lstStyle/>
                    <a:p>
                      <a:endParaRPr lang="en-GB"/>
                    </a:p>
                  </a:txBody>
                  <a:tcPr/>
                </a:tc>
                <a:tc hMerge="1">
                  <a:txBody>
                    <a:bodyPr/>
                    <a:lstStyle/>
                    <a:p>
                      <a:endParaRPr lang="en-GB"/>
                    </a:p>
                  </a:txBody>
                  <a:tcPr/>
                </a:tc>
                <a:extLst>
                  <a:ext uri="{0D108BD9-81ED-4DB2-BD59-A6C34878D82A}">
                    <a16:rowId xmlns="" xmlns:a16="http://schemas.microsoft.com/office/drawing/2014/main" val="10001"/>
                  </a:ext>
                </a:extLst>
              </a:tr>
              <a:tr h="509588">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chemeClr val="tx1"/>
                          </a:solidFill>
                          <a:effectLst/>
                          <a:latin typeface="Arial" pitchFamily="34" charset="0"/>
                          <a:ea typeface="ＭＳ Ｐゴシック" pitchFamily="1" charset="-128"/>
                        </a:rPr>
                        <a:t>Kosten-Minimierungsanalyse</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0" i="0" u="none" strike="noStrike" cap="none" normalizeH="0" baseline="0" smtClean="0">
                          <a:ln>
                            <a:noFill/>
                          </a:ln>
                          <a:solidFill>
                            <a:schemeClr val="tx1"/>
                          </a:solidFill>
                          <a:effectLst/>
                          <a:latin typeface="Arial" pitchFamily="34" charset="0"/>
                          <a:ea typeface="ＭＳ Ｐゴシック" pitchFamily="1" charset="-128"/>
                        </a:rPr>
                        <a:t>€</a:t>
                      </a:r>
                      <a:endParaRPr kumimoji="0" lang="de-DE" altLang="en-US" sz="2000" b="1" i="0" u="none" strike="noStrike" cap="none" normalizeH="0" baseline="0" smtClean="0">
                        <a:ln>
                          <a:noFill/>
                        </a:ln>
                        <a:solidFill>
                          <a:schemeClr val="tx1"/>
                        </a:solidFill>
                        <a:effectLst/>
                        <a:latin typeface="Arial" pitchFamily="34" charset="0"/>
                        <a:ea typeface="ＭＳ Ｐゴシック" pitchFamily="1" charset="-12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chemeClr val="tx1"/>
                          </a:solidFill>
                          <a:effectLst/>
                          <a:latin typeface="Arial" pitchFamily="34" charset="0"/>
                          <a:ea typeface="ＭＳ Ｐゴシック" pitchFamily="1" charset="-128"/>
                        </a:rPr>
                        <a:t>-</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 xmlns:a16="http://schemas.microsoft.com/office/drawing/2014/main" val="10002"/>
                  </a:ext>
                </a:extLst>
              </a:tr>
              <a:tr h="452438">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chemeClr val="tx1"/>
                          </a:solidFill>
                          <a:effectLst/>
                          <a:latin typeface="Arial" pitchFamily="34" charset="0"/>
                          <a:ea typeface="ＭＳ Ｐゴシック" pitchFamily="1" charset="-128"/>
                        </a:rPr>
                        <a:t>Kosten-Effektivitätsanalyse</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0" i="0" u="none" strike="noStrike" cap="none" normalizeH="0" baseline="0" smtClean="0">
                          <a:ln>
                            <a:noFill/>
                          </a:ln>
                          <a:solidFill>
                            <a:schemeClr val="tx1"/>
                          </a:solidFill>
                          <a:effectLst/>
                          <a:latin typeface="Arial" pitchFamily="34" charset="0"/>
                          <a:ea typeface="ＭＳ Ｐゴシック" pitchFamily="1" charset="-128"/>
                        </a:rPr>
                        <a:t>€</a:t>
                      </a:r>
                      <a:endParaRPr kumimoji="0" lang="de-DE" altLang="en-US" sz="2000" b="1" i="0" u="none" strike="noStrike" cap="none" normalizeH="0" baseline="0" smtClean="0">
                        <a:ln>
                          <a:noFill/>
                        </a:ln>
                        <a:solidFill>
                          <a:schemeClr val="tx1"/>
                        </a:solidFill>
                        <a:effectLst/>
                        <a:latin typeface="Arial" pitchFamily="34" charset="0"/>
                        <a:ea typeface="ＭＳ Ｐゴシック" pitchFamily="1" charset="-12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chemeClr val="tx1"/>
                          </a:solidFill>
                          <a:effectLst/>
                          <a:latin typeface="Arial" pitchFamily="34" charset="0"/>
                          <a:ea typeface="ＭＳ Ｐゴシック" pitchFamily="1" charset="-128"/>
                        </a:rPr>
                        <a:t>outcome</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 xmlns:a16="http://schemas.microsoft.com/office/drawing/2014/main" val="10003"/>
                  </a:ext>
                </a:extLst>
              </a:tr>
              <a:tr h="511175">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chemeClr val="tx1"/>
                          </a:solidFill>
                          <a:effectLst/>
                          <a:latin typeface="Arial" pitchFamily="34" charset="0"/>
                          <a:ea typeface="ＭＳ Ｐゴシック" pitchFamily="1" charset="-128"/>
                        </a:rPr>
                        <a:t>Nutzwertanalyse</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0" i="0" u="none" strike="noStrike" cap="none" normalizeH="0" baseline="0" smtClean="0">
                          <a:ln>
                            <a:noFill/>
                          </a:ln>
                          <a:solidFill>
                            <a:schemeClr val="tx1"/>
                          </a:solidFill>
                          <a:effectLst/>
                          <a:latin typeface="Arial" pitchFamily="34" charset="0"/>
                          <a:ea typeface="ＭＳ Ｐゴシック" pitchFamily="1" charset="-128"/>
                        </a:rPr>
                        <a:t>€</a:t>
                      </a:r>
                      <a:endParaRPr kumimoji="0" lang="de-DE" altLang="en-US" sz="2000" b="1" i="0" u="none" strike="noStrike" cap="none" normalizeH="0" baseline="0" smtClean="0">
                        <a:ln>
                          <a:noFill/>
                        </a:ln>
                        <a:solidFill>
                          <a:schemeClr val="tx1"/>
                        </a:solidFill>
                        <a:effectLst/>
                        <a:latin typeface="Arial" pitchFamily="34" charset="0"/>
                        <a:ea typeface="ＭＳ Ｐゴシック" pitchFamily="1" charset="-12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chemeClr val="tx1"/>
                          </a:solidFill>
                          <a:effectLst/>
                          <a:latin typeface="Arial" pitchFamily="34" charset="0"/>
                          <a:ea typeface="ＭＳ Ｐゴシック" pitchFamily="1" charset="-128"/>
                        </a:rPr>
                        <a:t>QALY</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 xmlns:a16="http://schemas.microsoft.com/office/drawing/2014/main" val="10004"/>
                  </a:ext>
                </a:extLst>
              </a:tr>
              <a:tr h="509588">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chemeClr val="tx1"/>
                          </a:solidFill>
                          <a:effectLst/>
                          <a:latin typeface="Arial" pitchFamily="34" charset="0"/>
                          <a:ea typeface="ＭＳ Ｐゴシック" pitchFamily="1" charset="-128"/>
                        </a:rPr>
                        <a:t>Kosten-Nutzenanalyse</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0" i="0" u="none" strike="noStrike" cap="none" normalizeH="0" baseline="0" smtClean="0">
                          <a:ln>
                            <a:noFill/>
                          </a:ln>
                          <a:solidFill>
                            <a:schemeClr val="tx1"/>
                          </a:solidFill>
                          <a:effectLst/>
                          <a:latin typeface="Arial" pitchFamily="34" charset="0"/>
                          <a:ea typeface="ＭＳ Ｐゴシック" pitchFamily="1" charset="-128"/>
                        </a:rPr>
                        <a: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0" i="0" u="none" strike="noStrike" cap="none" normalizeH="0" baseline="0" smtClean="0">
                          <a:ln>
                            <a:noFill/>
                          </a:ln>
                          <a:solidFill>
                            <a:schemeClr val="tx1"/>
                          </a:solidFill>
                          <a:effectLst/>
                          <a:latin typeface="Arial" pitchFamily="34" charset="0"/>
                          <a:ea typeface="ＭＳ Ｐゴシック" pitchFamily="1" charset="-128"/>
                        </a:rPr>
                        <a:t>€</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 xmlns:a16="http://schemas.microsoft.com/office/drawing/2014/main" val="10005"/>
                  </a:ext>
                </a:extLst>
              </a:tr>
              <a:tr h="436563">
                <a:tc gridSpan="3">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rgbClr val="FFFF00"/>
                          </a:solidFill>
                          <a:effectLst/>
                          <a:latin typeface="Arial" pitchFamily="34" charset="0"/>
                          <a:ea typeface="ＭＳ Ｐゴシック" pitchFamily="1" charset="-128"/>
                        </a:rPr>
                        <a:t>Nicht vergleichende Studien</a:t>
                      </a: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66"/>
                    </a:solidFill>
                  </a:tcPr>
                </a:tc>
                <a:tc hMerge="1">
                  <a:txBody>
                    <a:bodyPr/>
                    <a:lstStyle/>
                    <a:p>
                      <a:endParaRPr lang="en-GB"/>
                    </a:p>
                  </a:txBody>
                  <a:tcPr/>
                </a:tc>
                <a:tc hMerge="1">
                  <a:txBody>
                    <a:bodyPr/>
                    <a:lstStyle/>
                    <a:p>
                      <a:endParaRPr lang="en-GB"/>
                    </a:p>
                  </a:txBody>
                  <a:tcPr/>
                </a:tc>
                <a:extLst>
                  <a:ext uri="{0D108BD9-81ED-4DB2-BD59-A6C34878D82A}">
                    <a16:rowId xmlns="" xmlns:a16="http://schemas.microsoft.com/office/drawing/2014/main" val="10006"/>
                  </a:ext>
                </a:extLst>
              </a:tr>
              <a:tr h="511175">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chemeClr val="tx1"/>
                          </a:solidFill>
                          <a:effectLst/>
                          <a:latin typeface="Arial" pitchFamily="34" charset="0"/>
                          <a:ea typeface="ＭＳ Ｐゴシック" pitchFamily="1" charset="-128"/>
                        </a:rPr>
                        <a:t>Lebensqualitätsstudien</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chemeClr val="tx1"/>
                          </a:solidFill>
                          <a:effectLst/>
                          <a:latin typeface="Arial" pitchFamily="34" charset="0"/>
                          <a:ea typeface="ＭＳ Ｐゴシック" pitchFamily="1" charset="-128"/>
                        </a:rPr>
                        <a: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chemeClr val="tx1"/>
                          </a:solidFill>
                          <a:effectLst/>
                          <a:latin typeface="Arial" pitchFamily="34" charset="0"/>
                          <a:ea typeface="ＭＳ Ｐゴシック" pitchFamily="1" charset="-128"/>
                        </a:rPr>
                        <a:t>Lebensqualität</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 xmlns:a16="http://schemas.microsoft.com/office/drawing/2014/main" val="10007"/>
                  </a:ext>
                </a:extLst>
              </a:tr>
              <a:tr h="511175">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chemeClr val="tx1"/>
                          </a:solidFill>
                          <a:effectLst/>
                          <a:latin typeface="Arial" pitchFamily="34" charset="0"/>
                          <a:ea typeface="ＭＳ Ｐゴシック" pitchFamily="1" charset="-128"/>
                        </a:rPr>
                        <a:t>Krankheitskostenanalyse</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0" i="0" u="none" strike="noStrike" cap="none" normalizeH="0" baseline="0" smtClean="0">
                          <a:ln>
                            <a:noFill/>
                          </a:ln>
                          <a:solidFill>
                            <a:schemeClr val="tx1"/>
                          </a:solidFill>
                          <a:effectLst/>
                          <a:latin typeface="Arial" pitchFamily="34" charset="0"/>
                          <a:ea typeface="ＭＳ Ｐゴシック" pitchFamily="1" charset="-128"/>
                        </a:rPr>
                        <a: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chemeClr val="tx1"/>
                          </a:solidFill>
                          <a:effectLst/>
                          <a:latin typeface="Arial" pitchFamily="34" charset="0"/>
                          <a:ea typeface="ＭＳ Ｐゴシック" pitchFamily="1" charset="-128"/>
                        </a:rPr>
                        <a:t>-</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 xmlns:a16="http://schemas.microsoft.com/office/drawing/2014/main" val="10008"/>
                  </a:ext>
                </a:extLst>
              </a:tr>
              <a:tr h="509588">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chemeClr val="tx1"/>
                          </a:solidFill>
                          <a:effectLst/>
                          <a:latin typeface="Arial" pitchFamily="34" charset="0"/>
                          <a:ea typeface="ＭＳ Ｐゴシック" pitchFamily="1" charset="-128"/>
                        </a:rPr>
                        <a:t>Kosten-outcome-Analyse</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ctr"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0" i="0" u="none" strike="noStrike" cap="none" normalizeH="0" baseline="0" smtClean="0">
                          <a:ln>
                            <a:noFill/>
                          </a:ln>
                          <a:solidFill>
                            <a:schemeClr val="tx1"/>
                          </a:solidFill>
                          <a:effectLst/>
                          <a:latin typeface="Arial" pitchFamily="34" charset="0"/>
                          <a:ea typeface="ＭＳ Ｐゴシック" pitchFamily="1" charset="-128"/>
                        </a:rPr>
                        <a: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chemeClr val="tx1"/>
                          </a:solidFill>
                          <a:effectLst/>
                          <a:latin typeface="Arial" pitchFamily="34" charset="0"/>
                          <a:ea typeface="ＭＳ Ｐゴシック" pitchFamily="1" charset="-128"/>
                        </a:rPr>
                        <a:t>outcome</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 xmlns:a16="http://schemas.microsoft.com/office/drawing/2014/main" val="10009"/>
                  </a:ext>
                </a:extLst>
              </a:tr>
            </a:tbl>
          </a:graphicData>
        </a:graphic>
      </p:graphicFrame>
    </p:spTree>
  </p:cSld>
  <p:clrMapOvr>
    <a:masterClrMapping/>
  </p:clrMapOvr>
  <p:transition>
    <p:zoom/>
  </p:transition>
  <p:timing>
    <p:tnLst>
      <p:par>
        <p:cTn id="1" dur="indefinite" restart="never" nodeType="tmRoot"/>
      </p:par>
    </p:tnLst>
  </p:timing>
</p:sld>
</file>

<file path=ppt/slides/slide28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47810"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81603"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DE20A3AE-5824-4739-AB73-E97B737CA223}" type="slidenum">
              <a:rPr lang="de-DE" altLang="en-US" sz="900" smtClean="0">
                <a:solidFill>
                  <a:schemeClr val="accent2"/>
                </a:solidFill>
              </a:rPr>
              <a:pPr/>
              <a:t>289</a:t>
            </a:fld>
            <a:endParaRPr lang="de-DE" altLang="en-US" sz="1400" b="0" smtClean="0">
              <a:solidFill>
                <a:schemeClr val="tx1"/>
              </a:solidFill>
            </a:endParaRPr>
          </a:p>
        </p:txBody>
      </p:sp>
      <p:sp>
        <p:nvSpPr>
          <p:cNvPr id="727042"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3.1.3 Studientypen</a:t>
            </a:r>
          </a:p>
        </p:txBody>
      </p:sp>
      <p:sp>
        <p:nvSpPr>
          <p:cNvPr id="727043" name="Rectangle 3"/>
          <p:cNvSpPr>
            <a:spLocks noGrp="1" noChangeArrowheads="1"/>
          </p:cNvSpPr>
          <p:nvPr>
            <p:ph type="body" idx="1"/>
          </p:nvPr>
        </p:nvSpPr>
        <p:spPr>
          <a:xfrm>
            <a:off x="684213" y="2133600"/>
            <a:ext cx="7772400" cy="3671888"/>
          </a:xfrm>
        </p:spPr>
        <p:txBody>
          <a:bodyPr/>
          <a:lstStyle/>
          <a:p>
            <a:r>
              <a:rPr lang="de-DE" altLang="en-US" smtClean="0">
                <a:ea typeface="ＭＳ Ｐゴシック" pitchFamily="34" charset="-128"/>
              </a:rPr>
              <a:t>Ist die einfachste Form der ökonomischen Studien</a:t>
            </a:r>
          </a:p>
          <a:p>
            <a:pPr lvl="2"/>
            <a:r>
              <a:rPr lang="de-DE" altLang="en-US" sz="2400" b="1" smtClean="0">
                <a:solidFill>
                  <a:srgbClr val="FF0000"/>
                </a:solidFill>
                <a:ea typeface="ＭＳ Ｐゴシック" pitchFamily="34" charset="-128"/>
              </a:rPr>
              <a:t>Outcome</a:t>
            </a:r>
            <a:r>
              <a:rPr lang="de-DE" altLang="en-US" sz="2400" b="1" smtClean="0">
                <a:ea typeface="ＭＳ Ｐゴシック" pitchFamily="34" charset="-128"/>
              </a:rPr>
              <a:t> der zu vergleichenden Therapien muss </a:t>
            </a:r>
            <a:r>
              <a:rPr lang="de-DE" altLang="en-US" sz="2400" b="1" smtClean="0">
                <a:solidFill>
                  <a:srgbClr val="FF0000"/>
                </a:solidFill>
                <a:ea typeface="ＭＳ Ｐゴシック" pitchFamily="34" charset="-128"/>
              </a:rPr>
              <a:t>identisch</a:t>
            </a:r>
            <a:r>
              <a:rPr lang="de-DE" altLang="en-US" sz="2400" b="1" smtClean="0">
                <a:ea typeface="ＭＳ Ｐゴシック" pitchFamily="34" charset="-128"/>
              </a:rPr>
              <a:t> sein</a:t>
            </a:r>
          </a:p>
          <a:p>
            <a:pPr lvl="2"/>
            <a:r>
              <a:rPr lang="de-DE" altLang="en-US" sz="2400" b="1" smtClean="0">
                <a:ea typeface="ＭＳ Ｐゴシック" pitchFamily="34" charset="-128"/>
              </a:rPr>
              <a:t>Untersucht wird, welche der Therapien am preisgünstigsten ist</a:t>
            </a:r>
          </a:p>
          <a:p>
            <a:pPr lvl="2"/>
            <a:r>
              <a:rPr lang="de-DE" altLang="en-US" sz="2400" b="1" smtClean="0">
                <a:ea typeface="ＭＳ Ｐゴシック" pitchFamily="34" charset="-128"/>
              </a:rPr>
              <a:t>Blickwinkel der Betrachtung der Kosten kann für das Ergebnis entscheidend sein!</a:t>
            </a:r>
          </a:p>
          <a:p>
            <a:pPr lvl="2"/>
            <a:endParaRPr lang="de-DE" altLang="en-US" sz="2400" b="1" smtClean="0">
              <a:ea typeface="ＭＳ Ｐゴシック" pitchFamily="34" charset="-128"/>
            </a:endParaRPr>
          </a:p>
        </p:txBody>
      </p:sp>
      <p:sp>
        <p:nvSpPr>
          <p:cNvPr id="727044" name="Text Box 4"/>
          <p:cNvSpPr txBox="1">
            <a:spLocks noChangeArrowheads="1"/>
          </p:cNvSpPr>
          <p:nvPr/>
        </p:nvSpPr>
        <p:spPr bwMode="auto">
          <a:xfrm>
            <a:off x="684213" y="1125538"/>
            <a:ext cx="7777162" cy="6556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marL="342900" indent="-342900" algn="ctr">
              <a:defRPr sz="2400" b="1">
                <a:solidFill>
                  <a:srgbClr val="000066"/>
                </a:solidFill>
                <a:latin typeface="Arial" pitchFamily="34" charset="0"/>
              </a:defRPr>
            </a:lvl1pPr>
            <a:lvl2pPr marL="342900" indent="-342900" algn="ctr">
              <a:defRPr sz="2400" b="1">
                <a:solidFill>
                  <a:srgbClr val="000066"/>
                </a:solidFill>
                <a:latin typeface="Arial" pitchFamily="34" charset="0"/>
              </a:defRPr>
            </a:lvl2pPr>
            <a:lvl3pPr marL="342900" indent="-342900" algn="ctr">
              <a:defRPr sz="2400" b="1">
                <a:solidFill>
                  <a:srgbClr val="000066"/>
                </a:solidFill>
                <a:latin typeface="Arial" pitchFamily="34" charset="0"/>
              </a:defRPr>
            </a:lvl3pPr>
            <a:lvl4pPr marL="342900" indent="-342900" algn="ctr">
              <a:defRPr sz="2400" b="1">
                <a:solidFill>
                  <a:srgbClr val="000066"/>
                </a:solidFill>
                <a:latin typeface="Arial" pitchFamily="34" charset="0"/>
              </a:defRPr>
            </a:lvl4pPr>
            <a:lvl5pPr marL="342900" indent="-342900" algn="ctr">
              <a:defRPr sz="2400" b="1">
                <a:solidFill>
                  <a:srgbClr val="000066"/>
                </a:solidFill>
                <a:latin typeface="Arial" pitchFamily="34" charset="0"/>
              </a:defRPr>
            </a:lvl5pPr>
            <a:lvl6pPr marL="8001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6pPr>
            <a:lvl7pPr marL="12573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7pPr>
            <a:lvl8pPr marL="17145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8pPr>
            <a:lvl9pPr marL="21717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9pPr>
          </a:lstStyle>
          <a:p>
            <a:pPr>
              <a:defRPr/>
            </a:pPr>
            <a:r>
              <a:rPr lang="de-DE" sz="1600" smtClean="0">
                <a:ea typeface="+mn-ea"/>
              </a:rPr>
              <a:t>3.1.3.1 </a:t>
            </a:r>
            <a:r>
              <a:rPr lang="de-DE" sz="1600" u="sng" smtClean="0">
                <a:solidFill>
                  <a:srgbClr val="CC0000"/>
                </a:solidFill>
                <a:effectLst>
                  <a:outerShdw blurRad="38100" dist="38100" dir="2700000" algn="tl">
                    <a:srgbClr val="C0C0C0"/>
                  </a:outerShdw>
                </a:effectLst>
                <a:ea typeface="+mn-ea"/>
              </a:rPr>
              <a:t>C</a:t>
            </a:r>
            <a:r>
              <a:rPr lang="de-DE" sz="1600" smtClean="0">
                <a:ea typeface="+mn-ea"/>
              </a:rPr>
              <a:t>ost-</a:t>
            </a:r>
            <a:r>
              <a:rPr lang="de-DE" sz="1600" u="sng" smtClean="0">
                <a:solidFill>
                  <a:srgbClr val="CC0000"/>
                </a:solidFill>
                <a:effectLst>
                  <a:outerShdw blurRad="38100" dist="38100" dir="2700000" algn="tl">
                    <a:srgbClr val="C0C0C0"/>
                  </a:outerShdw>
                </a:effectLst>
                <a:ea typeface="+mn-ea"/>
              </a:rPr>
              <a:t>M</a:t>
            </a:r>
            <a:r>
              <a:rPr lang="de-DE" sz="1600" smtClean="0">
                <a:ea typeface="+mn-ea"/>
              </a:rPr>
              <a:t>inimization </a:t>
            </a:r>
            <a:r>
              <a:rPr lang="de-DE" sz="1600" u="sng" smtClean="0">
                <a:solidFill>
                  <a:srgbClr val="CC0000"/>
                </a:solidFill>
                <a:effectLst>
                  <a:outerShdw blurRad="38100" dist="38100" dir="2700000" algn="tl">
                    <a:srgbClr val="C0C0C0"/>
                  </a:outerShdw>
                </a:effectLst>
                <a:ea typeface="+mn-ea"/>
              </a:rPr>
              <a:t>A</a:t>
            </a:r>
            <a:r>
              <a:rPr lang="de-DE" sz="1600" smtClean="0">
                <a:ea typeface="+mn-ea"/>
              </a:rPr>
              <a:t>nalysis (</a:t>
            </a:r>
            <a:r>
              <a:rPr lang="de-DE" sz="1600" smtClean="0">
                <a:solidFill>
                  <a:srgbClr val="CC0000"/>
                </a:solidFill>
                <a:effectLst>
                  <a:outerShdw blurRad="38100" dist="38100" dir="2700000" algn="tl">
                    <a:srgbClr val="C0C0C0"/>
                  </a:outerShdw>
                </a:effectLst>
                <a:ea typeface="+mn-ea"/>
              </a:rPr>
              <a:t>CMA</a:t>
            </a:r>
            <a:r>
              <a:rPr lang="de-DE" sz="1600" smtClean="0">
                <a:ea typeface="+mn-ea"/>
              </a:rPr>
              <a:t>)</a:t>
            </a:r>
          </a:p>
          <a:p>
            <a:pPr>
              <a:defRPr/>
            </a:pPr>
            <a:r>
              <a:rPr lang="de-DE" sz="1600" smtClean="0">
                <a:ea typeface="+mn-ea"/>
              </a:rPr>
              <a:t>(Kosten-Minimierungsanalyse)</a:t>
            </a:r>
          </a:p>
        </p:txBody>
      </p:sp>
      <p:sp>
        <p:nvSpPr>
          <p:cNvPr id="281607"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727042"/>
                                        </p:tgtEl>
                                        <p:attrNameLst>
                                          <p:attrName>style.visibility</p:attrName>
                                        </p:attrNameLst>
                                      </p:cBhvr>
                                      <p:to>
                                        <p:strVal val="visible"/>
                                      </p:to>
                                    </p:set>
                                    <p:anim calcmode="lin" valueType="num">
                                      <p:cBhvr additive="base">
                                        <p:cTn id="7" dur="500" fill="hold"/>
                                        <p:tgtEl>
                                          <p:spTgt spid="727042"/>
                                        </p:tgtEl>
                                        <p:attrNameLst>
                                          <p:attrName>ppt_x</p:attrName>
                                        </p:attrNameLst>
                                      </p:cBhvr>
                                      <p:tavLst>
                                        <p:tav tm="0">
                                          <p:val>
                                            <p:strVal val="#ppt_x"/>
                                          </p:val>
                                        </p:tav>
                                        <p:tav tm="100000">
                                          <p:val>
                                            <p:strVal val="#ppt_x"/>
                                          </p:val>
                                        </p:tav>
                                      </p:tavLst>
                                    </p:anim>
                                    <p:anim calcmode="lin" valueType="num">
                                      <p:cBhvr additive="base">
                                        <p:cTn id="8" dur="500" fill="hold"/>
                                        <p:tgtEl>
                                          <p:spTgt spid="727042"/>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727044"/>
                                        </p:tgtEl>
                                        <p:attrNameLst>
                                          <p:attrName>style.visibility</p:attrName>
                                        </p:attrNameLst>
                                      </p:cBhvr>
                                      <p:to>
                                        <p:strVal val="visible"/>
                                      </p:to>
                                    </p:set>
                                    <p:anim calcmode="lin" valueType="num">
                                      <p:cBhvr additive="base">
                                        <p:cTn id="12" dur="500" fill="hold"/>
                                        <p:tgtEl>
                                          <p:spTgt spid="727044"/>
                                        </p:tgtEl>
                                        <p:attrNameLst>
                                          <p:attrName>ppt_x</p:attrName>
                                        </p:attrNameLst>
                                      </p:cBhvr>
                                      <p:tavLst>
                                        <p:tav tm="0">
                                          <p:val>
                                            <p:strVal val="0-#ppt_w/2"/>
                                          </p:val>
                                        </p:tav>
                                        <p:tav tm="100000">
                                          <p:val>
                                            <p:strVal val="#ppt_x"/>
                                          </p:val>
                                        </p:tav>
                                      </p:tavLst>
                                    </p:anim>
                                    <p:anim calcmode="lin" valueType="num">
                                      <p:cBhvr additive="base">
                                        <p:cTn id="13" dur="500" fill="hold"/>
                                        <p:tgtEl>
                                          <p:spTgt spid="727044"/>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727043">
                                            <p:txEl>
                                              <p:pRg st="0" end="0"/>
                                            </p:txEl>
                                          </p:spTgt>
                                        </p:tgtEl>
                                        <p:attrNameLst>
                                          <p:attrName>style.visibility</p:attrName>
                                        </p:attrNameLst>
                                      </p:cBhvr>
                                      <p:to>
                                        <p:strVal val="visible"/>
                                      </p:to>
                                    </p:set>
                                    <p:anim calcmode="lin" valueType="num">
                                      <p:cBhvr additive="base">
                                        <p:cTn id="18" dur="500" fill="hold"/>
                                        <p:tgtEl>
                                          <p:spTgt spid="727043">
                                            <p:txEl>
                                              <p:pRg st="0" end="0"/>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727043">
                                            <p:txEl>
                                              <p:pRg st="0" end="0"/>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727043">
                                            <p:txEl>
                                              <p:pRg st="0" end="0"/>
                                            </p:txEl>
                                          </p:spTgt>
                                        </p:tgtEl>
                                        <p:attrNameLst>
                                          <p:attrName>ppt_c</p:attrName>
                                        </p:attrNameLst>
                                      </p:cBhvr>
                                      <p:to>
                                        <a:schemeClr val="bg2"/>
                                      </p:to>
                                    </p:animClr>
                                  </p:sub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727043">
                                            <p:txEl>
                                              <p:pRg st="1" end="1"/>
                                            </p:txEl>
                                          </p:spTgt>
                                        </p:tgtEl>
                                        <p:attrNameLst>
                                          <p:attrName>style.visibility</p:attrName>
                                        </p:attrNameLst>
                                      </p:cBhvr>
                                      <p:to>
                                        <p:strVal val="visible"/>
                                      </p:to>
                                    </p:set>
                                    <p:anim calcmode="lin" valueType="num">
                                      <p:cBhvr additive="base">
                                        <p:cTn id="24" dur="500" fill="hold"/>
                                        <p:tgtEl>
                                          <p:spTgt spid="727043">
                                            <p:txEl>
                                              <p:pRg st="1" end="1"/>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727043">
                                            <p:txEl>
                                              <p:pRg st="1" end="1"/>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727043">
                                            <p:txEl>
                                              <p:pRg st="1" end="1"/>
                                            </p:txEl>
                                          </p:spTgt>
                                        </p:tgtEl>
                                        <p:attrNameLst>
                                          <p:attrName>ppt_c</p:attrName>
                                        </p:attrNameLst>
                                      </p:cBhvr>
                                      <p:to>
                                        <a:schemeClr val="bg2"/>
                                      </p:to>
                                    </p:animClr>
                                  </p:sub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727043">
                                            <p:txEl>
                                              <p:pRg st="2" end="2"/>
                                            </p:txEl>
                                          </p:spTgt>
                                        </p:tgtEl>
                                        <p:attrNameLst>
                                          <p:attrName>style.visibility</p:attrName>
                                        </p:attrNameLst>
                                      </p:cBhvr>
                                      <p:to>
                                        <p:strVal val="visible"/>
                                      </p:to>
                                    </p:set>
                                    <p:anim calcmode="lin" valueType="num">
                                      <p:cBhvr additive="base">
                                        <p:cTn id="30" dur="500" fill="hold"/>
                                        <p:tgtEl>
                                          <p:spTgt spid="727043">
                                            <p:txEl>
                                              <p:pRg st="2" end="2"/>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727043">
                                            <p:txEl>
                                              <p:pRg st="2" end="2"/>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727043">
                                            <p:txEl>
                                              <p:pRg st="2" end="2"/>
                                            </p:txEl>
                                          </p:spTgt>
                                        </p:tgtEl>
                                        <p:attrNameLst>
                                          <p:attrName>ppt_c</p:attrName>
                                        </p:attrNameLst>
                                      </p:cBhvr>
                                      <p:to>
                                        <a:schemeClr val="bg2"/>
                                      </p:to>
                                    </p:animClr>
                                  </p:subTnLst>
                                </p:cTn>
                              </p:par>
                            </p:childTnLst>
                          </p:cTn>
                        </p:par>
                      </p:childTnLst>
                    </p:cTn>
                  </p:par>
                  <p:par>
                    <p:cTn id="32" fill="hold" nodeType="clickPar">
                      <p:stCondLst>
                        <p:cond delay="indefinite"/>
                      </p:stCondLst>
                      <p:childTnLst>
                        <p:par>
                          <p:cTn id="33" fill="hold" nodeType="withGroup">
                            <p:stCondLst>
                              <p:cond delay="0"/>
                            </p:stCondLst>
                            <p:childTnLst>
                              <p:par>
                                <p:cTn id="34" presetID="2" presetClass="entr" presetSubtype="8" fill="hold" grpId="0" nodeType="clickEffect">
                                  <p:stCondLst>
                                    <p:cond delay="0"/>
                                  </p:stCondLst>
                                  <p:childTnLst>
                                    <p:set>
                                      <p:cBhvr>
                                        <p:cTn id="35" dur="1" fill="hold">
                                          <p:stCondLst>
                                            <p:cond delay="0"/>
                                          </p:stCondLst>
                                        </p:cTn>
                                        <p:tgtEl>
                                          <p:spTgt spid="727043">
                                            <p:txEl>
                                              <p:pRg st="3" end="3"/>
                                            </p:txEl>
                                          </p:spTgt>
                                        </p:tgtEl>
                                        <p:attrNameLst>
                                          <p:attrName>style.visibility</p:attrName>
                                        </p:attrNameLst>
                                      </p:cBhvr>
                                      <p:to>
                                        <p:strVal val="visible"/>
                                      </p:to>
                                    </p:set>
                                    <p:anim calcmode="lin" valueType="num">
                                      <p:cBhvr additive="base">
                                        <p:cTn id="36" dur="500" fill="hold"/>
                                        <p:tgtEl>
                                          <p:spTgt spid="727043">
                                            <p:txEl>
                                              <p:pRg st="3" end="3"/>
                                            </p:txEl>
                                          </p:spTgt>
                                        </p:tgtEl>
                                        <p:attrNameLst>
                                          <p:attrName>ppt_x</p:attrName>
                                        </p:attrNameLst>
                                      </p:cBhvr>
                                      <p:tavLst>
                                        <p:tav tm="0">
                                          <p:val>
                                            <p:strVal val="0-#ppt_w/2"/>
                                          </p:val>
                                        </p:tav>
                                        <p:tav tm="100000">
                                          <p:val>
                                            <p:strVal val="#ppt_x"/>
                                          </p:val>
                                        </p:tav>
                                      </p:tavLst>
                                    </p:anim>
                                    <p:anim calcmode="lin" valueType="num">
                                      <p:cBhvr additive="base">
                                        <p:cTn id="37" dur="500" fill="hold"/>
                                        <p:tgtEl>
                                          <p:spTgt spid="727043">
                                            <p:txEl>
                                              <p:pRg st="3" end="3"/>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727043">
                                            <p:txEl>
                                              <p:pRg st="3" end="3"/>
                                            </p:txEl>
                                          </p:spTgt>
                                        </p:tgtEl>
                                        <p:attrNameLst>
                                          <p:attrName>ppt_c</p:attrName>
                                        </p:attrNameLst>
                                      </p:cBhvr>
                                      <p:to>
                                        <a:schemeClr val="bg2"/>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7042" grpId="0" animBg="1" autoUpdateAnimBg="0"/>
      <p:bldP spid="727043" grpId="0" build="p" bldLvl="5" autoUpdateAnimBg="0"/>
      <p:bldP spid="727044" grpId="0" animBg="1" autoUpdateAnimBg="0"/>
    </p:bldLst>
  </p:timing>
</p:sld>
</file>

<file path=ppt/slides/slide2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3794"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31747"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6BB4E44B-C564-4621-ABE5-2D8BFB921520}" type="slidenum">
              <a:rPr lang="de-DE" altLang="en-US" sz="900" smtClean="0">
                <a:solidFill>
                  <a:schemeClr val="accent2"/>
                </a:solidFill>
              </a:rPr>
              <a:pPr/>
              <a:t>29</a:t>
            </a:fld>
            <a:endParaRPr lang="de-DE" altLang="en-US" sz="1400" b="0" smtClean="0">
              <a:solidFill>
                <a:schemeClr val="tx1"/>
              </a:solidFill>
            </a:endParaRPr>
          </a:p>
        </p:txBody>
      </p:sp>
      <p:sp>
        <p:nvSpPr>
          <p:cNvPr id="661506"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2.1.1 Gesetzliche und Ethische Grundlagen</a:t>
            </a:r>
          </a:p>
        </p:txBody>
      </p:sp>
      <p:sp>
        <p:nvSpPr>
          <p:cNvPr id="661507" name="Rectangle 3"/>
          <p:cNvSpPr>
            <a:spLocks noGrp="1" noChangeArrowheads="1"/>
          </p:cNvSpPr>
          <p:nvPr>
            <p:ph type="body" idx="1"/>
          </p:nvPr>
        </p:nvSpPr>
        <p:spPr>
          <a:xfrm>
            <a:off x="684213" y="1989138"/>
            <a:ext cx="7772400" cy="4114800"/>
          </a:xfrm>
        </p:spPr>
        <p:txBody>
          <a:bodyPr/>
          <a:lstStyle/>
          <a:p>
            <a:r>
              <a:rPr lang="de-DE" altLang="en-US" sz="2800" smtClean="0">
                <a:ea typeface="ＭＳ Ｐゴシック" pitchFamily="34" charset="-128"/>
              </a:rPr>
              <a:t>§ 62 Organisation</a:t>
            </a:r>
          </a:p>
          <a:p>
            <a:pPr lvl="3"/>
            <a:r>
              <a:rPr lang="de-DE" altLang="en-US" sz="1800" b="1" smtClean="0">
                <a:ea typeface="ＭＳ Ｐゴシック" pitchFamily="34" charset="-128"/>
              </a:rPr>
              <a:t>Die zuständige Bundesbehörde hat … die bei der Anwendung von Arzneimitteln auftretenden Risiken, insbesondere Nebenwirkungen, Wechselwirkungen mit anderen Mitteln, Gegenanzeigen und Verfälschungen zentral zu erfassen, auszuwerten und die nach diesem Gesetz zu ergreifenden Maßnahmen zu koordinieren</a:t>
            </a:r>
          </a:p>
          <a:p>
            <a:pPr lvl="1"/>
            <a:r>
              <a:rPr lang="de-DE" altLang="en-US" sz="2400" smtClean="0">
                <a:ea typeface="ＭＳ Ｐゴシック" pitchFamily="34" charset="-128"/>
              </a:rPr>
              <a:t>Bestimmung eines Stufenplanbeauftragten</a:t>
            </a:r>
          </a:p>
        </p:txBody>
      </p:sp>
      <p:sp>
        <p:nvSpPr>
          <p:cNvPr id="661508" name="Text Box 4"/>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2.1.1.2</a:t>
            </a:r>
            <a:r>
              <a:rPr lang="en-US" sz="1600" smtClean="0"/>
              <a:t> Das Arzneimittelgesetz (AMG)</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661506"/>
                                        </p:tgtEl>
                                        <p:attrNameLst>
                                          <p:attrName>style.visibility</p:attrName>
                                        </p:attrNameLst>
                                      </p:cBhvr>
                                      <p:to>
                                        <p:strVal val="visible"/>
                                      </p:to>
                                    </p:set>
                                    <p:anim calcmode="lin" valueType="num">
                                      <p:cBhvr additive="base">
                                        <p:cTn id="7" dur="500" fill="hold"/>
                                        <p:tgtEl>
                                          <p:spTgt spid="661506"/>
                                        </p:tgtEl>
                                        <p:attrNameLst>
                                          <p:attrName>ppt_x</p:attrName>
                                        </p:attrNameLst>
                                      </p:cBhvr>
                                      <p:tavLst>
                                        <p:tav tm="0">
                                          <p:val>
                                            <p:strVal val="#ppt_x"/>
                                          </p:val>
                                        </p:tav>
                                        <p:tav tm="100000">
                                          <p:val>
                                            <p:strVal val="#ppt_x"/>
                                          </p:val>
                                        </p:tav>
                                      </p:tavLst>
                                    </p:anim>
                                    <p:anim calcmode="lin" valueType="num">
                                      <p:cBhvr additive="base">
                                        <p:cTn id="8" dur="500" fill="hold"/>
                                        <p:tgtEl>
                                          <p:spTgt spid="661506"/>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661508"/>
                                        </p:tgtEl>
                                        <p:attrNameLst>
                                          <p:attrName>style.visibility</p:attrName>
                                        </p:attrNameLst>
                                      </p:cBhvr>
                                      <p:to>
                                        <p:strVal val="visible"/>
                                      </p:to>
                                    </p:set>
                                    <p:anim calcmode="lin" valueType="num">
                                      <p:cBhvr additive="base">
                                        <p:cTn id="12" dur="500" fill="hold"/>
                                        <p:tgtEl>
                                          <p:spTgt spid="661508"/>
                                        </p:tgtEl>
                                        <p:attrNameLst>
                                          <p:attrName>ppt_x</p:attrName>
                                        </p:attrNameLst>
                                      </p:cBhvr>
                                      <p:tavLst>
                                        <p:tav tm="0">
                                          <p:val>
                                            <p:strVal val="0-#ppt_w/2"/>
                                          </p:val>
                                        </p:tav>
                                        <p:tav tm="100000">
                                          <p:val>
                                            <p:strVal val="#ppt_x"/>
                                          </p:val>
                                        </p:tav>
                                      </p:tavLst>
                                    </p:anim>
                                    <p:anim calcmode="lin" valueType="num">
                                      <p:cBhvr additive="base">
                                        <p:cTn id="13" dur="500" fill="hold"/>
                                        <p:tgtEl>
                                          <p:spTgt spid="661508"/>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661507">
                                            <p:txEl>
                                              <p:pRg st="0" end="0"/>
                                            </p:txEl>
                                          </p:spTgt>
                                        </p:tgtEl>
                                        <p:attrNameLst>
                                          <p:attrName>style.visibility</p:attrName>
                                        </p:attrNameLst>
                                      </p:cBhvr>
                                      <p:to>
                                        <p:strVal val="visible"/>
                                      </p:to>
                                    </p:set>
                                    <p:anim calcmode="lin" valueType="num">
                                      <p:cBhvr additive="base">
                                        <p:cTn id="18" dur="500" fill="hold"/>
                                        <p:tgtEl>
                                          <p:spTgt spid="661507">
                                            <p:txEl>
                                              <p:pRg st="0" end="0"/>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661507">
                                            <p:txEl>
                                              <p:pRg st="0" end="0"/>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661507">
                                            <p:txEl>
                                              <p:pRg st="0" end="0"/>
                                            </p:txEl>
                                          </p:spTgt>
                                        </p:tgtEl>
                                        <p:attrNameLst>
                                          <p:attrName>ppt_c</p:attrName>
                                        </p:attrNameLst>
                                      </p:cBhvr>
                                      <p:to>
                                        <a:schemeClr val="bg2"/>
                                      </p:to>
                                    </p:animClr>
                                  </p:sub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661507">
                                            <p:txEl>
                                              <p:pRg st="1" end="1"/>
                                            </p:txEl>
                                          </p:spTgt>
                                        </p:tgtEl>
                                        <p:attrNameLst>
                                          <p:attrName>style.visibility</p:attrName>
                                        </p:attrNameLst>
                                      </p:cBhvr>
                                      <p:to>
                                        <p:strVal val="visible"/>
                                      </p:to>
                                    </p:set>
                                    <p:anim calcmode="lin" valueType="num">
                                      <p:cBhvr additive="base">
                                        <p:cTn id="24" dur="500" fill="hold"/>
                                        <p:tgtEl>
                                          <p:spTgt spid="661507">
                                            <p:txEl>
                                              <p:pRg st="1" end="1"/>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661507">
                                            <p:txEl>
                                              <p:pRg st="1" end="1"/>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661507">
                                            <p:txEl>
                                              <p:pRg st="1" end="1"/>
                                            </p:txEl>
                                          </p:spTgt>
                                        </p:tgtEl>
                                        <p:attrNameLst>
                                          <p:attrName>ppt_c</p:attrName>
                                        </p:attrNameLst>
                                      </p:cBhvr>
                                      <p:to>
                                        <a:schemeClr val="bg2"/>
                                      </p:to>
                                    </p:animClr>
                                  </p:sub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661507">
                                            <p:txEl>
                                              <p:pRg st="2" end="2"/>
                                            </p:txEl>
                                          </p:spTgt>
                                        </p:tgtEl>
                                        <p:attrNameLst>
                                          <p:attrName>style.visibility</p:attrName>
                                        </p:attrNameLst>
                                      </p:cBhvr>
                                      <p:to>
                                        <p:strVal val="visible"/>
                                      </p:to>
                                    </p:set>
                                    <p:anim calcmode="lin" valueType="num">
                                      <p:cBhvr additive="base">
                                        <p:cTn id="30" dur="500" fill="hold"/>
                                        <p:tgtEl>
                                          <p:spTgt spid="661507">
                                            <p:txEl>
                                              <p:pRg st="2" end="2"/>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661507">
                                            <p:txEl>
                                              <p:pRg st="2" end="2"/>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661507">
                                            <p:txEl>
                                              <p:pRg st="2" end="2"/>
                                            </p:txEl>
                                          </p:spTgt>
                                        </p:tgtEl>
                                        <p:attrNameLst>
                                          <p:attrName>ppt_c</p:attrName>
                                        </p:attrNameLst>
                                      </p:cBhvr>
                                      <p:to>
                                        <a:schemeClr val="bg2"/>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1506" grpId="0" animBg="1" autoUpdateAnimBg="0"/>
      <p:bldP spid="661507" grpId="0" build="p" bldLvl="5" autoUpdateAnimBg="0"/>
      <p:bldP spid="661508" grpId="0" animBg="1"/>
    </p:bldLst>
  </p:timing>
</p:sld>
</file>

<file path=ppt/slides/slide29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48834"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82627"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D29DC979-8021-4592-9150-9A824A4BCC39}" type="slidenum">
              <a:rPr lang="de-DE" altLang="en-US" sz="900" smtClean="0">
                <a:solidFill>
                  <a:schemeClr val="accent2"/>
                </a:solidFill>
              </a:rPr>
              <a:pPr/>
              <a:t>290</a:t>
            </a:fld>
            <a:endParaRPr lang="de-DE" altLang="en-US" sz="1400" b="0" smtClean="0">
              <a:solidFill>
                <a:schemeClr val="tx1"/>
              </a:solidFill>
            </a:endParaRPr>
          </a:p>
        </p:txBody>
      </p:sp>
      <p:sp>
        <p:nvSpPr>
          <p:cNvPr id="526338"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3.1.3 Studientypen</a:t>
            </a:r>
          </a:p>
        </p:txBody>
      </p:sp>
      <p:sp>
        <p:nvSpPr>
          <p:cNvPr id="526339" name="Rectangle 3"/>
          <p:cNvSpPr>
            <a:spLocks noGrp="1" noChangeArrowheads="1"/>
          </p:cNvSpPr>
          <p:nvPr>
            <p:ph type="body" idx="1"/>
          </p:nvPr>
        </p:nvSpPr>
        <p:spPr>
          <a:xfrm>
            <a:off x="684213" y="2060575"/>
            <a:ext cx="7772400" cy="4105275"/>
          </a:xfrm>
        </p:spPr>
        <p:txBody>
          <a:bodyPr/>
          <a:lstStyle/>
          <a:p>
            <a:pPr>
              <a:lnSpc>
                <a:spcPct val="90000"/>
              </a:lnSpc>
            </a:pPr>
            <a:r>
              <a:rPr lang="de-DE" altLang="en-US" smtClean="0">
                <a:ea typeface="ＭＳ Ｐゴシック" pitchFamily="34" charset="-128"/>
              </a:rPr>
              <a:t>Ist anzuwenden, wenn die zu vergleichenden Therapien sich im outcome unterscheiden</a:t>
            </a:r>
          </a:p>
          <a:p>
            <a:pPr>
              <a:lnSpc>
                <a:spcPct val="90000"/>
              </a:lnSpc>
            </a:pPr>
            <a:r>
              <a:rPr lang="de-DE" altLang="en-US" smtClean="0">
                <a:ea typeface="ＭＳ Ｐゴシック" pitchFamily="34" charset="-128"/>
              </a:rPr>
              <a:t>Untersucht werden die Kosten für ein standardisiertes Therapieergebnis z.B.</a:t>
            </a:r>
          </a:p>
          <a:p>
            <a:pPr lvl="2">
              <a:lnSpc>
                <a:spcPct val="90000"/>
              </a:lnSpc>
            </a:pPr>
            <a:r>
              <a:rPr lang="de-DE" altLang="en-US" sz="2400" b="1" smtClean="0">
                <a:ea typeface="ＭＳ Ｐゴシック" pitchFamily="34" charset="-128"/>
              </a:rPr>
              <a:t>Kosten für einen vermiedenen Herzinfarkt</a:t>
            </a:r>
          </a:p>
          <a:p>
            <a:pPr lvl="2">
              <a:lnSpc>
                <a:spcPct val="90000"/>
              </a:lnSpc>
            </a:pPr>
            <a:r>
              <a:rPr lang="de-DE" altLang="en-US" sz="2400" b="1" smtClean="0">
                <a:ea typeface="ＭＳ Ｐゴシック" pitchFamily="34" charset="-128"/>
              </a:rPr>
              <a:t>Kosten für eine Blindarmoperation (invasiv, minimalinvasiv)</a:t>
            </a:r>
          </a:p>
          <a:p>
            <a:pPr lvl="2">
              <a:lnSpc>
                <a:spcPct val="90000"/>
              </a:lnSpc>
            </a:pPr>
            <a:r>
              <a:rPr lang="de-DE" altLang="en-US" sz="2400" b="1" smtClean="0">
                <a:ea typeface="ＭＳ Ｐゴシック" pitchFamily="34" charset="-128"/>
              </a:rPr>
              <a:t>Kosten für die Heilung einer Pneumonie</a:t>
            </a:r>
          </a:p>
          <a:p>
            <a:pPr lvl="3">
              <a:lnSpc>
                <a:spcPct val="90000"/>
              </a:lnSpc>
            </a:pPr>
            <a:r>
              <a:rPr lang="de-DE" altLang="en-US" sz="1800" b="1" smtClean="0">
                <a:ea typeface="ＭＳ Ｐゴシック" pitchFamily="34" charset="-128"/>
              </a:rPr>
              <a:t>Ein billiges Antibiotikum kann teuerer sein als ein kostenintensives, wenn nur ein geringer prozentualer Anteil der Patienten dadurch geheilt wird </a:t>
            </a:r>
          </a:p>
        </p:txBody>
      </p:sp>
      <p:sp>
        <p:nvSpPr>
          <p:cNvPr id="526340" name="Text Box 4"/>
          <p:cNvSpPr txBox="1">
            <a:spLocks noChangeArrowheads="1"/>
          </p:cNvSpPr>
          <p:nvPr/>
        </p:nvSpPr>
        <p:spPr bwMode="auto">
          <a:xfrm>
            <a:off x="684213" y="1125538"/>
            <a:ext cx="7777162" cy="6556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lgn="ctr">
              <a:defRPr/>
            </a:pPr>
            <a:r>
              <a:rPr lang="de-DE" altLang="en-US" sz="1600" smtClean="0"/>
              <a:t>3.1.3.2 </a:t>
            </a:r>
            <a:r>
              <a:rPr lang="de-DE" altLang="en-US" sz="1600" u="sng" smtClean="0">
                <a:solidFill>
                  <a:srgbClr val="CC0000"/>
                </a:solidFill>
                <a:effectLst>
                  <a:outerShdw blurRad="38100" dist="38100" dir="2700000" algn="tl">
                    <a:srgbClr val="C0C0C0"/>
                  </a:outerShdw>
                </a:effectLst>
              </a:rPr>
              <a:t>C</a:t>
            </a:r>
            <a:r>
              <a:rPr lang="de-DE" altLang="en-US" sz="1600" smtClean="0"/>
              <a:t>ost-</a:t>
            </a:r>
            <a:r>
              <a:rPr lang="de-DE" altLang="en-US" sz="1600" u="sng" smtClean="0">
                <a:solidFill>
                  <a:srgbClr val="CC0000"/>
                </a:solidFill>
                <a:effectLst>
                  <a:outerShdw blurRad="38100" dist="38100" dir="2700000" algn="tl">
                    <a:srgbClr val="C0C0C0"/>
                  </a:outerShdw>
                </a:effectLst>
              </a:rPr>
              <a:t>E</a:t>
            </a:r>
            <a:r>
              <a:rPr lang="de-DE" altLang="en-US" sz="1600" smtClean="0"/>
              <a:t>ffectiveness </a:t>
            </a:r>
            <a:r>
              <a:rPr lang="de-DE" altLang="en-US" sz="1600" u="sng" smtClean="0">
                <a:solidFill>
                  <a:srgbClr val="CC0000"/>
                </a:solidFill>
                <a:effectLst>
                  <a:outerShdw blurRad="38100" dist="38100" dir="2700000" algn="tl">
                    <a:srgbClr val="C0C0C0"/>
                  </a:outerShdw>
                </a:effectLst>
              </a:rPr>
              <a:t>A</a:t>
            </a:r>
            <a:r>
              <a:rPr lang="de-DE" altLang="en-US" sz="1600" smtClean="0"/>
              <a:t>nalysis (</a:t>
            </a:r>
            <a:r>
              <a:rPr lang="de-DE" altLang="en-US" sz="1600" smtClean="0">
                <a:solidFill>
                  <a:srgbClr val="CC0000"/>
                </a:solidFill>
                <a:effectLst>
                  <a:outerShdw blurRad="38100" dist="38100" dir="2700000" algn="tl">
                    <a:srgbClr val="C0C0C0"/>
                  </a:outerShdw>
                </a:effectLst>
              </a:rPr>
              <a:t>CEA</a:t>
            </a:r>
            <a:r>
              <a:rPr lang="de-DE" altLang="en-US" sz="1600" smtClean="0"/>
              <a:t>)</a:t>
            </a:r>
          </a:p>
          <a:p>
            <a:pPr algn="ctr">
              <a:defRPr/>
            </a:pPr>
            <a:r>
              <a:rPr lang="de-DE" altLang="en-US" sz="1600" smtClean="0"/>
              <a:t>(Kosten-Effektivitätsanalyse)</a:t>
            </a:r>
          </a:p>
        </p:txBody>
      </p:sp>
      <p:sp>
        <p:nvSpPr>
          <p:cNvPr id="282631"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526338"/>
                                        </p:tgtEl>
                                        <p:attrNameLst>
                                          <p:attrName>style.visibility</p:attrName>
                                        </p:attrNameLst>
                                      </p:cBhvr>
                                      <p:to>
                                        <p:strVal val="visible"/>
                                      </p:to>
                                    </p:set>
                                    <p:anim calcmode="lin" valueType="num">
                                      <p:cBhvr additive="base">
                                        <p:cTn id="7" dur="500" fill="hold"/>
                                        <p:tgtEl>
                                          <p:spTgt spid="526338"/>
                                        </p:tgtEl>
                                        <p:attrNameLst>
                                          <p:attrName>ppt_x</p:attrName>
                                        </p:attrNameLst>
                                      </p:cBhvr>
                                      <p:tavLst>
                                        <p:tav tm="0">
                                          <p:val>
                                            <p:strVal val="#ppt_x"/>
                                          </p:val>
                                        </p:tav>
                                        <p:tav tm="100000">
                                          <p:val>
                                            <p:strVal val="#ppt_x"/>
                                          </p:val>
                                        </p:tav>
                                      </p:tavLst>
                                    </p:anim>
                                    <p:anim calcmode="lin" valueType="num">
                                      <p:cBhvr additive="base">
                                        <p:cTn id="8" dur="500" fill="hold"/>
                                        <p:tgtEl>
                                          <p:spTgt spid="526338"/>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526340"/>
                                        </p:tgtEl>
                                        <p:attrNameLst>
                                          <p:attrName>style.visibility</p:attrName>
                                        </p:attrNameLst>
                                      </p:cBhvr>
                                      <p:to>
                                        <p:strVal val="visible"/>
                                      </p:to>
                                    </p:set>
                                    <p:anim calcmode="lin" valueType="num">
                                      <p:cBhvr additive="base">
                                        <p:cTn id="12" dur="500" fill="hold"/>
                                        <p:tgtEl>
                                          <p:spTgt spid="526340"/>
                                        </p:tgtEl>
                                        <p:attrNameLst>
                                          <p:attrName>ppt_x</p:attrName>
                                        </p:attrNameLst>
                                      </p:cBhvr>
                                      <p:tavLst>
                                        <p:tav tm="0">
                                          <p:val>
                                            <p:strVal val="0-#ppt_w/2"/>
                                          </p:val>
                                        </p:tav>
                                        <p:tav tm="100000">
                                          <p:val>
                                            <p:strVal val="#ppt_x"/>
                                          </p:val>
                                        </p:tav>
                                      </p:tavLst>
                                    </p:anim>
                                    <p:anim calcmode="lin" valueType="num">
                                      <p:cBhvr additive="base">
                                        <p:cTn id="13" dur="500" fill="hold"/>
                                        <p:tgtEl>
                                          <p:spTgt spid="526340"/>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526339">
                                            <p:txEl>
                                              <p:pRg st="0" end="0"/>
                                            </p:txEl>
                                          </p:spTgt>
                                        </p:tgtEl>
                                        <p:attrNameLst>
                                          <p:attrName>style.visibility</p:attrName>
                                        </p:attrNameLst>
                                      </p:cBhvr>
                                      <p:to>
                                        <p:strVal val="visible"/>
                                      </p:to>
                                    </p:set>
                                    <p:anim calcmode="lin" valueType="num">
                                      <p:cBhvr additive="base">
                                        <p:cTn id="18" dur="500" fill="hold"/>
                                        <p:tgtEl>
                                          <p:spTgt spid="526339">
                                            <p:txEl>
                                              <p:pRg st="0" end="0"/>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526339">
                                            <p:txEl>
                                              <p:pRg st="0" end="0"/>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526339">
                                            <p:txEl>
                                              <p:pRg st="0" end="0"/>
                                            </p:txEl>
                                          </p:spTgt>
                                        </p:tgtEl>
                                        <p:attrNameLst>
                                          <p:attrName>ppt_c</p:attrName>
                                        </p:attrNameLst>
                                      </p:cBhvr>
                                      <p:to>
                                        <a:schemeClr val="bg2"/>
                                      </p:to>
                                    </p:animClr>
                                  </p:sub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526339">
                                            <p:txEl>
                                              <p:pRg st="1" end="1"/>
                                            </p:txEl>
                                          </p:spTgt>
                                        </p:tgtEl>
                                        <p:attrNameLst>
                                          <p:attrName>style.visibility</p:attrName>
                                        </p:attrNameLst>
                                      </p:cBhvr>
                                      <p:to>
                                        <p:strVal val="visible"/>
                                      </p:to>
                                    </p:set>
                                    <p:anim calcmode="lin" valueType="num">
                                      <p:cBhvr additive="base">
                                        <p:cTn id="24" dur="500" fill="hold"/>
                                        <p:tgtEl>
                                          <p:spTgt spid="526339">
                                            <p:txEl>
                                              <p:pRg st="1" end="1"/>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526339">
                                            <p:txEl>
                                              <p:pRg st="1" end="1"/>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526339">
                                            <p:txEl>
                                              <p:pRg st="1" end="1"/>
                                            </p:txEl>
                                          </p:spTgt>
                                        </p:tgtEl>
                                        <p:attrNameLst>
                                          <p:attrName>ppt_c</p:attrName>
                                        </p:attrNameLst>
                                      </p:cBhvr>
                                      <p:to>
                                        <a:schemeClr val="bg2"/>
                                      </p:to>
                                    </p:animClr>
                                  </p:sub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526339">
                                            <p:txEl>
                                              <p:pRg st="2" end="2"/>
                                            </p:txEl>
                                          </p:spTgt>
                                        </p:tgtEl>
                                        <p:attrNameLst>
                                          <p:attrName>style.visibility</p:attrName>
                                        </p:attrNameLst>
                                      </p:cBhvr>
                                      <p:to>
                                        <p:strVal val="visible"/>
                                      </p:to>
                                    </p:set>
                                    <p:anim calcmode="lin" valueType="num">
                                      <p:cBhvr additive="base">
                                        <p:cTn id="30" dur="500" fill="hold"/>
                                        <p:tgtEl>
                                          <p:spTgt spid="526339">
                                            <p:txEl>
                                              <p:pRg st="2" end="2"/>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526339">
                                            <p:txEl>
                                              <p:pRg st="2" end="2"/>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526339">
                                            <p:txEl>
                                              <p:pRg st="2" end="2"/>
                                            </p:txEl>
                                          </p:spTgt>
                                        </p:tgtEl>
                                        <p:attrNameLst>
                                          <p:attrName>ppt_c</p:attrName>
                                        </p:attrNameLst>
                                      </p:cBhvr>
                                      <p:to>
                                        <a:schemeClr val="bg2"/>
                                      </p:to>
                                    </p:animClr>
                                  </p:subTnLst>
                                </p:cTn>
                              </p:par>
                            </p:childTnLst>
                          </p:cTn>
                        </p:par>
                      </p:childTnLst>
                    </p:cTn>
                  </p:par>
                  <p:par>
                    <p:cTn id="32" fill="hold" nodeType="clickPar">
                      <p:stCondLst>
                        <p:cond delay="indefinite"/>
                      </p:stCondLst>
                      <p:childTnLst>
                        <p:par>
                          <p:cTn id="33" fill="hold" nodeType="withGroup">
                            <p:stCondLst>
                              <p:cond delay="0"/>
                            </p:stCondLst>
                            <p:childTnLst>
                              <p:par>
                                <p:cTn id="34" presetID="2" presetClass="entr" presetSubtype="8" fill="hold" grpId="0" nodeType="clickEffect">
                                  <p:stCondLst>
                                    <p:cond delay="0"/>
                                  </p:stCondLst>
                                  <p:childTnLst>
                                    <p:set>
                                      <p:cBhvr>
                                        <p:cTn id="35" dur="1" fill="hold">
                                          <p:stCondLst>
                                            <p:cond delay="0"/>
                                          </p:stCondLst>
                                        </p:cTn>
                                        <p:tgtEl>
                                          <p:spTgt spid="526339">
                                            <p:txEl>
                                              <p:pRg st="3" end="3"/>
                                            </p:txEl>
                                          </p:spTgt>
                                        </p:tgtEl>
                                        <p:attrNameLst>
                                          <p:attrName>style.visibility</p:attrName>
                                        </p:attrNameLst>
                                      </p:cBhvr>
                                      <p:to>
                                        <p:strVal val="visible"/>
                                      </p:to>
                                    </p:set>
                                    <p:anim calcmode="lin" valueType="num">
                                      <p:cBhvr additive="base">
                                        <p:cTn id="36" dur="500" fill="hold"/>
                                        <p:tgtEl>
                                          <p:spTgt spid="526339">
                                            <p:txEl>
                                              <p:pRg st="3" end="3"/>
                                            </p:txEl>
                                          </p:spTgt>
                                        </p:tgtEl>
                                        <p:attrNameLst>
                                          <p:attrName>ppt_x</p:attrName>
                                        </p:attrNameLst>
                                      </p:cBhvr>
                                      <p:tavLst>
                                        <p:tav tm="0">
                                          <p:val>
                                            <p:strVal val="0-#ppt_w/2"/>
                                          </p:val>
                                        </p:tav>
                                        <p:tav tm="100000">
                                          <p:val>
                                            <p:strVal val="#ppt_x"/>
                                          </p:val>
                                        </p:tav>
                                      </p:tavLst>
                                    </p:anim>
                                    <p:anim calcmode="lin" valueType="num">
                                      <p:cBhvr additive="base">
                                        <p:cTn id="37" dur="500" fill="hold"/>
                                        <p:tgtEl>
                                          <p:spTgt spid="526339">
                                            <p:txEl>
                                              <p:pRg st="3" end="3"/>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526339">
                                            <p:txEl>
                                              <p:pRg st="3" end="3"/>
                                            </p:txEl>
                                          </p:spTgt>
                                        </p:tgtEl>
                                        <p:attrNameLst>
                                          <p:attrName>ppt_c</p:attrName>
                                        </p:attrNameLst>
                                      </p:cBhvr>
                                      <p:to>
                                        <a:schemeClr val="bg2"/>
                                      </p:to>
                                    </p:animClr>
                                  </p:sub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8" fill="hold" grpId="0" nodeType="clickEffect">
                                  <p:stCondLst>
                                    <p:cond delay="0"/>
                                  </p:stCondLst>
                                  <p:childTnLst>
                                    <p:set>
                                      <p:cBhvr>
                                        <p:cTn id="41" dur="1" fill="hold">
                                          <p:stCondLst>
                                            <p:cond delay="0"/>
                                          </p:stCondLst>
                                        </p:cTn>
                                        <p:tgtEl>
                                          <p:spTgt spid="526339">
                                            <p:txEl>
                                              <p:pRg st="4" end="4"/>
                                            </p:txEl>
                                          </p:spTgt>
                                        </p:tgtEl>
                                        <p:attrNameLst>
                                          <p:attrName>style.visibility</p:attrName>
                                        </p:attrNameLst>
                                      </p:cBhvr>
                                      <p:to>
                                        <p:strVal val="visible"/>
                                      </p:to>
                                    </p:set>
                                    <p:anim calcmode="lin" valueType="num">
                                      <p:cBhvr additive="base">
                                        <p:cTn id="42" dur="500" fill="hold"/>
                                        <p:tgtEl>
                                          <p:spTgt spid="526339">
                                            <p:txEl>
                                              <p:pRg st="4" end="4"/>
                                            </p:txEl>
                                          </p:spTgt>
                                        </p:tgtEl>
                                        <p:attrNameLst>
                                          <p:attrName>ppt_x</p:attrName>
                                        </p:attrNameLst>
                                      </p:cBhvr>
                                      <p:tavLst>
                                        <p:tav tm="0">
                                          <p:val>
                                            <p:strVal val="0-#ppt_w/2"/>
                                          </p:val>
                                        </p:tav>
                                        <p:tav tm="100000">
                                          <p:val>
                                            <p:strVal val="#ppt_x"/>
                                          </p:val>
                                        </p:tav>
                                      </p:tavLst>
                                    </p:anim>
                                    <p:anim calcmode="lin" valueType="num">
                                      <p:cBhvr additive="base">
                                        <p:cTn id="43" dur="500" fill="hold"/>
                                        <p:tgtEl>
                                          <p:spTgt spid="526339">
                                            <p:txEl>
                                              <p:pRg st="4" end="4"/>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526339">
                                            <p:txEl>
                                              <p:pRg st="4" end="4"/>
                                            </p:txEl>
                                          </p:spTgt>
                                        </p:tgtEl>
                                        <p:attrNameLst>
                                          <p:attrName>ppt_c</p:attrName>
                                        </p:attrNameLst>
                                      </p:cBhvr>
                                      <p:to>
                                        <a:schemeClr val="bg2"/>
                                      </p:to>
                                    </p:animClr>
                                  </p:sub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8" fill="hold" grpId="0" nodeType="clickEffect">
                                  <p:stCondLst>
                                    <p:cond delay="0"/>
                                  </p:stCondLst>
                                  <p:childTnLst>
                                    <p:set>
                                      <p:cBhvr>
                                        <p:cTn id="47" dur="1" fill="hold">
                                          <p:stCondLst>
                                            <p:cond delay="0"/>
                                          </p:stCondLst>
                                        </p:cTn>
                                        <p:tgtEl>
                                          <p:spTgt spid="526339">
                                            <p:txEl>
                                              <p:pRg st="5" end="5"/>
                                            </p:txEl>
                                          </p:spTgt>
                                        </p:tgtEl>
                                        <p:attrNameLst>
                                          <p:attrName>style.visibility</p:attrName>
                                        </p:attrNameLst>
                                      </p:cBhvr>
                                      <p:to>
                                        <p:strVal val="visible"/>
                                      </p:to>
                                    </p:set>
                                    <p:anim calcmode="lin" valueType="num">
                                      <p:cBhvr additive="base">
                                        <p:cTn id="48" dur="500" fill="hold"/>
                                        <p:tgtEl>
                                          <p:spTgt spid="526339">
                                            <p:txEl>
                                              <p:pRg st="5" end="5"/>
                                            </p:txEl>
                                          </p:spTgt>
                                        </p:tgtEl>
                                        <p:attrNameLst>
                                          <p:attrName>ppt_x</p:attrName>
                                        </p:attrNameLst>
                                      </p:cBhvr>
                                      <p:tavLst>
                                        <p:tav tm="0">
                                          <p:val>
                                            <p:strVal val="0-#ppt_w/2"/>
                                          </p:val>
                                        </p:tav>
                                        <p:tav tm="100000">
                                          <p:val>
                                            <p:strVal val="#ppt_x"/>
                                          </p:val>
                                        </p:tav>
                                      </p:tavLst>
                                    </p:anim>
                                    <p:anim calcmode="lin" valueType="num">
                                      <p:cBhvr additive="base">
                                        <p:cTn id="49" dur="500" fill="hold"/>
                                        <p:tgtEl>
                                          <p:spTgt spid="526339">
                                            <p:txEl>
                                              <p:pRg st="5" end="5"/>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526339">
                                            <p:txEl>
                                              <p:pRg st="5" end="5"/>
                                            </p:txEl>
                                          </p:spTgt>
                                        </p:tgtEl>
                                        <p:attrNameLst>
                                          <p:attrName>ppt_c</p:attrName>
                                        </p:attrNameLst>
                                      </p:cBhvr>
                                      <p:to>
                                        <a:schemeClr val="bg2"/>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6338" grpId="0" animBg="1" autoUpdateAnimBg="0"/>
      <p:bldP spid="526339" grpId="0" build="p" bldLvl="5" autoUpdateAnimBg="0"/>
      <p:bldP spid="526340" grpId="0" animBg="1" autoUpdateAnimBg="0"/>
    </p:bldLst>
  </p:timing>
</p:sld>
</file>

<file path=ppt/slides/slide29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49858"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83651"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00F62278-06C0-4E71-8D4B-5651F80B9622}" type="slidenum">
              <a:rPr lang="de-DE" altLang="en-US" sz="900" smtClean="0">
                <a:solidFill>
                  <a:schemeClr val="accent2"/>
                </a:solidFill>
              </a:rPr>
              <a:pPr/>
              <a:t>291</a:t>
            </a:fld>
            <a:endParaRPr lang="de-DE" altLang="en-US" sz="1400" b="0" smtClean="0">
              <a:solidFill>
                <a:schemeClr val="tx1"/>
              </a:solidFill>
            </a:endParaRPr>
          </a:p>
        </p:txBody>
      </p:sp>
      <p:sp>
        <p:nvSpPr>
          <p:cNvPr id="528386" name="Rectangle 2"/>
          <p:cNvSpPr>
            <a:spLocks noGrp="1" noChangeArrowheads="1"/>
          </p:cNvSpPr>
          <p:nvPr>
            <p:ph type="title"/>
          </p:nvPr>
        </p:nvSpPr>
        <p:spPr>
          <a:xfrm>
            <a:off x="684213" y="333375"/>
            <a:ext cx="7772400" cy="519113"/>
          </a:xfrm>
        </p:spPr>
        <p:txBody>
          <a:bodyPr/>
          <a:lstStyle/>
          <a:p>
            <a:pPr>
              <a:defRPr/>
            </a:pPr>
            <a:r>
              <a:rPr lang="de-DE" altLang="en-US" smtClean="0">
                <a:ea typeface="ＭＳ Ｐゴシック" pitchFamily="1" charset="-128"/>
              </a:rPr>
              <a:t>3.1.3 Studientypen</a:t>
            </a:r>
          </a:p>
        </p:txBody>
      </p:sp>
      <p:sp>
        <p:nvSpPr>
          <p:cNvPr id="528387" name="Rectangle 3"/>
          <p:cNvSpPr>
            <a:spLocks noGrp="1" noChangeArrowheads="1"/>
          </p:cNvSpPr>
          <p:nvPr>
            <p:ph type="body" idx="1"/>
          </p:nvPr>
        </p:nvSpPr>
        <p:spPr>
          <a:xfrm>
            <a:off x="684213" y="1700213"/>
            <a:ext cx="7772400" cy="4537075"/>
          </a:xfrm>
        </p:spPr>
        <p:txBody>
          <a:bodyPr/>
          <a:lstStyle/>
          <a:p>
            <a:r>
              <a:rPr lang="de-DE" altLang="en-US" smtClean="0">
                <a:ea typeface="ＭＳ Ｐゴシック" pitchFamily="34" charset="-128"/>
              </a:rPr>
              <a:t>Stellt eine sehr gute Möglichkeit des Vergleiches von Therapien dar, da hier die Qualität der Ergebnisse mitbewertet wird</a:t>
            </a:r>
          </a:p>
          <a:p>
            <a:pPr lvl="1"/>
            <a:r>
              <a:rPr lang="de-DE" altLang="en-US" smtClean="0">
                <a:ea typeface="ＭＳ Ｐゴシック" pitchFamily="34" charset="-128"/>
              </a:rPr>
              <a:t>Als Dimension des Nutzens der Therapie werden die QALY</a:t>
            </a:r>
            <a:r>
              <a:rPr lang="ja-JP" altLang="de-DE" smtClean="0">
                <a:ea typeface="ＭＳ Ｐゴシック" pitchFamily="34" charset="-128"/>
              </a:rPr>
              <a:t>‘</a:t>
            </a:r>
            <a:r>
              <a:rPr lang="de-DE" altLang="ja-JP" smtClean="0">
                <a:ea typeface="ＭＳ Ｐゴシック" pitchFamily="34" charset="-128"/>
              </a:rPr>
              <a:t>s (s. </a:t>
            </a:r>
            <a:r>
              <a:rPr lang="de-DE" altLang="ja-JP" smtClean="0">
                <a:solidFill>
                  <a:srgbClr val="000066"/>
                </a:solidFill>
                <a:ea typeface="ＭＳ Ｐゴシック" pitchFamily="34" charset="-128"/>
              </a:rPr>
              <a:t>2.3.2.12</a:t>
            </a:r>
            <a:r>
              <a:rPr lang="de-DE" altLang="ja-JP" smtClean="0">
                <a:ea typeface="ＭＳ Ｐゴシック" pitchFamily="34" charset="-128"/>
              </a:rPr>
              <a:t>) verwendet</a:t>
            </a:r>
          </a:p>
          <a:p>
            <a:r>
              <a:rPr lang="de-DE" altLang="en-US" smtClean="0">
                <a:ea typeface="ＭＳ Ｐゴシック" pitchFamily="34" charset="-128"/>
              </a:rPr>
              <a:t>Leider werden Kosten-Nutzwertanalysen i.d.R. etwa zwei Jahren nach dem Erscheinen der reinen medizinischen Studien publiziert*</a:t>
            </a:r>
          </a:p>
          <a:p>
            <a:pPr lvl="3"/>
            <a:r>
              <a:rPr lang="de-DE" altLang="en-US" sz="2000" b="1" smtClean="0">
                <a:ea typeface="ＭＳ Ｐゴシック" pitchFamily="34" charset="-128"/>
              </a:rPr>
              <a:t>z.T.  im Sinne der QALY nutzlose oder überteuere Therapien sind bereits durch Werbung eingeführt und werden von den Patienten verlangt (z.B. in der Onkologie)</a:t>
            </a:r>
          </a:p>
        </p:txBody>
      </p:sp>
      <p:sp>
        <p:nvSpPr>
          <p:cNvPr id="528388" name="Text Box 4"/>
          <p:cNvSpPr txBox="1">
            <a:spLocks noChangeArrowheads="1"/>
          </p:cNvSpPr>
          <p:nvPr/>
        </p:nvSpPr>
        <p:spPr bwMode="auto">
          <a:xfrm>
            <a:off x="684213" y="836613"/>
            <a:ext cx="7777162" cy="6556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marL="342900" indent="-342900" algn="ctr">
              <a:defRPr sz="2400" b="1">
                <a:solidFill>
                  <a:srgbClr val="000066"/>
                </a:solidFill>
                <a:latin typeface="Arial" pitchFamily="34" charset="0"/>
              </a:defRPr>
            </a:lvl1pPr>
            <a:lvl2pPr marL="342900" indent="-342900" algn="ctr">
              <a:defRPr sz="2400" b="1">
                <a:solidFill>
                  <a:srgbClr val="000066"/>
                </a:solidFill>
                <a:latin typeface="Arial" pitchFamily="34" charset="0"/>
              </a:defRPr>
            </a:lvl2pPr>
            <a:lvl3pPr marL="342900" indent="-342900" algn="ctr">
              <a:defRPr sz="2400" b="1">
                <a:solidFill>
                  <a:srgbClr val="000066"/>
                </a:solidFill>
                <a:latin typeface="Arial" pitchFamily="34" charset="0"/>
              </a:defRPr>
            </a:lvl3pPr>
            <a:lvl4pPr marL="342900" indent="-342900" algn="ctr">
              <a:defRPr sz="2400" b="1">
                <a:solidFill>
                  <a:srgbClr val="000066"/>
                </a:solidFill>
                <a:latin typeface="Arial" pitchFamily="34" charset="0"/>
              </a:defRPr>
            </a:lvl4pPr>
            <a:lvl5pPr marL="342900" indent="-342900" algn="ctr">
              <a:defRPr sz="2400" b="1">
                <a:solidFill>
                  <a:srgbClr val="000066"/>
                </a:solidFill>
                <a:latin typeface="Arial" pitchFamily="34" charset="0"/>
              </a:defRPr>
            </a:lvl5pPr>
            <a:lvl6pPr marL="8001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6pPr>
            <a:lvl7pPr marL="12573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7pPr>
            <a:lvl8pPr marL="17145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8pPr>
            <a:lvl9pPr marL="21717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9pPr>
          </a:lstStyle>
          <a:p>
            <a:pPr>
              <a:defRPr/>
            </a:pPr>
            <a:r>
              <a:rPr lang="de-DE" sz="1600" smtClean="0">
                <a:ea typeface="+mn-ea"/>
              </a:rPr>
              <a:t>3.1.3.3 </a:t>
            </a:r>
            <a:r>
              <a:rPr lang="de-DE" sz="1600" u="sng" smtClean="0">
                <a:solidFill>
                  <a:srgbClr val="CC0000"/>
                </a:solidFill>
                <a:effectLst>
                  <a:outerShdw blurRad="38100" dist="38100" dir="2700000" algn="tl">
                    <a:srgbClr val="C0C0C0"/>
                  </a:outerShdw>
                </a:effectLst>
                <a:ea typeface="+mn-ea"/>
              </a:rPr>
              <a:t>C</a:t>
            </a:r>
            <a:r>
              <a:rPr lang="de-DE" sz="1600" smtClean="0">
                <a:ea typeface="+mn-ea"/>
              </a:rPr>
              <a:t>ost-</a:t>
            </a:r>
            <a:r>
              <a:rPr lang="de-DE" sz="1600" u="sng" smtClean="0">
                <a:solidFill>
                  <a:srgbClr val="CC0000"/>
                </a:solidFill>
                <a:effectLst>
                  <a:outerShdw blurRad="38100" dist="38100" dir="2700000" algn="tl">
                    <a:srgbClr val="C0C0C0"/>
                  </a:outerShdw>
                </a:effectLst>
                <a:ea typeface="+mn-ea"/>
              </a:rPr>
              <a:t>U</a:t>
            </a:r>
            <a:r>
              <a:rPr lang="de-DE" sz="1600" smtClean="0">
                <a:ea typeface="+mn-ea"/>
              </a:rPr>
              <a:t>tility </a:t>
            </a:r>
            <a:r>
              <a:rPr lang="de-DE" sz="1600" u="sng" smtClean="0">
                <a:solidFill>
                  <a:srgbClr val="CC0000"/>
                </a:solidFill>
                <a:effectLst>
                  <a:outerShdw blurRad="38100" dist="38100" dir="2700000" algn="tl">
                    <a:srgbClr val="C0C0C0"/>
                  </a:outerShdw>
                </a:effectLst>
                <a:ea typeface="+mn-ea"/>
              </a:rPr>
              <a:t>A</a:t>
            </a:r>
            <a:r>
              <a:rPr lang="de-DE" sz="1600" smtClean="0">
                <a:ea typeface="+mn-ea"/>
              </a:rPr>
              <a:t>nalysis (</a:t>
            </a:r>
            <a:r>
              <a:rPr lang="de-DE" sz="1600" smtClean="0">
                <a:solidFill>
                  <a:srgbClr val="CC0000"/>
                </a:solidFill>
                <a:effectLst>
                  <a:outerShdw blurRad="38100" dist="38100" dir="2700000" algn="tl">
                    <a:srgbClr val="C0C0C0"/>
                  </a:outerShdw>
                </a:effectLst>
                <a:ea typeface="+mn-ea"/>
              </a:rPr>
              <a:t>CUA</a:t>
            </a:r>
            <a:r>
              <a:rPr lang="de-DE" sz="1600" smtClean="0">
                <a:ea typeface="+mn-ea"/>
              </a:rPr>
              <a:t>)</a:t>
            </a:r>
          </a:p>
          <a:p>
            <a:pPr>
              <a:defRPr/>
            </a:pPr>
            <a:r>
              <a:rPr lang="de-DE" sz="1600" smtClean="0">
                <a:ea typeface="+mn-ea"/>
              </a:rPr>
              <a:t>(Kosten-Nutzwertanalyse)</a:t>
            </a:r>
          </a:p>
        </p:txBody>
      </p:sp>
      <p:sp>
        <p:nvSpPr>
          <p:cNvPr id="283655"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283656" name="Rectangle 6"/>
          <p:cNvSpPr>
            <a:spLocks noChangeArrowheads="1"/>
          </p:cNvSpPr>
          <p:nvPr/>
        </p:nvSpPr>
        <p:spPr bwMode="auto">
          <a:xfrm>
            <a:off x="1258888" y="6165850"/>
            <a:ext cx="4319587"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400"/>
              <a:t>*BMJ 2004 328(7455): 1536–1537  </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528386"/>
                                        </p:tgtEl>
                                        <p:attrNameLst>
                                          <p:attrName>style.visibility</p:attrName>
                                        </p:attrNameLst>
                                      </p:cBhvr>
                                      <p:to>
                                        <p:strVal val="visible"/>
                                      </p:to>
                                    </p:set>
                                    <p:anim calcmode="lin" valueType="num">
                                      <p:cBhvr additive="base">
                                        <p:cTn id="7" dur="500" fill="hold"/>
                                        <p:tgtEl>
                                          <p:spTgt spid="528386"/>
                                        </p:tgtEl>
                                        <p:attrNameLst>
                                          <p:attrName>ppt_x</p:attrName>
                                        </p:attrNameLst>
                                      </p:cBhvr>
                                      <p:tavLst>
                                        <p:tav tm="0">
                                          <p:val>
                                            <p:strVal val="#ppt_x"/>
                                          </p:val>
                                        </p:tav>
                                        <p:tav tm="100000">
                                          <p:val>
                                            <p:strVal val="#ppt_x"/>
                                          </p:val>
                                        </p:tav>
                                      </p:tavLst>
                                    </p:anim>
                                    <p:anim calcmode="lin" valueType="num">
                                      <p:cBhvr additive="base">
                                        <p:cTn id="8" dur="500" fill="hold"/>
                                        <p:tgtEl>
                                          <p:spTgt spid="528386"/>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528388"/>
                                        </p:tgtEl>
                                        <p:attrNameLst>
                                          <p:attrName>style.visibility</p:attrName>
                                        </p:attrNameLst>
                                      </p:cBhvr>
                                      <p:to>
                                        <p:strVal val="visible"/>
                                      </p:to>
                                    </p:set>
                                    <p:anim calcmode="lin" valueType="num">
                                      <p:cBhvr additive="base">
                                        <p:cTn id="12" dur="500" fill="hold"/>
                                        <p:tgtEl>
                                          <p:spTgt spid="528388"/>
                                        </p:tgtEl>
                                        <p:attrNameLst>
                                          <p:attrName>ppt_x</p:attrName>
                                        </p:attrNameLst>
                                      </p:cBhvr>
                                      <p:tavLst>
                                        <p:tav tm="0">
                                          <p:val>
                                            <p:strVal val="0-#ppt_w/2"/>
                                          </p:val>
                                        </p:tav>
                                        <p:tav tm="100000">
                                          <p:val>
                                            <p:strVal val="#ppt_x"/>
                                          </p:val>
                                        </p:tav>
                                      </p:tavLst>
                                    </p:anim>
                                    <p:anim calcmode="lin" valueType="num">
                                      <p:cBhvr additive="base">
                                        <p:cTn id="13" dur="500" fill="hold"/>
                                        <p:tgtEl>
                                          <p:spTgt spid="528388"/>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528387">
                                            <p:txEl>
                                              <p:pRg st="0" end="0"/>
                                            </p:txEl>
                                          </p:spTgt>
                                        </p:tgtEl>
                                        <p:attrNameLst>
                                          <p:attrName>style.visibility</p:attrName>
                                        </p:attrNameLst>
                                      </p:cBhvr>
                                      <p:to>
                                        <p:strVal val="visible"/>
                                      </p:to>
                                    </p:set>
                                    <p:anim calcmode="lin" valueType="num">
                                      <p:cBhvr additive="base">
                                        <p:cTn id="18" dur="500" fill="hold"/>
                                        <p:tgtEl>
                                          <p:spTgt spid="528387">
                                            <p:txEl>
                                              <p:pRg st="0" end="0"/>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528387">
                                            <p:txEl>
                                              <p:pRg st="0" end="0"/>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528387">
                                            <p:txEl>
                                              <p:pRg st="0" end="0"/>
                                            </p:txEl>
                                          </p:spTgt>
                                        </p:tgtEl>
                                        <p:attrNameLst>
                                          <p:attrName>ppt_c</p:attrName>
                                        </p:attrNameLst>
                                      </p:cBhvr>
                                      <p:to>
                                        <a:schemeClr val="bg2"/>
                                      </p:to>
                                    </p:animClr>
                                  </p:sub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528387">
                                            <p:txEl>
                                              <p:pRg st="1" end="1"/>
                                            </p:txEl>
                                          </p:spTgt>
                                        </p:tgtEl>
                                        <p:attrNameLst>
                                          <p:attrName>style.visibility</p:attrName>
                                        </p:attrNameLst>
                                      </p:cBhvr>
                                      <p:to>
                                        <p:strVal val="visible"/>
                                      </p:to>
                                    </p:set>
                                    <p:anim calcmode="lin" valueType="num">
                                      <p:cBhvr additive="base">
                                        <p:cTn id="24" dur="500" fill="hold"/>
                                        <p:tgtEl>
                                          <p:spTgt spid="528387">
                                            <p:txEl>
                                              <p:pRg st="1" end="1"/>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528387">
                                            <p:txEl>
                                              <p:pRg st="1" end="1"/>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528387">
                                            <p:txEl>
                                              <p:pRg st="1" end="1"/>
                                            </p:txEl>
                                          </p:spTgt>
                                        </p:tgtEl>
                                        <p:attrNameLst>
                                          <p:attrName>ppt_c</p:attrName>
                                        </p:attrNameLst>
                                      </p:cBhvr>
                                      <p:to>
                                        <a:schemeClr val="bg2"/>
                                      </p:to>
                                    </p:animClr>
                                  </p:sub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528387">
                                            <p:txEl>
                                              <p:pRg st="2" end="2"/>
                                            </p:txEl>
                                          </p:spTgt>
                                        </p:tgtEl>
                                        <p:attrNameLst>
                                          <p:attrName>style.visibility</p:attrName>
                                        </p:attrNameLst>
                                      </p:cBhvr>
                                      <p:to>
                                        <p:strVal val="visible"/>
                                      </p:to>
                                    </p:set>
                                    <p:anim calcmode="lin" valueType="num">
                                      <p:cBhvr additive="base">
                                        <p:cTn id="30" dur="500" fill="hold"/>
                                        <p:tgtEl>
                                          <p:spTgt spid="528387">
                                            <p:txEl>
                                              <p:pRg st="2" end="2"/>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528387">
                                            <p:txEl>
                                              <p:pRg st="2" end="2"/>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528387">
                                            <p:txEl>
                                              <p:pRg st="2" end="2"/>
                                            </p:txEl>
                                          </p:spTgt>
                                        </p:tgtEl>
                                        <p:attrNameLst>
                                          <p:attrName>ppt_c</p:attrName>
                                        </p:attrNameLst>
                                      </p:cBhvr>
                                      <p:to>
                                        <a:schemeClr val="bg2"/>
                                      </p:to>
                                    </p:animClr>
                                  </p:subTnLst>
                                </p:cTn>
                              </p:par>
                            </p:childTnLst>
                          </p:cTn>
                        </p:par>
                      </p:childTnLst>
                    </p:cTn>
                  </p:par>
                  <p:par>
                    <p:cTn id="32" fill="hold" nodeType="clickPar">
                      <p:stCondLst>
                        <p:cond delay="indefinite"/>
                      </p:stCondLst>
                      <p:childTnLst>
                        <p:par>
                          <p:cTn id="33" fill="hold" nodeType="withGroup">
                            <p:stCondLst>
                              <p:cond delay="0"/>
                            </p:stCondLst>
                            <p:childTnLst>
                              <p:par>
                                <p:cTn id="34" presetID="2" presetClass="entr" presetSubtype="8" fill="hold" grpId="0" nodeType="clickEffect">
                                  <p:stCondLst>
                                    <p:cond delay="0"/>
                                  </p:stCondLst>
                                  <p:childTnLst>
                                    <p:set>
                                      <p:cBhvr>
                                        <p:cTn id="35" dur="1" fill="hold">
                                          <p:stCondLst>
                                            <p:cond delay="0"/>
                                          </p:stCondLst>
                                        </p:cTn>
                                        <p:tgtEl>
                                          <p:spTgt spid="528387">
                                            <p:txEl>
                                              <p:pRg st="3" end="3"/>
                                            </p:txEl>
                                          </p:spTgt>
                                        </p:tgtEl>
                                        <p:attrNameLst>
                                          <p:attrName>style.visibility</p:attrName>
                                        </p:attrNameLst>
                                      </p:cBhvr>
                                      <p:to>
                                        <p:strVal val="visible"/>
                                      </p:to>
                                    </p:set>
                                    <p:anim calcmode="lin" valueType="num">
                                      <p:cBhvr additive="base">
                                        <p:cTn id="36" dur="500" fill="hold"/>
                                        <p:tgtEl>
                                          <p:spTgt spid="528387">
                                            <p:txEl>
                                              <p:pRg st="3" end="3"/>
                                            </p:txEl>
                                          </p:spTgt>
                                        </p:tgtEl>
                                        <p:attrNameLst>
                                          <p:attrName>ppt_x</p:attrName>
                                        </p:attrNameLst>
                                      </p:cBhvr>
                                      <p:tavLst>
                                        <p:tav tm="0">
                                          <p:val>
                                            <p:strVal val="0-#ppt_w/2"/>
                                          </p:val>
                                        </p:tav>
                                        <p:tav tm="100000">
                                          <p:val>
                                            <p:strVal val="#ppt_x"/>
                                          </p:val>
                                        </p:tav>
                                      </p:tavLst>
                                    </p:anim>
                                    <p:anim calcmode="lin" valueType="num">
                                      <p:cBhvr additive="base">
                                        <p:cTn id="37" dur="500" fill="hold"/>
                                        <p:tgtEl>
                                          <p:spTgt spid="528387">
                                            <p:txEl>
                                              <p:pRg st="3" end="3"/>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528387">
                                            <p:txEl>
                                              <p:pRg st="3" end="3"/>
                                            </p:txEl>
                                          </p:spTgt>
                                        </p:tgtEl>
                                        <p:attrNameLst>
                                          <p:attrName>ppt_c</p:attrName>
                                        </p:attrNameLst>
                                      </p:cBhvr>
                                      <p:to>
                                        <a:schemeClr val="bg2"/>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8386" grpId="0" animBg="1" autoUpdateAnimBg="0"/>
      <p:bldP spid="528387" grpId="0" build="p" bldLvl="5" autoUpdateAnimBg="0"/>
      <p:bldP spid="528388" grpId="0" animBg="1" autoUpdateAnimBg="0"/>
    </p:bldLst>
  </p:timing>
</p:sld>
</file>

<file path=ppt/slides/slide29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50882"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84675"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C5547A12-E910-4B4A-92C6-DBD3DAC925D0}" type="slidenum">
              <a:rPr lang="de-DE" altLang="en-US" sz="900" smtClean="0">
                <a:solidFill>
                  <a:schemeClr val="accent2"/>
                </a:solidFill>
              </a:rPr>
              <a:pPr/>
              <a:t>292</a:t>
            </a:fld>
            <a:endParaRPr lang="de-DE" altLang="en-US" sz="1400" b="0" smtClean="0">
              <a:solidFill>
                <a:schemeClr val="tx1"/>
              </a:solidFill>
            </a:endParaRPr>
          </a:p>
        </p:txBody>
      </p:sp>
      <p:sp>
        <p:nvSpPr>
          <p:cNvPr id="530434"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3.1.3 Studientypen</a:t>
            </a:r>
          </a:p>
        </p:txBody>
      </p:sp>
      <p:sp>
        <p:nvSpPr>
          <p:cNvPr id="530435" name="Rectangle 3"/>
          <p:cNvSpPr>
            <a:spLocks noGrp="1" noChangeArrowheads="1"/>
          </p:cNvSpPr>
          <p:nvPr>
            <p:ph type="body" idx="1"/>
          </p:nvPr>
        </p:nvSpPr>
        <p:spPr>
          <a:xfrm>
            <a:off x="684213" y="2133600"/>
            <a:ext cx="8135937" cy="4114800"/>
          </a:xfrm>
        </p:spPr>
        <p:txBody>
          <a:bodyPr/>
          <a:lstStyle/>
          <a:p>
            <a:pPr>
              <a:lnSpc>
                <a:spcPct val="90000"/>
              </a:lnSpc>
            </a:pPr>
            <a:r>
              <a:rPr lang="de-DE" altLang="en-US" smtClean="0">
                <a:ea typeface="ＭＳ Ｐゴシック" pitchFamily="34" charset="-128"/>
              </a:rPr>
              <a:t>Die outcomes der zu vergleichenden Alternativen werden in Geldeinheiten ausgedrückt	</a:t>
            </a:r>
          </a:p>
          <a:p>
            <a:pPr>
              <a:lnSpc>
                <a:spcPct val="90000"/>
              </a:lnSpc>
            </a:pPr>
            <a:r>
              <a:rPr lang="de-DE" altLang="en-US" smtClean="0">
                <a:ea typeface="ＭＳ Ｐゴシック" pitchFamily="34" charset="-128"/>
              </a:rPr>
              <a:t>Dient zur Bewertung von Versorgungsprogrammen bei begrenzten Ressourcen</a:t>
            </a:r>
          </a:p>
          <a:p>
            <a:pPr lvl="1">
              <a:lnSpc>
                <a:spcPct val="90000"/>
              </a:lnSpc>
            </a:pPr>
            <a:r>
              <a:rPr lang="de-DE" altLang="en-US" smtClean="0">
                <a:ea typeface="ＭＳ Ｐゴシック" pitchFamily="34" charset="-128"/>
              </a:rPr>
              <a:t>z.B.Vergleich eines Drittenwelt-Programmes zur Senkung der Kindersterblichkeit gegenüber einem Programm zur Behandlung der Schlafkrankheit</a:t>
            </a:r>
          </a:p>
          <a:p>
            <a:pPr>
              <a:lnSpc>
                <a:spcPct val="90000"/>
              </a:lnSpc>
            </a:pPr>
            <a:r>
              <a:rPr lang="de-DE" altLang="en-US" smtClean="0">
                <a:ea typeface="ＭＳ Ｐゴシック" pitchFamily="34" charset="-128"/>
              </a:rPr>
              <a:t>Nicht ganz unumstritten, da die monetäre Bewertung eines outcomes wie z.B. Tod oder Invalidität sehr schwierig ist</a:t>
            </a:r>
          </a:p>
          <a:p>
            <a:pPr lvl="3">
              <a:lnSpc>
                <a:spcPct val="90000"/>
              </a:lnSpc>
            </a:pPr>
            <a:r>
              <a:rPr lang="de-DE" altLang="en-US" smtClean="0">
                <a:ea typeface="ＭＳ Ｐゴシック" pitchFamily="34" charset="-128"/>
              </a:rPr>
              <a:t>	</a:t>
            </a:r>
            <a:r>
              <a:rPr lang="de-DE" altLang="en-US" sz="2000" b="1" smtClean="0">
                <a:ea typeface="ＭＳ Ｐゴシック" pitchFamily="34" charset="-128"/>
              </a:rPr>
              <a:t>Bewertung durch „willingness to pay</a:t>
            </a:r>
            <a:r>
              <a:rPr lang="ja-JP" altLang="de-DE" sz="2000" b="1" smtClean="0">
                <a:ea typeface="ＭＳ Ｐゴシック" pitchFamily="34" charset="-128"/>
              </a:rPr>
              <a:t>“</a:t>
            </a:r>
            <a:r>
              <a:rPr lang="de-DE" altLang="ja-JP" sz="2000" b="1" smtClean="0">
                <a:ea typeface="ＭＳ Ｐゴシック" pitchFamily="34" charset="-128"/>
              </a:rPr>
              <a:t> oder „time trade off</a:t>
            </a:r>
            <a:r>
              <a:rPr lang="ja-JP" altLang="de-DE" sz="2000" b="1" smtClean="0">
                <a:ea typeface="ＭＳ Ｐゴシック" pitchFamily="34" charset="-128"/>
              </a:rPr>
              <a:t>“</a:t>
            </a:r>
            <a:r>
              <a:rPr lang="de-DE" altLang="ja-JP" sz="2000" b="1" smtClean="0">
                <a:ea typeface="ＭＳ Ｐゴシック" pitchFamily="34" charset="-128"/>
              </a:rPr>
              <a:t>, s. 3.1.2.1</a:t>
            </a:r>
            <a:endParaRPr lang="de-DE" altLang="en-US" sz="2000" b="1" smtClean="0">
              <a:ea typeface="ＭＳ Ｐゴシック" pitchFamily="34" charset="-128"/>
            </a:endParaRPr>
          </a:p>
        </p:txBody>
      </p:sp>
      <p:sp>
        <p:nvSpPr>
          <p:cNvPr id="530436" name="Text Box 4"/>
          <p:cNvSpPr txBox="1">
            <a:spLocks noChangeArrowheads="1"/>
          </p:cNvSpPr>
          <p:nvPr/>
        </p:nvSpPr>
        <p:spPr bwMode="auto">
          <a:xfrm>
            <a:off x="684213" y="1125538"/>
            <a:ext cx="7777162" cy="6556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marL="342900" indent="-342900" algn="ctr">
              <a:defRPr sz="2400" b="1">
                <a:solidFill>
                  <a:srgbClr val="000066"/>
                </a:solidFill>
                <a:latin typeface="Arial" pitchFamily="34" charset="0"/>
              </a:defRPr>
            </a:lvl1pPr>
            <a:lvl2pPr marL="342900" indent="-342900" algn="ctr">
              <a:defRPr sz="2400" b="1">
                <a:solidFill>
                  <a:srgbClr val="000066"/>
                </a:solidFill>
                <a:latin typeface="Arial" pitchFamily="34" charset="0"/>
              </a:defRPr>
            </a:lvl2pPr>
            <a:lvl3pPr marL="342900" indent="-342900" algn="ctr">
              <a:defRPr sz="2400" b="1">
                <a:solidFill>
                  <a:srgbClr val="000066"/>
                </a:solidFill>
                <a:latin typeface="Arial" pitchFamily="34" charset="0"/>
              </a:defRPr>
            </a:lvl3pPr>
            <a:lvl4pPr marL="342900" indent="-342900" algn="ctr">
              <a:defRPr sz="2400" b="1">
                <a:solidFill>
                  <a:srgbClr val="000066"/>
                </a:solidFill>
                <a:latin typeface="Arial" pitchFamily="34" charset="0"/>
              </a:defRPr>
            </a:lvl4pPr>
            <a:lvl5pPr marL="342900" indent="-342900" algn="ctr">
              <a:defRPr sz="2400" b="1">
                <a:solidFill>
                  <a:srgbClr val="000066"/>
                </a:solidFill>
                <a:latin typeface="Arial" pitchFamily="34" charset="0"/>
              </a:defRPr>
            </a:lvl5pPr>
            <a:lvl6pPr marL="8001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6pPr>
            <a:lvl7pPr marL="12573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7pPr>
            <a:lvl8pPr marL="17145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8pPr>
            <a:lvl9pPr marL="21717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9pPr>
          </a:lstStyle>
          <a:p>
            <a:pPr>
              <a:defRPr/>
            </a:pPr>
            <a:r>
              <a:rPr lang="de-DE" sz="1600" smtClean="0">
                <a:ea typeface="+mn-ea"/>
              </a:rPr>
              <a:t>3.1.3.4 </a:t>
            </a:r>
            <a:r>
              <a:rPr lang="de-DE" sz="1600" u="sng" smtClean="0">
                <a:solidFill>
                  <a:srgbClr val="CC0000"/>
                </a:solidFill>
                <a:effectLst>
                  <a:outerShdw blurRad="38100" dist="38100" dir="2700000" algn="tl">
                    <a:srgbClr val="C0C0C0"/>
                  </a:outerShdw>
                </a:effectLst>
                <a:ea typeface="+mn-ea"/>
              </a:rPr>
              <a:t>C</a:t>
            </a:r>
            <a:r>
              <a:rPr lang="de-DE" sz="1600" smtClean="0">
                <a:ea typeface="+mn-ea"/>
              </a:rPr>
              <a:t>ost-</a:t>
            </a:r>
            <a:r>
              <a:rPr lang="de-DE" sz="1600" u="sng" smtClean="0">
                <a:solidFill>
                  <a:srgbClr val="CC0000"/>
                </a:solidFill>
                <a:effectLst>
                  <a:outerShdw blurRad="38100" dist="38100" dir="2700000" algn="tl">
                    <a:srgbClr val="C0C0C0"/>
                  </a:outerShdw>
                </a:effectLst>
                <a:ea typeface="+mn-ea"/>
              </a:rPr>
              <a:t>B</a:t>
            </a:r>
            <a:r>
              <a:rPr lang="de-DE" sz="1600" smtClean="0">
                <a:ea typeface="+mn-ea"/>
              </a:rPr>
              <a:t>enefit </a:t>
            </a:r>
            <a:r>
              <a:rPr lang="de-DE" sz="1600" u="sng" smtClean="0">
                <a:solidFill>
                  <a:srgbClr val="CC0000"/>
                </a:solidFill>
                <a:effectLst>
                  <a:outerShdw blurRad="38100" dist="38100" dir="2700000" algn="tl">
                    <a:srgbClr val="C0C0C0"/>
                  </a:outerShdw>
                </a:effectLst>
                <a:ea typeface="+mn-ea"/>
              </a:rPr>
              <a:t>A</a:t>
            </a:r>
            <a:r>
              <a:rPr lang="de-DE" sz="1600" smtClean="0">
                <a:ea typeface="+mn-ea"/>
              </a:rPr>
              <a:t>nalysis (</a:t>
            </a:r>
            <a:r>
              <a:rPr lang="de-DE" sz="1600" smtClean="0">
                <a:solidFill>
                  <a:srgbClr val="CC0000"/>
                </a:solidFill>
                <a:effectLst>
                  <a:outerShdw blurRad="38100" dist="38100" dir="2700000" algn="tl">
                    <a:srgbClr val="C0C0C0"/>
                  </a:outerShdw>
                </a:effectLst>
                <a:ea typeface="+mn-ea"/>
              </a:rPr>
              <a:t>CBA</a:t>
            </a:r>
            <a:r>
              <a:rPr lang="de-DE" sz="1600" smtClean="0">
                <a:ea typeface="+mn-ea"/>
              </a:rPr>
              <a:t>)</a:t>
            </a:r>
          </a:p>
          <a:p>
            <a:pPr>
              <a:defRPr/>
            </a:pPr>
            <a:r>
              <a:rPr lang="de-DE" sz="1600" smtClean="0">
                <a:ea typeface="+mn-ea"/>
              </a:rPr>
              <a:t>(Kosten-Nutzenanalyse)</a:t>
            </a:r>
          </a:p>
        </p:txBody>
      </p:sp>
      <p:sp>
        <p:nvSpPr>
          <p:cNvPr id="284679"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530434"/>
                                        </p:tgtEl>
                                        <p:attrNameLst>
                                          <p:attrName>style.visibility</p:attrName>
                                        </p:attrNameLst>
                                      </p:cBhvr>
                                      <p:to>
                                        <p:strVal val="visible"/>
                                      </p:to>
                                    </p:set>
                                    <p:anim calcmode="lin" valueType="num">
                                      <p:cBhvr additive="base">
                                        <p:cTn id="7" dur="500" fill="hold"/>
                                        <p:tgtEl>
                                          <p:spTgt spid="530434"/>
                                        </p:tgtEl>
                                        <p:attrNameLst>
                                          <p:attrName>ppt_x</p:attrName>
                                        </p:attrNameLst>
                                      </p:cBhvr>
                                      <p:tavLst>
                                        <p:tav tm="0">
                                          <p:val>
                                            <p:strVal val="#ppt_x"/>
                                          </p:val>
                                        </p:tav>
                                        <p:tav tm="100000">
                                          <p:val>
                                            <p:strVal val="#ppt_x"/>
                                          </p:val>
                                        </p:tav>
                                      </p:tavLst>
                                    </p:anim>
                                    <p:anim calcmode="lin" valueType="num">
                                      <p:cBhvr additive="base">
                                        <p:cTn id="8" dur="500" fill="hold"/>
                                        <p:tgtEl>
                                          <p:spTgt spid="530434"/>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530436"/>
                                        </p:tgtEl>
                                        <p:attrNameLst>
                                          <p:attrName>style.visibility</p:attrName>
                                        </p:attrNameLst>
                                      </p:cBhvr>
                                      <p:to>
                                        <p:strVal val="visible"/>
                                      </p:to>
                                    </p:set>
                                    <p:anim calcmode="lin" valueType="num">
                                      <p:cBhvr additive="base">
                                        <p:cTn id="12" dur="500" fill="hold"/>
                                        <p:tgtEl>
                                          <p:spTgt spid="530436"/>
                                        </p:tgtEl>
                                        <p:attrNameLst>
                                          <p:attrName>ppt_x</p:attrName>
                                        </p:attrNameLst>
                                      </p:cBhvr>
                                      <p:tavLst>
                                        <p:tav tm="0">
                                          <p:val>
                                            <p:strVal val="0-#ppt_w/2"/>
                                          </p:val>
                                        </p:tav>
                                        <p:tav tm="100000">
                                          <p:val>
                                            <p:strVal val="#ppt_x"/>
                                          </p:val>
                                        </p:tav>
                                      </p:tavLst>
                                    </p:anim>
                                    <p:anim calcmode="lin" valueType="num">
                                      <p:cBhvr additive="base">
                                        <p:cTn id="13" dur="500" fill="hold"/>
                                        <p:tgtEl>
                                          <p:spTgt spid="530436"/>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530435">
                                            <p:txEl>
                                              <p:pRg st="0" end="0"/>
                                            </p:txEl>
                                          </p:spTgt>
                                        </p:tgtEl>
                                        <p:attrNameLst>
                                          <p:attrName>style.visibility</p:attrName>
                                        </p:attrNameLst>
                                      </p:cBhvr>
                                      <p:to>
                                        <p:strVal val="visible"/>
                                      </p:to>
                                    </p:set>
                                    <p:anim calcmode="lin" valueType="num">
                                      <p:cBhvr additive="base">
                                        <p:cTn id="18" dur="500" fill="hold"/>
                                        <p:tgtEl>
                                          <p:spTgt spid="530435">
                                            <p:txEl>
                                              <p:pRg st="0" end="0"/>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530435">
                                            <p:txEl>
                                              <p:pRg st="0" end="0"/>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530435">
                                            <p:txEl>
                                              <p:pRg st="0" end="0"/>
                                            </p:txEl>
                                          </p:spTgt>
                                        </p:tgtEl>
                                        <p:attrNameLst>
                                          <p:attrName>ppt_c</p:attrName>
                                        </p:attrNameLst>
                                      </p:cBhvr>
                                      <p:to>
                                        <a:schemeClr val="bg2"/>
                                      </p:to>
                                    </p:animClr>
                                  </p:sub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530435">
                                            <p:txEl>
                                              <p:pRg st="1" end="1"/>
                                            </p:txEl>
                                          </p:spTgt>
                                        </p:tgtEl>
                                        <p:attrNameLst>
                                          <p:attrName>style.visibility</p:attrName>
                                        </p:attrNameLst>
                                      </p:cBhvr>
                                      <p:to>
                                        <p:strVal val="visible"/>
                                      </p:to>
                                    </p:set>
                                    <p:anim calcmode="lin" valueType="num">
                                      <p:cBhvr additive="base">
                                        <p:cTn id="24" dur="500" fill="hold"/>
                                        <p:tgtEl>
                                          <p:spTgt spid="530435">
                                            <p:txEl>
                                              <p:pRg st="1" end="1"/>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530435">
                                            <p:txEl>
                                              <p:pRg st="1" end="1"/>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530435">
                                            <p:txEl>
                                              <p:pRg st="1" end="1"/>
                                            </p:txEl>
                                          </p:spTgt>
                                        </p:tgtEl>
                                        <p:attrNameLst>
                                          <p:attrName>ppt_c</p:attrName>
                                        </p:attrNameLst>
                                      </p:cBhvr>
                                      <p:to>
                                        <a:schemeClr val="bg2"/>
                                      </p:to>
                                    </p:animClr>
                                  </p:sub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530435">
                                            <p:txEl>
                                              <p:pRg st="2" end="2"/>
                                            </p:txEl>
                                          </p:spTgt>
                                        </p:tgtEl>
                                        <p:attrNameLst>
                                          <p:attrName>style.visibility</p:attrName>
                                        </p:attrNameLst>
                                      </p:cBhvr>
                                      <p:to>
                                        <p:strVal val="visible"/>
                                      </p:to>
                                    </p:set>
                                    <p:anim calcmode="lin" valueType="num">
                                      <p:cBhvr additive="base">
                                        <p:cTn id="30" dur="500" fill="hold"/>
                                        <p:tgtEl>
                                          <p:spTgt spid="530435">
                                            <p:txEl>
                                              <p:pRg st="2" end="2"/>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530435">
                                            <p:txEl>
                                              <p:pRg st="2" end="2"/>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530435">
                                            <p:txEl>
                                              <p:pRg st="2" end="2"/>
                                            </p:txEl>
                                          </p:spTgt>
                                        </p:tgtEl>
                                        <p:attrNameLst>
                                          <p:attrName>ppt_c</p:attrName>
                                        </p:attrNameLst>
                                      </p:cBhvr>
                                      <p:to>
                                        <a:schemeClr val="bg2"/>
                                      </p:to>
                                    </p:animClr>
                                  </p:subTnLst>
                                </p:cTn>
                              </p:par>
                            </p:childTnLst>
                          </p:cTn>
                        </p:par>
                      </p:childTnLst>
                    </p:cTn>
                  </p:par>
                  <p:par>
                    <p:cTn id="32" fill="hold" nodeType="clickPar">
                      <p:stCondLst>
                        <p:cond delay="indefinite"/>
                      </p:stCondLst>
                      <p:childTnLst>
                        <p:par>
                          <p:cTn id="33" fill="hold" nodeType="withGroup">
                            <p:stCondLst>
                              <p:cond delay="0"/>
                            </p:stCondLst>
                            <p:childTnLst>
                              <p:par>
                                <p:cTn id="34" presetID="2" presetClass="entr" presetSubtype="8" fill="hold" grpId="0" nodeType="clickEffect">
                                  <p:stCondLst>
                                    <p:cond delay="0"/>
                                  </p:stCondLst>
                                  <p:childTnLst>
                                    <p:set>
                                      <p:cBhvr>
                                        <p:cTn id="35" dur="1" fill="hold">
                                          <p:stCondLst>
                                            <p:cond delay="0"/>
                                          </p:stCondLst>
                                        </p:cTn>
                                        <p:tgtEl>
                                          <p:spTgt spid="530435">
                                            <p:txEl>
                                              <p:pRg st="3" end="3"/>
                                            </p:txEl>
                                          </p:spTgt>
                                        </p:tgtEl>
                                        <p:attrNameLst>
                                          <p:attrName>style.visibility</p:attrName>
                                        </p:attrNameLst>
                                      </p:cBhvr>
                                      <p:to>
                                        <p:strVal val="visible"/>
                                      </p:to>
                                    </p:set>
                                    <p:anim calcmode="lin" valueType="num">
                                      <p:cBhvr additive="base">
                                        <p:cTn id="36" dur="500" fill="hold"/>
                                        <p:tgtEl>
                                          <p:spTgt spid="530435">
                                            <p:txEl>
                                              <p:pRg st="3" end="3"/>
                                            </p:txEl>
                                          </p:spTgt>
                                        </p:tgtEl>
                                        <p:attrNameLst>
                                          <p:attrName>ppt_x</p:attrName>
                                        </p:attrNameLst>
                                      </p:cBhvr>
                                      <p:tavLst>
                                        <p:tav tm="0">
                                          <p:val>
                                            <p:strVal val="0-#ppt_w/2"/>
                                          </p:val>
                                        </p:tav>
                                        <p:tav tm="100000">
                                          <p:val>
                                            <p:strVal val="#ppt_x"/>
                                          </p:val>
                                        </p:tav>
                                      </p:tavLst>
                                    </p:anim>
                                    <p:anim calcmode="lin" valueType="num">
                                      <p:cBhvr additive="base">
                                        <p:cTn id="37" dur="500" fill="hold"/>
                                        <p:tgtEl>
                                          <p:spTgt spid="530435">
                                            <p:txEl>
                                              <p:pRg st="3" end="3"/>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530435">
                                            <p:txEl>
                                              <p:pRg st="3" end="3"/>
                                            </p:txEl>
                                          </p:spTgt>
                                        </p:tgtEl>
                                        <p:attrNameLst>
                                          <p:attrName>ppt_c</p:attrName>
                                        </p:attrNameLst>
                                      </p:cBhvr>
                                      <p:to>
                                        <a:schemeClr val="bg2"/>
                                      </p:to>
                                    </p:animClr>
                                  </p:sub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8" fill="hold" grpId="0" nodeType="clickEffect">
                                  <p:stCondLst>
                                    <p:cond delay="0"/>
                                  </p:stCondLst>
                                  <p:childTnLst>
                                    <p:set>
                                      <p:cBhvr>
                                        <p:cTn id="41" dur="1" fill="hold">
                                          <p:stCondLst>
                                            <p:cond delay="0"/>
                                          </p:stCondLst>
                                        </p:cTn>
                                        <p:tgtEl>
                                          <p:spTgt spid="530435">
                                            <p:txEl>
                                              <p:pRg st="4" end="4"/>
                                            </p:txEl>
                                          </p:spTgt>
                                        </p:tgtEl>
                                        <p:attrNameLst>
                                          <p:attrName>style.visibility</p:attrName>
                                        </p:attrNameLst>
                                      </p:cBhvr>
                                      <p:to>
                                        <p:strVal val="visible"/>
                                      </p:to>
                                    </p:set>
                                    <p:anim calcmode="lin" valueType="num">
                                      <p:cBhvr additive="base">
                                        <p:cTn id="42" dur="500" fill="hold"/>
                                        <p:tgtEl>
                                          <p:spTgt spid="530435">
                                            <p:txEl>
                                              <p:pRg st="4" end="4"/>
                                            </p:txEl>
                                          </p:spTgt>
                                        </p:tgtEl>
                                        <p:attrNameLst>
                                          <p:attrName>ppt_x</p:attrName>
                                        </p:attrNameLst>
                                      </p:cBhvr>
                                      <p:tavLst>
                                        <p:tav tm="0">
                                          <p:val>
                                            <p:strVal val="0-#ppt_w/2"/>
                                          </p:val>
                                        </p:tav>
                                        <p:tav tm="100000">
                                          <p:val>
                                            <p:strVal val="#ppt_x"/>
                                          </p:val>
                                        </p:tav>
                                      </p:tavLst>
                                    </p:anim>
                                    <p:anim calcmode="lin" valueType="num">
                                      <p:cBhvr additive="base">
                                        <p:cTn id="43" dur="500" fill="hold"/>
                                        <p:tgtEl>
                                          <p:spTgt spid="530435">
                                            <p:txEl>
                                              <p:pRg st="4" end="4"/>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530435">
                                            <p:txEl>
                                              <p:pRg st="4" end="4"/>
                                            </p:txEl>
                                          </p:spTgt>
                                        </p:tgtEl>
                                        <p:attrNameLst>
                                          <p:attrName>ppt_c</p:attrName>
                                        </p:attrNameLst>
                                      </p:cBhvr>
                                      <p:to>
                                        <a:schemeClr val="bg2"/>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0434" grpId="0" animBg="1" autoUpdateAnimBg="0"/>
      <p:bldP spid="530435" grpId="0" build="p" bldLvl="5" autoUpdateAnimBg="0"/>
      <p:bldP spid="530436" grpId="0" animBg="1" autoUpdateAnimBg="0"/>
    </p:bldLst>
  </p:timing>
</p:sld>
</file>

<file path=ppt/slides/slide29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51906"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85699"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F519ED9A-388B-4594-990E-24906A0B7E95}" type="slidenum">
              <a:rPr lang="de-DE" altLang="en-US" sz="900" smtClean="0">
                <a:solidFill>
                  <a:schemeClr val="accent2"/>
                </a:solidFill>
              </a:rPr>
              <a:pPr/>
              <a:t>293</a:t>
            </a:fld>
            <a:endParaRPr lang="de-DE" altLang="en-US" sz="1400" b="0" smtClean="0">
              <a:solidFill>
                <a:schemeClr val="tx1"/>
              </a:solidFill>
            </a:endParaRPr>
          </a:p>
        </p:txBody>
      </p:sp>
      <p:sp>
        <p:nvSpPr>
          <p:cNvPr id="512002"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3.1.3 Studientypen</a:t>
            </a:r>
          </a:p>
        </p:txBody>
      </p:sp>
      <p:sp>
        <p:nvSpPr>
          <p:cNvPr id="512004" name="Text Box 4"/>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3.1.3.5 Markov-Modelle</a:t>
            </a:r>
          </a:p>
        </p:txBody>
      </p:sp>
      <p:sp>
        <p:nvSpPr>
          <p:cNvPr id="285702"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pic>
        <p:nvPicPr>
          <p:cNvPr id="458758" name="Picture 7" descr="MArkow"/>
          <p:cNvPicPr>
            <a:picLocks noChangeAspect="1" noChangeArrowheads="1"/>
          </p:cNvPicPr>
          <p:nvPr/>
        </p:nvPicPr>
        <p:blipFill>
          <a:blip r:embed="rId3"/>
          <a:srcRect/>
          <a:stretch>
            <a:fillRect/>
          </a:stretch>
        </p:blipFill>
        <p:spPr bwMode="auto">
          <a:xfrm>
            <a:off x="1042988" y="1628775"/>
            <a:ext cx="7272337" cy="436721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5704" name="Rectangle 8"/>
          <p:cNvSpPr>
            <a:spLocks noChangeArrowheads="1"/>
          </p:cNvSpPr>
          <p:nvPr/>
        </p:nvSpPr>
        <p:spPr bwMode="auto">
          <a:xfrm>
            <a:off x="755650" y="6092825"/>
            <a:ext cx="76247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200"/>
              <a:t>aus Diedrich ES. Grundlagen der Pharmakoepidemiologie und Pharmakoökonomie. GOVI Verlag 2002</a:t>
            </a:r>
          </a:p>
        </p:txBody>
      </p:sp>
      <p:sp>
        <p:nvSpPr>
          <p:cNvPr id="512009" name="Text Box 9"/>
          <p:cNvSpPr txBox="1">
            <a:spLocks noChangeArrowheads="1"/>
          </p:cNvSpPr>
          <p:nvPr/>
        </p:nvSpPr>
        <p:spPr bwMode="auto">
          <a:xfrm>
            <a:off x="3348038" y="1557338"/>
            <a:ext cx="719137" cy="420687"/>
          </a:xfrm>
          <a:prstGeom prst="rect">
            <a:avLst/>
          </a:prstGeom>
          <a:solidFill>
            <a:srgbClr val="FFFF00"/>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342900" indent="-342900" algn="ctr">
              <a:defRPr/>
            </a:pPr>
            <a:r>
              <a:rPr lang="de-DE" dirty="0">
                <a:latin typeface="+mj-lt"/>
                <a:ea typeface="+mn-ea"/>
              </a:rPr>
              <a:t>%</a:t>
            </a:r>
          </a:p>
        </p:txBody>
      </p:sp>
      <p:sp>
        <p:nvSpPr>
          <p:cNvPr id="512010" name="Text Box 10"/>
          <p:cNvSpPr txBox="1">
            <a:spLocks noChangeArrowheads="1"/>
          </p:cNvSpPr>
          <p:nvPr/>
        </p:nvSpPr>
        <p:spPr bwMode="auto">
          <a:xfrm>
            <a:off x="7524750" y="1484313"/>
            <a:ext cx="1368425" cy="431800"/>
          </a:xfrm>
          <a:prstGeom prst="rect">
            <a:avLst/>
          </a:prstGeom>
          <a:solidFill>
            <a:srgbClr val="FFFF00"/>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342900" indent="-342900">
              <a:defRPr/>
            </a:pPr>
            <a:r>
              <a:rPr lang="de-DE" dirty="0">
                <a:solidFill>
                  <a:srgbClr val="FF0000"/>
                </a:solidFill>
                <a:latin typeface="+mj-lt"/>
                <a:ea typeface="+mn-ea"/>
              </a:rPr>
              <a:t>Kosten</a:t>
            </a:r>
            <a:endParaRPr lang="de-DE" sz="2000" dirty="0">
              <a:solidFill>
                <a:srgbClr val="FF0000"/>
              </a:solidFill>
              <a:latin typeface="+mj-lt"/>
              <a:ea typeface="+mn-ea"/>
              <a:sym typeface="Symbol" pitchFamily="18" charset="2"/>
            </a:endParaRPr>
          </a:p>
        </p:txBody>
      </p:sp>
      <p:sp>
        <p:nvSpPr>
          <p:cNvPr id="512011" name="Text Box 11"/>
          <p:cNvSpPr txBox="1">
            <a:spLocks noChangeArrowheads="1"/>
          </p:cNvSpPr>
          <p:nvPr/>
        </p:nvSpPr>
        <p:spPr bwMode="auto">
          <a:xfrm>
            <a:off x="4067175" y="2565400"/>
            <a:ext cx="2376488" cy="339725"/>
          </a:xfrm>
          <a:prstGeom prst="rect">
            <a:avLst/>
          </a:prstGeom>
          <a:solidFill>
            <a:srgbClr val="000080"/>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342900" indent="-342900">
              <a:defRPr/>
            </a:pPr>
            <a:r>
              <a:rPr lang="de-DE" sz="1800" dirty="0" err="1">
                <a:solidFill>
                  <a:schemeClr val="bg1"/>
                </a:solidFill>
                <a:latin typeface="+mj-lt"/>
                <a:ea typeface="+mn-ea"/>
              </a:rPr>
              <a:t>Markov</a:t>
            </a:r>
            <a:r>
              <a:rPr lang="de-DE" sz="1800" dirty="0">
                <a:solidFill>
                  <a:schemeClr val="bg1"/>
                </a:solidFill>
                <a:latin typeface="+mj-lt"/>
                <a:ea typeface="+mn-ea"/>
              </a:rPr>
              <a:t>-Knoten</a:t>
            </a:r>
          </a:p>
        </p:txBody>
      </p:sp>
      <p:sp>
        <p:nvSpPr>
          <p:cNvPr id="512012" name="Oval 12"/>
          <p:cNvSpPr>
            <a:spLocks noChangeArrowheads="1"/>
          </p:cNvSpPr>
          <p:nvPr/>
        </p:nvSpPr>
        <p:spPr bwMode="auto">
          <a:xfrm>
            <a:off x="3563938" y="2492375"/>
            <a:ext cx="431800" cy="431800"/>
          </a:xfrm>
          <a:prstGeom prst="ellipse">
            <a:avLst/>
          </a:prstGeom>
          <a:solidFill>
            <a:srgbClr val="FF0000"/>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spAutoFit/>
          </a:bodyPr>
          <a:lstStyle/>
          <a:p>
            <a:pPr algn="ctr">
              <a:defRPr/>
            </a:pPr>
            <a:endParaRPr lang="it-IT">
              <a:ea typeface="ＭＳ Ｐゴシック" charset="-128"/>
            </a:endParaRPr>
          </a:p>
        </p:txBody>
      </p:sp>
      <p:sp>
        <p:nvSpPr>
          <p:cNvPr id="13" name="Text Box 9"/>
          <p:cNvSpPr txBox="1">
            <a:spLocks noChangeArrowheads="1"/>
          </p:cNvSpPr>
          <p:nvPr/>
        </p:nvSpPr>
        <p:spPr bwMode="auto">
          <a:xfrm>
            <a:off x="3348038" y="3429000"/>
            <a:ext cx="719137" cy="420688"/>
          </a:xfrm>
          <a:prstGeom prst="rect">
            <a:avLst/>
          </a:prstGeom>
          <a:solidFill>
            <a:srgbClr val="FFFF00"/>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342900" indent="-342900" algn="ctr">
              <a:defRPr/>
            </a:pPr>
            <a:r>
              <a:rPr lang="de-DE" dirty="0">
                <a:latin typeface="+mj-lt"/>
                <a:ea typeface="+mn-ea"/>
              </a:rPr>
              <a:t>%</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512012"/>
                                        </p:tgtEl>
                                        <p:attrNameLst>
                                          <p:attrName>style.visibility</p:attrName>
                                        </p:attrNameLst>
                                      </p:cBhvr>
                                      <p:to>
                                        <p:strVal val="visible"/>
                                      </p:to>
                                    </p:set>
                                    <p:animEffect transition="in" filter="fade">
                                      <p:cBhvr>
                                        <p:cTn id="7" dur="770" decel="100000"/>
                                        <p:tgtEl>
                                          <p:spTgt spid="512012"/>
                                        </p:tgtEl>
                                      </p:cBhvr>
                                    </p:animEffect>
                                    <p:animScale>
                                      <p:cBhvr>
                                        <p:cTn id="8" dur="770" decel="100000"/>
                                        <p:tgtEl>
                                          <p:spTgt spid="512012"/>
                                        </p:tgtEl>
                                      </p:cBhvr>
                                      <p:from x="10000" y="10000"/>
                                      <p:to x="200000" y="450000"/>
                                    </p:animScale>
                                    <p:animScale>
                                      <p:cBhvr>
                                        <p:cTn id="9" dur="1230" accel="100000" fill="hold">
                                          <p:stCondLst>
                                            <p:cond delay="770"/>
                                          </p:stCondLst>
                                        </p:cTn>
                                        <p:tgtEl>
                                          <p:spTgt spid="512012"/>
                                        </p:tgtEl>
                                      </p:cBhvr>
                                      <p:from x="200000" y="450000"/>
                                      <p:to x="100000" y="100000"/>
                                    </p:animScale>
                                    <p:set>
                                      <p:cBhvr>
                                        <p:cTn id="10" dur="770" fill="hold"/>
                                        <p:tgtEl>
                                          <p:spTgt spid="512012"/>
                                        </p:tgtEl>
                                        <p:attrNameLst>
                                          <p:attrName>ppt_x</p:attrName>
                                        </p:attrNameLst>
                                      </p:cBhvr>
                                      <p:to>
                                        <p:strVal val="(0.5)"/>
                                      </p:to>
                                    </p:set>
                                    <p:anim from="(0.5)" to="(#ppt_x)" calcmode="lin" valueType="num">
                                      <p:cBhvr>
                                        <p:cTn id="11" dur="1230" accel="100000" fill="hold">
                                          <p:stCondLst>
                                            <p:cond delay="770"/>
                                          </p:stCondLst>
                                        </p:cTn>
                                        <p:tgtEl>
                                          <p:spTgt spid="512012"/>
                                        </p:tgtEl>
                                        <p:attrNameLst>
                                          <p:attrName>ppt_x</p:attrName>
                                        </p:attrNameLst>
                                      </p:cBhvr>
                                    </p:anim>
                                    <p:set>
                                      <p:cBhvr>
                                        <p:cTn id="12" dur="770" fill="hold"/>
                                        <p:tgtEl>
                                          <p:spTgt spid="512012"/>
                                        </p:tgtEl>
                                        <p:attrNameLst>
                                          <p:attrName>ppt_y</p:attrName>
                                        </p:attrNameLst>
                                      </p:cBhvr>
                                      <p:to>
                                        <p:strVal val="(#ppt_y+0.4)"/>
                                      </p:to>
                                    </p:set>
                                    <p:anim from="(#ppt_y+0.4)" to="(#ppt_y)" calcmode="lin" valueType="num">
                                      <p:cBhvr>
                                        <p:cTn id="13" dur="1230" accel="100000" fill="hold">
                                          <p:stCondLst>
                                            <p:cond delay="770"/>
                                          </p:stCondLst>
                                        </p:cTn>
                                        <p:tgtEl>
                                          <p:spTgt spid="512012"/>
                                        </p:tgtEl>
                                        <p:attrNameLst>
                                          <p:attrName>ppt_y</p:attrName>
                                        </p:attrNameLst>
                                      </p:cBhvr>
                                    </p:anim>
                                  </p:childTnLst>
                                </p:cTn>
                              </p:par>
                              <p:par>
                                <p:cTn id="14" presetID="9" presetClass="entr" presetSubtype="0" fill="hold" grpId="0" nodeType="withEffect">
                                  <p:stCondLst>
                                    <p:cond delay="0"/>
                                  </p:stCondLst>
                                  <p:childTnLst>
                                    <p:set>
                                      <p:cBhvr>
                                        <p:cTn id="15" dur="1" fill="hold">
                                          <p:stCondLst>
                                            <p:cond delay="0"/>
                                          </p:stCondLst>
                                        </p:cTn>
                                        <p:tgtEl>
                                          <p:spTgt spid="512011"/>
                                        </p:tgtEl>
                                        <p:attrNameLst>
                                          <p:attrName>style.visibility</p:attrName>
                                        </p:attrNameLst>
                                      </p:cBhvr>
                                      <p:to>
                                        <p:strVal val="visible"/>
                                      </p:to>
                                    </p:set>
                                    <p:animEffect transition="in" filter="dissolve">
                                      <p:cBhvr>
                                        <p:cTn id="16" dur="500"/>
                                        <p:tgtEl>
                                          <p:spTgt spid="512011"/>
                                        </p:tgtEl>
                                      </p:cBhvr>
                                    </p:animEffect>
                                  </p:childTnLst>
                                </p:cTn>
                              </p:par>
                            </p:childTnLst>
                          </p:cTn>
                        </p:par>
                        <p:par>
                          <p:cTn id="17" fill="hold" nodeType="afterGroup">
                            <p:stCondLst>
                              <p:cond delay="2000"/>
                            </p:stCondLst>
                            <p:childTnLst>
                              <p:par>
                                <p:cTn id="18" presetID="2" presetClass="entr" presetSubtype="1" fill="hold" grpId="0" nodeType="afterEffect">
                                  <p:stCondLst>
                                    <p:cond delay="500"/>
                                  </p:stCondLst>
                                  <p:childTnLst>
                                    <p:set>
                                      <p:cBhvr>
                                        <p:cTn id="19" dur="1" fill="hold">
                                          <p:stCondLst>
                                            <p:cond delay="0"/>
                                          </p:stCondLst>
                                        </p:cTn>
                                        <p:tgtEl>
                                          <p:spTgt spid="512009"/>
                                        </p:tgtEl>
                                        <p:attrNameLst>
                                          <p:attrName>style.visibility</p:attrName>
                                        </p:attrNameLst>
                                      </p:cBhvr>
                                      <p:to>
                                        <p:strVal val="visible"/>
                                      </p:to>
                                    </p:set>
                                    <p:anim calcmode="lin" valueType="num">
                                      <p:cBhvr additive="base">
                                        <p:cTn id="20" dur="500" fill="hold"/>
                                        <p:tgtEl>
                                          <p:spTgt spid="512009"/>
                                        </p:tgtEl>
                                        <p:attrNameLst>
                                          <p:attrName>ppt_x</p:attrName>
                                        </p:attrNameLst>
                                      </p:cBhvr>
                                      <p:tavLst>
                                        <p:tav tm="0">
                                          <p:val>
                                            <p:strVal val="#ppt_x"/>
                                          </p:val>
                                        </p:tav>
                                        <p:tav tm="100000">
                                          <p:val>
                                            <p:strVal val="#ppt_x"/>
                                          </p:val>
                                        </p:tav>
                                      </p:tavLst>
                                    </p:anim>
                                    <p:anim calcmode="lin" valueType="num">
                                      <p:cBhvr additive="base">
                                        <p:cTn id="21" dur="500" fill="hold"/>
                                        <p:tgtEl>
                                          <p:spTgt spid="512009"/>
                                        </p:tgtEl>
                                        <p:attrNameLst>
                                          <p:attrName>ppt_y</p:attrName>
                                        </p:attrNameLst>
                                      </p:cBhvr>
                                      <p:tavLst>
                                        <p:tav tm="0">
                                          <p:val>
                                            <p:strVal val="0-#ppt_h/2"/>
                                          </p:val>
                                        </p:tav>
                                        <p:tav tm="100000">
                                          <p:val>
                                            <p:strVal val="#ppt_y"/>
                                          </p:val>
                                        </p:tav>
                                      </p:tavLst>
                                    </p:anim>
                                  </p:childTnLst>
                                </p:cTn>
                              </p:par>
                              <p:par>
                                <p:cTn id="22" presetID="2" presetClass="entr" presetSubtype="4" fill="hold" grpId="0" nodeType="withEffect">
                                  <p:stCondLst>
                                    <p:cond delay="500"/>
                                  </p:stCondLst>
                                  <p:childTnLst>
                                    <p:set>
                                      <p:cBhvr>
                                        <p:cTn id="23" dur="1" fill="hold">
                                          <p:stCondLst>
                                            <p:cond delay="0"/>
                                          </p:stCondLst>
                                        </p:cTn>
                                        <p:tgtEl>
                                          <p:spTgt spid="512010"/>
                                        </p:tgtEl>
                                        <p:attrNameLst>
                                          <p:attrName>style.visibility</p:attrName>
                                        </p:attrNameLst>
                                      </p:cBhvr>
                                      <p:to>
                                        <p:strVal val="visible"/>
                                      </p:to>
                                    </p:set>
                                    <p:anim calcmode="lin" valueType="num">
                                      <p:cBhvr additive="base">
                                        <p:cTn id="24" dur="500" fill="hold"/>
                                        <p:tgtEl>
                                          <p:spTgt spid="512010"/>
                                        </p:tgtEl>
                                        <p:attrNameLst>
                                          <p:attrName>ppt_x</p:attrName>
                                        </p:attrNameLst>
                                      </p:cBhvr>
                                      <p:tavLst>
                                        <p:tav tm="0">
                                          <p:val>
                                            <p:strVal val="#ppt_x"/>
                                          </p:val>
                                        </p:tav>
                                        <p:tav tm="100000">
                                          <p:val>
                                            <p:strVal val="#ppt_x"/>
                                          </p:val>
                                        </p:tav>
                                      </p:tavLst>
                                    </p:anim>
                                    <p:anim calcmode="lin" valueType="num">
                                      <p:cBhvr additive="base">
                                        <p:cTn id="25" dur="500" fill="hold"/>
                                        <p:tgtEl>
                                          <p:spTgt spid="512010"/>
                                        </p:tgtEl>
                                        <p:attrNameLst>
                                          <p:attrName>ppt_y</p:attrName>
                                        </p:attrNameLst>
                                      </p:cBhvr>
                                      <p:tavLst>
                                        <p:tav tm="0">
                                          <p:val>
                                            <p:strVal val="1+#ppt_h/2"/>
                                          </p:val>
                                        </p:tav>
                                        <p:tav tm="100000">
                                          <p:val>
                                            <p:strVal val="#ppt_y"/>
                                          </p:val>
                                        </p:tav>
                                      </p:tavLst>
                                    </p:anim>
                                  </p:childTnLst>
                                </p:cTn>
                              </p:par>
                            </p:childTnLst>
                          </p:cTn>
                        </p:par>
                        <p:par>
                          <p:cTn id="26" fill="hold" nodeType="afterGroup">
                            <p:stCondLst>
                              <p:cond delay="3000"/>
                            </p:stCondLst>
                            <p:childTnLst>
                              <p:par>
                                <p:cTn id="27" presetID="2" presetClass="entr" presetSubtype="1" fill="hold" grpId="0" nodeType="afterEffect">
                                  <p:stCondLst>
                                    <p:cond delay="500"/>
                                  </p:stCondLst>
                                  <p:childTnLst>
                                    <p:set>
                                      <p:cBhvr>
                                        <p:cTn id="28" dur="1" fill="hold">
                                          <p:stCondLst>
                                            <p:cond delay="0"/>
                                          </p:stCondLst>
                                        </p:cTn>
                                        <p:tgtEl>
                                          <p:spTgt spid="13"/>
                                        </p:tgtEl>
                                        <p:attrNameLst>
                                          <p:attrName>style.visibility</p:attrName>
                                        </p:attrNameLst>
                                      </p:cBhvr>
                                      <p:to>
                                        <p:strVal val="visible"/>
                                      </p:to>
                                    </p:set>
                                    <p:anim calcmode="lin" valueType="num">
                                      <p:cBhvr additive="base">
                                        <p:cTn id="29" dur="500" fill="hold"/>
                                        <p:tgtEl>
                                          <p:spTgt spid="13"/>
                                        </p:tgtEl>
                                        <p:attrNameLst>
                                          <p:attrName>ppt_x</p:attrName>
                                        </p:attrNameLst>
                                      </p:cBhvr>
                                      <p:tavLst>
                                        <p:tav tm="0">
                                          <p:val>
                                            <p:strVal val="#ppt_x"/>
                                          </p:val>
                                        </p:tav>
                                        <p:tav tm="100000">
                                          <p:val>
                                            <p:strVal val="#ppt_x"/>
                                          </p:val>
                                        </p:tav>
                                      </p:tavLst>
                                    </p:anim>
                                    <p:anim calcmode="lin" valueType="num">
                                      <p:cBhvr additive="base">
                                        <p:cTn id="30" dur="500" fill="hold"/>
                                        <p:tgtEl>
                                          <p:spTgt spid="1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09" grpId="0" animBg="1"/>
      <p:bldP spid="512010" grpId="0" animBg="1"/>
      <p:bldP spid="512011" grpId="0" animBg="1"/>
      <p:bldP spid="512012" grpId="0" animBg="1"/>
      <p:bldP spid="13" grpId="0" animBg="1"/>
    </p:bld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2" name="Foliennummernplatzhalt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F9633BC1-B70C-4D89-BC45-EA4B5B09FC0D}" type="slidenum">
              <a:rPr lang="de-DE" altLang="en-US" sz="900" smtClean="0">
                <a:solidFill>
                  <a:schemeClr val="accent2"/>
                </a:solidFill>
              </a:rPr>
              <a:pPr/>
              <a:t>294</a:t>
            </a:fld>
            <a:endParaRPr lang="de-DE" altLang="en-US" sz="1400" b="0" smtClean="0">
              <a:solidFill>
                <a:schemeClr val="tx1"/>
              </a:solidFill>
            </a:endParaRPr>
          </a:p>
        </p:txBody>
      </p:sp>
      <p:sp>
        <p:nvSpPr>
          <p:cNvPr id="286723" name="Fußzeilenplatzhalter 3"/>
          <p:cNvSpPr>
            <a:spLocks noGrp="1"/>
          </p:cNvSpPr>
          <p:nvPr>
            <p:ph type="ftr" sz="quarter" idx="11"/>
          </p:nvPr>
        </p:nvSpPr>
        <p:spPr>
          <a:noFill/>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000" b="0" smtClean="0">
                <a:solidFill>
                  <a:schemeClr val="tx1"/>
                </a:solidFill>
              </a:rPr>
              <a:t>Pharmakoepidemiologie und Pharmakoökonomie © Dr. Roberto Frontini WS 2017/18 Stand 16.10.2017</a:t>
            </a:r>
            <a:endParaRPr lang="de-DE" altLang="en-US" sz="1000" b="0" dirty="0" smtClean="0">
              <a:solidFill>
                <a:schemeClr val="tx1"/>
              </a:solidFill>
            </a:endParaRPr>
          </a:p>
        </p:txBody>
      </p:sp>
      <p:sp>
        <p:nvSpPr>
          <p:cNvPr id="6" name="Text Box 4"/>
          <p:cNvSpPr txBox="1">
            <a:spLocks noChangeArrowheads="1"/>
          </p:cNvSpPr>
          <p:nvPr/>
        </p:nvSpPr>
        <p:spPr bwMode="auto">
          <a:xfrm>
            <a:off x="684213" y="188913"/>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3.1.3.5 Markov-Modelle</a:t>
            </a:r>
          </a:p>
        </p:txBody>
      </p:sp>
      <p:pic>
        <p:nvPicPr>
          <p:cNvPr id="7" name="Picture 7" descr="MArkow"/>
          <p:cNvPicPr>
            <a:picLocks noChangeAspect="1" noChangeArrowheads="1"/>
          </p:cNvPicPr>
          <p:nvPr/>
        </p:nvPicPr>
        <p:blipFill>
          <a:blip r:embed="rId2"/>
          <a:srcRect/>
          <a:stretch>
            <a:fillRect/>
          </a:stretch>
        </p:blipFill>
        <p:spPr bwMode="auto">
          <a:xfrm>
            <a:off x="107950" y="692150"/>
            <a:ext cx="7793038" cy="4681538"/>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726" name="Textfeld 7"/>
          <p:cNvSpPr txBox="1">
            <a:spLocks noChangeArrowheads="1"/>
          </p:cNvSpPr>
          <p:nvPr/>
        </p:nvSpPr>
        <p:spPr bwMode="auto">
          <a:xfrm>
            <a:off x="2555875" y="2852738"/>
            <a:ext cx="12954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600" dirty="0">
                <a:solidFill>
                  <a:srgbClr val="FF0000"/>
                </a:solidFill>
              </a:rPr>
              <a:t>40%; </a:t>
            </a:r>
            <a:r>
              <a:rPr lang="de-DE" altLang="en-US" sz="1600" dirty="0" smtClean="0">
                <a:solidFill>
                  <a:srgbClr val="FF0000"/>
                </a:solidFill>
              </a:rPr>
              <a:t>150</a:t>
            </a:r>
            <a:r>
              <a:rPr lang="de-DE" altLang="en-US" sz="1600" dirty="0">
                <a:solidFill>
                  <a:srgbClr val="FF0000"/>
                </a:solidFill>
              </a:rPr>
              <a:t>€</a:t>
            </a:r>
          </a:p>
        </p:txBody>
      </p:sp>
      <p:sp>
        <p:nvSpPr>
          <p:cNvPr id="286727" name="Textfeld 8"/>
          <p:cNvSpPr txBox="1">
            <a:spLocks noChangeArrowheads="1"/>
          </p:cNvSpPr>
          <p:nvPr/>
        </p:nvSpPr>
        <p:spPr bwMode="auto">
          <a:xfrm>
            <a:off x="2555875" y="765175"/>
            <a:ext cx="12954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600"/>
              <a:t>80%; 200€</a:t>
            </a:r>
          </a:p>
        </p:txBody>
      </p:sp>
      <p:sp>
        <p:nvSpPr>
          <p:cNvPr id="286728" name="Textfeld 9"/>
          <p:cNvSpPr txBox="1">
            <a:spLocks noChangeArrowheads="1"/>
          </p:cNvSpPr>
          <p:nvPr/>
        </p:nvSpPr>
        <p:spPr bwMode="auto">
          <a:xfrm>
            <a:off x="4500563" y="549275"/>
            <a:ext cx="1366837"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600"/>
              <a:t>90%; 1.000€</a:t>
            </a:r>
          </a:p>
        </p:txBody>
      </p:sp>
      <p:sp>
        <p:nvSpPr>
          <p:cNvPr id="286729" name="Textfeld 10"/>
          <p:cNvSpPr txBox="1">
            <a:spLocks noChangeArrowheads="1"/>
          </p:cNvSpPr>
          <p:nvPr/>
        </p:nvSpPr>
        <p:spPr bwMode="auto">
          <a:xfrm>
            <a:off x="2555875" y="2549874"/>
            <a:ext cx="1295400" cy="319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600" dirty="0"/>
              <a:t>20%; 200€</a:t>
            </a:r>
          </a:p>
        </p:txBody>
      </p:sp>
      <p:sp>
        <p:nvSpPr>
          <p:cNvPr id="286730" name="Textfeld 11"/>
          <p:cNvSpPr txBox="1">
            <a:spLocks noChangeArrowheads="1"/>
          </p:cNvSpPr>
          <p:nvPr/>
        </p:nvSpPr>
        <p:spPr bwMode="auto">
          <a:xfrm>
            <a:off x="4500563" y="1700213"/>
            <a:ext cx="1439862" cy="319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600"/>
              <a:t>10%; 1.000€</a:t>
            </a:r>
          </a:p>
        </p:txBody>
      </p:sp>
      <p:sp>
        <p:nvSpPr>
          <p:cNvPr id="286731" name="Textfeld 13"/>
          <p:cNvSpPr txBox="1">
            <a:spLocks noChangeArrowheads="1"/>
          </p:cNvSpPr>
          <p:nvPr/>
        </p:nvSpPr>
        <p:spPr bwMode="auto">
          <a:xfrm>
            <a:off x="2700338" y="4652963"/>
            <a:ext cx="12954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600" dirty="0">
                <a:solidFill>
                  <a:srgbClr val="FF0000"/>
                </a:solidFill>
              </a:rPr>
              <a:t>60%; </a:t>
            </a:r>
            <a:r>
              <a:rPr lang="de-DE" altLang="en-US" sz="1600" dirty="0" smtClean="0">
                <a:solidFill>
                  <a:srgbClr val="FF0000"/>
                </a:solidFill>
              </a:rPr>
              <a:t>150</a:t>
            </a:r>
            <a:r>
              <a:rPr lang="de-DE" altLang="en-US" sz="1600" dirty="0">
                <a:solidFill>
                  <a:srgbClr val="FF0000"/>
                </a:solidFill>
              </a:rPr>
              <a:t>€</a:t>
            </a:r>
          </a:p>
        </p:txBody>
      </p:sp>
      <p:sp>
        <p:nvSpPr>
          <p:cNvPr id="286732" name="Textfeld 14"/>
          <p:cNvSpPr txBox="1">
            <a:spLocks noChangeArrowheads="1"/>
          </p:cNvSpPr>
          <p:nvPr/>
        </p:nvSpPr>
        <p:spPr bwMode="auto">
          <a:xfrm>
            <a:off x="4572000" y="2565400"/>
            <a:ext cx="1512888"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600" dirty="0">
                <a:solidFill>
                  <a:srgbClr val="FF0000"/>
                </a:solidFill>
              </a:rPr>
              <a:t>90%; </a:t>
            </a:r>
            <a:r>
              <a:rPr lang="de-DE" altLang="en-US" sz="1600" dirty="0" smtClean="0">
                <a:solidFill>
                  <a:srgbClr val="FF0000"/>
                </a:solidFill>
              </a:rPr>
              <a:t>700€</a:t>
            </a:r>
            <a:endParaRPr lang="de-DE" altLang="en-US" sz="1600" dirty="0">
              <a:solidFill>
                <a:srgbClr val="FF0000"/>
              </a:solidFill>
            </a:endParaRPr>
          </a:p>
        </p:txBody>
      </p:sp>
      <p:sp>
        <p:nvSpPr>
          <p:cNvPr id="286733" name="Textfeld 15"/>
          <p:cNvSpPr txBox="1">
            <a:spLocks noChangeArrowheads="1"/>
          </p:cNvSpPr>
          <p:nvPr/>
        </p:nvSpPr>
        <p:spPr bwMode="auto">
          <a:xfrm>
            <a:off x="4643438" y="3789363"/>
            <a:ext cx="1512887"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600" dirty="0">
                <a:solidFill>
                  <a:srgbClr val="FF0000"/>
                </a:solidFill>
              </a:rPr>
              <a:t>10%; </a:t>
            </a:r>
            <a:r>
              <a:rPr lang="de-DE" altLang="en-US" sz="1600" dirty="0" smtClean="0">
                <a:solidFill>
                  <a:srgbClr val="FF0000"/>
                </a:solidFill>
              </a:rPr>
              <a:t>700€</a:t>
            </a:r>
            <a:endParaRPr lang="de-DE" altLang="en-US" sz="1600" dirty="0">
              <a:solidFill>
                <a:srgbClr val="FF0000"/>
              </a:solidFill>
            </a:endParaRPr>
          </a:p>
        </p:txBody>
      </p:sp>
      <p:sp>
        <p:nvSpPr>
          <p:cNvPr id="286734" name="Textfeld 16"/>
          <p:cNvSpPr txBox="1">
            <a:spLocks noChangeArrowheads="1"/>
          </p:cNvSpPr>
          <p:nvPr/>
        </p:nvSpPr>
        <p:spPr bwMode="auto">
          <a:xfrm>
            <a:off x="7816850" y="908050"/>
            <a:ext cx="1296988" cy="539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600"/>
              <a:t>1.200€          p 0,72</a:t>
            </a:r>
          </a:p>
        </p:txBody>
      </p:sp>
      <p:sp>
        <p:nvSpPr>
          <p:cNvPr id="286735" name="Textfeld 17"/>
          <p:cNvSpPr txBox="1">
            <a:spLocks noChangeArrowheads="1"/>
          </p:cNvSpPr>
          <p:nvPr/>
        </p:nvSpPr>
        <p:spPr bwMode="auto">
          <a:xfrm>
            <a:off x="7848600" y="1484313"/>
            <a:ext cx="1295400" cy="539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600"/>
              <a:t>4.200€   p=0,08</a:t>
            </a:r>
          </a:p>
        </p:txBody>
      </p:sp>
      <p:sp>
        <p:nvSpPr>
          <p:cNvPr id="286736" name="Textfeld 18"/>
          <p:cNvSpPr txBox="1">
            <a:spLocks noChangeArrowheads="1"/>
          </p:cNvSpPr>
          <p:nvPr/>
        </p:nvSpPr>
        <p:spPr bwMode="auto">
          <a:xfrm>
            <a:off x="7848600" y="2205038"/>
            <a:ext cx="1295400" cy="539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600"/>
              <a:t>3.200€   p=0,2</a:t>
            </a:r>
          </a:p>
        </p:txBody>
      </p:sp>
      <p:sp>
        <p:nvSpPr>
          <p:cNvPr id="286737" name="Textfeld 19"/>
          <p:cNvSpPr txBox="1">
            <a:spLocks noChangeArrowheads="1"/>
          </p:cNvSpPr>
          <p:nvPr/>
        </p:nvSpPr>
        <p:spPr bwMode="auto">
          <a:xfrm>
            <a:off x="7877175" y="2997200"/>
            <a:ext cx="1296988" cy="5355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600" dirty="0" smtClean="0">
                <a:solidFill>
                  <a:srgbClr val="FF0000"/>
                </a:solidFill>
              </a:rPr>
              <a:t>850€  </a:t>
            </a:r>
            <a:r>
              <a:rPr lang="de-DE" altLang="en-US" sz="1600" dirty="0">
                <a:solidFill>
                  <a:srgbClr val="FF0000"/>
                </a:solidFill>
              </a:rPr>
              <a:t>p=0,36</a:t>
            </a:r>
          </a:p>
        </p:txBody>
      </p:sp>
      <p:sp>
        <p:nvSpPr>
          <p:cNvPr id="286738" name="Textfeld 20"/>
          <p:cNvSpPr txBox="1">
            <a:spLocks noChangeArrowheads="1"/>
          </p:cNvSpPr>
          <p:nvPr/>
        </p:nvSpPr>
        <p:spPr bwMode="auto">
          <a:xfrm>
            <a:off x="7848600" y="3573463"/>
            <a:ext cx="1295400" cy="5355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600" dirty="0" smtClean="0">
                <a:solidFill>
                  <a:srgbClr val="FF0000"/>
                </a:solidFill>
              </a:rPr>
              <a:t>3.850€  </a:t>
            </a:r>
            <a:r>
              <a:rPr lang="de-DE" altLang="en-US" sz="1600" dirty="0">
                <a:solidFill>
                  <a:srgbClr val="FF0000"/>
                </a:solidFill>
              </a:rPr>
              <a:t>p=0,04</a:t>
            </a:r>
          </a:p>
        </p:txBody>
      </p:sp>
      <p:sp>
        <p:nvSpPr>
          <p:cNvPr id="286739" name="Textfeld 21"/>
          <p:cNvSpPr txBox="1">
            <a:spLocks noChangeArrowheads="1"/>
          </p:cNvSpPr>
          <p:nvPr/>
        </p:nvSpPr>
        <p:spPr bwMode="auto">
          <a:xfrm>
            <a:off x="7848600" y="4221163"/>
            <a:ext cx="1295400" cy="539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600" dirty="0" smtClean="0">
                <a:solidFill>
                  <a:srgbClr val="FF0000"/>
                </a:solidFill>
              </a:rPr>
              <a:t>3.150</a:t>
            </a:r>
            <a:r>
              <a:rPr lang="de-DE" altLang="en-US" sz="1600" dirty="0">
                <a:solidFill>
                  <a:srgbClr val="FF0000"/>
                </a:solidFill>
              </a:rPr>
              <a:t>€  p=0,6</a:t>
            </a:r>
          </a:p>
        </p:txBody>
      </p:sp>
      <p:sp>
        <p:nvSpPr>
          <p:cNvPr id="286740" name="Textfeld 22"/>
          <p:cNvSpPr txBox="1">
            <a:spLocks noChangeArrowheads="1"/>
          </p:cNvSpPr>
          <p:nvPr/>
        </p:nvSpPr>
        <p:spPr bwMode="auto">
          <a:xfrm>
            <a:off x="468313" y="5589588"/>
            <a:ext cx="7127875" cy="66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600" dirty="0"/>
              <a:t>Erfolg Antibiotikum A = (0,72*1200)+(0,08*4.200)+(0,2*3200) = 2.176€</a:t>
            </a:r>
          </a:p>
          <a:p>
            <a:r>
              <a:rPr lang="de-DE" altLang="en-US" sz="1600" dirty="0">
                <a:solidFill>
                  <a:srgbClr val="FF0000"/>
                </a:solidFill>
              </a:rPr>
              <a:t>Erfolg Antibiotikum B = (</a:t>
            </a:r>
            <a:r>
              <a:rPr lang="de-DE" altLang="en-US" sz="1600" dirty="0" smtClean="0">
                <a:solidFill>
                  <a:srgbClr val="FF0000"/>
                </a:solidFill>
              </a:rPr>
              <a:t>0,36*850</a:t>
            </a:r>
            <a:r>
              <a:rPr lang="de-DE" altLang="en-US" sz="1600" dirty="0">
                <a:solidFill>
                  <a:srgbClr val="FF0000"/>
                </a:solidFill>
              </a:rPr>
              <a:t>)+(</a:t>
            </a:r>
            <a:r>
              <a:rPr lang="de-DE" altLang="en-US" sz="1600" dirty="0" smtClean="0">
                <a:solidFill>
                  <a:srgbClr val="FF0000"/>
                </a:solidFill>
              </a:rPr>
              <a:t>0,04*3850</a:t>
            </a:r>
            <a:r>
              <a:rPr lang="de-DE" altLang="en-US" sz="1600" dirty="0">
                <a:solidFill>
                  <a:srgbClr val="FF0000"/>
                </a:solidFill>
              </a:rPr>
              <a:t>)+(</a:t>
            </a:r>
            <a:r>
              <a:rPr lang="de-DE" altLang="en-US" sz="1600" dirty="0" smtClean="0">
                <a:solidFill>
                  <a:srgbClr val="FF0000"/>
                </a:solidFill>
              </a:rPr>
              <a:t>0,6*3150</a:t>
            </a:r>
            <a:r>
              <a:rPr lang="de-DE" altLang="en-US" sz="1600" dirty="0">
                <a:solidFill>
                  <a:srgbClr val="FF0000"/>
                </a:solidFill>
              </a:rPr>
              <a:t>) = </a:t>
            </a:r>
            <a:r>
              <a:rPr lang="de-DE" altLang="en-US" sz="1600" dirty="0" smtClean="0">
                <a:solidFill>
                  <a:srgbClr val="FF0000"/>
                </a:solidFill>
              </a:rPr>
              <a:t>2.350</a:t>
            </a:r>
            <a:r>
              <a:rPr lang="de-DE" altLang="en-US" sz="1600" dirty="0">
                <a:solidFill>
                  <a:srgbClr val="FF0000"/>
                </a:solidFill>
              </a:rPr>
              <a:t>€</a:t>
            </a:r>
          </a:p>
        </p:txBody>
      </p:sp>
      <p:sp>
        <p:nvSpPr>
          <p:cNvPr id="286741" name="Textfeld 23"/>
          <p:cNvSpPr txBox="1">
            <a:spLocks noChangeArrowheads="1"/>
          </p:cNvSpPr>
          <p:nvPr/>
        </p:nvSpPr>
        <p:spPr bwMode="auto">
          <a:xfrm>
            <a:off x="6659563" y="1700213"/>
            <a:ext cx="1368425" cy="319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600"/>
              <a:t>3.000€</a:t>
            </a:r>
          </a:p>
        </p:txBody>
      </p:sp>
      <p:sp>
        <p:nvSpPr>
          <p:cNvPr id="286742" name="Textfeld 24"/>
          <p:cNvSpPr txBox="1">
            <a:spLocks noChangeArrowheads="1"/>
          </p:cNvSpPr>
          <p:nvPr/>
        </p:nvSpPr>
        <p:spPr bwMode="auto">
          <a:xfrm>
            <a:off x="6659563" y="2349500"/>
            <a:ext cx="1368425"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600"/>
              <a:t>3.000€</a:t>
            </a:r>
          </a:p>
        </p:txBody>
      </p:sp>
      <p:sp>
        <p:nvSpPr>
          <p:cNvPr id="286743" name="Textfeld 25"/>
          <p:cNvSpPr txBox="1">
            <a:spLocks noChangeArrowheads="1"/>
          </p:cNvSpPr>
          <p:nvPr/>
        </p:nvSpPr>
        <p:spPr bwMode="auto">
          <a:xfrm>
            <a:off x="6659563" y="3789363"/>
            <a:ext cx="1368425"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600">
                <a:solidFill>
                  <a:srgbClr val="FF0000"/>
                </a:solidFill>
              </a:rPr>
              <a:t>3.000€</a:t>
            </a:r>
          </a:p>
        </p:txBody>
      </p:sp>
      <p:sp>
        <p:nvSpPr>
          <p:cNvPr id="286744" name="Textfeld 26"/>
          <p:cNvSpPr txBox="1">
            <a:spLocks noChangeArrowheads="1"/>
          </p:cNvSpPr>
          <p:nvPr/>
        </p:nvSpPr>
        <p:spPr bwMode="auto">
          <a:xfrm>
            <a:off x="6659563" y="4437063"/>
            <a:ext cx="1368425"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600">
                <a:solidFill>
                  <a:srgbClr val="FF0000"/>
                </a:solidFill>
              </a:rPr>
              <a:t>3.000€</a:t>
            </a:r>
          </a:p>
        </p:txBody>
      </p:sp>
    </p:spTree>
  </p:cSld>
  <p:clrMapOvr>
    <a:masterClrMapping/>
  </p:clrMapOvr>
  <p:transition>
    <p:zoom/>
  </p:transition>
  <p:timing>
    <p:tnLst>
      <p:par>
        <p:cTn id="1" dur="indefinite" restart="never" nodeType="tmRoot"/>
      </p:par>
    </p:tnLst>
  </p:timing>
</p:sld>
</file>

<file path=ppt/slides/slide29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52930"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87747"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741B1ABE-44F2-47B5-A100-B5AE6A86C981}" type="slidenum">
              <a:rPr lang="de-DE" altLang="en-US" sz="900" smtClean="0">
                <a:solidFill>
                  <a:schemeClr val="accent2"/>
                </a:solidFill>
              </a:rPr>
              <a:pPr/>
              <a:t>295</a:t>
            </a:fld>
            <a:endParaRPr lang="de-DE" altLang="en-US" sz="1400" b="0" smtClean="0">
              <a:solidFill>
                <a:schemeClr val="tx1"/>
              </a:solidFill>
            </a:endParaRPr>
          </a:p>
        </p:txBody>
      </p:sp>
      <p:sp>
        <p:nvSpPr>
          <p:cNvPr id="490498" name="Rectangle 2"/>
          <p:cNvSpPr>
            <a:spLocks noGrp="1" noChangeArrowheads="1"/>
          </p:cNvSpPr>
          <p:nvPr>
            <p:ph type="title"/>
          </p:nvPr>
        </p:nvSpPr>
        <p:spPr>
          <a:xfrm>
            <a:off x="685800" y="357188"/>
            <a:ext cx="7772400" cy="884237"/>
          </a:xfrm>
        </p:spPr>
        <p:txBody>
          <a:bodyPr/>
          <a:lstStyle/>
          <a:p>
            <a:pPr>
              <a:defRPr/>
            </a:pPr>
            <a:r>
              <a:rPr lang="de-DE" altLang="en-US" sz="2400" smtClean="0">
                <a:solidFill>
                  <a:srgbClr val="FFFF00"/>
                </a:solidFill>
                <a:effectLst>
                  <a:outerShdw blurRad="38100" dist="38100" dir="2700000" algn="tl">
                    <a:srgbClr val="000000"/>
                  </a:outerShdw>
                </a:effectLst>
                <a:ea typeface="ＭＳ Ｐゴシック" pitchFamily="1" charset="-128"/>
              </a:rPr>
              <a:t>3 Pharmakoökonomie</a:t>
            </a:r>
            <a:r>
              <a:rPr lang="de-DE" altLang="en-US" smtClean="0">
                <a:solidFill>
                  <a:srgbClr val="FFFF00"/>
                </a:solidFill>
                <a:effectLst>
                  <a:outerShdw blurRad="38100" dist="38100" dir="2700000" algn="tl">
                    <a:srgbClr val="000000"/>
                  </a:outerShdw>
                </a:effectLst>
                <a:ea typeface="ＭＳ Ｐゴシック" pitchFamily="1" charset="-128"/>
              </a:rPr>
              <a:t/>
            </a:r>
            <a:br>
              <a:rPr lang="de-DE" altLang="en-US" smtClean="0">
                <a:solidFill>
                  <a:srgbClr val="FFFF00"/>
                </a:solidFill>
                <a:effectLst>
                  <a:outerShdw blurRad="38100" dist="38100" dir="2700000" algn="tl">
                    <a:srgbClr val="000000"/>
                  </a:outerShdw>
                </a:effectLst>
                <a:ea typeface="ＭＳ Ｐゴシック" pitchFamily="1" charset="-128"/>
              </a:rPr>
            </a:br>
            <a:r>
              <a:rPr lang="de-DE" altLang="en-US" smtClean="0">
                <a:ea typeface="ＭＳ Ｐゴシック" pitchFamily="1" charset="-128"/>
              </a:rPr>
              <a:t>3. 2</a:t>
            </a:r>
            <a:r>
              <a:rPr lang="de-DE" altLang="en-US" smtClean="0">
                <a:solidFill>
                  <a:srgbClr val="FFFF00"/>
                </a:solidFill>
                <a:effectLst>
                  <a:outerShdw blurRad="38100" dist="38100" dir="2700000" algn="tl">
                    <a:srgbClr val="000000"/>
                  </a:outerShdw>
                </a:effectLst>
                <a:ea typeface="ＭＳ Ｐゴシック" pitchFamily="1" charset="-128"/>
              </a:rPr>
              <a:t> </a:t>
            </a:r>
            <a:r>
              <a:rPr lang="de-DE" altLang="en-US" smtClean="0">
                <a:ea typeface="ＭＳ Ｐゴシック" pitchFamily="1" charset="-128"/>
              </a:rPr>
              <a:t>Pharmakoökonomie und EBM</a:t>
            </a:r>
          </a:p>
        </p:txBody>
      </p:sp>
      <p:sp>
        <p:nvSpPr>
          <p:cNvPr id="287749" name="Rectangle 3"/>
          <p:cNvSpPr>
            <a:spLocks noGrp="1" noChangeArrowheads="1"/>
          </p:cNvSpPr>
          <p:nvPr>
            <p:ph type="body" idx="1"/>
          </p:nvPr>
        </p:nvSpPr>
        <p:spPr>
          <a:xfrm>
            <a:off x="611188" y="2276475"/>
            <a:ext cx="7772400" cy="2667000"/>
          </a:xfrm>
        </p:spPr>
        <p:txBody>
          <a:bodyPr/>
          <a:lstStyle/>
          <a:p>
            <a:r>
              <a:rPr lang="de-DE" altLang="en-US" sz="2800" smtClean="0">
                <a:ea typeface="ＭＳ Ｐゴシック" pitchFamily="34" charset="-128"/>
              </a:rPr>
              <a:t>3.2.1 NNT und Kosten</a:t>
            </a:r>
          </a:p>
          <a:p>
            <a:r>
              <a:rPr lang="de-DE" altLang="en-US" sz="2800" smtClean="0">
                <a:ea typeface="ＭＳ Ｐゴシック" pitchFamily="34" charset="-128"/>
              </a:rPr>
              <a:t>3.2.2 ADLG und Kosten</a:t>
            </a:r>
          </a:p>
          <a:p>
            <a:r>
              <a:rPr lang="de-DE" altLang="en-US" sz="2800" smtClean="0">
                <a:ea typeface="ＭＳ Ｐゴシック" pitchFamily="34" charset="-128"/>
              </a:rPr>
              <a:t>3.2.3 Verwendung zur Kostenerstattung</a:t>
            </a:r>
          </a:p>
        </p:txBody>
      </p:sp>
    </p:spTree>
  </p:cSld>
  <p:clrMapOvr>
    <a:masterClrMapping/>
  </p:clrMapOvr>
  <p:transition>
    <p:zoom/>
  </p:transition>
  <p:timing>
    <p:tnLst>
      <p:par>
        <p:cTn id="1" dur="indefinite" restart="never" nodeType="tmRoot"/>
      </p:par>
    </p:tnLst>
  </p:timing>
</p:sld>
</file>

<file path=ppt/slides/slide29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53954"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88771"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C35124BF-2207-4003-B3A9-6C2AB0E34E48}" type="slidenum">
              <a:rPr lang="de-DE" altLang="en-US" sz="900" smtClean="0">
                <a:solidFill>
                  <a:schemeClr val="accent2"/>
                </a:solidFill>
              </a:rPr>
              <a:pPr/>
              <a:t>296</a:t>
            </a:fld>
            <a:endParaRPr lang="de-DE" altLang="en-US" sz="1400" b="0" smtClean="0">
              <a:solidFill>
                <a:schemeClr val="tx1"/>
              </a:solidFill>
            </a:endParaRPr>
          </a:p>
        </p:txBody>
      </p:sp>
      <p:sp>
        <p:nvSpPr>
          <p:cNvPr id="2" name="Rectangle 2"/>
          <p:cNvSpPr>
            <a:spLocks noGrp="1" noChangeArrowheads="1"/>
          </p:cNvSpPr>
          <p:nvPr>
            <p:ph type="title"/>
          </p:nvPr>
        </p:nvSpPr>
        <p:spPr>
          <a:xfrm>
            <a:off x="685800" y="569913"/>
            <a:ext cx="7772400" cy="457200"/>
          </a:xfrm>
        </p:spPr>
        <p:txBody>
          <a:bodyPr/>
          <a:lstStyle/>
          <a:p>
            <a:pPr>
              <a:defRPr/>
            </a:pPr>
            <a:r>
              <a:rPr lang="de-DE" altLang="en-US" sz="2400" smtClean="0">
                <a:ea typeface="ＭＳ Ｐゴシック" pitchFamily="1" charset="-128"/>
              </a:rPr>
              <a:t>Pharmakoökonomie und EBM ?</a:t>
            </a:r>
            <a:endParaRPr lang="de-DE" altLang="en-US" smtClean="0">
              <a:ea typeface="ＭＳ Ｐゴシック" pitchFamily="1" charset="-128"/>
            </a:endParaRPr>
          </a:p>
        </p:txBody>
      </p:sp>
      <p:graphicFrame>
        <p:nvGraphicFramePr>
          <p:cNvPr id="288773" name="Object 3"/>
          <p:cNvGraphicFramePr>
            <a:graphicFrameLocks noGrp="1" noChangeAspect="1"/>
          </p:cNvGraphicFramePr>
          <p:nvPr>
            <p:ph idx="1"/>
          </p:nvPr>
        </p:nvGraphicFramePr>
        <p:xfrm>
          <a:off x="1187450" y="1341438"/>
          <a:ext cx="6911975" cy="4927600"/>
        </p:xfrm>
        <a:graphic>
          <a:graphicData uri="http://schemas.openxmlformats.org/presentationml/2006/ole">
            <mc:AlternateContent xmlns:mc="http://schemas.openxmlformats.org/markup-compatibility/2006">
              <mc:Choice xmlns:v="urn:schemas-microsoft-com:vml" Requires="v">
                <p:oleObj spid="_x0000_s288852" name="Zeichnung" r:id="rId4" imgW="7601480" imgH="5419968" progId="WPDraw30.Drawing">
                  <p:embed/>
                </p:oleObj>
              </mc:Choice>
              <mc:Fallback>
                <p:oleObj name="Zeichnung" r:id="rId4" imgW="7601480" imgH="5419968" progId="WPDraw30.Drawing">
                  <p:embed/>
                  <p:pic>
                    <p:nvPicPr>
                      <p:cNvPr id="0" name="Object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187450" y="1341438"/>
                        <a:ext cx="6911975" cy="4927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Tree>
  </p:cSld>
  <p:clrMapOvr>
    <a:masterClrMapping/>
  </p:clrMapOvr>
  <p:transition>
    <p:zoom/>
  </p:transition>
  <p:timing>
    <p:tnLst>
      <p:par>
        <p:cTn id="1" dur="indefinite" restart="never" nodeType="tmRoot"/>
      </p:par>
    </p:tnLst>
  </p:timing>
</p:sld>
</file>

<file path=ppt/slides/slide29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54978"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89795"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060E0A4C-274E-4626-99E6-E7F853FB6A77}" type="slidenum">
              <a:rPr lang="de-DE" altLang="en-US" sz="900" smtClean="0">
                <a:solidFill>
                  <a:schemeClr val="accent2"/>
                </a:solidFill>
              </a:rPr>
              <a:pPr/>
              <a:t>297</a:t>
            </a:fld>
            <a:endParaRPr lang="de-DE" altLang="en-US" sz="1400" b="0" smtClean="0">
              <a:solidFill>
                <a:schemeClr val="tx1"/>
              </a:solidFill>
            </a:endParaRPr>
          </a:p>
        </p:txBody>
      </p:sp>
      <p:sp>
        <p:nvSpPr>
          <p:cNvPr id="98306" name="Rectangle 2"/>
          <p:cNvSpPr>
            <a:spLocks noGrp="1" noChangeArrowheads="1"/>
          </p:cNvSpPr>
          <p:nvPr>
            <p:ph type="title"/>
          </p:nvPr>
        </p:nvSpPr>
        <p:spPr>
          <a:xfrm>
            <a:off x="685800" y="393700"/>
            <a:ext cx="7772400" cy="519113"/>
          </a:xfrm>
        </p:spPr>
        <p:txBody>
          <a:bodyPr/>
          <a:lstStyle/>
          <a:p>
            <a:pPr>
              <a:defRPr/>
            </a:pPr>
            <a:r>
              <a:rPr lang="de-DE" altLang="en-US" smtClean="0">
                <a:ea typeface="ＭＳ Ｐゴシック" pitchFamily="1" charset="-128"/>
              </a:rPr>
              <a:t>3.2. Pharmakoökonomie und EBM</a:t>
            </a:r>
          </a:p>
        </p:txBody>
      </p:sp>
      <p:sp>
        <p:nvSpPr>
          <p:cNvPr id="98307" name="Rectangle 3"/>
          <p:cNvSpPr>
            <a:spLocks noGrp="1" noChangeArrowheads="1"/>
          </p:cNvSpPr>
          <p:nvPr>
            <p:ph type="body" idx="1"/>
          </p:nvPr>
        </p:nvSpPr>
        <p:spPr>
          <a:xfrm>
            <a:off x="684213" y="1844675"/>
            <a:ext cx="7772400" cy="4176713"/>
          </a:xfrm>
        </p:spPr>
        <p:txBody>
          <a:bodyPr/>
          <a:lstStyle/>
          <a:p>
            <a:pPr>
              <a:lnSpc>
                <a:spcPct val="80000"/>
              </a:lnSpc>
            </a:pPr>
            <a:r>
              <a:rPr lang="de-DE" altLang="en-US" sz="2000" smtClean="0">
                <a:ea typeface="ＭＳ Ｐゴシック" pitchFamily="34" charset="-128"/>
              </a:rPr>
              <a:t>Gibt es darüber Evidenz, dass die neue Therapie gegenüber dem aktuellen Standard für den Patienten einen Vorteil hat oder einen Nachteil vermeidet? </a:t>
            </a:r>
          </a:p>
          <a:p>
            <a:pPr>
              <a:lnSpc>
                <a:spcPct val="80000"/>
              </a:lnSpc>
            </a:pPr>
            <a:r>
              <a:rPr lang="de-DE" altLang="en-US" sz="2000" smtClean="0">
                <a:solidFill>
                  <a:srgbClr val="CC0000"/>
                </a:solidFill>
                <a:ea typeface="ＭＳ Ｐゴシック" pitchFamily="34" charset="-128"/>
              </a:rPr>
              <a:t>Ist dieser Unterschied von klinischer Bedeutung?</a:t>
            </a:r>
            <a:r>
              <a:rPr lang="de-DE" altLang="en-US" sz="2000" smtClean="0">
                <a:ea typeface="ＭＳ Ｐゴシック" pitchFamily="34" charset="-128"/>
              </a:rPr>
              <a:t> </a:t>
            </a:r>
          </a:p>
          <a:p>
            <a:pPr>
              <a:lnSpc>
                <a:spcPct val="80000"/>
              </a:lnSpc>
            </a:pPr>
            <a:r>
              <a:rPr lang="de-DE" altLang="en-US" sz="2000" smtClean="0">
                <a:ea typeface="ＭＳ Ｐゴシック" pitchFamily="34" charset="-128"/>
              </a:rPr>
              <a:t>Wie hoch ist die </a:t>
            </a:r>
            <a:r>
              <a:rPr lang="de-DE" altLang="en-US" sz="2000" smtClean="0">
                <a:solidFill>
                  <a:srgbClr val="CC0000"/>
                </a:solidFill>
                <a:ea typeface="ＭＳ Ｐゴシック" pitchFamily="34" charset="-128"/>
              </a:rPr>
              <a:t>Effektivität</a:t>
            </a:r>
            <a:r>
              <a:rPr lang="de-DE" altLang="en-US" sz="2000" smtClean="0">
                <a:ea typeface="ＭＳ Ｐゴシック" pitchFamily="34" charset="-128"/>
              </a:rPr>
              <a:t> der neuen Therapie (NNT)? </a:t>
            </a:r>
          </a:p>
          <a:p>
            <a:pPr>
              <a:lnSpc>
                <a:spcPct val="80000"/>
              </a:lnSpc>
            </a:pPr>
            <a:r>
              <a:rPr lang="de-DE" altLang="en-US" sz="2000" smtClean="0">
                <a:ea typeface="ＭＳ Ｐゴシック" pitchFamily="34" charset="-128"/>
              </a:rPr>
              <a:t>Verursacht die neue Therapie unter Berücksichtigung aller für die aktuelle Situation relevanten Kostenelemente zusätzliche Kosten und wenn, welche? </a:t>
            </a:r>
          </a:p>
          <a:p>
            <a:pPr>
              <a:lnSpc>
                <a:spcPct val="80000"/>
              </a:lnSpc>
            </a:pPr>
            <a:r>
              <a:rPr lang="de-DE" altLang="en-US" sz="2000" smtClean="0">
                <a:ea typeface="ＭＳ Ｐゴシック" pitchFamily="34" charset="-128"/>
              </a:rPr>
              <a:t>Welche Kosten entstehen, bis eine Patient den Vorteil hat (NNT×Kostendifferenz)? </a:t>
            </a:r>
          </a:p>
          <a:p>
            <a:pPr>
              <a:lnSpc>
                <a:spcPct val="80000"/>
              </a:lnSpc>
            </a:pPr>
            <a:r>
              <a:rPr lang="de-DE" altLang="en-US" sz="2000" smtClean="0">
                <a:solidFill>
                  <a:srgbClr val="CC0000"/>
                </a:solidFill>
                <a:ea typeface="ＭＳ Ｐゴシック" pitchFamily="34" charset="-128"/>
              </a:rPr>
              <a:t>Stehen diese Kosten im vernünftigen Verhältnis zum gewonnenen Vorteil oder vermiedenen Nachteil?</a:t>
            </a:r>
            <a:r>
              <a:rPr lang="de-DE" altLang="en-US" sz="2000" smtClean="0">
                <a:ea typeface="ＭＳ Ｐゴシック" pitchFamily="34" charset="-128"/>
              </a:rPr>
              <a:t> </a:t>
            </a:r>
          </a:p>
          <a:p>
            <a:pPr>
              <a:lnSpc>
                <a:spcPct val="80000"/>
              </a:lnSpc>
            </a:pPr>
            <a:r>
              <a:rPr lang="de-DE" altLang="en-US" sz="2000" smtClean="0">
                <a:ea typeface="ＭＳ Ｐゴシック" pitchFamily="34" charset="-128"/>
              </a:rPr>
              <a:t>Ist bei den Vorhandenen Ressourcen möglich, diese Kosten zu tragen, ohne dass effizientere Therapien in anderen Bereichen darunter leiden?</a:t>
            </a:r>
          </a:p>
        </p:txBody>
      </p:sp>
      <p:sp>
        <p:nvSpPr>
          <p:cNvPr id="254982" name="Rectangle 4"/>
          <p:cNvSpPr>
            <a:spLocks noChangeArrowheads="1"/>
          </p:cNvSpPr>
          <p:nvPr/>
        </p:nvSpPr>
        <p:spPr bwMode="auto">
          <a:xfrm>
            <a:off x="684213" y="1268413"/>
            <a:ext cx="7775575"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lgn="ctr">
              <a:defRPr/>
            </a:pPr>
            <a:r>
              <a:rPr lang="de-DE" altLang="en-US" sz="1600" smtClean="0"/>
              <a:t>Die Formulierung einer pharmakoökonomischen Frage</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98307">
                                            <p:txEl>
                                              <p:pRg st="0" end="0"/>
                                            </p:txEl>
                                          </p:spTgt>
                                        </p:tgtEl>
                                        <p:attrNameLst>
                                          <p:attrName>style.visibility</p:attrName>
                                        </p:attrNameLst>
                                      </p:cBhvr>
                                      <p:to>
                                        <p:strVal val="visible"/>
                                      </p:to>
                                    </p:set>
                                    <p:anim calcmode="lin" valueType="num">
                                      <p:cBhvr additive="base">
                                        <p:cTn id="7" dur="500" fill="hold"/>
                                        <p:tgtEl>
                                          <p:spTgt spid="9830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8307">
                                            <p:txEl>
                                              <p:pRg st="0" end="0"/>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98307">
                                            <p:txEl>
                                              <p:pRg st="0" end="0"/>
                                            </p:txEl>
                                          </p:spTgt>
                                        </p:tgtEl>
                                        <p:attrNameLst>
                                          <p:attrName>ppt_c</p:attrName>
                                        </p:attrNameLst>
                                      </p:cBhvr>
                                      <p:to>
                                        <a:srgbClr val="000066"/>
                                      </p:to>
                                    </p:animClr>
                                  </p:sub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98307">
                                            <p:txEl>
                                              <p:pRg st="1" end="1"/>
                                            </p:txEl>
                                          </p:spTgt>
                                        </p:tgtEl>
                                        <p:attrNameLst>
                                          <p:attrName>style.visibility</p:attrName>
                                        </p:attrNameLst>
                                      </p:cBhvr>
                                      <p:to>
                                        <p:strVal val="visible"/>
                                      </p:to>
                                    </p:set>
                                    <p:anim calcmode="lin" valueType="num">
                                      <p:cBhvr additive="base">
                                        <p:cTn id="13" dur="500" fill="hold"/>
                                        <p:tgtEl>
                                          <p:spTgt spid="98307">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8307">
                                            <p:txEl>
                                              <p:pRg st="1" end="1"/>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98307">
                                            <p:txEl>
                                              <p:pRg st="1" end="1"/>
                                            </p:txEl>
                                          </p:spTgt>
                                        </p:tgtEl>
                                        <p:attrNameLst>
                                          <p:attrName>ppt_c</p:attrName>
                                        </p:attrNameLst>
                                      </p:cBhvr>
                                      <p:to>
                                        <a:srgbClr val="000066"/>
                                      </p:to>
                                    </p:animClr>
                                  </p:sub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98307">
                                            <p:txEl>
                                              <p:pRg st="2" end="2"/>
                                            </p:txEl>
                                          </p:spTgt>
                                        </p:tgtEl>
                                        <p:attrNameLst>
                                          <p:attrName>style.visibility</p:attrName>
                                        </p:attrNameLst>
                                      </p:cBhvr>
                                      <p:to>
                                        <p:strVal val="visible"/>
                                      </p:to>
                                    </p:set>
                                    <p:anim calcmode="lin" valueType="num">
                                      <p:cBhvr additive="base">
                                        <p:cTn id="19" dur="500" fill="hold"/>
                                        <p:tgtEl>
                                          <p:spTgt spid="98307">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98307">
                                            <p:txEl>
                                              <p:pRg st="2" end="2"/>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98307">
                                            <p:txEl>
                                              <p:pRg st="2" end="2"/>
                                            </p:txEl>
                                          </p:spTgt>
                                        </p:tgtEl>
                                        <p:attrNameLst>
                                          <p:attrName>ppt_c</p:attrName>
                                        </p:attrNameLst>
                                      </p:cBhvr>
                                      <p:to>
                                        <a:srgbClr val="000066"/>
                                      </p:to>
                                    </p:animClr>
                                  </p:sub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98307">
                                            <p:txEl>
                                              <p:pRg st="3" end="3"/>
                                            </p:txEl>
                                          </p:spTgt>
                                        </p:tgtEl>
                                        <p:attrNameLst>
                                          <p:attrName>style.visibility</p:attrName>
                                        </p:attrNameLst>
                                      </p:cBhvr>
                                      <p:to>
                                        <p:strVal val="visible"/>
                                      </p:to>
                                    </p:set>
                                    <p:anim calcmode="lin" valueType="num">
                                      <p:cBhvr additive="base">
                                        <p:cTn id="25" dur="500" fill="hold"/>
                                        <p:tgtEl>
                                          <p:spTgt spid="98307">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98307">
                                            <p:txEl>
                                              <p:pRg st="3" end="3"/>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98307">
                                            <p:txEl>
                                              <p:pRg st="3" end="3"/>
                                            </p:txEl>
                                          </p:spTgt>
                                        </p:tgtEl>
                                        <p:attrNameLst>
                                          <p:attrName>ppt_c</p:attrName>
                                        </p:attrNameLst>
                                      </p:cBhvr>
                                      <p:to>
                                        <a:srgbClr val="000066"/>
                                      </p:to>
                                    </p:animClr>
                                  </p:sub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98307">
                                            <p:txEl>
                                              <p:pRg st="4" end="4"/>
                                            </p:txEl>
                                          </p:spTgt>
                                        </p:tgtEl>
                                        <p:attrNameLst>
                                          <p:attrName>style.visibility</p:attrName>
                                        </p:attrNameLst>
                                      </p:cBhvr>
                                      <p:to>
                                        <p:strVal val="visible"/>
                                      </p:to>
                                    </p:set>
                                    <p:anim calcmode="lin" valueType="num">
                                      <p:cBhvr additive="base">
                                        <p:cTn id="31" dur="500" fill="hold"/>
                                        <p:tgtEl>
                                          <p:spTgt spid="98307">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98307">
                                            <p:txEl>
                                              <p:pRg st="4" end="4"/>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98307">
                                            <p:txEl>
                                              <p:pRg st="4" end="4"/>
                                            </p:txEl>
                                          </p:spTgt>
                                        </p:tgtEl>
                                        <p:attrNameLst>
                                          <p:attrName>ppt_c</p:attrName>
                                        </p:attrNameLst>
                                      </p:cBhvr>
                                      <p:to>
                                        <a:srgbClr val="000066"/>
                                      </p:to>
                                    </p:animClr>
                                  </p:sub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98307">
                                            <p:txEl>
                                              <p:pRg st="5" end="5"/>
                                            </p:txEl>
                                          </p:spTgt>
                                        </p:tgtEl>
                                        <p:attrNameLst>
                                          <p:attrName>style.visibility</p:attrName>
                                        </p:attrNameLst>
                                      </p:cBhvr>
                                      <p:to>
                                        <p:strVal val="visible"/>
                                      </p:to>
                                    </p:set>
                                    <p:anim calcmode="lin" valueType="num">
                                      <p:cBhvr additive="base">
                                        <p:cTn id="37" dur="500" fill="hold"/>
                                        <p:tgtEl>
                                          <p:spTgt spid="98307">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98307">
                                            <p:txEl>
                                              <p:pRg st="5" end="5"/>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98307">
                                            <p:txEl>
                                              <p:pRg st="5" end="5"/>
                                            </p:txEl>
                                          </p:spTgt>
                                        </p:tgtEl>
                                        <p:attrNameLst>
                                          <p:attrName>ppt_c</p:attrName>
                                        </p:attrNameLst>
                                      </p:cBhvr>
                                      <p:to>
                                        <a:srgbClr val="000066"/>
                                      </p:to>
                                    </p:animClr>
                                  </p:sub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98307">
                                            <p:txEl>
                                              <p:pRg st="6" end="6"/>
                                            </p:txEl>
                                          </p:spTgt>
                                        </p:tgtEl>
                                        <p:attrNameLst>
                                          <p:attrName>style.visibility</p:attrName>
                                        </p:attrNameLst>
                                      </p:cBhvr>
                                      <p:to>
                                        <p:strVal val="visible"/>
                                      </p:to>
                                    </p:set>
                                    <p:anim calcmode="lin" valueType="num">
                                      <p:cBhvr additive="base">
                                        <p:cTn id="43" dur="500" fill="hold"/>
                                        <p:tgtEl>
                                          <p:spTgt spid="98307">
                                            <p:txEl>
                                              <p:pRg st="6" end="6"/>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98307">
                                            <p:txEl>
                                              <p:pRg st="6" end="6"/>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98307">
                                            <p:txEl>
                                              <p:pRg st="6" end="6"/>
                                            </p:txEl>
                                          </p:spTgt>
                                        </p:tgtEl>
                                        <p:attrNameLst>
                                          <p:attrName>ppt_c</p:attrName>
                                        </p:attrNameLst>
                                      </p:cBhvr>
                                      <p:to>
                                        <a:srgbClr val="000066"/>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307" grpId="0" build="p" autoUpdateAnimBg="0"/>
    </p:bldLst>
  </p:timing>
</p:sld>
</file>

<file path=ppt/slides/slide29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56002"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90819"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CE58A6BE-5841-49C1-9235-49A7E478CFD9}" type="slidenum">
              <a:rPr lang="de-DE" altLang="en-US" sz="900" smtClean="0">
                <a:solidFill>
                  <a:schemeClr val="accent2"/>
                </a:solidFill>
              </a:rPr>
              <a:pPr/>
              <a:t>298</a:t>
            </a:fld>
            <a:endParaRPr lang="de-DE" altLang="en-US" sz="1400" b="0" smtClean="0">
              <a:solidFill>
                <a:schemeClr val="tx1"/>
              </a:solidFill>
            </a:endParaRPr>
          </a:p>
        </p:txBody>
      </p:sp>
      <p:sp>
        <p:nvSpPr>
          <p:cNvPr id="94210" name="Rectangle 2"/>
          <p:cNvSpPr>
            <a:spLocks noGrp="1" noChangeArrowheads="1"/>
          </p:cNvSpPr>
          <p:nvPr>
            <p:ph type="title"/>
          </p:nvPr>
        </p:nvSpPr>
        <p:spPr>
          <a:xfrm>
            <a:off x="685800" y="357188"/>
            <a:ext cx="7772400" cy="519112"/>
          </a:xfrm>
        </p:spPr>
        <p:txBody>
          <a:bodyPr/>
          <a:lstStyle/>
          <a:p>
            <a:pPr>
              <a:defRPr/>
            </a:pPr>
            <a:r>
              <a:rPr lang="de-DE" altLang="en-US" smtClean="0">
                <a:ea typeface="ＭＳ Ｐゴシック" pitchFamily="1" charset="-128"/>
              </a:rPr>
              <a:t>3.2.1 NNT und Kosten</a:t>
            </a:r>
          </a:p>
        </p:txBody>
      </p:sp>
      <p:graphicFrame>
        <p:nvGraphicFramePr>
          <p:cNvPr id="290821" name="Object 5"/>
          <p:cNvGraphicFramePr>
            <a:graphicFrameLocks noChangeAspect="1"/>
          </p:cNvGraphicFramePr>
          <p:nvPr/>
        </p:nvGraphicFramePr>
        <p:xfrm>
          <a:off x="2590800" y="2743200"/>
          <a:ext cx="2390775" cy="360363"/>
        </p:xfrm>
        <a:graphic>
          <a:graphicData uri="http://schemas.openxmlformats.org/presentationml/2006/ole">
            <mc:AlternateContent xmlns:mc="http://schemas.openxmlformats.org/markup-compatibility/2006">
              <mc:Choice xmlns:v="urn:schemas-microsoft-com:vml" Requires="v">
                <p:oleObj spid="_x0000_s290978" name="Zeichnung" r:id="rId3" imgW="2375555" imgH="367645" progId="WPDraw30.Drawing">
                  <p:embed/>
                </p:oleObj>
              </mc:Choice>
              <mc:Fallback>
                <p:oleObj name="Zeichnung" r:id="rId3" imgW="2375555" imgH="367645" progId="WPDraw30.Drawing">
                  <p:embed/>
                  <p:pic>
                    <p:nvPicPr>
                      <p:cNvPr id="0" name="Object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90800" y="2743200"/>
                        <a:ext cx="2390775" cy="360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graphicFrame>
        <p:nvGraphicFramePr>
          <p:cNvPr id="290822" name="Object 7"/>
          <p:cNvGraphicFramePr>
            <a:graphicFrameLocks noChangeAspect="1"/>
          </p:cNvGraphicFramePr>
          <p:nvPr/>
        </p:nvGraphicFramePr>
        <p:xfrm>
          <a:off x="381000" y="4267200"/>
          <a:ext cx="8402638" cy="371475"/>
        </p:xfrm>
        <a:graphic>
          <a:graphicData uri="http://schemas.openxmlformats.org/presentationml/2006/ole">
            <mc:AlternateContent xmlns:mc="http://schemas.openxmlformats.org/markup-compatibility/2006">
              <mc:Choice xmlns:v="urn:schemas-microsoft-com:vml" Requires="v">
                <p:oleObj spid="_x0000_s290979" name="Zeichnung" r:id="rId5" imgW="8410575" imgH="381000" progId="WPDraw30.Drawing">
                  <p:embed/>
                </p:oleObj>
              </mc:Choice>
              <mc:Fallback>
                <p:oleObj name="Zeichnung" r:id="rId5" imgW="8410575" imgH="381000" progId="WPDraw30.Drawing">
                  <p:embed/>
                  <p:pic>
                    <p:nvPicPr>
                      <p:cNvPr id="0" name="Object 7"/>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81000" y="4267200"/>
                        <a:ext cx="8402638" cy="371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sp>
        <p:nvSpPr>
          <p:cNvPr id="94220" name="Rectangle 12"/>
          <p:cNvSpPr>
            <a:spLocks noGrp="1" noChangeArrowheads="1"/>
          </p:cNvSpPr>
          <p:nvPr>
            <p:ph type="body" idx="1"/>
          </p:nvPr>
        </p:nvSpPr>
        <p:spPr>
          <a:xfrm>
            <a:off x="179388" y="1341438"/>
            <a:ext cx="8675687" cy="3816350"/>
          </a:xfrm>
        </p:spPr>
        <p:txBody>
          <a:bodyPr/>
          <a:lstStyle/>
          <a:p>
            <a:pPr>
              <a:lnSpc>
                <a:spcPct val="90000"/>
              </a:lnSpc>
            </a:pPr>
            <a:r>
              <a:rPr lang="de-DE" altLang="en-US" sz="2800" smtClean="0">
                <a:ea typeface="ＭＳ Ｐゴシック" pitchFamily="34" charset="-128"/>
              </a:rPr>
              <a:t>Akute Krankheit</a:t>
            </a:r>
          </a:p>
          <a:p>
            <a:pPr lvl="3">
              <a:lnSpc>
                <a:spcPct val="90000"/>
              </a:lnSpc>
            </a:pPr>
            <a:r>
              <a:rPr lang="de-DE" altLang="en-US" sz="2400" b="1" smtClean="0">
                <a:ea typeface="ＭＳ Ｐゴシック" pitchFamily="34" charset="-128"/>
              </a:rPr>
              <a:t>NNT × Kostendifferenz = Effizienz [</a:t>
            </a:r>
            <a:r>
              <a:rPr lang="de-DE" altLang="en-US" sz="2400" smtClean="0">
                <a:ea typeface="ＭＳ Ｐゴシック" pitchFamily="34" charset="-128"/>
              </a:rPr>
              <a:t>€</a:t>
            </a:r>
            <a:r>
              <a:rPr lang="de-DE" altLang="en-US" sz="2400" b="1" smtClean="0">
                <a:ea typeface="ＭＳ Ｐゴシック" pitchFamily="34" charset="-128"/>
              </a:rPr>
              <a:t>]</a:t>
            </a:r>
            <a:br>
              <a:rPr lang="de-DE" altLang="en-US" sz="2400" b="1" smtClean="0">
                <a:ea typeface="ＭＳ Ｐゴシック" pitchFamily="34" charset="-128"/>
              </a:rPr>
            </a:br>
            <a:r>
              <a:rPr lang="de-DE" altLang="en-US" sz="2800" b="1" smtClean="0">
                <a:ea typeface="ＭＳ Ｐゴシック" pitchFamily="34" charset="-128"/>
              </a:rPr>
              <a:t/>
            </a:r>
            <a:br>
              <a:rPr lang="de-DE" altLang="en-US" sz="2800" b="1" smtClean="0">
                <a:ea typeface="ＭＳ Ｐゴシック" pitchFamily="34" charset="-128"/>
              </a:rPr>
            </a:br>
            <a:r>
              <a:rPr lang="de-DE" altLang="en-US" sz="2800" b="1" smtClean="0">
                <a:ea typeface="ＭＳ Ｐゴシック" pitchFamily="34" charset="-128"/>
              </a:rPr>
              <a:t/>
            </a:r>
            <a:br>
              <a:rPr lang="de-DE" altLang="en-US" sz="2800" b="1" smtClean="0">
                <a:ea typeface="ＭＳ Ｐゴシック" pitchFamily="34" charset="-128"/>
              </a:rPr>
            </a:br>
            <a:endParaRPr lang="de-DE" altLang="en-US" sz="2800" b="1" smtClean="0">
              <a:ea typeface="ＭＳ Ｐゴシック" pitchFamily="34" charset="-128"/>
            </a:endParaRPr>
          </a:p>
          <a:p>
            <a:pPr>
              <a:lnSpc>
                <a:spcPct val="90000"/>
              </a:lnSpc>
            </a:pPr>
            <a:r>
              <a:rPr lang="de-DE" altLang="en-US" sz="2800" smtClean="0">
                <a:ea typeface="ＭＳ Ｐゴシック" pitchFamily="34" charset="-128"/>
              </a:rPr>
              <a:t>Chronische Krankheit</a:t>
            </a:r>
          </a:p>
          <a:p>
            <a:pPr lvl="3">
              <a:lnSpc>
                <a:spcPct val="90000"/>
              </a:lnSpc>
            </a:pPr>
            <a:r>
              <a:rPr lang="de-DE" altLang="en-US" sz="2400" b="1" smtClean="0">
                <a:ea typeface="ＭＳ Ｐゴシック" pitchFamily="34" charset="-128"/>
              </a:rPr>
              <a:t>NNT(norm)</a:t>
            </a:r>
            <a:r>
              <a:rPr lang="de-DE" altLang="en-US" sz="1800" b="1" smtClean="0">
                <a:solidFill>
                  <a:schemeClr val="accent2"/>
                </a:solidFill>
                <a:ea typeface="ＭＳ Ｐゴシック" pitchFamily="34" charset="-128"/>
              </a:rPr>
              <a:t> </a:t>
            </a:r>
            <a:r>
              <a:rPr lang="de-DE" altLang="en-US" sz="2400" b="1" smtClean="0">
                <a:ea typeface="ＭＳ Ｐゴシック" pitchFamily="34" charset="-128"/>
              </a:rPr>
              <a:t>× Kostendifferenz = Effizienz [</a:t>
            </a:r>
            <a:r>
              <a:rPr lang="de-DE" altLang="en-US" sz="2400" smtClean="0">
                <a:ea typeface="ＭＳ Ｐゴシック" pitchFamily="34" charset="-128"/>
              </a:rPr>
              <a:t>€</a:t>
            </a:r>
            <a:r>
              <a:rPr lang="de-DE" altLang="en-US" sz="2400" b="1" smtClean="0">
                <a:ea typeface="ＭＳ Ｐゴシック" pitchFamily="34" charset="-128"/>
              </a:rPr>
              <a:t>]</a:t>
            </a:r>
            <a:endParaRPr lang="de-DE" altLang="en-US" sz="1800" b="1" smtClean="0">
              <a:solidFill>
                <a:schemeClr val="accent2"/>
              </a:solidFill>
              <a:ea typeface="ＭＳ Ｐゴシック" pitchFamily="34" charset="-128"/>
            </a:endParaRPr>
          </a:p>
          <a:p>
            <a:pPr>
              <a:lnSpc>
                <a:spcPct val="90000"/>
              </a:lnSpc>
              <a:buFontTx/>
              <a:buNone/>
            </a:pPr>
            <a:endParaRPr lang="de-DE" altLang="en-US" sz="3200" b="0" smtClean="0">
              <a:solidFill>
                <a:schemeClr val="accent2"/>
              </a:solidFill>
              <a:ea typeface="ＭＳ Ｐゴシック" pitchFamily="34" charset="-128"/>
            </a:endParaRP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94220">
                                            <p:txEl>
                                              <p:pRg st="0" end="0"/>
                                            </p:txEl>
                                          </p:spTgt>
                                        </p:tgtEl>
                                        <p:attrNameLst>
                                          <p:attrName>style.visibility</p:attrName>
                                        </p:attrNameLst>
                                      </p:cBhvr>
                                      <p:to>
                                        <p:strVal val="visible"/>
                                      </p:to>
                                    </p:set>
                                    <p:anim calcmode="lin" valueType="num">
                                      <p:cBhvr additive="base">
                                        <p:cTn id="7" dur="500" fill="hold"/>
                                        <p:tgtEl>
                                          <p:spTgt spid="9422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422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94220">
                                            <p:txEl>
                                              <p:pRg st="1" end="1"/>
                                            </p:txEl>
                                          </p:spTgt>
                                        </p:tgtEl>
                                        <p:attrNameLst>
                                          <p:attrName>style.visibility</p:attrName>
                                        </p:attrNameLst>
                                      </p:cBhvr>
                                      <p:to>
                                        <p:strVal val="visible"/>
                                      </p:to>
                                    </p:set>
                                    <p:anim calcmode="lin" valueType="num">
                                      <p:cBhvr additive="base">
                                        <p:cTn id="13" dur="500" fill="hold"/>
                                        <p:tgtEl>
                                          <p:spTgt spid="94220">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422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94220">
                                            <p:txEl>
                                              <p:pRg st="2" end="2"/>
                                            </p:txEl>
                                          </p:spTgt>
                                        </p:tgtEl>
                                        <p:attrNameLst>
                                          <p:attrName>style.visibility</p:attrName>
                                        </p:attrNameLst>
                                      </p:cBhvr>
                                      <p:to>
                                        <p:strVal val="visible"/>
                                      </p:to>
                                    </p:set>
                                    <p:anim calcmode="lin" valueType="num">
                                      <p:cBhvr additive="base">
                                        <p:cTn id="19" dur="500" fill="hold"/>
                                        <p:tgtEl>
                                          <p:spTgt spid="94220">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9422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94220">
                                            <p:txEl>
                                              <p:pRg st="3" end="3"/>
                                            </p:txEl>
                                          </p:spTgt>
                                        </p:tgtEl>
                                        <p:attrNameLst>
                                          <p:attrName>style.visibility</p:attrName>
                                        </p:attrNameLst>
                                      </p:cBhvr>
                                      <p:to>
                                        <p:strVal val="visible"/>
                                      </p:to>
                                    </p:set>
                                    <p:anim calcmode="lin" valueType="num">
                                      <p:cBhvr additive="base">
                                        <p:cTn id="25" dur="500" fill="hold"/>
                                        <p:tgtEl>
                                          <p:spTgt spid="94220">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94220">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220" grpId="0" build="p" bldLvl="5" autoUpdateAnimBg="0"/>
    </p:bldLst>
  </p:timing>
</p:sld>
</file>

<file path=ppt/slides/slide29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57026"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91843"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B9F0E42B-652E-451B-A778-6C0E569D3549}" type="slidenum">
              <a:rPr lang="de-DE" altLang="en-US" sz="900" smtClean="0">
                <a:solidFill>
                  <a:schemeClr val="accent2"/>
                </a:solidFill>
              </a:rPr>
              <a:pPr/>
              <a:t>299</a:t>
            </a:fld>
            <a:endParaRPr lang="de-DE" altLang="en-US" sz="1400" b="0" smtClean="0">
              <a:solidFill>
                <a:schemeClr val="tx1"/>
              </a:solidFill>
            </a:endParaRPr>
          </a:p>
        </p:txBody>
      </p:sp>
      <p:sp>
        <p:nvSpPr>
          <p:cNvPr id="732162" name="Rectangle 2"/>
          <p:cNvSpPr>
            <a:spLocks noGrp="1" noChangeArrowheads="1"/>
          </p:cNvSpPr>
          <p:nvPr>
            <p:ph type="title"/>
          </p:nvPr>
        </p:nvSpPr>
        <p:spPr>
          <a:xfrm>
            <a:off x="685800" y="357188"/>
            <a:ext cx="7772400" cy="519112"/>
          </a:xfrm>
        </p:spPr>
        <p:txBody>
          <a:bodyPr/>
          <a:lstStyle/>
          <a:p>
            <a:pPr>
              <a:defRPr/>
            </a:pPr>
            <a:r>
              <a:rPr lang="de-DE" altLang="en-US" smtClean="0">
                <a:ea typeface="ＭＳ Ｐゴシック" pitchFamily="1" charset="-128"/>
              </a:rPr>
              <a:t>3.2.1 NNT und Kosten</a:t>
            </a:r>
          </a:p>
        </p:txBody>
      </p:sp>
      <p:graphicFrame>
        <p:nvGraphicFramePr>
          <p:cNvPr id="291845" name="Object 3"/>
          <p:cNvGraphicFramePr>
            <a:graphicFrameLocks noChangeAspect="1"/>
          </p:cNvGraphicFramePr>
          <p:nvPr/>
        </p:nvGraphicFramePr>
        <p:xfrm>
          <a:off x="2590800" y="2743200"/>
          <a:ext cx="2390775" cy="360363"/>
        </p:xfrm>
        <a:graphic>
          <a:graphicData uri="http://schemas.openxmlformats.org/presentationml/2006/ole">
            <mc:AlternateContent xmlns:mc="http://schemas.openxmlformats.org/markup-compatibility/2006">
              <mc:Choice xmlns:v="urn:schemas-microsoft-com:vml" Requires="v">
                <p:oleObj spid="_x0000_s292003" name="Zeichnung" r:id="rId3" imgW="2375555" imgH="367645" progId="WPDraw30.Drawing">
                  <p:embed/>
                </p:oleObj>
              </mc:Choice>
              <mc:Fallback>
                <p:oleObj name="Zeichnung" r:id="rId3" imgW="2375555" imgH="367645" progId="WPDraw30.Drawing">
                  <p:embed/>
                  <p:pic>
                    <p:nvPicPr>
                      <p:cNvPr id="0" name="Object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90800" y="2743200"/>
                        <a:ext cx="2390775" cy="360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graphicFrame>
        <p:nvGraphicFramePr>
          <p:cNvPr id="291846" name="Object 4"/>
          <p:cNvGraphicFramePr>
            <a:graphicFrameLocks noChangeAspect="1"/>
          </p:cNvGraphicFramePr>
          <p:nvPr/>
        </p:nvGraphicFramePr>
        <p:xfrm>
          <a:off x="381000" y="4267200"/>
          <a:ext cx="8402638" cy="371475"/>
        </p:xfrm>
        <a:graphic>
          <a:graphicData uri="http://schemas.openxmlformats.org/presentationml/2006/ole">
            <mc:AlternateContent xmlns:mc="http://schemas.openxmlformats.org/markup-compatibility/2006">
              <mc:Choice xmlns:v="urn:schemas-microsoft-com:vml" Requires="v">
                <p:oleObj spid="_x0000_s292004" name="Zeichnung" r:id="rId5" imgW="8410575" imgH="381000" progId="WPDraw30.Drawing">
                  <p:embed/>
                </p:oleObj>
              </mc:Choice>
              <mc:Fallback>
                <p:oleObj name="Zeichnung" r:id="rId5" imgW="8410575" imgH="381000" progId="WPDraw30.Drawing">
                  <p:embed/>
                  <p:pic>
                    <p:nvPicPr>
                      <p:cNvPr id="0" name="Object 4"/>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81000" y="4267200"/>
                        <a:ext cx="8402638" cy="371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sp>
        <p:nvSpPr>
          <p:cNvPr id="732165" name="Rectangle 5"/>
          <p:cNvSpPr>
            <a:spLocks noGrp="1" noChangeArrowheads="1"/>
          </p:cNvSpPr>
          <p:nvPr>
            <p:ph type="body" idx="1"/>
          </p:nvPr>
        </p:nvSpPr>
        <p:spPr>
          <a:xfrm>
            <a:off x="611188" y="1125538"/>
            <a:ext cx="7777162" cy="4392612"/>
          </a:xfrm>
        </p:spPr>
        <p:txBody>
          <a:bodyPr/>
          <a:lstStyle/>
          <a:p>
            <a:pPr>
              <a:lnSpc>
                <a:spcPct val="90000"/>
              </a:lnSpc>
            </a:pPr>
            <a:r>
              <a:rPr lang="de-DE" altLang="en-US" sz="2800" smtClean="0">
                <a:ea typeface="ＭＳ Ｐゴシック" pitchFamily="34" charset="-128"/>
              </a:rPr>
              <a:t>NNT × Kostendifferenz = </a:t>
            </a:r>
            <a:r>
              <a:rPr lang="de-DE" altLang="en-US" sz="3200" smtClean="0">
                <a:solidFill>
                  <a:srgbClr val="CC0000"/>
                </a:solidFill>
                <a:ea typeface="ＭＳ Ｐゴシック" pitchFamily="34" charset="-128"/>
              </a:rPr>
              <a:t>Kostennutzen</a:t>
            </a:r>
          </a:p>
          <a:p>
            <a:pPr lvl="1">
              <a:lnSpc>
                <a:spcPct val="90000"/>
              </a:lnSpc>
            </a:pPr>
            <a:r>
              <a:rPr lang="de-DE" altLang="en-US" sz="2400" smtClean="0">
                <a:ea typeface="ＭＳ Ｐゴシック" pitchFamily="34" charset="-128"/>
              </a:rPr>
              <a:t>Angenommen: die bessere Therapie kostet </a:t>
            </a:r>
            <a:r>
              <a:rPr lang="de-DE" altLang="en-US" sz="2400" smtClean="0">
                <a:solidFill>
                  <a:srgbClr val="CC0000"/>
                </a:solidFill>
                <a:ea typeface="ＭＳ Ｐゴシック" pitchFamily="34" charset="-128"/>
              </a:rPr>
              <a:t>12.000 </a:t>
            </a:r>
            <a:r>
              <a:rPr lang="de-DE" altLang="en-US" sz="2400" b="0" smtClean="0">
                <a:solidFill>
                  <a:srgbClr val="CC0000"/>
                </a:solidFill>
                <a:ea typeface="ＭＳ Ｐゴシック" pitchFamily="34" charset="-128"/>
              </a:rPr>
              <a:t>€</a:t>
            </a:r>
            <a:r>
              <a:rPr lang="de-DE" altLang="en-US" sz="2400" smtClean="0">
                <a:ea typeface="ＭＳ Ｐゴシック" pitchFamily="34" charset="-128"/>
              </a:rPr>
              <a:t> mehr</a:t>
            </a:r>
          </a:p>
          <a:p>
            <a:pPr lvl="1">
              <a:lnSpc>
                <a:spcPct val="90000"/>
              </a:lnSpc>
            </a:pPr>
            <a:r>
              <a:rPr lang="de-DE" altLang="en-US" sz="2400" b="0" smtClean="0">
                <a:solidFill>
                  <a:srgbClr val="CC0000"/>
                </a:solidFill>
                <a:ea typeface="ＭＳ Ｐゴシック" pitchFamily="34" charset="-128"/>
              </a:rPr>
              <a:t>NNT</a:t>
            </a:r>
            <a:r>
              <a:rPr lang="de-DE" altLang="en-US" sz="2400" b="0" smtClean="0">
                <a:ea typeface="ＭＳ Ｐゴシック" pitchFamily="34" charset="-128"/>
              </a:rPr>
              <a:t> = </a:t>
            </a:r>
            <a:r>
              <a:rPr lang="de-DE" altLang="en-US" sz="2400" b="0" smtClean="0">
                <a:solidFill>
                  <a:srgbClr val="CC0000"/>
                </a:solidFill>
                <a:ea typeface="ＭＳ Ｐゴシック" pitchFamily="34" charset="-128"/>
              </a:rPr>
              <a:t>3</a:t>
            </a:r>
            <a:r>
              <a:rPr lang="de-DE" altLang="en-US" sz="2400" b="0" smtClean="0">
                <a:ea typeface="ＭＳ Ｐゴシック" pitchFamily="34" charset="-128"/>
              </a:rPr>
              <a:t> (3 bis 4)</a:t>
            </a:r>
          </a:p>
          <a:p>
            <a:pPr lvl="3">
              <a:lnSpc>
                <a:spcPct val="90000"/>
              </a:lnSpc>
            </a:pPr>
            <a:r>
              <a:rPr lang="de-DE" altLang="en-US" sz="2400" b="1" smtClean="0">
                <a:ea typeface="ＭＳ Ｐゴシック" pitchFamily="34" charset="-128"/>
              </a:rPr>
              <a:t>Kostennutzen = </a:t>
            </a:r>
            <a:r>
              <a:rPr lang="de-DE" altLang="en-US" sz="2400" b="1" smtClean="0">
                <a:solidFill>
                  <a:srgbClr val="CC0000"/>
                </a:solidFill>
                <a:ea typeface="ＭＳ Ｐゴシック" pitchFamily="34" charset="-128"/>
              </a:rPr>
              <a:t>12.000×3</a:t>
            </a:r>
            <a:r>
              <a:rPr lang="de-DE" altLang="en-US" sz="2400" b="1" smtClean="0">
                <a:ea typeface="ＭＳ Ｐゴシック" pitchFamily="34" charset="-128"/>
              </a:rPr>
              <a:t> =  </a:t>
            </a:r>
            <a:r>
              <a:rPr lang="de-DE" altLang="en-US" sz="2400" b="1" smtClean="0">
                <a:solidFill>
                  <a:srgbClr val="CC0000"/>
                </a:solidFill>
                <a:ea typeface="ＭＳ Ｐゴシック" pitchFamily="34" charset="-128"/>
              </a:rPr>
              <a:t>36.000</a:t>
            </a:r>
            <a:r>
              <a:rPr lang="de-DE" altLang="en-US" sz="2400" b="1" smtClean="0">
                <a:ea typeface="ＭＳ Ｐゴシック" pitchFamily="34" charset="-128"/>
              </a:rPr>
              <a:t> </a:t>
            </a:r>
            <a:r>
              <a:rPr lang="de-DE" altLang="en-US" sz="2400" smtClean="0">
                <a:solidFill>
                  <a:srgbClr val="CC0000"/>
                </a:solidFill>
                <a:ea typeface="ＭＳ Ｐゴシック" pitchFamily="34" charset="-128"/>
              </a:rPr>
              <a:t>€</a:t>
            </a:r>
            <a:r>
              <a:rPr lang="de-DE" altLang="en-US" sz="2400" b="1" smtClean="0">
                <a:ea typeface="ＭＳ Ｐゴシック" pitchFamily="34" charset="-128"/>
              </a:rPr>
              <a:t> </a:t>
            </a:r>
            <a:br>
              <a:rPr lang="de-DE" altLang="en-US" sz="2400" b="1" smtClean="0">
                <a:ea typeface="ＭＳ Ｐゴシック" pitchFamily="34" charset="-128"/>
              </a:rPr>
            </a:br>
            <a:r>
              <a:rPr lang="de-DE" altLang="en-US" sz="2400" b="1" smtClean="0">
                <a:ea typeface="ＭＳ Ｐゴシック" pitchFamily="34" charset="-128"/>
              </a:rPr>
              <a:t>                               		</a:t>
            </a:r>
            <a:r>
              <a:rPr lang="de-DE" altLang="en-US" sz="1400" b="1" smtClean="0">
                <a:solidFill>
                  <a:schemeClr val="accent2"/>
                </a:solidFill>
                <a:ea typeface="ＭＳ Ｐゴシック" pitchFamily="34" charset="-128"/>
              </a:rPr>
              <a:t>(36.000 bis 48.000) </a:t>
            </a:r>
          </a:p>
          <a:p>
            <a:pPr lvl="1">
              <a:lnSpc>
                <a:spcPct val="90000"/>
              </a:lnSpc>
            </a:pPr>
            <a:r>
              <a:rPr lang="de-DE" altLang="en-US" sz="2400" smtClean="0">
                <a:ea typeface="ＭＳ Ｐゴシック" pitchFamily="34" charset="-128"/>
              </a:rPr>
              <a:t>Angenommen: die bessere Therapie kostet </a:t>
            </a:r>
            <a:br>
              <a:rPr lang="de-DE" altLang="en-US" sz="2400" smtClean="0">
                <a:ea typeface="ＭＳ Ｐゴシック" pitchFamily="34" charset="-128"/>
              </a:rPr>
            </a:br>
            <a:r>
              <a:rPr lang="de-DE" altLang="en-US" sz="2400" smtClean="0">
                <a:solidFill>
                  <a:srgbClr val="CC0000"/>
                </a:solidFill>
                <a:ea typeface="ＭＳ Ｐゴシック" pitchFamily="34" charset="-128"/>
              </a:rPr>
              <a:t>200 </a:t>
            </a:r>
            <a:r>
              <a:rPr lang="de-DE" altLang="en-US" sz="2400" b="0" smtClean="0">
                <a:solidFill>
                  <a:srgbClr val="CC0000"/>
                </a:solidFill>
                <a:ea typeface="ＭＳ Ｐゴシック" pitchFamily="34" charset="-128"/>
              </a:rPr>
              <a:t>€</a:t>
            </a:r>
            <a:r>
              <a:rPr lang="de-DE" altLang="en-US" sz="2400" smtClean="0">
                <a:ea typeface="ＭＳ Ｐゴシック" pitchFamily="34" charset="-128"/>
              </a:rPr>
              <a:t> mehr</a:t>
            </a:r>
          </a:p>
          <a:p>
            <a:pPr lvl="1">
              <a:lnSpc>
                <a:spcPct val="90000"/>
              </a:lnSpc>
            </a:pPr>
            <a:r>
              <a:rPr lang="de-DE" altLang="en-US" sz="2400" b="0" smtClean="0">
                <a:solidFill>
                  <a:srgbClr val="CC0000"/>
                </a:solidFill>
                <a:ea typeface="ＭＳ Ｐゴシック" pitchFamily="34" charset="-128"/>
              </a:rPr>
              <a:t>NNT</a:t>
            </a:r>
            <a:r>
              <a:rPr lang="de-DE" altLang="en-US" sz="2400" smtClean="0">
                <a:ea typeface="ＭＳ Ｐゴシック" pitchFamily="34" charset="-128"/>
              </a:rPr>
              <a:t> = </a:t>
            </a:r>
            <a:r>
              <a:rPr lang="de-DE" altLang="en-US" sz="2400" b="0" smtClean="0">
                <a:solidFill>
                  <a:srgbClr val="CC0000"/>
                </a:solidFill>
                <a:ea typeface="ＭＳ Ｐゴシック" pitchFamily="34" charset="-128"/>
              </a:rPr>
              <a:t>100</a:t>
            </a:r>
            <a:r>
              <a:rPr lang="de-DE" altLang="en-US" sz="2400" smtClean="0">
                <a:ea typeface="ＭＳ Ｐゴシック" pitchFamily="34" charset="-128"/>
              </a:rPr>
              <a:t> </a:t>
            </a:r>
            <a:r>
              <a:rPr lang="de-DE" altLang="en-US" sz="2400" b="0" smtClean="0">
                <a:ea typeface="ＭＳ Ｐゴシック" pitchFamily="34" charset="-128"/>
              </a:rPr>
              <a:t>(70 bis 130)</a:t>
            </a:r>
          </a:p>
          <a:p>
            <a:pPr lvl="3">
              <a:lnSpc>
                <a:spcPct val="90000"/>
              </a:lnSpc>
            </a:pPr>
            <a:r>
              <a:rPr lang="de-DE" altLang="en-US" sz="2400" b="1" smtClean="0">
                <a:ea typeface="ＭＳ Ｐゴシック" pitchFamily="34" charset="-128"/>
              </a:rPr>
              <a:t>Kostennutzen = </a:t>
            </a:r>
            <a:r>
              <a:rPr lang="de-DE" altLang="en-US" sz="2400" b="1" smtClean="0">
                <a:solidFill>
                  <a:srgbClr val="CC0000"/>
                </a:solidFill>
                <a:ea typeface="ＭＳ Ｐゴシック" pitchFamily="34" charset="-128"/>
              </a:rPr>
              <a:t>200×100</a:t>
            </a:r>
            <a:r>
              <a:rPr lang="de-DE" altLang="en-US" sz="2400" b="1" smtClean="0">
                <a:ea typeface="ＭＳ Ｐゴシック" pitchFamily="34" charset="-128"/>
              </a:rPr>
              <a:t> =  </a:t>
            </a:r>
            <a:r>
              <a:rPr lang="de-DE" altLang="en-US" sz="2400" b="1" smtClean="0">
                <a:solidFill>
                  <a:srgbClr val="CC0000"/>
                </a:solidFill>
                <a:ea typeface="ＭＳ Ｐゴシック" pitchFamily="34" charset="-128"/>
              </a:rPr>
              <a:t>20.000 </a:t>
            </a:r>
            <a:r>
              <a:rPr lang="de-DE" altLang="en-US" sz="2400" smtClean="0">
                <a:solidFill>
                  <a:srgbClr val="CC0000"/>
                </a:solidFill>
                <a:ea typeface="ＭＳ Ｐゴシック" pitchFamily="34" charset="-128"/>
              </a:rPr>
              <a:t>€</a:t>
            </a:r>
            <a:br>
              <a:rPr lang="de-DE" altLang="en-US" sz="2400" smtClean="0">
                <a:solidFill>
                  <a:srgbClr val="CC0000"/>
                </a:solidFill>
                <a:ea typeface="ＭＳ Ｐゴシック" pitchFamily="34" charset="-128"/>
              </a:rPr>
            </a:br>
            <a:r>
              <a:rPr lang="de-DE" altLang="en-US" sz="2400" smtClean="0">
                <a:ea typeface="ＭＳ Ｐゴシック" pitchFamily="34" charset="-128"/>
              </a:rPr>
              <a:t>                                              </a:t>
            </a:r>
            <a:r>
              <a:rPr lang="de-DE" altLang="en-US" sz="1400" b="1" smtClean="0">
                <a:solidFill>
                  <a:schemeClr val="accent2"/>
                </a:solidFill>
                <a:ea typeface="ＭＳ Ｐゴシック" pitchFamily="34" charset="-128"/>
              </a:rPr>
              <a:t>(14000 bis 26000)</a:t>
            </a:r>
          </a:p>
        </p:txBody>
      </p:sp>
      <p:sp>
        <p:nvSpPr>
          <p:cNvPr id="732166" name="Text Box 6"/>
          <p:cNvSpPr txBox="1">
            <a:spLocks noChangeArrowheads="1"/>
          </p:cNvSpPr>
          <p:nvPr/>
        </p:nvSpPr>
        <p:spPr bwMode="auto">
          <a:xfrm>
            <a:off x="323850" y="5661025"/>
            <a:ext cx="8496300"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a:solidFill>
                  <a:srgbClr val="CC0000"/>
                </a:solidFill>
              </a:rPr>
              <a:t>Die zwei Therapien sind ökonomisch de facto äquivalent!</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732165">
                                            <p:txEl>
                                              <p:pRg st="0" end="0"/>
                                            </p:txEl>
                                          </p:spTgt>
                                        </p:tgtEl>
                                        <p:attrNameLst>
                                          <p:attrName>style.visibility</p:attrName>
                                        </p:attrNameLst>
                                      </p:cBhvr>
                                      <p:to>
                                        <p:strVal val="visible"/>
                                      </p:to>
                                    </p:set>
                                    <p:anim calcmode="lin" valueType="num">
                                      <p:cBhvr additive="base">
                                        <p:cTn id="7" dur="500" fill="hold"/>
                                        <p:tgtEl>
                                          <p:spTgt spid="73216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73216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732165">
                                            <p:txEl>
                                              <p:pRg st="1" end="1"/>
                                            </p:txEl>
                                          </p:spTgt>
                                        </p:tgtEl>
                                        <p:attrNameLst>
                                          <p:attrName>style.visibility</p:attrName>
                                        </p:attrNameLst>
                                      </p:cBhvr>
                                      <p:to>
                                        <p:strVal val="visible"/>
                                      </p:to>
                                    </p:set>
                                    <p:anim calcmode="lin" valueType="num">
                                      <p:cBhvr additive="base">
                                        <p:cTn id="13" dur="500" fill="hold"/>
                                        <p:tgtEl>
                                          <p:spTgt spid="732165">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73216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732165">
                                            <p:txEl>
                                              <p:pRg st="2" end="2"/>
                                            </p:txEl>
                                          </p:spTgt>
                                        </p:tgtEl>
                                        <p:attrNameLst>
                                          <p:attrName>style.visibility</p:attrName>
                                        </p:attrNameLst>
                                      </p:cBhvr>
                                      <p:to>
                                        <p:strVal val="visible"/>
                                      </p:to>
                                    </p:set>
                                    <p:anim calcmode="lin" valueType="num">
                                      <p:cBhvr additive="base">
                                        <p:cTn id="19" dur="500" fill="hold"/>
                                        <p:tgtEl>
                                          <p:spTgt spid="732165">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73216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732165">
                                            <p:txEl>
                                              <p:pRg st="3" end="3"/>
                                            </p:txEl>
                                          </p:spTgt>
                                        </p:tgtEl>
                                        <p:attrNameLst>
                                          <p:attrName>style.visibility</p:attrName>
                                        </p:attrNameLst>
                                      </p:cBhvr>
                                      <p:to>
                                        <p:strVal val="visible"/>
                                      </p:to>
                                    </p:set>
                                    <p:anim calcmode="lin" valueType="num">
                                      <p:cBhvr additive="base">
                                        <p:cTn id="25" dur="500" fill="hold"/>
                                        <p:tgtEl>
                                          <p:spTgt spid="732165">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732165">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732165">
                                            <p:txEl>
                                              <p:pRg st="4" end="4"/>
                                            </p:txEl>
                                          </p:spTgt>
                                        </p:tgtEl>
                                        <p:attrNameLst>
                                          <p:attrName>style.visibility</p:attrName>
                                        </p:attrNameLst>
                                      </p:cBhvr>
                                      <p:to>
                                        <p:strVal val="visible"/>
                                      </p:to>
                                    </p:set>
                                    <p:anim calcmode="lin" valueType="num">
                                      <p:cBhvr additive="base">
                                        <p:cTn id="31" dur="500" fill="hold"/>
                                        <p:tgtEl>
                                          <p:spTgt spid="732165">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732165">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732165">
                                            <p:txEl>
                                              <p:pRg st="5" end="5"/>
                                            </p:txEl>
                                          </p:spTgt>
                                        </p:tgtEl>
                                        <p:attrNameLst>
                                          <p:attrName>style.visibility</p:attrName>
                                        </p:attrNameLst>
                                      </p:cBhvr>
                                      <p:to>
                                        <p:strVal val="visible"/>
                                      </p:to>
                                    </p:set>
                                    <p:anim calcmode="lin" valueType="num">
                                      <p:cBhvr additive="base">
                                        <p:cTn id="37" dur="500" fill="hold"/>
                                        <p:tgtEl>
                                          <p:spTgt spid="732165">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732165">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732165">
                                            <p:txEl>
                                              <p:pRg st="6" end="6"/>
                                            </p:txEl>
                                          </p:spTgt>
                                        </p:tgtEl>
                                        <p:attrNameLst>
                                          <p:attrName>style.visibility</p:attrName>
                                        </p:attrNameLst>
                                      </p:cBhvr>
                                      <p:to>
                                        <p:strVal val="visible"/>
                                      </p:to>
                                    </p:set>
                                    <p:anim calcmode="lin" valueType="num">
                                      <p:cBhvr additive="base">
                                        <p:cTn id="43" dur="500" fill="hold"/>
                                        <p:tgtEl>
                                          <p:spTgt spid="732165">
                                            <p:txEl>
                                              <p:pRg st="6" end="6"/>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732165">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nodeType="clickEffect">
                                  <p:stCondLst>
                                    <p:cond delay="0"/>
                                  </p:stCondLst>
                                  <p:childTnLst>
                                    <p:set>
                                      <p:cBhvr>
                                        <p:cTn id="48" dur="1" fill="hold">
                                          <p:stCondLst>
                                            <p:cond delay="0"/>
                                          </p:stCondLst>
                                        </p:cTn>
                                        <p:tgtEl>
                                          <p:spTgt spid="732166">
                                            <p:txEl>
                                              <p:pRg st="0" end="0"/>
                                            </p:txEl>
                                          </p:spTgt>
                                        </p:tgtEl>
                                        <p:attrNameLst>
                                          <p:attrName>style.visibility</p:attrName>
                                        </p:attrNameLst>
                                      </p:cBhvr>
                                      <p:to>
                                        <p:strVal val="visible"/>
                                      </p:to>
                                    </p:set>
                                    <p:anim calcmode="lin" valueType="num">
                                      <p:cBhvr additive="base">
                                        <p:cTn id="49" dur="500" fill="hold"/>
                                        <p:tgtEl>
                                          <p:spTgt spid="732166">
                                            <p:txEl>
                                              <p:pRg st="0" end="0"/>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732166">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2165" grpId="0" build="p" bldLvl="5" autoUpdateAnimBg="0"/>
    </p:bldLst>
  </p:timing>
</p:sld>
</file>

<file path=ppt/slides/slide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170"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5123" name="Foliennummernplatzhalter 6"/>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5F59DAAB-A0BB-40B3-AC77-E603AA3E645A}" type="slidenum">
              <a:rPr lang="de-DE" altLang="en-US" sz="900" smtClean="0">
                <a:solidFill>
                  <a:schemeClr val="accent2"/>
                </a:solidFill>
              </a:rPr>
              <a:pPr/>
              <a:t>3</a:t>
            </a:fld>
            <a:endParaRPr lang="de-DE" altLang="en-US" sz="1400" b="0" smtClean="0">
              <a:solidFill>
                <a:schemeClr val="tx1"/>
              </a:solidFill>
            </a:endParaRPr>
          </a:p>
        </p:txBody>
      </p:sp>
      <p:sp>
        <p:nvSpPr>
          <p:cNvPr id="261122" name="Rectangle 2"/>
          <p:cNvSpPr>
            <a:spLocks noGrp="1" noChangeArrowheads="1"/>
          </p:cNvSpPr>
          <p:nvPr>
            <p:ph type="title"/>
          </p:nvPr>
        </p:nvSpPr>
        <p:spPr>
          <a:xfrm>
            <a:off x="685800" y="300038"/>
            <a:ext cx="7772400" cy="519112"/>
          </a:xfrm>
        </p:spPr>
        <p:txBody>
          <a:bodyPr/>
          <a:lstStyle/>
          <a:p>
            <a:pPr>
              <a:defRPr/>
            </a:pPr>
            <a:r>
              <a:rPr lang="de-DE" altLang="en-US" smtClean="0">
                <a:ea typeface="ＭＳ Ｐゴシック" pitchFamily="1" charset="-128"/>
              </a:rPr>
              <a:t>Literatur</a:t>
            </a:r>
          </a:p>
        </p:txBody>
      </p:sp>
      <p:sp>
        <p:nvSpPr>
          <p:cNvPr id="261123" name="Rectangle 3"/>
          <p:cNvSpPr>
            <a:spLocks noGrp="1" noChangeArrowheads="1"/>
          </p:cNvSpPr>
          <p:nvPr>
            <p:ph type="body" sz="half" idx="1"/>
          </p:nvPr>
        </p:nvSpPr>
        <p:spPr>
          <a:xfrm>
            <a:off x="4421188" y="3879850"/>
            <a:ext cx="4467225" cy="2789238"/>
          </a:xfrm>
        </p:spPr>
        <p:txBody>
          <a:bodyPr/>
          <a:lstStyle/>
          <a:p>
            <a:pPr>
              <a:lnSpc>
                <a:spcPct val="90000"/>
              </a:lnSpc>
            </a:pPr>
            <a:r>
              <a:rPr lang="de-DE" altLang="en-US" sz="1600" smtClean="0">
                <a:solidFill>
                  <a:srgbClr val="CC0000"/>
                </a:solidFill>
                <a:ea typeface="ＭＳ Ｐゴシック" pitchFamily="34" charset="-128"/>
              </a:rPr>
              <a:t>Links zu Evidence-Based-Medicine</a:t>
            </a:r>
            <a:r>
              <a:rPr lang="de-DE" altLang="en-US" sz="1800" smtClean="0">
                <a:ea typeface="ＭＳ Ｐゴシック" pitchFamily="34" charset="-128"/>
              </a:rPr>
              <a:t/>
            </a:r>
            <a:br>
              <a:rPr lang="de-DE" altLang="en-US" sz="1800" smtClean="0">
                <a:ea typeface="ＭＳ Ｐゴシック" pitchFamily="34" charset="-128"/>
              </a:rPr>
            </a:br>
            <a:r>
              <a:rPr lang="de-DE" altLang="en-US" sz="1600" b="0" smtClean="0">
                <a:solidFill>
                  <a:schemeClr val="tx1"/>
                </a:solidFill>
                <a:ea typeface="ＭＳ Ｐゴシック" pitchFamily="34" charset="-128"/>
              </a:rPr>
              <a:t>http://www.evidence.de/EbM-Links/ebm-links.html</a:t>
            </a:r>
          </a:p>
          <a:p>
            <a:pPr>
              <a:lnSpc>
                <a:spcPct val="90000"/>
              </a:lnSpc>
            </a:pPr>
            <a:r>
              <a:rPr lang="de-DE" altLang="en-US" sz="1600" smtClean="0">
                <a:solidFill>
                  <a:srgbClr val="CC0000"/>
                </a:solidFill>
                <a:ea typeface="ＭＳ Ｐゴシック" pitchFamily="34" charset="-128"/>
              </a:rPr>
              <a:t>Cochrane Zentrum</a:t>
            </a:r>
            <a:r>
              <a:rPr lang="de-DE" altLang="en-US" sz="1800" smtClean="0">
                <a:ea typeface="ＭＳ Ｐゴシック" pitchFamily="34" charset="-128"/>
              </a:rPr>
              <a:t/>
            </a:r>
            <a:br>
              <a:rPr lang="de-DE" altLang="en-US" sz="1800" smtClean="0">
                <a:ea typeface="ＭＳ Ｐゴシック" pitchFamily="34" charset="-128"/>
              </a:rPr>
            </a:br>
            <a:r>
              <a:rPr lang="de-DE" altLang="en-US" sz="1600" b="0" smtClean="0">
                <a:solidFill>
                  <a:schemeClr val="tx1"/>
                </a:solidFill>
                <a:ea typeface="ＭＳ Ｐゴシック" pitchFamily="34" charset="-128"/>
              </a:rPr>
              <a:t>http://www.cochrane.de/</a:t>
            </a:r>
          </a:p>
          <a:p>
            <a:pPr>
              <a:lnSpc>
                <a:spcPct val="90000"/>
              </a:lnSpc>
            </a:pPr>
            <a:r>
              <a:rPr lang="de-DE" altLang="en-US" sz="1600" smtClean="0">
                <a:solidFill>
                  <a:srgbClr val="CC0000"/>
                </a:solidFill>
                <a:ea typeface="ＭＳ Ｐゴシック" pitchFamily="34" charset="-128"/>
              </a:rPr>
              <a:t>Consort</a:t>
            </a:r>
            <a:r>
              <a:rPr lang="de-DE" altLang="en-US" sz="1800" smtClean="0">
                <a:ea typeface="ＭＳ Ｐゴシック" pitchFamily="34" charset="-128"/>
              </a:rPr>
              <a:t/>
            </a:r>
            <a:br>
              <a:rPr lang="de-DE" altLang="en-US" sz="1800" smtClean="0">
                <a:ea typeface="ＭＳ Ｐゴシック" pitchFamily="34" charset="-128"/>
              </a:rPr>
            </a:br>
            <a:r>
              <a:rPr lang="de-DE" altLang="en-US" sz="1600" b="0" smtClean="0">
                <a:solidFill>
                  <a:schemeClr val="tx1"/>
                </a:solidFill>
                <a:ea typeface="ＭＳ Ｐゴシック" pitchFamily="34" charset="-128"/>
              </a:rPr>
              <a:t>http://www.consort-statement.org/</a:t>
            </a:r>
          </a:p>
          <a:p>
            <a:pPr>
              <a:lnSpc>
                <a:spcPct val="90000"/>
              </a:lnSpc>
            </a:pPr>
            <a:r>
              <a:rPr lang="de-DE" altLang="en-US" sz="1600" smtClean="0">
                <a:solidFill>
                  <a:srgbClr val="CC0000"/>
                </a:solidFill>
                <a:ea typeface="ＭＳ Ｐゴシック" pitchFamily="34" charset="-128"/>
              </a:rPr>
              <a:t>Strobe</a:t>
            </a:r>
            <a:r>
              <a:rPr lang="de-DE" altLang="en-US" sz="1800" smtClean="0">
                <a:solidFill>
                  <a:schemeClr val="tx1"/>
                </a:solidFill>
                <a:ea typeface="ＭＳ Ｐゴシック" pitchFamily="34" charset="-128"/>
              </a:rPr>
              <a:t/>
            </a:r>
            <a:br>
              <a:rPr lang="de-DE" altLang="en-US" sz="1800" smtClean="0">
                <a:solidFill>
                  <a:schemeClr val="tx1"/>
                </a:solidFill>
                <a:ea typeface="ＭＳ Ｐゴシック" pitchFamily="34" charset="-128"/>
              </a:rPr>
            </a:br>
            <a:r>
              <a:rPr lang="de-DE" altLang="en-US" sz="1600" b="0" smtClean="0">
                <a:solidFill>
                  <a:schemeClr val="tx1"/>
                </a:solidFill>
                <a:ea typeface="ＭＳ Ｐゴシック" pitchFamily="34" charset="-128"/>
              </a:rPr>
              <a:t>http://www.strobe-statement.org</a:t>
            </a:r>
          </a:p>
          <a:p>
            <a:pPr>
              <a:lnSpc>
                <a:spcPct val="90000"/>
              </a:lnSpc>
            </a:pPr>
            <a:r>
              <a:rPr lang="de-DE" altLang="en-US" sz="1600" smtClean="0">
                <a:solidFill>
                  <a:srgbClr val="CC0000"/>
                </a:solidFill>
                <a:ea typeface="ＭＳ Ｐゴシック" pitchFamily="34" charset="-128"/>
              </a:rPr>
              <a:t>Spirit</a:t>
            </a:r>
            <a:r>
              <a:rPr lang="de-DE" altLang="en-US" sz="1600" b="0" smtClean="0">
                <a:solidFill>
                  <a:schemeClr val="tx1"/>
                </a:solidFill>
                <a:ea typeface="ＭＳ Ｐゴシック" pitchFamily="34" charset="-128"/>
              </a:rPr>
              <a:t/>
            </a:r>
            <a:br>
              <a:rPr lang="de-DE" altLang="en-US" sz="1600" b="0" smtClean="0">
                <a:solidFill>
                  <a:schemeClr val="tx1"/>
                </a:solidFill>
                <a:ea typeface="ＭＳ Ｐゴシック" pitchFamily="34" charset="-128"/>
              </a:rPr>
            </a:br>
            <a:r>
              <a:rPr lang="de-DE" altLang="en-US" sz="1600" b="0" smtClean="0">
                <a:solidFill>
                  <a:schemeClr val="tx1"/>
                </a:solidFill>
                <a:ea typeface="ＭＳ Ｐゴシック" pitchFamily="34" charset="-128"/>
              </a:rPr>
              <a:t>http://www.spirit-statement.org/</a:t>
            </a:r>
          </a:p>
          <a:p>
            <a:pPr>
              <a:lnSpc>
                <a:spcPct val="90000"/>
              </a:lnSpc>
              <a:buFontTx/>
              <a:buNone/>
            </a:pPr>
            <a:endParaRPr lang="de-DE" altLang="en-US" sz="1800" smtClean="0">
              <a:solidFill>
                <a:schemeClr val="tx1"/>
              </a:solidFill>
              <a:ea typeface="ＭＳ Ｐゴシック" pitchFamily="34" charset="-128"/>
            </a:endParaRPr>
          </a:p>
        </p:txBody>
      </p:sp>
      <p:sp>
        <p:nvSpPr>
          <p:cNvPr id="261124" name="Rectangle 4"/>
          <p:cNvSpPr>
            <a:spLocks noGrp="1" noChangeArrowheads="1"/>
          </p:cNvSpPr>
          <p:nvPr>
            <p:ph type="body" sz="half" idx="2"/>
          </p:nvPr>
        </p:nvSpPr>
        <p:spPr>
          <a:xfrm>
            <a:off x="250825" y="836613"/>
            <a:ext cx="4114800" cy="5545137"/>
          </a:xfrm>
        </p:spPr>
        <p:txBody>
          <a:bodyPr/>
          <a:lstStyle/>
          <a:p>
            <a:pPr>
              <a:lnSpc>
                <a:spcPct val="80000"/>
              </a:lnSpc>
            </a:pPr>
            <a:r>
              <a:rPr lang="de-DE" altLang="en-US" sz="1400" dirty="0" smtClean="0">
                <a:ea typeface="ＭＳ Ｐゴシック" pitchFamily="34" charset="-128"/>
              </a:rPr>
              <a:t>Antes G. (</a:t>
            </a:r>
            <a:r>
              <a:rPr lang="de-DE" altLang="en-US" sz="1400" dirty="0" err="1" smtClean="0">
                <a:ea typeface="ＭＳ Ｐゴシック" pitchFamily="34" charset="-128"/>
              </a:rPr>
              <a:t>Herausg</a:t>
            </a:r>
            <a:r>
              <a:rPr lang="de-DE" altLang="en-US" sz="1400" dirty="0" smtClean="0">
                <a:ea typeface="ＭＳ Ｐゴシック" pitchFamily="34" charset="-128"/>
              </a:rPr>
              <a:t>.)</a:t>
            </a:r>
            <a:br>
              <a:rPr lang="de-DE" altLang="en-US" sz="1400" dirty="0" smtClean="0">
                <a:ea typeface="ＭＳ Ｐゴシック" pitchFamily="34" charset="-128"/>
              </a:rPr>
            </a:br>
            <a:r>
              <a:rPr lang="de-DE" altLang="en-US" sz="1400" dirty="0" smtClean="0">
                <a:solidFill>
                  <a:schemeClr val="tx1"/>
                </a:solidFill>
                <a:ea typeface="ＭＳ Ｐゴシック" pitchFamily="34" charset="-128"/>
              </a:rPr>
              <a:t>Evidenz-basierte Medizin </a:t>
            </a:r>
            <a:br>
              <a:rPr lang="de-DE" altLang="en-US" sz="1400" dirty="0" smtClean="0">
                <a:solidFill>
                  <a:schemeClr val="tx1"/>
                </a:solidFill>
                <a:ea typeface="ＭＳ Ｐゴシック" pitchFamily="34" charset="-128"/>
              </a:rPr>
            </a:br>
            <a:r>
              <a:rPr lang="de-DE" altLang="en-US" sz="1400" dirty="0" smtClean="0">
                <a:solidFill>
                  <a:schemeClr val="tx1"/>
                </a:solidFill>
                <a:ea typeface="ＭＳ Ｐゴシック" pitchFamily="34" charset="-128"/>
              </a:rPr>
              <a:t>Thieme, 2003</a:t>
            </a:r>
            <a:endParaRPr lang="de-DE" altLang="en-US" sz="1400" b="0" dirty="0" smtClean="0">
              <a:solidFill>
                <a:schemeClr val="tx1"/>
              </a:solidFill>
              <a:ea typeface="ＭＳ Ｐゴシック" pitchFamily="34" charset="-128"/>
            </a:endParaRPr>
          </a:p>
          <a:p>
            <a:pPr>
              <a:lnSpc>
                <a:spcPct val="80000"/>
              </a:lnSpc>
            </a:pPr>
            <a:r>
              <a:rPr lang="de-DE" altLang="en-US" sz="1400" dirty="0" smtClean="0">
                <a:ea typeface="ＭＳ Ｐゴシック" pitchFamily="34" charset="-128"/>
              </a:rPr>
              <a:t>Beck-</a:t>
            </a:r>
            <a:r>
              <a:rPr lang="de-DE" altLang="en-US" sz="1400" dirty="0" err="1" smtClean="0">
                <a:ea typeface="ＭＳ Ｐゴシック" pitchFamily="34" charset="-128"/>
              </a:rPr>
              <a:t>Bornholdt</a:t>
            </a:r>
            <a:r>
              <a:rPr lang="de-DE" altLang="en-US" sz="1400" dirty="0" smtClean="0">
                <a:ea typeface="ＭＳ Ｐゴシック" pitchFamily="34" charset="-128"/>
              </a:rPr>
              <a:t>/</a:t>
            </a:r>
            <a:r>
              <a:rPr lang="de-DE" altLang="en-US" sz="1400" dirty="0" err="1" smtClean="0">
                <a:ea typeface="ＭＳ Ｐゴシック" pitchFamily="34" charset="-128"/>
              </a:rPr>
              <a:t>Dubben</a:t>
            </a:r>
            <a:r>
              <a:rPr lang="de-DE" altLang="en-US" sz="1400" dirty="0" smtClean="0">
                <a:ea typeface="ＭＳ Ｐゴシック" pitchFamily="34" charset="-128"/>
              </a:rPr>
              <a:t/>
            </a:r>
            <a:br>
              <a:rPr lang="de-DE" altLang="en-US" sz="1400" dirty="0" smtClean="0">
                <a:ea typeface="ＭＳ Ｐゴシック" pitchFamily="34" charset="-128"/>
              </a:rPr>
            </a:br>
            <a:r>
              <a:rPr lang="de-DE" altLang="en-US" sz="1400" dirty="0" smtClean="0">
                <a:solidFill>
                  <a:schemeClr val="tx1"/>
                </a:solidFill>
                <a:ea typeface="ＭＳ Ｐゴシック" pitchFamily="34" charset="-128"/>
              </a:rPr>
              <a:t>Der Hund der Eier legt</a:t>
            </a:r>
            <a:br>
              <a:rPr lang="de-DE" altLang="en-US" sz="1400" dirty="0" smtClean="0">
                <a:solidFill>
                  <a:schemeClr val="tx1"/>
                </a:solidFill>
                <a:ea typeface="ＭＳ Ｐゴシック" pitchFamily="34" charset="-128"/>
              </a:rPr>
            </a:br>
            <a:r>
              <a:rPr lang="de-DE" altLang="en-US" sz="1400" dirty="0" err="1" smtClean="0">
                <a:solidFill>
                  <a:schemeClr val="tx1"/>
                </a:solidFill>
                <a:ea typeface="ＭＳ Ｐゴシック" pitchFamily="34" charset="-128"/>
              </a:rPr>
              <a:t>rororo</a:t>
            </a:r>
            <a:r>
              <a:rPr lang="de-DE" altLang="en-US" sz="1400" dirty="0" smtClean="0">
                <a:solidFill>
                  <a:schemeClr val="tx1"/>
                </a:solidFill>
                <a:ea typeface="ＭＳ Ｐゴシック" pitchFamily="34" charset="-128"/>
              </a:rPr>
              <a:t> 2003                  </a:t>
            </a:r>
          </a:p>
          <a:p>
            <a:pPr>
              <a:lnSpc>
                <a:spcPct val="80000"/>
              </a:lnSpc>
            </a:pPr>
            <a:r>
              <a:rPr lang="de-DE" altLang="en-US" sz="1400" dirty="0" smtClean="0">
                <a:ea typeface="ＭＳ Ｐゴシック" pitchFamily="34" charset="-128"/>
              </a:rPr>
              <a:t>Beck-</a:t>
            </a:r>
            <a:r>
              <a:rPr lang="de-DE" altLang="en-US" sz="1400" dirty="0" err="1" smtClean="0">
                <a:ea typeface="ＭＳ Ｐゴシック" pitchFamily="34" charset="-128"/>
              </a:rPr>
              <a:t>Bornholdt</a:t>
            </a:r>
            <a:r>
              <a:rPr lang="de-DE" altLang="en-US" sz="1400" dirty="0" smtClean="0">
                <a:ea typeface="ＭＳ Ｐゴシック" pitchFamily="34" charset="-128"/>
              </a:rPr>
              <a:t>/</a:t>
            </a:r>
            <a:r>
              <a:rPr lang="de-DE" altLang="en-US" sz="1400" dirty="0" err="1" smtClean="0">
                <a:ea typeface="ＭＳ Ｐゴシック" pitchFamily="34" charset="-128"/>
              </a:rPr>
              <a:t>Dubben</a:t>
            </a:r>
            <a:r>
              <a:rPr lang="de-DE" altLang="en-US" sz="1400" dirty="0" smtClean="0">
                <a:ea typeface="ＭＳ Ｐゴシック" pitchFamily="34" charset="-128"/>
              </a:rPr>
              <a:t> </a:t>
            </a:r>
            <a:br>
              <a:rPr lang="de-DE" altLang="en-US" sz="1400" dirty="0" smtClean="0">
                <a:ea typeface="ＭＳ Ｐゴシック" pitchFamily="34" charset="-128"/>
              </a:rPr>
            </a:br>
            <a:r>
              <a:rPr lang="de-DE" altLang="en-US" sz="1400" dirty="0" smtClean="0">
                <a:solidFill>
                  <a:schemeClr val="tx1"/>
                </a:solidFill>
                <a:ea typeface="ＭＳ Ｐゴシック" pitchFamily="34" charset="-128"/>
              </a:rPr>
              <a:t>Der Schein der Weisen</a:t>
            </a:r>
            <a:br>
              <a:rPr lang="de-DE" altLang="en-US" sz="1400" dirty="0" smtClean="0">
                <a:solidFill>
                  <a:schemeClr val="tx1"/>
                </a:solidFill>
                <a:ea typeface="ＭＳ Ｐゴシック" pitchFamily="34" charset="-128"/>
              </a:rPr>
            </a:br>
            <a:r>
              <a:rPr lang="de-DE" altLang="en-US" sz="1400" dirty="0" err="1" smtClean="0">
                <a:solidFill>
                  <a:schemeClr val="tx1"/>
                </a:solidFill>
                <a:ea typeface="ＭＳ Ｐゴシック" pitchFamily="34" charset="-128"/>
              </a:rPr>
              <a:t>rororo</a:t>
            </a:r>
            <a:r>
              <a:rPr lang="de-DE" altLang="en-US" sz="1400" dirty="0" smtClean="0">
                <a:solidFill>
                  <a:schemeClr val="tx1"/>
                </a:solidFill>
                <a:ea typeface="ＭＳ Ｐゴシック" pitchFamily="34" charset="-128"/>
              </a:rPr>
              <a:t> 2003</a:t>
            </a:r>
            <a:endParaRPr lang="de-DE" altLang="en-US" sz="1400" b="0" dirty="0" smtClean="0">
              <a:solidFill>
                <a:schemeClr val="tx1"/>
              </a:solidFill>
              <a:ea typeface="ＭＳ Ｐゴシック" pitchFamily="34" charset="-128"/>
            </a:endParaRPr>
          </a:p>
          <a:p>
            <a:pPr>
              <a:lnSpc>
                <a:spcPct val="80000"/>
              </a:lnSpc>
            </a:pPr>
            <a:r>
              <a:rPr lang="de-DE" altLang="en-US" sz="1400" dirty="0" smtClean="0">
                <a:ea typeface="ＭＳ Ｐゴシック" pitchFamily="34" charset="-128"/>
              </a:rPr>
              <a:t>Beck-</a:t>
            </a:r>
            <a:r>
              <a:rPr lang="de-DE" altLang="en-US" sz="1400" dirty="0" err="1" smtClean="0">
                <a:ea typeface="ＭＳ Ｐゴシック" pitchFamily="34" charset="-128"/>
              </a:rPr>
              <a:t>Bornholdt</a:t>
            </a:r>
            <a:r>
              <a:rPr lang="de-DE" altLang="en-US" sz="1400" dirty="0" smtClean="0">
                <a:ea typeface="ＭＳ Ｐゴシック" pitchFamily="34" charset="-128"/>
              </a:rPr>
              <a:t>/</a:t>
            </a:r>
            <a:r>
              <a:rPr lang="de-DE" altLang="en-US" sz="1400" dirty="0" err="1" smtClean="0">
                <a:ea typeface="ＭＳ Ｐゴシック" pitchFamily="34" charset="-128"/>
              </a:rPr>
              <a:t>Dubben</a:t>
            </a:r>
            <a:r>
              <a:rPr lang="de-DE" altLang="en-US" sz="1400" dirty="0" smtClean="0">
                <a:ea typeface="ＭＳ Ｐゴシック" pitchFamily="34" charset="-128"/>
              </a:rPr>
              <a:t> </a:t>
            </a:r>
            <a:br>
              <a:rPr lang="de-DE" altLang="en-US" sz="1400" dirty="0" smtClean="0">
                <a:ea typeface="ＭＳ Ｐゴシック" pitchFamily="34" charset="-128"/>
              </a:rPr>
            </a:br>
            <a:r>
              <a:rPr lang="de-DE" altLang="en-US" sz="1400" dirty="0" smtClean="0">
                <a:solidFill>
                  <a:schemeClr val="tx1"/>
                </a:solidFill>
                <a:ea typeface="ＭＳ Ｐゴシック" pitchFamily="34" charset="-128"/>
              </a:rPr>
              <a:t>Mit an Wahrscheinlichkeit grenzender Sicherheit</a:t>
            </a:r>
            <a:br>
              <a:rPr lang="de-DE" altLang="en-US" sz="1400" dirty="0" smtClean="0">
                <a:solidFill>
                  <a:schemeClr val="tx1"/>
                </a:solidFill>
                <a:ea typeface="ＭＳ Ｐゴシック" pitchFamily="34" charset="-128"/>
              </a:rPr>
            </a:br>
            <a:r>
              <a:rPr lang="de-DE" altLang="en-US" sz="1400" dirty="0" err="1" smtClean="0">
                <a:solidFill>
                  <a:schemeClr val="tx1"/>
                </a:solidFill>
                <a:ea typeface="ＭＳ Ｐゴシック" pitchFamily="34" charset="-128"/>
              </a:rPr>
              <a:t>rororo</a:t>
            </a:r>
            <a:r>
              <a:rPr lang="de-DE" altLang="en-US" sz="1400" dirty="0" smtClean="0">
                <a:solidFill>
                  <a:schemeClr val="tx1"/>
                </a:solidFill>
                <a:ea typeface="ＭＳ Ｐゴシック" pitchFamily="34" charset="-128"/>
              </a:rPr>
              <a:t> 2006</a:t>
            </a:r>
            <a:endParaRPr lang="de-DE" altLang="en-US" sz="1400" b="0" dirty="0" smtClean="0">
              <a:solidFill>
                <a:schemeClr val="tx1"/>
              </a:solidFill>
              <a:ea typeface="ＭＳ Ｐゴシック" pitchFamily="34" charset="-128"/>
            </a:endParaRPr>
          </a:p>
          <a:p>
            <a:pPr>
              <a:lnSpc>
                <a:spcPct val="80000"/>
              </a:lnSpc>
            </a:pPr>
            <a:r>
              <a:rPr lang="de-DE" altLang="en-US" sz="1400" dirty="0" err="1" smtClean="0">
                <a:ea typeface="ＭＳ Ｐゴシック" pitchFamily="34" charset="-128"/>
              </a:rPr>
              <a:t>Greenhalgh</a:t>
            </a:r>
            <a:r>
              <a:rPr lang="de-DE" altLang="en-US" sz="1400" dirty="0" smtClean="0">
                <a:ea typeface="ＭＳ Ｐゴシック" pitchFamily="34" charset="-128"/>
              </a:rPr>
              <a:t> T.</a:t>
            </a:r>
            <a:br>
              <a:rPr lang="de-DE" altLang="en-US" sz="1400" dirty="0" smtClean="0">
                <a:ea typeface="ＭＳ Ｐゴシック" pitchFamily="34" charset="-128"/>
              </a:rPr>
            </a:br>
            <a:r>
              <a:rPr lang="de-DE" altLang="en-US" sz="1400" dirty="0" smtClean="0">
                <a:solidFill>
                  <a:schemeClr val="tx1"/>
                </a:solidFill>
                <a:ea typeface="ＭＳ Ｐゴシック" pitchFamily="34" charset="-128"/>
              </a:rPr>
              <a:t>Einführung in die </a:t>
            </a:r>
            <a:r>
              <a:rPr lang="de-DE" altLang="en-US" sz="1400" dirty="0" err="1" smtClean="0">
                <a:solidFill>
                  <a:schemeClr val="tx1"/>
                </a:solidFill>
                <a:ea typeface="ＭＳ Ｐゴシック" pitchFamily="34" charset="-128"/>
              </a:rPr>
              <a:t>Evidence-based</a:t>
            </a:r>
            <a:r>
              <a:rPr lang="de-DE" altLang="en-US" sz="1400" dirty="0" smtClean="0">
                <a:solidFill>
                  <a:schemeClr val="tx1"/>
                </a:solidFill>
                <a:ea typeface="ＭＳ Ｐゴシック" pitchFamily="34" charset="-128"/>
              </a:rPr>
              <a:t> </a:t>
            </a:r>
            <a:r>
              <a:rPr lang="de-DE" altLang="en-US" sz="1400" dirty="0" err="1" smtClean="0">
                <a:solidFill>
                  <a:schemeClr val="tx1"/>
                </a:solidFill>
                <a:ea typeface="ＭＳ Ｐゴシック" pitchFamily="34" charset="-128"/>
              </a:rPr>
              <a:t>Medicine</a:t>
            </a:r>
            <a:r>
              <a:rPr lang="de-DE" altLang="en-US" sz="1400" dirty="0" smtClean="0">
                <a:solidFill>
                  <a:schemeClr val="tx1"/>
                </a:solidFill>
                <a:ea typeface="ＭＳ Ｐゴシック" pitchFamily="34" charset="-128"/>
              </a:rPr>
              <a:t> 2.Auflage</a:t>
            </a:r>
            <a:r>
              <a:rPr lang="de-DE" altLang="en-US" sz="1400" dirty="0" smtClean="0">
                <a:ea typeface="ＭＳ Ｐゴシック" pitchFamily="34" charset="-128"/>
              </a:rPr>
              <a:t> </a:t>
            </a:r>
            <a:br>
              <a:rPr lang="de-DE" altLang="en-US" sz="1400" dirty="0" smtClean="0">
                <a:ea typeface="ＭＳ Ｐゴシック" pitchFamily="34" charset="-128"/>
              </a:rPr>
            </a:br>
            <a:r>
              <a:rPr lang="de-DE" altLang="en-US" sz="1400" dirty="0" smtClean="0">
                <a:solidFill>
                  <a:schemeClr val="tx1"/>
                </a:solidFill>
                <a:ea typeface="ＭＳ Ｐゴシック" pitchFamily="34" charset="-128"/>
              </a:rPr>
              <a:t>Huber 2003</a:t>
            </a:r>
          </a:p>
          <a:p>
            <a:pPr>
              <a:lnSpc>
                <a:spcPct val="80000"/>
              </a:lnSpc>
            </a:pPr>
            <a:r>
              <a:rPr lang="de-DE" altLang="en-US" sz="1400" dirty="0" err="1" smtClean="0">
                <a:ea typeface="ＭＳ Ｐゴシック" pitchFamily="34" charset="-128"/>
              </a:rPr>
              <a:t>Greenhalgh</a:t>
            </a:r>
            <a:r>
              <a:rPr lang="de-DE" altLang="en-US" sz="1400" dirty="0" smtClean="0">
                <a:ea typeface="ＭＳ Ｐゴシック" pitchFamily="34" charset="-128"/>
              </a:rPr>
              <a:t> T.</a:t>
            </a:r>
            <a:br>
              <a:rPr lang="de-DE" altLang="en-US" sz="1400" dirty="0" smtClean="0">
                <a:ea typeface="ＭＳ Ｐゴシック" pitchFamily="34" charset="-128"/>
              </a:rPr>
            </a:br>
            <a:r>
              <a:rPr lang="de-DE" altLang="en-US" sz="1400" dirty="0" err="1" smtClean="0">
                <a:solidFill>
                  <a:schemeClr val="tx1"/>
                </a:solidFill>
                <a:ea typeface="ＭＳ Ｐゴシック" pitchFamily="34" charset="-128"/>
              </a:rPr>
              <a:t>How</a:t>
            </a:r>
            <a:r>
              <a:rPr lang="de-DE" altLang="en-US" sz="1400" dirty="0" smtClean="0">
                <a:solidFill>
                  <a:schemeClr val="tx1"/>
                </a:solidFill>
                <a:ea typeface="ＭＳ Ｐゴシック" pitchFamily="34" charset="-128"/>
              </a:rPr>
              <a:t> </a:t>
            </a:r>
            <a:r>
              <a:rPr lang="de-DE" altLang="en-US" sz="1400" dirty="0" err="1" smtClean="0">
                <a:solidFill>
                  <a:schemeClr val="tx1"/>
                </a:solidFill>
                <a:ea typeface="ＭＳ Ｐゴシック" pitchFamily="34" charset="-128"/>
              </a:rPr>
              <a:t>to</a:t>
            </a:r>
            <a:r>
              <a:rPr lang="de-DE" altLang="en-US" sz="1400" dirty="0" smtClean="0">
                <a:solidFill>
                  <a:schemeClr val="tx1"/>
                </a:solidFill>
                <a:ea typeface="ＭＳ Ｐゴシック" pitchFamily="34" charset="-128"/>
              </a:rPr>
              <a:t> Read a Paper</a:t>
            </a:r>
            <a:r>
              <a:rPr lang="de-DE" altLang="en-US" sz="1400" dirty="0" smtClean="0">
                <a:ea typeface="ＭＳ Ｐゴシック" pitchFamily="34" charset="-128"/>
              </a:rPr>
              <a:t> </a:t>
            </a:r>
            <a:br>
              <a:rPr lang="de-DE" altLang="en-US" sz="1400" dirty="0" smtClean="0">
                <a:ea typeface="ＭＳ Ｐゴシック" pitchFamily="34" charset="-128"/>
              </a:rPr>
            </a:br>
            <a:r>
              <a:rPr lang="de-DE" altLang="en-US" sz="1400" dirty="0" smtClean="0">
                <a:solidFill>
                  <a:schemeClr val="tx1"/>
                </a:solidFill>
                <a:ea typeface="ＭＳ Ｐゴシック" pitchFamily="34" charset="-128"/>
              </a:rPr>
              <a:t>BMJ Book, 2001</a:t>
            </a:r>
          </a:p>
          <a:p>
            <a:pPr>
              <a:lnSpc>
                <a:spcPct val="80000"/>
              </a:lnSpc>
            </a:pPr>
            <a:r>
              <a:rPr lang="de-DE" altLang="en-US" sz="1400" dirty="0" smtClean="0">
                <a:ea typeface="ＭＳ Ｐゴシック" pitchFamily="34" charset="-128"/>
              </a:rPr>
              <a:t>Günther J.</a:t>
            </a:r>
            <a:br>
              <a:rPr lang="de-DE" altLang="en-US" sz="1400" dirty="0" smtClean="0">
                <a:ea typeface="ＭＳ Ｐゴシック" pitchFamily="34" charset="-128"/>
              </a:rPr>
            </a:br>
            <a:r>
              <a:rPr lang="de-DE" altLang="en-US" sz="1400" dirty="0" smtClean="0">
                <a:solidFill>
                  <a:schemeClr val="tx1"/>
                </a:solidFill>
                <a:ea typeface="ＭＳ Ｐゴシック" pitchFamily="34" charset="-128"/>
              </a:rPr>
              <a:t>Beurteilung von klinischen Studien</a:t>
            </a:r>
            <a:br>
              <a:rPr lang="de-DE" altLang="en-US" sz="1400" dirty="0" smtClean="0">
                <a:solidFill>
                  <a:schemeClr val="tx1"/>
                </a:solidFill>
                <a:ea typeface="ＭＳ Ｐゴシック" pitchFamily="34" charset="-128"/>
              </a:rPr>
            </a:br>
            <a:r>
              <a:rPr lang="de-DE" altLang="en-US" sz="1400" dirty="0" smtClean="0">
                <a:solidFill>
                  <a:schemeClr val="tx1"/>
                </a:solidFill>
                <a:ea typeface="ＭＳ Ｐゴシック" pitchFamily="34" charset="-128"/>
              </a:rPr>
              <a:t>WVG 2003</a:t>
            </a:r>
            <a:endParaRPr lang="de-DE" altLang="en-US" sz="1400" b="0" dirty="0" smtClean="0">
              <a:solidFill>
                <a:schemeClr val="tx1"/>
              </a:solidFill>
              <a:ea typeface="ＭＳ Ｐゴシック" pitchFamily="34" charset="-128"/>
            </a:endParaRPr>
          </a:p>
          <a:p>
            <a:pPr>
              <a:lnSpc>
                <a:spcPct val="80000"/>
              </a:lnSpc>
            </a:pPr>
            <a:r>
              <a:rPr lang="de-DE" altLang="en-US" sz="1400" dirty="0" smtClean="0">
                <a:ea typeface="ＭＳ Ｐゴシック" pitchFamily="34" charset="-128"/>
              </a:rPr>
              <a:t>Müller-Bohn </a:t>
            </a:r>
            <a:br>
              <a:rPr lang="de-DE" altLang="en-US" sz="1400" dirty="0" smtClean="0">
                <a:ea typeface="ＭＳ Ｐゴシック" pitchFamily="34" charset="-128"/>
              </a:rPr>
            </a:br>
            <a:r>
              <a:rPr lang="de-DE" altLang="en-US" sz="1400" dirty="0" err="1" smtClean="0">
                <a:solidFill>
                  <a:schemeClr val="tx1"/>
                </a:solidFill>
                <a:ea typeface="ＭＳ Ｐゴシック" pitchFamily="34" charset="-128"/>
              </a:rPr>
              <a:t>Pharmakoökonomie</a:t>
            </a:r>
            <a:r>
              <a:rPr lang="de-DE" altLang="en-US" sz="1400" dirty="0" smtClean="0">
                <a:solidFill>
                  <a:schemeClr val="tx1"/>
                </a:solidFill>
                <a:ea typeface="ＭＳ Ｐゴシック" pitchFamily="34" charset="-128"/>
              </a:rPr>
              <a:t/>
            </a:r>
            <a:br>
              <a:rPr lang="de-DE" altLang="en-US" sz="1400" dirty="0" smtClean="0">
                <a:solidFill>
                  <a:schemeClr val="tx1"/>
                </a:solidFill>
                <a:ea typeface="ＭＳ Ｐゴシック" pitchFamily="34" charset="-128"/>
              </a:rPr>
            </a:br>
            <a:r>
              <a:rPr lang="de-DE" altLang="en-US" sz="1400" dirty="0" smtClean="0">
                <a:solidFill>
                  <a:schemeClr val="tx1"/>
                </a:solidFill>
                <a:ea typeface="ＭＳ Ｐゴシック" pitchFamily="34" charset="-128"/>
              </a:rPr>
              <a:t>WVG 2001</a:t>
            </a:r>
          </a:p>
          <a:p>
            <a:pPr>
              <a:lnSpc>
                <a:spcPct val="80000"/>
              </a:lnSpc>
            </a:pPr>
            <a:r>
              <a:rPr lang="de-DE" altLang="en-US" sz="1400" dirty="0" err="1" smtClean="0">
                <a:ea typeface="ＭＳ Ｐゴシック" pitchFamily="34" charset="-128"/>
              </a:rPr>
              <a:t>Brüggmann</a:t>
            </a:r>
            <a:r>
              <a:rPr lang="de-DE" altLang="en-US" sz="1400" dirty="0" smtClean="0">
                <a:ea typeface="ＭＳ Ｐゴシック" pitchFamily="34" charset="-128"/>
              </a:rPr>
              <a:t> / </a:t>
            </a:r>
            <a:r>
              <a:rPr lang="de-DE" altLang="en-US" sz="1400" dirty="0" err="1" smtClean="0">
                <a:ea typeface="ＭＳ Ｐゴシック" pitchFamily="34" charset="-128"/>
              </a:rPr>
              <a:t>Ravati</a:t>
            </a:r>
            <a:r>
              <a:rPr lang="de-DE" altLang="en-US" sz="1400" b="0" dirty="0" smtClean="0">
                <a:solidFill>
                  <a:schemeClr val="tx1"/>
                </a:solidFill>
                <a:ea typeface="ＭＳ Ｐゴシック" pitchFamily="34" charset="-128"/>
              </a:rPr>
              <a:t/>
            </a:r>
            <a:br>
              <a:rPr lang="de-DE" altLang="en-US" sz="1400" b="0" dirty="0" smtClean="0">
                <a:solidFill>
                  <a:schemeClr val="tx1"/>
                </a:solidFill>
                <a:ea typeface="ＭＳ Ｐゴシック" pitchFamily="34" charset="-128"/>
              </a:rPr>
            </a:br>
            <a:r>
              <a:rPr lang="de-DE" altLang="en-US" sz="1400" dirty="0" smtClean="0">
                <a:solidFill>
                  <a:schemeClr val="tx1"/>
                </a:solidFill>
                <a:ea typeface="ＭＳ Ｐゴシック" pitchFamily="34" charset="-128"/>
              </a:rPr>
              <a:t>Optimale Therapieberatung, 3.Auflage</a:t>
            </a:r>
            <a:br>
              <a:rPr lang="de-DE" altLang="en-US" sz="1400" dirty="0" smtClean="0">
                <a:solidFill>
                  <a:schemeClr val="tx1"/>
                </a:solidFill>
                <a:ea typeface="ＭＳ Ｐゴシック" pitchFamily="34" charset="-128"/>
              </a:rPr>
            </a:br>
            <a:r>
              <a:rPr lang="de-DE" altLang="en-US" sz="1400" dirty="0" smtClean="0">
                <a:solidFill>
                  <a:schemeClr val="tx1"/>
                </a:solidFill>
                <a:ea typeface="ＭＳ Ｐゴシック" pitchFamily="34" charset="-128"/>
              </a:rPr>
              <a:t>GOVI, 2010</a:t>
            </a:r>
          </a:p>
        </p:txBody>
      </p:sp>
      <p:sp>
        <p:nvSpPr>
          <p:cNvPr id="261125" name="Text Box 5"/>
          <p:cNvSpPr txBox="1">
            <a:spLocks noChangeArrowheads="1"/>
          </p:cNvSpPr>
          <p:nvPr/>
        </p:nvSpPr>
        <p:spPr bwMode="auto">
          <a:xfrm>
            <a:off x="827088" y="188913"/>
            <a:ext cx="2590800" cy="457200"/>
          </a:xfrm>
          <a:prstGeom prst="rect">
            <a:avLst/>
          </a:prstGeom>
          <a:noFill/>
          <a:ln w="9525">
            <a:noFill/>
            <a:miter lim="800000"/>
            <a:headEnd/>
            <a:tailEnd/>
          </a:ln>
          <a:effectLst/>
        </p:spPr>
        <p:txBody>
          <a:bodyPr>
            <a:spAutoFit/>
          </a:bodyPr>
          <a:lstStyle>
            <a:lvl1pPr algn="ctr">
              <a:defRPr sz="2400" b="1">
                <a:solidFill>
                  <a:srgbClr val="000066"/>
                </a:solidFill>
                <a:latin typeface="Arial" pitchFamily="34" charset="0"/>
              </a:defRPr>
            </a:lvl1pPr>
            <a:lvl2pPr marL="742950" indent="-285750" algn="ctr">
              <a:defRPr sz="2400" b="1">
                <a:solidFill>
                  <a:srgbClr val="000066"/>
                </a:solidFill>
                <a:latin typeface="Arial" pitchFamily="34" charset="0"/>
              </a:defRPr>
            </a:lvl2pPr>
            <a:lvl3pPr marL="1143000" indent="-228600" algn="ctr">
              <a:defRPr sz="2400" b="1">
                <a:solidFill>
                  <a:srgbClr val="000066"/>
                </a:solidFill>
                <a:latin typeface="Arial" pitchFamily="34" charset="0"/>
              </a:defRPr>
            </a:lvl3pPr>
            <a:lvl4pPr marL="1600200" indent="-228600" algn="ctr">
              <a:defRPr sz="2400" b="1">
                <a:solidFill>
                  <a:srgbClr val="000066"/>
                </a:solidFill>
                <a:latin typeface="Arial" pitchFamily="34" charset="0"/>
              </a:defRPr>
            </a:lvl4pPr>
            <a:lvl5pPr marL="2057400" indent="-228600" algn="ctr">
              <a:defRPr sz="2400" b="1">
                <a:solidFill>
                  <a:srgbClr val="000066"/>
                </a:solidFill>
                <a:latin typeface="Arial" pitchFamily="34" charset="0"/>
              </a:defRPr>
            </a:lvl5pPr>
            <a:lvl6pPr marL="2514600" indent="-228600" algn="ctr" eaLnBrk="0" fontAlgn="base" hangingPunct="0">
              <a:lnSpc>
                <a:spcPct val="90000"/>
              </a:lnSpc>
              <a:spcBef>
                <a:spcPct val="50000"/>
              </a:spcBef>
              <a:spcAft>
                <a:spcPct val="0"/>
              </a:spcAft>
              <a:buSzPct val="90000"/>
              <a:defRPr sz="2400" b="1">
                <a:solidFill>
                  <a:srgbClr val="000066"/>
                </a:solidFill>
                <a:latin typeface="Arial" pitchFamily="34" charset="0"/>
              </a:defRPr>
            </a:lvl6pPr>
            <a:lvl7pPr marL="2971800" indent="-228600" algn="ctr" eaLnBrk="0" fontAlgn="base" hangingPunct="0">
              <a:lnSpc>
                <a:spcPct val="90000"/>
              </a:lnSpc>
              <a:spcBef>
                <a:spcPct val="50000"/>
              </a:spcBef>
              <a:spcAft>
                <a:spcPct val="0"/>
              </a:spcAft>
              <a:buSzPct val="90000"/>
              <a:defRPr sz="2400" b="1">
                <a:solidFill>
                  <a:srgbClr val="000066"/>
                </a:solidFill>
                <a:latin typeface="Arial" pitchFamily="34" charset="0"/>
              </a:defRPr>
            </a:lvl7pPr>
            <a:lvl8pPr marL="3429000" indent="-228600" algn="ctr" eaLnBrk="0" fontAlgn="base" hangingPunct="0">
              <a:lnSpc>
                <a:spcPct val="90000"/>
              </a:lnSpc>
              <a:spcBef>
                <a:spcPct val="50000"/>
              </a:spcBef>
              <a:spcAft>
                <a:spcPct val="0"/>
              </a:spcAft>
              <a:buSzPct val="90000"/>
              <a:defRPr sz="2400" b="1">
                <a:solidFill>
                  <a:srgbClr val="000066"/>
                </a:solidFill>
                <a:latin typeface="Arial" pitchFamily="34" charset="0"/>
              </a:defRPr>
            </a:lvl8pPr>
            <a:lvl9pPr marL="3886200" indent="-228600" algn="ctr" eaLnBrk="0" fontAlgn="base" hangingPunct="0">
              <a:lnSpc>
                <a:spcPct val="90000"/>
              </a:lnSpc>
              <a:spcBef>
                <a:spcPct val="50000"/>
              </a:spcBef>
              <a:spcAft>
                <a:spcPct val="0"/>
              </a:spcAft>
              <a:buSzPct val="90000"/>
              <a:defRPr sz="2400" b="1">
                <a:solidFill>
                  <a:srgbClr val="000066"/>
                </a:solidFill>
                <a:latin typeface="Arial" pitchFamily="34" charset="0"/>
              </a:defRPr>
            </a:lvl9pPr>
          </a:lstStyle>
          <a:p>
            <a:pPr algn="l">
              <a:lnSpc>
                <a:spcPct val="100000"/>
              </a:lnSpc>
              <a:buSzTx/>
              <a:defRPr/>
            </a:pPr>
            <a:r>
              <a:rPr lang="de-DE" smtClean="0">
                <a:solidFill>
                  <a:schemeClr val="accent2"/>
                </a:solidFill>
                <a:effectLst>
                  <a:outerShdw blurRad="38100" dist="38100" dir="2700000" algn="tl">
                    <a:srgbClr val="000000"/>
                  </a:outerShdw>
                </a:effectLst>
                <a:ea typeface="+mn-ea"/>
              </a:rPr>
              <a:t>Einzelgebiete</a:t>
            </a:r>
            <a:endParaRPr lang="de-DE" smtClean="0">
              <a:solidFill>
                <a:schemeClr val="tx1"/>
              </a:solidFill>
              <a:effectLst>
                <a:outerShdw blurRad="38100" dist="38100" dir="2700000" algn="tl">
                  <a:srgbClr val="FFFFFF"/>
                </a:outerShdw>
              </a:effectLst>
              <a:ea typeface="+mn-ea"/>
            </a:endParaRPr>
          </a:p>
        </p:txBody>
      </p:sp>
      <p:sp>
        <p:nvSpPr>
          <p:cNvPr id="261126" name="Text Box 6"/>
          <p:cNvSpPr txBox="1">
            <a:spLocks noChangeArrowheads="1"/>
          </p:cNvSpPr>
          <p:nvPr/>
        </p:nvSpPr>
        <p:spPr bwMode="auto">
          <a:xfrm>
            <a:off x="4870450" y="3489325"/>
            <a:ext cx="3511550" cy="457200"/>
          </a:xfrm>
          <a:prstGeom prst="rect">
            <a:avLst/>
          </a:prstGeom>
          <a:noFill/>
          <a:ln w="9525">
            <a:noFill/>
            <a:miter lim="800000"/>
            <a:headEnd/>
            <a:tailEnd/>
          </a:ln>
          <a:effectLst/>
        </p:spPr>
        <p:txBody>
          <a:bodyPr>
            <a:spAutoFit/>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lnSpc>
                <a:spcPct val="100000"/>
              </a:lnSpc>
              <a:buSzTx/>
              <a:defRPr/>
            </a:pPr>
            <a:r>
              <a:rPr lang="de-DE" altLang="en-US" smtClean="0">
                <a:solidFill>
                  <a:schemeClr val="accent2"/>
                </a:solidFill>
                <a:effectLst>
                  <a:outerShdw blurRad="38100" dist="38100" dir="2700000" algn="tl">
                    <a:srgbClr val="000000"/>
                  </a:outerShdw>
                </a:effectLst>
              </a:rPr>
              <a:t>WWW</a:t>
            </a:r>
          </a:p>
        </p:txBody>
      </p:sp>
      <p:sp>
        <p:nvSpPr>
          <p:cNvPr id="261127" name="Rectangle 7"/>
          <p:cNvSpPr>
            <a:spLocks noChangeArrowheads="1"/>
          </p:cNvSpPr>
          <p:nvPr/>
        </p:nvSpPr>
        <p:spPr bwMode="auto">
          <a:xfrm>
            <a:off x="4427538" y="836613"/>
            <a:ext cx="4487862" cy="3240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457200" indent="-4572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80000"/>
              </a:lnSpc>
              <a:spcBef>
                <a:spcPct val="20000"/>
              </a:spcBef>
              <a:buClr>
                <a:srgbClr val="000066"/>
              </a:buClr>
              <a:buFontTx/>
              <a:buBlip>
                <a:blip r:embed="rId3"/>
              </a:buBlip>
            </a:pPr>
            <a:r>
              <a:rPr lang="de-DE" altLang="en-US" sz="1600"/>
              <a:t>Elliot, Payne</a:t>
            </a:r>
            <a:br>
              <a:rPr lang="de-DE" altLang="en-US" sz="1600"/>
            </a:br>
            <a:r>
              <a:rPr lang="de-DE" altLang="en-US" sz="1600">
                <a:solidFill>
                  <a:schemeClr val="tx1"/>
                </a:solidFill>
              </a:rPr>
              <a:t>Essentials of Economic Evaluation in Healthcare</a:t>
            </a:r>
            <a:br>
              <a:rPr lang="de-DE" altLang="en-US" sz="1600">
                <a:solidFill>
                  <a:schemeClr val="tx1"/>
                </a:solidFill>
              </a:rPr>
            </a:br>
            <a:r>
              <a:rPr lang="de-DE" altLang="en-US" sz="1600">
                <a:solidFill>
                  <a:schemeClr val="tx1"/>
                </a:solidFill>
              </a:rPr>
              <a:t>2005			</a:t>
            </a:r>
          </a:p>
          <a:p>
            <a:pPr>
              <a:lnSpc>
                <a:spcPct val="80000"/>
              </a:lnSpc>
              <a:spcBef>
                <a:spcPct val="20000"/>
              </a:spcBef>
              <a:buClr>
                <a:srgbClr val="000066"/>
              </a:buClr>
              <a:buFontTx/>
              <a:buBlip>
                <a:blip r:embed="rId3"/>
              </a:buBlip>
            </a:pPr>
            <a:r>
              <a:rPr lang="de-DE" altLang="en-US" sz="1600"/>
              <a:t>Porzsolt F.,Williams A.R.,Kaplan R.M.</a:t>
            </a:r>
            <a:r>
              <a:rPr lang="de-DE" altLang="en-US" sz="1600">
                <a:solidFill>
                  <a:schemeClr val="tx1"/>
                </a:solidFill>
              </a:rPr>
              <a:t>Klinische Ökonomik</a:t>
            </a:r>
            <a:br>
              <a:rPr lang="de-DE" altLang="en-US" sz="1600">
                <a:solidFill>
                  <a:schemeClr val="tx1"/>
                </a:solidFill>
              </a:rPr>
            </a:br>
            <a:r>
              <a:rPr lang="de-DE" altLang="en-US" sz="1600">
                <a:solidFill>
                  <a:schemeClr val="tx1"/>
                </a:solidFill>
              </a:rPr>
              <a:t>Ecomed Verlagsgesellschaft 2003</a:t>
            </a:r>
          </a:p>
          <a:p>
            <a:pPr>
              <a:lnSpc>
                <a:spcPct val="80000"/>
              </a:lnSpc>
              <a:spcBef>
                <a:spcPct val="20000"/>
              </a:spcBef>
              <a:buClr>
                <a:srgbClr val="000066"/>
              </a:buClr>
              <a:buFontTx/>
              <a:buBlip>
                <a:blip r:embed="rId3"/>
              </a:buBlip>
            </a:pPr>
            <a:r>
              <a:rPr lang="de-DE" altLang="en-US" sz="1600"/>
              <a:t>Sacket D.</a:t>
            </a:r>
            <a:r>
              <a:rPr lang="de-DE" altLang="en-US" sz="1600">
                <a:hlinkClick r:id="rId4"/>
              </a:rPr>
              <a:t> </a:t>
            </a:r>
            <a:r>
              <a:rPr lang="de-DE" altLang="en-US" sz="1600"/>
              <a:t/>
            </a:r>
            <a:br>
              <a:rPr lang="de-DE" altLang="en-US" sz="1600"/>
            </a:br>
            <a:r>
              <a:rPr lang="de-DE" altLang="en-US" sz="1600">
                <a:solidFill>
                  <a:schemeClr val="tx1"/>
                </a:solidFill>
              </a:rPr>
              <a:t>Evidence-Based Medicine</a:t>
            </a:r>
            <a:br>
              <a:rPr lang="de-DE" altLang="en-US" sz="1600">
                <a:solidFill>
                  <a:schemeClr val="tx1"/>
                </a:solidFill>
              </a:rPr>
            </a:br>
            <a:r>
              <a:rPr lang="de-DE" altLang="en-US" sz="1600">
                <a:solidFill>
                  <a:schemeClr val="tx1"/>
                </a:solidFill>
              </a:rPr>
              <a:t>Churchill Livingstone 2000</a:t>
            </a:r>
            <a:endParaRPr lang="de-DE" altLang="en-US" sz="1600" b="0">
              <a:solidFill>
                <a:schemeClr val="tx1"/>
              </a:solidFill>
            </a:endParaRPr>
          </a:p>
          <a:p>
            <a:pPr>
              <a:lnSpc>
                <a:spcPct val="80000"/>
              </a:lnSpc>
              <a:spcBef>
                <a:spcPct val="20000"/>
              </a:spcBef>
              <a:buClr>
                <a:srgbClr val="000066"/>
              </a:buClr>
              <a:buFontTx/>
              <a:buBlip>
                <a:blip r:embed="rId3"/>
              </a:buBlip>
            </a:pPr>
            <a:r>
              <a:rPr lang="de-DE" altLang="en-US" sz="1600"/>
              <a:t>Schwabe/Paffrath</a:t>
            </a:r>
            <a:br>
              <a:rPr lang="de-DE" altLang="en-US" sz="1600"/>
            </a:br>
            <a:r>
              <a:rPr lang="de-DE" altLang="en-US" sz="1600">
                <a:solidFill>
                  <a:schemeClr val="tx1"/>
                </a:solidFill>
              </a:rPr>
              <a:t>Arzneiverordnungsreport</a:t>
            </a:r>
            <a:br>
              <a:rPr lang="de-DE" altLang="en-US" sz="1600">
                <a:solidFill>
                  <a:schemeClr val="tx1"/>
                </a:solidFill>
              </a:rPr>
            </a:br>
            <a:r>
              <a:rPr lang="de-DE" altLang="en-US" sz="1600">
                <a:solidFill>
                  <a:schemeClr val="tx1"/>
                </a:solidFill>
              </a:rPr>
              <a:t>Springer, jährlich</a:t>
            </a:r>
          </a:p>
          <a:p>
            <a:pPr>
              <a:lnSpc>
                <a:spcPct val="80000"/>
              </a:lnSpc>
              <a:spcBef>
                <a:spcPct val="20000"/>
              </a:spcBef>
              <a:buClr>
                <a:srgbClr val="000066"/>
              </a:buClr>
            </a:pPr>
            <a:endParaRPr lang="de-DE" altLang="en-US" sz="1600"/>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61122"/>
                                        </p:tgtEl>
                                        <p:attrNameLst>
                                          <p:attrName>style.visibility</p:attrName>
                                        </p:attrNameLst>
                                      </p:cBhvr>
                                      <p:to>
                                        <p:strVal val="visible"/>
                                      </p:to>
                                    </p:set>
                                    <p:anim calcmode="lin" valueType="num">
                                      <p:cBhvr additive="base">
                                        <p:cTn id="7" dur="500" fill="hold"/>
                                        <p:tgtEl>
                                          <p:spTgt spid="261122"/>
                                        </p:tgtEl>
                                        <p:attrNameLst>
                                          <p:attrName>ppt_x</p:attrName>
                                        </p:attrNameLst>
                                      </p:cBhvr>
                                      <p:tavLst>
                                        <p:tav tm="0">
                                          <p:val>
                                            <p:strVal val="#ppt_x"/>
                                          </p:val>
                                        </p:tav>
                                        <p:tav tm="100000">
                                          <p:val>
                                            <p:strVal val="#ppt_x"/>
                                          </p:val>
                                        </p:tav>
                                      </p:tavLst>
                                    </p:anim>
                                    <p:anim calcmode="lin" valueType="num">
                                      <p:cBhvr additive="base">
                                        <p:cTn id="8" dur="500" fill="hold"/>
                                        <p:tgtEl>
                                          <p:spTgt spid="261122"/>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61124">
                                            <p:txEl>
                                              <p:pRg st="0" end="0"/>
                                            </p:txEl>
                                          </p:spTgt>
                                        </p:tgtEl>
                                        <p:attrNameLst>
                                          <p:attrName>style.visibility</p:attrName>
                                        </p:attrNameLst>
                                      </p:cBhvr>
                                      <p:to>
                                        <p:strVal val="visible"/>
                                      </p:to>
                                    </p:set>
                                    <p:anim calcmode="lin" valueType="num">
                                      <p:cBhvr additive="base">
                                        <p:cTn id="13" dur="500" fill="hold"/>
                                        <p:tgtEl>
                                          <p:spTgt spid="261124">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61124">
                                            <p:txEl>
                                              <p:pRg st="0" end="0"/>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261124">
                                            <p:txEl>
                                              <p:pRg st="0" end="0"/>
                                            </p:txEl>
                                          </p:spTgt>
                                        </p:tgtEl>
                                        <p:attrNameLst>
                                          <p:attrName>ppt_c</p:attrName>
                                        </p:attrNameLst>
                                      </p:cBhvr>
                                      <p:to>
                                        <a:schemeClr val="bg2"/>
                                      </p:to>
                                    </p:animClr>
                                  </p:sub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61124">
                                            <p:txEl>
                                              <p:pRg st="1" end="1"/>
                                            </p:txEl>
                                          </p:spTgt>
                                        </p:tgtEl>
                                        <p:attrNameLst>
                                          <p:attrName>style.visibility</p:attrName>
                                        </p:attrNameLst>
                                      </p:cBhvr>
                                      <p:to>
                                        <p:strVal val="visible"/>
                                      </p:to>
                                    </p:set>
                                    <p:anim calcmode="lin" valueType="num">
                                      <p:cBhvr additive="base">
                                        <p:cTn id="19" dur="500" fill="hold"/>
                                        <p:tgtEl>
                                          <p:spTgt spid="261124">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61124">
                                            <p:txEl>
                                              <p:pRg st="1" end="1"/>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261124">
                                            <p:txEl>
                                              <p:pRg st="1" end="1"/>
                                            </p:txEl>
                                          </p:spTgt>
                                        </p:tgtEl>
                                        <p:attrNameLst>
                                          <p:attrName>ppt_c</p:attrName>
                                        </p:attrNameLst>
                                      </p:cBhvr>
                                      <p:to>
                                        <a:schemeClr val="bg2"/>
                                      </p:to>
                                    </p:animClr>
                                  </p:sub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261124">
                                            <p:txEl>
                                              <p:pRg st="2" end="2"/>
                                            </p:txEl>
                                          </p:spTgt>
                                        </p:tgtEl>
                                        <p:attrNameLst>
                                          <p:attrName>style.visibility</p:attrName>
                                        </p:attrNameLst>
                                      </p:cBhvr>
                                      <p:to>
                                        <p:strVal val="visible"/>
                                      </p:to>
                                    </p:set>
                                    <p:anim calcmode="lin" valueType="num">
                                      <p:cBhvr additive="base">
                                        <p:cTn id="25" dur="500" fill="hold"/>
                                        <p:tgtEl>
                                          <p:spTgt spid="261124">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261124">
                                            <p:txEl>
                                              <p:pRg st="2" end="2"/>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261124">
                                            <p:txEl>
                                              <p:pRg st="2" end="2"/>
                                            </p:txEl>
                                          </p:spTgt>
                                        </p:tgtEl>
                                        <p:attrNameLst>
                                          <p:attrName>ppt_c</p:attrName>
                                        </p:attrNameLst>
                                      </p:cBhvr>
                                      <p:to>
                                        <a:schemeClr val="bg2"/>
                                      </p:to>
                                    </p:animClr>
                                  </p:sub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261124">
                                            <p:txEl>
                                              <p:pRg st="3" end="3"/>
                                            </p:txEl>
                                          </p:spTgt>
                                        </p:tgtEl>
                                        <p:attrNameLst>
                                          <p:attrName>style.visibility</p:attrName>
                                        </p:attrNameLst>
                                      </p:cBhvr>
                                      <p:to>
                                        <p:strVal val="visible"/>
                                      </p:to>
                                    </p:set>
                                    <p:anim calcmode="lin" valueType="num">
                                      <p:cBhvr additive="base">
                                        <p:cTn id="31" dur="500" fill="hold"/>
                                        <p:tgtEl>
                                          <p:spTgt spid="261124">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261124">
                                            <p:txEl>
                                              <p:pRg st="3" end="3"/>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261124">
                                            <p:txEl>
                                              <p:pRg st="3" end="3"/>
                                            </p:txEl>
                                          </p:spTgt>
                                        </p:tgtEl>
                                        <p:attrNameLst>
                                          <p:attrName>ppt_c</p:attrName>
                                        </p:attrNameLst>
                                      </p:cBhvr>
                                      <p:to>
                                        <a:schemeClr val="bg2"/>
                                      </p:to>
                                    </p:animClr>
                                  </p:sub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261124">
                                            <p:txEl>
                                              <p:pRg st="4" end="4"/>
                                            </p:txEl>
                                          </p:spTgt>
                                        </p:tgtEl>
                                        <p:attrNameLst>
                                          <p:attrName>style.visibility</p:attrName>
                                        </p:attrNameLst>
                                      </p:cBhvr>
                                      <p:to>
                                        <p:strVal val="visible"/>
                                      </p:to>
                                    </p:set>
                                    <p:anim calcmode="lin" valueType="num">
                                      <p:cBhvr additive="base">
                                        <p:cTn id="37" dur="500" fill="hold"/>
                                        <p:tgtEl>
                                          <p:spTgt spid="261124">
                                            <p:txEl>
                                              <p:pRg st="4" end="4"/>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261124">
                                            <p:txEl>
                                              <p:pRg st="4" end="4"/>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261124">
                                            <p:txEl>
                                              <p:pRg st="4" end="4"/>
                                            </p:txEl>
                                          </p:spTgt>
                                        </p:tgtEl>
                                        <p:attrNameLst>
                                          <p:attrName>ppt_c</p:attrName>
                                        </p:attrNameLst>
                                      </p:cBhvr>
                                      <p:to>
                                        <a:schemeClr val="bg2"/>
                                      </p:to>
                                    </p:animClr>
                                  </p:sub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261124">
                                            <p:txEl>
                                              <p:pRg st="5" end="5"/>
                                            </p:txEl>
                                          </p:spTgt>
                                        </p:tgtEl>
                                        <p:attrNameLst>
                                          <p:attrName>style.visibility</p:attrName>
                                        </p:attrNameLst>
                                      </p:cBhvr>
                                      <p:to>
                                        <p:strVal val="visible"/>
                                      </p:to>
                                    </p:set>
                                    <p:anim calcmode="lin" valueType="num">
                                      <p:cBhvr additive="base">
                                        <p:cTn id="43" dur="500" fill="hold"/>
                                        <p:tgtEl>
                                          <p:spTgt spid="261124">
                                            <p:txEl>
                                              <p:pRg st="5" end="5"/>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261124">
                                            <p:txEl>
                                              <p:pRg st="5" end="5"/>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261124">
                                            <p:txEl>
                                              <p:pRg st="5" end="5"/>
                                            </p:txEl>
                                          </p:spTgt>
                                        </p:tgtEl>
                                        <p:attrNameLst>
                                          <p:attrName>ppt_c</p:attrName>
                                        </p:attrNameLst>
                                      </p:cBhvr>
                                      <p:to>
                                        <a:schemeClr val="bg2"/>
                                      </p:to>
                                    </p:animClr>
                                  </p:sub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261124">
                                            <p:txEl>
                                              <p:pRg st="6" end="6"/>
                                            </p:txEl>
                                          </p:spTgt>
                                        </p:tgtEl>
                                        <p:attrNameLst>
                                          <p:attrName>style.visibility</p:attrName>
                                        </p:attrNameLst>
                                      </p:cBhvr>
                                      <p:to>
                                        <p:strVal val="visible"/>
                                      </p:to>
                                    </p:set>
                                    <p:anim calcmode="lin" valueType="num">
                                      <p:cBhvr additive="base">
                                        <p:cTn id="49" dur="500" fill="hold"/>
                                        <p:tgtEl>
                                          <p:spTgt spid="261124">
                                            <p:txEl>
                                              <p:pRg st="6" end="6"/>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261124">
                                            <p:txEl>
                                              <p:pRg st="6" end="6"/>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261124">
                                            <p:txEl>
                                              <p:pRg st="6" end="6"/>
                                            </p:txEl>
                                          </p:spTgt>
                                        </p:tgtEl>
                                        <p:attrNameLst>
                                          <p:attrName>ppt_c</p:attrName>
                                        </p:attrNameLst>
                                      </p:cBhvr>
                                      <p:to>
                                        <a:schemeClr val="bg2"/>
                                      </p:to>
                                    </p:animClr>
                                  </p:sub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261124">
                                            <p:txEl>
                                              <p:pRg st="7" end="7"/>
                                            </p:txEl>
                                          </p:spTgt>
                                        </p:tgtEl>
                                        <p:attrNameLst>
                                          <p:attrName>style.visibility</p:attrName>
                                        </p:attrNameLst>
                                      </p:cBhvr>
                                      <p:to>
                                        <p:strVal val="visible"/>
                                      </p:to>
                                    </p:set>
                                    <p:anim calcmode="lin" valueType="num">
                                      <p:cBhvr additive="base">
                                        <p:cTn id="55" dur="500" fill="hold"/>
                                        <p:tgtEl>
                                          <p:spTgt spid="261124">
                                            <p:txEl>
                                              <p:pRg st="7" end="7"/>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261124">
                                            <p:txEl>
                                              <p:pRg st="7" end="7"/>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261124">
                                            <p:txEl>
                                              <p:pRg st="7" end="7"/>
                                            </p:txEl>
                                          </p:spTgt>
                                        </p:tgtEl>
                                        <p:attrNameLst>
                                          <p:attrName>ppt_c</p:attrName>
                                        </p:attrNameLst>
                                      </p:cBhvr>
                                      <p:to>
                                        <a:schemeClr val="bg2"/>
                                      </p:to>
                                    </p:animClr>
                                  </p:sub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261124">
                                            <p:txEl>
                                              <p:pRg st="8" end="8"/>
                                            </p:txEl>
                                          </p:spTgt>
                                        </p:tgtEl>
                                        <p:attrNameLst>
                                          <p:attrName>style.visibility</p:attrName>
                                        </p:attrNameLst>
                                      </p:cBhvr>
                                      <p:to>
                                        <p:strVal val="visible"/>
                                      </p:to>
                                    </p:set>
                                    <p:anim calcmode="lin" valueType="num">
                                      <p:cBhvr additive="base">
                                        <p:cTn id="61" dur="500" fill="hold"/>
                                        <p:tgtEl>
                                          <p:spTgt spid="261124">
                                            <p:txEl>
                                              <p:pRg st="8" end="8"/>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261124">
                                            <p:txEl>
                                              <p:pRg st="8" end="8"/>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261124">
                                            <p:txEl>
                                              <p:pRg st="8" end="8"/>
                                            </p:txEl>
                                          </p:spTgt>
                                        </p:tgtEl>
                                        <p:attrNameLst>
                                          <p:attrName>ppt_c</p:attrName>
                                        </p:attrNameLst>
                                      </p:cBhvr>
                                      <p:to>
                                        <a:schemeClr val="bg2"/>
                                      </p:to>
                                    </p:animClr>
                                  </p:sub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2" fill="hold" grpId="0" nodeType="clickEffect">
                                  <p:stCondLst>
                                    <p:cond delay="0"/>
                                  </p:stCondLst>
                                  <p:childTnLst>
                                    <p:set>
                                      <p:cBhvr>
                                        <p:cTn id="66" dur="1" fill="hold">
                                          <p:stCondLst>
                                            <p:cond delay="0"/>
                                          </p:stCondLst>
                                        </p:cTn>
                                        <p:tgtEl>
                                          <p:spTgt spid="261127">
                                            <p:txEl>
                                              <p:pRg st="0" end="0"/>
                                            </p:txEl>
                                          </p:spTgt>
                                        </p:tgtEl>
                                        <p:attrNameLst>
                                          <p:attrName>style.visibility</p:attrName>
                                        </p:attrNameLst>
                                      </p:cBhvr>
                                      <p:to>
                                        <p:strVal val="visible"/>
                                      </p:to>
                                    </p:set>
                                    <p:anim calcmode="lin" valueType="num">
                                      <p:cBhvr additive="base">
                                        <p:cTn id="67" dur="500" fill="hold"/>
                                        <p:tgtEl>
                                          <p:spTgt spid="261127">
                                            <p:txEl>
                                              <p:pRg st="0" end="0"/>
                                            </p:txEl>
                                          </p:spTgt>
                                        </p:tgtEl>
                                        <p:attrNameLst>
                                          <p:attrName>ppt_x</p:attrName>
                                        </p:attrNameLst>
                                      </p:cBhvr>
                                      <p:tavLst>
                                        <p:tav tm="0">
                                          <p:val>
                                            <p:strVal val="1+#ppt_w/2"/>
                                          </p:val>
                                        </p:tav>
                                        <p:tav tm="100000">
                                          <p:val>
                                            <p:strVal val="#ppt_x"/>
                                          </p:val>
                                        </p:tav>
                                      </p:tavLst>
                                    </p:anim>
                                    <p:anim calcmode="lin" valueType="num">
                                      <p:cBhvr additive="base">
                                        <p:cTn id="68" dur="500" fill="hold"/>
                                        <p:tgtEl>
                                          <p:spTgt spid="261127">
                                            <p:txEl>
                                              <p:pRg st="0" end="0"/>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261127">
                                            <p:txEl>
                                              <p:pRg st="0" end="0"/>
                                            </p:txEl>
                                          </p:spTgt>
                                        </p:tgtEl>
                                        <p:attrNameLst>
                                          <p:attrName>ppt_c</p:attrName>
                                        </p:attrNameLst>
                                      </p:cBhvr>
                                      <p:to>
                                        <a:schemeClr val="bg2"/>
                                      </p:to>
                                    </p:animClr>
                                  </p:sub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2" fill="hold" grpId="0" nodeType="clickEffect">
                                  <p:stCondLst>
                                    <p:cond delay="0"/>
                                  </p:stCondLst>
                                  <p:childTnLst>
                                    <p:set>
                                      <p:cBhvr>
                                        <p:cTn id="72" dur="1" fill="hold">
                                          <p:stCondLst>
                                            <p:cond delay="0"/>
                                          </p:stCondLst>
                                        </p:cTn>
                                        <p:tgtEl>
                                          <p:spTgt spid="261127">
                                            <p:txEl>
                                              <p:pRg st="1" end="1"/>
                                            </p:txEl>
                                          </p:spTgt>
                                        </p:tgtEl>
                                        <p:attrNameLst>
                                          <p:attrName>style.visibility</p:attrName>
                                        </p:attrNameLst>
                                      </p:cBhvr>
                                      <p:to>
                                        <p:strVal val="visible"/>
                                      </p:to>
                                    </p:set>
                                    <p:anim calcmode="lin" valueType="num">
                                      <p:cBhvr additive="base">
                                        <p:cTn id="73" dur="500" fill="hold"/>
                                        <p:tgtEl>
                                          <p:spTgt spid="261127">
                                            <p:txEl>
                                              <p:pRg st="1" end="1"/>
                                            </p:txEl>
                                          </p:spTgt>
                                        </p:tgtEl>
                                        <p:attrNameLst>
                                          <p:attrName>ppt_x</p:attrName>
                                        </p:attrNameLst>
                                      </p:cBhvr>
                                      <p:tavLst>
                                        <p:tav tm="0">
                                          <p:val>
                                            <p:strVal val="1+#ppt_w/2"/>
                                          </p:val>
                                        </p:tav>
                                        <p:tav tm="100000">
                                          <p:val>
                                            <p:strVal val="#ppt_x"/>
                                          </p:val>
                                        </p:tav>
                                      </p:tavLst>
                                    </p:anim>
                                    <p:anim calcmode="lin" valueType="num">
                                      <p:cBhvr additive="base">
                                        <p:cTn id="74" dur="500" fill="hold"/>
                                        <p:tgtEl>
                                          <p:spTgt spid="261127">
                                            <p:txEl>
                                              <p:pRg st="1" end="1"/>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261127">
                                            <p:txEl>
                                              <p:pRg st="1" end="1"/>
                                            </p:txEl>
                                          </p:spTgt>
                                        </p:tgtEl>
                                        <p:attrNameLst>
                                          <p:attrName>ppt_c</p:attrName>
                                        </p:attrNameLst>
                                      </p:cBhvr>
                                      <p:to>
                                        <a:schemeClr val="bg2"/>
                                      </p:to>
                                    </p:animClr>
                                  </p:sub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2" fill="hold" grpId="0" nodeType="clickEffect">
                                  <p:stCondLst>
                                    <p:cond delay="0"/>
                                  </p:stCondLst>
                                  <p:childTnLst>
                                    <p:set>
                                      <p:cBhvr>
                                        <p:cTn id="78" dur="1" fill="hold">
                                          <p:stCondLst>
                                            <p:cond delay="0"/>
                                          </p:stCondLst>
                                        </p:cTn>
                                        <p:tgtEl>
                                          <p:spTgt spid="261127">
                                            <p:txEl>
                                              <p:pRg st="2" end="2"/>
                                            </p:txEl>
                                          </p:spTgt>
                                        </p:tgtEl>
                                        <p:attrNameLst>
                                          <p:attrName>style.visibility</p:attrName>
                                        </p:attrNameLst>
                                      </p:cBhvr>
                                      <p:to>
                                        <p:strVal val="visible"/>
                                      </p:to>
                                    </p:set>
                                    <p:anim calcmode="lin" valueType="num">
                                      <p:cBhvr additive="base">
                                        <p:cTn id="79" dur="500" fill="hold"/>
                                        <p:tgtEl>
                                          <p:spTgt spid="261127">
                                            <p:txEl>
                                              <p:pRg st="2" end="2"/>
                                            </p:txEl>
                                          </p:spTgt>
                                        </p:tgtEl>
                                        <p:attrNameLst>
                                          <p:attrName>ppt_x</p:attrName>
                                        </p:attrNameLst>
                                      </p:cBhvr>
                                      <p:tavLst>
                                        <p:tav tm="0">
                                          <p:val>
                                            <p:strVal val="1+#ppt_w/2"/>
                                          </p:val>
                                        </p:tav>
                                        <p:tav tm="100000">
                                          <p:val>
                                            <p:strVal val="#ppt_x"/>
                                          </p:val>
                                        </p:tav>
                                      </p:tavLst>
                                    </p:anim>
                                    <p:anim calcmode="lin" valueType="num">
                                      <p:cBhvr additive="base">
                                        <p:cTn id="80" dur="500" fill="hold"/>
                                        <p:tgtEl>
                                          <p:spTgt spid="261127">
                                            <p:txEl>
                                              <p:pRg st="2" end="2"/>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261127">
                                            <p:txEl>
                                              <p:pRg st="2" end="2"/>
                                            </p:txEl>
                                          </p:spTgt>
                                        </p:tgtEl>
                                        <p:attrNameLst>
                                          <p:attrName>ppt_c</p:attrName>
                                        </p:attrNameLst>
                                      </p:cBhvr>
                                      <p:to>
                                        <a:schemeClr val="bg2"/>
                                      </p:to>
                                    </p:animClr>
                                  </p:sub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2" fill="hold" grpId="0" nodeType="clickEffect">
                                  <p:stCondLst>
                                    <p:cond delay="0"/>
                                  </p:stCondLst>
                                  <p:childTnLst>
                                    <p:set>
                                      <p:cBhvr>
                                        <p:cTn id="84" dur="1" fill="hold">
                                          <p:stCondLst>
                                            <p:cond delay="0"/>
                                          </p:stCondLst>
                                        </p:cTn>
                                        <p:tgtEl>
                                          <p:spTgt spid="261127">
                                            <p:txEl>
                                              <p:pRg st="3" end="3"/>
                                            </p:txEl>
                                          </p:spTgt>
                                        </p:tgtEl>
                                        <p:attrNameLst>
                                          <p:attrName>style.visibility</p:attrName>
                                        </p:attrNameLst>
                                      </p:cBhvr>
                                      <p:to>
                                        <p:strVal val="visible"/>
                                      </p:to>
                                    </p:set>
                                    <p:anim calcmode="lin" valueType="num">
                                      <p:cBhvr additive="base">
                                        <p:cTn id="85" dur="500" fill="hold"/>
                                        <p:tgtEl>
                                          <p:spTgt spid="261127">
                                            <p:txEl>
                                              <p:pRg st="3" end="3"/>
                                            </p:txEl>
                                          </p:spTgt>
                                        </p:tgtEl>
                                        <p:attrNameLst>
                                          <p:attrName>ppt_x</p:attrName>
                                        </p:attrNameLst>
                                      </p:cBhvr>
                                      <p:tavLst>
                                        <p:tav tm="0">
                                          <p:val>
                                            <p:strVal val="1+#ppt_w/2"/>
                                          </p:val>
                                        </p:tav>
                                        <p:tav tm="100000">
                                          <p:val>
                                            <p:strVal val="#ppt_x"/>
                                          </p:val>
                                        </p:tav>
                                      </p:tavLst>
                                    </p:anim>
                                    <p:anim calcmode="lin" valueType="num">
                                      <p:cBhvr additive="base">
                                        <p:cTn id="86" dur="500" fill="hold"/>
                                        <p:tgtEl>
                                          <p:spTgt spid="261127">
                                            <p:txEl>
                                              <p:pRg st="3" end="3"/>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261127">
                                            <p:txEl>
                                              <p:pRg st="3" end="3"/>
                                            </p:txEl>
                                          </p:spTgt>
                                        </p:tgtEl>
                                        <p:attrNameLst>
                                          <p:attrName>ppt_c</p:attrName>
                                        </p:attrNameLst>
                                      </p:cBhvr>
                                      <p:to>
                                        <a:schemeClr val="bg2"/>
                                      </p:to>
                                    </p:animClr>
                                  </p:sub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2" fill="hold" grpId="0" nodeType="clickEffect">
                                  <p:stCondLst>
                                    <p:cond delay="0"/>
                                  </p:stCondLst>
                                  <p:childTnLst>
                                    <p:set>
                                      <p:cBhvr>
                                        <p:cTn id="90" dur="1" fill="hold">
                                          <p:stCondLst>
                                            <p:cond delay="0"/>
                                          </p:stCondLst>
                                        </p:cTn>
                                        <p:tgtEl>
                                          <p:spTgt spid="261126"/>
                                        </p:tgtEl>
                                        <p:attrNameLst>
                                          <p:attrName>style.visibility</p:attrName>
                                        </p:attrNameLst>
                                      </p:cBhvr>
                                      <p:to>
                                        <p:strVal val="visible"/>
                                      </p:to>
                                    </p:set>
                                    <p:anim calcmode="lin" valueType="num">
                                      <p:cBhvr additive="base">
                                        <p:cTn id="91" dur="500" fill="hold"/>
                                        <p:tgtEl>
                                          <p:spTgt spid="261126"/>
                                        </p:tgtEl>
                                        <p:attrNameLst>
                                          <p:attrName>ppt_x</p:attrName>
                                        </p:attrNameLst>
                                      </p:cBhvr>
                                      <p:tavLst>
                                        <p:tav tm="0">
                                          <p:val>
                                            <p:strVal val="1+#ppt_w/2"/>
                                          </p:val>
                                        </p:tav>
                                        <p:tav tm="100000">
                                          <p:val>
                                            <p:strVal val="#ppt_x"/>
                                          </p:val>
                                        </p:tav>
                                      </p:tavLst>
                                    </p:anim>
                                    <p:anim calcmode="lin" valueType="num">
                                      <p:cBhvr additive="base">
                                        <p:cTn id="92" dur="500" fill="hold"/>
                                        <p:tgtEl>
                                          <p:spTgt spid="261126"/>
                                        </p:tgtEl>
                                        <p:attrNameLst>
                                          <p:attrName>ppt_y</p:attrName>
                                        </p:attrNameLst>
                                      </p:cBhvr>
                                      <p:tavLst>
                                        <p:tav tm="0">
                                          <p:val>
                                            <p:strVal val="#ppt_y"/>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2" fill="hold" grpId="0" nodeType="clickEffect">
                                  <p:stCondLst>
                                    <p:cond delay="0"/>
                                  </p:stCondLst>
                                  <p:childTnLst>
                                    <p:set>
                                      <p:cBhvr>
                                        <p:cTn id="96" dur="1" fill="hold">
                                          <p:stCondLst>
                                            <p:cond delay="0"/>
                                          </p:stCondLst>
                                        </p:cTn>
                                        <p:tgtEl>
                                          <p:spTgt spid="261123">
                                            <p:txEl>
                                              <p:pRg st="0" end="0"/>
                                            </p:txEl>
                                          </p:spTgt>
                                        </p:tgtEl>
                                        <p:attrNameLst>
                                          <p:attrName>style.visibility</p:attrName>
                                        </p:attrNameLst>
                                      </p:cBhvr>
                                      <p:to>
                                        <p:strVal val="visible"/>
                                      </p:to>
                                    </p:set>
                                    <p:anim calcmode="lin" valueType="num">
                                      <p:cBhvr additive="base">
                                        <p:cTn id="97" dur="500" fill="hold"/>
                                        <p:tgtEl>
                                          <p:spTgt spid="261123">
                                            <p:txEl>
                                              <p:pRg st="0" end="0"/>
                                            </p:txEl>
                                          </p:spTgt>
                                        </p:tgtEl>
                                        <p:attrNameLst>
                                          <p:attrName>ppt_x</p:attrName>
                                        </p:attrNameLst>
                                      </p:cBhvr>
                                      <p:tavLst>
                                        <p:tav tm="0">
                                          <p:val>
                                            <p:strVal val="1+#ppt_w/2"/>
                                          </p:val>
                                        </p:tav>
                                        <p:tav tm="100000">
                                          <p:val>
                                            <p:strVal val="#ppt_x"/>
                                          </p:val>
                                        </p:tav>
                                      </p:tavLst>
                                    </p:anim>
                                    <p:anim calcmode="lin" valueType="num">
                                      <p:cBhvr additive="base">
                                        <p:cTn id="98" dur="500" fill="hold"/>
                                        <p:tgtEl>
                                          <p:spTgt spid="261123">
                                            <p:txEl>
                                              <p:pRg st="0" end="0"/>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261123">
                                            <p:txEl>
                                              <p:pRg st="0" end="0"/>
                                            </p:txEl>
                                          </p:spTgt>
                                        </p:tgtEl>
                                        <p:attrNameLst>
                                          <p:attrName>ppt_c</p:attrName>
                                        </p:attrNameLst>
                                      </p:cBhvr>
                                      <p:to>
                                        <a:srgbClr val="5F5F5F"/>
                                      </p:to>
                                    </p:animClr>
                                  </p:subTnLst>
                                </p:cTn>
                              </p:par>
                            </p:childTnLst>
                          </p:cTn>
                        </p:par>
                      </p:childTnLst>
                    </p:cTn>
                  </p:par>
                  <p:par>
                    <p:cTn id="99" fill="hold" nodeType="clickPar">
                      <p:stCondLst>
                        <p:cond delay="indefinite"/>
                      </p:stCondLst>
                      <p:childTnLst>
                        <p:par>
                          <p:cTn id="100" fill="hold" nodeType="withGroup">
                            <p:stCondLst>
                              <p:cond delay="0"/>
                            </p:stCondLst>
                            <p:childTnLst>
                              <p:par>
                                <p:cTn id="101" presetID="2" presetClass="entr" presetSubtype="2" fill="hold" grpId="0" nodeType="clickEffect">
                                  <p:stCondLst>
                                    <p:cond delay="0"/>
                                  </p:stCondLst>
                                  <p:childTnLst>
                                    <p:set>
                                      <p:cBhvr>
                                        <p:cTn id="102" dur="1" fill="hold">
                                          <p:stCondLst>
                                            <p:cond delay="0"/>
                                          </p:stCondLst>
                                        </p:cTn>
                                        <p:tgtEl>
                                          <p:spTgt spid="261123">
                                            <p:txEl>
                                              <p:pRg st="1" end="1"/>
                                            </p:txEl>
                                          </p:spTgt>
                                        </p:tgtEl>
                                        <p:attrNameLst>
                                          <p:attrName>style.visibility</p:attrName>
                                        </p:attrNameLst>
                                      </p:cBhvr>
                                      <p:to>
                                        <p:strVal val="visible"/>
                                      </p:to>
                                    </p:set>
                                    <p:anim calcmode="lin" valueType="num">
                                      <p:cBhvr additive="base">
                                        <p:cTn id="103" dur="500" fill="hold"/>
                                        <p:tgtEl>
                                          <p:spTgt spid="261123">
                                            <p:txEl>
                                              <p:pRg st="1" end="1"/>
                                            </p:txEl>
                                          </p:spTgt>
                                        </p:tgtEl>
                                        <p:attrNameLst>
                                          <p:attrName>ppt_x</p:attrName>
                                        </p:attrNameLst>
                                      </p:cBhvr>
                                      <p:tavLst>
                                        <p:tav tm="0">
                                          <p:val>
                                            <p:strVal val="1+#ppt_w/2"/>
                                          </p:val>
                                        </p:tav>
                                        <p:tav tm="100000">
                                          <p:val>
                                            <p:strVal val="#ppt_x"/>
                                          </p:val>
                                        </p:tav>
                                      </p:tavLst>
                                    </p:anim>
                                    <p:anim calcmode="lin" valueType="num">
                                      <p:cBhvr additive="base">
                                        <p:cTn id="104" dur="500" fill="hold"/>
                                        <p:tgtEl>
                                          <p:spTgt spid="261123">
                                            <p:txEl>
                                              <p:pRg st="1" end="1"/>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261123">
                                            <p:txEl>
                                              <p:pRg st="1" end="1"/>
                                            </p:txEl>
                                          </p:spTgt>
                                        </p:tgtEl>
                                        <p:attrNameLst>
                                          <p:attrName>ppt_c</p:attrName>
                                        </p:attrNameLst>
                                      </p:cBhvr>
                                      <p:to>
                                        <a:srgbClr val="5F5F5F"/>
                                      </p:to>
                                    </p:animClr>
                                  </p:subTnLst>
                                </p:cTn>
                              </p:par>
                            </p:childTnLst>
                          </p:cTn>
                        </p:par>
                      </p:childTnLst>
                    </p:cTn>
                  </p:par>
                  <p:par>
                    <p:cTn id="105" fill="hold" nodeType="clickPar">
                      <p:stCondLst>
                        <p:cond delay="indefinite"/>
                      </p:stCondLst>
                      <p:childTnLst>
                        <p:par>
                          <p:cTn id="106" fill="hold" nodeType="withGroup">
                            <p:stCondLst>
                              <p:cond delay="0"/>
                            </p:stCondLst>
                            <p:childTnLst>
                              <p:par>
                                <p:cTn id="107" presetID="2" presetClass="entr" presetSubtype="2" fill="hold" grpId="0" nodeType="clickEffect">
                                  <p:stCondLst>
                                    <p:cond delay="0"/>
                                  </p:stCondLst>
                                  <p:childTnLst>
                                    <p:set>
                                      <p:cBhvr>
                                        <p:cTn id="108" dur="1" fill="hold">
                                          <p:stCondLst>
                                            <p:cond delay="0"/>
                                          </p:stCondLst>
                                        </p:cTn>
                                        <p:tgtEl>
                                          <p:spTgt spid="261123">
                                            <p:txEl>
                                              <p:pRg st="2" end="2"/>
                                            </p:txEl>
                                          </p:spTgt>
                                        </p:tgtEl>
                                        <p:attrNameLst>
                                          <p:attrName>style.visibility</p:attrName>
                                        </p:attrNameLst>
                                      </p:cBhvr>
                                      <p:to>
                                        <p:strVal val="visible"/>
                                      </p:to>
                                    </p:set>
                                    <p:anim calcmode="lin" valueType="num">
                                      <p:cBhvr additive="base">
                                        <p:cTn id="109" dur="500" fill="hold"/>
                                        <p:tgtEl>
                                          <p:spTgt spid="261123">
                                            <p:txEl>
                                              <p:pRg st="2" end="2"/>
                                            </p:txEl>
                                          </p:spTgt>
                                        </p:tgtEl>
                                        <p:attrNameLst>
                                          <p:attrName>ppt_x</p:attrName>
                                        </p:attrNameLst>
                                      </p:cBhvr>
                                      <p:tavLst>
                                        <p:tav tm="0">
                                          <p:val>
                                            <p:strVal val="1+#ppt_w/2"/>
                                          </p:val>
                                        </p:tav>
                                        <p:tav tm="100000">
                                          <p:val>
                                            <p:strVal val="#ppt_x"/>
                                          </p:val>
                                        </p:tav>
                                      </p:tavLst>
                                    </p:anim>
                                    <p:anim calcmode="lin" valueType="num">
                                      <p:cBhvr additive="base">
                                        <p:cTn id="110" dur="500" fill="hold"/>
                                        <p:tgtEl>
                                          <p:spTgt spid="261123">
                                            <p:txEl>
                                              <p:pRg st="2" end="2"/>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261123">
                                            <p:txEl>
                                              <p:pRg st="2" end="2"/>
                                            </p:txEl>
                                          </p:spTgt>
                                        </p:tgtEl>
                                        <p:attrNameLst>
                                          <p:attrName>ppt_c</p:attrName>
                                        </p:attrNameLst>
                                      </p:cBhvr>
                                      <p:to>
                                        <a:srgbClr val="5F5F5F"/>
                                      </p:to>
                                    </p:animClr>
                                  </p:subTnLst>
                                </p:cTn>
                              </p:par>
                            </p:childTnLst>
                          </p:cTn>
                        </p:par>
                      </p:childTnLst>
                    </p:cTn>
                  </p:par>
                  <p:par>
                    <p:cTn id="111" fill="hold" nodeType="clickPar">
                      <p:stCondLst>
                        <p:cond delay="indefinite"/>
                      </p:stCondLst>
                      <p:childTnLst>
                        <p:par>
                          <p:cTn id="112" fill="hold" nodeType="withGroup">
                            <p:stCondLst>
                              <p:cond delay="0"/>
                            </p:stCondLst>
                            <p:childTnLst>
                              <p:par>
                                <p:cTn id="113" presetID="2" presetClass="entr" presetSubtype="2" fill="hold" grpId="0" nodeType="clickEffect">
                                  <p:stCondLst>
                                    <p:cond delay="0"/>
                                  </p:stCondLst>
                                  <p:childTnLst>
                                    <p:set>
                                      <p:cBhvr>
                                        <p:cTn id="114" dur="1" fill="hold">
                                          <p:stCondLst>
                                            <p:cond delay="0"/>
                                          </p:stCondLst>
                                        </p:cTn>
                                        <p:tgtEl>
                                          <p:spTgt spid="261123">
                                            <p:txEl>
                                              <p:pRg st="3" end="3"/>
                                            </p:txEl>
                                          </p:spTgt>
                                        </p:tgtEl>
                                        <p:attrNameLst>
                                          <p:attrName>style.visibility</p:attrName>
                                        </p:attrNameLst>
                                      </p:cBhvr>
                                      <p:to>
                                        <p:strVal val="visible"/>
                                      </p:to>
                                    </p:set>
                                    <p:anim calcmode="lin" valueType="num">
                                      <p:cBhvr additive="base">
                                        <p:cTn id="115" dur="500" fill="hold"/>
                                        <p:tgtEl>
                                          <p:spTgt spid="261123">
                                            <p:txEl>
                                              <p:pRg st="3" end="3"/>
                                            </p:txEl>
                                          </p:spTgt>
                                        </p:tgtEl>
                                        <p:attrNameLst>
                                          <p:attrName>ppt_x</p:attrName>
                                        </p:attrNameLst>
                                      </p:cBhvr>
                                      <p:tavLst>
                                        <p:tav tm="0">
                                          <p:val>
                                            <p:strVal val="1+#ppt_w/2"/>
                                          </p:val>
                                        </p:tav>
                                        <p:tav tm="100000">
                                          <p:val>
                                            <p:strVal val="#ppt_x"/>
                                          </p:val>
                                        </p:tav>
                                      </p:tavLst>
                                    </p:anim>
                                    <p:anim calcmode="lin" valueType="num">
                                      <p:cBhvr additive="base">
                                        <p:cTn id="116" dur="500" fill="hold"/>
                                        <p:tgtEl>
                                          <p:spTgt spid="261123">
                                            <p:txEl>
                                              <p:pRg st="3" end="3"/>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261123">
                                            <p:txEl>
                                              <p:pRg st="3" end="3"/>
                                            </p:txEl>
                                          </p:spTgt>
                                        </p:tgtEl>
                                        <p:attrNameLst>
                                          <p:attrName>ppt_c</p:attrName>
                                        </p:attrNameLst>
                                      </p:cBhvr>
                                      <p:to>
                                        <a:srgbClr val="5F5F5F"/>
                                      </p:to>
                                    </p:animClr>
                                  </p:subTnLst>
                                </p:cTn>
                              </p:par>
                            </p:childTnLst>
                          </p:cTn>
                        </p:par>
                      </p:childTnLst>
                    </p:cTn>
                  </p:par>
                  <p:par>
                    <p:cTn id="117" fill="hold" nodeType="clickPar">
                      <p:stCondLst>
                        <p:cond delay="indefinite"/>
                      </p:stCondLst>
                      <p:childTnLst>
                        <p:par>
                          <p:cTn id="118" fill="hold" nodeType="withGroup">
                            <p:stCondLst>
                              <p:cond delay="0"/>
                            </p:stCondLst>
                            <p:childTnLst>
                              <p:par>
                                <p:cTn id="119" presetID="2" presetClass="entr" presetSubtype="2" fill="hold" grpId="0" nodeType="clickEffect">
                                  <p:stCondLst>
                                    <p:cond delay="0"/>
                                  </p:stCondLst>
                                  <p:childTnLst>
                                    <p:set>
                                      <p:cBhvr>
                                        <p:cTn id="120" dur="1" fill="hold">
                                          <p:stCondLst>
                                            <p:cond delay="0"/>
                                          </p:stCondLst>
                                        </p:cTn>
                                        <p:tgtEl>
                                          <p:spTgt spid="261123">
                                            <p:txEl>
                                              <p:pRg st="4" end="4"/>
                                            </p:txEl>
                                          </p:spTgt>
                                        </p:tgtEl>
                                        <p:attrNameLst>
                                          <p:attrName>style.visibility</p:attrName>
                                        </p:attrNameLst>
                                      </p:cBhvr>
                                      <p:to>
                                        <p:strVal val="visible"/>
                                      </p:to>
                                    </p:set>
                                    <p:anim calcmode="lin" valueType="num">
                                      <p:cBhvr additive="base">
                                        <p:cTn id="121" dur="500" fill="hold"/>
                                        <p:tgtEl>
                                          <p:spTgt spid="261123">
                                            <p:txEl>
                                              <p:pRg st="4" end="4"/>
                                            </p:txEl>
                                          </p:spTgt>
                                        </p:tgtEl>
                                        <p:attrNameLst>
                                          <p:attrName>ppt_x</p:attrName>
                                        </p:attrNameLst>
                                      </p:cBhvr>
                                      <p:tavLst>
                                        <p:tav tm="0">
                                          <p:val>
                                            <p:strVal val="1+#ppt_w/2"/>
                                          </p:val>
                                        </p:tav>
                                        <p:tav tm="100000">
                                          <p:val>
                                            <p:strVal val="#ppt_x"/>
                                          </p:val>
                                        </p:tav>
                                      </p:tavLst>
                                    </p:anim>
                                    <p:anim calcmode="lin" valueType="num">
                                      <p:cBhvr additive="base">
                                        <p:cTn id="122" dur="500" fill="hold"/>
                                        <p:tgtEl>
                                          <p:spTgt spid="261123">
                                            <p:txEl>
                                              <p:pRg st="4" end="4"/>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261123">
                                            <p:txEl>
                                              <p:pRg st="4" end="4"/>
                                            </p:txEl>
                                          </p:spTgt>
                                        </p:tgtEl>
                                        <p:attrNameLst>
                                          <p:attrName>ppt_c</p:attrName>
                                        </p:attrNameLst>
                                      </p:cBhvr>
                                      <p:to>
                                        <a:srgbClr val="5F5F5F"/>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1122" grpId="0" animBg="1" autoUpdateAnimBg="0"/>
      <p:bldP spid="261123" grpId="0" build="p" autoUpdateAnimBg="0"/>
      <p:bldP spid="261124" grpId="0" build="p"/>
      <p:bldP spid="261126" grpId="0"/>
      <p:bldP spid="261127" grpId="0" build="p"/>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739775" y="812800"/>
            <a:ext cx="7772400" cy="312738"/>
          </a:xfrm>
          <a:gradFill rotWithShape="1">
            <a:gsLst>
              <a:gs pos="0">
                <a:schemeClr val="bg1"/>
              </a:gs>
              <a:gs pos="100000">
                <a:srgbClr val="0066CC"/>
              </a:gs>
            </a:gsLst>
            <a:lin ang="5400000" scaled="1"/>
          </a:gradFill>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pPr marL="342900" indent="-342900">
              <a:lnSpc>
                <a:spcPct val="90000"/>
              </a:lnSpc>
              <a:spcBef>
                <a:spcPct val="50000"/>
              </a:spcBef>
              <a:buSzPct val="90000"/>
              <a:defRPr/>
            </a:pPr>
            <a:r>
              <a:rPr lang="de-DE" altLang="en-US" sz="1600" smtClean="0">
                <a:solidFill>
                  <a:srgbClr val="000066"/>
                </a:solidFill>
                <a:effectLst>
                  <a:outerShdw blurRad="38100" dist="38100" dir="2700000" algn="tl">
                    <a:srgbClr val="C0C0C0"/>
                  </a:outerShdw>
                </a:effectLst>
                <a:ea typeface="ＭＳ Ｐゴシック" pitchFamily="1" charset="-128"/>
              </a:rPr>
              <a:t>Verpflichtung zur Publikation</a:t>
            </a:r>
          </a:p>
        </p:txBody>
      </p:sp>
      <p:sp>
        <p:nvSpPr>
          <p:cNvPr id="32771" name="Foliennummernplatzhalt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F8220977-652B-4409-ACF2-A5CF7F364554}" type="slidenum">
              <a:rPr lang="de-DE" altLang="en-US" sz="900" smtClean="0">
                <a:solidFill>
                  <a:schemeClr val="accent2"/>
                </a:solidFill>
              </a:rPr>
              <a:pPr/>
              <a:t>30</a:t>
            </a:fld>
            <a:endParaRPr lang="de-DE" altLang="en-US" sz="1400" b="0" smtClean="0">
              <a:solidFill>
                <a:schemeClr val="tx1"/>
              </a:solidFill>
            </a:endParaRPr>
          </a:p>
        </p:txBody>
      </p:sp>
      <p:sp>
        <p:nvSpPr>
          <p:cNvPr id="32772" name="Fußzeilenplatzhalter 3"/>
          <p:cNvSpPr>
            <a:spLocks noGrp="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6" name="Textfeld 5"/>
          <p:cNvSpPr txBox="1"/>
          <p:nvPr/>
        </p:nvSpPr>
        <p:spPr>
          <a:xfrm>
            <a:off x="900113" y="1268413"/>
            <a:ext cx="7488237" cy="2668423"/>
          </a:xfrm>
          <a:prstGeom prst="rect">
            <a:avLst/>
          </a:prstGeom>
          <a:noFill/>
        </p:spPr>
        <p:txBody>
          <a:bodyPr>
            <a:spAutoFit/>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dirty="0" smtClean="0"/>
              <a:t>Seit 2011 gilt </a:t>
            </a:r>
            <a:r>
              <a:rPr lang="de-DE" altLang="en-US" dirty="0" smtClean="0">
                <a:solidFill>
                  <a:schemeClr val="tx1"/>
                </a:solidFill>
                <a:effectLst>
                  <a:outerShdw blurRad="38100" dist="38100" dir="2700000" algn="tl">
                    <a:srgbClr val="FFFFFF"/>
                  </a:outerShdw>
                </a:effectLst>
              </a:rPr>
              <a:t>(§42b AMG</a:t>
            </a:r>
            <a:r>
              <a:rPr lang="de-DE" altLang="en-US" dirty="0" smtClean="0"/>
              <a:t>)</a:t>
            </a:r>
            <a:br>
              <a:rPr lang="de-DE" altLang="en-US" dirty="0" smtClean="0"/>
            </a:br>
            <a:r>
              <a:rPr lang="de-DE" altLang="en-US" sz="1800" dirty="0" smtClean="0"/>
              <a:t>Sponsoren klinischer Prüfungen mit einem </a:t>
            </a:r>
            <a:r>
              <a:rPr lang="de-DE" altLang="en-US" sz="1800" dirty="0" smtClean="0">
                <a:solidFill>
                  <a:srgbClr val="FF0000"/>
                </a:solidFill>
                <a:effectLst>
                  <a:outerShdw blurRad="38100" dist="38100" dir="2700000" algn="tl">
                    <a:srgbClr val="000000"/>
                  </a:outerShdw>
                </a:effectLst>
              </a:rPr>
              <a:t>bereits zugelassenen oder für das Inverkehrbringen genehmigten Arzneimittel </a:t>
            </a:r>
            <a:r>
              <a:rPr lang="de-DE" altLang="en-US" sz="1800" dirty="0" smtClean="0"/>
              <a:t>als Testprüfpräparat und mit mindestens einem Prüfzentrum in Deutschland haben gemäß § 42b Absatz 2 AMG die </a:t>
            </a:r>
            <a:r>
              <a:rPr lang="de-DE" altLang="en-US" sz="1800" dirty="0" smtClean="0">
                <a:solidFill>
                  <a:srgbClr val="FF0000"/>
                </a:solidFill>
                <a:effectLst>
                  <a:outerShdw blurRad="38100" dist="38100" dir="2700000" algn="tl">
                    <a:srgbClr val="000000"/>
                  </a:outerShdw>
                </a:effectLst>
              </a:rPr>
              <a:t>Verpflichtung, die Ergebnisse der klinischen Prüfung innerhalb eines Jahres nach deren Beendigung</a:t>
            </a:r>
            <a:r>
              <a:rPr lang="de-DE" altLang="en-US" sz="1800" dirty="0" smtClean="0">
                <a:solidFill>
                  <a:srgbClr val="FF0000"/>
                </a:solidFill>
              </a:rPr>
              <a:t> </a:t>
            </a:r>
            <a:r>
              <a:rPr lang="de-DE" altLang="en-US" sz="1800" dirty="0" smtClean="0"/>
              <a:t>entsprechend der Vorgaben des § 42b Absatz 1 zur Verfügung zu stellen, </a:t>
            </a:r>
            <a:r>
              <a:rPr lang="de-DE" altLang="en-US" sz="1800" dirty="0" smtClean="0">
                <a:solidFill>
                  <a:srgbClr val="FF0000"/>
                </a:solidFill>
                <a:effectLst>
                  <a:outerShdw blurRad="38100" dist="38100" dir="2700000" algn="tl">
                    <a:srgbClr val="000000"/>
                  </a:outerShdw>
                </a:effectLst>
              </a:rPr>
              <a:t>unabhängig davon, ob die klinische Prüfung zu Zwecken einer Zulassungsänderung durchgeführt wurde oder nicht.</a:t>
            </a:r>
          </a:p>
        </p:txBody>
      </p:sp>
      <p:sp>
        <p:nvSpPr>
          <p:cNvPr id="7" name="Rectangle 2"/>
          <p:cNvSpPr txBox="1">
            <a:spLocks noChangeArrowheads="1"/>
          </p:cNvSpPr>
          <p:nvPr/>
        </p:nvSpPr>
        <p:spPr bwMode="auto">
          <a:xfrm>
            <a:off x="757238" y="188913"/>
            <a:ext cx="7772400" cy="519112"/>
          </a:xfrm>
          <a:prstGeom prst="rect">
            <a:avLst/>
          </a:prstGeom>
          <a:noFill/>
          <a:ln w="9525" algn="ctr">
            <a:noFill/>
            <a:miter lim="800000"/>
            <a:headEnd/>
            <a:tailEnd/>
          </a:ln>
          <a:effectLst/>
        </p:spPr>
        <p:txBody>
          <a:bodyPr anchor="ctr">
            <a:spAutoFit/>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lgn="ctr">
              <a:lnSpc>
                <a:spcPct val="100000"/>
              </a:lnSpc>
              <a:spcBef>
                <a:spcPct val="0"/>
              </a:spcBef>
              <a:buSzTx/>
              <a:defRPr/>
            </a:pPr>
            <a:r>
              <a:rPr lang="de-DE" altLang="en-US" sz="2800" smtClean="0">
                <a:solidFill>
                  <a:schemeClr val="tx1"/>
                </a:solidFill>
                <a:effectLst>
                  <a:outerShdw blurRad="38100" dist="38100" dir="2700000" algn="tl">
                    <a:srgbClr val="FFFFFF"/>
                  </a:outerShdw>
                </a:effectLst>
              </a:rPr>
              <a:t>2.1.1 Gesetzliche und Ethische Grundlagen</a:t>
            </a:r>
          </a:p>
        </p:txBody>
      </p:sp>
      <p:sp>
        <p:nvSpPr>
          <p:cNvPr id="8" name="Textfeld 7"/>
          <p:cNvSpPr txBox="1"/>
          <p:nvPr/>
        </p:nvSpPr>
        <p:spPr>
          <a:xfrm>
            <a:off x="1042988" y="4005064"/>
            <a:ext cx="7488238" cy="1668149"/>
          </a:xfrm>
          <a:prstGeom prst="rect">
            <a:avLst/>
          </a:prstGeom>
          <a:noFill/>
        </p:spPr>
        <p:txBody>
          <a:bodyPr>
            <a:spAutoFit/>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600" dirty="0" smtClean="0"/>
              <a:t>Die Ergebnisberichte über klinische Prüfungen werden mit einem Hinweis versehen, dass dies die Daten des pharmazeutischen Unternehmers oder des Sponsors sind. Sie werden unter </a:t>
            </a:r>
            <a:r>
              <a:rPr lang="de-DE" altLang="en-US" sz="1600" dirty="0" err="1" smtClean="0">
                <a:solidFill>
                  <a:srgbClr val="00FFFF"/>
                </a:solidFill>
                <a:effectLst>
                  <a:outerShdw blurRad="38100" dist="38100" dir="2700000" algn="tl">
                    <a:srgbClr val="000000"/>
                  </a:outerShdw>
                </a:effectLst>
              </a:rPr>
              <a:t>PharmNet.Bund</a:t>
            </a:r>
            <a:r>
              <a:rPr lang="de-DE" altLang="en-US" sz="1600" dirty="0" smtClean="0">
                <a:solidFill>
                  <a:srgbClr val="00FFFF"/>
                </a:solidFill>
                <a:effectLst>
                  <a:outerShdw blurRad="38100" dist="38100" dir="2700000" algn="tl">
                    <a:srgbClr val="000000"/>
                  </a:outerShdw>
                </a:effectLst>
              </a:rPr>
              <a:t>*</a:t>
            </a:r>
            <a:r>
              <a:rPr lang="de-DE" altLang="en-US" sz="1600" dirty="0" smtClean="0"/>
              <a:t> </a:t>
            </a:r>
          </a:p>
          <a:p>
            <a:pPr>
              <a:defRPr/>
            </a:pPr>
            <a:r>
              <a:rPr lang="de-DE" altLang="en-US" sz="1600" dirty="0" smtClean="0"/>
              <a:t>im Bereich Clinical Trials und/oder den jeweiligen Arzneimittelinformationen veröffentlicht.</a:t>
            </a:r>
          </a:p>
          <a:p>
            <a:pPr>
              <a:defRPr/>
            </a:pPr>
            <a:r>
              <a:rPr lang="de-DE" altLang="en-US" sz="1600" dirty="0" smtClean="0"/>
              <a:t>Alternative ist </a:t>
            </a:r>
          </a:p>
        </p:txBody>
      </p:sp>
      <p:sp>
        <p:nvSpPr>
          <p:cNvPr id="32776" name="Textfeld 8"/>
          <p:cNvSpPr txBox="1">
            <a:spLocks noChangeArrowheads="1"/>
          </p:cNvSpPr>
          <p:nvPr/>
        </p:nvSpPr>
        <p:spPr bwMode="auto">
          <a:xfrm>
            <a:off x="1042988" y="5684362"/>
            <a:ext cx="6985000" cy="5878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400" dirty="0">
                <a:solidFill>
                  <a:schemeClr val="tx1"/>
                </a:solidFill>
              </a:rPr>
              <a:t>*http://</a:t>
            </a:r>
            <a:r>
              <a:rPr lang="de-DE" altLang="en-US" sz="1400" dirty="0" smtClean="0">
                <a:solidFill>
                  <a:schemeClr val="tx1"/>
                </a:solidFill>
              </a:rPr>
              <a:t>www.pharmnet-bund.de/dynamic/de/index.html</a:t>
            </a:r>
          </a:p>
          <a:p>
            <a:r>
              <a:rPr lang="de-DE" altLang="en-US" sz="1400" dirty="0" smtClean="0">
                <a:solidFill>
                  <a:schemeClr val="tx1"/>
                </a:solidFill>
              </a:rPr>
              <a:t>**https</a:t>
            </a:r>
            <a:r>
              <a:rPr lang="de-DE" altLang="en-US" sz="1400" dirty="0">
                <a:solidFill>
                  <a:schemeClr val="tx1"/>
                </a:solidFill>
              </a:rPr>
              <a:t>://www.clinicaltrialsregister.eu/index.html</a:t>
            </a:r>
          </a:p>
        </p:txBody>
      </p:sp>
      <p:graphicFrame>
        <p:nvGraphicFramePr>
          <p:cNvPr id="3" name="Tabelle 2"/>
          <p:cNvGraphicFramePr>
            <a:graphicFrameLocks noGrp="1"/>
          </p:cNvGraphicFramePr>
          <p:nvPr>
            <p:extLst>
              <p:ext uri="{D42A27DB-BD31-4B8C-83A1-F6EECF244321}">
                <p14:modId xmlns:p14="http://schemas.microsoft.com/office/powerpoint/2010/main" val="880562557"/>
              </p:ext>
            </p:extLst>
          </p:nvPr>
        </p:nvGraphicFramePr>
        <p:xfrm>
          <a:off x="2555776" y="5359971"/>
          <a:ext cx="6361921" cy="365760"/>
        </p:xfrm>
        <a:graphic>
          <a:graphicData uri="http://schemas.openxmlformats.org/drawingml/2006/table">
            <a:tbl>
              <a:tblPr/>
              <a:tblGrid>
                <a:gridCol w="523875"/>
                <a:gridCol w="256396"/>
                <a:gridCol w="5581650"/>
              </a:tblGrid>
              <a:tr h="0">
                <a:tc>
                  <a:txBody>
                    <a:bodyPr/>
                    <a:lstStyle/>
                    <a:p>
                      <a:endParaRPr lang="de-DE" dirty="0"/>
                    </a:p>
                  </a:txBody>
                  <a:tcPr anchor="ctr">
                    <a:lnL>
                      <a:noFill/>
                    </a:lnL>
                    <a:lnR>
                      <a:noFill/>
                    </a:lnR>
                    <a:lnT>
                      <a:noFill/>
                    </a:lnT>
                    <a:lnB>
                      <a:noFill/>
                    </a:lnB>
                  </a:tcPr>
                </a:tc>
                <a:tc>
                  <a:txBody>
                    <a:bodyPr/>
                    <a:lstStyle/>
                    <a:p>
                      <a:endParaRPr lang="de-DE"/>
                    </a:p>
                  </a:txBody>
                  <a:tcPr anchor="ctr">
                    <a:lnL>
                      <a:noFill/>
                    </a:lnL>
                    <a:lnR>
                      <a:noFill/>
                    </a:lnR>
                    <a:lnT>
                      <a:noFill/>
                    </a:lnT>
                    <a:lnB>
                      <a:noFill/>
                    </a:lnB>
                  </a:tcPr>
                </a:tc>
                <a:tc>
                  <a:txBody>
                    <a:bodyPr/>
                    <a:lstStyle/>
                    <a:p>
                      <a:r>
                        <a:rPr lang="de-DE" sz="1600" b="1" kern="1200" dirty="0">
                          <a:solidFill>
                            <a:srgbClr val="00FFFF"/>
                          </a:solidFill>
                          <a:effectLst>
                            <a:outerShdw blurRad="38100" dist="38100" dir="2700000" algn="tl">
                              <a:srgbClr val="000000"/>
                            </a:outerShdw>
                          </a:effectLst>
                          <a:latin typeface="Arial" pitchFamily="34" charset="0"/>
                          <a:ea typeface="ＭＳ Ｐゴシック" pitchFamily="1" charset="-128"/>
                          <a:cs typeface="+mn-cs"/>
                        </a:rPr>
                        <a:t>EU Clinical Trials Register </a:t>
                      </a:r>
                      <a:r>
                        <a:rPr lang="de-DE" sz="1600" b="1" kern="1200" dirty="0" smtClean="0">
                          <a:solidFill>
                            <a:srgbClr val="00FFFF"/>
                          </a:solidFill>
                          <a:effectLst>
                            <a:outerShdw blurRad="38100" dist="38100" dir="2700000" algn="tl">
                              <a:srgbClr val="000000"/>
                            </a:outerShdw>
                          </a:effectLst>
                          <a:latin typeface="Arial" pitchFamily="34" charset="0"/>
                          <a:ea typeface="ＭＳ Ｐゴシック" pitchFamily="1" charset="-128"/>
                          <a:cs typeface="+mn-cs"/>
                        </a:rPr>
                        <a:t>**</a:t>
                      </a:r>
                      <a:endParaRPr lang="de-DE" sz="1600" b="1" kern="1200" dirty="0">
                        <a:solidFill>
                          <a:srgbClr val="00FFFF"/>
                        </a:solidFill>
                        <a:effectLst>
                          <a:outerShdw blurRad="38100" dist="38100" dir="2700000" algn="tl">
                            <a:srgbClr val="000000"/>
                          </a:outerShdw>
                        </a:effectLst>
                        <a:latin typeface="Arial" pitchFamily="34" charset="0"/>
                        <a:ea typeface="ＭＳ Ｐゴシック" pitchFamily="1" charset="-128"/>
                        <a:cs typeface="+mn-cs"/>
                      </a:endParaRPr>
                    </a:p>
                  </a:txBody>
                  <a:tcPr anchor="ctr">
                    <a:lnL>
                      <a:noFill/>
                    </a:lnL>
                    <a:lnR>
                      <a:noFill/>
                    </a:lnR>
                    <a:lnT>
                      <a:noFill/>
                    </a:lnT>
                    <a:lnB>
                      <a:noFill/>
                    </a:lnB>
                  </a:tcPr>
                </a:tc>
              </a:tr>
            </a:tbl>
          </a:graphicData>
        </a:graphic>
      </p:graphicFrame>
      <p:pic>
        <p:nvPicPr>
          <p:cNvPr id="568321" name="Picture 1" descr="Flag of the European Unio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607546" y="5265033"/>
            <a:ext cx="752475" cy="504825"/>
          </a:xfrm>
          <a:prstGeom prst="rect">
            <a:avLst/>
          </a:prstGeom>
          <a:noFill/>
          <a:extLst>
            <a:ext uri="{909E8E84-426E-40DD-AFC4-6F175D3DCCD1}">
              <a14:hiddenFill xmlns:a14="http://schemas.microsoft.com/office/drawing/2010/main">
                <a:solidFill>
                  <a:srgbClr val="FFFFFF"/>
                </a:solidFill>
              </a14:hiddenFill>
            </a:ext>
          </a:extLst>
        </p:spPr>
      </p:pic>
      <p:pic>
        <p:nvPicPr>
          <p:cNvPr id="4" name="Grafik 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084168" y="4819607"/>
            <a:ext cx="2915816" cy="373973"/>
          </a:xfrm>
          <a:prstGeom prst="rect">
            <a:avLst/>
          </a:prstGeom>
          <a:ln>
            <a:noFill/>
          </a:ln>
          <a:effectLst>
            <a:outerShdw blurRad="292100" dist="139700" dir="2700000" algn="tl" rotWithShape="0">
              <a:srgbClr val="333333">
                <a:alpha val="65000"/>
              </a:srgbClr>
            </a:outerShdw>
          </a:effectLst>
        </p:spPr>
      </p:pic>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autoUpdateAnimBg="0"/>
    </p:bld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50"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92867" name="Foliennummernplatzhalter 4"/>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B443BC14-F0B6-4910-849E-E85116A10ADD}" type="slidenum">
              <a:rPr lang="de-DE" altLang="en-US" sz="900" smtClean="0">
                <a:solidFill>
                  <a:schemeClr val="accent2"/>
                </a:solidFill>
              </a:rPr>
              <a:pPr/>
              <a:t>300</a:t>
            </a:fld>
            <a:endParaRPr lang="de-DE" altLang="en-US" sz="1400" b="0" smtClean="0">
              <a:solidFill>
                <a:schemeClr val="tx1"/>
              </a:solidFill>
            </a:endParaRPr>
          </a:p>
        </p:txBody>
      </p:sp>
      <p:sp>
        <p:nvSpPr>
          <p:cNvPr id="95234" name="Rectangle 2"/>
          <p:cNvSpPr>
            <a:spLocks noGrp="1" noChangeArrowheads="1"/>
          </p:cNvSpPr>
          <p:nvPr>
            <p:ph type="title"/>
          </p:nvPr>
        </p:nvSpPr>
        <p:spPr/>
        <p:txBody>
          <a:bodyPr/>
          <a:lstStyle/>
          <a:p>
            <a:pPr>
              <a:defRPr/>
            </a:pPr>
            <a:r>
              <a:rPr lang="de-DE" altLang="en-US" u="sng" dirty="0" smtClean="0">
                <a:ea typeface="ＭＳ Ｐゴシック" pitchFamily="1" charset="-128"/>
              </a:rPr>
              <a:t>Beispiel:</a:t>
            </a:r>
            <a:br>
              <a:rPr lang="de-DE" altLang="en-US" u="sng" dirty="0" smtClean="0">
                <a:ea typeface="ＭＳ Ｐゴシック" pitchFamily="1" charset="-128"/>
              </a:rPr>
            </a:br>
            <a:r>
              <a:rPr lang="de-DE" altLang="en-US" dirty="0" err="1" smtClean="0">
                <a:ea typeface="ＭＳ Ｐゴシック" pitchFamily="1" charset="-128"/>
              </a:rPr>
              <a:t>Tirofiban</a:t>
            </a:r>
            <a:r>
              <a:rPr lang="de-DE" altLang="en-US" dirty="0" smtClean="0">
                <a:ea typeface="ＭＳ Ｐゴシック" pitchFamily="1" charset="-128"/>
              </a:rPr>
              <a:t> bei instabiler </a:t>
            </a:r>
            <a:r>
              <a:rPr lang="de-DE" altLang="en-US" dirty="0" err="1" smtClean="0">
                <a:ea typeface="ＭＳ Ｐゴシック" pitchFamily="1" charset="-128"/>
              </a:rPr>
              <a:t>angina</a:t>
            </a:r>
            <a:r>
              <a:rPr lang="de-DE" altLang="en-US" dirty="0" smtClean="0">
                <a:ea typeface="ＭＳ Ｐゴシック" pitchFamily="1" charset="-128"/>
              </a:rPr>
              <a:t> </a:t>
            </a:r>
            <a:r>
              <a:rPr lang="de-DE" altLang="en-US" dirty="0" err="1" smtClean="0">
                <a:ea typeface="ＭＳ Ｐゴシック" pitchFamily="1" charset="-128"/>
              </a:rPr>
              <a:t>pectoris</a:t>
            </a:r>
            <a:r>
              <a:rPr lang="de-DE" altLang="en-US" dirty="0" smtClean="0">
                <a:ea typeface="ＭＳ Ｐゴシック" pitchFamily="1" charset="-128"/>
              </a:rPr>
              <a:t> </a:t>
            </a:r>
          </a:p>
        </p:txBody>
      </p:sp>
      <p:sp>
        <p:nvSpPr>
          <p:cNvPr id="258053" name="Rectangle 3"/>
          <p:cNvSpPr>
            <a:spLocks noChangeArrowheads="1"/>
          </p:cNvSpPr>
          <p:nvPr/>
        </p:nvSpPr>
        <p:spPr bwMode="auto">
          <a:xfrm>
            <a:off x="684213" y="1443038"/>
            <a:ext cx="7775575" cy="6556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p>
            <a:pPr marL="342900" indent="-342900" algn="ctr">
              <a:defRPr/>
            </a:pPr>
            <a:r>
              <a:rPr lang="de-DE" sz="1600">
                <a:latin typeface="Arial" charset="0"/>
                <a:ea typeface="ＭＳ Ｐゴシック" charset="0"/>
              </a:rPr>
              <a:t>Ergebnisse der PRISM - Studie*</a:t>
            </a:r>
          </a:p>
          <a:p>
            <a:pPr marL="342900" indent="-342900" algn="ctr">
              <a:defRPr/>
            </a:pPr>
            <a:r>
              <a:rPr lang="de-DE" sz="1600">
                <a:latin typeface="Arial" charset="0"/>
                <a:ea typeface="ＭＳ Ｐゴシック" charset="0"/>
              </a:rPr>
              <a:t>Endpunkt: </a:t>
            </a:r>
            <a:r>
              <a:rPr lang="de-DE" sz="1600">
                <a:solidFill>
                  <a:srgbClr val="CC0000"/>
                </a:solidFill>
                <a:latin typeface="Arial" charset="0"/>
                <a:ea typeface="ＭＳ Ｐゴシック" charset="0"/>
              </a:rPr>
              <a:t>Tod nach 30 d</a:t>
            </a:r>
          </a:p>
        </p:txBody>
      </p:sp>
      <p:graphicFrame>
        <p:nvGraphicFramePr>
          <p:cNvPr id="292870" name="Object 5"/>
          <p:cNvGraphicFramePr>
            <a:graphicFrameLocks noChangeAspect="1"/>
          </p:cNvGraphicFramePr>
          <p:nvPr/>
        </p:nvGraphicFramePr>
        <p:xfrm>
          <a:off x="827088" y="2276475"/>
          <a:ext cx="7467600" cy="3190875"/>
        </p:xfrm>
        <a:graphic>
          <a:graphicData uri="http://schemas.openxmlformats.org/presentationml/2006/ole">
            <mc:AlternateContent xmlns:mc="http://schemas.openxmlformats.org/markup-compatibility/2006">
              <mc:Choice xmlns:v="urn:schemas-microsoft-com:vml" Requires="v">
                <p:oleObj spid="_x0000_s292950" name="Document" r:id="rId3" imgW="5505480" imgH="2352600" progId="WP8Doc">
                  <p:embed/>
                </p:oleObj>
              </mc:Choice>
              <mc:Fallback>
                <p:oleObj name="Document" r:id="rId3" imgW="5505480" imgH="2352600" progId="WP8Doc">
                  <p:embed/>
                  <p:pic>
                    <p:nvPicPr>
                      <p:cNvPr id="0" name="Object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27088" y="2276475"/>
                        <a:ext cx="7467600" cy="3190875"/>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alpha val="74997"/>
                                </a:srgbClr>
                              </a:outerShdw>
                            </a:effectLst>
                          </a14:hiddenEffects>
                        </a:ext>
                      </a:extLst>
                    </p:spPr>
                  </p:pic>
                </p:oleObj>
              </mc:Fallback>
            </mc:AlternateContent>
          </a:graphicData>
        </a:graphic>
      </p:graphicFrame>
      <p:sp>
        <p:nvSpPr>
          <p:cNvPr id="292871" name="Textfeld 8"/>
          <p:cNvSpPr txBox="1">
            <a:spLocks noChangeArrowheads="1"/>
          </p:cNvSpPr>
          <p:nvPr/>
        </p:nvSpPr>
        <p:spPr bwMode="auto">
          <a:xfrm>
            <a:off x="642938" y="5715000"/>
            <a:ext cx="8358187"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600"/>
              <a:t>*N Engl J Med 1998; 338:1498-1505		** Lancet 1999;334:757-62	</a:t>
            </a:r>
          </a:p>
        </p:txBody>
      </p:sp>
    </p:spTree>
  </p:cSld>
  <p:clrMapOvr>
    <a:masterClrMapping/>
  </p:clrMapOvr>
  <p:transition>
    <p:zoom/>
  </p:transition>
  <p:timing>
    <p:tnLst>
      <p:par>
        <p:cTn id="1" dur="indefinite" restart="never" nodeType="tmRoot"/>
      </p:par>
    </p:tn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4"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93891" name="Foliennummernplatzhalter 4"/>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D271A93E-6AEC-4010-99AE-A7B598C2FC1E}" type="slidenum">
              <a:rPr lang="de-DE" altLang="en-US" sz="900" smtClean="0">
                <a:solidFill>
                  <a:schemeClr val="accent2"/>
                </a:solidFill>
              </a:rPr>
              <a:pPr/>
              <a:t>301</a:t>
            </a:fld>
            <a:endParaRPr lang="de-DE" altLang="en-US" sz="1400" b="0" smtClean="0">
              <a:solidFill>
                <a:schemeClr val="tx1"/>
              </a:solidFill>
            </a:endParaRPr>
          </a:p>
        </p:txBody>
      </p:sp>
      <p:sp>
        <p:nvSpPr>
          <p:cNvPr id="96258" name="Rectangle 2"/>
          <p:cNvSpPr>
            <a:spLocks noGrp="1" noChangeArrowheads="1"/>
          </p:cNvSpPr>
          <p:nvPr>
            <p:ph type="title"/>
          </p:nvPr>
        </p:nvSpPr>
        <p:spPr/>
        <p:txBody>
          <a:bodyPr/>
          <a:lstStyle/>
          <a:p>
            <a:pPr>
              <a:defRPr/>
            </a:pPr>
            <a:r>
              <a:rPr lang="de-DE" altLang="en-US" u="sng" dirty="0" smtClean="0">
                <a:ea typeface="ＭＳ Ｐゴシック" pitchFamily="1" charset="-128"/>
              </a:rPr>
              <a:t>Beispiel:</a:t>
            </a:r>
            <a:br>
              <a:rPr lang="de-DE" altLang="en-US" u="sng" dirty="0" smtClean="0">
                <a:ea typeface="ＭＳ Ｐゴシック" pitchFamily="1" charset="-128"/>
              </a:rPr>
            </a:br>
            <a:r>
              <a:rPr lang="de-DE" altLang="en-US" dirty="0" smtClean="0">
                <a:ea typeface="ＭＳ Ｐゴシック" pitchFamily="1" charset="-128"/>
              </a:rPr>
              <a:t>Sekundärprophylaxe nach Myokardinfarkt</a:t>
            </a:r>
          </a:p>
        </p:txBody>
      </p:sp>
      <p:sp>
        <p:nvSpPr>
          <p:cNvPr id="259077" name="Rectangle 3"/>
          <p:cNvSpPr>
            <a:spLocks noChangeArrowheads="1"/>
          </p:cNvSpPr>
          <p:nvPr/>
        </p:nvSpPr>
        <p:spPr bwMode="auto">
          <a:xfrm>
            <a:off x="684213" y="1341438"/>
            <a:ext cx="7775575" cy="6556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lgn="ctr">
              <a:defRPr/>
            </a:pPr>
            <a:r>
              <a:rPr lang="de-DE" altLang="en-US" sz="1600" smtClean="0"/>
              <a:t>Vergleich zwischen 3 Interventionen</a:t>
            </a:r>
          </a:p>
          <a:p>
            <a:pPr algn="ctr">
              <a:defRPr/>
            </a:pPr>
            <a:r>
              <a:rPr lang="de-DE" altLang="en-US" sz="1600" smtClean="0"/>
              <a:t>Endpunkt: </a:t>
            </a:r>
            <a:r>
              <a:rPr lang="de-DE" altLang="en-US" sz="1600" smtClean="0">
                <a:solidFill>
                  <a:srgbClr val="CC0000"/>
                </a:solidFill>
              </a:rPr>
              <a:t>Mortalität</a:t>
            </a:r>
          </a:p>
        </p:txBody>
      </p:sp>
      <p:graphicFrame>
        <p:nvGraphicFramePr>
          <p:cNvPr id="293894" name="Object 4"/>
          <p:cNvGraphicFramePr>
            <a:graphicFrameLocks noChangeAspect="1"/>
          </p:cNvGraphicFramePr>
          <p:nvPr/>
        </p:nvGraphicFramePr>
        <p:xfrm>
          <a:off x="608013" y="2200275"/>
          <a:ext cx="7907337" cy="4057650"/>
        </p:xfrm>
        <a:graphic>
          <a:graphicData uri="http://schemas.openxmlformats.org/presentationml/2006/ole">
            <mc:AlternateContent xmlns:mc="http://schemas.openxmlformats.org/markup-compatibility/2006">
              <mc:Choice xmlns:v="urn:schemas-microsoft-com:vml" Requires="v">
                <p:oleObj spid="_x0000_s293974" name="Dokument" r:id="rId4" imgW="7277100" imgH="3733800" progId="Word.Document.8">
                  <p:embed/>
                </p:oleObj>
              </mc:Choice>
              <mc:Fallback>
                <p:oleObj name="Dokument" r:id="rId4" imgW="7277100" imgH="3733800" progId="Word.Document.8">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08013" y="2200275"/>
                        <a:ext cx="7907337" cy="4057650"/>
                      </a:xfrm>
                      <a:prstGeom prst="rect">
                        <a:avLst/>
                      </a:prstGeom>
                      <a:noFill/>
                      <a:ln>
                        <a:noFill/>
                      </a:ln>
                      <a:effectLst/>
                      <a:extLst>
                        <a:ext uri="{909E8E84-426E-40DD-AFC4-6F175D3DCCD1}">
                          <a14:hiddenFill xmlns:a14="http://schemas.microsoft.com/office/drawing/2010/main">
                            <a:solidFill>
                              <a:srgbClr val="333333"/>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alpha val="74997"/>
                                </a:srgbClr>
                              </a:outerShdw>
                            </a:effectLst>
                          </a14:hiddenEffects>
                        </a:ext>
                      </a:extLst>
                    </p:spPr>
                  </p:pic>
                </p:oleObj>
              </mc:Fallback>
            </mc:AlternateContent>
          </a:graphicData>
        </a:graphic>
      </p:graphicFrame>
      <p:sp>
        <p:nvSpPr>
          <p:cNvPr id="293895" name="Textfeld 8"/>
          <p:cNvSpPr txBox="1">
            <a:spLocks noChangeArrowheads="1"/>
          </p:cNvSpPr>
          <p:nvPr/>
        </p:nvSpPr>
        <p:spPr bwMode="auto">
          <a:xfrm>
            <a:off x="428625" y="5876925"/>
            <a:ext cx="8572500" cy="588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400"/>
              <a:t>* Lancet 1994;343:1454; N Engl J Med 2013; 368:1279-1290</a:t>
            </a:r>
          </a:p>
          <a:p>
            <a:r>
              <a:rPr lang="de-DE" altLang="en-US" sz="1400"/>
              <a:t>** Ann Intern Med 1994;121:355		*** BMJ 1994;308:81</a:t>
            </a:r>
          </a:p>
        </p:txBody>
      </p:sp>
    </p:spTree>
  </p:cSld>
  <p:clrMapOvr>
    <a:overrideClrMapping bg1="lt1" tx1="dk1" bg2="lt2" tx2="dk2" accent1="accent1" accent2="accent2" accent3="accent3" accent4="accent4" accent5="accent5" accent6="accent6" hlink="hlink" folHlink="folHlink"/>
  </p:clrMapOvr>
  <p:transition>
    <p:zoom/>
  </p:transition>
  <p:timing>
    <p:tnLst>
      <p:par>
        <p:cTn id="1" dur="indefinite" restart="never" nodeType="tmRoot"/>
      </p:par>
    </p:tn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8"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94915" name="Foliennummernplatzhalter 4"/>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ABE437E4-5AEB-4DDC-A97D-9E636213C148}" type="slidenum">
              <a:rPr lang="de-DE" altLang="en-US" sz="900" smtClean="0">
                <a:solidFill>
                  <a:schemeClr val="accent2"/>
                </a:solidFill>
              </a:rPr>
              <a:pPr/>
              <a:t>302</a:t>
            </a:fld>
            <a:endParaRPr lang="de-DE" altLang="en-US" sz="1400" b="0" smtClean="0">
              <a:solidFill>
                <a:schemeClr val="tx1"/>
              </a:solidFill>
            </a:endParaRPr>
          </a:p>
        </p:txBody>
      </p:sp>
      <p:sp>
        <p:nvSpPr>
          <p:cNvPr id="730114" name="Rectangle 2"/>
          <p:cNvSpPr>
            <a:spLocks noGrp="1" noChangeArrowheads="1"/>
          </p:cNvSpPr>
          <p:nvPr>
            <p:ph type="title"/>
          </p:nvPr>
        </p:nvSpPr>
        <p:spPr>
          <a:xfrm>
            <a:off x="685800" y="236538"/>
            <a:ext cx="7772400" cy="754062"/>
          </a:xfrm>
          <a:gradFill rotWithShape="1">
            <a:gsLst>
              <a:gs pos="0">
                <a:schemeClr val="bg1"/>
              </a:gs>
              <a:gs pos="100000">
                <a:srgbClr val="0066CC"/>
              </a:gs>
            </a:gsLst>
            <a:lin ang="5400000" scaled="1"/>
          </a:gradFill>
          <a:extLst>
            <a:ext uri="{91240B29-F687-4F45-9708-019B960494DF}">
              <a14:hiddenLine xmlns:a14="http://schemas.microsoft.com/office/drawing/2010/main" w="9525" cap="flat" cmpd="sng">
                <a:solidFill>
                  <a:srgbClr val="000000"/>
                </a:solidFill>
                <a:prstDash val="solid"/>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t"/>
          <a:lstStyle/>
          <a:p>
            <a:pPr marL="342900" indent="-342900">
              <a:lnSpc>
                <a:spcPct val="90000"/>
              </a:lnSpc>
              <a:spcBef>
                <a:spcPct val="50000"/>
              </a:spcBef>
              <a:buSzPct val="90000"/>
              <a:defRPr/>
            </a:pPr>
            <a:r>
              <a:rPr lang="de-DE" altLang="en-US" sz="1600" smtClean="0">
                <a:solidFill>
                  <a:srgbClr val="FF99CC"/>
                </a:solidFill>
                <a:effectLst>
                  <a:outerShdw blurRad="38100" dist="38100" dir="2700000" algn="tl">
                    <a:srgbClr val="C0C0C0"/>
                  </a:outerShdw>
                </a:effectLst>
                <a:ea typeface="ＭＳ Ｐゴシック" pitchFamily="1" charset="-128"/>
              </a:rPr>
              <a:t>Beispiel</a:t>
            </a:r>
            <a:r>
              <a:rPr lang="de-DE" altLang="en-US" sz="1600" smtClean="0">
                <a:solidFill>
                  <a:srgbClr val="000066"/>
                </a:solidFill>
                <a:effectLst>
                  <a:outerShdw blurRad="38100" dist="38100" dir="2700000" algn="tl">
                    <a:srgbClr val="C0C0C0"/>
                  </a:outerShdw>
                </a:effectLst>
                <a:ea typeface="ＭＳ Ｐゴシック" pitchFamily="1" charset="-128"/>
              </a:rPr>
              <a:t/>
            </a:r>
            <a:br>
              <a:rPr lang="de-DE" altLang="en-US" sz="1600" smtClean="0">
                <a:solidFill>
                  <a:srgbClr val="000066"/>
                </a:solidFill>
                <a:effectLst>
                  <a:outerShdw blurRad="38100" dist="38100" dir="2700000" algn="tl">
                    <a:srgbClr val="C0C0C0"/>
                  </a:outerShdw>
                </a:effectLst>
                <a:ea typeface="ＭＳ Ｐゴシック" pitchFamily="1" charset="-128"/>
              </a:rPr>
            </a:br>
            <a:r>
              <a:rPr lang="de-DE" altLang="en-US" sz="1600" smtClean="0">
                <a:solidFill>
                  <a:srgbClr val="000066"/>
                </a:solidFill>
                <a:effectLst/>
                <a:ea typeface="ＭＳ Ｐゴシック" pitchFamily="1" charset="-128"/>
              </a:rPr>
              <a:t>CSE-Hemmer in der Prävention des Herzinfarktes</a:t>
            </a:r>
            <a:br>
              <a:rPr lang="de-DE" altLang="en-US" sz="1600" smtClean="0">
                <a:solidFill>
                  <a:srgbClr val="000066"/>
                </a:solidFill>
                <a:effectLst/>
                <a:ea typeface="ＭＳ Ｐゴシック" pitchFamily="1" charset="-128"/>
              </a:rPr>
            </a:br>
            <a:r>
              <a:rPr lang="de-DE" altLang="en-US" sz="1600" smtClean="0">
                <a:solidFill>
                  <a:srgbClr val="000066"/>
                </a:solidFill>
                <a:effectLst/>
                <a:ea typeface="ＭＳ Ｐゴシック" pitchFamily="1" charset="-128"/>
              </a:rPr>
              <a:t>Endpunkt: Schwere koronare Ereignisse</a:t>
            </a:r>
          </a:p>
        </p:txBody>
      </p:sp>
      <p:sp>
        <p:nvSpPr>
          <p:cNvPr id="294917" name="Rectangle 3"/>
          <p:cNvSpPr>
            <a:spLocks noChangeArrowheads="1"/>
          </p:cNvSpPr>
          <p:nvPr/>
        </p:nvSpPr>
        <p:spPr bwMode="auto">
          <a:xfrm>
            <a:off x="611188" y="6016625"/>
            <a:ext cx="31781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600"/>
              <a:t>Arzneitelegramm 2004;35(6):58</a:t>
            </a:r>
          </a:p>
        </p:txBody>
      </p:sp>
      <p:graphicFrame>
        <p:nvGraphicFramePr>
          <p:cNvPr id="294918" name="Object 4"/>
          <p:cNvGraphicFramePr>
            <a:graphicFrameLocks noChangeAspect="1"/>
          </p:cNvGraphicFramePr>
          <p:nvPr/>
        </p:nvGraphicFramePr>
        <p:xfrm>
          <a:off x="765175" y="1565275"/>
          <a:ext cx="7515225" cy="4486275"/>
        </p:xfrm>
        <a:graphic>
          <a:graphicData uri="http://schemas.openxmlformats.org/presentationml/2006/ole">
            <mc:AlternateContent xmlns:mc="http://schemas.openxmlformats.org/markup-compatibility/2006">
              <mc:Choice xmlns:v="urn:schemas-microsoft-com:vml" Requires="v">
                <p:oleObj spid="_x0000_s294997" name="Dokument" r:id="rId3" imgW="8496300" imgH="5067300" progId="Word.Document.8">
                  <p:embed/>
                </p:oleObj>
              </mc:Choice>
              <mc:Fallback>
                <p:oleObj name="Dokument" r:id="rId3" imgW="8496300" imgH="5067300" progId="Word.Document.8">
                  <p:embed/>
                  <p:pic>
                    <p:nvPicPr>
                      <p:cNvPr id="0" name="Object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5175" y="1565275"/>
                        <a:ext cx="7515225" cy="44862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alpha val="74997"/>
                                </a:srgbClr>
                              </a:outerShdw>
                            </a:effectLst>
                          </a14:hiddenEffects>
                        </a:ext>
                      </a:extLst>
                    </p:spPr>
                  </p:pic>
                </p:oleObj>
              </mc:Fallback>
            </mc:AlternateContent>
          </a:graphicData>
        </a:graphic>
      </p:graphicFrame>
    </p:spTree>
  </p:cSld>
  <p:clrMapOvr>
    <a:masterClrMapping/>
  </p:clrMapOvr>
  <p:transition>
    <p:zoom/>
  </p:transition>
  <p:timing>
    <p:tnLst>
      <p:par>
        <p:cTn id="1" dur="indefinite" restart="never" nodeType="tmRoot"/>
      </p:par>
    </p:tnLst>
  </p:timing>
</p:sld>
</file>

<file path=ppt/slides/slide30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61122"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95939"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25158B3A-2C16-4A05-B250-920618CD40AB}" type="slidenum">
              <a:rPr lang="de-DE" altLang="en-US" sz="900" smtClean="0">
                <a:solidFill>
                  <a:schemeClr val="accent2"/>
                </a:solidFill>
              </a:rPr>
              <a:pPr/>
              <a:t>303</a:t>
            </a:fld>
            <a:endParaRPr lang="de-DE" altLang="en-US" sz="1400" b="0" smtClean="0">
              <a:solidFill>
                <a:schemeClr val="tx1"/>
              </a:solidFill>
            </a:endParaRPr>
          </a:p>
        </p:txBody>
      </p:sp>
      <p:sp>
        <p:nvSpPr>
          <p:cNvPr id="494594" name="Rectangle 2"/>
          <p:cNvSpPr>
            <a:spLocks noGrp="1" noChangeArrowheads="1"/>
          </p:cNvSpPr>
          <p:nvPr>
            <p:ph type="title"/>
          </p:nvPr>
        </p:nvSpPr>
        <p:spPr>
          <a:xfrm>
            <a:off x="685800" y="204788"/>
            <a:ext cx="7772400" cy="823912"/>
          </a:xfrm>
        </p:spPr>
        <p:txBody>
          <a:bodyPr/>
          <a:lstStyle/>
          <a:p>
            <a:pPr>
              <a:defRPr/>
            </a:pPr>
            <a:r>
              <a:rPr lang="de-DE" altLang="en-US" smtClean="0">
                <a:ea typeface="ＭＳ Ｐゴシック" pitchFamily="1" charset="-128"/>
              </a:rPr>
              <a:t>3.2.2 ADLG und Kosten</a:t>
            </a:r>
            <a:br>
              <a:rPr lang="de-DE" altLang="en-US" smtClean="0">
                <a:ea typeface="ＭＳ Ｐゴシック" pitchFamily="1" charset="-128"/>
              </a:rPr>
            </a:br>
            <a:r>
              <a:rPr lang="de-DE" altLang="en-US" sz="2000" smtClean="0">
                <a:ea typeface="ＭＳ Ｐゴシック" pitchFamily="1" charset="-128"/>
              </a:rPr>
              <a:t>(Chronische Krankheit)</a:t>
            </a:r>
          </a:p>
        </p:txBody>
      </p:sp>
      <p:graphicFrame>
        <p:nvGraphicFramePr>
          <p:cNvPr id="295941" name="Object 3"/>
          <p:cNvGraphicFramePr>
            <a:graphicFrameLocks noChangeAspect="1"/>
          </p:cNvGraphicFramePr>
          <p:nvPr/>
        </p:nvGraphicFramePr>
        <p:xfrm>
          <a:off x="2590800" y="2743200"/>
          <a:ext cx="2390775" cy="360363"/>
        </p:xfrm>
        <a:graphic>
          <a:graphicData uri="http://schemas.openxmlformats.org/presentationml/2006/ole">
            <mc:AlternateContent xmlns:mc="http://schemas.openxmlformats.org/markup-compatibility/2006">
              <mc:Choice xmlns:v="urn:schemas-microsoft-com:vml" Requires="v">
                <p:oleObj spid="_x0000_s296108" name="Zeichnung" r:id="rId3" imgW="2375555" imgH="367645" progId="WPDraw30.Drawing">
                  <p:embed/>
                </p:oleObj>
              </mc:Choice>
              <mc:Fallback>
                <p:oleObj name="Zeichnung" r:id="rId3" imgW="2375555" imgH="367645" progId="WPDraw30.Drawing">
                  <p:embed/>
                  <p:pic>
                    <p:nvPicPr>
                      <p:cNvPr id="0" name="Object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90800" y="2743200"/>
                        <a:ext cx="2390775" cy="360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graphicFrame>
        <p:nvGraphicFramePr>
          <p:cNvPr id="295942" name="Object 4"/>
          <p:cNvGraphicFramePr>
            <a:graphicFrameLocks noChangeAspect="1"/>
          </p:cNvGraphicFramePr>
          <p:nvPr/>
        </p:nvGraphicFramePr>
        <p:xfrm>
          <a:off x="381000" y="4267200"/>
          <a:ext cx="8402638" cy="371475"/>
        </p:xfrm>
        <a:graphic>
          <a:graphicData uri="http://schemas.openxmlformats.org/presentationml/2006/ole">
            <mc:AlternateContent xmlns:mc="http://schemas.openxmlformats.org/markup-compatibility/2006">
              <mc:Choice xmlns:v="urn:schemas-microsoft-com:vml" Requires="v">
                <p:oleObj spid="_x0000_s296109" name="Zeichnung" r:id="rId5" imgW="8410575" imgH="381000" progId="WPDraw30.Drawing">
                  <p:embed/>
                </p:oleObj>
              </mc:Choice>
              <mc:Fallback>
                <p:oleObj name="Zeichnung" r:id="rId5" imgW="8410575" imgH="381000" progId="WPDraw30.Drawing">
                  <p:embed/>
                  <p:pic>
                    <p:nvPicPr>
                      <p:cNvPr id="0" name="Object 4"/>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81000" y="4267200"/>
                        <a:ext cx="8402638" cy="371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pic>
        <p:nvPicPr>
          <p:cNvPr id="494598" name="Picture 6" descr="ADLG_FLäche"/>
          <p:cNvPicPr>
            <a:picLocks noChangeAspect="1" noChangeArrowheads="1"/>
          </p:cNvPicPr>
          <p:nvPr/>
        </p:nvPicPr>
        <p:blipFill>
          <a:blip r:embed="rId7"/>
          <a:srcRect/>
          <a:stretch>
            <a:fillRect/>
          </a:stretch>
        </p:blipFill>
        <p:spPr bwMode="auto">
          <a:xfrm>
            <a:off x="1692275" y="1557338"/>
            <a:ext cx="5975350" cy="4438650"/>
          </a:xfrm>
          <a:prstGeom prst="rect">
            <a:avLst/>
          </a:prstGeom>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4599" name="Line 7"/>
          <p:cNvSpPr>
            <a:spLocks noChangeShapeType="1"/>
          </p:cNvSpPr>
          <p:nvPr/>
        </p:nvSpPr>
        <p:spPr bwMode="auto">
          <a:xfrm>
            <a:off x="3635375" y="1844675"/>
            <a:ext cx="0" cy="2016125"/>
          </a:xfrm>
          <a:prstGeom prst="line">
            <a:avLst/>
          </a:prstGeom>
          <a:noFill/>
          <a:ln w="38100">
            <a:solidFill>
              <a:srgbClr val="00FF00"/>
            </a:solidFill>
            <a:round/>
            <a:headEnd type="triangle" w="med" len="med"/>
            <a:tailEnd type="triangle" w="med" len="me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a:spAutoFit/>
          </a:bodyPr>
          <a:lstStyle/>
          <a:p>
            <a:pPr>
              <a:defRPr/>
            </a:pPr>
            <a:endParaRPr lang="en-GB">
              <a:ea typeface="ＭＳ Ｐゴシック" pitchFamily="1" charset="-128"/>
            </a:endParaRPr>
          </a:p>
        </p:txBody>
      </p:sp>
      <p:sp>
        <p:nvSpPr>
          <p:cNvPr id="494601" name="Text Box 9"/>
          <p:cNvSpPr txBox="1">
            <a:spLocks noChangeArrowheads="1"/>
          </p:cNvSpPr>
          <p:nvPr/>
        </p:nvSpPr>
        <p:spPr bwMode="auto">
          <a:xfrm>
            <a:off x="4572000" y="4132263"/>
            <a:ext cx="3024188" cy="420687"/>
          </a:xfrm>
          <a:prstGeom prst="rect">
            <a:avLst/>
          </a:prstGeom>
          <a:solidFill>
            <a:srgbClr val="FFFF00"/>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charset="-128"/>
              </a:defRPr>
            </a:lvl1pPr>
            <a:lvl2pPr marL="742950" indent="-285750">
              <a:defRPr sz="2400" b="1">
                <a:solidFill>
                  <a:srgbClr val="000066"/>
                </a:solidFill>
                <a:latin typeface="Arial" pitchFamily="34" charset="0"/>
                <a:ea typeface="ＭＳ Ｐゴシック" charset="-128"/>
              </a:defRPr>
            </a:lvl2pPr>
            <a:lvl3pPr marL="1143000" indent="-228600">
              <a:defRPr sz="2400" b="1">
                <a:solidFill>
                  <a:srgbClr val="000066"/>
                </a:solidFill>
                <a:latin typeface="Arial" pitchFamily="34" charset="0"/>
                <a:ea typeface="ＭＳ Ｐゴシック" charset="-128"/>
              </a:defRPr>
            </a:lvl3pPr>
            <a:lvl4pPr marL="1600200" indent="-228600">
              <a:defRPr sz="2400" b="1">
                <a:solidFill>
                  <a:srgbClr val="000066"/>
                </a:solidFill>
                <a:latin typeface="Arial" pitchFamily="34" charset="0"/>
                <a:ea typeface="ＭＳ Ｐゴシック" charset="-128"/>
              </a:defRPr>
            </a:lvl4pPr>
            <a:lvl5pPr marL="2057400" indent="-228600">
              <a:defRPr sz="2400" b="1">
                <a:solidFill>
                  <a:srgbClr val="000066"/>
                </a:solidFill>
                <a:latin typeface="Arial" pitchFamily="34" charset="0"/>
                <a:ea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defRPr>
            </a:lvl9pPr>
          </a:lstStyle>
          <a:p>
            <a:pPr algn="ctr">
              <a:defRPr/>
            </a:pPr>
            <a:r>
              <a:rPr lang="de-DE" dirty="0" smtClean="0"/>
              <a:t>h = </a:t>
            </a:r>
            <a:r>
              <a:rPr lang="de-DE" dirty="0" err="1" smtClean="0"/>
              <a:t>hazard</a:t>
            </a:r>
            <a:endParaRPr lang="de-DE" dirty="0" smtClean="0"/>
          </a:p>
        </p:txBody>
      </p:sp>
      <p:sp>
        <p:nvSpPr>
          <p:cNvPr id="494602" name="Text Box 10"/>
          <p:cNvSpPr txBox="1">
            <a:spLocks noChangeArrowheads="1"/>
          </p:cNvSpPr>
          <p:nvPr/>
        </p:nvSpPr>
        <p:spPr bwMode="auto">
          <a:xfrm>
            <a:off x="3851275" y="1989138"/>
            <a:ext cx="865188" cy="366712"/>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charset="-128"/>
              </a:defRPr>
            </a:lvl1pPr>
            <a:lvl2pPr marL="742950" indent="-285750">
              <a:defRPr sz="2400" b="1">
                <a:solidFill>
                  <a:srgbClr val="000066"/>
                </a:solidFill>
                <a:latin typeface="Arial" pitchFamily="34" charset="0"/>
                <a:ea typeface="ＭＳ Ｐゴシック" charset="-128"/>
              </a:defRPr>
            </a:lvl2pPr>
            <a:lvl3pPr marL="1143000" indent="-228600">
              <a:defRPr sz="2400" b="1">
                <a:solidFill>
                  <a:srgbClr val="000066"/>
                </a:solidFill>
                <a:latin typeface="Arial" pitchFamily="34" charset="0"/>
                <a:ea typeface="ＭＳ Ｐゴシック" charset="-128"/>
              </a:defRPr>
            </a:lvl3pPr>
            <a:lvl4pPr marL="1600200" indent="-228600">
              <a:defRPr sz="2400" b="1">
                <a:solidFill>
                  <a:srgbClr val="000066"/>
                </a:solidFill>
                <a:latin typeface="Arial" pitchFamily="34" charset="0"/>
                <a:ea typeface="ＭＳ Ｐゴシック" charset="-128"/>
              </a:defRPr>
            </a:lvl4pPr>
            <a:lvl5pPr marL="2057400" indent="-228600">
              <a:defRPr sz="2400" b="1">
                <a:solidFill>
                  <a:srgbClr val="000066"/>
                </a:solidFill>
                <a:latin typeface="Arial" pitchFamily="34" charset="0"/>
                <a:ea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defRPr>
            </a:lvl9pPr>
          </a:lstStyle>
          <a:p>
            <a:pPr algn="ctr">
              <a:defRPr/>
            </a:pPr>
            <a:r>
              <a:rPr lang="de-DE" sz="2000" dirty="0" smtClean="0">
                <a:solidFill>
                  <a:srgbClr val="00FF00"/>
                </a:solidFill>
                <a:latin typeface="+mn-lt"/>
              </a:rPr>
              <a:t>EER</a:t>
            </a:r>
          </a:p>
        </p:txBody>
      </p:sp>
      <p:sp>
        <p:nvSpPr>
          <p:cNvPr id="494603" name="Text Box 11"/>
          <p:cNvSpPr txBox="1">
            <a:spLocks noChangeArrowheads="1"/>
          </p:cNvSpPr>
          <p:nvPr/>
        </p:nvSpPr>
        <p:spPr bwMode="auto">
          <a:xfrm>
            <a:off x="5148263" y="5805488"/>
            <a:ext cx="3024187" cy="420687"/>
          </a:xfrm>
          <a:prstGeom prst="rect">
            <a:avLst/>
          </a:prstGeom>
          <a:solidFill>
            <a:srgbClr val="FF0000"/>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charset="-128"/>
              </a:defRPr>
            </a:lvl1pPr>
            <a:lvl2pPr marL="742950" indent="-285750">
              <a:defRPr sz="2400" b="1">
                <a:solidFill>
                  <a:srgbClr val="000066"/>
                </a:solidFill>
                <a:latin typeface="Arial" pitchFamily="34" charset="0"/>
                <a:ea typeface="ＭＳ Ｐゴシック" charset="-128"/>
              </a:defRPr>
            </a:lvl2pPr>
            <a:lvl3pPr marL="1143000" indent="-228600">
              <a:defRPr sz="2400" b="1">
                <a:solidFill>
                  <a:srgbClr val="000066"/>
                </a:solidFill>
                <a:latin typeface="Arial" pitchFamily="34" charset="0"/>
                <a:ea typeface="ＭＳ Ｐゴシック" charset="-128"/>
              </a:defRPr>
            </a:lvl3pPr>
            <a:lvl4pPr marL="1600200" indent="-228600">
              <a:defRPr sz="2400" b="1">
                <a:solidFill>
                  <a:srgbClr val="000066"/>
                </a:solidFill>
                <a:latin typeface="Arial" pitchFamily="34" charset="0"/>
                <a:ea typeface="ＭＳ Ｐゴシック" charset="-128"/>
              </a:defRPr>
            </a:lvl4pPr>
            <a:lvl5pPr marL="2057400" indent="-228600">
              <a:defRPr sz="2400" b="1">
                <a:solidFill>
                  <a:srgbClr val="000066"/>
                </a:solidFill>
                <a:latin typeface="Arial" pitchFamily="34" charset="0"/>
                <a:ea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defRPr>
            </a:lvl9pPr>
          </a:lstStyle>
          <a:p>
            <a:pPr algn="ctr">
              <a:defRPr/>
            </a:pPr>
            <a:r>
              <a:rPr lang="de-DE" smtClean="0"/>
              <a:t>AUC = risk [t]</a:t>
            </a:r>
          </a:p>
        </p:txBody>
      </p:sp>
      <p:sp>
        <p:nvSpPr>
          <p:cNvPr id="494604" name="Line 12"/>
          <p:cNvSpPr>
            <a:spLocks noChangeShapeType="1"/>
          </p:cNvSpPr>
          <p:nvPr/>
        </p:nvSpPr>
        <p:spPr bwMode="auto">
          <a:xfrm flipH="1">
            <a:off x="2411413" y="3860800"/>
            <a:ext cx="1223962" cy="0"/>
          </a:xfrm>
          <a:prstGeom prst="line">
            <a:avLst/>
          </a:prstGeom>
          <a:noFill/>
          <a:ln w="38100">
            <a:solidFill>
              <a:schemeClr val="bg2"/>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a:spAutoFit/>
          </a:bodyPr>
          <a:lstStyle/>
          <a:p>
            <a:pPr>
              <a:defRPr/>
            </a:pPr>
            <a:endParaRPr lang="en-GB">
              <a:ea typeface="ＭＳ Ｐゴシック" pitchFamily="1" charset="-128"/>
            </a:endParaRPr>
          </a:p>
        </p:txBody>
      </p:sp>
      <p:sp>
        <p:nvSpPr>
          <p:cNvPr id="494605" name="Text Box 13"/>
          <p:cNvSpPr txBox="1">
            <a:spLocks noChangeArrowheads="1"/>
          </p:cNvSpPr>
          <p:nvPr/>
        </p:nvSpPr>
        <p:spPr bwMode="auto">
          <a:xfrm>
            <a:off x="3924300" y="3141663"/>
            <a:ext cx="309721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sz="2000">
                <a:solidFill>
                  <a:schemeClr val="accent2"/>
                </a:solidFill>
              </a:rPr>
              <a:t>ln (1-EER)</a:t>
            </a:r>
            <a:r>
              <a:rPr lang="de-DE" altLang="en-US" sz="2000">
                <a:solidFill>
                  <a:srgbClr val="00FF00"/>
                </a:solidFill>
              </a:rPr>
              <a:t> </a:t>
            </a:r>
            <a:endParaRPr lang="de-DE" altLang="en-US" sz="2000" b="0">
              <a:solidFill>
                <a:srgbClr val="00FF00"/>
              </a:solidFill>
            </a:endParaRPr>
          </a:p>
        </p:txBody>
      </p:sp>
      <p:sp>
        <p:nvSpPr>
          <p:cNvPr id="494606" name="Text Box 14"/>
          <p:cNvSpPr txBox="1">
            <a:spLocks noChangeArrowheads="1"/>
          </p:cNvSpPr>
          <p:nvPr/>
        </p:nvSpPr>
        <p:spPr bwMode="auto">
          <a:xfrm>
            <a:off x="3851275" y="3716338"/>
            <a:ext cx="309721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sz="2000">
                <a:solidFill>
                  <a:schemeClr val="bg2"/>
                </a:solidFill>
              </a:rPr>
              <a:t>Zeit</a:t>
            </a:r>
            <a:endParaRPr lang="de-DE" altLang="en-US" sz="2000" b="0">
              <a:solidFill>
                <a:schemeClr val="bg2"/>
              </a:solidFill>
            </a:endParaRPr>
          </a:p>
        </p:txBody>
      </p:sp>
      <p:sp>
        <p:nvSpPr>
          <p:cNvPr id="494607" name="Line 15"/>
          <p:cNvSpPr>
            <a:spLocks noChangeShapeType="1"/>
          </p:cNvSpPr>
          <p:nvPr/>
        </p:nvSpPr>
        <p:spPr bwMode="auto">
          <a:xfrm>
            <a:off x="3635375" y="3860800"/>
            <a:ext cx="0" cy="1728788"/>
          </a:xfrm>
          <a:prstGeom prst="line">
            <a:avLst/>
          </a:prstGeom>
          <a:noFill/>
          <a:ln w="38100">
            <a:solidFill>
              <a:srgbClr val="000080"/>
            </a:solidFill>
            <a:round/>
            <a:headEnd type="triangle" w="med" len="med"/>
            <a:tailEnd type="triangle" w="med" len="med"/>
          </a:ln>
          <a:effectLst>
            <a:outerShdw blurRad="50800" dist="38100" dir="2700000" algn="tl" rotWithShape="0">
              <a:srgbClr val="808080">
                <a:alpha val="39998"/>
              </a:srgbClr>
            </a:outerShdw>
          </a:effectLst>
          <a:extLst>
            <a:ext uri="{909E8E84-426E-40DD-AFC4-6F175D3DCCD1}">
              <a14:hiddenFill xmlns:a14="http://schemas.microsoft.com/office/drawing/2010/main">
                <a:noFill/>
              </a14:hiddenFill>
            </a:ext>
          </a:extLst>
        </p:spPr>
        <p:txBody>
          <a:bodyPr>
            <a:spAutoFit/>
          </a:bodyPr>
          <a:lstStyle/>
          <a:p>
            <a:pPr>
              <a:defRPr/>
            </a:pPr>
            <a:endParaRPr lang="en-GB">
              <a:ea typeface="ＭＳ Ｐゴシック" pitchFamily="1" charset="-128"/>
            </a:endParaRPr>
          </a:p>
        </p:txBody>
      </p:sp>
      <p:sp>
        <p:nvSpPr>
          <p:cNvPr id="494609" name="Line 17"/>
          <p:cNvSpPr>
            <a:spLocks noChangeShapeType="1"/>
          </p:cNvSpPr>
          <p:nvPr/>
        </p:nvSpPr>
        <p:spPr bwMode="auto">
          <a:xfrm>
            <a:off x="4500563" y="3573463"/>
            <a:ext cx="1943100"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spAutoFit/>
          </a:bodyPr>
          <a:lstStyle/>
          <a:p>
            <a:endParaRPr lang="de-DE"/>
          </a:p>
        </p:txBody>
      </p:sp>
      <p:sp>
        <p:nvSpPr>
          <p:cNvPr id="494610" name="Text Box 18"/>
          <p:cNvSpPr txBox="1">
            <a:spLocks noChangeArrowheads="1"/>
          </p:cNvSpPr>
          <p:nvPr/>
        </p:nvSpPr>
        <p:spPr bwMode="auto">
          <a:xfrm>
            <a:off x="6516688" y="3357563"/>
            <a:ext cx="14398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2000">
                <a:solidFill>
                  <a:schemeClr val="tx2"/>
                </a:solidFill>
              </a:rPr>
              <a:t>= h [t</a:t>
            </a:r>
            <a:r>
              <a:rPr lang="de-DE" altLang="en-US" sz="2000" baseline="30000">
                <a:solidFill>
                  <a:schemeClr val="tx2"/>
                </a:solidFill>
              </a:rPr>
              <a:t>-1</a:t>
            </a:r>
            <a:r>
              <a:rPr lang="de-DE" altLang="en-US" sz="2000">
                <a:solidFill>
                  <a:schemeClr val="tx2"/>
                </a:solidFill>
              </a:rPr>
              <a:t>]</a:t>
            </a:r>
            <a:endParaRPr lang="de-DE" altLang="en-US" sz="2000" b="0">
              <a:solidFill>
                <a:schemeClr val="tx2"/>
              </a:solidFill>
            </a:endParaRP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494598"/>
                                        </p:tgtEl>
                                        <p:attrNameLst>
                                          <p:attrName>style.visibility</p:attrName>
                                        </p:attrNameLst>
                                      </p:cBhvr>
                                      <p:to>
                                        <p:strVal val="visible"/>
                                      </p:to>
                                    </p:set>
                                    <p:animEffect transition="in" filter="dissolve">
                                      <p:cBhvr>
                                        <p:cTn id="7" dur="500"/>
                                        <p:tgtEl>
                                          <p:spTgt spid="494598"/>
                                        </p:tgtEl>
                                      </p:cBhvr>
                                    </p:animEffect>
                                  </p:childTnLst>
                                </p:cTn>
                              </p:par>
                              <p:par>
                                <p:cTn id="8" presetID="51" presetClass="entr" presetSubtype="0" fill="hold" grpId="0" nodeType="withEffect">
                                  <p:stCondLst>
                                    <p:cond delay="0"/>
                                  </p:stCondLst>
                                  <p:childTnLst>
                                    <p:set>
                                      <p:cBhvr>
                                        <p:cTn id="9" dur="1" fill="hold">
                                          <p:stCondLst>
                                            <p:cond delay="0"/>
                                          </p:stCondLst>
                                        </p:cTn>
                                        <p:tgtEl>
                                          <p:spTgt spid="494603"/>
                                        </p:tgtEl>
                                        <p:attrNameLst>
                                          <p:attrName>style.visibility</p:attrName>
                                        </p:attrNameLst>
                                      </p:cBhvr>
                                      <p:to>
                                        <p:strVal val="visible"/>
                                      </p:to>
                                    </p:set>
                                    <p:animEffect transition="in" filter="fade">
                                      <p:cBhvr>
                                        <p:cTn id="10" dur="770" decel="100000"/>
                                        <p:tgtEl>
                                          <p:spTgt spid="494603"/>
                                        </p:tgtEl>
                                      </p:cBhvr>
                                    </p:animEffect>
                                    <p:animScale>
                                      <p:cBhvr>
                                        <p:cTn id="11" dur="770" decel="100000"/>
                                        <p:tgtEl>
                                          <p:spTgt spid="494603"/>
                                        </p:tgtEl>
                                      </p:cBhvr>
                                      <p:from x="10000" y="10000"/>
                                      <p:to x="200000" y="450000"/>
                                    </p:animScale>
                                    <p:animScale>
                                      <p:cBhvr>
                                        <p:cTn id="12" dur="1230" accel="100000" fill="hold">
                                          <p:stCondLst>
                                            <p:cond delay="770"/>
                                          </p:stCondLst>
                                        </p:cTn>
                                        <p:tgtEl>
                                          <p:spTgt spid="494603"/>
                                        </p:tgtEl>
                                      </p:cBhvr>
                                      <p:from x="200000" y="450000"/>
                                      <p:to x="100000" y="100000"/>
                                    </p:animScale>
                                    <p:set>
                                      <p:cBhvr>
                                        <p:cTn id="13" dur="770" fill="hold"/>
                                        <p:tgtEl>
                                          <p:spTgt spid="494603"/>
                                        </p:tgtEl>
                                        <p:attrNameLst>
                                          <p:attrName>ppt_x</p:attrName>
                                        </p:attrNameLst>
                                      </p:cBhvr>
                                      <p:to>
                                        <p:strVal val="(0.5)"/>
                                      </p:to>
                                    </p:set>
                                    <p:anim from="(0.5)" to="(#ppt_x)" calcmode="lin" valueType="num">
                                      <p:cBhvr>
                                        <p:cTn id="14" dur="1230" accel="100000" fill="hold">
                                          <p:stCondLst>
                                            <p:cond delay="770"/>
                                          </p:stCondLst>
                                        </p:cTn>
                                        <p:tgtEl>
                                          <p:spTgt spid="494603"/>
                                        </p:tgtEl>
                                        <p:attrNameLst>
                                          <p:attrName>ppt_x</p:attrName>
                                        </p:attrNameLst>
                                      </p:cBhvr>
                                    </p:anim>
                                    <p:set>
                                      <p:cBhvr>
                                        <p:cTn id="15" dur="770" fill="hold"/>
                                        <p:tgtEl>
                                          <p:spTgt spid="494603"/>
                                        </p:tgtEl>
                                        <p:attrNameLst>
                                          <p:attrName>ppt_y</p:attrName>
                                        </p:attrNameLst>
                                      </p:cBhvr>
                                      <p:to>
                                        <p:strVal val="(#ppt_y+0.4)"/>
                                      </p:to>
                                    </p:set>
                                    <p:anim from="(#ppt_y+0.4)" to="(#ppt_y)" calcmode="lin" valueType="num">
                                      <p:cBhvr>
                                        <p:cTn id="16" dur="1230" accel="100000" fill="hold">
                                          <p:stCondLst>
                                            <p:cond delay="770"/>
                                          </p:stCondLst>
                                        </p:cTn>
                                        <p:tgtEl>
                                          <p:spTgt spid="494603"/>
                                        </p:tgtEl>
                                        <p:attrNameLst>
                                          <p:attrName>ppt_y</p:attrName>
                                        </p:attrNameLst>
                                      </p:cBhvr>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1" fill="hold" nodeType="clickEffect">
                                  <p:stCondLst>
                                    <p:cond delay="0"/>
                                  </p:stCondLst>
                                  <p:childTnLst>
                                    <p:set>
                                      <p:cBhvr>
                                        <p:cTn id="20" dur="1" fill="hold">
                                          <p:stCondLst>
                                            <p:cond delay="0"/>
                                          </p:stCondLst>
                                        </p:cTn>
                                        <p:tgtEl>
                                          <p:spTgt spid="494599"/>
                                        </p:tgtEl>
                                        <p:attrNameLst>
                                          <p:attrName>style.visibility</p:attrName>
                                        </p:attrNameLst>
                                      </p:cBhvr>
                                      <p:to>
                                        <p:strVal val="visible"/>
                                      </p:to>
                                    </p:set>
                                    <p:anim calcmode="lin" valueType="num">
                                      <p:cBhvr additive="base">
                                        <p:cTn id="21" dur="500" fill="hold"/>
                                        <p:tgtEl>
                                          <p:spTgt spid="494599"/>
                                        </p:tgtEl>
                                        <p:attrNameLst>
                                          <p:attrName>ppt_x</p:attrName>
                                        </p:attrNameLst>
                                      </p:cBhvr>
                                      <p:tavLst>
                                        <p:tav tm="0">
                                          <p:val>
                                            <p:strVal val="#ppt_x"/>
                                          </p:val>
                                        </p:tav>
                                        <p:tav tm="100000">
                                          <p:val>
                                            <p:strVal val="#ppt_x"/>
                                          </p:val>
                                        </p:tav>
                                      </p:tavLst>
                                    </p:anim>
                                    <p:anim calcmode="lin" valueType="num">
                                      <p:cBhvr additive="base">
                                        <p:cTn id="22" dur="500" fill="hold"/>
                                        <p:tgtEl>
                                          <p:spTgt spid="494599"/>
                                        </p:tgtEl>
                                        <p:attrNameLst>
                                          <p:attrName>ppt_y</p:attrName>
                                        </p:attrNameLst>
                                      </p:cBhvr>
                                      <p:tavLst>
                                        <p:tav tm="0">
                                          <p:val>
                                            <p:strVal val="0-#ppt_h/2"/>
                                          </p:val>
                                        </p:tav>
                                        <p:tav tm="100000">
                                          <p:val>
                                            <p:strVal val="#ppt_y"/>
                                          </p:val>
                                        </p:tav>
                                      </p:tavLst>
                                    </p:anim>
                                  </p:childTnLst>
                                </p:cTn>
                              </p:par>
                              <p:par>
                                <p:cTn id="23" presetID="9" presetClass="entr" presetSubtype="0" fill="hold" grpId="0" nodeType="withEffect">
                                  <p:stCondLst>
                                    <p:cond delay="0"/>
                                  </p:stCondLst>
                                  <p:childTnLst>
                                    <p:set>
                                      <p:cBhvr>
                                        <p:cTn id="24" dur="1" fill="hold">
                                          <p:stCondLst>
                                            <p:cond delay="0"/>
                                          </p:stCondLst>
                                        </p:cTn>
                                        <p:tgtEl>
                                          <p:spTgt spid="494602"/>
                                        </p:tgtEl>
                                        <p:attrNameLst>
                                          <p:attrName>style.visibility</p:attrName>
                                        </p:attrNameLst>
                                      </p:cBhvr>
                                      <p:to>
                                        <p:strVal val="visible"/>
                                      </p:to>
                                    </p:set>
                                    <p:animEffect transition="in" filter="dissolve">
                                      <p:cBhvr>
                                        <p:cTn id="25" dur="500"/>
                                        <p:tgtEl>
                                          <p:spTgt spid="494602"/>
                                        </p:tgtEl>
                                      </p:cBhvr>
                                    </p:animEffect>
                                  </p:childTnLst>
                                </p:cTn>
                              </p:par>
                            </p:childTnLst>
                          </p:cTn>
                        </p:par>
                        <p:par>
                          <p:cTn id="26" fill="hold" nodeType="afterGroup">
                            <p:stCondLst>
                              <p:cond delay="500"/>
                            </p:stCondLst>
                            <p:childTnLst>
                              <p:par>
                                <p:cTn id="27" presetID="2" presetClass="entr" presetSubtype="1" fill="hold" nodeType="afterEffect">
                                  <p:stCondLst>
                                    <p:cond delay="0"/>
                                  </p:stCondLst>
                                  <p:childTnLst>
                                    <p:set>
                                      <p:cBhvr>
                                        <p:cTn id="28" dur="1" fill="hold">
                                          <p:stCondLst>
                                            <p:cond delay="0"/>
                                          </p:stCondLst>
                                        </p:cTn>
                                        <p:tgtEl>
                                          <p:spTgt spid="494607"/>
                                        </p:tgtEl>
                                        <p:attrNameLst>
                                          <p:attrName>style.visibility</p:attrName>
                                        </p:attrNameLst>
                                      </p:cBhvr>
                                      <p:to>
                                        <p:strVal val="visible"/>
                                      </p:to>
                                    </p:set>
                                    <p:anim calcmode="lin" valueType="num">
                                      <p:cBhvr additive="base">
                                        <p:cTn id="29" dur="500" fill="hold"/>
                                        <p:tgtEl>
                                          <p:spTgt spid="494607"/>
                                        </p:tgtEl>
                                        <p:attrNameLst>
                                          <p:attrName>ppt_x</p:attrName>
                                        </p:attrNameLst>
                                      </p:cBhvr>
                                      <p:tavLst>
                                        <p:tav tm="0">
                                          <p:val>
                                            <p:strVal val="#ppt_x"/>
                                          </p:val>
                                        </p:tav>
                                        <p:tav tm="100000">
                                          <p:val>
                                            <p:strVal val="#ppt_x"/>
                                          </p:val>
                                        </p:tav>
                                      </p:tavLst>
                                    </p:anim>
                                    <p:anim calcmode="lin" valueType="num">
                                      <p:cBhvr additive="base">
                                        <p:cTn id="30" dur="500" fill="hold"/>
                                        <p:tgtEl>
                                          <p:spTgt spid="494607"/>
                                        </p:tgtEl>
                                        <p:attrNameLst>
                                          <p:attrName>ppt_y</p:attrName>
                                        </p:attrNameLst>
                                      </p:cBhvr>
                                      <p:tavLst>
                                        <p:tav tm="0">
                                          <p:val>
                                            <p:strVal val="0-#ppt_h/2"/>
                                          </p:val>
                                        </p:tav>
                                        <p:tav tm="100000">
                                          <p:val>
                                            <p:strVal val="#ppt_y"/>
                                          </p:val>
                                        </p:tav>
                                      </p:tavLst>
                                    </p:anim>
                                  </p:childTnLst>
                                </p:cTn>
                              </p:par>
                            </p:childTnLst>
                          </p:cTn>
                        </p:par>
                        <p:par>
                          <p:cTn id="31" fill="hold" nodeType="afterGroup">
                            <p:stCondLst>
                              <p:cond delay="1000"/>
                            </p:stCondLst>
                            <p:childTnLst>
                              <p:par>
                                <p:cTn id="32" presetID="2" presetClass="entr" presetSubtype="8" fill="hold" nodeType="afterEffect">
                                  <p:stCondLst>
                                    <p:cond delay="0"/>
                                  </p:stCondLst>
                                  <p:childTnLst>
                                    <p:set>
                                      <p:cBhvr>
                                        <p:cTn id="33" dur="1" fill="hold">
                                          <p:stCondLst>
                                            <p:cond delay="0"/>
                                          </p:stCondLst>
                                        </p:cTn>
                                        <p:tgtEl>
                                          <p:spTgt spid="494604"/>
                                        </p:tgtEl>
                                        <p:attrNameLst>
                                          <p:attrName>style.visibility</p:attrName>
                                        </p:attrNameLst>
                                      </p:cBhvr>
                                      <p:to>
                                        <p:strVal val="visible"/>
                                      </p:to>
                                    </p:set>
                                    <p:anim calcmode="lin" valueType="num">
                                      <p:cBhvr additive="base">
                                        <p:cTn id="34" dur="500" fill="hold"/>
                                        <p:tgtEl>
                                          <p:spTgt spid="494604"/>
                                        </p:tgtEl>
                                        <p:attrNameLst>
                                          <p:attrName>ppt_x</p:attrName>
                                        </p:attrNameLst>
                                      </p:cBhvr>
                                      <p:tavLst>
                                        <p:tav tm="0">
                                          <p:val>
                                            <p:strVal val="0-#ppt_w/2"/>
                                          </p:val>
                                        </p:tav>
                                        <p:tav tm="100000">
                                          <p:val>
                                            <p:strVal val="#ppt_x"/>
                                          </p:val>
                                        </p:tav>
                                      </p:tavLst>
                                    </p:anim>
                                    <p:anim calcmode="lin" valueType="num">
                                      <p:cBhvr additive="base">
                                        <p:cTn id="35" dur="500" fill="hold"/>
                                        <p:tgtEl>
                                          <p:spTgt spid="494604"/>
                                        </p:tgtEl>
                                        <p:attrNameLst>
                                          <p:attrName>ppt_y</p:attrName>
                                        </p:attrNameLst>
                                      </p:cBhvr>
                                      <p:tavLst>
                                        <p:tav tm="0">
                                          <p:val>
                                            <p:strVal val="#ppt_y"/>
                                          </p:val>
                                        </p:tav>
                                        <p:tav tm="100000">
                                          <p:val>
                                            <p:strVal val="#ppt_y"/>
                                          </p:val>
                                        </p:tav>
                                      </p:tavLst>
                                    </p:anim>
                                  </p:childTnLst>
                                </p:cTn>
                              </p:par>
                              <p:par>
                                <p:cTn id="36" presetID="2" presetClass="entr" presetSubtype="1" fill="hold" grpId="0" nodeType="withEffect">
                                  <p:stCondLst>
                                    <p:cond delay="0"/>
                                  </p:stCondLst>
                                  <p:childTnLst>
                                    <p:set>
                                      <p:cBhvr>
                                        <p:cTn id="37" dur="1" fill="hold">
                                          <p:stCondLst>
                                            <p:cond delay="0"/>
                                          </p:stCondLst>
                                        </p:cTn>
                                        <p:tgtEl>
                                          <p:spTgt spid="494605"/>
                                        </p:tgtEl>
                                        <p:attrNameLst>
                                          <p:attrName>style.visibility</p:attrName>
                                        </p:attrNameLst>
                                      </p:cBhvr>
                                      <p:to>
                                        <p:strVal val="visible"/>
                                      </p:to>
                                    </p:set>
                                    <p:anim calcmode="lin" valueType="num">
                                      <p:cBhvr additive="base">
                                        <p:cTn id="38" dur="500" fill="hold"/>
                                        <p:tgtEl>
                                          <p:spTgt spid="494605"/>
                                        </p:tgtEl>
                                        <p:attrNameLst>
                                          <p:attrName>ppt_x</p:attrName>
                                        </p:attrNameLst>
                                      </p:cBhvr>
                                      <p:tavLst>
                                        <p:tav tm="0">
                                          <p:val>
                                            <p:strVal val="#ppt_x"/>
                                          </p:val>
                                        </p:tav>
                                        <p:tav tm="100000">
                                          <p:val>
                                            <p:strVal val="#ppt_x"/>
                                          </p:val>
                                        </p:tav>
                                      </p:tavLst>
                                    </p:anim>
                                    <p:anim calcmode="lin" valueType="num">
                                      <p:cBhvr additive="base">
                                        <p:cTn id="39" dur="500" fill="hold"/>
                                        <p:tgtEl>
                                          <p:spTgt spid="494605"/>
                                        </p:tgtEl>
                                        <p:attrNameLst>
                                          <p:attrName>ppt_y</p:attrName>
                                        </p:attrNameLst>
                                      </p:cBhvr>
                                      <p:tavLst>
                                        <p:tav tm="0">
                                          <p:val>
                                            <p:strVal val="0-#ppt_h/2"/>
                                          </p:val>
                                        </p:tav>
                                        <p:tav tm="100000">
                                          <p:val>
                                            <p:strVal val="#ppt_y"/>
                                          </p:val>
                                        </p:tav>
                                      </p:tavLst>
                                    </p:anim>
                                  </p:childTnLst>
                                </p:cTn>
                              </p:par>
                              <p:par>
                                <p:cTn id="40" presetID="2" presetClass="entr" presetSubtype="1" fill="hold" grpId="0" nodeType="withEffect">
                                  <p:stCondLst>
                                    <p:cond delay="0"/>
                                  </p:stCondLst>
                                  <p:childTnLst>
                                    <p:set>
                                      <p:cBhvr>
                                        <p:cTn id="41" dur="1" fill="hold">
                                          <p:stCondLst>
                                            <p:cond delay="0"/>
                                          </p:stCondLst>
                                        </p:cTn>
                                        <p:tgtEl>
                                          <p:spTgt spid="494606"/>
                                        </p:tgtEl>
                                        <p:attrNameLst>
                                          <p:attrName>style.visibility</p:attrName>
                                        </p:attrNameLst>
                                      </p:cBhvr>
                                      <p:to>
                                        <p:strVal val="visible"/>
                                      </p:to>
                                    </p:set>
                                    <p:anim calcmode="lin" valueType="num">
                                      <p:cBhvr additive="base">
                                        <p:cTn id="42" dur="500" fill="hold"/>
                                        <p:tgtEl>
                                          <p:spTgt spid="494606"/>
                                        </p:tgtEl>
                                        <p:attrNameLst>
                                          <p:attrName>ppt_x</p:attrName>
                                        </p:attrNameLst>
                                      </p:cBhvr>
                                      <p:tavLst>
                                        <p:tav tm="0">
                                          <p:val>
                                            <p:strVal val="#ppt_x"/>
                                          </p:val>
                                        </p:tav>
                                        <p:tav tm="100000">
                                          <p:val>
                                            <p:strVal val="#ppt_x"/>
                                          </p:val>
                                        </p:tav>
                                      </p:tavLst>
                                    </p:anim>
                                    <p:anim calcmode="lin" valueType="num">
                                      <p:cBhvr additive="base">
                                        <p:cTn id="43" dur="500" fill="hold"/>
                                        <p:tgtEl>
                                          <p:spTgt spid="494606"/>
                                        </p:tgtEl>
                                        <p:attrNameLst>
                                          <p:attrName>ppt_y</p:attrName>
                                        </p:attrNameLst>
                                      </p:cBhvr>
                                      <p:tavLst>
                                        <p:tav tm="0">
                                          <p:val>
                                            <p:strVal val="0-#ppt_h/2"/>
                                          </p:val>
                                        </p:tav>
                                        <p:tav tm="100000">
                                          <p:val>
                                            <p:strVal val="#ppt_y"/>
                                          </p:val>
                                        </p:tav>
                                      </p:tavLst>
                                    </p:anim>
                                  </p:childTnLst>
                                </p:cTn>
                              </p:par>
                              <p:par>
                                <p:cTn id="44" presetID="2" presetClass="entr" presetSubtype="2" fill="hold" grpId="0" nodeType="withEffect">
                                  <p:stCondLst>
                                    <p:cond delay="0"/>
                                  </p:stCondLst>
                                  <p:childTnLst>
                                    <p:set>
                                      <p:cBhvr>
                                        <p:cTn id="45" dur="1" fill="hold">
                                          <p:stCondLst>
                                            <p:cond delay="0"/>
                                          </p:stCondLst>
                                        </p:cTn>
                                        <p:tgtEl>
                                          <p:spTgt spid="494609"/>
                                        </p:tgtEl>
                                        <p:attrNameLst>
                                          <p:attrName>style.visibility</p:attrName>
                                        </p:attrNameLst>
                                      </p:cBhvr>
                                      <p:to>
                                        <p:strVal val="visible"/>
                                      </p:to>
                                    </p:set>
                                    <p:anim calcmode="lin" valueType="num">
                                      <p:cBhvr additive="base">
                                        <p:cTn id="46" dur="500" fill="hold"/>
                                        <p:tgtEl>
                                          <p:spTgt spid="494609"/>
                                        </p:tgtEl>
                                        <p:attrNameLst>
                                          <p:attrName>ppt_x</p:attrName>
                                        </p:attrNameLst>
                                      </p:cBhvr>
                                      <p:tavLst>
                                        <p:tav tm="0">
                                          <p:val>
                                            <p:strVal val="1+#ppt_w/2"/>
                                          </p:val>
                                        </p:tav>
                                        <p:tav tm="100000">
                                          <p:val>
                                            <p:strVal val="#ppt_x"/>
                                          </p:val>
                                        </p:tav>
                                      </p:tavLst>
                                    </p:anim>
                                    <p:anim calcmode="lin" valueType="num">
                                      <p:cBhvr additive="base">
                                        <p:cTn id="47" dur="500" fill="hold"/>
                                        <p:tgtEl>
                                          <p:spTgt spid="494609"/>
                                        </p:tgtEl>
                                        <p:attrNameLst>
                                          <p:attrName>ppt_y</p:attrName>
                                        </p:attrNameLst>
                                      </p:cBhvr>
                                      <p:tavLst>
                                        <p:tav tm="0">
                                          <p:val>
                                            <p:strVal val="#ppt_y"/>
                                          </p:val>
                                        </p:tav>
                                        <p:tav tm="100000">
                                          <p:val>
                                            <p:strVal val="#ppt_y"/>
                                          </p:val>
                                        </p:tav>
                                      </p:tavLst>
                                    </p:anim>
                                  </p:childTnLst>
                                </p:cTn>
                              </p:par>
                              <p:par>
                                <p:cTn id="48" presetID="2" presetClass="entr" presetSubtype="2" fill="hold" grpId="0" nodeType="withEffect">
                                  <p:stCondLst>
                                    <p:cond delay="0"/>
                                  </p:stCondLst>
                                  <p:childTnLst>
                                    <p:set>
                                      <p:cBhvr>
                                        <p:cTn id="49" dur="1" fill="hold">
                                          <p:stCondLst>
                                            <p:cond delay="0"/>
                                          </p:stCondLst>
                                        </p:cTn>
                                        <p:tgtEl>
                                          <p:spTgt spid="494610"/>
                                        </p:tgtEl>
                                        <p:attrNameLst>
                                          <p:attrName>style.visibility</p:attrName>
                                        </p:attrNameLst>
                                      </p:cBhvr>
                                      <p:to>
                                        <p:strVal val="visible"/>
                                      </p:to>
                                    </p:set>
                                    <p:anim calcmode="lin" valueType="num">
                                      <p:cBhvr additive="base">
                                        <p:cTn id="50" dur="500" fill="hold"/>
                                        <p:tgtEl>
                                          <p:spTgt spid="494610"/>
                                        </p:tgtEl>
                                        <p:attrNameLst>
                                          <p:attrName>ppt_x</p:attrName>
                                        </p:attrNameLst>
                                      </p:cBhvr>
                                      <p:tavLst>
                                        <p:tav tm="0">
                                          <p:val>
                                            <p:strVal val="1+#ppt_w/2"/>
                                          </p:val>
                                        </p:tav>
                                        <p:tav tm="100000">
                                          <p:val>
                                            <p:strVal val="#ppt_x"/>
                                          </p:val>
                                        </p:tav>
                                      </p:tavLst>
                                    </p:anim>
                                    <p:anim calcmode="lin" valueType="num">
                                      <p:cBhvr additive="base">
                                        <p:cTn id="51" dur="500" fill="hold"/>
                                        <p:tgtEl>
                                          <p:spTgt spid="494610"/>
                                        </p:tgtEl>
                                        <p:attrNameLst>
                                          <p:attrName>ppt_y</p:attrName>
                                        </p:attrNameLst>
                                      </p:cBhvr>
                                      <p:tavLst>
                                        <p:tav tm="0">
                                          <p:val>
                                            <p:strVal val="#ppt_y"/>
                                          </p:val>
                                        </p:tav>
                                        <p:tav tm="100000">
                                          <p:val>
                                            <p:strVal val="#ppt_y"/>
                                          </p:val>
                                        </p:tav>
                                      </p:tavLst>
                                    </p:anim>
                                  </p:childTnLst>
                                </p:cTn>
                              </p:par>
                            </p:childTnLst>
                          </p:cTn>
                        </p:par>
                      </p:childTnLst>
                    </p:cTn>
                  </p:par>
                  <p:par>
                    <p:cTn id="52" fill="hold" nodeType="clickPar">
                      <p:stCondLst>
                        <p:cond delay="indefinite"/>
                      </p:stCondLst>
                      <p:childTnLst>
                        <p:par>
                          <p:cTn id="53" fill="hold" nodeType="withGroup">
                            <p:stCondLst>
                              <p:cond delay="0"/>
                            </p:stCondLst>
                            <p:childTnLst>
                              <p:par>
                                <p:cTn id="54" presetID="51" presetClass="entr" presetSubtype="0" fill="hold" grpId="0" nodeType="clickEffect">
                                  <p:stCondLst>
                                    <p:cond delay="0"/>
                                  </p:stCondLst>
                                  <p:childTnLst>
                                    <p:set>
                                      <p:cBhvr>
                                        <p:cTn id="55" dur="1" fill="hold">
                                          <p:stCondLst>
                                            <p:cond delay="0"/>
                                          </p:stCondLst>
                                        </p:cTn>
                                        <p:tgtEl>
                                          <p:spTgt spid="494601"/>
                                        </p:tgtEl>
                                        <p:attrNameLst>
                                          <p:attrName>style.visibility</p:attrName>
                                        </p:attrNameLst>
                                      </p:cBhvr>
                                      <p:to>
                                        <p:strVal val="visible"/>
                                      </p:to>
                                    </p:set>
                                    <p:animEffect transition="in" filter="fade">
                                      <p:cBhvr>
                                        <p:cTn id="56" dur="770" decel="100000"/>
                                        <p:tgtEl>
                                          <p:spTgt spid="494601"/>
                                        </p:tgtEl>
                                      </p:cBhvr>
                                    </p:animEffect>
                                    <p:animScale>
                                      <p:cBhvr>
                                        <p:cTn id="57" dur="770" decel="100000"/>
                                        <p:tgtEl>
                                          <p:spTgt spid="494601"/>
                                        </p:tgtEl>
                                      </p:cBhvr>
                                      <p:from x="10000" y="10000"/>
                                      <p:to x="200000" y="450000"/>
                                    </p:animScale>
                                    <p:animScale>
                                      <p:cBhvr>
                                        <p:cTn id="58" dur="1230" accel="100000" fill="hold">
                                          <p:stCondLst>
                                            <p:cond delay="770"/>
                                          </p:stCondLst>
                                        </p:cTn>
                                        <p:tgtEl>
                                          <p:spTgt spid="494601"/>
                                        </p:tgtEl>
                                      </p:cBhvr>
                                      <p:from x="200000" y="450000"/>
                                      <p:to x="100000" y="100000"/>
                                    </p:animScale>
                                    <p:set>
                                      <p:cBhvr>
                                        <p:cTn id="59" dur="770" fill="hold"/>
                                        <p:tgtEl>
                                          <p:spTgt spid="494601"/>
                                        </p:tgtEl>
                                        <p:attrNameLst>
                                          <p:attrName>ppt_x</p:attrName>
                                        </p:attrNameLst>
                                      </p:cBhvr>
                                      <p:to>
                                        <p:strVal val="(0.5)"/>
                                      </p:to>
                                    </p:set>
                                    <p:anim from="(0.5)" to="(#ppt_x)" calcmode="lin" valueType="num">
                                      <p:cBhvr>
                                        <p:cTn id="60" dur="1230" accel="100000" fill="hold">
                                          <p:stCondLst>
                                            <p:cond delay="770"/>
                                          </p:stCondLst>
                                        </p:cTn>
                                        <p:tgtEl>
                                          <p:spTgt spid="494601"/>
                                        </p:tgtEl>
                                        <p:attrNameLst>
                                          <p:attrName>ppt_x</p:attrName>
                                        </p:attrNameLst>
                                      </p:cBhvr>
                                    </p:anim>
                                    <p:set>
                                      <p:cBhvr>
                                        <p:cTn id="61" dur="770" fill="hold"/>
                                        <p:tgtEl>
                                          <p:spTgt spid="494601"/>
                                        </p:tgtEl>
                                        <p:attrNameLst>
                                          <p:attrName>ppt_y</p:attrName>
                                        </p:attrNameLst>
                                      </p:cBhvr>
                                      <p:to>
                                        <p:strVal val="(#ppt_y+0.4)"/>
                                      </p:to>
                                    </p:set>
                                    <p:anim from="(#ppt_y+0.4)" to="(#ppt_y)" calcmode="lin" valueType="num">
                                      <p:cBhvr>
                                        <p:cTn id="62" dur="1230" accel="100000" fill="hold">
                                          <p:stCondLst>
                                            <p:cond delay="770"/>
                                          </p:stCondLst>
                                        </p:cTn>
                                        <p:tgtEl>
                                          <p:spTgt spid="494601"/>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4601" grpId="0" animBg="1"/>
      <p:bldP spid="494602" grpId="0"/>
      <p:bldP spid="494603" grpId="0" animBg="1"/>
      <p:bldP spid="494605" grpId="0"/>
      <p:bldP spid="494606" grpId="0"/>
      <p:bldP spid="494609" grpId="0" animBg="1"/>
      <p:bldP spid="494610" grpId="0"/>
    </p:bldLst>
  </p:timing>
</p:sld>
</file>

<file path=ppt/slides/slide30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62146"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96963"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72E93F60-7BAF-4489-8C9E-11BB25997B27}" type="slidenum">
              <a:rPr lang="de-DE" altLang="en-US" sz="900" smtClean="0">
                <a:solidFill>
                  <a:schemeClr val="accent2"/>
                </a:solidFill>
              </a:rPr>
              <a:pPr/>
              <a:t>304</a:t>
            </a:fld>
            <a:endParaRPr lang="de-DE" altLang="en-US" sz="1400" b="0" smtClean="0">
              <a:solidFill>
                <a:schemeClr val="tx1"/>
              </a:solidFill>
            </a:endParaRPr>
          </a:p>
        </p:txBody>
      </p:sp>
      <p:sp>
        <p:nvSpPr>
          <p:cNvPr id="731138" name="Rectangle 2"/>
          <p:cNvSpPr>
            <a:spLocks noGrp="1" noChangeArrowheads="1"/>
          </p:cNvSpPr>
          <p:nvPr>
            <p:ph type="title"/>
          </p:nvPr>
        </p:nvSpPr>
        <p:spPr>
          <a:xfrm>
            <a:off x="685800" y="357188"/>
            <a:ext cx="7772400" cy="519112"/>
          </a:xfrm>
        </p:spPr>
        <p:txBody>
          <a:bodyPr/>
          <a:lstStyle/>
          <a:p>
            <a:pPr>
              <a:defRPr/>
            </a:pPr>
            <a:r>
              <a:rPr lang="de-DE" altLang="en-US" smtClean="0">
                <a:ea typeface="ＭＳ Ｐゴシック" pitchFamily="1" charset="-128"/>
              </a:rPr>
              <a:t>3.2.2 QUALY und Kosten</a:t>
            </a:r>
          </a:p>
        </p:txBody>
      </p:sp>
      <p:graphicFrame>
        <p:nvGraphicFramePr>
          <p:cNvPr id="296965" name="Object 3"/>
          <p:cNvGraphicFramePr>
            <a:graphicFrameLocks noChangeAspect="1"/>
          </p:cNvGraphicFramePr>
          <p:nvPr/>
        </p:nvGraphicFramePr>
        <p:xfrm>
          <a:off x="2590800" y="2743200"/>
          <a:ext cx="2390775" cy="360363"/>
        </p:xfrm>
        <a:graphic>
          <a:graphicData uri="http://schemas.openxmlformats.org/presentationml/2006/ole">
            <mc:AlternateContent xmlns:mc="http://schemas.openxmlformats.org/markup-compatibility/2006">
              <mc:Choice xmlns:v="urn:schemas-microsoft-com:vml" Requires="v">
                <p:oleObj spid="_x0000_s297280" name="Zeichnung" r:id="rId3" imgW="2375555" imgH="367645" progId="WPDraw30.Drawing">
                  <p:embed/>
                </p:oleObj>
              </mc:Choice>
              <mc:Fallback>
                <p:oleObj name="Zeichnung" r:id="rId3" imgW="2375555" imgH="367645" progId="WPDraw30.Drawing">
                  <p:embed/>
                  <p:pic>
                    <p:nvPicPr>
                      <p:cNvPr id="0" name="Object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90800" y="2743200"/>
                        <a:ext cx="2390775" cy="360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pic>
        <p:nvPicPr>
          <p:cNvPr id="296966" name="Picture 5" descr="ADLG_FLäche"/>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84213" y="1052513"/>
            <a:ext cx="4032250" cy="2995612"/>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1144" name="Text Box 8"/>
          <p:cNvSpPr txBox="1">
            <a:spLocks noChangeArrowheads="1"/>
          </p:cNvSpPr>
          <p:nvPr/>
        </p:nvSpPr>
        <p:spPr bwMode="auto">
          <a:xfrm>
            <a:off x="1403350" y="1268413"/>
            <a:ext cx="3455988" cy="312737"/>
          </a:xfrm>
          <a:prstGeom prst="rect">
            <a:avLst/>
          </a:prstGeom>
          <a:solidFill>
            <a:srgbClr val="FFFF00"/>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charset="-128"/>
              </a:defRPr>
            </a:lvl1pPr>
            <a:lvl2pPr marL="742950" indent="-285750">
              <a:defRPr sz="2400" b="1">
                <a:solidFill>
                  <a:srgbClr val="000066"/>
                </a:solidFill>
                <a:latin typeface="Arial" pitchFamily="34" charset="0"/>
                <a:ea typeface="ＭＳ Ｐゴシック" charset="-128"/>
              </a:defRPr>
            </a:lvl2pPr>
            <a:lvl3pPr marL="1143000" indent="-228600">
              <a:defRPr sz="2400" b="1">
                <a:solidFill>
                  <a:srgbClr val="000066"/>
                </a:solidFill>
                <a:latin typeface="Arial" pitchFamily="34" charset="0"/>
                <a:ea typeface="ＭＳ Ｐゴシック" charset="-128"/>
              </a:defRPr>
            </a:lvl3pPr>
            <a:lvl4pPr marL="1600200" indent="-228600">
              <a:defRPr sz="2400" b="1">
                <a:solidFill>
                  <a:srgbClr val="000066"/>
                </a:solidFill>
                <a:latin typeface="Arial" pitchFamily="34" charset="0"/>
                <a:ea typeface="ＭＳ Ｐゴシック" charset="-128"/>
              </a:defRPr>
            </a:lvl4pPr>
            <a:lvl5pPr marL="2057400" indent="-228600">
              <a:defRPr sz="2400" b="1">
                <a:solidFill>
                  <a:srgbClr val="000066"/>
                </a:solidFill>
                <a:latin typeface="Arial" pitchFamily="34" charset="0"/>
                <a:ea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defRPr>
            </a:lvl9pPr>
          </a:lstStyle>
          <a:p>
            <a:pPr>
              <a:defRPr/>
            </a:pPr>
            <a:r>
              <a:rPr lang="de-DE" sz="1600" dirty="0" smtClean="0"/>
              <a:t>h</a:t>
            </a:r>
            <a:r>
              <a:rPr lang="de-DE" sz="1000" dirty="0" smtClean="0"/>
              <a:t>e</a:t>
            </a:r>
            <a:r>
              <a:rPr lang="de-DE" sz="1600" dirty="0" smtClean="0"/>
              <a:t> = </a:t>
            </a:r>
            <a:r>
              <a:rPr lang="de-DE" sz="1600" dirty="0" err="1" smtClean="0"/>
              <a:t>hazard</a:t>
            </a:r>
            <a:r>
              <a:rPr lang="de-DE" sz="1600" dirty="0" smtClean="0"/>
              <a:t> Interventionsgruppe</a:t>
            </a:r>
          </a:p>
        </p:txBody>
      </p:sp>
      <p:sp>
        <p:nvSpPr>
          <p:cNvPr id="731153" name="Text Box 17"/>
          <p:cNvSpPr txBox="1">
            <a:spLocks noChangeArrowheads="1"/>
          </p:cNvSpPr>
          <p:nvPr/>
        </p:nvSpPr>
        <p:spPr bwMode="auto">
          <a:xfrm>
            <a:off x="684213" y="3357563"/>
            <a:ext cx="2951162" cy="312737"/>
          </a:xfrm>
          <a:prstGeom prst="rect">
            <a:avLst/>
          </a:prstGeom>
          <a:solidFill>
            <a:srgbClr val="FFFF00"/>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charset="-128"/>
              </a:defRPr>
            </a:lvl1pPr>
            <a:lvl2pPr marL="742950" indent="-285750">
              <a:defRPr sz="2400" b="1">
                <a:solidFill>
                  <a:srgbClr val="000066"/>
                </a:solidFill>
                <a:latin typeface="Arial" pitchFamily="34" charset="0"/>
                <a:ea typeface="ＭＳ Ｐゴシック" charset="-128"/>
              </a:defRPr>
            </a:lvl2pPr>
            <a:lvl3pPr marL="1143000" indent="-228600">
              <a:defRPr sz="2400" b="1">
                <a:solidFill>
                  <a:srgbClr val="000066"/>
                </a:solidFill>
                <a:latin typeface="Arial" pitchFamily="34" charset="0"/>
                <a:ea typeface="ＭＳ Ｐゴシック" charset="-128"/>
              </a:defRPr>
            </a:lvl3pPr>
            <a:lvl4pPr marL="1600200" indent="-228600">
              <a:defRPr sz="2400" b="1">
                <a:solidFill>
                  <a:srgbClr val="000066"/>
                </a:solidFill>
                <a:latin typeface="Arial" pitchFamily="34" charset="0"/>
                <a:ea typeface="ＭＳ Ｐゴシック" charset="-128"/>
              </a:defRPr>
            </a:lvl4pPr>
            <a:lvl5pPr marL="2057400" indent="-228600">
              <a:defRPr sz="2400" b="1">
                <a:solidFill>
                  <a:srgbClr val="000066"/>
                </a:solidFill>
                <a:latin typeface="Arial" pitchFamily="34" charset="0"/>
                <a:ea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defRPr>
            </a:lvl9pPr>
          </a:lstStyle>
          <a:p>
            <a:pPr>
              <a:defRPr/>
            </a:pPr>
            <a:r>
              <a:rPr lang="de-DE" sz="1600" smtClean="0"/>
              <a:t>h</a:t>
            </a:r>
            <a:r>
              <a:rPr lang="de-DE" sz="1000" smtClean="0"/>
              <a:t>c</a:t>
            </a:r>
            <a:r>
              <a:rPr lang="de-DE" sz="1600" smtClean="0"/>
              <a:t> = hazard Kontrollgruppe</a:t>
            </a:r>
          </a:p>
        </p:txBody>
      </p:sp>
      <p:graphicFrame>
        <p:nvGraphicFramePr>
          <p:cNvPr id="826370" name="Object 2"/>
          <p:cNvGraphicFramePr>
            <a:graphicFrameLocks noChangeAspect="1"/>
          </p:cNvGraphicFramePr>
          <p:nvPr>
            <p:extLst>
              <p:ext uri="{D42A27DB-BD31-4B8C-83A1-F6EECF244321}">
                <p14:modId xmlns:p14="http://schemas.microsoft.com/office/powerpoint/2010/main" val="228914631"/>
              </p:ext>
            </p:extLst>
          </p:nvPr>
        </p:nvGraphicFramePr>
        <p:xfrm>
          <a:off x="5508625" y="1125538"/>
          <a:ext cx="2151063" cy="803275"/>
        </p:xfrm>
        <a:graphic>
          <a:graphicData uri="http://schemas.openxmlformats.org/presentationml/2006/ole">
            <mc:AlternateContent xmlns:mc="http://schemas.openxmlformats.org/markup-compatibility/2006">
              <mc:Choice xmlns:v="urn:schemas-microsoft-com:vml" Requires="v">
                <p:oleObj spid="_x0000_s297281" name="Formel" r:id="rId6" imgW="1155700" imgH="431800" progId="Equation.3">
                  <p:embed/>
                </p:oleObj>
              </mc:Choice>
              <mc:Fallback>
                <p:oleObj name="Formel" r:id="rId6" imgW="1155700" imgH="431800" progId="Equation.3">
                  <p:embed/>
                  <p:pic>
                    <p:nvPicPr>
                      <p:cNvPr id="0" name="Object 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508625" y="1125538"/>
                        <a:ext cx="2151063" cy="803275"/>
                      </a:xfrm>
                      <a:prstGeom prst="rect">
                        <a:avLst/>
                      </a:prstGeom>
                      <a:solidFill>
                        <a:srgbClr val="FF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alpha val="74997"/>
                                </a:srgbClr>
                              </a:outerShdw>
                            </a:effectLst>
                          </a14:hiddenEffects>
                        </a:ext>
                      </a:extLst>
                    </p:spPr>
                  </p:pic>
                </p:oleObj>
              </mc:Fallback>
            </mc:AlternateContent>
          </a:graphicData>
        </a:graphic>
      </p:graphicFrame>
      <p:graphicFrame>
        <p:nvGraphicFramePr>
          <p:cNvPr id="826371" name="Object 3"/>
          <p:cNvGraphicFramePr>
            <a:graphicFrameLocks noChangeAspect="1"/>
          </p:cNvGraphicFramePr>
          <p:nvPr>
            <p:extLst>
              <p:ext uri="{D42A27DB-BD31-4B8C-83A1-F6EECF244321}">
                <p14:modId xmlns:p14="http://schemas.microsoft.com/office/powerpoint/2010/main" val="4038906478"/>
              </p:ext>
            </p:extLst>
          </p:nvPr>
        </p:nvGraphicFramePr>
        <p:xfrm>
          <a:off x="5508625" y="1989138"/>
          <a:ext cx="2151063" cy="720725"/>
        </p:xfrm>
        <a:graphic>
          <a:graphicData uri="http://schemas.openxmlformats.org/presentationml/2006/ole">
            <mc:AlternateContent xmlns:mc="http://schemas.openxmlformats.org/markup-compatibility/2006">
              <mc:Choice xmlns:v="urn:schemas-microsoft-com:vml" Requires="v">
                <p:oleObj spid="_x0000_s297282" name="Formel" r:id="rId8" imgW="1155700" imgH="431800" progId="Equation.3">
                  <p:embed/>
                </p:oleObj>
              </mc:Choice>
              <mc:Fallback>
                <p:oleObj name="Formel" r:id="rId8" imgW="1155700" imgH="431800" progId="Equation.3">
                  <p:embed/>
                  <p:pic>
                    <p:nvPicPr>
                      <p:cNvPr id="0" name="Object 3"/>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5508625" y="1989138"/>
                        <a:ext cx="2151063" cy="720725"/>
                      </a:xfrm>
                      <a:prstGeom prst="rect">
                        <a:avLst/>
                      </a:prstGeom>
                      <a:solidFill>
                        <a:srgbClr val="FFFF99"/>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alpha val="74997"/>
                                </a:srgbClr>
                              </a:outerShdw>
                            </a:effectLst>
                          </a14:hiddenEffects>
                        </a:ext>
                      </a:extLst>
                    </p:spPr>
                  </p:pic>
                </p:oleObj>
              </mc:Fallback>
            </mc:AlternateContent>
          </a:graphicData>
        </a:graphic>
      </p:graphicFrame>
      <p:graphicFrame>
        <p:nvGraphicFramePr>
          <p:cNvPr id="826372" name="Object 4"/>
          <p:cNvGraphicFramePr>
            <a:graphicFrameLocks noChangeAspect="1"/>
          </p:cNvGraphicFramePr>
          <p:nvPr>
            <p:extLst>
              <p:ext uri="{D42A27DB-BD31-4B8C-83A1-F6EECF244321}">
                <p14:modId xmlns:p14="http://schemas.microsoft.com/office/powerpoint/2010/main" val="4020103560"/>
              </p:ext>
            </p:extLst>
          </p:nvPr>
        </p:nvGraphicFramePr>
        <p:xfrm>
          <a:off x="4932363" y="2997200"/>
          <a:ext cx="3889375" cy="601663"/>
        </p:xfrm>
        <a:graphic>
          <a:graphicData uri="http://schemas.openxmlformats.org/presentationml/2006/ole">
            <mc:AlternateContent xmlns:mc="http://schemas.openxmlformats.org/markup-compatibility/2006">
              <mc:Choice xmlns:v="urn:schemas-microsoft-com:vml" Requires="v">
                <p:oleObj spid="_x0000_s297283" name="Formel" r:id="rId10" imgW="1548728" imgH="253890" progId="Equation.3">
                  <p:embed/>
                </p:oleObj>
              </mc:Choice>
              <mc:Fallback>
                <p:oleObj name="Formel" r:id="rId10" imgW="1548728" imgH="253890" progId="Equation.3">
                  <p:embed/>
                  <p:pic>
                    <p:nvPicPr>
                      <p:cNvPr id="0" name="Object 4"/>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932363" y="2997200"/>
                        <a:ext cx="3889375" cy="601663"/>
                      </a:xfrm>
                      <a:prstGeom prst="rect">
                        <a:avLst/>
                      </a:prstGeom>
                      <a:solidFill>
                        <a:srgbClr val="FFFF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alpha val="74997"/>
                                </a:srgbClr>
                              </a:outerShdw>
                            </a:effectLst>
                          </a14:hiddenEffects>
                        </a:ext>
                      </a:extLst>
                    </p:spPr>
                  </p:pic>
                </p:oleObj>
              </mc:Fallback>
            </mc:AlternateContent>
          </a:graphicData>
        </a:graphic>
      </p:graphicFrame>
      <p:sp>
        <p:nvSpPr>
          <p:cNvPr id="262156" name="Text Box 16"/>
          <p:cNvSpPr txBox="1">
            <a:spLocks noChangeArrowheads="1"/>
          </p:cNvSpPr>
          <p:nvPr/>
        </p:nvSpPr>
        <p:spPr bwMode="auto">
          <a:xfrm>
            <a:off x="539750" y="4652963"/>
            <a:ext cx="8064500" cy="420687"/>
          </a:xfrm>
          <a:prstGeom prst="rect">
            <a:avLst/>
          </a:prstGeom>
          <a:noFill/>
          <a:ln>
            <a:noFill/>
          </a:ln>
          <a:effectLst/>
          <a:extLst>
            <a:ext uri="{909E8E84-426E-40DD-AFC4-6F175D3DCCD1}">
              <a14:hiddenFill xmlns:a14="http://schemas.microsoft.com/office/drawing/2010/main">
                <a:solidFill>
                  <a:schemeClr val="fo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mtClean="0"/>
              <a:t>ADLG*Qualitätsfaktor = QALY</a:t>
            </a:r>
          </a:p>
        </p:txBody>
      </p:sp>
      <p:sp>
        <p:nvSpPr>
          <p:cNvPr id="262157" name="Text Box 17"/>
          <p:cNvSpPr txBox="1">
            <a:spLocks noChangeArrowheads="1"/>
          </p:cNvSpPr>
          <p:nvPr/>
        </p:nvSpPr>
        <p:spPr bwMode="auto">
          <a:xfrm>
            <a:off x="684213" y="5229225"/>
            <a:ext cx="8064500" cy="420688"/>
          </a:xfrm>
          <a:prstGeom prst="rect">
            <a:avLst/>
          </a:prstGeom>
          <a:noFill/>
          <a:ln>
            <a:noFill/>
          </a:ln>
          <a:effectLst/>
          <a:extLst>
            <a:ext uri="{909E8E84-426E-40DD-AFC4-6F175D3DCCD1}">
              <a14:hiddenFill xmlns:a14="http://schemas.microsoft.com/office/drawing/2010/main">
                <a:solidFill>
                  <a:schemeClr val="fo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defRPr/>
            </a:pPr>
            <a:r>
              <a:rPr lang="de-DE" smtClean="0"/>
              <a:t>QALY * Kosten = Effizienz (cost-</a:t>
            </a:r>
            <a:r>
              <a:rPr lang="en-US" smtClean="0"/>
              <a:t>effectiveness)</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731144"/>
                                        </p:tgtEl>
                                        <p:attrNameLst>
                                          <p:attrName>style.visibility</p:attrName>
                                        </p:attrNameLst>
                                      </p:cBhvr>
                                      <p:to>
                                        <p:strVal val="visible"/>
                                      </p:to>
                                    </p:set>
                                    <p:animEffect transition="in" filter="fade">
                                      <p:cBhvr>
                                        <p:cTn id="7" dur="770" decel="100000"/>
                                        <p:tgtEl>
                                          <p:spTgt spid="731144"/>
                                        </p:tgtEl>
                                      </p:cBhvr>
                                    </p:animEffect>
                                    <p:animScale>
                                      <p:cBhvr>
                                        <p:cTn id="8" dur="770" decel="100000"/>
                                        <p:tgtEl>
                                          <p:spTgt spid="731144"/>
                                        </p:tgtEl>
                                      </p:cBhvr>
                                      <p:from x="10000" y="10000"/>
                                      <p:to x="200000" y="450000"/>
                                    </p:animScale>
                                    <p:animScale>
                                      <p:cBhvr>
                                        <p:cTn id="9" dur="1230" accel="100000" fill="hold">
                                          <p:stCondLst>
                                            <p:cond delay="770"/>
                                          </p:stCondLst>
                                        </p:cTn>
                                        <p:tgtEl>
                                          <p:spTgt spid="731144"/>
                                        </p:tgtEl>
                                      </p:cBhvr>
                                      <p:from x="200000" y="450000"/>
                                      <p:to x="100000" y="100000"/>
                                    </p:animScale>
                                    <p:set>
                                      <p:cBhvr>
                                        <p:cTn id="10" dur="770" fill="hold"/>
                                        <p:tgtEl>
                                          <p:spTgt spid="731144"/>
                                        </p:tgtEl>
                                        <p:attrNameLst>
                                          <p:attrName>ppt_x</p:attrName>
                                        </p:attrNameLst>
                                      </p:cBhvr>
                                      <p:to>
                                        <p:strVal val="(0.5)"/>
                                      </p:to>
                                    </p:set>
                                    <p:anim from="(0.5)" to="(#ppt_x)" calcmode="lin" valueType="num">
                                      <p:cBhvr>
                                        <p:cTn id="11" dur="1230" accel="100000" fill="hold">
                                          <p:stCondLst>
                                            <p:cond delay="770"/>
                                          </p:stCondLst>
                                        </p:cTn>
                                        <p:tgtEl>
                                          <p:spTgt spid="731144"/>
                                        </p:tgtEl>
                                        <p:attrNameLst>
                                          <p:attrName>ppt_x</p:attrName>
                                        </p:attrNameLst>
                                      </p:cBhvr>
                                    </p:anim>
                                    <p:set>
                                      <p:cBhvr>
                                        <p:cTn id="12" dur="770" fill="hold"/>
                                        <p:tgtEl>
                                          <p:spTgt spid="731144"/>
                                        </p:tgtEl>
                                        <p:attrNameLst>
                                          <p:attrName>ppt_y</p:attrName>
                                        </p:attrNameLst>
                                      </p:cBhvr>
                                      <p:to>
                                        <p:strVal val="(#ppt_y+0.4)"/>
                                      </p:to>
                                    </p:set>
                                    <p:anim from="(#ppt_y+0.4)" to="(#ppt_y)" calcmode="lin" valueType="num">
                                      <p:cBhvr>
                                        <p:cTn id="13" dur="1230" accel="100000" fill="hold">
                                          <p:stCondLst>
                                            <p:cond delay="770"/>
                                          </p:stCondLst>
                                        </p:cTn>
                                        <p:tgtEl>
                                          <p:spTgt spid="731144"/>
                                        </p:tgtEl>
                                        <p:attrNameLst>
                                          <p:attrName>ppt_y</p:attrName>
                                        </p:attrNameLst>
                                      </p:cBhvr>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51" presetClass="entr" presetSubtype="0" fill="hold" grpId="0" nodeType="clickEffect">
                                  <p:stCondLst>
                                    <p:cond delay="0"/>
                                  </p:stCondLst>
                                  <p:childTnLst>
                                    <p:set>
                                      <p:cBhvr>
                                        <p:cTn id="17" dur="1" fill="hold">
                                          <p:stCondLst>
                                            <p:cond delay="0"/>
                                          </p:stCondLst>
                                        </p:cTn>
                                        <p:tgtEl>
                                          <p:spTgt spid="731153"/>
                                        </p:tgtEl>
                                        <p:attrNameLst>
                                          <p:attrName>style.visibility</p:attrName>
                                        </p:attrNameLst>
                                      </p:cBhvr>
                                      <p:to>
                                        <p:strVal val="visible"/>
                                      </p:to>
                                    </p:set>
                                    <p:animEffect transition="in" filter="fade">
                                      <p:cBhvr>
                                        <p:cTn id="18" dur="770" decel="100000"/>
                                        <p:tgtEl>
                                          <p:spTgt spid="731153"/>
                                        </p:tgtEl>
                                      </p:cBhvr>
                                    </p:animEffect>
                                    <p:animScale>
                                      <p:cBhvr>
                                        <p:cTn id="19" dur="770" decel="100000"/>
                                        <p:tgtEl>
                                          <p:spTgt spid="731153"/>
                                        </p:tgtEl>
                                      </p:cBhvr>
                                      <p:from x="10000" y="10000"/>
                                      <p:to x="200000" y="450000"/>
                                    </p:animScale>
                                    <p:animScale>
                                      <p:cBhvr>
                                        <p:cTn id="20" dur="1230" accel="100000" fill="hold">
                                          <p:stCondLst>
                                            <p:cond delay="770"/>
                                          </p:stCondLst>
                                        </p:cTn>
                                        <p:tgtEl>
                                          <p:spTgt spid="731153"/>
                                        </p:tgtEl>
                                      </p:cBhvr>
                                      <p:from x="200000" y="450000"/>
                                      <p:to x="100000" y="100000"/>
                                    </p:animScale>
                                    <p:set>
                                      <p:cBhvr>
                                        <p:cTn id="21" dur="770" fill="hold"/>
                                        <p:tgtEl>
                                          <p:spTgt spid="731153"/>
                                        </p:tgtEl>
                                        <p:attrNameLst>
                                          <p:attrName>ppt_x</p:attrName>
                                        </p:attrNameLst>
                                      </p:cBhvr>
                                      <p:to>
                                        <p:strVal val="(0.5)"/>
                                      </p:to>
                                    </p:set>
                                    <p:anim from="(0.5)" to="(#ppt_x)" calcmode="lin" valueType="num">
                                      <p:cBhvr>
                                        <p:cTn id="22" dur="1230" accel="100000" fill="hold">
                                          <p:stCondLst>
                                            <p:cond delay="770"/>
                                          </p:stCondLst>
                                        </p:cTn>
                                        <p:tgtEl>
                                          <p:spTgt spid="731153"/>
                                        </p:tgtEl>
                                        <p:attrNameLst>
                                          <p:attrName>ppt_x</p:attrName>
                                        </p:attrNameLst>
                                      </p:cBhvr>
                                    </p:anim>
                                    <p:set>
                                      <p:cBhvr>
                                        <p:cTn id="23" dur="770" fill="hold"/>
                                        <p:tgtEl>
                                          <p:spTgt spid="731153"/>
                                        </p:tgtEl>
                                        <p:attrNameLst>
                                          <p:attrName>ppt_y</p:attrName>
                                        </p:attrNameLst>
                                      </p:cBhvr>
                                      <p:to>
                                        <p:strVal val="(#ppt_y+0.4)"/>
                                      </p:to>
                                    </p:set>
                                    <p:anim from="(#ppt_y+0.4)" to="(#ppt_y)" calcmode="lin" valueType="num">
                                      <p:cBhvr>
                                        <p:cTn id="24" dur="1230" accel="100000" fill="hold">
                                          <p:stCondLst>
                                            <p:cond delay="770"/>
                                          </p:stCondLst>
                                        </p:cTn>
                                        <p:tgtEl>
                                          <p:spTgt spid="731153"/>
                                        </p:tgtEl>
                                        <p:attrNameLst>
                                          <p:attrName>ppt_y</p:attrName>
                                        </p:attrNameLst>
                                      </p:cBhvr>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9" presetClass="entr" presetSubtype="0" fill="hold" nodeType="clickEffect">
                                  <p:stCondLst>
                                    <p:cond delay="0"/>
                                  </p:stCondLst>
                                  <p:childTnLst>
                                    <p:set>
                                      <p:cBhvr>
                                        <p:cTn id="28" dur="1" fill="hold">
                                          <p:stCondLst>
                                            <p:cond delay="0"/>
                                          </p:stCondLst>
                                        </p:cTn>
                                        <p:tgtEl>
                                          <p:spTgt spid="826370"/>
                                        </p:tgtEl>
                                        <p:attrNameLst>
                                          <p:attrName>style.visibility</p:attrName>
                                        </p:attrNameLst>
                                      </p:cBhvr>
                                      <p:to>
                                        <p:strVal val="visible"/>
                                      </p:to>
                                    </p:set>
                                    <p:animEffect transition="in" filter="dissolve">
                                      <p:cBhvr>
                                        <p:cTn id="29" dur="500"/>
                                        <p:tgtEl>
                                          <p:spTgt spid="826370"/>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ntr" presetSubtype="0" fill="hold" nodeType="clickEffect">
                                  <p:stCondLst>
                                    <p:cond delay="0"/>
                                  </p:stCondLst>
                                  <p:childTnLst>
                                    <p:set>
                                      <p:cBhvr>
                                        <p:cTn id="33" dur="1" fill="hold">
                                          <p:stCondLst>
                                            <p:cond delay="0"/>
                                          </p:stCondLst>
                                        </p:cTn>
                                        <p:tgtEl>
                                          <p:spTgt spid="826371"/>
                                        </p:tgtEl>
                                        <p:attrNameLst>
                                          <p:attrName>style.visibility</p:attrName>
                                        </p:attrNameLst>
                                      </p:cBhvr>
                                      <p:to>
                                        <p:strVal val="visible"/>
                                      </p:to>
                                    </p:set>
                                    <p:animEffect transition="in" filter="dissolve">
                                      <p:cBhvr>
                                        <p:cTn id="34" dur="500"/>
                                        <p:tgtEl>
                                          <p:spTgt spid="826371"/>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9" presetClass="entr" presetSubtype="0" fill="hold" nodeType="clickEffect">
                                  <p:stCondLst>
                                    <p:cond delay="0"/>
                                  </p:stCondLst>
                                  <p:childTnLst>
                                    <p:set>
                                      <p:cBhvr>
                                        <p:cTn id="38" dur="1" fill="hold">
                                          <p:stCondLst>
                                            <p:cond delay="0"/>
                                          </p:stCondLst>
                                        </p:cTn>
                                        <p:tgtEl>
                                          <p:spTgt spid="826372"/>
                                        </p:tgtEl>
                                        <p:attrNameLst>
                                          <p:attrName>style.visibility</p:attrName>
                                        </p:attrNameLst>
                                      </p:cBhvr>
                                      <p:to>
                                        <p:strVal val="visible"/>
                                      </p:to>
                                    </p:set>
                                    <p:animEffect transition="in" filter="dissolve">
                                      <p:cBhvr>
                                        <p:cTn id="39" dur="500"/>
                                        <p:tgtEl>
                                          <p:spTgt spid="8263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1144" grpId="0" animBg="1"/>
      <p:bldP spid="731153" grpId="0" animBg="1"/>
    </p:bldLst>
  </p:timing>
</p:sld>
</file>

<file path=ppt/slides/slide30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63170"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97987"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665E5F86-001A-49A9-8D43-5638B4392D21}" type="slidenum">
              <a:rPr lang="de-DE" altLang="en-US" sz="900" smtClean="0">
                <a:solidFill>
                  <a:schemeClr val="accent2"/>
                </a:solidFill>
              </a:rPr>
              <a:pPr/>
              <a:t>305</a:t>
            </a:fld>
            <a:endParaRPr lang="de-DE" altLang="en-US" sz="1400" b="0" smtClean="0">
              <a:solidFill>
                <a:schemeClr val="tx1"/>
              </a:solidFill>
            </a:endParaRPr>
          </a:p>
        </p:txBody>
      </p:sp>
      <p:sp>
        <p:nvSpPr>
          <p:cNvPr id="736258" name="Rectangle 2"/>
          <p:cNvSpPr>
            <a:spLocks noGrp="1" noChangeArrowheads="1"/>
          </p:cNvSpPr>
          <p:nvPr>
            <p:ph type="title"/>
          </p:nvPr>
        </p:nvSpPr>
        <p:spPr>
          <a:xfrm>
            <a:off x="685800" y="357188"/>
            <a:ext cx="7772400" cy="519112"/>
          </a:xfrm>
        </p:spPr>
        <p:txBody>
          <a:bodyPr/>
          <a:lstStyle/>
          <a:p>
            <a:pPr>
              <a:defRPr/>
            </a:pPr>
            <a:r>
              <a:rPr lang="de-DE" altLang="en-US" smtClean="0">
                <a:ea typeface="ＭＳ Ｐゴシック" pitchFamily="1" charset="-128"/>
              </a:rPr>
              <a:t>3.2.2 ADLG und Kosten</a:t>
            </a:r>
          </a:p>
        </p:txBody>
      </p:sp>
      <p:graphicFrame>
        <p:nvGraphicFramePr>
          <p:cNvPr id="297989" name="Object 3"/>
          <p:cNvGraphicFramePr>
            <a:graphicFrameLocks noChangeAspect="1"/>
          </p:cNvGraphicFramePr>
          <p:nvPr/>
        </p:nvGraphicFramePr>
        <p:xfrm>
          <a:off x="2590800" y="2743200"/>
          <a:ext cx="2390775" cy="360363"/>
        </p:xfrm>
        <a:graphic>
          <a:graphicData uri="http://schemas.openxmlformats.org/presentationml/2006/ole">
            <mc:AlternateContent xmlns:mc="http://schemas.openxmlformats.org/markup-compatibility/2006">
              <mc:Choice xmlns:v="urn:schemas-microsoft-com:vml" Requires="v">
                <p:oleObj spid="_x0000_s298113" name="Zeichnung" r:id="rId3" imgW="2375555" imgH="367645" progId="WPDraw30.Drawing">
                  <p:embed/>
                </p:oleObj>
              </mc:Choice>
              <mc:Fallback>
                <p:oleObj name="Zeichnung" r:id="rId3" imgW="2375555" imgH="367645" progId="WPDraw30.Drawing">
                  <p:embed/>
                  <p:pic>
                    <p:nvPicPr>
                      <p:cNvPr id="0" name="Object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90800" y="2743200"/>
                        <a:ext cx="2390775" cy="360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sp>
        <p:nvSpPr>
          <p:cNvPr id="297990" name="Text Box 9"/>
          <p:cNvSpPr txBox="1">
            <a:spLocks noChangeArrowheads="1"/>
          </p:cNvSpPr>
          <p:nvPr/>
        </p:nvSpPr>
        <p:spPr bwMode="auto">
          <a:xfrm>
            <a:off x="539750" y="6092825"/>
            <a:ext cx="6985000"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400"/>
              <a:t>*Lubsen J et al. Lancet 2000;356:1757-59</a:t>
            </a:r>
          </a:p>
        </p:txBody>
      </p:sp>
      <p:sp>
        <p:nvSpPr>
          <p:cNvPr id="263175" name="Rectangle 10"/>
          <p:cNvSpPr>
            <a:spLocks noChangeArrowheads="1"/>
          </p:cNvSpPr>
          <p:nvPr/>
        </p:nvSpPr>
        <p:spPr bwMode="auto">
          <a:xfrm>
            <a:off x="684213" y="908050"/>
            <a:ext cx="7775575" cy="655638"/>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lgn="ctr">
              <a:defRPr/>
            </a:pPr>
            <a:r>
              <a:rPr lang="de-DE" altLang="en-US" sz="1600" smtClean="0"/>
              <a:t>Beispiel SOLVD –Studie*</a:t>
            </a:r>
          </a:p>
          <a:p>
            <a:pPr algn="ctr">
              <a:defRPr/>
            </a:pPr>
            <a:r>
              <a:rPr lang="de-DE" altLang="en-US" sz="1600" smtClean="0"/>
              <a:t>Endpunkt: </a:t>
            </a:r>
            <a:r>
              <a:rPr lang="de-DE" altLang="en-US" sz="1600" smtClean="0">
                <a:solidFill>
                  <a:srgbClr val="CC0000"/>
                </a:solidFill>
              </a:rPr>
              <a:t>Koronarereignisse nach 3,5 a</a:t>
            </a:r>
          </a:p>
        </p:txBody>
      </p:sp>
      <p:graphicFrame>
        <p:nvGraphicFramePr>
          <p:cNvPr id="736565" name="Group 309"/>
          <p:cNvGraphicFramePr>
            <a:graphicFrameLocks noGrp="1"/>
          </p:cNvGraphicFramePr>
          <p:nvPr>
            <p:extLst>
              <p:ext uri="{D42A27DB-BD31-4B8C-83A1-F6EECF244321}">
                <p14:modId xmlns:p14="http://schemas.microsoft.com/office/powerpoint/2010/main" val="2265124178"/>
              </p:ext>
            </p:extLst>
          </p:nvPr>
        </p:nvGraphicFramePr>
        <p:xfrm>
          <a:off x="755650" y="2349500"/>
          <a:ext cx="7920038" cy="2586039"/>
        </p:xfrm>
        <a:graphic>
          <a:graphicData uri="http://schemas.openxmlformats.org/drawingml/2006/table">
            <a:tbl>
              <a:tblPr>
                <a:effectLst>
                  <a:outerShdw blurRad="50800" dist="38100" dir="2700000" algn="tl" rotWithShape="0">
                    <a:prstClr val="black">
                      <a:alpha val="40000"/>
                    </a:prstClr>
                  </a:outerShdw>
                </a:effectLst>
              </a:tblPr>
              <a:tblGrid>
                <a:gridCol w="1871663">
                  <a:extLst>
                    <a:ext uri="{9D8B030D-6E8A-4147-A177-3AD203B41FA5}">
                      <a16:colId xmlns="" xmlns:a16="http://schemas.microsoft.com/office/drawing/2014/main" val="20000"/>
                    </a:ext>
                  </a:extLst>
                </a:gridCol>
                <a:gridCol w="1081087">
                  <a:extLst>
                    <a:ext uri="{9D8B030D-6E8A-4147-A177-3AD203B41FA5}">
                      <a16:colId xmlns="" xmlns:a16="http://schemas.microsoft.com/office/drawing/2014/main" val="20001"/>
                    </a:ext>
                  </a:extLst>
                </a:gridCol>
                <a:gridCol w="969963">
                  <a:extLst>
                    <a:ext uri="{9D8B030D-6E8A-4147-A177-3AD203B41FA5}">
                      <a16:colId xmlns="" xmlns:a16="http://schemas.microsoft.com/office/drawing/2014/main" val="20002"/>
                    </a:ext>
                  </a:extLst>
                </a:gridCol>
                <a:gridCol w="1924050">
                  <a:extLst>
                    <a:ext uri="{9D8B030D-6E8A-4147-A177-3AD203B41FA5}">
                      <a16:colId xmlns="" xmlns:a16="http://schemas.microsoft.com/office/drawing/2014/main" val="20003"/>
                    </a:ext>
                  </a:extLst>
                </a:gridCol>
                <a:gridCol w="1111250">
                  <a:extLst>
                    <a:ext uri="{9D8B030D-6E8A-4147-A177-3AD203B41FA5}">
                      <a16:colId xmlns="" xmlns:a16="http://schemas.microsoft.com/office/drawing/2014/main" val="20004"/>
                    </a:ext>
                  </a:extLst>
                </a:gridCol>
                <a:gridCol w="962025">
                  <a:extLst>
                    <a:ext uri="{9D8B030D-6E8A-4147-A177-3AD203B41FA5}">
                      <a16:colId xmlns="" xmlns:a16="http://schemas.microsoft.com/office/drawing/2014/main" val="20005"/>
                    </a:ext>
                  </a:extLst>
                </a:gridCol>
              </a:tblGrid>
              <a:tr h="396875">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endParaRPr kumimoji="0" lang="en-US" altLang="en-US" sz="2000" b="1" i="0" u="none" strike="noStrike" cap="none" normalizeH="0" baseline="0" dirty="0" smtClean="0">
                        <a:ln>
                          <a:noFill/>
                        </a:ln>
                        <a:solidFill>
                          <a:srgbClr val="000066"/>
                        </a:solidFill>
                        <a:effectLst/>
                        <a:latin typeface="Arial" pitchFamily="34" charset="0"/>
                        <a:ea typeface="ＭＳ Ｐゴシック" pitchFamily="1" charset="-128"/>
                      </a:endParaRPr>
                    </a:p>
                  </a:txBody>
                  <a:tcPr marT="45731" marB="4573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1600" b="1" i="0" u="none" strike="noStrike" cap="none" normalizeH="0" baseline="0" smtClean="0">
                          <a:ln>
                            <a:noFill/>
                          </a:ln>
                          <a:solidFill>
                            <a:srgbClr val="000066"/>
                          </a:solidFill>
                          <a:effectLst/>
                          <a:latin typeface="Arial" pitchFamily="34" charset="0"/>
                          <a:ea typeface="ＭＳ Ｐゴシック" pitchFamily="1" charset="-128"/>
                        </a:rPr>
                        <a:t>Enalapril</a:t>
                      </a:r>
                    </a:p>
                  </a:txBody>
                  <a:tcPr marT="45731" marB="4573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1600" b="1" i="0" u="none" strike="noStrike" cap="none" normalizeH="0" baseline="0" smtClean="0">
                          <a:ln>
                            <a:noFill/>
                          </a:ln>
                          <a:solidFill>
                            <a:srgbClr val="000066"/>
                          </a:solidFill>
                          <a:effectLst/>
                          <a:latin typeface="Arial" pitchFamily="34" charset="0"/>
                          <a:ea typeface="ＭＳ Ｐゴシック" pitchFamily="1" charset="-128"/>
                        </a:rPr>
                        <a:t>Placebo</a:t>
                      </a:r>
                    </a:p>
                  </a:txBody>
                  <a:tcPr marT="45731" marB="45731"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endParaRPr kumimoji="0" lang="en-US" altLang="en-US" sz="1600" b="1" i="0" u="none" strike="noStrike" cap="none" normalizeH="0" baseline="0" smtClean="0">
                        <a:ln>
                          <a:noFill/>
                        </a:ln>
                        <a:solidFill>
                          <a:srgbClr val="000066"/>
                        </a:solidFill>
                        <a:effectLst/>
                        <a:latin typeface="Arial" pitchFamily="34" charset="0"/>
                        <a:ea typeface="ＭＳ Ｐゴシック" pitchFamily="1" charset="-128"/>
                      </a:endParaRPr>
                    </a:p>
                  </a:txBody>
                  <a:tcPr marT="45731" marB="45731"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1600" b="1" i="0" u="none" strike="noStrike" cap="none" normalizeH="0" baseline="0" smtClean="0">
                          <a:ln>
                            <a:noFill/>
                          </a:ln>
                          <a:solidFill>
                            <a:srgbClr val="000066"/>
                          </a:solidFill>
                          <a:effectLst/>
                          <a:latin typeface="Arial" pitchFamily="34" charset="0"/>
                          <a:ea typeface="ＭＳ Ｐゴシック" pitchFamily="1" charset="-128"/>
                        </a:rPr>
                        <a:t>Enalapril</a:t>
                      </a:r>
                    </a:p>
                  </a:txBody>
                  <a:tcPr marT="45731" marB="4573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1600" b="1" i="0" u="none" strike="noStrike" cap="none" normalizeH="0" baseline="0" smtClean="0">
                          <a:ln>
                            <a:noFill/>
                          </a:ln>
                          <a:solidFill>
                            <a:srgbClr val="000066"/>
                          </a:solidFill>
                          <a:effectLst/>
                          <a:latin typeface="Arial" pitchFamily="34" charset="0"/>
                          <a:ea typeface="ＭＳ Ｐゴシック" pitchFamily="1" charset="-128"/>
                        </a:rPr>
                        <a:t>Placebo</a:t>
                      </a:r>
                    </a:p>
                  </a:txBody>
                  <a:tcPr marT="45731" marB="4573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 xmlns:a16="http://schemas.microsoft.com/office/drawing/2014/main" val="10000"/>
                  </a:ext>
                </a:extLst>
              </a:tr>
              <a:tr h="438150">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1800" b="1" i="0" u="none" strike="noStrike" cap="none" normalizeH="0" baseline="0" smtClean="0">
                          <a:ln>
                            <a:noFill/>
                          </a:ln>
                          <a:solidFill>
                            <a:srgbClr val="000066"/>
                          </a:solidFill>
                          <a:effectLst/>
                          <a:latin typeface="Arial" pitchFamily="34" charset="0"/>
                          <a:ea typeface="ＭＳ Ｐゴシック" pitchFamily="1" charset="-128"/>
                        </a:rPr>
                        <a:t>Ratio</a:t>
                      </a:r>
                    </a:p>
                  </a:txBody>
                  <a:tcPr marT="45731" marB="4573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rPr>
                        <a:t>0,343</a:t>
                      </a:r>
                    </a:p>
                  </a:txBody>
                  <a:tcPr marT="45731" marB="4573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rPr>
                        <a:t>0,391</a:t>
                      </a:r>
                    </a:p>
                  </a:txBody>
                  <a:tcPr marT="45731" marB="45731"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1800" b="1" i="0" u="none" strike="noStrike" cap="none" normalizeH="0" baseline="0" smtClean="0">
                          <a:ln>
                            <a:noFill/>
                          </a:ln>
                          <a:solidFill>
                            <a:srgbClr val="000066"/>
                          </a:solidFill>
                          <a:effectLst/>
                          <a:latin typeface="Arial" pitchFamily="34" charset="0"/>
                          <a:ea typeface="ＭＳ Ｐゴシック" pitchFamily="1" charset="-128"/>
                        </a:rPr>
                        <a:t>Hazard</a:t>
                      </a:r>
                    </a:p>
                  </a:txBody>
                  <a:tcPr marT="45731" marB="45731"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rPr>
                        <a:t>0,122</a:t>
                      </a:r>
                    </a:p>
                  </a:txBody>
                  <a:tcPr marT="45731" marB="4573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rPr>
                        <a:t>0,144</a:t>
                      </a:r>
                    </a:p>
                  </a:txBody>
                  <a:tcPr marT="45731" marB="4573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1"/>
                  </a:ext>
                </a:extLst>
              </a:tr>
              <a:tr h="433388">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1800" b="1" i="0" u="none" strike="noStrike" cap="none" normalizeH="0" baseline="0" smtClean="0">
                          <a:ln>
                            <a:noFill/>
                          </a:ln>
                          <a:solidFill>
                            <a:srgbClr val="000066"/>
                          </a:solidFill>
                          <a:effectLst/>
                          <a:latin typeface="Arial" pitchFamily="34" charset="0"/>
                          <a:ea typeface="ＭＳ Ｐゴシック" pitchFamily="1" charset="-128"/>
                        </a:rPr>
                        <a:t>ARR</a:t>
                      </a:r>
                    </a:p>
                  </a:txBody>
                  <a:tcPr marT="45731" marB="4573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rPr>
                        <a:t>0,047</a:t>
                      </a:r>
                    </a:p>
                  </a:txBody>
                  <a:tcPr marT="45731" marB="45731"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GB"/>
                    </a:p>
                  </a:txBody>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1800" b="1" i="0" u="none" strike="noStrike" cap="none" normalizeH="0" baseline="0" dirty="0" smtClean="0">
                          <a:ln>
                            <a:noFill/>
                          </a:ln>
                          <a:solidFill>
                            <a:srgbClr val="000066"/>
                          </a:solidFill>
                          <a:effectLst/>
                          <a:latin typeface="Arial" pitchFamily="34" charset="0"/>
                          <a:ea typeface="ＭＳ Ｐゴシック" pitchFamily="1" charset="-128"/>
                        </a:rPr>
                        <a:t>Differenz</a:t>
                      </a:r>
                    </a:p>
                  </a:txBody>
                  <a:tcPr marT="45731" marB="45731"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rPr>
                        <a:t>0,022</a:t>
                      </a:r>
                    </a:p>
                  </a:txBody>
                  <a:tcPr marT="45731" marB="4573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GB"/>
                    </a:p>
                  </a:txBody>
                  <a:tcPr/>
                </a:tc>
                <a:extLst>
                  <a:ext uri="{0D108BD9-81ED-4DB2-BD59-A6C34878D82A}">
                    <a16:rowId xmlns="" xmlns:a16="http://schemas.microsoft.com/office/drawing/2014/main" val="10002"/>
                  </a:ext>
                </a:extLst>
              </a:tr>
              <a:tr h="439738">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1800" b="1" i="0" u="none" strike="noStrike" cap="none" normalizeH="0" baseline="0" smtClean="0">
                          <a:ln>
                            <a:noFill/>
                          </a:ln>
                          <a:solidFill>
                            <a:srgbClr val="000066"/>
                          </a:solidFill>
                          <a:effectLst/>
                          <a:latin typeface="Arial" pitchFamily="34" charset="0"/>
                          <a:ea typeface="ＭＳ Ｐゴシック" pitchFamily="1" charset="-128"/>
                        </a:rPr>
                        <a:t>NNT</a:t>
                      </a:r>
                      <a:r>
                        <a:rPr kumimoji="0" lang="de-DE" altLang="en-US" sz="1800" b="1" i="0" u="none" strike="noStrike" cap="none" normalizeH="0" baseline="-25000" smtClean="0">
                          <a:ln>
                            <a:noFill/>
                          </a:ln>
                          <a:solidFill>
                            <a:srgbClr val="000066"/>
                          </a:solidFill>
                          <a:effectLst/>
                          <a:latin typeface="Arial" pitchFamily="34" charset="0"/>
                          <a:ea typeface="ＭＳ Ｐゴシック" pitchFamily="1" charset="-128"/>
                        </a:rPr>
                        <a:t>(norm) </a:t>
                      </a:r>
                      <a:r>
                        <a:rPr kumimoji="0" lang="de-DE" altLang="en-US" sz="1800" b="1" i="0" u="none" strike="noStrike" cap="none" normalizeH="0" baseline="0" smtClean="0">
                          <a:ln>
                            <a:noFill/>
                          </a:ln>
                          <a:solidFill>
                            <a:srgbClr val="000066"/>
                          </a:solidFill>
                          <a:effectLst/>
                          <a:latin typeface="Arial" pitchFamily="34" charset="0"/>
                          <a:ea typeface="ＭＳ Ｐゴシック" pitchFamily="1" charset="-128"/>
                        </a:rPr>
                        <a:t>[a]</a:t>
                      </a:r>
                    </a:p>
                  </a:txBody>
                  <a:tcPr marT="45731" marB="4573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rPr>
                        <a:t>72</a:t>
                      </a:r>
                    </a:p>
                  </a:txBody>
                  <a:tcPr marT="45731" marB="45731"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GB"/>
                    </a:p>
                  </a:txBody>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1800" b="1" i="0" u="none" strike="noStrike" cap="none" normalizeH="0" baseline="0" smtClean="0">
                          <a:ln>
                            <a:noFill/>
                          </a:ln>
                          <a:solidFill>
                            <a:srgbClr val="000066"/>
                          </a:solidFill>
                          <a:effectLst/>
                          <a:latin typeface="Arial" pitchFamily="34" charset="0"/>
                          <a:ea typeface="ＭＳ Ｐゴシック" pitchFamily="1" charset="-128"/>
                        </a:rPr>
                        <a:t>NNT</a:t>
                      </a:r>
                      <a:r>
                        <a:rPr kumimoji="0" lang="de-DE" altLang="en-US" sz="1800" b="1" i="0" u="none" strike="noStrike" cap="none" normalizeH="0" baseline="-25000" smtClean="0">
                          <a:ln>
                            <a:noFill/>
                          </a:ln>
                          <a:solidFill>
                            <a:srgbClr val="000066"/>
                          </a:solidFill>
                          <a:effectLst/>
                          <a:latin typeface="Arial" pitchFamily="34" charset="0"/>
                          <a:ea typeface="ＭＳ Ｐゴシック" pitchFamily="1" charset="-128"/>
                        </a:rPr>
                        <a:t>(h) </a:t>
                      </a:r>
                      <a:r>
                        <a:rPr kumimoji="0" lang="de-DE" altLang="en-US" sz="1800" b="1" i="0" u="none" strike="noStrike" cap="none" normalizeH="0" baseline="0" smtClean="0">
                          <a:ln>
                            <a:noFill/>
                          </a:ln>
                          <a:solidFill>
                            <a:srgbClr val="000066"/>
                          </a:solidFill>
                          <a:effectLst/>
                          <a:latin typeface="Arial" pitchFamily="34" charset="0"/>
                          <a:ea typeface="ＭＳ Ｐゴシック" pitchFamily="1" charset="-128"/>
                        </a:rPr>
                        <a:t>[a]</a:t>
                      </a:r>
                    </a:p>
                  </a:txBody>
                  <a:tcPr marT="45731" marB="45731"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rPr>
                        <a:t>45</a:t>
                      </a:r>
                    </a:p>
                  </a:txBody>
                  <a:tcPr marT="45731" marB="4573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GB"/>
                    </a:p>
                  </a:txBody>
                  <a:tcPr/>
                </a:tc>
                <a:extLst>
                  <a:ext uri="{0D108BD9-81ED-4DB2-BD59-A6C34878D82A}">
                    <a16:rowId xmlns="" xmlns:a16="http://schemas.microsoft.com/office/drawing/2014/main" val="10003"/>
                  </a:ext>
                </a:extLst>
              </a:tr>
              <a:tr h="438150">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1800" b="1" i="0" u="none" strike="noStrike" cap="none" normalizeH="0" baseline="0" smtClean="0">
                          <a:ln>
                            <a:noFill/>
                          </a:ln>
                          <a:solidFill>
                            <a:srgbClr val="000066"/>
                          </a:solidFill>
                          <a:effectLst/>
                          <a:latin typeface="Arial" pitchFamily="34" charset="0"/>
                          <a:ea typeface="ＭＳ Ｐゴシック" pitchFamily="1" charset="-128"/>
                        </a:rPr>
                        <a:t>Kosten [</a:t>
                      </a:r>
                      <a:r>
                        <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rPr>
                        <a:t>€</a:t>
                      </a:r>
                      <a:r>
                        <a:rPr kumimoji="0" lang="de-DE" altLang="en-US" sz="1800" b="1" i="0" u="none" strike="noStrike" cap="none" normalizeH="0" baseline="0" smtClean="0">
                          <a:ln>
                            <a:noFill/>
                          </a:ln>
                          <a:solidFill>
                            <a:srgbClr val="000066"/>
                          </a:solidFill>
                          <a:effectLst/>
                          <a:latin typeface="Arial" pitchFamily="34" charset="0"/>
                          <a:ea typeface="ＭＳ Ｐゴシック" pitchFamily="1" charset="-128"/>
                        </a:rPr>
                        <a:t>/a]</a:t>
                      </a:r>
                    </a:p>
                  </a:txBody>
                  <a:tcPr marT="45731" marB="4573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rPr>
                        <a:t>139</a:t>
                      </a:r>
                    </a:p>
                  </a:txBody>
                  <a:tcPr marT="45731" marB="45731"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GB"/>
                    </a:p>
                  </a:txBody>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1800" b="1" i="0" u="none" strike="noStrike" cap="none" normalizeH="0" baseline="0" smtClean="0">
                          <a:ln>
                            <a:noFill/>
                          </a:ln>
                          <a:solidFill>
                            <a:srgbClr val="000066"/>
                          </a:solidFill>
                          <a:effectLst/>
                          <a:latin typeface="Arial" pitchFamily="34" charset="0"/>
                          <a:ea typeface="ＭＳ Ｐゴシック" pitchFamily="1" charset="-128"/>
                        </a:rPr>
                        <a:t>Kosten [</a:t>
                      </a:r>
                      <a:r>
                        <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rPr>
                        <a:t>€</a:t>
                      </a:r>
                      <a:r>
                        <a:rPr kumimoji="0" lang="de-DE" altLang="en-US" sz="1800" b="1" i="0" u="none" strike="noStrike" cap="none" normalizeH="0" baseline="0" smtClean="0">
                          <a:ln>
                            <a:noFill/>
                          </a:ln>
                          <a:solidFill>
                            <a:srgbClr val="000066"/>
                          </a:solidFill>
                          <a:effectLst/>
                          <a:latin typeface="Arial" pitchFamily="34" charset="0"/>
                          <a:ea typeface="ＭＳ Ｐゴシック" pitchFamily="1" charset="-128"/>
                        </a:rPr>
                        <a:t>/a]</a:t>
                      </a:r>
                    </a:p>
                  </a:txBody>
                  <a:tcPr marT="45731" marB="45731"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rPr>
                        <a:t>139</a:t>
                      </a:r>
                    </a:p>
                  </a:txBody>
                  <a:tcPr marT="45731" marB="4573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GB"/>
                    </a:p>
                  </a:txBody>
                  <a:tcPr/>
                </a:tc>
                <a:extLst>
                  <a:ext uri="{0D108BD9-81ED-4DB2-BD59-A6C34878D82A}">
                    <a16:rowId xmlns="" xmlns:a16="http://schemas.microsoft.com/office/drawing/2014/main" val="10004"/>
                  </a:ext>
                </a:extLst>
              </a:tr>
              <a:tr h="439738">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1800" b="1" i="0" u="none" strike="noStrike" cap="none" normalizeH="0" baseline="0" smtClean="0">
                          <a:ln>
                            <a:noFill/>
                          </a:ln>
                          <a:solidFill>
                            <a:srgbClr val="000066"/>
                          </a:solidFill>
                          <a:effectLst/>
                          <a:latin typeface="Arial" pitchFamily="34" charset="0"/>
                          <a:ea typeface="ＭＳ Ｐゴシック" pitchFamily="1" charset="-128"/>
                        </a:rPr>
                        <a:t>Effizienz [</a:t>
                      </a:r>
                      <a:r>
                        <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rPr>
                        <a:t>€</a:t>
                      </a:r>
                      <a:r>
                        <a:rPr kumimoji="0" lang="de-DE" altLang="en-US" sz="1800" b="1" i="0" u="none" strike="noStrike" cap="none" normalizeH="0" baseline="0" smtClean="0">
                          <a:ln>
                            <a:noFill/>
                          </a:ln>
                          <a:solidFill>
                            <a:srgbClr val="000066"/>
                          </a:solidFill>
                          <a:effectLst/>
                          <a:latin typeface="Arial" pitchFamily="34" charset="0"/>
                          <a:ea typeface="ＭＳ Ｐゴシック" pitchFamily="1" charset="-128"/>
                        </a:rPr>
                        <a:t>]</a:t>
                      </a:r>
                    </a:p>
                  </a:txBody>
                  <a:tcPr marT="45731" marB="4573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hlink"/>
                    </a:solidFill>
                  </a:tcPr>
                </a:tc>
                <a:tc gridSpan="2">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rPr>
                        <a:t>10.008</a:t>
                      </a:r>
                    </a:p>
                  </a:txBody>
                  <a:tcPr marT="45731" marB="45731" horzOverflow="overflow">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hlink"/>
                    </a:solidFill>
                  </a:tcPr>
                </a:tc>
                <a:tc hMerge="1">
                  <a:txBody>
                    <a:bodyPr/>
                    <a:lstStyle/>
                    <a:p>
                      <a:endParaRPr lang="en-GB"/>
                    </a:p>
                  </a:txBody>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1800" b="1" i="0" u="none" strike="noStrike" cap="none" normalizeH="0" baseline="0" smtClean="0">
                          <a:ln>
                            <a:noFill/>
                          </a:ln>
                          <a:solidFill>
                            <a:srgbClr val="000066"/>
                          </a:solidFill>
                          <a:effectLst/>
                          <a:latin typeface="Arial" pitchFamily="34" charset="0"/>
                          <a:ea typeface="ＭＳ Ｐゴシック" pitchFamily="1" charset="-128"/>
                        </a:rPr>
                        <a:t>Effizienz [</a:t>
                      </a:r>
                      <a:r>
                        <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rPr>
                        <a:t>€</a:t>
                      </a:r>
                      <a:r>
                        <a:rPr kumimoji="0" lang="de-DE" altLang="en-US" sz="1800" b="1" i="0" u="none" strike="noStrike" cap="none" normalizeH="0" baseline="0" smtClean="0">
                          <a:ln>
                            <a:noFill/>
                          </a:ln>
                          <a:solidFill>
                            <a:srgbClr val="000066"/>
                          </a:solidFill>
                          <a:effectLst/>
                          <a:latin typeface="Arial" pitchFamily="34" charset="0"/>
                          <a:ea typeface="ＭＳ Ｐゴシック" pitchFamily="1" charset="-128"/>
                        </a:rPr>
                        <a:t>]</a:t>
                      </a:r>
                    </a:p>
                  </a:txBody>
                  <a:tcPr marT="45731" marB="45731" horzOverflow="overflow">
                    <a:lnL w="381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hlink"/>
                    </a:solidFill>
                  </a:tcPr>
                </a:tc>
                <a:tc gridSpan="2">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rPr>
                        <a:t>6.255</a:t>
                      </a:r>
                    </a:p>
                  </a:txBody>
                  <a:tcPr marT="45731" marB="4573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hlink"/>
                    </a:solidFill>
                  </a:tcPr>
                </a:tc>
                <a:tc hMerge="1">
                  <a:txBody>
                    <a:bodyPr/>
                    <a:lstStyle/>
                    <a:p>
                      <a:endParaRPr lang="en-GB"/>
                    </a:p>
                  </a:txBody>
                  <a:tcPr/>
                </a:tc>
                <a:extLst>
                  <a:ext uri="{0D108BD9-81ED-4DB2-BD59-A6C34878D82A}">
                    <a16:rowId xmlns="" xmlns:a16="http://schemas.microsoft.com/office/drawing/2014/main" val="10005"/>
                  </a:ext>
                </a:extLst>
              </a:tr>
            </a:tbl>
          </a:graphicData>
        </a:graphic>
      </p:graphicFrame>
    </p:spTree>
  </p:cSld>
  <p:clrMapOvr>
    <a:masterClrMapping/>
  </p:clrMapOvr>
  <p:transition>
    <p:zoom/>
  </p:transition>
  <p:timing>
    <p:tnLst>
      <p:par>
        <p:cTn id="1" dur="indefinite" restart="never" nodeType="tmRoot"/>
      </p:par>
    </p:tnLst>
  </p:timing>
</p:sld>
</file>

<file path=ppt/slides/slide30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64194"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99011" name="Foliennummernplatzhalter 5"/>
          <p:cNvSpPr txBox="1">
            <a:spLocks noGrp="1"/>
          </p:cNvSpPr>
          <p:nvPr/>
        </p:nvSpPr>
        <p:spPr bwMode="auto">
          <a:xfrm>
            <a:off x="8101013" y="6524625"/>
            <a:ext cx="4572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r">
              <a:lnSpc>
                <a:spcPct val="100000"/>
              </a:lnSpc>
              <a:spcBef>
                <a:spcPct val="0"/>
              </a:spcBef>
              <a:buSzTx/>
            </a:pPr>
            <a:fld id="{5BA7F040-1C1B-48ED-A3B1-17136DFC5B21}" type="slidenum">
              <a:rPr lang="de-DE" altLang="en-US" sz="900">
                <a:solidFill>
                  <a:schemeClr val="accent2"/>
                </a:solidFill>
              </a:rPr>
              <a:pPr algn="r">
                <a:lnSpc>
                  <a:spcPct val="100000"/>
                </a:lnSpc>
                <a:spcBef>
                  <a:spcPct val="0"/>
                </a:spcBef>
                <a:buSzTx/>
              </a:pPr>
              <a:t>306</a:t>
            </a:fld>
            <a:endParaRPr lang="de-DE" altLang="en-US" sz="1400" b="0">
              <a:solidFill>
                <a:schemeClr val="tx1"/>
              </a:solidFill>
            </a:endParaRPr>
          </a:p>
        </p:txBody>
      </p:sp>
      <p:sp>
        <p:nvSpPr>
          <p:cNvPr id="736258" name="Rectangle 2"/>
          <p:cNvSpPr>
            <a:spLocks noGrp="1" noChangeArrowheads="1"/>
          </p:cNvSpPr>
          <p:nvPr>
            <p:ph type="title" idx="4294967295"/>
          </p:nvPr>
        </p:nvSpPr>
        <p:spPr>
          <a:xfrm>
            <a:off x="685800" y="357188"/>
            <a:ext cx="7772400" cy="519112"/>
          </a:xfrm>
        </p:spPr>
        <p:txBody>
          <a:bodyPr/>
          <a:lstStyle/>
          <a:p>
            <a:pPr>
              <a:defRPr/>
            </a:pPr>
            <a:r>
              <a:rPr lang="de-DE" altLang="en-US" smtClean="0">
                <a:ea typeface="ＭＳ Ｐゴシック" pitchFamily="1" charset="-128"/>
              </a:rPr>
              <a:t>3.2.2 QALY und Kosten</a:t>
            </a:r>
          </a:p>
        </p:txBody>
      </p:sp>
      <p:graphicFrame>
        <p:nvGraphicFramePr>
          <p:cNvPr id="299013" name="Object 3"/>
          <p:cNvGraphicFramePr>
            <a:graphicFrameLocks noChangeAspect="1"/>
          </p:cNvGraphicFramePr>
          <p:nvPr/>
        </p:nvGraphicFramePr>
        <p:xfrm>
          <a:off x="2590800" y="2743200"/>
          <a:ext cx="2390775" cy="360363"/>
        </p:xfrm>
        <a:graphic>
          <a:graphicData uri="http://schemas.openxmlformats.org/presentationml/2006/ole">
            <mc:AlternateContent xmlns:mc="http://schemas.openxmlformats.org/markup-compatibility/2006">
              <mc:Choice xmlns:v="urn:schemas-microsoft-com:vml" Requires="v">
                <p:oleObj spid="_x0000_s299120" name="Zeichnung" r:id="rId3" imgW="2375555" imgH="367645" progId="WPDraw30.Drawing">
                  <p:embed/>
                </p:oleObj>
              </mc:Choice>
              <mc:Fallback>
                <p:oleObj name="Zeichnung" r:id="rId3" imgW="2375555" imgH="367645" progId="WPDraw30.Drawing">
                  <p:embed/>
                  <p:pic>
                    <p:nvPicPr>
                      <p:cNvPr id="0" name="Object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90800" y="2743200"/>
                        <a:ext cx="2390775" cy="360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sp>
        <p:nvSpPr>
          <p:cNvPr id="299014" name="Text Box 9"/>
          <p:cNvSpPr txBox="1">
            <a:spLocks noChangeArrowheads="1"/>
          </p:cNvSpPr>
          <p:nvPr/>
        </p:nvSpPr>
        <p:spPr bwMode="auto">
          <a:xfrm>
            <a:off x="539750" y="6092825"/>
            <a:ext cx="6985000"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400"/>
              <a:t>*Ann Int Med 2010, 10.1059/0003-4819-154-1-201101040-00289 </a:t>
            </a:r>
          </a:p>
        </p:txBody>
      </p:sp>
      <p:sp>
        <p:nvSpPr>
          <p:cNvPr id="264199" name="Rectangle 10"/>
          <p:cNvSpPr>
            <a:spLocks noChangeArrowheads="1"/>
          </p:cNvSpPr>
          <p:nvPr/>
        </p:nvSpPr>
        <p:spPr bwMode="auto">
          <a:xfrm>
            <a:off x="684213" y="908050"/>
            <a:ext cx="7775575" cy="655638"/>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p>
            <a:pPr marL="342900" indent="-342900" algn="ctr">
              <a:defRPr/>
            </a:pPr>
            <a:r>
              <a:rPr lang="de-DE" sz="1600">
                <a:latin typeface="Arial" charset="0"/>
                <a:ea typeface="ＭＳ Ｐゴシック" charset="0"/>
              </a:rPr>
              <a:t>Beispiel Dabigratan*</a:t>
            </a:r>
          </a:p>
          <a:p>
            <a:pPr marL="342900" indent="-342900" algn="ctr">
              <a:defRPr/>
            </a:pPr>
            <a:r>
              <a:rPr lang="de-DE" sz="1600">
                <a:latin typeface="Arial" charset="0"/>
                <a:ea typeface="ＭＳ Ｐゴシック" charset="0"/>
              </a:rPr>
              <a:t>Endpunkt: </a:t>
            </a:r>
            <a:r>
              <a:rPr lang="de-DE" sz="1600">
                <a:solidFill>
                  <a:srgbClr val="CC0000"/>
                </a:solidFill>
                <a:latin typeface="Arial" charset="0"/>
                <a:ea typeface="ＭＳ Ｐゴシック" charset="0"/>
              </a:rPr>
              <a:t>Schlaganfall bei Patienten &gt; 65 J</a:t>
            </a:r>
          </a:p>
        </p:txBody>
      </p:sp>
      <p:graphicFrame>
        <p:nvGraphicFramePr>
          <p:cNvPr id="504978" name="Group 146"/>
          <p:cNvGraphicFramePr>
            <a:graphicFrameLocks noGrp="1"/>
          </p:cNvGraphicFramePr>
          <p:nvPr>
            <p:extLst>
              <p:ext uri="{D42A27DB-BD31-4B8C-83A1-F6EECF244321}">
                <p14:modId xmlns:p14="http://schemas.microsoft.com/office/powerpoint/2010/main" val="312693835"/>
              </p:ext>
            </p:extLst>
          </p:nvPr>
        </p:nvGraphicFramePr>
        <p:xfrm>
          <a:off x="323850" y="2565400"/>
          <a:ext cx="8062913" cy="1273175"/>
        </p:xfrm>
        <a:graphic>
          <a:graphicData uri="http://schemas.openxmlformats.org/drawingml/2006/table">
            <a:tbl>
              <a:tblPr>
                <a:effectLst>
                  <a:outerShdw blurRad="50800" dist="38100" dir="2700000" algn="tl" rotWithShape="0">
                    <a:prstClr val="black">
                      <a:alpha val="40000"/>
                    </a:prstClr>
                  </a:outerShdw>
                </a:effectLst>
              </a:tblPr>
              <a:tblGrid>
                <a:gridCol w="1584325">
                  <a:extLst>
                    <a:ext uri="{9D8B030D-6E8A-4147-A177-3AD203B41FA5}">
                      <a16:colId xmlns="" xmlns:a16="http://schemas.microsoft.com/office/drawing/2014/main" val="20000"/>
                    </a:ext>
                  </a:extLst>
                </a:gridCol>
                <a:gridCol w="2376488">
                  <a:extLst>
                    <a:ext uri="{9D8B030D-6E8A-4147-A177-3AD203B41FA5}">
                      <a16:colId xmlns="" xmlns:a16="http://schemas.microsoft.com/office/drawing/2014/main" val="20001"/>
                    </a:ext>
                  </a:extLst>
                </a:gridCol>
                <a:gridCol w="2447925">
                  <a:extLst>
                    <a:ext uri="{9D8B030D-6E8A-4147-A177-3AD203B41FA5}">
                      <a16:colId xmlns="" xmlns:a16="http://schemas.microsoft.com/office/drawing/2014/main" val="20002"/>
                    </a:ext>
                  </a:extLst>
                </a:gridCol>
                <a:gridCol w="1654175">
                  <a:extLst>
                    <a:ext uri="{9D8B030D-6E8A-4147-A177-3AD203B41FA5}">
                      <a16:colId xmlns="" xmlns:a16="http://schemas.microsoft.com/office/drawing/2014/main" val="20003"/>
                    </a:ext>
                  </a:extLst>
                </a:gridCol>
              </a:tblGrid>
              <a:tr h="396875">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endParaRPr kumimoji="0" lang="en-US" altLang="en-US" sz="2000" b="1" i="0" u="none" strike="noStrike" cap="none" normalizeH="0" baseline="0" dirty="0" smtClean="0">
                        <a:ln>
                          <a:noFill/>
                        </a:ln>
                        <a:solidFill>
                          <a:srgbClr val="000066"/>
                        </a:solidFill>
                        <a:effectLst/>
                        <a:latin typeface="Arial" pitchFamily="34" charset="0"/>
                        <a:ea typeface="ＭＳ Ｐゴシック" pitchFamily="1" charset="-128"/>
                      </a:endParaRPr>
                    </a:p>
                  </a:txBody>
                  <a:tcPr marT="45743" marB="4574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1600" b="1" i="0" u="none" strike="noStrike" cap="none" normalizeH="0" baseline="0" smtClean="0">
                          <a:ln>
                            <a:noFill/>
                          </a:ln>
                          <a:solidFill>
                            <a:srgbClr val="000066"/>
                          </a:solidFill>
                          <a:effectLst/>
                          <a:latin typeface="Arial" pitchFamily="34" charset="0"/>
                          <a:ea typeface="ＭＳ Ｐゴシック" pitchFamily="1" charset="-128"/>
                        </a:rPr>
                        <a:t>Dabigratan low dose</a:t>
                      </a:r>
                    </a:p>
                  </a:txBody>
                  <a:tcPr marT="45743" marB="4574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1600" b="1" i="0" u="none" strike="noStrike" cap="none" normalizeH="0" baseline="0" smtClean="0">
                          <a:ln>
                            <a:noFill/>
                          </a:ln>
                          <a:solidFill>
                            <a:srgbClr val="000066"/>
                          </a:solidFill>
                          <a:effectLst/>
                          <a:latin typeface="Arial" pitchFamily="34" charset="0"/>
                          <a:ea typeface="ＭＳ Ｐゴシック" pitchFamily="1" charset="-128"/>
                        </a:rPr>
                        <a:t>Dabigratan high dose</a:t>
                      </a:r>
                    </a:p>
                  </a:txBody>
                  <a:tcPr marT="45743" marB="4574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1600" b="1" i="0" u="none" strike="noStrike" cap="none" normalizeH="0" baseline="0" smtClean="0">
                          <a:ln>
                            <a:noFill/>
                          </a:ln>
                          <a:solidFill>
                            <a:srgbClr val="000066"/>
                          </a:solidFill>
                          <a:effectLst/>
                          <a:latin typeface="Arial" pitchFamily="34" charset="0"/>
                          <a:ea typeface="ＭＳ Ｐゴシック" pitchFamily="1" charset="-128"/>
                        </a:rPr>
                        <a:t>Warfarin</a:t>
                      </a:r>
                    </a:p>
                  </a:txBody>
                  <a:tcPr marT="45743" marB="4574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extLst>
                  <a:ext uri="{0D108BD9-81ED-4DB2-BD59-A6C34878D82A}">
                    <a16:rowId xmlns="" xmlns:a16="http://schemas.microsoft.com/office/drawing/2014/main" val="10000"/>
                  </a:ext>
                </a:extLst>
              </a:tr>
              <a:tr h="438150">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1800" b="1" i="0" u="none" strike="noStrike" cap="none" normalizeH="0" baseline="0" smtClean="0">
                          <a:ln>
                            <a:noFill/>
                          </a:ln>
                          <a:solidFill>
                            <a:srgbClr val="000066"/>
                          </a:solidFill>
                          <a:effectLst/>
                          <a:latin typeface="Arial" pitchFamily="34" charset="0"/>
                          <a:ea typeface="ＭＳ Ｐゴシック" pitchFamily="1" charset="-128"/>
                        </a:rPr>
                        <a:t>QALY</a:t>
                      </a:r>
                    </a:p>
                  </a:txBody>
                  <a:tcPr marT="45743" marB="4574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dirty="0" smtClean="0">
                          <a:ln>
                            <a:noFill/>
                          </a:ln>
                          <a:solidFill>
                            <a:srgbClr val="000066"/>
                          </a:solidFill>
                          <a:effectLst/>
                          <a:latin typeface="Arial" pitchFamily="34" charset="0"/>
                          <a:ea typeface="ＭＳ Ｐゴシック" pitchFamily="1" charset="-128"/>
                        </a:rPr>
                        <a:t>10,70</a:t>
                      </a:r>
                    </a:p>
                  </a:txBody>
                  <a:tcPr marT="45743" marB="4574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rPr>
                        <a:t>10,84</a:t>
                      </a:r>
                    </a:p>
                  </a:txBody>
                  <a:tcPr marT="45743" marB="4574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rPr>
                        <a:t>10,28 </a:t>
                      </a:r>
                    </a:p>
                  </a:txBody>
                  <a:tcPr marT="45743" marB="4574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1"/>
                  </a:ext>
                </a:extLst>
              </a:tr>
              <a:tr h="438150">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1800" b="1" i="0" u="none" strike="noStrike" cap="none" normalizeH="0" baseline="0" smtClean="0">
                          <a:ln>
                            <a:noFill/>
                          </a:ln>
                          <a:solidFill>
                            <a:srgbClr val="000066"/>
                          </a:solidFill>
                          <a:effectLst/>
                          <a:latin typeface="Arial" pitchFamily="34" charset="0"/>
                          <a:ea typeface="ＭＳ Ｐゴシック" pitchFamily="1" charset="-128"/>
                        </a:rPr>
                        <a:t>Effizienz [</a:t>
                      </a:r>
                      <a:r>
                        <a:rPr kumimoji="0" lang="de-DE" altLang="en-US" sz="1800" b="0" i="0" u="none" strike="noStrike" cap="none" normalizeH="0" baseline="0" smtClean="0">
                          <a:ln>
                            <a:noFill/>
                          </a:ln>
                          <a:solidFill>
                            <a:srgbClr val="000066"/>
                          </a:solidFill>
                          <a:effectLst/>
                          <a:latin typeface="Arial" pitchFamily="34" charset="0"/>
                          <a:ea typeface="ＭＳ Ｐゴシック" pitchFamily="1" charset="-128"/>
                        </a:rPr>
                        <a:t>$</a:t>
                      </a:r>
                      <a:r>
                        <a:rPr kumimoji="0" lang="de-DE" altLang="en-US" sz="1800" b="1" i="0" u="none" strike="noStrike" cap="none" normalizeH="0" baseline="0" smtClean="0">
                          <a:ln>
                            <a:noFill/>
                          </a:ln>
                          <a:solidFill>
                            <a:srgbClr val="000066"/>
                          </a:solidFill>
                          <a:effectLst/>
                          <a:latin typeface="Arial" pitchFamily="34" charset="0"/>
                          <a:ea typeface="ＭＳ Ｐゴシック" pitchFamily="1" charset="-128"/>
                        </a:rPr>
                        <a:t>]</a:t>
                      </a:r>
                    </a:p>
                  </a:txBody>
                  <a:tcPr marT="45743" marB="45743"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rPr>
                        <a:t>164 576</a:t>
                      </a:r>
                    </a:p>
                  </a:txBody>
                  <a:tcPr marT="45743" marB="4574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rPr>
                        <a:t>168 398 </a:t>
                      </a:r>
                    </a:p>
                  </a:txBody>
                  <a:tcPr marT="45743" marB="4574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rgbClr val="000066"/>
                        </a:buClr>
                        <a:defRPr sz="2000" b="1">
                          <a:solidFill>
                            <a:srgbClr val="000066"/>
                          </a:solidFill>
                          <a:latin typeface="Arial" pitchFamily="34" charset="0"/>
                          <a:ea typeface="ＭＳ Ｐゴシック" pitchFamily="1" charset="-128"/>
                        </a:defRPr>
                      </a:lvl1pPr>
                      <a:lvl2pPr marL="742950" indent="-285750">
                        <a:spcBef>
                          <a:spcPct val="20000"/>
                        </a:spcBef>
                        <a:buClr>
                          <a:srgbClr val="000066"/>
                        </a:buClr>
                        <a:buFont typeface="Wingdings" pitchFamily="2" charset="2"/>
                        <a:defRPr b="1">
                          <a:solidFill>
                            <a:schemeClr val="tx1"/>
                          </a:solidFill>
                          <a:latin typeface="Arial" pitchFamily="34" charset="0"/>
                          <a:ea typeface="ＭＳ Ｐゴシック" pitchFamily="1" charset="-128"/>
                        </a:defRPr>
                      </a:lvl2pPr>
                      <a:lvl3pPr marL="1143000" indent="-228600">
                        <a:spcBef>
                          <a:spcPct val="20000"/>
                        </a:spcBef>
                        <a:buClr>
                          <a:srgbClr val="000066"/>
                        </a:buClr>
                        <a:buFont typeface="Wingdings" pitchFamily="2" charset="2"/>
                        <a:defRPr>
                          <a:solidFill>
                            <a:schemeClr val="tx1"/>
                          </a:solidFill>
                          <a:latin typeface="Arial" pitchFamily="34" charset="0"/>
                          <a:ea typeface="ＭＳ Ｐゴシック" pitchFamily="1" charset="-128"/>
                        </a:defRPr>
                      </a:lvl3pPr>
                      <a:lvl4pPr marL="16002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4pPr>
                      <a:lvl5pPr marL="2057400" indent="-228600">
                        <a:spcBef>
                          <a:spcPct val="20000"/>
                        </a:spcBef>
                        <a:buClr>
                          <a:srgbClr val="000066"/>
                        </a:buClr>
                        <a:buSzPct val="115000"/>
                        <a:buFont typeface="Symbol" pitchFamily="18" charset="2"/>
                        <a:defRPr sz="1400">
                          <a:solidFill>
                            <a:schemeClr val="tx1"/>
                          </a:solidFill>
                          <a:latin typeface="Arial" pitchFamily="34" charset="0"/>
                          <a:ea typeface="ＭＳ Ｐゴシック" pitchFamily="1" charset="-128"/>
                        </a:defRPr>
                      </a:lvl5pPr>
                      <a:lvl6pPr marL="25146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6pPr>
                      <a:lvl7pPr marL="29718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7pPr>
                      <a:lvl8pPr marL="34290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8pPr>
                      <a:lvl9pPr marL="3886200" indent="-228600" eaLnBrk="0" fontAlgn="base" hangingPunct="0">
                        <a:spcBef>
                          <a:spcPct val="20000"/>
                        </a:spcBef>
                        <a:spcAft>
                          <a:spcPct val="0"/>
                        </a:spcAft>
                        <a:buClr>
                          <a:srgbClr val="000066"/>
                        </a:buClr>
                        <a:buSzPct val="115000"/>
                        <a:buFont typeface="Symbol" pitchFamily="18" charset="2"/>
                        <a:defRPr sz="1400">
                          <a:solidFill>
                            <a:schemeClr val="tx1"/>
                          </a:solidFill>
                          <a:latin typeface="Arial" pitchFamily="34" charset="0"/>
                          <a:ea typeface="ＭＳ Ｐゴシック" pitchFamily="1" charset="-128"/>
                        </a:defRPr>
                      </a:lvl9p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r>
                        <a:rPr kumimoji="0" lang="de-DE" altLang="en-US" sz="2000" b="1" i="0" u="none" strike="noStrike" cap="none" normalizeH="0" baseline="0" smtClean="0">
                          <a:ln>
                            <a:noFill/>
                          </a:ln>
                          <a:solidFill>
                            <a:srgbClr val="000066"/>
                          </a:solidFill>
                          <a:effectLst/>
                          <a:latin typeface="Arial" pitchFamily="34" charset="0"/>
                          <a:ea typeface="ＭＳ Ｐゴシック" pitchFamily="1" charset="-128"/>
                        </a:rPr>
                        <a:t>143 193 </a:t>
                      </a:r>
                    </a:p>
                  </a:txBody>
                  <a:tcPr marT="45743" marB="4574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2"/>
                  </a:ext>
                </a:extLst>
              </a:tr>
            </a:tbl>
          </a:graphicData>
        </a:graphic>
      </p:graphicFrame>
      <p:sp>
        <p:nvSpPr>
          <p:cNvPr id="264222" name="Rectangle 147"/>
          <p:cNvSpPr>
            <a:spLocks noChangeArrowheads="1"/>
          </p:cNvSpPr>
          <p:nvPr/>
        </p:nvSpPr>
        <p:spPr bwMode="auto">
          <a:xfrm>
            <a:off x="45715238" y="-128588"/>
            <a:ext cx="9144000" cy="0"/>
          </a:xfrm>
          <a:prstGeom prst="rect">
            <a:avLst/>
          </a:prstGeom>
          <a:noFill/>
          <a:ln>
            <a:noFill/>
          </a:ln>
          <a:effectLst/>
          <a:extLst>
            <a:ext uri="{909E8E84-426E-40DD-AFC4-6F175D3DCCD1}">
              <a14:hiddenFill xmlns:a14="http://schemas.microsoft.com/office/drawing/2010/main">
                <a:solidFill>
                  <a:schemeClr val="fo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wrap="none" anchor="ctr">
            <a:spAutoFit/>
          </a:bodyPr>
          <a:lstStyle/>
          <a:p>
            <a:pPr>
              <a:defRPr/>
            </a:pPr>
            <a:endParaRPr lang="it-IT">
              <a:latin typeface="Arial" charset="0"/>
              <a:ea typeface="ＭＳ Ｐゴシック" charset="0"/>
            </a:endParaRPr>
          </a:p>
        </p:txBody>
      </p:sp>
      <p:sp>
        <p:nvSpPr>
          <p:cNvPr id="264223" name="Rectangle 148"/>
          <p:cNvSpPr>
            <a:spLocks noChangeArrowheads="1"/>
          </p:cNvSpPr>
          <p:nvPr/>
        </p:nvSpPr>
        <p:spPr bwMode="auto">
          <a:xfrm>
            <a:off x="-45715238" y="-88900"/>
            <a:ext cx="18148300" cy="7077075"/>
          </a:xfrm>
          <a:prstGeom prst="rect">
            <a:avLst/>
          </a:prstGeom>
          <a:noFill/>
          <a:ln>
            <a:noFill/>
          </a:ln>
          <a:effectLst/>
          <a:extLst>
            <a:ext uri="{909E8E84-426E-40DD-AFC4-6F175D3DCCD1}">
              <a14:hiddenFill xmlns:a14="http://schemas.microsoft.com/office/drawing/2010/main">
                <a:solidFill>
                  <a:schemeClr val="fo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wrap="none" lIns="0" tIns="0" rIns="0" bIns="0" anchor="ctr">
            <a:spAutoFit/>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lgn="ctr">
              <a:defRPr/>
            </a:pPr>
            <a:r>
              <a:rPr lang="de-DE" altLang="en-US" smtClean="0">
                <a:latin typeface="inherit" charset="0"/>
              </a:rPr>
              <a:t>Conclusion: In patients 65 years or older with nonvalvular AF at increased risk for stroke (CHADS</a:t>
            </a:r>
            <a:r>
              <a:rPr lang="de-DE" altLang="en-US" sz="76500" baseline="-30000" smtClean="0">
                <a:latin typeface="inherit" charset="0"/>
              </a:rPr>
              <a:t>2</a:t>
            </a:r>
            <a:r>
              <a:rPr lang="de-DE" altLang="en-US" sz="600" smtClean="0">
                <a:latin typeface="inherit" charset="0"/>
              </a:rPr>
              <a:t> score ≥1 or equivalent), dabigatran may be a cost-effective alternative to warfarin depending on pricing in the United States. </a:t>
            </a:r>
            <a:endParaRPr lang="de-DE" altLang="en-US" smtClean="0"/>
          </a:p>
        </p:txBody>
      </p:sp>
      <p:sp>
        <p:nvSpPr>
          <p:cNvPr id="264224" name="Text Box 149"/>
          <p:cNvSpPr txBox="1">
            <a:spLocks noChangeArrowheads="1"/>
          </p:cNvSpPr>
          <p:nvPr/>
        </p:nvSpPr>
        <p:spPr bwMode="auto">
          <a:xfrm>
            <a:off x="395288" y="4437063"/>
            <a:ext cx="8064500" cy="754062"/>
          </a:xfrm>
          <a:prstGeom prst="rect">
            <a:avLst/>
          </a:prstGeom>
          <a:noFill/>
          <a:ln>
            <a:noFill/>
          </a:ln>
          <a:effectLst/>
          <a:extLst>
            <a:ext uri="{909E8E84-426E-40DD-AFC4-6F175D3DCCD1}">
              <a14:hiddenFill xmlns:a14="http://schemas.microsoft.com/office/drawing/2010/main">
                <a:solidFill>
                  <a:schemeClr val="fo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spAutoFit/>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600" smtClean="0">
                <a:solidFill>
                  <a:schemeClr val="tx1"/>
                </a:solidFill>
              </a:rPr>
              <a:t>Conclusion</a:t>
            </a:r>
            <a:r>
              <a:rPr lang="de-DE" altLang="en-US" sz="1600" b="0" smtClean="0">
                <a:solidFill>
                  <a:schemeClr val="tx1"/>
                </a:solidFill>
              </a:rPr>
              <a:t>: In patients 65 years or older with nonvalvular AF at increased risk for stroke (CHADS2 score ≥1 or equivalent), dabigatran may be a cost-effective alternative to warfarin </a:t>
            </a:r>
            <a:r>
              <a:rPr lang="de-DE" altLang="en-US" sz="1600" smtClean="0">
                <a:solidFill>
                  <a:srgbClr val="FF0000"/>
                </a:solidFill>
              </a:rPr>
              <a:t>depending on pricing in the United States</a:t>
            </a:r>
            <a:r>
              <a:rPr lang="de-DE" altLang="en-US" sz="1600" b="0" smtClean="0">
                <a:solidFill>
                  <a:schemeClr val="tx1"/>
                </a:solidFill>
              </a:rPr>
              <a:t>.</a:t>
            </a:r>
            <a:r>
              <a:rPr lang="de-DE" altLang="en-US" sz="1600" b="0" smtClean="0"/>
              <a:t> </a:t>
            </a:r>
          </a:p>
        </p:txBody>
      </p:sp>
      <p:sp>
        <p:nvSpPr>
          <p:cNvPr id="299041" name="Foliennummernplatzhalter 1"/>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BFE59AC2-D9FD-468E-BFCC-7A3066FAA733}" type="slidenum">
              <a:rPr lang="de-DE" altLang="en-US" sz="900" smtClean="0">
                <a:solidFill>
                  <a:schemeClr val="accent2"/>
                </a:solidFill>
              </a:rPr>
              <a:pPr/>
              <a:t>306</a:t>
            </a:fld>
            <a:endParaRPr lang="de-DE" altLang="en-US" sz="1400" b="0" smtClean="0">
              <a:solidFill>
                <a:schemeClr val="tx1"/>
              </a:solidFill>
            </a:endParaRPr>
          </a:p>
        </p:txBody>
      </p:sp>
    </p:spTree>
  </p:cSld>
  <p:clrMapOvr>
    <a:masterClrMapping/>
  </p:clrMapOvr>
  <p:transition>
    <p:zoom/>
  </p:transition>
  <p:timing>
    <p:tnLst>
      <p:par>
        <p:cTn id="1" dur="indefinite" restart="never" nodeType="tmRoot"/>
      </p:par>
    </p:tnLst>
  </p:timing>
</p:sld>
</file>

<file path=ppt/slides/slide30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65218"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300035"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D80BC059-D045-442F-9586-572CF5E742E3}" type="slidenum">
              <a:rPr lang="de-DE" altLang="en-US" sz="900" smtClean="0">
                <a:solidFill>
                  <a:schemeClr val="accent2"/>
                </a:solidFill>
              </a:rPr>
              <a:pPr/>
              <a:t>307</a:t>
            </a:fld>
            <a:endParaRPr lang="de-DE" altLang="en-US" sz="1400" b="0" smtClean="0">
              <a:solidFill>
                <a:schemeClr val="tx1"/>
              </a:solidFill>
            </a:endParaRPr>
          </a:p>
        </p:txBody>
      </p:sp>
      <p:sp>
        <p:nvSpPr>
          <p:cNvPr id="729090" name="Rectangle 2"/>
          <p:cNvSpPr>
            <a:spLocks noGrp="1" noChangeArrowheads="1"/>
          </p:cNvSpPr>
          <p:nvPr>
            <p:ph type="title"/>
          </p:nvPr>
        </p:nvSpPr>
        <p:spPr>
          <a:xfrm>
            <a:off x="685800" y="460375"/>
            <a:ext cx="7772400" cy="314325"/>
          </a:xfrm>
          <a:gradFill rotWithShape="1">
            <a:gsLst>
              <a:gs pos="0">
                <a:schemeClr val="bg1"/>
              </a:gs>
              <a:gs pos="100000">
                <a:srgbClr val="0066CC"/>
              </a:gs>
            </a:gsLst>
            <a:lin ang="5400000" scaled="1"/>
          </a:gradFill>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pPr marL="342900" indent="-342900">
              <a:lnSpc>
                <a:spcPct val="90000"/>
              </a:lnSpc>
              <a:spcBef>
                <a:spcPct val="50000"/>
              </a:spcBef>
              <a:buSzPct val="90000"/>
              <a:defRPr/>
            </a:pPr>
            <a:r>
              <a:rPr lang="de-DE" altLang="en-US" sz="1600" smtClean="0">
                <a:solidFill>
                  <a:srgbClr val="000066"/>
                </a:solidFill>
                <a:effectLst>
                  <a:outerShdw blurRad="38100" dist="38100" dir="2700000" algn="tl">
                    <a:srgbClr val="C0C0C0"/>
                  </a:outerShdw>
                </a:effectLst>
                <a:ea typeface="ＭＳ Ｐゴシック" pitchFamily="1" charset="-128"/>
              </a:rPr>
              <a:t>3.2.3 Verwendung pharmakoökonomischer Studien in der Gesundheitspolitik</a:t>
            </a:r>
          </a:p>
        </p:txBody>
      </p:sp>
      <p:graphicFrame>
        <p:nvGraphicFramePr>
          <p:cNvPr id="300037" name="Object 3"/>
          <p:cNvGraphicFramePr>
            <a:graphicFrameLocks noChangeAspect="1"/>
          </p:cNvGraphicFramePr>
          <p:nvPr/>
        </p:nvGraphicFramePr>
        <p:xfrm>
          <a:off x="2590800" y="2743200"/>
          <a:ext cx="2390775" cy="360363"/>
        </p:xfrm>
        <a:graphic>
          <a:graphicData uri="http://schemas.openxmlformats.org/presentationml/2006/ole">
            <mc:AlternateContent xmlns:mc="http://schemas.openxmlformats.org/markup-compatibility/2006">
              <mc:Choice xmlns:v="urn:schemas-microsoft-com:vml" Requires="v">
                <p:oleObj spid="_x0000_s300194" name="Zeichnung" r:id="rId3" imgW="2375555" imgH="367645" progId="WPDraw30.Drawing">
                  <p:embed/>
                </p:oleObj>
              </mc:Choice>
              <mc:Fallback>
                <p:oleObj name="Zeichnung" r:id="rId3" imgW="2375555" imgH="367645" progId="WPDraw30.Drawing">
                  <p:embed/>
                  <p:pic>
                    <p:nvPicPr>
                      <p:cNvPr id="0" name="Object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90800" y="2743200"/>
                        <a:ext cx="2390775" cy="360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graphicFrame>
        <p:nvGraphicFramePr>
          <p:cNvPr id="300038" name="Object 4"/>
          <p:cNvGraphicFramePr>
            <a:graphicFrameLocks noChangeAspect="1"/>
          </p:cNvGraphicFramePr>
          <p:nvPr/>
        </p:nvGraphicFramePr>
        <p:xfrm>
          <a:off x="381000" y="4267200"/>
          <a:ext cx="8402638" cy="371475"/>
        </p:xfrm>
        <a:graphic>
          <a:graphicData uri="http://schemas.openxmlformats.org/presentationml/2006/ole">
            <mc:AlternateContent xmlns:mc="http://schemas.openxmlformats.org/markup-compatibility/2006">
              <mc:Choice xmlns:v="urn:schemas-microsoft-com:vml" Requires="v">
                <p:oleObj spid="_x0000_s300195" name="Zeichnung" r:id="rId5" imgW="8410575" imgH="381000" progId="WPDraw30.Drawing">
                  <p:embed/>
                </p:oleObj>
              </mc:Choice>
              <mc:Fallback>
                <p:oleObj name="Zeichnung" r:id="rId5" imgW="8410575" imgH="381000" progId="WPDraw30.Drawing">
                  <p:embed/>
                  <p:pic>
                    <p:nvPicPr>
                      <p:cNvPr id="0" name="Object 4"/>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81000" y="4267200"/>
                        <a:ext cx="8402638" cy="371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sp>
        <p:nvSpPr>
          <p:cNvPr id="729093" name="Rectangle 5"/>
          <p:cNvSpPr>
            <a:spLocks noGrp="1" noChangeArrowheads="1"/>
          </p:cNvSpPr>
          <p:nvPr>
            <p:ph type="body" idx="1"/>
          </p:nvPr>
        </p:nvSpPr>
        <p:spPr>
          <a:xfrm>
            <a:off x="611188" y="1125538"/>
            <a:ext cx="7777162" cy="5256212"/>
          </a:xfrm>
        </p:spPr>
        <p:txBody>
          <a:bodyPr/>
          <a:lstStyle/>
          <a:p>
            <a:pPr>
              <a:lnSpc>
                <a:spcPct val="80000"/>
              </a:lnSpc>
            </a:pPr>
            <a:r>
              <a:rPr lang="de-DE" altLang="en-US" smtClean="0">
                <a:solidFill>
                  <a:srgbClr val="FF0000"/>
                </a:solidFill>
                <a:ea typeface="ＭＳ Ｐゴシック" pitchFamily="34" charset="-128"/>
              </a:rPr>
              <a:t>Australien, Frankreich, Italien</a:t>
            </a:r>
          </a:p>
          <a:p>
            <a:pPr lvl="3">
              <a:lnSpc>
                <a:spcPct val="80000"/>
              </a:lnSpc>
            </a:pPr>
            <a:r>
              <a:rPr lang="de-DE" altLang="en-US" sz="2000" b="1" smtClean="0">
                <a:ea typeface="ＭＳ Ｐゴシック" pitchFamily="34" charset="-128"/>
              </a:rPr>
              <a:t>Analysen obligatorisch bei Listung neuer Produkte</a:t>
            </a:r>
          </a:p>
          <a:p>
            <a:pPr>
              <a:lnSpc>
                <a:spcPct val="80000"/>
              </a:lnSpc>
            </a:pPr>
            <a:r>
              <a:rPr lang="de-DE" altLang="en-US" smtClean="0">
                <a:solidFill>
                  <a:srgbClr val="FF0000"/>
                </a:solidFill>
                <a:ea typeface="ＭＳ Ｐゴシック" pitchFamily="34" charset="-128"/>
              </a:rPr>
              <a:t>Kanada</a:t>
            </a:r>
          </a:p>
          <a:p>
            <a:pPr lvl="3">
              <a:lnSpc>
                <a:spcPct val="80000"/>
              </a:lnSpc>
            </a:pPr>
            <a:r>
              <a:rPr lang="de-DE" altLang="en-US" sz="2000" b="1" smtClean="0">
                <a:ea typeface="ＭＳ Ｐゴシック" pitchFamily="34" charset="-128"/>
              </a:rPr>
              <a:t>Richtlinien veröffentlicht aber Einreichung von pharmakoökonomischen Daten nur in einigen Regionen obligatorisch</a:t>
            </a:r>
          </a:p>
          <a:p>
            <a:pPr>
              <a:lnSpc>
                <a:spcPct val="80000"/>
              </a:lnSpc>
            </a:pPr>
            <a:r>
              <a:rPr lang="de-DE" altLang="en-US" smtClean="0">
                <a:solidFill>
                  <a:srgbClr val="FF0000"/>
                </a:solidFill>
                <a:ea typeface="ＭＳ Ｐゴシック" pitchFamily="34" charset="-128"/>
              </a:rPr>
              <a:t>USA</a:t>
            </a:r>
          </a:p>
          <a:p>
            <a:pPr lvl="3">
              <a:lnSpc>
                <a:spcPct val="80000"/>
              </a:lnSpc>
            </a:pPr>
            <a:r>
              <a:rPr lang="de-DE" altLang="en-US" sz="2000" b="1" smtClean="0">
                <a:ea typeface="ＭＳ Ｐゴシック" pitchFamily="34" charset="-128"/>
              </a:rPr>
              <a:t>Richtlinien festgelegt</a:t>
            </a:r>
          </a:p>
          <a:p>
            <a:pPr lvl="3">
              <a:lnSpc>
                <a:spcPct val="80000"/>
              </a:lnSpc>
            </a:pPr>
            <a:r>
              <a:rPr lang="de-DE" altLang="en-US" sz="2000" b="1" smtClean="0">
                <a:ea typeface="ＭＳ Ｐゴシック" pitchFamily="34" charset="-128"/>
              </a:rPr>
              <a:t>FDA fordert keine Daten für die Anerkennung der Marktfähigkeit aber für die Begründung von Preisvorstellungen</a:t>
            </a:r>
          </a:p>
          <a:p>
            <a:pPr>
              <a:lnSpc>
                <a:spcPct val="80000"/>
              </a:lnSpc>
            </a:pPr>
            <a:r>
              <a:rPr lang="de-DE" altLang="en-US" smtClean="0">
                <a:solidFill>
                  <a:srgbClr val="FF0000"/>
                </a:solidFill>
                <a:ea typeface="ＭＳ Ｐゴシック" pitchFamily="34" charset="-128"/>
              </a:rPr>
              <a:t>Europa</a:t>
            </a:r>
          </a:p>
          <a:p>
            <a:pPr lvl="3">
              <a:lnSpc>
                <a:spcPct val="80000"/>
              </a:lnSpc>
            </a:pPr>
            <a:r>
              <a:rPr lang="de-DE" altLang="en-US" sz="2000" b="1" smtClean="0">
                <a:ea typeface="ＭＳ Ｐゴシック" pitchFamily="34" charset="-128"/>
              </a:rPr>
              <a:t>Die EMA soll pharmakoökonomische Studien berücksichtigen und Erstattungsstatus klassifizieren</a:t>
            </a:r>
          </a:p>
          <a:p>
            <a:pPr lvl="3">
              <a:lnSpc>
                <a:spcPct val="80000"/>
              </a:lnSpc>
            </a:pPr>
            <a:r>
              <a:rPr lang="de-DE" altLang="en-US" sz="2000" b="1" smtClean="0">
                <a:ea typeface="ＭＳ Ｐゴシック" pitchFamily="34" charset="-128"/>
              </a:rPr>
              <a:t>AMNOG </a:t>
            </a:r>
            <a:r>
              <a:rPr lang="de-DE" altLang="en-US" sz="2000" b="1" smtClean="0">
                <a:ea typeface="ＭＳ Ｐゴシック" pitchFamily="34" charset="-128"/>
                <a:sym typeface="Symbol" pitchFamily="18" charset="2"/>
              </a:rPr>
              <a:t> G-BA Bewertung</a:t>
            </a:r>
            <a:endParaRPr lang="de-DE" altLang="en-US" sz="2000" b="1" smtClean="0">
              <a:ea typeface="ＭＳ Ｐゴシック" pitchFamily="34" charset="-128"/>
            </a:endParaRP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729093">
                                            <p:txEl>
                                              <p:pRg st="0" end="0"/>
                                            </p:txEl>
                                          </p:spTgt>
                                        </p:tgtEl>
                                        <p:attrNameLst>
                                          <p:attrName>style.visibility</p:attrName>
                                        </p:attrNameLst>
                                      </p:cBhvr>
                                      <p:to>
                                        <p:strVal val="visible"/>
                                      </p:to>
                                    </p:set>
                                    <p:anim calcmode="lin" valueType="num">
                                      <p:cBhvr additive="base">
                                        <p:cTn id="7" dur="500" fill="hold"/>
                                        <p:tgtEl>
                                          <p:spTgt spid="72909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72909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729093">
                                            <p:txEl>
                                              <p:pRg st="1" end="1"/>
                                            </p:txEl>
                                          </p:spTgt>
                                        </p:tgtEl>
                                        <p:attrNameLst>
                                          <p:attrName>style.visibility</p:attrName>
                                        </p:attrNameLst>
                                      </p:cBhvr>
                                      <p:to>
                                        <p:strVal val="visible"/>
                                      </p:to>
                                    </p:set>
                                    <p:anim calcmode="lin" valueType="num">
                                      <p:cBhvr additive="base">
                                        <p:cTn id="13" dur="500" fill="hold"/>
                                        <p:tgtEl>
                                          <p:spTgt spid="72909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72909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729093">
                                            <p:txEl>
                                              <p:pRg st="2" end="2"/>
                                            </p:txEl>
                                          </p:spTgt>
                                        </p:tgtEl>
                                        <p:attrNameLst>
                                          <p:attrName>style.visibility</p:attrName>
                                        </p:attrNameLst>
                                      </p:cBhvr>
                                      <p:to>
                                        <p:strVal val="visible"/>
                                      </p:to>
                                    </p:set>
                                    <p:anim calcmode="lin" valueType="num">
                                      <p:cBhvr additive="base">
                                        <p:cTn id="19" dur="500" fill="hold"/>
                                        <p:tgtEl>
                                          <p:spTgt spid="72909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72909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729093">
                                            <p:txEl>
                                              <p:pRg st="3" end="3"/>
                                            </p:txEl>
                                          </p:spTgt>
                                        </p:tgtEl>
                                        <p:attrNameLst>
                                          <p:attrName>style.visibility</p:attrName>
                                        </p:attrNameLst>
                                      </p:cBhvr>
                                      <p:to>
                                        <p:strVal val="visible"/>
                                      </p:to>
                                    </p:set>
                                    <p:anim calcmode="lin" valueType="num">
                                      <p:cBhvr additive="base">
                                        <p:cTn id="25" dur="500" fill="hold"/>
                                        <p:tgtEl>
                                          <p:spTgt spid="729093">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729093">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729093">
                                            <p:txEl>
                                              <p:pRg st="4" end="4"/>
                                            </p:txEl>
                                          </p:spTgt>
                                        </p:tgtEl>
                                        <p:attrNameLst>
                                          <p:attrName>style.visibility</p:attrName>
                                        </p:attrNameLst>
                                      </p:cBhvr>
                                      <p:to>
                                        <p:strVal val="visible"/>
                                      </p:to>
                                    </p:set>
                                    <p:anim calcmode="lin" valueType="num">
                                      <p:cBhvr additive="base">
                                        <p:cTn id="31" dur="500" fill="hold"/>
                                        <p:tgtEl>
                                          <p:spTgt spid="729093">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729093">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729093">
                                            <p:txEl>
                                              <p:pRg st="5" end="5"/>
                                            </p:txEl>
                                          </p:spTgt>
                                        </p:tgtEl>
                                        <p:attrNameLst>
                                          <p:attrName>style.visibility</p:attrName>
                                        </p:attrNameLst>
                                      </p:cBhvr>
                                      <p:to>
                                        <p:strVal val="visible"/>
                                      </p:to>
                                    </p:set>
                                    <p:anim calcmode="lin" valueType="num">
                                      <p:cBhvr additive="base">
                                        <p:cTn id="37" dur="500" fill="hold"/>
                                        <p:tgtEl>
                                          <p:spTgt spid="729093">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729093">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729093">
                                            <p:txEl>
                                              <p:pRg st="6" end="6"/>
                                            </p:txEl>
                                          </p:spTgt>
                                        </p:tgtEl>
                                        <p:attrNameLst>
                                          <p:attrName>style.visibility</p:attrName>
                                        </p:attrNameLst>
                                      </p:cBhvr>
                                      <p:to>
                                        <p:strVal val="visible"/>
                                      </p:to>
                                    </p:set>
                                    <p:anim calcmode="lin" valueType="num">
                                      <p:cBhvr additive="base">
                                        <p:cTn id="43" dur="500" fill="hold"/>
                                        <p:tgtEl>
                                          <p:spTgt spid="729093">
                                            <p:txEl>
                                              <p:pRg st="6" end="6"/>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729093">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729093">
                                            <p:txEl>
                                              <p:pRg st="7" end="7"/>
                                            </p:txEl>
                                          </p:spTgt>
                                        </p:tgtEl>
                                        <p:attrNameLst>
                                          <p:attrName>style.visibility</p:attrName>
                                        </p:attrNameLst>
                                      </p:cBhvr>
                                      <p:to>
                                        <p:strVal val="visible"/>
                                      </p:to>
                                    </p:set>
                                    <p:anim calcmode="lin" valueType="num">
                                      <p:cBhvr additive="base">
                                        <p:cTn id="49" dur="500" fill="hold"/>
                                        <p:tgtEl>
                                          <p:spTgt spid="729093">
                                            <p:txEl>
                                              <p:pRg st="7" end="7"/>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729093">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729093">
                                            <p:txEl>
                                              <p:pRg st="8" end="8"/>
                                            </p:txEl>
                                          </p:spTgt>
                                        </p:tgtEl>
                                        <p:attrNameLst>
                                          <p:attrName>style.visibility</p:attrName>
                                        </p:attrNameLst>
                                      </p:cBhvr>
                                      <p:to>
                                        <p:strVal val="visible"/>
                                      </p:to>
                                    </p:set>
                                    <p:anim calcmode="lin" valueType="num">
                                      <p:cBhvr additive="base">
                                        <p:cTn id="55" dur="500" fill="hold"/>
                                        <p:tgtEl>
                                          <p:spTgt spid="729093">
                                            <p:txEl>
                                              <p:pRg st="8" end="8"/>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729093">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729093">
                                            <p:txEl>
                                              <p:pRg st="9" end="9"/>
                                            </p:txEl>
                                          </p:spTgt>
                                        </p:tgtEl>
                                        <p:attrNameLst>
                                          <p:attrName>style.visibility</p:attrName>
                                        </p:attrNameLst>
                                      </p:cBhvr>
                                      <p:to>
                                        <p:strVal val="visible"/>
                                      </p:to>
                                    </p:set>
                                    <p:anim calcmode="lin" valueType="num">
                                      <p:cBhvr additive="base">
                                        <p:cTn id="61" dur="500" fill="hold"/>
                                        <p:tgtEl>
                                          <p:spTgt spid="729093">
                                            <p:txEl>
                                              <p:pRg st="9" end="9"/>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729093">
                                            <p:txEl>
                                              <p:pRg st="9" end="9"/>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9093" grpId="0" build="p" bldLvl="5" autoUpdateAnimBg="0"/>
    </p:bldLst>
  </p:timing>
</p:sld>
</file>

<file path=ppt/slides/slide30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66242"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301059"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C56F18E7-64D4-4E0F-906A-E5A7A4350548}" type="slidenum">
              <a:rPr lang="de-DE" altLang="en-US" sz="900" smtClean="0">
                <a:solidFill>
                  <a:schemeClr val="accent2"/>
                </a:solidFill>
              </a:rPr>
              <a:pPr/>
              <a:t>308</a:t>
            </a:fld>
            <a:endParaRPr lang="de-DE" altLang="en-US" sz="1400" b="0" smtClean="0">
              <a:solidFill>
                <a:schemeClr val="tx1"/>
              </a:solidFill>
            </a:endParaRPr>
          </a:p>
        </p:txBody>
      </p:sp>
      <p:sp>
        <p:nvSpPr>
          <p:cNvPr id="136194" name="Rectangle 2"/>
          <p:cNvSpPr>
            <a:spLocks noGrp="1" noChangeArrowheads="1"/>
          </p:cNvSpPr>
          <p:nvPr>
            <p:ph type="title"/>
          </p:nvPr>
        </p:nvSpPr>
        <p:spPr>
          <a:xfrm>
            <a:off x="685800" y="144463"/>
            <a:ext cx="7772400" cy="1311275"/>
          </a:xfrm>
        </p:spPr>
        <p:txBody>
          <a:bodyPr/>
          <a:lstStyle/>
          <a:p>
            <a:pPr>
              <a:defRPr/>
            </a:pPr>
            <a:r>
              <a:rPr lang="de-DE" altLang="en-US" sz="2400" smtClean="0">
                <a:solidFill>
                  <a:srgbClr val="FFFF00"/>
                </a:solidFill>
                <a:effectLst>
                  <a:outerShdw blurRad="38100" dist="38100" dir="2700000" algn="tl">
                    <a:srgbClr val="000000"/>
                  </a:outerShdw>
                </a:effectLst>
                <a:ea typeface="ＭＳ Ｐゴシック" pitchFamily="1" charset="-128"/>
              </a:rPr>
              <a:t>3 Pharmakoökonomie</a:t>
            </a:r>
            <a:r>
              <a:rPr lang="de-DE" altLang="en-US" smtClean="0">
                <a:solidFill>
                  <a:srgbClr val="FFFF00"/>
                </a:solidFill>
                <a:effectLst>
                  <a:outerShdw blurRad="38100" dist="38100" dir="2700000" algn="tl">
                    <a:srgbClr val="000000"/>
                  </a:outerShdw>
                </a:effectLst>
                <a:ea typeface="ＭＳ Ｐゴシック" pitchFamily="1" charset="-128"/>
              </a:rPr>
              <a:t/>
            </a:r>
            <a:br>
              <a:rPr lang="de-DE" altLang="en-US" smtClean="0">
                <a:solidFill>
                  <a:srgbClr val="FFFF00"/>
                </a:solidFill>
                <a:effectLst>
                  <a:outerShdw blurRad="38100" dist="38100" dir="2700000" algn="tl">
                    <a:srgbClr val="000000"/>
                  </a:outerShdw>
                </a:effectLst>
                <a:ea typeface="ＭＳ Ｐゴシック" pitchFamily="1" charset="-128"/>
              </a:rPr>
            </a:br>
            <a:r>
              <a:rPr lang="de-DE" altLang="en-US" smtClean="0">
                <a:ea typeface="ＭＳ Ｐゴシック" pitchFamily="1" charset="-128"/>
              </a:rPr>
              <a:t>3. 3</a:t>
            </a:r>
            <a:r>
              <a:rPr lang="de-DE" altLang="en-US" smtClean="0">
                <a:solidFill>
                  <a:srgbClr val="FFFF00"/>
                </a:solidFill>
                <a:effectLst>
                  <a:outerShdw blurRad="38100" dist="38100" dir="2700000" algn="tl">
                    <a:srgbClr val="000000"/>
                  </a:outerShdw>
                </a:effectLst>
                <a:ea typeface="ＭＳ Ｐゴシック" pitchFamily="1" charset="-128"/>
              </a:rPr>
              <a:t> </a:t>
            </a:r>
            <a:r>
              <a:rPr lang="de-DE" altLang="en-US" smtClean="0">
                <a:ea typeface="ＭＳ Ｐゴシック" pitchFamily="1" charset="-128"/>
              </a:rPr>
              <a:t>Kritische Beurteilung pharmakoökonomischen Studien</a:t>
            </a:r>
          </a:p>
        </p:txBody>
      </p:sp>
      <p:sp>
        <p:nvSpPr>
          <p:cNvPr id="301061" name="Rectangle 8"/>
          <p:cNvSpPr>
            <a:spLocks noGrp="1" noChangeArrowheads="1"/>
          </p:cNvSpPr>
          <p:nvPr>
            <p:ph type="body" idx="1"/>
          </p:nvPr>
        </p:nvSpPr>
        <p:spPr>
          <a:xfrm>
            <a:off x="609600" y="2286000"/>
            <a:ext cx="7772400" cy="2667000"/>
          </a:xfrm>
        </p:spPr>
        <p:txBody>
          <a:bodyPr/>
          <a:lstStyle/>
          <a:p>
            <a:r>
              <a:rPr lang="de-DE" altLang="en-US" sz="2800" smtClean="0">
                <a:ea typeface="ＭＳ Ｐゴシック" pitchFamily="34" charset="-128"/>
              </a:rPr>
              <a:t>3.3.1 Qualitätsbewertung pharmakoökonomischer Studien</a:t>
            </a:r>
          </a:p>
          <a:p>
            <a:r>
              <a:rPr lang="de-DE" altLang="en-US" sz="2800" smtClean="0">
                <a:ea typeface="ＭＳ Ｐゴシック" pitchFamily="34" charset="-128"/>
              </a:rPr>
              <a:t>3.3.2 Grenzkosten / Grenznutzen</a:t>
            </a:r>
          </a:p>
          <a:p>
            <a:r>
              <a:rPr lang="de-DE" altLang="en-US" sz="2800" smtClean="0">
                <a:ea typeface="ＭＳ Ｐゴシック" pitchFamily="34" charset="-128"/>
              </a:rPr>
              <a:t>3.3.3 Sensitivitätsanalyse</a:t>
            </a:r>
          </a:p>
        </p:txBody>
      </p:sp>
    </p:spTree>
  </p:cSld>
  <p:clrMapOvr>
    <a:masterClrMapping/>
  </p:clrMapOvr>
  <p:transition>
    <p:zoom/>
  </p:transition>
  <p:timing>
    <p:tnLst>
      <p:par>
        <p:cTn id="1" dur="indefinite" restart="never" nodeType="tmRoot"/>
      </p:par>
    </p:tn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688975" y="363538"/>
            <a:ext cx="7772400" cy="461962"/>
          </a:xfrm>
        </p:spPr>
        <p:txBody>
          <a:bodyPr/>
          <a:lstStyle/>
          <a:p>
            <a:pPr>
              <a:defRPr/>
            </a:pPr>
            <a:r>
              <a:rPr lang="de-DE" altLang="en-US" sz="2400" smtClean="0">
                <a:ea typeface="ＭＳ Ｐゴシック" pitchFamily="1" charset="-128"/>
              </a:rPr>
              <a:t>3.3.1 Qualität von Studien</a:t>
            </a:r>
          </a:p>
        </p:txBody>
      </p:sp>
      <p:sp>
        <p:nvSpPr>
          <p:cNvPr id="302083" name="Foliennummernplatzhalt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8E06B025-2CF5-402B-8B3C-DABAF27F3135}" type="slidenum">
              <a:rPr lang="de-DE" altLang="en-US" sz="900" smtClean="0">
                <a:solidFill>
                  <a:schemeClr val="accent2"/>
                </a:solidFill>
              </a:rPr>
              <a:pPr/>
              <a:t>309</a:t>
            </a:fld>
            <a:endParaRPr lang="de-DE" altLang="en-US" sz="1400" b="0" smtClean="0">
              <a:solidFill>
                <a:schemeClr val="tx1"/>
              </a:solidFill>
            </a:endParaRPr>
          </a:p>
        </p:txBody>
      </p:sp>
      <p:sp>
        <p:nvSpPr>
          <p:cNvPr id="230404" name="Fußzeilenplatzhalter 3"/>
          <p:cNvSpPr>
            <a:spLocks noGrp="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6" name="Textfeld 5"/>
          <p:cNvSpPr txBox="1"/>
          <p:nvPr/>
        </p:nvSpPr>
        <p:spPr>
          <a:xfrm>
            <a:off x="766763" y="1484313"/>
            <a:ext cx="7488237" cy="3503612"/>
          </a:xfrm>
          <a:prstGeom prst="rect">
            <a:avLst/>
          </a:prstGeom>
          <a:noFill/>
        </p:spPr>
        <p:txBody>
          <a:bodyPr>
            <a:spAutoFit/>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lgn="ctr">
              <a:defRPr/>
            </a:pPr>
            <a:r>
              <a:rPr lang="en-US" altLang="en-US" smtClean="0">
                <a:solidFill>
                  <a:srgbClr val="FF0000"/>
                </a:solidFill>
                <a:effectLst>
                  <a:outerShdw blurRad="38100" dist="38100" dir="2700000" algn="tl">
                    <a:srgbClr val="000000"/>
                  </a:outerShdw>
                </a:effectLst>
              </a:rPr>
              <a:t>C</a:t>
            </a:r>
            <a:r>
              <a:rPr lang="en-US" altLang="en-US" smtClean="0"/>
              <a:t>onsolidated </a:t>
            </a:r>
            <a:r>
              <a:rPr lang="en-US" altLang="en-US" smtClean="0">
                <a:solidFill>
                  <a:srgbClr val="FF0000"/>
                </a:solidFill>
                <a:effectLst>
                  <a:outerShdw blurRad="38100" dist="38100" dir="2700000" algn="tl">
                    <a:srgbClr val="000000"/>
                  </a:outerShdw>
                </a:effectLst>
              </a:rPr>
              <a:t>H</a:t>
            </a:r>
            <a:r>
              <a:rPr lang="en-US" altLang="en-US" smtClean="0"/>
              <a:t>ealth </a:t>
            </a:r>
            <a:r>
              <a:rPr lang="en-US" altLang="en-US" smtClean="0">
                <a:solidFill>
                  <a:srgbClr val="FF0000"/>
                </a:solidFill>
                <a:effectLst>
                  <a:outerShdw blurRad="38100" dist="38100" dir="2700000" algn="tl">
                    <a:srgbClr val="000000"/>
                  </a:outerShdw>
                </a:effectLst>
              </a:rPr>
              <a:t>E</a:t>
            </a:r>
            <a:r>
              <a:rPr lang="en-US" altLang="en-US" smtClean="0"/>
              <a:t>conomic </a:t>
            </a:r>
            <a:r>
              <a:rPr lang="en-US" altLang="en-US" smtClean="0">
                <a:solidFill>
                  <a:srgbClr val="FF0000"/>
                </a:solidFill>
                <a:effectLst>
                  <a:outerShdw blurRad="38100" dist="38100" dir="2700000" algn="tl">
                    <a:srgbClr val="000000"/>
                  </a:outerShdw>
                </a:effectLst>
              </a:rPr>
              <a:t>E</a:t>
            </a:r>
            <a:r>
              <a:rPr lang="en-US" altLang="en-US" smtClean="0"/>
              <a:t>valuation </a:t>
            </a:r>
            <a:r>
              <a:rPr lang="en-US" altLang="en-US" smtClean="0">
                <a:solidFill>
                  <a:srgbClr val="FF0000"/>
                </a:solidFill>
                <a:effectLst>
                  <a:outerShdw blurRad="38100" dist="38100" dir="2700000" algn="tl">
                    <a:srgbClr val="000000"/>
                  </a:outerShdw>
                </a:effectLst>
              </a:rPr>
              <a:t>R</a:t>
            </a:r>
            <a:r>
              <a:rPr lang="en-US" altLang="en-US" smtClean="0"/>
              <a:t>eporting </a:t>
            </a:r>
            <a:r>
              <a:rPr lang="en-US" altLang="en-US" smtClean="0">
                <a:solidFill>
                  <a:srgbClr val="FF0000"/>
                </a:solidFill>
                <a:effectLst>
                  <a:outerShdw blurRad="38100" dist="38100" dir="2700000" algn="tl">
                    <a:srgbClr val="000000"/>
                  </a:outerShdw>
                </a:effectLst>
              </a:rPr>
              <a:t>S</a:t>
            </a:r>
            <a:r>
              <a:rPr lang="en-US" altLang="en-US" smtClean="0"/>
              <a:t>tandards (</a:t>
            </a:r>
            <a:r>
              <a:rPr lang="en-US" altLang="en-US" smtClean="0">
                <a:solidFill>
                  <a:srgbClr val="FF0000"/>
                </a:solidFill>
                <a:effectLst>
                  <a:outerShdw blurRad="38100" dist="38100" dir="2700000" algn="tl">
                    <a:srgbClr val="000000"/>
                  </a:outerShdw>
                </a:effectLst>
              </a:rPr>
              <a:t>CHEERS</a:t>
            </a:r>
            <a:r>
              <a:rPr lang="en-US" altLang="en-US" smtClean="0"/>
              <a:t>) statement</a:t>
            </a:r>
            <a:endParaRPr lang="en-US" altLang="en-US" b="0" smtClean="0"/>
          </a:p>
          <a:p>
            <a:pPr algn="ctr">
              <a:defRPr/>
            </a:pPr>
            <a:endParaRPr lang="de-DE" altLang="en-US" smtClean="0"/>
          </a:p>
          <a:p>
            <a:pPr algn="ctr">
              <a:defRPr/>
            </a:pPr>
            <a:r>
              <a:rPr lang="de-DE" altLang="en-US" smtClean="0"/>
              <a:t>2013</a:t>
            </a:r>
          </a:p>
          <a:p>
            <a:pPr algn="ctr">
              <a:defRPr/>
            </a:pPr>
            <a:r>
              <a:rPr lang="de-DE" altLang="en-US" smtClean="0"/>
              <a:t>Liste von Qualitätskriterien für Pharmakoökonomische Studien</a:t>
            </a:r>
          </a:p>
          <a:p>
            <a:pPr algn="ctr">
              <a:defRPr/>
            </a:pPr>
            <a:endParaRPr lang="de-DE" altLang="en-US" smtClean="0"/>
          </a:p>
          <a:p>
            <a:pPr algn="ctr">
              <a:defRPr/>
            </a:pPr>
            <a:r>
              <a:rPr lang="de-DE" altLang="en-US" sz="1600" smtClean="0">
                <a:solidFill>
                  <a:schemeClr val="tx1"/>
                </a:solidFill>
              </a:rPr>
              <a:t>http://www.ispor.org/TaskForces/EconomicPubGuidelines.asp</a:t>
            </a:r>
          </a:p>
        </p:txBody>
      </p:sp>
    </p:spTree>
  </p:cSld>
  <p:clrMapOvr>
    <a:masterClrMapping/>
  </p:clrMapOvr>
  <p:transition>
    <p:zoom/>
  </p:transition>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4818"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endParaRPr lang="de-DE" altLang="en-US" sz="1000" b="0" dirty="0" smtClean="0">
              <a:solidFill>
                <a:schemeClr val="tx1"/>
              </a:solidFill>
            </a:endParaRPr>
          </a:p>
        </p:txBody>
      </p:sp>
      <p:sp>
        <p:nvSpPr>
          <p:cNvPr id="33795"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606FA61B-BFC2-4B3E-9656-B1631A527764}" type="slidenum">
              <a:rPr lang="de-DE" altLang="en-US" sz="900" smtClean="0">
                <a:solidFill>
                  <a:schemeClr val="accent2"/>
                </a:solidFill>
              </a:rPr>
              <a:pPr/>
              <a:t>31</a:t>
            </a:fld>
            <a:endParaRPr lang="de-DE" altLang="en-US" sz="1400" b="0" smtClean="0">
              <a:solidFill>
                <a:schemeClr val="tx1"/>
              </a:solidFill>
            </a:endParaRPr>
          </a:p>
        </p:txBody>
      </p:sp>
      <p:sp>
        <p:nvSpPr>
          <p:cNvPr id="152578"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2.1.1 Gesetzliche und Ethische Grundlagen</a:t>
            </a:r>
          </a:p>
        </p:txBody>
      </p:sp>
      <p:sp>
        <p:nvSpPr>
          <p:cNvPr id="152579" name="Rectangle 3"/>
          <p:cNvSpPr>
            <a:spLocks noGrp="1" noChangeArrowheads="1"/>
          </p:cNvSpPr>
          <p:nvPr>
            <p:ph type="body" idx="1"/>
          </p:nvPr>
        </p:nvSpPr>
        <p:spPr>
          <a:xfrm>
            <a:off x="684213" y="1654175"/>
            <a:ext cx="7772400" cy="3719513"/>
          </a:xfrm>
        </p:spPr>
        <p:txBody>
          <a:bodyPr/>
          <a:lstStyle/>
          <a:p>
            <a:pPr>
              <a:lnSpc>
                <a:spcPct val="90000"/>
              </a:lnSpc>
              <a:defRPr/>
            </a:pPr>
            <a:r>
              <a:rPr lang="de-DE" altLang="en-US" sz="2000" dirty="0" smtClean="0">
                <a:ea typeface="ＭＳ Ｐゴシック" pitchFamily="1" charset="-128"/>
              </a:rPr>
              <a:t>Arzneimittelprüfrichtlinien 91/507/EWG seit 1994 in Deutschland bindend</a:t>
            </a:r>
          </a:p>
          <a:p>
            <a:pPr>
              <a:lnSpc>
                <a:spcPct val="90000"/>
              </a:lnSpc>
              <a:defRPr/>
            </a:pPr>
            <a:r>
              <a:rPr lang="de-DE" altLang="en-US" sz="2000" dirty="0" smtClean="0">
                <a:ea typeface="ＭＳ Ｐゴシック" pitchFamily="1" charset="-128"/>
              </a:rPr>
              <a:t>GCP Leitlinien der </a:t>
            </a:r>
            <a:r>
              <a:rPr lang="de-DE" altLang="en-US" sz="2000" dirty="0" smtClean="0">
                <a:solidFill>
                  <a:srgbClr val="CC0000"/>
                </a:solidFill>
                <a:effectLst>
                  <a:outerShdw blurRad="38100" dist="38100" dir="2700000" algn="tl">
                    <a:srgbClr val="000000"/>
                  </a:outerShdw>
                </a:effectLst>
                <a:ea typeface="ＭＳ Ｐゴシック" pitchFamily="1" charset="-128"/>
              </a:rPr>
              <a:t>EMA</a:t>
            </a:r>
            <a:r>
              <a:rPr lang="de-DE" altLang="en-US" sz="2000" dirty="0" smtClean="0">
                <a:ea typeface="ＭＳ Ｐゴシック" pitchFamily="1" charset="-128"/>
              </a:rPr>
              <a:t> 2002 (</a:t>
            </a:r>
            <a:r>
              <a:rPr lang="de-DE" altLang="en-US" sz="2000" u="sng" dirty="0" smtClean="0">
                <a:solidFill>
                  <a:srgbClr val="CC0000"/>
                </a:solidFill>
                <a:effectLst>
                  <a:outerShdw blurRad="38100" dist="38100" dir="2700000" algn="tl">
                    <a:srgbClr val="000000"/>
                  </a:outerShdw>
                </a:effectLst>
                <a:ea typeface="ＭＳ Ｐゴシック" pitchFamily="1" charset="-128"/>
              </a:rPr>
              <a:t>E</a:t>
            </a:r>
            <a:r>
              <a:rPr lang="de-DE" altLang="en-US" sz="2000" dirty="0" smtClean="0">
                <a:ea typeface="ＭＳ Ｐゴシック" pitchFamily="1" charset="-128"/>
              </a:rPr>
              <a:t>uropean </a:t>
            </a:r>
            <a:r>
              <a:rPr lang="de-DE" altLang="en-US" sz="2000" u="sng" dirty="0" err="1" smtClean="0">
                <a:solidFill>
                  <a:srgbClr val="CC0000"/>
                </a:solidFill>
                <a:effectLst>
                  <a:outerShdw blurRad="38100" dist="38100" dir="2700000" algn="tl">
                    <a:srgbClr val="000000"/>
                  </a:outerShdw>
                </a:effectLst>
                <a:ea typeface="ＭＳ Ｐゴシック" pitchFamily="1" charset="-128"/>
              </a:rPr>
              <a:t>M</a:t>
            </a:r>
            <a:r>
              <a:rPr lang="de-DE" altLang="en-US" sz="2000" dirty="0" err="1" smtClean="0">
                <a:ea typeface="ＭＳ Ｐゴシック" pitchFamily="1" charset="-128"/>
              </a:rPr>
              <a:t>edicines</a:t>
            </a:r>
            <a:r>
              <a:rPr lang="de-DE" altLang="en-US" sz="2000" dirty="0" smtClean="0">
                <a:ea typeface="ＭＳ Ｐゴシック" pitchFamily="1" charset="-128"/>
              </a:rPr>
              <a:t> </a:t>
            </a:r>
            <a:r>
              <a:rPr lang="de-DE" altLang="en-US" sz="2000" u="sng" dirty="0" smtClean="0">
                <a:solidFill>
                  <a:srgbClr val="CC0000"/>
                </a:solidFill>
                <a:effectLst>
                  <a:outerShdw blurRad="38100" dist="38100" dir="2700000" algn="tl">
                    <a:srgbClr val="000000"/>
                  </a:outerShdw>
                </a:effectLst>
                <a:ea typeface="ＭＳ Ｐゴシック" pitchFamily="1" charset="-128"/>
              </a:rPr>
              <a:t>A</a:t>
            </a:r>
            <a:r>
              <a:rPr lang="de-DE" altLang="en-US" sz="2000" dirty="0" smtClean="0">
                <a:ea typeface="ＭＳ Ｐゴシック" pitchFamily="1" charset="-128"/>
              </a:rPr>
              <a:t>gency)</a:t>
            </a:r>
          </a:p>
          <a:p>
            <a:pPr>
              <a:lnSpc>
                <a:spcPct val="90000"/>
              </a:lnSpc>
              <a:defRPr/>
            </a:pPr>
            <a:r>
              <a:rPr lang="de-DE" altLang="en-US" sz="2000" dirty="0" smtClean="0">
                <a:ea typeface="ＭＳ Ｐゴシック" pitchFamily="1" charset="-128"/>
              </a:rPr>
              <a:t>Werden im Rahmen der Internationalen Harmonisierungskonferenz für Humanarzneimittel (</a:t>
            </a:r>
            <a:r>
              <a:rPr lang="de-DE" altLang="en-US" sz="2000" u="sng" dirty="0" smtClean="0">
                <a:solidFill>
                  <a:srgbClr val="CC0000"/>
                </a:solidFill>
                <a:effectLst>
                  <a:outerShdw blurRad="38100" dist="38100" dir="2700000" algn="tl">
                    <a:srgbClr val="000000"/>
                  </a:outerShdw>
                </a:effectLst>
                <a:ea typeface="ＭＳ Ｐゴシック" pitchFamily="1" charset="-128"/>
              </a:rPr>
              <a:t>I</a:t>
            </a:r>
            <a:r>
              <a:rPr lang="de-DE" altLang="en-US" sz="2000" dirty="0" smtClean="0">
                <a:ea typeface="ＭＳ Ｐゴシック" pitchFamily="1" charset="-128"/>
              </a:rPr>
              <a:t>nternational </a:t>
            </a:r>
            <a:r>
              <a:rPr lang="de-DE" altLang="en-US" sz="2000" u="sng" dirty="0" smtClean="0">
                <a:solidFill>
                  <a:srgbClr val="CC0000"/>
                </a:solidFill>
                <a:effectLst>
                  <a:outerShdw blurRad="38100" dist="38100" dir="2700000" algn="tl">
                    <a:srgbClr val="000000"/>
                  </a:outerShdw>
                </a:effectLst>
                <a:ea typeface="ＭＳ Ｐゴシック" pitchFamily="1" charset="-128"/>
              </a:rPr>
              <a:t>C</a:t>
            </a:r>
            <a:r>
              <a:rPr lang="de-DE" altLang="en-US" sz="2000" dirty="0" smtClean="0">
                <a:ea typeface="ＭＳ Ｐゴシック" pitchFamily="1" charset="-128"/>
              </a:rPr>
              <a:t>onference of </a:t>
            </a:r>
            <a:r>
              <a:rPr lang="de-DE" altLang="en-US" sz="2000" u="sng" dirty="0" err="1" smtClean="0">
                <a:solidFill>
                  <a:srgbClr val="CC0000"/>
                </a:solidFill>
                <a:effectLst>
                  <a:outerShdw blurRad="38100" dist="38100" dir="2700000" algn="tl">
                    <a:srgbClr val="000000"/>
                  </a:outerShdw>
                </a:effectLst>
                <a:ea typeface="ＭＳ Ｐゴシック" pitchFamily="1" charset="-128"/>
              </a:rPr>
              <a:t>H</a:t>
            </a:r>
            <a:r>
              <a:rPr lang="de-DE" altLang="en-US" sz="2000" dirty="0" err="1" smtClean="0">
                <a:ea typeface="ＭＳ Ｐゴシック" pitchFamily="1" charset="-128"/>
              </a:rPr>
              <a:t>armonisation</a:t>
            </a:r>
            <a:r>
              <a:rPr lang="de-DE" altLang="en-US" sz="2000" dirty="0" smtClean="0">
                <a:ea typeface="ＭＳ Ｐゴシック" pitchFamily="1" charset="-128"/>
              </a:rPr>
              <a:t> </a:t>
            </a:r>
            <a:r>
              <a:rPr lang="de-DE" altLang="en-US" sz="2000" dirty="0" smtClean="0">
                <a:solidFill>
                  <a:srgbClr val="CC0000"/>
                </a:solidFill>
                <a:effectLst>
                  <a:outerShdw blurRad="38100" dist="38100" dir="2700000" algn="tl">
                    <a:srgbClr val="000000"/>
                  </a:outerShdw>
                </a:effectLst>
                <a:ea typeface="ＭＳ Ｐゴシック" pitchFamily="1" charset="-128"/>
              </a:rPr>
              <a:t>ICH</a:t>
            </a:r>
            <a:r>
              <a:rPr lang="de-DE" altLang="en-US" sz="2000" dirty="0" smtClean="0">
                <a:ea typeface="ＭＳ Ｐゴシック" pitchFamily="1" charset="-128"/>
              </a:rPr>
              <a:t>) diskutiert</a:t>
            </a:r>
          </a:p>
          <a:p>
            <a:pPr>
              <a:lnSpc>
                <a:spcPct val="90000"/>
              </a:lnSpc>
              <a:defRPr/>
            </a:pPr>
            <a:r>
              <a:rPr lang="de-DE" altLang="en-US" sz="2000" dirty="0" smtClean="0">
                <a:ea typeface="ＭＳ Ｐゴシック" pitchFamily="1" charset="-128"/>
              </a:rPr>
              <a:t>Zentrale Anmeldung der Studien </a:t>
            </a:r>
            <a:r>
              <a:rPr lang="de-DE" altLang="en-US" dirty="0" smtClean="0">
                <a:ea typeface="ＭＳ Ｐゴシック" pitchFamily="1" charset="-128"/>
              </a:rPr>
              <a:t/>
            </a:r>
            <a:br>
              <a:rPr lang="de-DE" altLang="en-US" dirty="0" smtClean="0">
                <a:ea typeface="ＭＳ Ｐゴシック" pitchFamily="1" charset="-128"/>
              </a:rPr>
            </a:br>
            <a:r>
              <a:rPr lang="de-DE" altLang="en-US" sz="1800" dirty="0" smtClean="0">
                <a:solidFill>
                  <a:schemeClr val="tx1"/>
                </a:solidFill>
                <a:ea typeface="ＭＳ Ｐゴシック" pitchFamily="1" charset="-128"/>
              </a:rPr>
              <a:t>(ClinicalTrials.gov Identifier:  </a:t>
            </a:r>
            <a:r>
              <a:rPr lang="de-DE" altLang="en-US" sz="1800" dirty="0" err="1" smtClean="0">
                <a:solidFill>
                  <a:schemeClr val="tx1"/>
                </a:solidFill>
                <a:ea typeface="ＭＳ Ｐゴシック" pitchFamily="1" charset="-128"/>
              </a:rPr>
              <a:t>NCTxxxxxxxx</a:t>
            </a:r>
            <a:r>
              <a:rPr lang="de-DE" altLang="en-US" sz="1800" dirty="0" smtClean="0">
                <a:solidFill>
                  <a:schemeClr val="tx1"/>
                </a:solidFill>
                <a:ea typeface="ＭＳ Ｐゴシック" pitchFamily="1" charset="-128"/>
              </a:rPr>
              <a:t>) </a:t>
            </a:r>
            <a:br>
              <a:rPr lang="de-DE" altLang="en-US" sz="1800" dirty="0" smtClean="0">
                <a:solidFill>
                  <a:schemeClr val="tx1"/>
                </a:solidFill>
                <a:ea typeface="ＭＳ Ｐゴシック" pitchFamily="1" charset="-128"/>
              </a:rPr>
            </a:br>
            <a:r>
              <a:rPr lang="de-DE" altLang="en-US" sz="1800" dirty="0" smtClean="0">
                <a:solidFill>
                  <a:schemeClr val="tx1"/>
                </a:solidFill>
                <a:ea typeface="ＭＳ Ｐゴシック" pitchFamily="1" charset="-128"/>
              </a:rPr>
              <a:t>(</a:t>
            </a:r>
            <a:r>
              <a:rPr lang="de-DE" altLang="en-US" sz="1800" dirty="0" err="1" smtClean="0">
                <a:solidFill>
                  <a:schemeClr val="tx1"/>
                </a:solidFill>
                <a:ea typeface="ＭＳ Ｐゴシック" pitchFamily="1" charset="-128"/>
              </a:rPr>
              <a:t>EudraCT</a:t>
            </a:r>
            <a:r>
              <a:rPr lang="de-DE" altLang="en-US" sz="1800" dirty="0" smtClean="0">
                <a:solidFill>
                  <a:schemeClr val="tx1"/>
                </a:solidFill>
                <a:ea typeface="ＭＳ Ｐゴシック" pitchFamily="1" charset="-128"/>
              </a:rPr>
              <a:t> in Europa)</a:t>
            </a:r>
            <a:br>
              <a:rPr lang="de-DE" altLang="en-US" sz="1800" dirty="0" smtClean="0">
                <a:solidFill>
                  <a:schemeClr val="tx1"/>
                </a:solidFill>
                <a:ea typeface="ＭＳ Ｐゴシック" pitchFamily="1" charset="-128"/>
              </a:rPr>
            </a:br>
            <a:r>
              <a:rPr lang="de-DE" altLang="en-US" sz="1600" dirty="0">
                <a:solidFill>
                  <a:schemeClr val="tx1"/>
                </a:solidFill>
                <a:ea typeface="ＭＳ Ｐゴシック" pitchFamily="1" charset="-128"/>
              </a:rPr>
              <a:t>(</a:t>
            </a:r>
            <a:r>
              <a:rPr lang="en-US" sz="1600" dirty="0">
                <a:solidFill>
                  <a:schemeClr val="tx1"/>
                </a:solidFill>
                <a:ea typeface="ＭＳ Ｐゴシック" pitchFamily="1" charset="-128"/>
              </a:rPr>
              <a:t>International Prospective Register of Systematic Reviews </a:t>
            </a:r>
            <a:r>
              <a:rPr lang="en-US" sz="1600" dirty="0" smtClean="0">
                <a:solidFill>
                  <a:schemeClr val="tx1"/>
                </a:solidFill>
                <a:ea typeface="ＭＳ Ｐゴシック" pitchFamily="1" charset="-128"/>
              </a:rPr>
              <a:t>PROSPERO</a:t>
            </a:r>
            <a:r>
              <a:rPr lang="en-US" sz="1600" dirty="0">
                <a:solidFill>
                  <a:schemeClr val="tx1"/>
                </a:solidFill>
                <a:ea typeface="ＭＳ Ｐゴシック" pitchFamily="1" charset="-128"/>
              </a:rPr>
              <a:t>)</a:t>
            </a:r>
            <a:endParaRPr lang="de-DE" altLang="en-US" sz="1600" dirty="0">
              <a:solidFill>
                <a:schemeClr val="tx1"/>
              </a:solidFill>
              <a:ea typeface="ＭＳ Ｐゴシック" pitchFamily="1" charset="-128"/>
            </a:endParaRPr>
          </a:p>
          <a:p>
            <a:pPr>
              <a:lnSpc>
                <a:spcPct val="90000"/>
              </a:lnSpc>
              <a:defRPr/>
            </a:pPr>
            <a:r>
              <a:rPr lang="de-DE" altLang="en-US" sz="2000" dirty="0" smtClean="0">
                <a:ea typeface="ＭＳ Ｐゴシック" pitchFamily="1" charset="-128"/>
              </a:rPr>
              <a:t>Trotzt der Anmeldungspflicht nur 28% der Zeitschrift verlangen dies zur Publikation der Ergebnisse</a:t>
            </a:r>
            <a:r>
              <a:rPr lang="de-DE" altLang="en-US" sz="2000" dirty="0" smtClean="0">
                <a:solidFill>
                  <a:schemeClr val="tx1"/>
                </a:solidFill>
                <a:ea typeface="ＭＳ Ｐゴシック" pitchFamily="1" charset="-128"/>
              </a:rPr>
              <a:t>**</a:t>
            </a:r>
          </a:p>
        </p:txBody>
      </p:sp>
      <p:sp>
        <p:nvSpPr>
          <p:cNvPr id="152580" name="Text Box 4"/>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marL="342900" indent="-342900" algn="ctr">
              <a:defRPr sz="2400" b="1">
                <a:solidFill>
                  <a:srgbClr val="000066"/>
                </a:solidFill>
                <a:latin typeface="Arial" pitchFamily="34" charset="0"/>
              </a:defRPr>
            </a:lvl1pPr>
            <a:lvl2pPr marL="342900" indent="-342900" algn="ctr">
              <a:defRPr sz="2400" b="1">
                <a:solidFill>
                  <a:srgbClr val="000066"/>
                </a:solidFill>
                <a:latin typeface="Arial" pitchFamily="34" charset="0"/>
              </a:defRPr>
            </a:lvl2pPr>
            <a:lvl3pPr marL="342900" indent="-342900" algn="ctr">
              <a:defRPr sz="2400" b="1">
                <a:solidFill>
                  <a:srgbClr val="000066"/>
                </a:solidFill>
                <a:latin typeface="Arial" pitchFamily="34" charset="0"/>
              </a:defRPr>
            </a:lvl3pPr>
            <a:lvl4pPr marL="342900" indent="-342900" algn="ctr">
              <a:defRPr sz="2400" b="1">
                <a:solidFill>
                  <a:srgbClr val="000066"/>
                </a:solidFill>
                <a:latin typeface="Arial" pitchFamily="34" charset="0"/>
              </a:defRPr>
            </a:lvl4pPr>
            <a:lvl5pPr marL="342900" indent="-342900" algn="ctr">
              <a:defRPr sz="2400" b="1">
                <a:solidFill>
                  <a:srgbClr val="000066"/>
                </a:solidFill>
                <a:latin typeface="Arial" pitchFamily="34" charset="0"/>
              </a:defRPr>
            </a:lvl5pPr>
            <a:lvl6pPr marL="8001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6pPr>
            <a:lvl7pPr marL="12573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7pPr>
            <a:lvl8pPr marL="17145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8pPr>
            <a:lvl9pPr marL="21717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9pPr>
          </a:lstStyle>
          <a:p>
            <a:pPr>
              <a:defRPr/>
            </a:pPr>
            <a:r>
              <a:rPr lang="de-DE" sz="1600" dirty="0" smtClean="0">
                <a:ea typeface="+mn-ea"/>
              </a:rPr>
              <a:t>2.1.1.3 </a:t>
            </a:r>
            <a:r>
              <a:rPr lang="de-DE" sz="1600" u="sng" dirty="0" err="1" smtClean="0">
                <a:solidFill>
                  <a:srgbClr val="CC0000"/>
                </a:solidFill>
                <a:effectLst>
                  <a:outerShdw blurRad="38100" dist="38100" dir="2700000" algn="tl">
                    <a:srgbClr val="C0C0C0"/>
                  </a:outerShdw>
                </a:effectLst>
                <a:ea typeface="+mn-ea"/>
              </a:rPr>
              <a:t>G</a:t>
            </a:r>
            <a:r>
              <a:rPr lang="de-DE" sz="1600" dirty="0" err="1" smtClean="0">
                <a:ea typeface="+mn-ea"/>
              </a:rPr>
              <a:t>ood</a:t>
            </a:r>
            <a:r>
              <a:rPr lang="de-DE" sz="1600" dirty="0" smtClean="0">
                <a:ea typeface="+mn-ea"/>
              </a:rPr>
              <a:t> </a:t>
            </a:r>
            <a:r>
              <a:rPr lang="de-DE" sz="1600" u="sng" dirty="0" smtClean="0">
                <a:solidFill>
                  <a:srgbClr val="CC0000"/>
                </a:solidFill>
                <a:effectLst>
                  <a:outerShdw blurRad="38100" dist="38100" dir="2700000" algn="tl">
                    <a:srgbClr val="C0C0C0"/>
                  </a:outerShdw>
                </a:effectLst>
                <a:ea typeface="+mn-ea"/>
              </a:rPr>
              <a:t>C</a:t>
            </a:r>
            <a:r>
              <a:rPr lang="de-DE" sz="1600" dirty="0" smtClean="0">
                <a:ea typeface="+mn-ea"/>
              </a:rPr>
              <a:t>linical </a:t>
            </a:r>
            <a:r>
              <a:rPr lang="de-DE" sz="1600" u="sng" dirty="0" smtClean="0">
                <a:solidFill>
                  <a:srgbClr val="CC0000"/>
                </a:solidFill>
                <a:effectLst>
                  <a:outerShdw blurRad="38100" dist="38100" dir="2700000" algn="tl">
                    <a:srgbClr val="C0C0C0"/>
                  </a:outerShdw>
                </a:effectLst>
                <a:ea typeface="+mn-ea"/>
              </a:rPr>
              <a:t>P</a:t>
            </a:r>
            <a:r>
              <a:rPr lang="de-DE" sz="1600" dirty="0" smtClean="0">
                <a:ea typeface="+mn-ea"/>
              </a:rPr>
              <a:t>ractice (</a:t>
            </a:r>
            <a:r>
              <a:rPr lang="de-DE" sz="1600" u="sng" dirty="0" smtClean="0">
                <a:solidFill>
                  <a:srgbClr val="CC0000"/>
                </a:solidFill>
                <a:effectLst>
                  <a:outerShdw blurRad="38100" dist="38100" dir="2700000" algn="tl">
                    <a:srgbClr val="C0C0C0"/>
                  </a:outerShdw>
                </a:effectLst>
                <a:ea typeface="+mn-ea"/>
              </a:rPr>
              <a:t>GCP</a:t>
            </a:r>
            <a:r>
              <a:rPr lang="de-DE" sz="1600" dirty="0" smtClean="0">
                <a:ea typeface="+mn-ea"/>
              </a:rPr>
              <a:t>) - Richtlinien</a:t>
            </a:r>
            <a:r>
              <a:rPr lang="en-US" sz="1600" dirty="0" smtClean="0">
                <a:ea typeface="+mn-ea"/>
              </a:rPr>
              <a:t> *</a:t>
            </a:r>
          </a:p>
        </p:txBody>
      </p:sp>
      <p:sp>
        <p:nvSpPr>
          <p:cNvPr id="33799" name="Rectangle 5"/>
          <p:cNvSpPr>
            <a:spLocks noChangeArrowheads="1"/>
          </p:cNvSpPr>
          <p:nvPr/>
        </p:nvSpPr>
        <p:spPr bwMode="auto">
          <a:xfrm>
            <a:off x="346075" y="5589240"/>
            <a:ext cx="8557151" cy="5770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050" dirty="0">
                <a:solidFill>
                  <a:schemeClr val="tx1"/>
                </a:solidFill>
              </a:rPr>
              <a:t>* Europäische Richtlinien: http://www.ema.europa.eu/docs/en_GB/document_library/Scientific_guideline/2009/09/WC500002874.pdf</a:t>
            </a:r>
            <a:br>
              <a:rPr lang="de-DE" altLang="en-US" sz="1050" dirty="0">
                <a:solidFill>
                  <a:schemeClr val="tx1"/>
                </a:solidFill>
              </a:rPr>
            </a:br>
            <a:r>
              <a:rPr lang="de-DE" altLang="en-US" sz="1050" dirty="0">
                <a:solidFill>
                  <a:schemeClr val="tx1"/>
                </a:solidFill>
              </a:rPr>
              <a:t>   Deutsche Richtlinien: </a:t>
            </a:r>
            <a:r>
              <a:rPr lang="de-DE" altLang="en-US" sz="1050" dirty="0" err="1">
                <a:solidFill>
                  <a:schemeClr val="tx1"/>
                </a:solidFill>
              </a:rPr>
              <a:t>BAnZ</a:t>
            </a:r>
            <a:r>
              <a:rPr lang="de-DE" altLang="en-US" sz="1050" dirty="0">
                <a:solidFill>
                  <a:schemeClr val="tx1"/>
                </a:solidFill>
              </a:rPr>
              <a:t> Nr. 96a, 5.5.1995</a:t>
            </a:r>
          </a:p>
          <a:p>
            <a:pPr>
              <a:lnSpc>
                <a:spcPct val="100000"/>
              </a:lnSpc>
              <a:spcBef>
                <a:spcPct val="0"/>
              </a:spcBef>
              <a:buSzTx/>
            </a:pPr>
            <a:r>
              <a:rPr lang="de-DE" altLang="en-US" sz="1050" dirty="0">
                <a:solidFill>
                  <a:schemeClr val="tx1"/>
                </a:solidFill>
              </a:rPr>
              <a:t>** BMJ 2013;347:f5248</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152578"/>
                                        </p:tgtEl>
                                        <p:attrNameLst>
                                          <p:attrName>style.visibility</p:attrName>
                                        </p:attrNameLst>
                                      </p:cBhvr>
                                      <p:to>
                                        <p:strVal val="visible"/>
                                      </p:to>
                                    </p:set>
                                    <p:anim calcmode="lin" valueType="num">
                                      <p:cBhvr additive="base">
                                        <p:cTn id="7" dur="500" fill="hold"/>
                                        <p:tgtEl>
                                          <p:spTgt spid="152578"/>
                                        </p:tgtEl>
                                        <p:attrNameLst>
                                          <p:attrName>ppt_x</p:attrName>
                                        </p:attrNameLst>
                                      </p:cBhvr>
                                      <p:tavLst>
                                        <p:tav tm="0">
                                          <p:val>
                                            <p:strVal val="#ppt_x"/>
                                          </p:val>
                                        </p:tav>
                                        <p:tav tm="100000">
                                          <p:val>
                                            <p:strVal val="#ppt_x"/>
                                          </p:val>
                                        </p:tav>
                                      </p:tavLst>
                                    </p:anim>
                                    <p:anim calcmode="lin" valueType="num">
                                      <p:cBhvr additive="base">
                                        <p:cTn id="8" dur="500" fill="hold"/>
                                        <p:tgtEl>
                                          <p:spTgt spid="152578"/>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152580"/>
                                        </p:tgtEl>
                                        <p:attrNameLst>
                                          <p:attrName>style.visibility</p:attrName>
                                        </p:attrNameLst>
                                      </p:cBhvr>
                                      <p:to>
                                        <p:strVal val="visible"/>
                                      </p:to>
                                    </p:set>
                                    <p:anim calcmode="lin" valueType="num">
                                      <p:cBhvr additive="base">
                                        <p:cTn id="12" dur="500" fill="hold"/>
                                        <p:tgtEl>
                                          <p:spTgt spid="152580"/>
                                        </p:tgtEl>
                                        <p:attrNameLst>
                                          <p:attrName>ppt_x</p:attrName>
                                        </p:attrNameLst>
                                      </p:cBhvr>
                                      <p:tavLst>
                                        <p:tav tm="0">
                                          <p:val>
                                            <p:strVal val="0-#ppt_w/2"/>
                                          </p:val>
                                        </p:tav>
                                        <p:tav tm="100000">
                                          <p:val>
                                            <p:strVal val="#ppt_x"/>
                                          </p:val>
                                        </p:tav>
                                      </p:tavLst>
                                    </p:anim>
                                    <p:anim calcmode="lin" valueType="num">
                                      <p:cBhvr additive="base">
                                        <p:cTn id="13" dur="500" fill="hold"/>
                                        <p:tgtEl>
                                          <p:spTgt spid="152580"/>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152579">
                                            <p:txEl>
                                              <p:pRg st="0" end="0"/>
                                            </p:txEl>
                                          </p:spTgt>
                                        </p:tgtEl>
                                        <p:attrNameLst>
                                          <p:attrName>style.visibility</p:attrName>
                                        </p:attrNameLst>
                                      </p:cBhvr>
                                      <p:to>
                                        <p:strVal val="visible"/>
                                      </p:to>
                                    </p:set>
                                    <p:anim calcmode="lin" valueType="num">
                                      <p:cBhvr additive="base">
                                        <p:cTn id="18" dur="500" fill="hold"/>
                                        <p:tgtEl>
                                          <p:spTgt spid="152579">
                                            <p:txEl>
                                              <p:pRg st="0" end="0"/>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152579">
                                            <p:txEl>
                                              <p:pRg st="0" end="0"/>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152579">
                                            <p:txEl>
                                              <p:pRg st="0" end="0"/>
                                            </p:txEl>
                                          </p:spTgt>
                                        </p:tgtEl>
                                        <p:attrNameLst>
                                          <p:attrName>ppt_c</p:attrName>
                                        </p:attrNameLst>
                                      </p:cBhvr>
                                      <p:to>
                                        <a:schemeClr val="bg2"/>
                                      </p:to>
                                    </p:animClr>
                                  </p:sub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152579">
                                            <p:txEl>
                                              <p:pRg st="1" end="1"/>
                                            </p:txEl>
                                          </p:spTgt>
                                        </p:tgtEl>
                                        <p:attrNameLst>
                                          <p:attrName>style.visibility</p:attrName>
                                        </p:attrNameLst>
                                      </p:cBhvr>
                                      <p:to>
                                        <p:strVal val="visible"/>
                                      </p:to>
                                    </p:set>
                                    <p:anim calcmode="lin" valueType="num">
                                      <p:cBhvr additive="base">
                                        <p:cTn id="24" dur="500" fill="hold"/>
                                        <p:tgtEl>
                                          <p:spTgt spid="152579">
                                            <p:txEl>
                                              <p:pRg st="1" end="1"/>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152579">
                                            <p:txEl>
                                              <p:pRg st="1" end="1"/>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152579">
                                            <p:txEl>
                                              <p:pRg st="1" end="1"/>
                                            </p:txEl>
                                          </p:spTgt>
                                        </p:tgtEl>
                                        <p:attrNameLst>
                                          <p:attrName>ppt_c</p:attrName>
                                        </p:attrNameLst>
                                      </p:cBhvr>
                                      <p:to>
                                        <a:schemeClr val="bg2"/>
                                      </p:to>
                                    </p:animClr>
                                  </p:sub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152579">
                                            <p:txEl>
                                              <p:pRg st="2" end="2"/>
                                            </p:txEl>
                                          </p:spTgt>
                                        </p:tgtEl>
                                        <p:attrNameLst>
                                          <p:attrName>style.visibility</p:attrName>
                                        </p:attrNameLst>
                                      </p:cBhvr>
                                      <p:to>
                                        <p:strVal val="visible"/>
                                      </p:to>
                                    </p:set>
                                    <p:anim calcmode="lin" valueType="num">
                                      <p:cBhvr additive="base">
                                        <p:cTn id="30" dur="500" fill="hold"/>
                                        <p:tgtEl>
                                          <p:spTgt spid="152579">
                                            <p:txEl>
                                              <p:pRg st="2" end="2"/>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152579">
                                            <p:txEl>
                                              <p:pRg st="2" end="2"/>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152579">
                                            <p:txEl>
                                              <p:pRg st="2" end="2"/>
                                            </p:txEl>
                                          </p:spTgt>
                                        </p:tgtEl>
                                        <p:attrNameLst>
                                          <p:attrName>ppt_c</p:attrName>
                                        </p:attrNameLst>
                                      </p:cBhvr>
                                      <p:to>
                                        <a:schemeClr val="bg2"/>
                                      </p:to>
                                    </p:animClr>
                                  </p:subTnLst>
                                </p:cTn>
                              </p:par>
                            </p:childTnLst>
                          </p:cTn>
                        </p:par>
                      </p:childTnLst>
                    </p:cTn>
                  </p:par>
                  <p:par>
                    <p:cTn id="32" fill="hold" nodeType="clickPar">
                      <p:stCondLst>
                        <p:cond delay="indefinite"/>
                      </p:stCondLst>
                      <p:childTnLst>
                        <p:par>
                          <p:cTn id="33" fill="hold" nodeType="withGroup">
                            <p:stCondLst>
                              <p:cond delay="0"/>
                            </p:stCondLst>
                            <p:childTnLst>
                              <p:par>
                                <p:cTn id="34" presetID="2" presetClass="entr" presetSubtype="8" fill="hold" grpId="0" nodeType="clickEffect">
                                  <p:stCondLst>
                                    <p:cond delay="0"/>
                                  </p:stCondLst>
                                  <p:childTnLst>
                                    <p:set>
                                      <p:cBhvr>
                                        <p:cTn id="35" dur="1" fill="hold">
                                          <p:stCondLst>
                                            <p:cond delay="0"/>
                                          </p:stCondLst>
                                        </p:cTn>
                                        <p:tgtEl>
                                          <p:spTgt spid="152579">
                                            <p:txEl>
                                              <p:pRg st="3" end="3"/>
                                            </p:txEl>
                                          </p:spTgt>
                                        </p:tgtEl>
                                        <p:attrNameLst>
                                          <p:attrName>style.visibility</p:attrName>
                                        </p:attrNameLst>
                                      </p:cBhvr>
                                      <p:to>
                                        <p:strVal val="visible"/>
                                      </p:to>
                                    </p:set>
                                    <p:anim calcmode="lin" valueType="num">
                                      <p:cBhvr additive="base">
                                        <p:cTn id="36" dur="500" fill="hold"/>
                                        <p:tgtEl>
                                          <p:spTgt spid="152579">
                                            <p:txEl>
                                              <p:pRg st="3" end="3"/>
                                            </p:txEl>
                                          </p:spTgt>
                                        </p:tgtEl>
                                        <p:attrNameLst>
                                          <p:attrName>ppt_x</p:attrName>
                                        </p:attrNameLst>
                                      </p:cBhvr>
                                      <p:tavLst>
                                        <p:tav tm="0">
                                          <p:val>
                                            <p:strVal val="0-#ppt_w/2"/>
                                          </p:val>
                                        </p:tav>
                                        <p:tav tm="100000">
                                          <p:val>
                                            <p:strVal val="#ppt_x"/>
                                          </p:val>
                                        </p:tav>
                                      </p:tavLst>
                                    </p:anim>
                                    <p:anim calcmode="lin" valueType="num">
                                      <p:cBhvr additive="base">
                                        <p:cTn id="37" dur="500" fill="hold"/>
                                        <p:tgtEl>
                                          <p:spTgt spid="152579">
                                            <p:txEl>
                                              <p:pRg st="3" end="3"/>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152579">
                                            <p:txEl>
                                              <p:pRg st="3" end="3"/>
                                            </p:txEl>
                                          </p:spTgt>
                                        </p:tgtEl>
                                        <p:attrNameLst>
                                          <p:attrName>ppt_c</p:attrName>
                                        </p:attrNameLst>
                                      </p:cBhvr>
                                      <p:to>
                                        <a:schemeClr val="bg2"/>
                                      </p:to>
                                    </p:animClr>
                                  </p:sub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8" fill="hold" grpId="0" nodeType="clickEffect">
                                  <p:stCondLst>
                                    <p:cond delay="0"/>
                                  </p:stCondLst>
                                  <p:childTnLst>
                                    <p:set>
                                      <p:cBhvr>
                                        <p:cTn id="41" dur="1" fill="hold">
                                          <p:stCondLst>
                                            <p:cond delay="0"/>
                                          </p:stCondLst>
                                        </p:cTn>
                                        <p:tgtEl>
                                          <p:spTgt spid="152579">
                                            <p:txEl>
                                              <p:pRg st="4" end="4"/>
                                            </p:txEl>
                                          </p:spTgt>
                                        </p:tgtEl>
                                        <p:attrNameLst>
                                          <p:attrName>style.visibility</p:attrName>
                                        </p:attrNameLst>
                                      </p:cBhvr>
                                      <p:to>
                                        <p:strVal val="visible"/>
                                      </p:to>
                                    </p:set>
                                    <p:anim calcmode="lin" valueType="num">
                                      <p:cBhvr additive="base">
                                        <p:cTn id="42" dur="500" fill="hold"/>
                                        <p:tgtEl>
                                          <p:spTgt spid="152579">
                                            <p:txEl>
                                              <p:pRg st="4" end="4"/>
                                            </p:txEl>
                                          </p:spTgt>
                                        </p:tgtEl>
                                        <p:attrNameLst>
                                          <p:attrName>ppt_x</p:attrName>
                                        </p:attrNameLst>
                                      </p:cBhvr>
                                      <p:tavLst>
                                        <p:tav tm="0">
                                          <p:val>
                                            <p:strVal val="0-#ppt_w/2"/>
                                          </p:val>
                                        </p:tav>
                                        <p:tav tm="100000">
                                          <p:val>
                                            <p:strVal val="#ppt_x"/>
                                          </p:val>
                                        </p:tav>
                                      </p:tavLst>
                                    </p:anim>
                                    <p:anim calcmode="lin" valueType="num">
                                      <p:cBhvr additive="base">
                                        <p:cTn id="43" dur="500" fill="hold"/>
                                        <p:tgtEl>
                                          <p:spTgt spid="152579">
                                            <p:txEl>
                                              <p:pRg st="4" end="4"/>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152579">
                                            <p:txEl>
                                              <p:pRg st="4" end="4"/>
                                            </p:txEl>
                                          </p:spTgt>
                                        </p:tgtEl>
                                        <p:attrNameLst>
                                          <p:attrName>ppt_c</p:attrName>
                                        </p:attrNameLst>
                                      </p:cBhvr>
                                      <p:to>
                                        <a:schemeClr val="bg2"/>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2578" grpId="0" animBg="1" autoUpdateAnimBg="0"/>
      <p:bldP spid="152579" grpId="0" build="p" bldLvl="5" autoUpdateAnimBg="0"/>
      <p:bldP spid="152580" grpId="0" animBg="1"/>
    </p:bldLst>
  </p:timing>
</p:sld>
</file>

<file path=ppt/slides/slide31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67266"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303107"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4F5A63D7-546C-4CCB-8B12-C09D6896170B}" type="slidenum">
              <a:rPr lang="de-DE" altLang="en-US" sz="900" smtClean="0">
                <a:solidFill>
                  <a:schemeClr val="accent2"/>
                </a:solidFill>
              </a:rPr>
              <a:pPr/>
              <a:t>310</a:t>
            </a:fld>
            <a:endParaRPr lang="de-DE" altLang="en-US" sz="1400" b="0" smtClean="0">
              <a:solidFill>
                <a:schemeClr val="tx1"/>
              </a:solidFill>
            </a:endParaRPr>
          </a:p>
        </p:txBody>
      </p:sp>
      <p:sp>
        <p:nvSpPr>
          <p:cNvPr id="489474" name="Rectangle 2"/>
          <p:cNvSpPr>
            <a:spLocks noGrp="1" noChangeArrowheads="1"/>
          </p:cNvSpPr>
          <p:nvPr>
            <p:ph type="title"/>
          </p:nvPr>
        </p:nvSpPr>
        <p:spPr>
          <a:xfrm>
            <a:off x="685800" y="460375"/>
            <a:ext cx="7772400" cy="314325"/>
          </a:xfrm>
          <a:gradFill rotWithShape="1">
            <a:gsLst>
              <a:gs pos="0">
                <a:schemeClr val="bg1"/>
              </a:gs>
              <a:gs pos="100000">
                <a:srgbClr val="0066CC"/>
              </a:gs>
            </a:gsLst>
            <a:lin ang="5400000" scaled="1"/>
          </a:gradFill>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pPr marL="342900" indent="-342900">
              <a:lnSpc>
                <a:spcPct val="90000"/>
              </a:lnSpc>
              <a:spcBef>
                <a:spcPct val="50000"/>
              </a:spcBef>
              <a:buSzPct val="90000"/>
              <a:defRPr/>
            </a:pPr>
            <a:r>
              <a:rPr lang="de-DE" altLang="en-US" sz="1600" smtClean="0">
                <a:solidFill>
                  <a:srgbClr val="000066"/>
                </a:solidFill>
                <a:effectLst>
                  <a:outerShdw blurRad="38100" dist="38100" dir="2700000" algn="tl">
                    <a:srgbClr val="C0C0C0"/>
                  </a:outerShdw>
                </a:effectLst>
                <a:ea typeface="ＭＳ Ｐゴシック" pitchFamily="1" charset="-128"/>
              </a:rPr>
              <a:t>3.3.1 Qualitätsbewertung pharmakoökonomischer Studien</a:t>
            </a:r>
          </a:p>
        </p:txBody>
      </p:sp>
      <p:graphicFrame>
        <p:nvGraphicFramePr>
          <p:cNvPr id="303109" name="Object 0"/>
          <p:cNvGraphicFramePr>
            <a:graphicFrameLocks noChangeAspect="1"/>
          </p:cNvGraphicFramePr>
          <p:nvPr/>
        </p:nvGraphicFramePr>
        <p:xfrm>
          <a:off x="2590800" y="2743200"/>
          <a:ext cx="2390775" cy="360363"/>
        </p:xfrm>
        <a:graphic>
          <a:graphicData uri="http://schemas.openxmlformats.org/presentationml/2006/ole">
            <mc:AlternateContent xmlns:mc="http://schemas.openxmlformats.org/markup-compatibility/2006">
              <mc:Choice xmlns:v="urn:schemas-microsoft-com:vml" Requires="v">
                <p:oleObj spid="_x0000_s303266" name="Zeichnung" r:id="rId3" imgW="2375555" imgH="367645" progId="WPDraw30.Drawing">
                  <p:embed/>
                </p:oleObj>
              </mc:Choice>
              <mc:Fallback>
                <p:oleObj name="Zeichnung" r:id="rId3" imgW="2375555" imgH="367645" progId="WPDraw30.Drawing">
                  <p:embed/>
                  <p:pic>
                    <p:nvPicPr>
                      <p:cNvPr id="0" name="Object 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90800" y="2743200"/>
                        <a:ext cx="2390775" cy="360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graphicFrame>
        <p:nvGraphicFramePr>
          <p:cNvPr id="303110" name="Object 1"/>
          <p:cNvGraphicFramePr>
            <a:graphicFrameLocks noChangeAspect="1"/>
          </p:cNvGraphicFramePr>
          <p:nvPr/>
        </p:nvGraphicFramePr>
        <p:xfrm>
          <a:off x="381000" y="4267200"/>
          <a:ext cx="8402638" cy="371475"/>
        </p:xfrm>
        <a:graphic>
          <a:graphicData uri="http://schemas.openxmlformats.org/presentationml/2006/ole">
            <mc:AlternateContent xmlns:mc="http://schemas.openxmlformats.org/markup-compatibility/2006">
              <mc:Choice xmlns:v="urn:schemas-microsoft-com:vml" Requires="v">
                <p:oleObj spid="_x0000_s303267" name="Zeichnung" r:id="rId5" imgW="8410575" imgH="381000" progId="WPDraw30.Drawing">
                  <p:embed/>
                </p:oleObj>
              </mc:Choice>
              <mc:Fallback>
                <p:oleObj name="Zeichnung" r:id="rId5" imgW="8410575" imgH="381000" progId="WPDraw30.Drawing">
                  <p:embed/>
                  <p:pic>
                    <p:nvPicPr>
                      <p:cNvPr id="0" name="Object 1"/>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81000" y="4267200"/>
                        <a:ext cx="8402638" cy="371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sp>
        <p:nvSpPr>
          <p:cNvPr id="489477" name="Rectangle 5"/>
          <p:cNvSpPr>
            <a:spLocks noGrp="1" noChangeArrowheads="1"/>
          </p:cNvSpPr>
          <p:nvPr>
            <p:ph type="body" idx="1"/>
          </p:nvPr>
        </p:nvSpPr>
        <p:spPr>
          <a:xfrm>
            <a:off x="250825" y="1268413"/>
            <a:ext cx="8893175" cy="5040312"/>
          </a:xfrm>
        </p:spPr>
        <p:txBody>
          <a:bodyPr/>
          <a:lstStyle/>
          <a:p>
            <a:r>
              <a:rPr lang="de-DE" altLang="en-US" sz="2000" smtClean="0">
                <a:solidFill>
                  <a:schemeClr val="tx1"/>
                </a:solidFill>
                <a:ea typeface="ＭＳ Ｐゴシック" pitchFamily="34" charset="-128"/>
              </a:rPr>
              <a:t>Ist die Fragenstellung klar definiert und zu beantworten?</a:t>
            </a:r>
          </a:p>
          <a:p>
            <a:pPr lvl="3"/>
            <a:r>
              <a:rPr lang="de-DE" altLang="en-US" b="1" smtClean="0">
                <a:ea typeface="ＭＳ Ｐゴシック" pitchFamily="34" charset="-128"/>
              </a:rPr>
              <a:t>Analyse von Kosten und Effekten</a:t>
            </a:r>
          </a:p>
          <a:p>
            <a:pPr lvl="3"/>
            <a:r>
              <a:rPr lang="de-DE" altLang="en-US" b="1" smtClean="0">
                <a:ea typeface="ＭＳ Ｐゴシック" pitchFamily="34" charset="-128"/>
              </a:rPr>
              <a:t>Angabe der Perspektive und des nationalen Gesundheitssystems</a:t>
            </a:r>
          </a:p>
          <a:p>
            <a:r>
              <a:rPr lang="de-DE" altLang="en-US" sz="2000" smtClean="0">
                <a:solidFill>
                  <a:schemeClr val="tx1"/>
                </a:solidFill>
                <a:ea typeface="ＭＳ Ｐゴシック" pitchFamily="34" charset="-128"/>
              </a:rPr>
              <a:t>Sind Alternativ-Therapien in Erwägung gezogen?</a:t>
            </a:r>
          </a:p>
          <a:p>
            <a:pPr lvl="3"/>
            <a:r>
              <a:rPr lang="de-DE" altLang="en-US" b="1" smtClean="0">
                <a:ea typeface="ＭＳ Ｐゴシック" pitchFamily="34" charset="-128"/>
              </a:rPr>
              <a:t>Auch das „nichts tun</a:t>
            </a:r>
            <a:r>
              <a:rPr lang="ja-JP" altLang="de-DE" b="1" smtClean="0">
                <a:ea typeface="ＭＳ Ｐゴシック" pitchFamily="34" charset="-128"/>
              </a:rPr>
              <a:t>“</a:t>
            </a:r>
            <a:r>
              <a:rPr lang="de-DE" altLang="ja-JP" b="1" smtClean="0">
                <a:ea typeface="ＭＳ Ｐゴシック" pitchFamily="34" charset="-128"/>
              </a:rPr>
              <a:t> berücksichtigt?</a:t>
            </a:r>
          </a:p>
          <a:p>
            <a:r>
              <a:rPr lang="de-DE" altLang="en-US" sz="2000" smtClean="0">
                <a:solidFill>
                  <a:schemeClr val="tx1"/>
                </a:solidFill>
                <a:ea typeface="ＭＳ Ｐゴシック" pitchFamily="34" charset="-128"/>
              </a:rPr>
              <a:t>Ist die Effektivität nachgewiesen worden?</a:t>
            </a:r>
          </a:p>
          <a:p>
            <a:pPr lvl="3"/>
            <a:r>
              <a:rPr lang="de-DE" altLang="en-US" b="1" smtClean="0">
                <a:ea typeface="ＭＳ Ｐゴシック" pitchFamily="34" charset="-128"/>
              </a:rPr>
              <a:t>Welche Evidenz ist durch die klinischen Studien belegt?</a:t>
            </a:r>
          </a:p>
          <a:p>
            <a:r>
              <a:rPr lang="de-DE" altLang="en-US" sz="2000" smtClean="0">
                <a:solidFill>
                  <a:schemeClr val="tx1"/>
                </a:solidFill>
                <a:ea typeface="ＭＳ Ｐゴシック" pitchFamily="34" charset="-128"/>
              </a:rPr>
              <a:t>Sind alle relevante Kosten berücksichtigt?</a:t>
            </a:r>
          </a:p>
          <a:p>
            <a:pPr lvl="3"/>
            <a:r>
              <a:rPr lang="de-DE" altLang="en-US" b="1" smtClean="0">
                <a:ea typeface="ＭＳ Ｐゴシック" pitchFamily="34" charset="-128"/>
              </a:rPr>
              <a:t>Verschiedene Perspektiven?</a:t>
            </a:r>
          </a:p>
          <a:p>
            <a:pPr lvl="3"/>
            <a:r>
              <a:rPr lang="de-DE" altLang="en-US" b="1" smtClean="0">
                <a:ea typeface="ＭＳ Ｐゴシック" pitchFamily="34" charset="-128"/>
              </a:rPr>
              <a:t>Direkte, Indirekte Kosten?</a:t>
            </a:r>
          </a:p>
          <a:p>
            <a:r>
              <a:rPr lang="de-DE" altLang="en-US" sz="2000" smtClean="0">
                <a:solidFill>
                  <a:schemeClr val="tx1"/>
                </a:solidFill>
                <a:ea typeface="ＭＳ Ｐゴシック" pitchFamily="34" charset="-128"/>
              </a:rPr>
              <a:t>Sind die Kosten in adäquaten Messeinheiten dargestellt?</a:t>
            </a:r>
          </a:p>
          <a:p>
            <a:pPr lvl="3"/>
            <a:r>
              <a:rPr lang="de-DE" altLang="en-US" b="1" smtClean="0">
                <a:ea typeface="ＭＳ Ｐゴシック" pitchFamily="34" charset="-128"/>
              </a:rPr>
              <a:t>Sind alle wichtige Faktoren in richtigen Einheiten dargestellt?</a:t>
            </a:r>
          </a:p>
          <a:p>
            <a:pPr lvl="3"/>
            <a:r>
              <a:rPr lang="de-DE" altLang="en-US" b="1" smtClean="0">
                <a:ea typeface="ＭＳ Ｐゴシック" pitchFamily="34" charset="-128"/>
              </a:rPr>
              <a:t>Gab es besondere Umstände, die die Messung unglaubwürdig machen?</a:t>
            </a:r>
          </a:p>
          <a:p>
            <a:r>
              <a:rPr lang="de-DE" altLang="en-US" sz="2000" smtClean="0">
                <a:solidFill>
                  <a:schemeClr val="tx1"/>
                </a:solidFill>
                <a:ea typeface="ＭＳ Ｐゴシック" pitchFamily="34" charset="-128"/>
              </a:rPr>
              <a:t>Sind die Kosten und die Folgen daraus plausibel?</a:t>
            </a:r>
          </a:p>
          <a:p>
            <a:pPr lvl="3"/>
            <a:r>
              <a:rPr lang="de-DE" altLang="en-US" b="1" smtClean="0">
                <a:ea typeface="ＭＳ Ｐゴシック" pitchFamily="34" charset="-128"/>
              </a:rPr>
              <a:t>„Willing-to-pay</a:t>
            </a:r>
            <a:r>
              <a:rPr lang="ja-JP" altLang="de-DE" b="1" smtClean="0">
                <a:ea typeface="ＭＳ Ｐゴシック" pitchFamily="34" charset="-128"/>
              </a:rPr>
              <a:t>“</a:t>
            </a:r>
            <a:endParaRPr lang="de-DE" altLang="ja-JP" b="1" smtClean="0">
              <a:ea typeface="ＭＳ Ｐゴシック" pitchFamily="34" charset="-128"/>
            </a:endParaRPr>
          </a:p>
          <a:p>
            <a:pPr lvl="3"/>
            <a:r>
              <a:rPr lang="de-DE" altLang="en-US" b="1" smtClean="0">
                <a:ea typeface="ＭＳ Ｐゴシック" pitchFamily="34" charset="-128"/>
              </a:rPr>
              <a:t>„Marktpreise</a:t>
            </a:r>
            <a:r>
              <a:rPr lang="ja-JP" altLang="de-DE" b="1" smtClean="0">
                <a:ea typeface="ＭＳ Ｐゴシック" pitchFamily="34" charset="-128"/>
              </a:rPr>
              <a:t>“</a:t>
            </a:r>
            <a:endParaRPr lang="de-DE" altLang="en-US" b="1" smtClean="0">
              <a:ea typeface="ＭＳ Ｐゴシック" pitchFamily="34" charset="-128"/>
            </a:endParaRP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89477">
                                            <p:txEl>
                                              <p:pRg st="0" end="0"/>
                                            </p:txEl>
                                          </p:spTgt>
                                        </p:tgtEl>
                                        <p:attrNameLst>
                                          <p:attrName>style.visibility</p:attrName>
                                        </p:attrNameLst>
                                      </p:cBhvr>
                                      <p:to>
                                        <p:strVal val="visible"/>
                                      </p:to>
                                    </p:set>
                                    <p:anim calcmode="lin" valueType="num">
                                      <p:cBhvr additive="base">
                                        <p:cTn id="7" dur="500" fill="hold"/>
                                        <p:tgtEl>
                                          <p:spTgt spid="48947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8947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89477">
                                            <p:txEl>
                                              <p:pRg st="1" end="1"/>
                                            </p:txEl>
                                          </p:spTgt>
                                        </p:tgtEl>
                                        <p:attrNameLst>
                                          <p:attrName>style.visibility</p:attrName>
                                        </p:attrNameLst>
                                      </p:cBhvr>
                                      <p:to>
                                        <p:strVal val="visible"/>
                                      </p:to>
                                    </p:set>
                                    <p:anim calcmode="lin" valueType="num">
                                      <p:cBhvr additive="base">
                                        <p:cTn id="13" dur="500" fill="hold"/>
                                        <p:tgtEl>
                                          <p:spTgt spid="489477">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8947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89477">
                                            <p:txEl>
                                              <p:pRg st="2" end="2"/>
                                            </p:txEl>
                                          </p:spTgt>
                                        </p:tgtEl>
                                        <p:attrNameLst>
                                          <p:attrName>style.visibility</p:attrName>
                                        </p:attrNameLst>
                                      </p:cBhvr>
                                      <p:to>
                                        <p:strVal val="visible"/>
                                      </p:to>
                                    </p:set>
                                    <p:anim calcmode="lin" valueType="num">
                                      <p:cBhvr additive="base">
                                        <p:cTn id="19" dur="500" fill="hold"/>
                                        <p:tgtEl>
                                          <p:spTgt spid="489477">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8947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489477">
                                            <p:txEl>
                                              <p:pRg st="3" end="3"/>
                                            </p:txEl>
                                          </p:spTgt>
                                        </p:tgtEl>
                                        <p:attrNameLst>
                                          <p:attrName>style.visibility</p:attrName>
                                        </p:attrNameLst>
                                      </p:cBhvr>
                                      <p:to>
                                        <p:strVal val="visible"/>
                                      </p:to>
                                    </p:set>
                                    <p:anim calcmode="lin" valueType="num">
                                      <p:cBhvr additive="base">
                                        <p:cTn id="25" dur="500" fill="hold"/>
                                        <p:tgtEl>
                                          <p:spTgt spid="489477">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8947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489477">
                                            <p:txEl>
                                              <p:pRg st="4" end="4"/>
                                            </p:txEl>
                                          </p:spTgt>
                                        </p:tgtEl>
                                        <p:attrNameLst>
                                          <p:attrName>style.visibility</p:attrName>
                                        </p:attrNameLst>
                                      </p:cBhvr>
                                      <p:to>
                                        <p:strVal val="visible"/>
                                      </p:to>
                                    </p:set>
                                    <p:anim calcmode="lin" valueType="num">
                                      <p:cBhvr additive="base">
                                        <p:cTn id="31" dur="500" fill="hold"/>
                                        <p:tgtEl>
                                          <p:spTgt spid="489477">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489477">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489477">
                                            <p:txEl>
                                              <p:pRg st="5" end="5"/>
                                            </p:txEl>
                                          </p:spTgt>
                                        </p:tgtEl>
                                        <p:attrNameLst>
                                          <p:attrName>style.visibility</p:attrName>
                                        </p:attrNameLst>
                                      </p:cBhvr>
                                      <p:to>
                                        <p:strVal val="visible"/>
                                      </p:to>
                                    </p:set>
                                    <p:anim calcmode="lin" valueType="num">
                                      <p:cBhvr additive="base">
                                        <p:cTn id="37" dur="500" fill="hold"/>
                                        <p:tgtEl>
                                          <p:spTgt spid="489477">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489477">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489477">
                                            <p:txEl>
                                              <p:pRg st="6" end="6"/>
                                            </p:txEl>
                                          </p:spTgt>
                                        </p:tgtEl>
                                        <p:attrNameLst>
                                          <p:attrName>style.visibility</p:attrName>
                                        </p:attrNameLst>
                                      </p:cBhvr>
                                      <p:to>
                                        <p:strVal val="visible"/>
                                      </p:to>
                                    </p:set>
                                    <p:anim calcmode="lin" valueType="num">
                                      <p:cBhvr additive="base">
                                        <p:cTn id="43" dur="500" fill="hold"/>
                                        <p:tgtEl>
                                          <p:spTgt spid="489477">
                                            <p:txEl>
                                              <p:pRg st="6" end="6"/>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489477">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489477">
                                            <p:txEl>
                                              <p:pRg st="7" end="7"/>
                                            </p:txEl>
                                          </p:spTgt>
                                        </p:tgtEl>
                                        <p:attrNameLst>
                                          <p:attrName>style.visibility</p:attrName>
                                        </p:attrNameLst>
                                      </p:cBhvr>
                                      <p:to>
                                        <p:strVal val="visible"/>
                                      </p:to>
                                    </p:set>
                                    <p:anim calcmode="lin" valueType="num">
                                      <p:cBhvr additive="base">
                                        <p:cTn id="49" dur="500" fill="hold"/>
                                        <p:tgtEl>
                                          <p:spTgt spid="489477">
                                            <p:txEl>
                                              <p:pRg st="7" end="7"/>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489477">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489477">
                                            <p:txEl>
                                              <p:pRg st="8" end="8"/>
                                            </p:txEl>
                                          </p:spTgt>
                                        </p:tgtEl>
                                        <p:attrNameLst>
                                          <p:attrName>style.visibility</p:attrName>
                                        </p:attrNameLst>
                                      </p:cBhvr>
                                      <p:to>
                                        <p:strVal val="visible"/>
                                      </p:to>
                                    </p:set>
                                    <p:anim calcmode="lin" valueType="num">
                                      <p:cBhvr additive="base">
                                        <p:cTn id="55" dur="500" fill="hold"/>
                                        <p:tgtEl>
                                          <p:spTgt spid="489477">
                                            <p:txEl>
                                              <p:pRg st="8" end="8"/>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489477">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489477">
                                            <p:txEl>
                                              <p:pRg st="9" end="9"/>
                                            </p:txEl>
                                          </p:spTgt>
                                        </p:tgtEl>
                                        <p:attrNameLst>
                                          <p:attrName>style.visibility</p:attrName>
                                        </p:attrNameLst>
                                      </p:cBhvr>
                                      <p:to>
                                        <p:strVal val="visible"/>
                                      </p:to>
                                    </p:set>
                                    <p:anim calcmode="lin" valueType="num">
                                      <p:cBhvr additive="base">
                                        <p:cTn id="61" dur="500" fill="hold"/>
                                        <p:tgtEl>
                                          <p:spTgt spid="489477">
                                            <p:txEl>
                                              <p:pRg st="9" end="9"/>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489477">
                                            <p:txEl>
                                              <p:pRg st="9" end="9"/>
                                            </p:txEl>
                                          </p:spTgt>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489477">
                                            <p:txEl>
                                              <p:pRg st="10" end="10"/>
                                            </p:txEl>
                                          </p:spTgt>
                                        </p:tgtEl>
                                        <p:attrNameLst>
                                          <p:attrName>style.visibility</p:attrName>
                                        </p:attrNameLst>
                                      </p:cBhvr>
                                      <p:to>
                                        <p:strVal val="visible"/>
                                      </p:to>
                                    </p:set>
                                    <p:anim calcmode="lin" valueType="num">
                                      <p:cBhvr additive="base">
                                        <p:cTn id="67" dur="500" fill="hold"/>
                                        <p:tgtEl>
                                          <p:spTgt spid="489477">
                                            <p:txEl>
                                              <p:pRg st="10" end="10"/>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489477">
                                            <p:txEl>
                                              <p:pRg st="10" end="10"/>
                                            </p:txEl>
                                          </p:spTgt>
                                        </p:tgtEl>
                                        <p:attrNameLst>
                                          <p:attrName>ppt_y</p:attrName>
                                        </p:attrNameLst>
                                      </p:cBhvr>
                                      <p:tavLst>
                                        <p:tav tm="0">
                                          <p:val>
                                            <p:strVal val="#ppt_y"/>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489477">
                                            <p:txEl>
                                              <p:pRg st="11" end="11"/>
                                            </p:txEl>
                                          </p:spTgt>
                                        </p:tgtEl>
                                        <p:attrNameLst>
                                          <p:attrName>style.visibility</p:attrName>
                                        </p:attrNameLst>
                                      </p:cBhvr>
                                      <p:to>
                                        <p:strVal val="visible"/>
                                      </p:to>
                                    </p:set>
                                    <p:anim calcmode="lin" valueType="num">
                                      <p:cBhvr additive="base">
                                        <p:cTn id="73" dur="500" fill="hold"/>
                                        <p:tgtEl>
                                          <p:spTgt spid="489477">
                                            <p:txEl>
                                              <p:pRg st="11" end="11"/>
                                            </p:txEl>
                                          </p:spTgt>
                                        </p:tgtEl>
                                        <p:attrNameLst>
                                          <p:attrName>ppt_x</p:attrName>
                                        </p:attrNameLst>
                                      </p:cBhvr>
                                      <p:tavLst>
                                        <p:tav tm="0">
                                          <p:val>
                                            <p:strVal val="0-#ppt_w/2"/>
                                          </p:val>
                                        </p:tav>
                                        <p:tav tm="100000">
                                          <p:val>
                                            <p:strVal val="#ppt_x"/>
                                          </p:val>
                                        </p:tav>
                                      </p:tavLst>
                                    </p:anim>
                                    <p:anim calcmode="lin" valueType="num">
                                      <p:cBhvr additive="base">
                                        <p:cTn id="74" dur="500" fill="hold"/>
                                        <p:tgtEl>
                                          <p:spTgt spid="489477">
                                            <p:txEl>
                                              <p:pRg st="11" end="11"/>
                                            </p:txEl>
                                          </p:spTgt>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489477">
                                            <p:txEl>
                                              <p:pRg st="12" end="12"/>
                                            </p:txEl>
                                          </p:spTgt>
                                        </p:tgtEl>
                                        <p:attrNameLst>
                                          <p:attrName>style.visibility</p:attrName>
                                        </p:attrNameLst>
                                      </p:cBhvr>
                                      <p:to>
                                        <p:strVal val="visible"/>
                                      </p:to>
                                    </p:set>
                                    <p:anim calcmode="lin" valueType="num">
                                      <p:cBhvr additive="base">
                                        <p:cTn id="79" dur="500" fill="hold"/>
                                        <p:tgtEl>
                                          <p:spTgt spid="489477">
                                            <p:txEl>
                                              <p:pRg st="12" end="12"/>
                                            </p:txEl>
                                          </p:spTgt>
                                        </p:tgtEl>
                                        <p:attrNameLst>
                                          <p:attrName>ppt_x</p:attrName>
                                        </p:attrNameLst>
                                      </p:cBhvr>
                                      <p:tavLst>
                                        <p:tav tm="0">
                                          <p:val>
                                            <p:strVal val="0-#ppt_w/2"/>
                                          </p:val>
                                        </p:tav>
                                        <p:tav tm="100000">
                                          <p:val>
                                            <p:strVal val="#ppt_x"/>
                                          </p:val>
                                        </p:tav>
                                      </p:tavLst>
                                    </p:anim>
                                    <p:anim calcmode="lin" valueType="num">
                                      <p:cBhvr additive="base">
                                        <p:cTn id="80" dur="500" fill="hold"/>
                                        <p:tgtEl>
                                          <p:spTgt spid="489477">
                                            <p:txEl>
                                              <p:pRg st="12" end="12"/>
                                            </p:txEl>
                                          </p:spTgt>
                                        </p:tgtEl>
                                        <p:attrNameLst>
                                          <p:attrName>ppt_y</p:attrName>
                                        </p:attrNameLst>
                                      </p:cBhvr>
                                      <p:tavLst>
                                        <p:tav tm="0">
                                          <p:val>
                                            <p:strVal val="#ppt_y"/>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489477">
                                            <p:txEl>
                                              <p:pRg st="13" end="13"/>
                                            </p:txEl>
                                          </p:spTgt>
                                        </p:tgtEl>
                                        <p:attrNameLst>
                                          <p:attrName>style.visibility</p:attrName>
                                        </p:attrNameLst>
                                      </p:cBhvr>
                                      <p:to>
                                        <p:strVal val="visible"/>
                                      </p:to>
                                    </p:set>
                                    <p:anim calcmode="lin" valueType="num">
                                      <p:cBhvr additive="base">
                                        <p:cTn id="85" dur="500" fill="hold"/>
                                        <p:tgtEl>
                                          <p:spTgt spid="489477">
                                            <p:txEl>
                                              <p:pRg st="13" end="13"/>
                                            </p:txEl>
                                          </p:spTgt>
                                        </p:tgtEl>
                                        <p:attrNameLst>
                                          <p:attrName>ppt_x</p:attrName>
                                        </p:attrNameLst>
                                      </p:cBhvr>
                                      <p:tavLst>
                                        <p:tav tm="0">
                                          <p:val>
                                            <p:strVal val="0-#ppt_w/2"/>
                                          </p:val>
                                        </p:tav>
                                        <p:tav tm="100000">
                                          <p:val>
                                            <p:strVal val="#ppt_x"/>
                                          </p:val>
                                        </p:tav>
                                      </p:tavLst>
                                    </p:anim>
                                    <p:anim calcmode="lin" valueType="num">
                                      <p:cBhvr additive="base">
                                        <p:cTn id="86" dur="500" fill="hold"/>
                                        <p:tgtEl>
                                          <p:spTgt spid="489477">
                                            <p:txEl>
                                              <p:pRg st="13" end="13"/>
                                            </p:txEl>
                                          </p:spTgt>
                                        </p:tgtEl>
                                        <p:attrNameLst>
                                          <p:attrName>ppt_y</p:attrName>
                                        </p:attrNameLst>
                                      </p:cBhvr>
                                      <p:tavLst>
                                        <p:tav tm="0">
                                          <p:val>
                                            <p:strVal val="#ppt_y"/>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8" fill="hold" grpId="0" nodeType="clickEffect">
                                  <p:stCondLst>
                                    <p:cond delay="0"/>
                                  </p:stCondLst>
                                  <p:childTnLst>
                                    <p:set>
                                      <p:cBhvr>
                                        <p:cTn id="90" dur="1" fill="hold">
                                          <p:stCondLst>
                                            <p:cond delay="0"/>
                                          </p:stCondLst>
                                        </p:cTn>
                                        <p:tgtEl>
                                          <p:spTgt spid="489477">
                                            <p:txEl>
                                              <p:pRg st="14" end="14"/>
                                            </p:txEl>
                                          </p:spTgt>
                                        </p:tgtEl>
                                        <p:attrNameLst>
                                          <p:attrName>style.visibility</p:attrName>
                                        </p:attrNameLst>
                                      </p:cBhvr>
                                      <p:to>
                                        <p:strVal val="visible"/>
                                      </p:to>
                                    </p:set>
                                    <p:anim calcmode="lin" valueType="num">
                                      <p:cBhvr additive="base">
                                        <p:cTn id="91" dur="500" fill="hold"/>
                                        <p:tgtEl>
                                          <p:spTgt spid="489477">
                                            <p:txEl>
                                              <p:pRg st="14" end="14"/>
                                            </p:txEl>
                                          </p:spTgt>
                                        </p:tgtEl>
                                        <p:attrNameLst>
                                          <p:attrName>ppt_x</p:attrName>
                                        </p:attrNameLst>
                                      </p:cBhvr>
                                      <p:tavLst>
                                        <p:tav tm="0">
                                          <p:val>
                                            <p:strVal val="0-#ppt_w/2"/>
                                          </p:val>
                                        </p:tav>
                                        <p:tav tm="100000">
                                          <p:val>
                                            <p:strVal val="#ppt_x"/>
                                          </p:val>
                                        </p:tav>
                                      </p:tavLst>
                                    </p:anim>
                                    <p:anim calcmode="lin" valueType="num">
                                      <p:cBhvr additive="base">
                                        <p:cTn id="92" dur="500" fill="hold"/>
                                        <p:tgtEl>
                                          <p:spTgt spid="489477">
                                            <p:txEl>
                                              <p:pRg st="14" end="14"/>
                                            </p:txEl>
                                          </p:spTgt>
                                        </p:tgtEl>
                                        <p:attrNameLst>
                                          <p:attrName>ppt_y</p:attrName>
                                        </p:attrNameLst>
                                      </p:cBhvr>
                                      <p:tavLst>
                                        <p:tav tm="0">
                                          <p:val>
                                            <p:strVal val="#ppt_y"/>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8" fill="hold" grpId="0" nodeType="clickEffect">
                                  <p:stCondLst>
                                    <p:cond delay="0"/>
                                  </p:stCondLst>
                                  <p:childTnLst>
                                    <p:set>
                                      <p:cBhvr>
                                        <p:cTn id="96" dur="1" fill="hold">
                                          <p:stCondLst>
                                            <p:cond delay="0"/>
                                          </p:stCondLst>
                                        </p:cTn>
                                        <p:tgtEl>
                                          <p:spTgt spid="489477">
                                            <p:txEl>
                                              <p:pRg st="15" end="15"/>
                                            </p:txEl>
                                          </p:spTgt>
                                        </p:tgtEl>
                                        <p:attrNameLst>
                                          <p:attrName>style.visibility</p:attrName>
                                        </p:attrNameLst>
                                      </p:cBhvr>
                                      <p:to>
                                        <p:strVal val="visible"/>
                                      </p:to>
                                    </p:set>
                                    <p:anim calcmode="lin" valueType="num">
                                      <p:cBhvr additive="base">
                                        <p:cTn id="97" dur="500" fill="hold"/>
                                        <p:tgtEl>
                                          <p:spTgt spid="489477">
                                            <p:txEl>
                                              <p:pRg st="15" end="15"/>
                                            </p:txEl>
                                          </p:spTgt>
                                        </p:tgtEl>
                                        <p:attrNameLst>
                                          <p:attrName>ppt_x</p:attrName>
                                        </p:attrNameLst>
                                      </p:cBhvr>
                                      <p:tavLst>
                                        <p:tav tm="0">
                                          <p:val>
                                            <p:strVal val="0-#ppt_w/2"/>
                                          </p:val>
                                        </p:tav>
                                        <p:tav tm="100000">
                                          <p:val>
                                            <p:strVal val="#ppt_x"/>
                                          </p:val>
                                        </p:tav>
                                      </p:tavLst>
                                    </p:anim>
                                    <p:anim calcmode="lin" valueType="num">
                                      <p:cBhvr additive="base">
                                        <p:cTn id="98" dur="500" fill="hold"/>
                                        <p:tgtEl>
                                          <p:spTgt spid="489477">
                                            <p:txEl>
                                              <p:pRg st="15" end="1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9477" grpId="0" build="p" bldLvl="5" autoUpdateAnimBg="0"/>
    </p:bldLst>
  </p:timing>
</p:sld>
</file>

<file path=ppt/slides/slide31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68290"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304131"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18F875A3-25B3-4180-8E29-16825E3BEA09}" type="slidenum">
              <a:rPr lang="de-DE" altLang="en-US" sz="900" smtClean="0">
                <a:solidFill>
                  <a:schemeClr val="accent2"/>
                </a:solidFill>
              </a:rPr>
              <a:pPr/>
              <a:t>311</a:t>
            </a:fld>
            <a:endParaRPr lang="de-DE" altLang="en-US" sz="1400" b="0" smtClean="0">
              <a:solidFill>
                <a:schemeClr val="tx1"/>
              </a:solidFill>
            </a:endParaRPr>
          </a:p>
        </p:txBody>
      </p:sp>
      <p:sp>
        <p:nvSpPr>
          <p:cNvPr id="733186" name="Rectangle 2"/>
          <p:cNvSpPr>
            <a:spLocks noGrp="1" noChangeArrowheads="1"/>
          </p:cNvSpPr>
          <p:nvPr>
            <p:ph type="title"/>
          </p:nvPr>
        </p:nvSpPr>
        <p:spPr>
          <a:xfrm>
            <a:off x="685800" y="460375"/>
            <a:ext cx="7772400" cy="314325"/>
          </a:xfrm>
          <a:gradFill rotWithShape="1">
            <a:gsLst>
              <a:gs pos="0">
                <a:schemeClr val="bg1"/>
              </a:gs>
              <a:gs pos="100000">
                <a:srgbClr val="0066CC"/>
              </a:gs>
            </a:gsLst>
            <a:lin ang="5400000" scaled="1"/>
          </a:gradFill>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pPr marL="342900" indent="-342900">
              <a:lnSpc>
                <a:spcPct val="90000"/>
              </a:lnSpc>
              <a:spcBef>
                <a:spcPct val="50000"/>
              </a:spcBef>
              <a:buSzPct val="90000"/>
              <a:defRPr/>
            </a:pPr>
            <a:r>
              <a:rPr lang="de-DE" altLang="en-US" sz="1600" smtClean="0">
                <a:solidFill>
                  <a:srgbClr val="000066"/>
                </a:solidFill>
                <a:effectLst>
                  <a:outerShdw blurRad="38100" dist="38100" dir="2700000" algn="tl">
                    <a:srgbClr val="C0C0C0"/>
                  </a:outerShdw>
                </a:effectLst>
                <a:ea typeface="ＭＳ Ｐゴシック" pitchFamily="1" charset="-128"/>
              </a:rPr>
              <a:t>3.3.1 Qualitätsbewertung pharmakoökonomischer Studien</a:t>
            </a:r>
          </a:p>
        </p:txBody>
      </p:sp>
      <p:graphicFrame>
        <p:nvGraphicFramePr>
          <p:cNvPr id="304133" name="Object 3"/>
          <p:cNvGraphicFramePr>
            <a:graphicFrameLocks noChangeAspect="1"/>
          </p:cNvGraphicFramePr>
          <p:nvPr/>
        </p:nvGraphicFramePr>
        <p:xfrm>
          <a:off x="2590800" y="2743200"/>
          <a:ext cx="2390775" cy="360363"/>
        </p:xfrm>
        <a:graphic>
          <a:graphicData uri="http://schemas.openxmlformats.org/presentationml/2006/ole">
            <mc:AlternateContent xmlns:mc="http://schemas.openxmlformats.org/markup-compatibility/2006">
              <mc:Choice xmlns:v="urn:schemas-microsoft-com:vml" Requires="v">
                <p:oleObj spid="_x0000_s304290" name="Zeichnung" r:id="rId3" imgW="2375555" imgH="367645" progId="WPDraw30.Drawing">
                  <p:embed/>
                </p:oleObj>
              </mc:Choice>
              <mc:Fallback>
                <p:oleObj name="Zeichnung" r:id="rId3" imgW="2375555" imgH="367645" progId="WPDraw30.Drawing">
                  <p:embed/>
                  <p:pic>
                    <p:nvPicPr>
                      <p:cNvPr id="0" name="Object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90800" y="2743200"/>
                        <a:ext cx="2390775" cy="360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graphicFrame>
        <p:nvGraphicFramePr>
          <p:cNvPr id="304134" name="Object 4"/>
          <p:cNvGraphicFramePr>
            <a:graphicFrameLocks noChangeAspect="1"/>
          </p:cNvGraphicFramePr>
          <p:nvPr/>
        </p:nvGraphicFramePr>
        <p:xfrm>
          <a:off x="381000" y="4267200"/>
          <a:ext cx="8402638" cy="371475"/>
        </p:xfrm>
        <a:graphic>
          <a:graphicData uri="http://schemas.openxmlformats.org/presentationml/2006/ole">
            <mc:AlternateContent xmlns:mc="http://schemas.openxmlformats.org/markup-compatibility/2006">
              <mc:Choice xmlns:v="urn:schemas-microsoft-com:vml" Requires="v">
                <p:oleObj spid="_x0000_s304291" name="Zeichnung" r:id="rId5" imgW="8410575" imgH="381000" progId="WPDraw30.Drawing">
                  <p:embed/>
                </p:oleObj>
              </mc:Choice>
              <mc:Fallback>
                <p:oleObj name="Zeichnung" r:id="rId5" imgW="8410575" imgH="381000" progId="WPDraw30.Drawing">
                  <p:embed/>
                  <p:pic>
                    <p:nvPicPr>
                      <p:cNvPr id="0" name="Object 4"/>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81000" y="4267200"/>
                        <a:ext cx="8402638" cy="371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sp>
        <p:nvSpPr>
          <p:cNvPr id="733189" name="Rectangle 5"/>
          <p:cNvSpPr>
            <a:spLocks noGrp="1" noChangeArrowheads="1"/>
          </p:cNvSpPr>
          <p:nvPr>
            <p:ph type="body" idx="1"/>
          </p:nvPr>
        </p:nvSpPr>
        <p:spPr>
          <a:xfrm>
            <a:off x="250825" y="1268413"/>
            <a:ext cx="8893175" cy="5040312"/>
          </a:xfrm>
        </p:spPr>
        <p:txBody>
          <a:bodyPr/>
          <a:lstStyle/>
          <a:p>
            <a:r>
              <a:rPr lang="de-DE" altLang="en-US" sz="2000" smtClean="0">
                <a:solidFill>
                  <a:schemeClr val="tx1"/>
                </a:solidFill>
                <a:ea typeface="ＭＳ Ｐゴシック" pitchFamily="34" charset="-128"/>
              </a:rPr>
              <a:t>Sind die Kosten diskontiert?</a:t>
            </a:r>
          </a:p>
          <a:p>
            <a:pPr lvl="3"/>
            <a:r>
              <a:rPr lang="de-DE" altLang="en-US" b="1" smtClean="0">
                <a:ea typeface="ＭＳ Ｐゴシック" pitchFamily="34" charset="-128"/>
              </a:rPr>
              <a:t>Zinssatz?</a:t>
            </a:r>
          </a:p>
          <a:p>
            <a:pPr lvl="3"/>
            <a:r>
              <a:rPr lang="de-DE" altLang="en-US" b="1" smtClean="0">
                <a:ea typeface="ＭＳ Ｐゴシック" pitchFamily="34" charset="-128"/>
              </a:rPr>
              <a:t>Diskontierung gerechtfertigt?</a:t>
            </a:r>
          </a:p>
          <a:p>
            <a:r>
              <a:rPr lang="de-DE" altLang="en-US" sz="2000" smtClean="0">
                <a:solidFill>
                  <a:schemeClr val="tx1"/>
                </a:solidFill>
                <a:ea typeface="ＭＳ Ｐゴシック" pitchFamily="34" charset="-128"/>
              </a:rPr>
              <a:t>Sind die Inkrementalkosten berücksichtigt?</a:t>
            </a:r>
          </a:p>
          <a:p>
            <a:pPr lvl="3"/>
            <a:r>
              <a:rPr lang="de-DE" altLang="en-US" b="1" smtClean="0">
                <a:ea typeface="ＭＳ Ｐゴシック" pitchFamily="34" charset="-128"/>
              </a:rPr>
              <a:t>Alle Alternativen berücksichtigt?</a:t>
            </a:r>
          </a:p>
          <a:p>
            <a:r>
              <a:rPr lang="de-DE" altLang="en-US" sz="2000" smtClean="0">
                <a:solidFill>
                  <a:schemeClr val="tx1"/>
                </a:solidFill>
                <a:ea typeface="ＭＳ Ｐゴシック" pitchFamily="34" charset="-128"/>
              </a:rPr>
              <a:t>Ist eine Sensitivitätsanalyse vorhanden?</a:t>
            </a:r>
          </a:p>
          <a:p>
            <a:pPr lvl="3"/>
            <a:r>
              <a:rPr lang="de-DE" altLang="en-US" b="1" smtClean="0">
                <a:ea typeface="ＭＳ Ｐゴシック" pitchFamily="34" charset="-128"/>
              </a:rPr>
              <a:t>Wenn Kosten und Effekte stochastisch festgestellt worden sind, sind auch dir richtigen statistische Methoden benutzt worden?</a:t>
            </a:r>
          </a:p>
          <a:p>
            <a:pPr lvl="3"/>
            <a:r>
              <a:rPr lang="de-DE" altLang="en-US" b="1" smtClean="0">
                <a:solidFill>
                  <a:srgbClr val="FF0000"/>
                </a:solidFill>
                <a:ea typeface="ＭＳ Ｐゴシック" pitchFamily="34" charset="-128"/>
              </a:rPr>
              <a:t>Waren die Ergebnisse von der Sensitivitätsanalyse stark beeinflusst</a:t>
            </a:r>
            <a:r>
              <a:rPr lang="de-DE" altLang="en-US" b="1" smtClean="0">
                <a:ea typeface="ＭＳ Ｐゴシック" pitchFamily="34" charset="-128"/>
              </a:rPr>
              <a:t>?</a:t>
            </a:r>
          </a:p>
          <a:p>
            <a:r>
              <a:rPr lang="de-DE" altLang="en-US" sz="2000" smtClean="0">
                <a:solidFill>
                  <a:schemeClr val="tx1"/>
                </a:solidFill>
                <a:ea typeface="ＭＳ Ｐゴシック" pitchFamily="34" charset="-128"/>
              </a:rPr>
              <a:t>Beinhaltet die Diskussion auch andere Ergebnisse?</a:t>
            </a:r>
          </a:p>
          <a:p>
            <a:pPr lvl="3"/>
            <a:r>
              <a:rPr lang="de-DE" altLang="en-US" b="1" smtClean="0">
                <a:ea typeface="ＭＳ Ｐゴシック" pitchFamily="34" charset="-128"/>
              </a:rPr>
              <a:t>Werden andere Studien mitdiskutiert?</a:t>
            </a:r>
          </a:p>
          <a:p>
            <a:pPr lvl="3"/>
            <a:r>
              <a:rPr lang="de-DE" altLang="en-US" b="1" smtClean="0">
                <a:ea typeface="ＭＳ Ｐゴシック" pitchFamily="34" charset="-128"/>
              </a:rPr>
              <a:t>Angaben zu Verallgemeinerung?</a:t>
            </a:r>
          </a:p>
          <a:p>
            <a:pPr lvl="3"/>
            <a:r>
              <a:rPr lang="de-DE" altLang="en-US" b="1" smtClean="0">
                <a:ea typeface="ＭＳ Ｐゴシック" pitchFamily="34" charset="-128"/>
              </a:rPr>
              <a:t>Diskussion der Probleme der Implementierung</a:t>
            </a:r>
          </a:p>
          <a:p>
            <a:pPr lvl="3"/>
            <a:r>
              <a:rPr lang="de-DE" altLang="en-US" b="1" smtClean="0">
                <a:solidFill>
                  <a:srgbClr val="FF0000"/>
                </a:solidFill>
                <a:ea typeface="ＭＳ Ｐゴシック" pitchFamily="34" charset="-128"/>
              </a:rPr>
              <a:t>Diskussion der Schwächen der Studie</a:t>
            </a:r>
            <a:r>
              <a:rPr lang="de-DE" altLang="en-US" b="1" smtClean="0">
                <a:ea typeface="ＭＳ Ｐゴシック" pitchFamily="34" charset="-128"/>
              </a:rPr>
              <a:t>?</a:t>
            </a:r>
          </a:p>
          <a:p>
            <a:pPr lvl="3"/>
            <a:r>
              <a:rPr lang="de-DE" altLang="en-US" b="1" smtClean="0">
                <a:ea typeface="ＭＳ Ｐゴシック" pitchFamily="34" charset="-128"/>
              </a:rPr>
              <a:t>Diskussion der verschiedenen Perspektiven?</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733189">
                                            <p:txEl>
                                              <p:pRg st="0" end="0"/>
                                            </p:txEl>
                                          </p:spTgt>
                                        </p:tgtEl>
                                        <p:attrNameLst>
                                          <p:attrName>style.visibility</p:attrName>
                                        </p:attrNameLst>
                                      </p:cBhvr>
                                      <p:to>
                                        <p:strVal val="visible"/>
                                      </p:to>
                                    </p:set>
                                    <p:anim calcmode="lin" valueType="num">
                                      <p:cBhvr additive="base">
                                        <p:cTn id="7" dur="500" fill="hold"/>
                                        <p:tgtEl>
                                          <p:spTgt spid="73318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73318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733189">
                                            <p:txEl>
                                              <p:pRg st="1" end="1"/>
                                            </p:txEl>
                                          </p:spTgt>
                                        </p:tgtEl>
                                        <p:attrNameLst>
                                          <p:attrName>style.visibility</p:attrName>
                                        </p:attrNameLst>
                                      </p:cBhvr>
                                      <p:to>
                                        <p:strVal val="visible"/>
                                      </p:to>
                                    </p:set>
                                    <p:anim calcmode="lin" valueType="num">
                                      <p:cBhvr additive="base">
                                        <p:cTn id="13" dur="500" fill="hold"/>
                                        <p:tgtEl>
                                          <p:spTgt spid="733189">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73318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733189">
                                            <p:txEl>
                                              <p:pRg st="2" end="2"/>
                                            </p:txEl>
                                          </p:spTgt>
                                        </p:tgtEl>
                                        <p:attrNameLst>
                                          <p:attrName>style.visibility</p:attrName>
                                        </p:attrNameLst>
                                      </p:cBhvr>
                                      <p:to>
                                        <p:strVal val="visible"/>
                                      </p:to>
                                    </p:set>
                                    <p:anim calcmode="lin" valueType="num">
                                      <p:cBhvr additive="base">
                                        <p:cTn id="19" dur="500" fill="hold"/>
                                        <p:tgtEl>
                                          <p:spTgt spid="733189">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73318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733189">
                                            <p:txEl>
                                              <p:pRg st="3" end="3"/>
                                            </p:txEl>
                                          </p:spTgt>
                                        </p:tgtEl>
                                        <p:attrNameLst>
                                          <p:attrName>style.visibility</p:attrName>
                                        </p:attrNameLst>
                                      </p:cBhvr>
                                      <p:to>
                                        <p:strVal val="visible"/>
                                      </p:to>
                                    </p:set>
                                    <p:anim calcmode="lin" valueType="num">
                                      <p:cBhvr additive="base">
                                        <p:cTn id="25" dur="500" fill="hold"/>
                                        <p:tgtEl>
                                          <p:spTgt spid="733189">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73318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733189">
                                            <p:txEl>
                                              <p:pRg st="4" end="4"/>
                                            </p:txEl>
                                          </p:spTgt>
                                        </p:tgtEl>
                                        <p:attrNameLst>
                                          <p:attrName>style.visibility</p:attrName>
                                        </p:attrNameLst>
                                      </p:cBhvr>
                                      <p:to>
                                        <p:strVal val="visible"/>
                                      </p:to>
                                    </p:set>
                                    <p:anim calcmode="lin" valueType="num">
                                      <p:cBhvr additive="base">
                                        <p:cTn id="31" dur="500" fill="hold"/>
                                        <p:tgtEl>
                                          <p:spTgt spid="733189">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733189">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733189">
                                            <p:txEl>
                                              <p:pRg st="5" end="5"/>
                                            </p:txEl>
                                          </p:spTgt>
                                        </p:tgtEl>
                                        <p:attrNameLst>
                                          <p:attrName>style.visibility</p:attrName>
                                        </p:attrNameLst>
                                      </p:cBhvr>
                                      <p:to>
                                        <p:strVal val="visible"/>
                                      </p:to>
                                    </p:set>
                                    <p:anim calcmode="lin" valueType="num">
                                      <p:cBhvr additive="base">
                                        <p:cTn id="37" dur="500" fill="hold"/>
                                        <p:tgtEl>
                                          <p:spTgt spid="733189">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733189">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733189">
                                            <p:txEl>
                                              <p:pRg st="6" end="6"/>
                                            </p:txEl>
                                          </p:spTgt>
                                        </p:tgtEl>
                                        <p:attrNameLst>
                                          <p:attrName>style.visibility</p:attrName>
                                        </p:attrNameLst>
                                      </p:cBhvr>
                                      <p:to>
                                        <p:strVal val="visible"/>
                                      </p:to>
                                    </p:set>
                                    <p:anim calcmode="lin" valueType="num">
                                      <p:cBhvr additive="base">
                                        <p:cTn id="43" dur="500" fill="hold"/>
                                        <p:tgtEl>
                                          <p:spTgt spid="733189">
                                            <p:txEl>
                                              <p:pRg st="6" end="6"/>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733189">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733189">
                                            <p:txEl>
                                              <p:pRg st="7" end="7"/>
                                            </p:txEl>
                                          </p:spTgt>
                                        </p:tgtEl>
                                        <p:attrNameLst>
                                          <p:attrName>style.visibility</p:attrName>
                                        </p:attrNameLst>
                                      </p:cBhvr>
                                      <p:to>
                                        <p:strVal val="visible"/>
                                      </p:to>
                                    </p:set>
                                    <p:anim calcmode="lin" valueType="num">
                                      <p:cBhvr additive="base">
                                        <p:cTn id="49" dur="500" fill="hold"/>
                                        <p:tgtEl>
                                          <p:spTgt spid="733189">
                                            <p:txEl>
                                              <p:pRg st="7" end="7"/>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733189">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733189">
                                            <p:txEl>
                                              <p:pRg st="8" end="8"/>
                                            </p:txEl>
                                          </p:spTgt>
                                        </p:tgtEl>
                                        <p:attrNameLst>
                                          <p:attrName>style.visibility</p:attrName>
                                        </p:attrNameLst>
                                      </p:cBhvr>
                                      <p:to>
                                        <p:strVal val="visible"/>
                                      </p:to>
                                    </p:set>
                                    <p:anim calcmode="lin" valueType="num">
                                      <p:cBhvr additive="base">
                                        <p:cTn id="55" dur="500" fill="hold"/>
                                        <p:tgtEl>
                                          <p:spTgt spid="733189">
                                            <p:txEl>
                                              <p:pRg st="8" end="8"/>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733189">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733189">
                                            <p:txEl>
                                              <p:pRg st="9" end="9"/>
                                            </p:txEl>
                                          </p:spTgt>
                                        </p:tgtEl>
                                        <p:attrNameLst>
                                          <p:attrName>style.visibility</p:attrName>
                                        </p:attrNameLst>
                                      </p:cBhvr>
                                      <p:to>
                                        <p:strVal val="visible"/>
                                      </p:to>
                                    </p:set>
                                    <p:anim calcmode="lin" valueType="num">
                                      <p:cBhvr additive="base">
                                        <p:cTn id="61" dur="500" fill="hold"/>
                                        <p:tgtEl>
                                          <p:spTgt spid="733189">
                                            <p:txEl>
                                              <p:pRg st="9" end="9"/>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733189">
                                            <p:txEl>
                                              <p:pRg st="9" end="9"/>
                                            </p:txEl>
                                          </p:spTgt>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733189">
                                            <p:txEl>
                                              <p:pRg st="10" end="10"/>
                                            </p:txEl>
                                          </p:spTgt>
                                        </p:tgtEl>
                                        <p:attrNameLst>
                                          <p:attrName>style.visibility</p:attrName>
                                        </p:attrNameLst>
                                      </p:cBhvr>
                                      <p:to>
                                        <p:strVal val="visible"/>
                                      </p:to>
                                    </p:set>
                                    <p:anim calcmode="lin" valueType="num">
                                      <p:cBhvr additive="base">
                                        <p:cTn id="67" dur="500" fill="hold"/>
                                        <p:tgtEl>
                                          <p:spTgt spid="733189">
                                            <p:txEl>
                                              <p:pRg st="10" end="10"/>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733189">
                                            <p:txEl>
                                              <p:pRg st="10" end="10"/>
                                            </p:txEl>
                                          </p:spTgt>
                                        </p:tgtEl>
                                        <p:attrNameLst>
                                          <p:attrName>ppt_y</p:attrName>
                                        </p:attrNameLst>
                                      </p:cBhvr>
                                      <p:tavLst>
                                        <p:tav tm="0">
                                          <p:val>
                                            <p:strVal val="#ppt_y"/>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733189">
                                            <p:txEl>
                                              <p:pRg st="11" end="11"/>
                                            </p:txEl>
                                          </p:spTgt>
                                        </p:tgtEl>
                                        <p:attrNameLst>
                                          <p:attrName>style.visibility</p:attrName>
                                        </p:attrNameLst>
                                      </p:cBhvr>
                                      <p:to>
                                        <p:strVal val="visible"/>
                                      </p:to>
                                    </p:set>
                                    <p:anim calcmode="lin" valueType="num">
                                      <p:cBhvr additive="base">
                                        <p:cTn id="73" dur="500" fill="hold"/>
                                        <p:tgtEl>
                                          <p:spTgt spid="733189">
                                            <p:txEl>
                                              <p:pRg st="11" end="11"/>
                                            </p:txEl>
                                          </p:spTgt>
                                        </p:tgtEl>
                                        <p:attrNameLst>
                                          <p:attrName>ppt_x</p:attrName>
                                        </p:attrNameLst>
                                      </p:cBhvr>
                                      <p:tavLst>
                                        <p:tav tm="0">
                                          <p:val>
                                            <p:strVal val="0-#ppt_w/2"/>
                                          </p:val>
                                        </p:tav>
                                        <p:tav tm="100000">
                                          <p:val>
                                            <p:strVal val="#ppt_x"/>
                                          </p:val>
                                        </p:tav>
                                      </p:tavLst>
                                    </p:anim>
                                    <p:anim calcmode="lin" valueType="num">
                                      <p:cBhvr additive="base">
                                        <p:cTn id="74" dur="500" fill="hold"/>
                                        <p:tgtEl>
                                          <p:spTgt spid="733189">
                                            <p:txEl>
                                              <p:pRg st="11" end="11"/>
                                            </p:txEl>
                                          </p:spTgt>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733189">
                                            <p:txEl>
                                              <p:pRg st="12" end="12"/>
                                            </p:txEl>
                                          </p:spTgt>
                                        </p:tgtEl>
                                        <p:attrNameLst>
                                          <p:attrName>style.visibility</p:attrName>
                                        </p:attrNameLst>
                                      </p:cBhvr>
                                      <p:to>
                                        <p:strVal val="visible"/>
                                      </p:to>
                                    </p:set>
                                    <p:anim calcmode="lin" valueType="num">
                                      <p:cBhvr additive="base">
                                        <p:cTn id="79" dur="500" fill="hold"/>
                                        <p:tgtEl>
                                          <p:spTgt spid="733189">
                                            <p:txEl>
                                              <p:pRg st="12" end="12"/>
                                            </p:txEl>
                                          </p:spTgt>
                                        </p:tgtEl>
                                        <p:attrNameLst>
                                          <p:attrName>ppt_x</p:attrName>
                                        </p:attrNameLst>
                                      </p:cBhvr>
                                      <p:tavLst>
                                        <p:tav tm="0">
                                          <p:val>
                                            <p:strVal val="0-#ppt_w/2"/>
                                          </p:val>
                                        </p:tav>
                                        <p:tav tm="100000">
                                          <p:val>
                                            <p:strVal val="#ppt_x"/>
                                          </p:val>
                                        </p:tav>
                                      </p:tavLst>
                                    </p:anim>
                                    <p:anim calcmode="lin" valueType="num">
                                      <p:cBhvr additive="base">
                                        <p:cTn id="80" dur="500" fill="hold"/>
                                        <p:tgtEl>
                                          <p:spTgt spid="733189">
                                            <p:txEl>
                                              <p:pRg st="12" end="12"/>
                                            </p:txEl>
                                          </p:spTgt>
                                        </p:tgtEl>
                                        <p:attrNameLst>
                                          <p:attrName>ppt_y</p:attrName>
                                        </p:attrNameLst>
                                      </p:cBhvr>
                                      <p:tavLst>
                                        <p:tav tm="0">
                                          <p:val>
                                            <p:strVal val="#ppt_y"/>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733189">
                                            <p:txEl>
                                              <p:pRg st="13" end="13"/>
                                            </p:txEl>
                                          </p:spTgt>
                                        </p:tgtEl>
                                        <p:attrNameLst>
                                          <p:attrName>style.visibility</p:attrName>
                                        </p:attrNameLst>
                                      </p:cBhvr>
                                      <p:to>
                                        <p:strVal val="visible"/>
                                      </p:to>
                                    </p:set>
                                    <p:anim calcmode="lin" valueType="num">
                                      <p:cBhvr additive="base">
                                        <p:cTn id="85" dur="500" fill="hold"/>
                                        <p:tgtEl>
                                          <p:spTgt spid="733189">
                                            <p:txEl>
                                              <p:pRg st="13" end="13"/>
                                            </p:txEl>
                                          </p:spTgt>
                                        </p:tgtEl>
                                        <p:attrNameLst>
                                          <p:attrName>ppt_x</p:attrName>
                                        </p:attrNameLst>
                                      </p:cBhvr>
                                      <p:tavLst>
                                        <p:tav tm="0">
                                          <p:val>
                                            <p:strVal val="0-#ppt_w/2"/>
                                          </p:val>
                                        </p:tav>
                                        <p:tav tm="100000">
                                          <p:val>
                                            <p:strVal val="#ppt_x"/>
                                          </p:val>
                                        </p:tav>
                                      </p:tavLst>
                                    </p:anim>
                                    <p:anim calcmode="lin" valueType="num">
                                      <p:cBhvr additive="base">
                                        <p:cTn id="86" dur="500" fill="hold"/>
                                        <p:tgtEl>
                                          <p:spTgt spid="733189">
                                            <p:txEl>
                                              <p:pRg st="13" end="1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3189" grpId="0" build="p" bldLvl="5" autoUpdateAnimBg="0"/>
    </p:bldLst>
  </p:timing>
</p:sld>
</file>

<file path=ppt/slides/slide31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69314"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305155" name="Foliennummernplatzhalter 5"/>
          <p:cNvSpPr txBox="1">
            <a:spLocks noGrp="1"/>
          </p:cNvSpPr>
          <p:nvPr/>
        </p:nvSpPr>
        <p:spPr bwMode="auto">
          <a:xfrm>
            <a:off x="8101013" y="6524625"/>
            <a:ext cx="4572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r">
              <a:lnSpc>
                <a:spcPct val="100000"/>
              </a:lnSpc>
              <a:spcBef>
                <a:spcPct val="0"/>
              </a:spcBef>
              <a:buSzTx/>
            </a:pPr>
            <a:fld id="{5ECF2179-8A7F-40CD-A1DE-FB90265F3357}" type="slidenum">
              <a:rPr lang="de-DE" altLang="en-US" sz="900">
                <a:solidFill>
                  <a:schemeClr val="accent2"/>
                </a:solidFill>
              </a:rPr>
              <a:pPr algn="r">
                <a:lnSpc>
                  <a:spcPct val="100000"/>
                </a:lnSpc>
                <a:spcBef>
                  <a:spcPct val="0"/>
                </a:spcBef>
                <a:buSzTx/>
              </a:pPr>
              <a:t>312</a:t>
            </a:fld>
            <a:endParaRPr lang="de-DE" altLang="en-US" sz="1400" b="0">
              <a:solidFill>
                <a:schemeClr val="tx1"/>
              </a:solidFill>
            </a:endParaRPr>
          </a:p>
        </p:txBody>
      </p:sp>
      <p:sp>
        <p:nvSpPr>
          <p:cNvPr id="733186" name="Rectangle 2"/>
          <p:cNvSpPr>
            <a:spLocks noGrp="1" noChangeArrowheads="1"/>
          </p:cNvSpPr>
          <p:nvPr>
            <p:ph type="title" idx="4294967295"/>
          </p:nvPr>
        </p:nvSpPr>
        <p:spPr>
          <a:xfrm>
            <a:off x="685800" y="460375"/>
            <a:ext cx="7772400" cy="314325"/>
          </a:xfrm>
          <a:gradFill rotWithShape="1">
            <a:gsLst>
              <a:gs pos="0">
                <a:schemeClr val="bg1"/>
              </a:gs>
              <a:gs pos="100000">
                <a:srgbClr val="0066CC"/>
              </a:gs>
            </a:gsLst>
            <a:lin ang="5400000" scaled="1"/>
          </a:gradFill>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pPr marL="342900" indent="-342900">
              <a:lnSpc>
                <a:spcPct val="90000"/>
              </a:lnSpc>
              <a:spcBef>
                <a:spcPct val="50000"/>
              </a:spcBef>
              <a:buSzPct val="90000"/>
              <a:defRPr/>
            </a:pPr>
            <a:r>
              <a:rPr lang="de-DE" altLang="en-US" sz="1600" smtClean="0">
                <a:solidFill>
                  <a:srgbClr val="000066"/>
                </a:solidFill>
                <a:effectLst>
                  <a:outerShdw blurRad="38100" dist="38100" dir="2700000" algn="tl">
                    <a:srgbClr val="C0C0C0"/>
                  </a:outerShdw>
                </a:effectLst>
                <a:ea typeface="ＭＳ Ｐゴシック" pitchFamily="1" charset="-128"/>
              </a:rPr>
              <a:t>3.3.1 Qualitätsbewertung pharmakoökonomischer Studien</a:t>
            </a:r>
          </a:p>
        </p:txBody>
      </p:sp>
      <p:graphicFrame>
        <p:nvGraphicFramePr>
          <p:cNvPr id="305157" name="Object 4"/>
          <p:cNvGraphicFramePr>
            <a:graphicFrameLocks noChangeAspect="1"/>
          </p:cNvGraphicFramePr>
          <p:nvPr/>
        </p:nvGraphicFramePr>
        <p:xfrm>
          <a:off x="381000" y="4267200"/>
          <a:ext cx="8402638" cy="371475"/>
        </p:xfrm>
        <a:graphic>
          <a:graphicData uri="http://schemas.openxmlformats.org/presentationml/2006/ole">
            <mc:AlternateContent xmlns:mc="http://schemas.openxmlformats.org/markup-compatibility/2006">
              <mc:Choice xmlns:v="urn:schemas-microsoft-com:vml" Requires="v">
                <p:oleObj spid="_x0000_s305239" name="Zeichnung" r:id="rId3" imgW="8410575" imgH="381000" progId="WPDraw30.Drawing">
                  <p:embed/>
                </p:oleObj>
              </mc:Choice>
              <mc:Fallback>
                <p:oleObj name="Zeichnung" r:id="rId3" imgW="8410575" imgH="381000" progId="WPDraw30.Drawing">
                  <p:embed/>
                  <p:pic>
                    <p:nvPicPr>
                      <p:cNvPr id="0" name="Object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000" y="4267200"/>
                        <a:ext cx="8402638" cy="371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sp>
        <p:nvSpPr>
          <p:cNvPr id="733189" name="Rectangle 5"/>
          <p:cNvSpPr>
            <a:spLocks noGrp="1" noChangeArrowheads="1"/>
          </p:cNvSpPr>
          <p:nvPr>
            <p:ph type="body" idx="4294967295"/>
          </p:nvPr>
        </p:nvSpPr>
        <p:spPr>
          <a:xfrm>
            <a:off x="250825" y="1268413"/>
            <a:ext cx="8893175" cy="1368425"/>
          </a:xfrm>
        </p:spPr>
        <p:txBody>
          <a:bodyPr/>
          <a:lstStyle/>
          <a:p>
            <a:r>
              <a:rPr lang="de-DE" altLang="en-US" sz="2000" smtClean="0">
                <a:solidFill>
                  <a:schemeClr val="tx1"/>
                </a:solidFill>
                <a:ea typeface="ＭＳ Ｐゴシック" pitchFamily="34" charset="-128"/>
              </a:rPr>
              <a:t>Sind die Kosten auf meine Situation übertragbar?</a:t>
            </a:r>
          </a:p>
          <a:p>
            <a:pPr lvl="3"/>
            <a:r>
              <a:rPr lang="de-DE" altLang="en-US" b="1" smtClean="0">
                <a:ea typeface="ＭＳ Ｐゴシック" pitchFamily="34" charset="-128"/>
              </a:rPr>
              <a:t>Arzneimittelkosten?</a:t>
            </a:r>
          </a:p>
          <a:p>
            <a:pPr lvl="3"/>
            <a:r>
              <a:rPr lang="de-DE" altLang="en-US" b="1" smtClean="0">
                <a:ea typeface="ＭＳ Ｐゴシック" pitchFamily="34" charset="-128"/>
              </a:rPr>
              <a:t>Rechtliche Lage?</a:t>
            </a:r>
          </a:p>
        </p:txBody>
      </p:sp>
      <p:sp>
        <p:nvSpPr>
          <p:cNvPr id="480262" name="Text Box 8"/>
          <p:cNvSpPr txBox="1">
            <a:spLocks noChangeArrowheads="1"/>
          </p:cNvSpPr>
          <p:nvPr/>
        </p:nvSpPr>
        <p:spPr bwMode="auto">
          <a:xfrm>
            <a:off x="468313" y="3573463"/>
            <a:ext cx="7920037" cy="1825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a:t>Für detaillierte Kriterien mit Gewichtung und Score</a:t>
            </a:r>
          </a:p>
          <a:p>
            <a:r>
              <a:rPr lang="de-DE" altLang="en-US" sz="1800">
                <a:solidFill>
                  <a:schemeClr val="tx1"/>
                </a:solidFill>
              </a:rPr>
              <a:t>de Rijdt T, Willems L, Simoens S, Vulto A </a:t>
            </a:r>
          </a:p>
          <a:p>
            <a:r>
              <a:rPr lang="de-DE" altLang="en-US" sz="1800">
                <a:solidFill>
                  <a:schemeClr val="tx1"/>
                </a:solidFill>
              </a:rPr>
              <a:t>A practical instrument for assessing the quality of pharmacoeconomic studies: how to use it. </a:t>
            </a:r>
          </a:p>
          <a:p>
            <a:r>
              <a:rPr lang="de-DE" altLang="en-US" sz="1800">
                <a:solidFill>
                  <a:schemeClr val="tx1"/>
                </a:solidFill>
              </a:rPr>
              <a:t>EJHP-Practice 2010;16(2):28-34</a:t>
            </a:r>
          </a:p>
        </p:txBody>
      </p:sp>
      <p:sp>
        <p:nvSpPr>
          <p:cNvPr id="305160" name="Foliennummernplatzhalter 7"/>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5B650C5A-5B5D-4ADD-9187-F9D6517CE2BD}" type="slidenum">
              <a:rPr lang="de-DE" altLang="en-US" sz="900" smtClean="0">
                <a:solidFill>
                  <a:schemeClr val="accent2"/>
                </a:solidFill>
              </a:rPr>
              <a:pPr/>
              <a:t>312</a:t>
            </a:fld>
            <a:endParaRPr lang="de-DE" altLang="en-US" sz="1400" b="0" smtClean="0">
              <a:solidFill>
                <a:schemeClr val="tx1"/>
              </a:solidFill>
            </a:endParaRP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733186"/>
                                        </p:tgtEl>
                                        <p:attrNameLst>
                                          <p:attrName>style.visibility</p:attrName>
                                        </p:attrNameLst>
                                      </p:cBhvr>
                                      <p:to>
                                        <p:strVal val="visible"/>
                                      </p:to>
                                    </p:set>
                                    <p:anim calcmode="lin" valueType="num">
                                      <p:cBhvr additive="base">
                                        <p:cTn id="7" dur="500" fill="hold"/>
                                        <p:tgtEl>
                                          <p:spTgt spid="733186"/>
                                        </p:tgtEl>
                                        <p:attrNameLst>
                                          <p:attrName>ppt_x</p:attrName>
                                        </p:attrNameLst>
                                      </p:cBhvr>
                                      <p:tavLst>
                                        <p:tav tm="0">
                                          <p:val>
                                            <p:strVal val="#ppt_x"/>
                                          </p:val>
                                        </p:tav>
                                        <p:tav tm="100000">
                                          <p:val>
                                            <p:strVal val="#ppt_x"/>
                                          </p:val>
                                        </p:tav>
                                      </p:tavLst>
                                    </p:anim>
                                    <p:anim calcmode="lin" valueType="num">
                                      <p:cBhvr additive="base">
                                        <p:cTn id="8" dur="500" fill="hold"/>
                                        <p:tgtEl>
                                          <p:spTgt spid="733186"/>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733189">
                                            <p:txEl>
                                              <p:pRg st="0" end="0"/>
                                            </p:txEl>
                                          </p:spTgt>
                                        </p:tgtEl>
                                        <p:attrNameLst>
                                          <p:attrName>style.visibility</p:attrName>
                                        </p:attrNameLst>
                                      </p:cBhvr>
                                      <p:to>
                                        <p:strVal val="visible"/>
                                      </p:to>
                                    </p:set>
                                    <p:anim calcmode="lin" valueType="num">
                                      <p:cBhvr additive="base">
                                        <p:cTn id="13" dur="500" fill="hold"/>
                                        <p:tgtEl>
                                          <p:spTgt spid="733189">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73318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733189">
                                            <p:txEl>
                                              <p:pRg st="1" end="1"/>
                                            </p:txEl>
                                          </p:spTgt>
                                        </p:tgtEl>
                                        <p:attrNameLst>
                                          <p:attrName>style.visibility</p:attrName>
                                        </p:attrNameLst>
                                      </p:cBhvr>
                                      <p:to>
                                        <p:strVal val="visible"/>
                                      </p:to>
                                    </p:set>
                                    <p:anim calcmode="lin" valueType="num">
                                      <p:cBhvr additive="base">
                                        <p:cTn id="19" dur="500" fill="hold"/>
                                        <p:tgtEl>
                                          <p:spTgt spid="733189">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73318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733189">
                                            <p:txEl>
                                              <p:pRg st="2" end="2"/>
                                            </p:txEl>
                                          </p:spTgt>
                                        </p:tgtEl>
                                        <p:attrNameLst>
                                          <p:attrName>style.visibility</p:attrName>
                                        </p:attrNameLst>
                                      </p:cBhvr>
                                      <p:to>
                                        <p:strVal val="visible"/>
                                      </p:to>
                                    </p:set>
                                    <p:anim calcmode="lin" valueType="num">
                                      <p:cBhvr additive="base">
                                        <p:cTn id="25" dur="500" fill="hold"/>
                                        <p:tgtEl>
                                          <p:spTgt spid="733189">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73318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480262"/>
                                        </p:tgtEl>
                                        <p:attrNameLst>
                                          <p:attrName>style.visibility</p:attrName>
                                        </p:attrNameLst>
                                      </p:cBhvr>
                                      <p:to>
                                        <p:strVal val="visible"/>
                                      </p:to>
                                    </p:set>
                                    <p:anim calcmode="lin" valueType="num">
                                      <p:cBhvr additive="base">
                                        <p:cTn id="31" dur="500" fill="hold"/>
                                        <p:tgtEl>
                                          <p:spTgt spid="480262"/>
                                        </p:tgtEl>
                                        <p:attrNameLst>
                                          <p:attrName>ppt_x</p:attrName>
                                        </p:attrNameLst>
                                      </p:cBhvr>
                                      <p:tavLst>
                                        <p:tav tm="0">
                                          <p:val>
                                            <p:strVal val="#ppt_x"/>
                                          </p:val>
                                        </p:tav>
                                        <p:tav tm="100000">
                                          <p:val>
                                            <p:strVal val="#ppt_x"/>
                                          </p:val>
                                        </p:tav>
                                      </p:tavLst>
                                    </p:anim>
                                    <p:anim calcmode="lin" valueType="num">
                                      <p:cBhvr additive="base">
                                        <p:cTn id="32" dur="500" fill="hold"/>
                                        <p:tgtEl>
                                          <p:spTgt spid="48026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3186" grpId="0" animBg="1" autoUpdateAnimBg="0"/>
      <p:bldP spid="733189" grpId="0" build="p" bldLvl="5" autoUpdateAnimBg="0"/>
      <p:bldP spid="480262" grpId="0"/>
    </p:bldLst>
  </p:timing>
</p:sld>
</file>

<file path=ppt/slides/slide31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70338"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306179"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AE714536-44FF-4BA3-9A80-777A93BCD8F6}" type="slidenum">
              <a:rPr lang="de-DE" altLang="en-US" sz="900" smtClean="0">
                <a:solidFill>
                  <a:schemeClr val="accent2"/>
                </a:solidFill>
              </a:rPr>
              <a:pPr/>
              <a:t>313</a:t>
            </a:fld>
            <a:endParaRPr lang="de-DE" altLang="en-US" sz="1400" b="0" smtClean="0">
              <a:solidFill>
                <a:schemeClr val="tx1"/>
              </a:solidFill>
            </a:endParaRPr>
          </a:p>
        </p:txBody>
      </p:sp>
      <p:sp>
        <p:nvSpPr>
          <p:cNvPr id="734210" name="Rectangle 2"/>
          <p:cNvSpPr>
            <a:spLocks noGrp="1" noChangeArrowheads="1"/>
          </p:cNvSpPr>
          <p:nvPr>
            <p:ph type="title"/>
          </p:nvPr>
        </p:nvSpPr>
        <p:spPr>
          <a:xfrm>
            <a:off x="685800" y="460375"/>
            <a:ext cx="7772400" cy="314325"/>
          </a:xfrm>
          <a:gradFill rotWithShape="1">
            <a:gsLst>
              <a:gs pos="0">
                <a:schemeClr val="bg1"/>
              </a:gs>
              <a:gs pos="100000">
                <a:srgbClr val="0066CC"/>
              </a:gs>
            </a:gsLst>
            <a:lin ang="5400000" scaled="1"/>
          </a:gradFill>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pPr marL="342900" indent="-342900">
              <a:lnSpc>
                <a:spcPct val="90000"/>
              </a:lnSpc>
              <a:spcBef>
                <a:spcPct val="50000"/>
              </a:spcBef>
              <a:buSzPct val="90000"/>
              <a:defRPr/>
            </a:pPr>
            <a:r>
              <a:rPr lang="de-DE" altLang="en-US" sz="1600" smtClean="0">
                <a:solidFill>
                  <a:srgbClr val="000066"/>
                </a:solidFill>
                <a:effectLst>
                  <a:outerShdw blurRad="38100" dist="38100" dir="2700000" algn="tl">
                    <a:srgbClr val="C0C0C0"/>
                  </a:outerShdw>
                </a:effectLst>
                <a:ea typeface="ＭＳ Ｐゴシック" pitchFamily="1" charset="-128"/>
              </a:rPr>
              <a:t>3.3.1 Qualitätsbewertung pharmakoökonomischer Studien</a:t>
            </a:r>
          </a:p>
        </p:txBody>
      </p:sp>
      <p:graphicFrame>
        <p:nvGraphicFramePr>
          <p:cNvPr id="306181" name="Object 0"/>
          <p:cNvGraphicFramePr>
            <a:graphicFrameLocks noChangeAspect="1"/>
          </p:cNvGraphicFramePr>
          <p:nvPr/>
        </p:nvGraphicFramePr>
        <p:xfrm>
          <a:off x="2590800" y="2743200"/>
          <a:ext cx="2390775" cy="360363"/>
        </p:xfrm>
        <a:graphic>
          <a:graphicData uri="http://schemas.openxmlformats.org/presentationml/2006/ole">
            <mc:AlternateContent xmlns:mc="http://schemas.openxmlformats.org/markup-compatibility/2006">
              <mc:Choice xmlns:v="urn:schemas-microsoft-com:vml" Requires="v">
                <p:oleObj spid="_x0000_s306340" name="Zeichnung" r:id="rId3" imgW="2375555" imgH="367645" progId="WPDraw30.Drawing">
                  <p:embed/>
                </p:oleObj>
              </mc:Choice>
              <mc:Fallback>
                <p:oleObj name="Zeichnung" r:id="rId3" imgW="2375555" imgH="367645" progId="WPDraw30.Drawing">
                  <p:embed/>
                  <p:pic>
                    <p:nvPicPr>
                      <p:cNvPr id="0" name="Object 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90800" y="2743200"/>
                        <a:ext cx="2390775" cy="360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graphicFrame>
        <p:nvGraphicFramePr>
          <p:cNvPr id="306182" name="Object 1"/>
          <p:cNvGraphicFramePr>
            <a:graphicFrameLocks noChangeAspect="1"/>
          </p:cNvGraphicFramePr>
          <p:nvPr/>
        </p:nvGraphicFramePr>
        <p:xfrm>
          <a:off x="381000" y="4267200"/>
          <a:ext cx="8402638" cy="371475"/>
        </p:xfrm>
        <a:graphic>
          <a:graphicData uri="http://schemas.openxmlformats.org/presentationml/2006/ole">
            <mc:AlternateContent xmlns:mc="http://schemas.openxmlformats.org/markup-compatibility/2006">
              <mc:Choice xmlns:v="urn:schemas-microsoft-com:vml" Requires="v">
                <p:oleObj spid="_x0000_s306341" name="Zeichnung" r:id="rId5" imgW="8410575" imgH="381000" progId="WPDraw30.Drawing">
                  <p:embed/>
                </p:oleObj>
              </mc:Choice>
              <mc:Fallback>
                <p:oleObj name="Zeichnung" r:id="rId5" imgW="8410575" imgH="381000" progId="WPDraw30.Drawing">
                  <p:embed/>
                  <p:pic>
                    <p:nvPicPr>
                      <p:cNvPr id="0" name="Object 1"/>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81000" y="4267200"/>
                        <a:ext cx="8402638" cy="371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pic>
        <p:nvPicPr>
          <p:cNvPr id="481286" name="Picture 7" descr="Cost_Industrie"/>
          <p:cNvPicPr>
            <a:picLocks noChangeAspect="1" noChangeArrowheads="1"/>
          </p:cNvPicPr>
          <p:nvPr/>
        </p:nvPicPr>
        <p:blipFill>
          <a:blip r:embed="rId7"/>
          <a:srcRect/>
          <a:stretch>
            <a:fillRect/>
          </a:stretch>
        </p:blipFill>
        <p:spPr bwMode="auto">
          <a:xfrm>
            <a:off x="1042988" y="1196975"/>
            <a:ext cx="6911975" cy="469741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4216" name="Rectangle 8"/>
          <p:cNvSpPr>
            <a:spLocks noChangeArrowheads="1"/>
          </p:cNvSpPr>
          <p:nvPr/>
        </p:nvSpPr>
        <p:spPr bwMode="auto">
          <a:xfrm>
            <a:off x="755650" y="6092825"/>
            <a:ext cx="76247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200"/>
              <a:t>BMJ 2005;330:65</a:t>
            </a:r>
          </a:p>
        </p:txBody>
      </p:sp>
      <p:sp>
        <p:nvSpPr>
          <p:cNvPr id="306185" name="Text Box 9"/>
          <p:cNvSpPr txBox="1">
            <a:spLocks noChangeArrowheads="1"/>
          </p:cNvSpPr>
          <p:nvPr/>
        </p:nvSpPr>
        <p:spPr bwMode="auto">
          <a:xfrm>
            <a:off x="5435600" y="2565400"/>
            <a:ext cx="2808288" cy="725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sz="1800"/>
              <a:t>0 = sehr effizient</a:t>
            </a:r>
          </a:p>
          <a:p>
            <a:pPr algn="ctr"/>
            <a:r>
              <a:rPr lang="de-DE" altLang="en-US" sz="1800"/>
              <a:t>4 = nicht effizient</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afterEffect">
                                  <p:stCondLst>
                                    <p:cond delay="3000"/>
                                  </p:stCondLst>
                                  <p:childTnLst>
                                    <p:set>
                                      <p:cBhvr>
                                        <p:cTn id="6" dur="1" fill="hold">
                                          <p:stCondLst>
                                            <p:cond delay="0"/>
                                          </p:stCondLst>
                                        </p:cTn>
                                        <p:tgtEl>
                                          <p:spTgt spid="734216"/>
                                        </p:tgtEl>
                                        <p:attrNameLst>
                                          <p:attrName>style.visibility</p:attrName>
                                        </p:attrNameLst>
                                      </p:cBhvr>
                                      <p:to>
                                        <p:strVal val="visible"/>
                                      </p:to>
                                    </p:set>
                                    <p:anim calcmode="lin" valueType="num">
                                      <p:cBhvr additive="base">
                                        <p:cTn id="7" dur="500" fill="hold"/>
                                        <p:tgtEl>
                                          <p:spTgt spid="734216"/>
                                        </p:tgtEl>
                                        <p:attrNameLst>
                                          <p:attrName>ppt_x</p:attrName>
                                        </p:attrNameLst>
                                      </p:cBhvr>
                                      <p:tavLst>
                                        <p:tav tm="0">
                                          <p:val>
                                            <p:strVal val="#ppt_x"/>
                                          </p:val>
                                        </p:tav>
                                        <p:tav tm="100000">
                                          <p:val>
                                            <p:strVal val="#ppt_x"/>
                                          </p:val>
                                        </p:tav>
                                      </p:tavLst>
                                    </p:anim>
                                    <p:anim calcmode="lin" valueType="num">
                                      <p:cBhvr additive="base">
                                        <p:cTn id="8" dur="500" fill="hold"/>
                                        <p:tgtEl>
                                          <p:spTgt spid="7342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4216" grpId="0" autoUpdateAnimBg="0"/>
    </p:bldLst>
  </p:timing>
</p:sld>
</file>

<file path=ppt/slides/slide31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71362"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307203"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CCCD650D-035A-4040-B312-471AD79EAF25}" type="slidenum">
              <a:rPr lang="de-DE" altLang="en-US" sz="900" smtClean="0">
                <a:solidFill>
                  <a:schemeClr val="accent2"/>
                </a:solidFill>
              </a:rPr>
              <a:pPr/>
              <a:t>314</a:t>
            </a:fld>
            <a:endParaRPr lang="de-DE" altLang="en-US" sz="1400" b="0" smtClean="0">
              <a:solidFill>
                <a:schemeClr val="tx1"/>
              </a:solidFill>
            </a:endParaRPr>
          </a:p>
        </p:txBody>
      </p:sp>
      <p:sp>
        <p:nvSpPr>
          <p:cNvPr id="735234" name="Rectangle 2"/>
          <p:cNvSpPr>
            <a:spLocks noGrp="1" noChangeArrowheads="1"/>
          </p:cNvSpPr>
          <p:nvPr>
            <p:ph type="title"/>
          </p:nvPr>
        </p:nvSpPr>
        <p:spPr>
          <a:xfrm>
            <a:off x="685800" y="460375"/>
            <a:ext cx="7772400" cy="314325"/>
          </a:xfrm>
          <a:gradFill rotWithShape="1">
            <a:gsLst>
              <a:gs pos="0">
                <a:schemeClr val="bg1"/>
              </a:gs>
              <a:gs pos="100000">
                <a:srgbClr val="0066CC"/>
              </a:gs>
            </a:gsLst>
            <a:lin ang="5400000" scaled="1"/>
          </a:gradFill>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pPr marL="342900" indent="-342900">
              <a:lnSpc>
                <a:spcPct val="90000"/>
              </a:lnSpc>
              <a:spcBef>
                <a:spcPct val="50000"/>
              </a:spcBef>
              <a:buSzPct val="90000"/>
              <a:defRPr/>
            </a:pPr>
            <a:r>
              <a:rPr lang="de-DE" altLang="en-US" sz="1600" smtClean="0">
                <a:solidFill>
                  <a:srgbClr val="000066"/>
                </a:solidFill>
                <a:effectLst>
                  <a:outerShdw blurRad="38100" dist="38100" dir="2700000" algn="tl">
                    <a:srgbClr val="C0C0C0"/>
                  </a:outerShdw>
                </a:effectLst>
                <a:ea typeface="ＭＳ Ｐゴシック" pitchFamily="1" charset="-128"/>
              </a:rPr>
              <a:t>3.3.1 Qualitätsbewertung pharmakoökonomischer Studien</a:t>
            </a:r>
          </a:p>
        </p:txBody>
      </p:sp>
      <p:graphicFrame>
        <p:nvGraphicFramePr>
          <p:cNvPr id="307205" name="Object 0"/>
          <p:cNvGraphicFramePr>
            <a:graphicFrameLocks noChangeAspect="1"/>
          </p:cNvGraphicFramePr>
          <p:nvPr/>
        </p:nvGraphicFramePr>
        <p:xfrm>
          <a:off x="2590800" y="2743200"/>
          <a:ext cx="2390775" cy="360363"/>
        </p:xfrm>
        <a:graphic>
          <a:graphicData uri="http://schemas.openxmlformats.org/presentationml/2006/ole">
            <mc:AlternateContent xmlns:mc="http://schemas.openxmlformats.org/markup-compatibility/2006">
              <mc:Choice xmlns:v="urn:schemas-microsoft-com:vml" Requires="v">
                <p:oleObj spid="_x0000_s307363" name="Zeichnung" r:id="rId3" imgW="2375555" imgH="367645" progId="WPDraw30.Drawing">
                  <p:embed/>
                </p:oleObj>
              </mc:Choice>
              <mc:Fallback>
                <p:oleObj name="Zeichnung" r:id="rId3" imgW="2375555" imgH="367645" progId="WPDraw30.Drawing">
                  <p:embed/>
                  <p:pic>
                    <p:nvPicPr>
                      <p:cNvPr id="0" name="Object 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90800" y="2743200"/>
                        <a:ext cx="2390775" cy="360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graphicFrame>
        <p:nvGraphicFramePr>
          <p:cNvPr id="307206" name="Object 1"/>
          <p:cNvGraphicFramePr>
            <a:graphicFrameLocks noChangeAspect="1"/>
          </p:cNvGraphicFramePr>
          <p:nvPr/>
        </p:nvGraphicFramePr>
        <p:xfrm>
          <a:off x="381000" y="4267200"/>
          <a:ext cx="8402638" cy="371475"/>
        </p:xfrm>
        <a:graphic>
          <a:graphicData uri="http://schemas.openxmlformats.org/presentationml/2006/ole">
            <mc:AlternateContent xmlns:mc="http://schemas.openxmlformats.org/markup-compatibility/2006">
              <mc:Choice xmlns:v="urn:schemas-microsoft-com:vml" Requires="v">
                <p:oleObj spid="_x0000_s307364" name="Zeichnung" r:id="rId5" imgW="8410575" imgH="381000" progId="WPDraw30.Drawing">
                  <p:embed/>
                </p:oleObj>
              </mc:Choice>
              <mc:Fallback>
                <p:oleObj name="Zeichnung" r:id="rId5" imgW="8410575" imgH="381000" progId="WPDraw30.Drawing">
                  <p:embed/>
                  <p:pic>
                    <p:nvPicPr>
                      <p:cNvPr id="0" name="Object 1"/>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81000" y="4267200"/>
                        <a:ext cx="8402638" cy="371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sp>
        <p:nvSpPr>
          <p:cNvPr id="735238" name="Rectangle 6"/>
          <p:cNvSpPr>
            <a:spLocks noChangeArrowheads="1"/>
          </p:cNvSpPr>
          <p:nvPr/>
        </p:nvSpPr>
        <p:spPr bwMode="auto">
          <a:xfrm>
            <a:off x="755650" y="6092825"/>
            <a:ext cx="76247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200"/>
              <a:t>BMJ 2005;330:65</a:t>
            </a:r>
          </a:p>
        </p:txBody>
      </p:sp>
      <p:sp>
        <p:nvSpPr>
          <p:cNvPr id="307208" name="Text Box 8"/>
          <p:cNvSpPr txBox="1">
            <a:spLocks noChangeArrowheads="1"/>
          </p:cNvSpPr>
          <p:nvPr/>
        </p:nvSpPr>
        <p:spPr bwMode="auto">
          <a:xfrm>
            <a:off x="684213" y="1341438"/>
            <a:ext cx="7704137" cy="3884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en-GB" altLang="en-US">
                <a:solidFill>
                  <a:schemeClr val="tx1"/>
                </a:solidFill>
              </a:rPr>
              <a:t>Guidance on the use of orlistat for the treatment of obesity in adults </a:t>
            </a:r>
          </a:p>
          <a:p>
            <a:pPr algn="ctr"/>
            <a:endParaRPr lang="en-GB" altLang="en-US">
              <a:solidFill>
                <a:schemeClr val="tx1"/>
              </a:solidFill>
            </a:endParaRPr>
          </a:p>
          <a:p>
            <a:r>
              <a:rPr lang="en-GB" altLang="en-US" sz="2000"/>
              <a:t>The </a:t>
            </a:r>
            <a:r>
              <a:rPr lang="en-GB" altLang="en-US" sz="2000">
                <a:solidFill>
                  <a:srgbClr val="CC0000"/>
                </a:solidFill>
              </a:rPr>
              <a:t>manufacturer</a:t>
            </a:r>
            <a:r>
              <a:rPr lang="en-GB" altLang="en-US" sz="2000"/>
              <a:t> estimated the incremental cost effectiveness ratio to be about </a:t>
            </a:r>
            <a:r>
              <a:rPr lang="en-GB" altLang="en-US" sz="2000">
                <a:solidFill>
                  <a:srgbClr val="CC0000"/>
                </a:solidFill>
              </a:rPr>
              <a:t>£10 500</a:t>
            </a:r>
            <a:r>
              <a:rPr lang="en-GB" altLang="en-US" sz="2000"/>
              <a:t> per QALY, whereas the </a:t>
            </a:r>
            <a:r>
              <a:rPr lang="en-GB" altLang="en-US" sz="2000">
                <a:solidFill>
                  <a:srgbClr val="CC0000"/>
                </a:solidFill>
              </a:rPr>
              <a:t>assessment group</a:t>
            </a:r>
            <a:r>
              <a:rPr lang="en-GB" altLang="en-US" sz="2000"/>
              <a:t> estimated a baseline estimate of about </a:t>
            </a:r>
            <a:r>
              <a:rPr lang="en-GB" altLang="en-US" sz="2000">
                <a:solidFill>
                  <a:srgbClr val="CC0000"/>
                </a:solidFill>
              </a:rPr>
              <a:t>£46 000</a:t>
            </a:r>
            <a:r>
              <a:rPr lang="en-GB" altLang="en-US" sz="2000"/>
              <a:t> per QALY. Therefore, for the first method we coded the manufacturer's estimate as category 1 and the assessment group's estimate as category 3, indicating a negative rank. For the second method, the single manufacturer ratio was less than that of the assessment group.</a:t>
            </a:r>
            <a:endParaRPr lang="de-DE" altLang="en-US" sz="2000"/>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afterEffect">
                                  <p:stCondLst>
                                    <p:cond delay="3000"/>
                                  </p:stCondLst>
                                  <p:childTnLst>
                                    <p:set>
                                      <p:cBhvr>
                                        <p:cTn id="6" dur="1" fill="hold">
                                          <p:stCondLst>
                                            <p:cond delay="0"/>
                                          </p:stCondLst>
                                        </p:cTn>
                                        <p:tgtEl>
                                          <p:spTgt spid="735238"/>
                                        </p:tgtEl>
                                        <p:attrNameLst>
                                          <p:attrName>style.visibility</p:attrName>
                                        </p:attrNameLst>
                                      </p:cBhvr>
                                      <p:to>
                                        <p:strVal val="visible"/>
                                      </p:to>
                                    </p:set>
                                    <p:anim calcmode="lin" valueType="num">
                                      <p:cBhvr additive="base">
                                        <p:cTn id="7" dur="500" fill="hold"/>
                                        <p:tgtEl>
                                          <p:spTgt spid="735238"/>
                                        </p:tgtEl>
                                        <p:attrNameLst>
                                          <p:attrName>ppt_x</p:attrName>
                                        </p:attrNameLst>
                                      </p:cBhvr>
                                      <p:tavLst>
                                        <p:tav tm="0">
                                          <p:val>
                                            <p:strVal val="#ppt_x"/>
                                          </p:val>
                                        </p:tav>
                                        <p:tav tm="100000">
                                          <p:val>
                                            <p:strVal val="#ppt_x"/>
                                          </p:val>
                                        </p:tav>
                                      </p:tavLst>
                                    </p:anim>
                                    <p:anim calcmode="lin" valueType="num">
                                      <p:cBhvr additive="base">
                                        <p:cTn id="8" dur="500" fill="hold"/>
                                        <p:tgtEl>
                                          <p:spTgt spid="73523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5238" grpId="0" autoUpdateAnimBg="0"/>
    </p:bldLst>
  </p:timing>
</p:sld>
</file>

<file path=ppt/slides/slide31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72386"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308227"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8136A731-E01C-43C5-8B4B-0629BB64194C}" type="slidenum">
              <a:rPr lang="de-DE" altLang="en-US" sz="900" smtClean="0">
                <a:solidFill>
                  <a:schemeClr val="accent2"/>
                </a:solidFill>
              </a:rPr>
              <a:pPr/>
              <a:t>315</a:t>
            </a:fld>
            <a:endParaRPr lang="de-DE" altLang="en-US" sz="1400" b="0" smtClean="0">
              <a:solidFill>
                <a:schemeClr val="tx1"/>
              </a:solidFill>
            </a:endParaRPr>
          </a:p>
        </p:txBody>
      </p:sp>
      <p:sp>
        <p:nvSpPr>
          <p:cNvPr id="492546" name="Rectangle 2"/>
          <p:cNvSpPr>
            <a:spLocks noGrp="1" noChangeArrowheads="1"/>
          </p:cNvSpPr>
          <p:nvPr>
            <p:ph type="title"/>
          </p:nvPr>
        </p:nvSpPr>
        <p:spPr>
          <a:xfrm>
            <a:off x="685800" y="460375"/>
            <a:ext cx="7772400" cy="312738"/>
          </a:xfrm>
          <a:gradFill rotWithShape="1">
            <a:gsLst>
              <a:gs pos="0">
                <a:schemeClr val="bg1"/>
              </a:gs>
              <a:gs pos="100000">
                <a:srgbClr val="0066CC"/>
              </a:gs>
            </a:gsLst>
            <a:lin ang="5400000" scaled="1"/>
          </a:gradFill>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pPr marL="342900" indent="-342900">
              <a:lnSpc>
                <a:spcPct val="90000"/>
              </a:lnSpc>
              <a:spcBef>
                <a:spcPct val="50000"/>
              </a:spcBef>
              <a:buSzPct val="90000"/>
              <a:defRPr/>
            </a:pPr>
            <a:r>
              <a:rPr lang="de-DE" altLang="en-US" sz="1600" smtClean="0">
                <a:solidFill>
                  <a:srgbClr val="000066"/>
                </a:solidFill>
                <a:effectLst>
                  <a:outerShdw blurRad="38100" dist="38100" dir="2700000" algn="tl">
                    <a:srgbClr val="C0C0C0"/>
                  </a:outerShdw>
                </a:effectLst>
                <a:ea typeface="ＭＳ Ｐゴシック" pitchFamily="1" charset="-128"/>
              </a:rPr>
              <a:t>3.3.2 Grenzkosten / Grenznutzen</a:t>
            </a:r>
          </a:p>
        </p:txBody>
      </p:sp>
      <p:graphicFrame>
        <p:nvGraphicFramePr>
          <p:cNvPr id="308229" name="Object 0"/>
          <p:cNvGraphicFramePr>
            <a:graphicFrameLocks noChangeAspect="1"/>
          </p:cNvGraphicFramePr>
          <p:nvPr/>
        </p:nvGraphicFramePr>
        <p:xfrm>
          <a:off x="2590800" y="2743200"/>
          <a:ext cx="2390775" cy="360363"/>
        </p:xfrm>
        <a:graphic>
          <a:graphicData uri="http://schemas.openxmlformats.org/presentationml/2006/ole">
            <mc:AlternateContent xmlns:mc="http://schemas.openxmlformats.org/markup-compatibility/2006">
              <mc:Choice xmlns:v="urn:schemas-microsoft-com:vml" Requires="v">
                <p:oleObj spid="_x0000_s308387" name="Zeichnung" r:id="rId3" imgW="2375555" imgH="367645" progId="WPDraw30.Drawing">
                  <p:embed/>
                </p:oleObj>
              </mc:Choice>
              <mc:Fallback>
                <p:oleObj name="Zeichnung" r:id="rId3" imgW="2375555" imgH="367645" progId="WPDraw30.Drawing">
                  <p:embed/>
                  <p:pic>
                    <p:nvPicPr>
                      <p:cNvPr id="0" name="Object 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90800" y="2743200"/>
                        <a:ext cx="2390775" cy="360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graphicFrame>
        <p:nvGraphicFramePr>
          <p:cNvPr id="308230" name="Object 1"/>
          <p:cNvGraphicFramePr>
            <a:graphicFrameLocks noChangeAspect="1"/>
          </p:cNvGraphicFramePr>
          <p:nvPr/>
        </p:nvGraphicFramePr>
        <p:xfrm>
          <a:off x="381000" y="4267200"/>
          <a:ext cx="8402638" cy="371475"/>
        </p:xfrm>
        <a:graphic>
          <a:graphicData uri="http://schemas.openxmlformats.org/presentationml/2006/ole">
            <mc:AlternateContent xmlns:mc="http://schemas.openxmlformats.org/markup-compatibility/2006">
              <mc:Choice xmlns:v="urn:schemas-microsoft-com:vml" Requires="v">
                <p:oleObj spid="_x0000_s308388" name="Zeichnung" r:id="rId5" imgW="8410575" imgH="381000" progId="WPDraw30.Drawing">
                  <p:embed/>
                </p:oleObj>
              </mc:Choice>
              <mc:Fallback>
                <p:oleObj name="Zeichnung" r:id="rId5" imgW="8410575" imgH="381000" progId="WPDraw30.Drawing">
                  <p:embed/>
                  <p:pic>
                    <p:nvPicPr>
                      <p:cNvPr id="0" name="Object 1"/>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81000" y="4267200"/>
                        <a:ext cx="8402638" cy="371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pic>
        <p:nvPicPr>
          <p:cNvPr id="483334" name="Picture 7" descr="Kosten_Optimum"/>
          <p:cNvPicPr>
            <a:picLocks noChangeAspect="1" noChangeArrowheads="1"/>
          </p:cNvPicPr>
          <p:nvPr/>
        </p:nvPicPr>
        <p:blipFill>
          <a:blip r:embed="rId7"/>
          <a:srcRect/>
          <a:stretch>
            <a:fillRect/>
          </a:stretch>
        </p:blipFill>
        <p:spPr bwMode="auto">
          <a:xfrm>
            <a:off x="539750" y="989013"/>
            <a:ext cx="7920038" cy="4970462"/>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2553" name="Rectangle 9"/>
          <p:cNvSpPr>
            <a:spLocks noChangeArrowheads="1"/>
          </p:cNvSpPr>
          <p:nvPr/>
        </p:nvSpPr>
        <p:spPr bwMode="auto">
          <a:xfrm>
            <a:off x="755650" y="6092825"/>
            <a:ext cx="76247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200"/>
              <a:t>aus Diedrich ES. Grundlagen der Pharmakoepidemiologie und Pharmakoökonomie. GOVI Verlag 2002</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afterEffect">
                                  <p:stCondLst>
                                    <p:cond delay="3000"/>
                                  </p:stCondLst>
                                  <p:childTnLst>
                                    <p:set>
                                      <p:cBhvr>
                                        <p:cTn id="6" dur="1" fill="hold">
                                          <p:stCondLst>
                                            <p:cond delay="0"/>
                                          </p:stCondLst>
                                        </p:cTn>
                                        <p:tgtEl>
                                          <p:spTgt spid="492553"/>
                                        </p:tgtEl>
                                        <p:attrNameLst>
                                          <p:attrName>style.visibility</p:attrName>
                                        </p:attrNameLst>
                                      </p:cBhvr>
                                      <p:to>
                                        <p:strVal val="visible"/>
                                      </p:to>
                                    </p:set>
                                    <p:anim calcmode="lin" valueType="num">
                                      <p:cBhvr additive="base">
                                        <p:cTn id="7" dur="500" fill="hold"/>
                                        <p:tgtEl>
                                          <p:spTgt spid="492553"/>
                                        </p:tgtEl>
                                        <p:attrNameLst>
                                          <p:attrName>ppt_x</p:attrName>
                                        </p:attrNameLst>
                                      </p:cBhvr>
                                      <p:tavLst>
                                        <p:tav tm="0">
                                          <p:val>
                                            <p:strVal val="#ppt_x"/>
                                          </p:val>
                                        </p:tav>
                                        <p:tav tm="100000">
                                          <p:val>
                                            <p:strVal val="#ppt_x"/>
                                          </p:val>
                                        </p:tav>
                                      </p:tavLst>
                                    </p:anim>
                                    <p:anim calcmode="lin" valueType="num">
                                      <p:cBhvr additive="base">
                                        <p:cTn id="8" dur="500" fill="hold"/>
                                        <p:tgtEl>
                                          <p:spTgt spid="49255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2553" grpId="0" autoUpdateAnimBg="0"/>
    </p:bldLst>
  </p:timing>
</p:sld>
</file>

<file path=ppt/slides/slide31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73410"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309251"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14A0AAF2-DA94-446E-B031-06E7528E92FB}" type="slidenum">
              <a:rPr lang="de-DE" altLang="en-US" sz="900" smtClean="0">
                <a:solidFill>
                  <a:schemeClr val="accent2"/>
                </a:solidFill>
              </a:rPr>
              <a:pPr/>
              <a:t>316</a:t>
            </a:fld>
            <a:endParaRPr lang="de-DE" altLang="en-US" sz="1400" b="0" smtClean="0">
              <a:solidFill>
                <a:schemeClr val="tx1"/>
              </a:solidFill>
            </a:endParaRPr>
          </a:p>
        </p:txBody>
      </p:sp>
      <p:sp>
        <p:nvSpPr>
          <p:cNvPr id="493570" name="Rectangle 2"/>
          <p:cNvSpPr>
            <a:spLocks noGrp="1" noChangeArrowheads="1"/>
          </p:cNvSpPr>
          <p:nvPr>
            <p:ph type="title"/>
          </p:nvPr>
        </p:nvSpPr>
        <p:spPr>
          <a:xfrm>
            <a:off x="685800" y="460375"/>
            <a:ext cx="7772400" cy="312738"/>
          </a:xfrm>
          <a:gradFill rotWithShape="1">
            <a:gsLst>
              <a:gs pos="0">
                <a:schemeClr val="bg1"/>
              </a:gs>
              <a:gs pos="100000">
                <a:srgbClr val="0066CC"/>
              </a:gs>
            </a:gsLst>
            <a:lin ang="5400000" scaled="1"/>
          </a:gradFill>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pPr marL="342900" indent="-342900">
              <a:lnSpc>
                <a:spcPct val="90000"/>
              </a:lnSpc>
              <a:spcBef>
                <a:spcPct val="50000"/>
              </a:spcBef>
              <a:buSzPct val="90000"/>
              <a:defRPr/>
            </a:pPr>
            <a:r>
              <a:rPr lang="de-DE" altLang="en-US" sz="1600" smtClean="0">
                <a:solidFill>
                  <a:srgbClr val="000066"/>
                </a:solidFill>
                <a:effectLst>
                  <a:outerShdw blurRad="38100" dist="38100" dir="2700000" algn="tl">
                    <a:srgbClr val="C0C0C0"/>
                  </a:outerShdw>
                </a:effectLst>
                <a:ea typeface="ＭＳ Ｐゴシック" pitchFamily="1" charset="-128"/>
              </a:rPr>
              <a:t>3.3.3 Sensitivitätsanalyse</a:t>
            </a:r>
          </a:p>
        </p:txBody>
      </p:sp>
      <p:graphicFrame>
        <p:nvGraphicFramePr>
          <p:cNvPr id="309253" name="Object 0"/>
          <p:cNvGraphicFramePr>
            <a:graphicFrameLocks noChangeAspect="1"/>
          </p:cNvGraphicFramePr>
          <p:nvPr/>
        </p:nvGraphicFramePr>
        <p:xfrm>
          <a:off x="2590800" y="2743200"/>
          <a:ext cx="2390775" cy="360363"/>
        </p:xfrm>
        <a:graphic>
          <a:graphicData uri="http://schemas.openxmlformats.org/presentationml/2006/ole">
            <mc:AlternateContent xmlns:mc="http://schemas.openxmlformats.org/markup-compatibility/2006">
              <mc:Choice xmlns:v="urn:schemas-microsoft-com:vml" Requires="v">
                <p:oleObj spid="_x0000_s309411" name="Zeichnung" r:id="rId3" imgW="2375555" imgH="367645" progId="WPDraw30.Drawing">
                  <p:embed/>
                </p:oleObj>
              </mc:Choice>
              <mc:Fallback>
                <p:oleObj name="Zeichnung" r:id="rId3" imgW="2375555" imgH="367645" progId="WPDraw30.Drawing">
                  <p:embed/>
                  <p:pic>
                    <p:nvPicPr>
                      <p:cNvPr id="0" name="Object 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90800" y="2743200"/>
                        <a:ext cx="2390775" cy="360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graphicFrame>
        <p:nvGraphicFramePr>
          <p:cNvPr id="309254" name="Object 1"/>
          <p:cNvGraphicFramePr>
            <a:graphicFrameLocks noChangeAspect="1"/>
          </p:cNvGraphicFramePr>
          <p:nvPr/>
        </p:nvGraphicFramePr>
        <p:xfrm>
          <a:off x="381000" y="4267200"/>
          <a:ext cx="8402638" cy="371475"/>
        </p:xfrm>
        <a:graphic>
          <a:graphicData uri="http://schemas.openxmlformats.org/presentationml/2006/ole">
            <mc:AlternateContent xmlns:mc="http://schemas.openxmlformats.org/markup-compatibility/2006">
              <mc:Choice xmlns:v="urn:schemas-microsoft-com:vml" Requires="v">
                <p:oleObj spid="_x0000_s309412" name="Zeichnung" r:id="rId5" imgW="8410575" imgH="381000" progId="WPDraw30.Drawing">
                  <p:embed/>
                </p:oleObj>
              </mc:Choice>
              <mc:Fallback>
                <p:oleObj name="Zeichnung" r:id="rId5" imgW="8410575" imgH="381000" progId="WPDraw30.Drawing">
                  <p:embed/>
                  <p:pic>
                    <p:nvPicPr>
                      <p:cNvPr id="0" name="Object 1"/>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81000" y="4267200"/>
                        <a:ext cx="8402638" cy="371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pic>
        <p:nvPicPr>
          <p:cNvPr id="484358" name="Picture 9" descr="Sensitivitätanalyse"/>
          <p:cNvPicPr>
            <a:picLocks noChangeAspect="1" noChangeArrowheads="1"/>
          </p:cNvPicPr>
          <p:nvPr/>
        </p:nvPicPr>
        <p:blipFill>
          <a:blip r:embed="rId7"/>
          <a:srcRect/>
          <a:stretch>
            <a:fillRect/>
          </a:stretch>
        </p:blipFill>
        <p:spPr bwMode="auto">
          <a:xfrm>
            <a:off x="395288" y="1052513"/>
            <a:ext cx="8208962" cy="4903787"/>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3578" name="Rectangle 10"/>
          <p:cNvSpPr>
            <a:spLocks noChangeArrowheads="1"/>
          </p:cNvSpPr>
          <p:nvPr/>
        </p:nvSpPr>
        <p:spPr bwMode="auto">
          <a:xfrm>
            <a:off x="755650" y="6092825"/>
            <a:ext cx="76247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200"/>
              <a:t>aus Diedrich ES. Grundlagen der Pharmakoepidemiologie und Pharmakoökonomie. GOVI Verlag 2002</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afterEffect">
                                  <p:stCondLst>
                                    <p:cond delay="3000"/>
                                  </p:stCondLst>
                                  <p:childTnLst>
                                    <p:set>
                                      <p:cBhvr>
                                        <p:cTn id="6" dur="1" fill="hold">
                                          <p:stCondLst>
                                            <p:cond delay="0"/>
                                          </p:stCondLst>
                                        </p:cTn>
                                        <p:tgtEl>
                                          <p:spTgt spid="493578"/>
                                        </p:tgtEl>
                                        <p:attrNameLst>
                                          <p:attrName>style.visibility</p:attrName>
                                        </p:attrNameLst>
                                      </p:cBhvr>
                                      <p:to>
                                        <p:strVal val="visible"/>
                                      </p:to>
                                    </p:set>
                                    <p:anim calcmode="lin" valueType="num">
                                      <p:cBhvr additive="base">
                                        <p:cTn id="7" dur="500" fill="hold"/>
                                        <p:tgtEl>
                                          <p:spTgt spid="493578"/>
                                        </p:tgtEl>
                                        <p:attrNameLst>
                                          <p:attrName>ppt_x</p:attrName>
                                        </p:attrNameLst>
                                      </p:cBhvr>
                                      <p:tavLst>
                                        <p:tav tm="0">
                                          <p:val>
                                            <p:strVal val="#ppt_x"/>
                                          </p:val>
                                        </p:tav>
                                        <p:tav tm="100000">
                                          <p:val>
                                            <p:strVal val="#ppt_x"/>
                                          </p:val>
                                        </p:tav>
                                      </p:tavLst>
                                    </p:anim>
                                    <p:anim calcmode="lin" valueType="num">
                                      <p:cBhvr additive="base">
                                        <p:cTn id="8" dur="500" fill="hold"/>
                                        <p:tgtEl>
                                          <p:spTgt spid="49357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3578" grpId="0" autoUpdateAnimBg="0"/>
    </p:bldLst>
  </p:timing>
</p:sld>
</file>

<file path=ppt/slides/slide31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74434"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310275"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3DA184CF-0EA4-4D85-B18D-8A80D7681957}" type="slidenum">
              <a:rPr lang="de-DE" altLang="en-US" sz="900" smtClean="0">
                <a:solidFill>
                  <a:schemeClr val="accent2"/>
                </a:solidFill>
              </a:rPr>
              <a:pPr/>
              <a:t>317</a:t>
            </a:fld>
            <a:endParaRPr lang="de-DE" altLang="en-US" sz="1400" b="0" smtClean="0">
              <a:solidFill>
                <a:schemeClr val="tx1"/>
              </a:solidFill>
            </a:endParaRPr>
          </a:p>
        </p:txBody>
      </p:sp>
      <p:sp>
        <p:nvSpPr>
          <p:cNvPr id="138242" name="Rectangle 2"/>
          <p:cNvSpPr>
            <a:spLocks noGrp="1" noChangeArrowheads="1"/>
          </p:cNvSpPr>
          <p:nvPr>
            <p:ph type="title"/>
          </p:nvPr>
        </p:nvSpPr>
        <p:spPr>
          <a:xfrm>
            <a:off x="685800" y="357188"/>
            <a:ext cx="7772400" cy="884237"/>
          </a:xfrm>
        </p:spPr>
        <p:txBody>
          <a:bodyPr/>
          <a:lstStyle/>
          <a:p>
            <a:pPr>
              <a:defRPr/>
            </a:pPr>
            <a:r>
              <a:rPr lang="de-DE" altLang="en-US" sz="2400" smtClean="0">
                <a:solidFill>
                  <a:srgbClr val="FFFF00"/>
                </a:solidFill>
                <a:effectLst>
                  <a:outerShdw blurRad="38100" dist="38100" dir="2700000" algn="tl">
                    <a:srgbClr val="000000"/>
                  </a:outerShdw>
                </a:effectLst>
                <a:ea typeface="ＭＳ Ｐゴシック" pitchFamily="1" charset="-128"/>
              </a:rPr>
              <a:t>3 Pharmakoökonomie</a:t>
            </a:r>
            <a:r>
              <a:rPr lang="de-DE" altLang="en-US" smtClean="0">
                <a:solidFill>
                  <a:srgbClr val="FFFF00"/>
                </a:solidFill>
                <a:effectLst>
                  <a:outerShdw blurRad="38100" dist="38100" dir="2700000" algn="tl">
                    <a:srgbClr val="000000"/>
                  </a:outerShdw>
                </a:effectLst>
                <a:ea typeface="ＭＳ Ｐゴシック" pitchFamily="1" charset="-128"/>
              </a:rPr>
              <a:t/>
            </a:r>
            <a:br>
              <a:rPr lang="de-DE" altLang="en-US" smtClean="0">
                <a:solidFill>
                  <a:srgbClr val="FFFF00"/>
                </a:solidFill>
                <a:effectLst>
                  <a:outerShdw blurRad="38100" dist="38100" dir="2700000" algn="tl">
                    <a:srgbClr val="000000"/>
                  </a:outerShdw>
                </a:effectLst>
                <a:ea typeface="ＭＳ Ｐゴシック" pitchFamily="1" charset="-128"/>
              </a:rPr>
            </a:br>
            <a:r>
              <a:rPr lang="de-DE" altLang="en-US" smtClean="0">
                <a:ea typeface="ＭＳ Ｐゴシック" pitchFamily="1" charset="-128"/>
              </a:rPr>
              <a:t>3.4</a:t>
            </a:r>
            <a:r>
              <a:rPr lang="de-DE" altLang="en-US" smtClean="0">
                <a:solidFill>
                  <a:srgbClr val="FFFF00"/>
                </a:solidFill>
                <a:effectLst>
                  <a:outerShdw blurRad="38100" dist="38100" dir="2700000" algn="tl">
                    <a:srgbClr val="000000"/>
                  </a:outerShdw>
                </a:effectLst>
                <a:ea typeface="ＭＳ Ｐゴシック" pitchFamily="1" charset="-128"/>
              </a:rPr>
              <a:t> </a:t>
            </a:r>
            <a:r>
              <a:rPr lang="de-DE" altLang="en-US" smtClean="0">
                <a:ea typeface="ＭＳ Ｐゴシック" pitchFamily="1" charset="-128"/>
              </a:rPr>
              <a:t>Gesundheitsökonomie</a:t>
            </a:r>
          </a:p>
        </p:txBody>
      </p:sp>
      <p:sp>
        <p:nvSpPr>
          <p:cNvPr id="310277" name="Rectangle 7"/>
          <p:cNvSpPr>
            <a:spLocks noGrp="1" noChangeArrowheads="1"/>
          </p:cNvSpPr>
          <p:nvPr>
            <p:ph type="body" idx="1"/>
          </p:nvPr>
        </p:nvSpPr>
        <p:spPr>
          <a:xfrm>
            <a:off x="684213" y="1341438"/>
            <a:ext cx="7772400" cy="4114800"/>
          </a:xfrm>
        </p:spPr>
        <p:txBody>
          <a:bodyPr/>
          <a:lstStyle/>
          <a:p>
            <a:pPr>
              <a:lnSpc>
                <a:spcPct val="90000"/>
              </a:lnSpc>
            </a:pPr>
            <a:r>
              <a:rPr lang="de-DE" altLang="en-US" sz="2000" smtClean="0">
                <a:ea typeface="ＭＳ Ｐゴシック" pitchFamily="34" charset="-128"/>
              </a:rPr>
              <a:t>3.4.1 Wirtschaftliche Bedeutung des Gesundheitswesens</a:t>
            </a:r>
          </a:p>
          <a:p>
            <a:pPr>
              <a:lnSpc>
                <a:spcPct val="90000"/>
              </a:lnSpc>
            </a:pPr>
            <a:r>
              <a:rPr lang="de-DE" altLang="en-US" sz="2000" smtClean="0">
                <a:ea typeface="ＭＳ Ｐゴシック" pitchFamily="34" charset="-128"/>
              </a:rPr>
              <a:t>3.4.2 Versicherungssysteme</a:t>
            </a:r>
          </a:p>
          <a:p>
            <a:pPr lvl="1">
              <a:lnSpc>
                <a:spcPct val="90000"/>
              </a:lnSpc>
            </a:pPr>
            <a:r>
              <a:rPr lang="de-DE" altLang="en-US" sz="1800" smtClean="0">
                <a:ea typeface="ＭＳ Ｐゴシック" pitchFamily="34" charset="-128"/>
              </a:rPr>
              <a:t>3.4.2.1 Staatlich </a:t>
            </a:r>
          </a:p>
          <a:p>
            <a:pPr lvl="1">
              <a:lnSpc>
                <a:spcPct val="90000"/>
              </a:lnSpc>
            </a:pPr>
            <a:r>
              <a:rPr lang="de-DE" altLang="en-US" sz="1800" smtClean="0">
                <a:ea typeface="ＭＳ Ｐゴシック" pitchFamily="34" charset="-128"/>
              </a:rPr>
              <a:t>3.4.2.2 Krankenkassen</a:t>
            </a:r>
          </a:p>
          <a:p>
            <a:pPr>
              <a:lnSpc>
                <a:spcPct val="90000"/>
              </a:lnSpc>
            </a:pPr>
            <a:r>
              <a:rPr lang="de-DE" altLang="en-US" sz="2000" smtClean="0">
                <a:ea typeface="ＭＳ Ｐゴシック" pitchFamily="34" charset="-128"/>
              </a:rPr>
              <a:t>3.4.3 Remuneration</a:t>
            </a:r>
          </a:p>
          <a:p>
            <a:pPr lvl="1">
              <a:lnSpc>
                <a:spcPct val="90000"/>
              </a:lnSpc>
            </a:pPr>
            <a:r>
              <a:rPr lang="de-DE" altLang="en-US" sz="1800" smtClean="0">
                <a:ea typeface="ＭＳ Ｐゴシック" pitchFamily="34" charset="-128"/>
              </a:rPr>
              <a:t>3.4.3.1 Selbstkostenprinzip</a:t>
            </a:r>
          </a:p>
          <a:p>
            <a:pPr lvl="1">
              <a:lnSpc>
                <a:spcPct val="90000"/>
              </a:lnSpc>
            </a:pPr>
            <a:r>
              <a:rPr lang="de-DE" altLang="en-US" sz="1800" smtClean="0">
                <a:ea typeface="ＭＳ Ｐゴシック" pitchFamily="34" charset="-128"/>
              </a:rPr>
              <a:t>3.4.3.2 Desease Related Groups (DRGs)</a:t>
            </a:r>
          </a:p>
          <a:p>
            <a:pPr lvl="1">
              <a:lnSpc>
                <a:spcPct val="90000"/>
              </a:lnSpc>
            </a:pPr>
            <a:r>
              <a:rPr lang="de-DE" altLang="en-US" sz="1800" smtClean="0">
                <a:ea typeface="ＭＳ Ｐゴシック" pitchFamily="34" charset="-128"/>
              </a:rPr>
              <a:t>3.4.3.3 Integrierte Versorgung</a:t>
            </a:r>
          </a:p>
          <a:p>
            <a:pPr lvl="1">
              <a:lnSpc>
                <a:spcPct val="90000"/>
              </a:lnSpc>
            </a:pPr>
            <a:r>
              <a:rPr lang="de-DE" altLang="en-US" sz="1800" smtClean="0">
                <a:ea typeface="ＭＳ Ｐゴシック" pitchFamily="34" charset="-128"/>
              </a:rPr>
              <a:t>3.4.3.4 Ambulante spezialärztliche Versorgung </a:t>
            </a:r>
          </a:p>
          <a:p>
            <a:pPr lvl="1">
              <a:lnSpc>
                <a:spcPct val="90000"/>
              </a:lnSpc>
            </a:pPr>
            <a:r>
              <a:rPr lang="de-DE" altLang="en-US" sz="1800" smtClean="0">
                <a:ea typeface="ＭＳ Ｐゴシック" pitchFamily="34" charset="-128"/>
              </a:rPr>
              <a:t>3.4.3.5 AMNOG</a:t>
            </a:r>
          </a:p>
          <a:p>
            <a:pPr>
              <a:lnSpc>
                <a:spcPct val="90000"/>
              </a:lnSpc>
            </a:pPr>
            <a:r>
              <a:rPr lang="de-DE" altLang="en-US" sz="2000" smtClean="0">
                <a:ea typeface="ＭＳ Ｐゴシック" pitchFamily="34" charset="-128"/>
              </a:rPr>
              <a:t>3.4.4 Globale Probleme</a:t>
            </a:r>
          </a:p>
          <a:p>
            <a:pPr lvl="1">
              <a:lnSpc>
                <a:spcPct val="90000"/>
              </a:lnSpc>
            </a:pPr>
            <a:r>
              <a:rPr lang="de-DE" altLang="en-US" sz="1800" smtClean="0">
                <a:ea typeface="ＭＳ Ｐゴシック" pitchFamily="34" charset="-128"/>
              </a:rPr>
              <a:t>3.4.4.1 Demographische Entwicklung</a:t>
            </a:r>
          </a:p>
          <a:p>
            <a:pPr lvl="1">
              <a:lnSpc>
                <a:spcPct val="90000"/>
              </a:lnSpc>
            </a:pPr>
            <a:r>
              <a:rPr lang="de-DE" altLang="en-US" sz="1800" smtClean="0">
                <a:ea typeface="ＭＳ Ｐゴシック" pitchFamily="34" charset="-128"/>
              </a:rPr>
              <a:t>3.4.4.2 Medizin-technische Entwicklung</a:t>
            </a:r>
          </a:p>
          <a:p>
            <a:pPr lvl="1">
              <a:lnSpc>
                <a:spcPct val="90000"/>
              </a:lnSpc>
            </a:pPr>
            <a:r>
              <a:rPr lang="de-DE" altLang="en-US" sz="1800" smtClean="0">
                <a:ea typeface="ＭＳ Ｐゴシック" pitchFamily="34" charset="-128"/>
              </a:rPr>
              <a:t>3.4.4.3 Kostenentwicklung</a:t>
            </a:r>
          </a:p>
          <a:p>
            <a:pPr>
              <a:lnSpc>
                <a:spcPct val="90000"/>
              </a:lnSpc>
            </a:pPr>
            <a:r>
              <a:rPr lang="de-DE" altLang="en-US" sz="2200" smtClean="0">
                <a:ea typeface="ＭＳ Ｐゴシック" pitchFamily="34" charset="-128"/>
              </a:rPr>
              <a:t>3.4.5 Apotheken in Deutschland</a:t>
            </a:r>
          </a:p>
          <a:p>
            <a:pPr lvl="1">
              <a:lnSpc>
                <a:spcPct val="90000"/>
              </a:lnSpc>
              <a:buFont typeface="Wingdings" pitchFamily="2" charset="2"/>
              <a:buNone/>
            </a:pPr>
            <a:endParaRPr lang="de-DE" altLang="en-US" sz="1800" smtClean="0">
              <a:ea typeface="ＭＳ Ｐゴシック" pitchFamily="34" charset="-128"/>
            </a:endParaRPr>
          </a:p>
        </p:txBody>
      </p:sp>
    </p:spTree>
  </p:cSld>
  <p:clrMapOvr>
    <a:masterClrMapping/>
  </p:clrMapOvr>
  <p:transition>
    <p:zoom/>
  </p:transition>
</p:sld>
</file>

<file path=ppt/slides/slide31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75458"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311299" name="Foliennummernplatzhalter 5"/>
          <p:cNvSpPr txBox="1">
            <a:spLocks noGrp="1"/>
          </p:cNvSpPr>
          <p:nvPr/>
        </p:nvSpPr>
        <p:spPr bwMode="auto">
          <a:xfrm>
            <a:off x="8101013" y="6524625"/>
            <a:ext cx="4572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r">
              <a:lnSpc>
                <a:spcPct val="100000"/>
              </a:lnSpc>
              <a:spcBef>
                <a:spcPct val="0"/>
              </a:spcBef>
              <a:buSzTx/>
            </a:pPr>
            <a:fld id="{0AD41FA9-219E-4BC5-AD25-76377077A318}" type="slidenum">
              <a:rPr lang="de-DE" altLang="en-US" sz="900">
                <a:solidFill>
                  <a:schemeClr val="accent2"/>
                </a:solidFill>
              </a:rPr>
              <a:pPr algn="r">
                <a:lnSpc>
                  <a:spcPct val="100000"/>
                </a:lnSpc>
                <a:spcBef>
                  <a:spcPct val="0"/>
                </a:spcBef>
                <a:buSzTx/>
              </a:pPr>
              <a:t>318</a:t>
            </a:fld>
            <a:endParaRPr lang="de-DE" altLang="en-US" sz="1400" b="0">
              <a:solidFill>
                <a:schemeClr val="tx1"/>
              </a:solidFill>
            </a:endParaRPr>
          </a:p>
        </p:txBody>
      </p:sp>
      <p:sp>
        <p:nvSpPr>
          <p:cNvPr id="532482" name="Rectangle 2"/>
          <p:cNvSpPr>
            <a:spLocks noGrp="1" noChangeArrowheads="1"/>
          </p:cNvSpPr>
          <p:nvPr>
            <p:ph type="title" idx="4294967295"/>
          </p:nvPr>
        </p:nvSpPr>
        <p:spPr>
          <a:xfrm>
            <a:off x="685800" y="460375"/>
            <a:ext cx="7772400" cy="314325"/>
          </a:xfrm>
          <a:gradFill rotWithShape="1">
            <a:gsLst>
              <a:gs pos="0">
                <a:schemeClr val="bg1"/>
              </a:gs>
              <a:gs pos="100000">
                <a:srgbClr val="0066CC"/>
              </a:gs>
            </a:gsLst>
            <a:lin ang="5400000" scaled="1"/>
          </a:gradFill>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pPr marL="342900" indent="-342900">
              <a:lnSpc>
                <a:spcPct val="90000"/>
              </a:lnSpc>
              <a:spcBef>
                <a:spcPct val="50000"/>
              </a:spcBef>
              <a:buSzPct val="90000"/>
              <a:defRPr/>
            </a:pPr>
            <a:r>
              <a:rPr lang="de-DE" altLang="en-US" sz="1600" smtClean="0">
                <a:solidFill>
                  <a:srgbClr val="000066"/>
                </a:solidFill>
                <a:effectLst>
                  <a:outerShdw blurRad="38100" dist="38100" dir="2700000" algn="tl">
                    <a:srgbClr val="C0C0C0"/>
                  </a:outerShdw>
                </a:effectLst>
                <a:ea typeface="ＭＳ Ｐゴシック" pitchFamily="1" charset="-128"/>
              </a:rPr>
              <a:t>3.4.1 Wirtschaftliche Bedeutung des Gesundheitswesen*</a:t>
            </a:r>
          </a:p>
        </p:txBody>
      </p:sp>
      <p:graphicFrame>
        <p:nvGraphicFramePr>
          <p:cNvPr id="311301" name="Object 0"/>
          <p:cNvGraphicFramePr>
            <a:graphicFrameLocks noChangeAspect="1"/>
          </p:cNvGraphicFramePr>
          <p:nvPr/>
        </p:nvGraphicFramePr>
        <p:xfrm>
          <a:off x="2590800" y="2743200"/>
          <a:ext cx="2390775" cy="360363"/>
        </p:xfrm>
        <a:graphic>
          <a:graphicData uri="http://schemas.openxmlformats.org/presentationml/2006/ole">
            <mc:AlternateContent xmlns:mc="http://schemas.openxmlformats.org/markup-compatibility/2006">
              <mc:Choice xmlns:v="urn:schemas-microsoft-com:vml" Requires="v">
                <p:oleObj spid="_x0000_s311460" name="Zeichnung" r:id="rId3" imgW="2375555" imgH="367645" progId="WPDraw30.Drawing">
                  <p:embed/>
                </p:oleObj>
              </mc:Choice>
              <mc:Fallback>
                <p:oleObj name="Zeichnung" r:id="rId3" imgW="2375555" imgH="367645" progId="WPDraw30.Drawing">
                  <p:embed/>
                  <p:pic>
                    <p:nvPicPr>
                      <p:cNvPr id="0" name="Object 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90800" y="2743200"/>
                        <a:ext cx="2390775" cy="360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graphicFrame>
        <p:nvGraphicFramePr>
          <p:cNvPr id="311302" name="Object 1"/>
          <p:cNvGraphicFramePr>
            <a:graphicFrameLocks noChangeAspect="1"/>
          </p:cNvGraphicFramePr>
          <p:nvPr/>
        </p:nvGraphicFramePr>
        <p:xfrm>
          <a:off x="381000" y="4267200"/>
          <a:ext cx="8402638" cy="371475"/>
        </p:xfrm>
        <a:graphic>
          <a:graphicData uri="http://schemas.openxmlformats.org/presentationml/2006/ole">
            <mc:AlternateContent xmlns:mc="http://schemas.openxmlformats.org/markup-compatibility/2006">
              <mc:Choice xmlns:v="urn:schemas-microsoft-com:vml" Requires="v">
                <p:oleObj spid="_x0000_s311461" name="Zeichnung" r:id="rId5" imgW="8410575" imgH="381000" progId="WPDraw30.Drawing">
                  <p:embed/>
                </p:oleObj>
              </mc:Choice>
              <mc:Fallback>
                <p:oleObj name="Zeichnung" r:id="rId5" imgW="8410575" imgH="381000" progId="WPDraw30.Drawing">
                  <p:embed/>
                  <p:pic>
                    <p:nvPicPr>
                      <p:cNvPr id="0" name="Object 1"/>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81000" y="4267200"/>
                        <a:ext cx="8402638" cy="371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sp>
        <p:nvSpPr>
          <p:cNvPr id="311303" name="Rectangle 10"/>
          <p:cNvSpPr>
            <a:spLocks noChangeArrowheads="1"/>
          </p:cNvSpPr>
          <p:nvPr/>
        </p:nvSpPr>
        <p:spPr bwMode="auto">
          <a:xfrm>
            <a:off x="684213" y="5876925"/>
            <a:ext cx="76247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200"/>
              <a:t>* Quelle: Statistisches Bundesamt 2012</a:t>
            </a:r>
          </a:p>
        </p:txBody>
      </p:sp>
      <p:sp>
        <p:nvSpPr>
          <p:cNvPr id="311304" name="Foliennummernplatzhalter 1"/>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5A5964BD-AF0F-4A04-8D3F-0CBD233565BF}" type="slidenum">
              <a:rPr lang="de-DE" altLang="en-US" sz="900" smtClean="0">
                <a:solidFill>
                  <a:schemeClr val="accent2"/>
                </a:solidFill>
              </a:rPr>
              <a:pPr/>
              <a:t>318</a:t>
            </a:fld>
            <a:endParaRPr lang="de-DE" altLang="en-US" sz="1400" b="0" smtClean="0">
              <a:solidFill>
                <a:schemeClr val="tx1"/>
              </a:solidFill>
            </a:endParaRPr>
          </a:p>
        </p:txBody>
      </p:sp>
      <p:pic>
        <p:nvPicPr>
          <p:cNvPr id="295945" name="Picture 14"/>
          <p:cNvPicPr>
            <a:picLocks noChangeAspect="1" noChangeArrowheads="1"/>
          </p:cNvPicPr>
          <p:nvPr/>
        </p:nvPicPr>
        <p:blipFill>
          <a:blip r:embed="rId7"/>
          <a:srcRect/>
          <a:stretch>
            <a:fillRect/>
          </a:stretch>
        </p:blipFill>
        <p:spPr bwMode="auto">
          <a:xfrm>
            <a:off x="1247775" y="1085850"/>
            <a:ext cx="6648450" cy="468630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gradFill rotWithShape="1">
                  <a:gsLst>
                    <a:gs pos="0">
                      <a:schemeClr val="bg1"/>
                    </a:gs>
                    <a:gs pos="100000">
                      <a:srgbClr val="0066CC"/>
                    </a:gs>
                  </a:gsLst>
                  <a:lin ang="5400000" scaled="1"/>
                </a:gra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zoom/>
  </p:transition>
  <p:timing>
    <p:tnLst>
      <p:par>
        <p:cTn id="1" dur="indefinite" restart="never" nodeType="tmRoot"/>
      </p:par>
    </p:tnLst>
  </p:timing>
</p:sld>
</file>

<file path=ppt/slides/slide31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76482"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312323"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D0B8CAF2-858E-4F22-9BFA-8AA9789D0A76}" type="slidenum">
              <a:rPr lang="de-DE" altLang="en-US" sz="900" smtClean="0">
                <a:solidFill>
                  <a:schemeClr val="accent2"/>
                </a:solidFill>
              </a:rPr>
              <a:pPr/>
              <a:t>319</a:t>
            </a:fld>
            <a:endParaRPr lang="de-DE" altLang="en-US" sz="1400" b="0" smtClean="0">
              <a:solidFill>
                <a:schemeClr val="tx1"/>
              </a:solidFill>
            </a:endParaRPr>
          </a:p>
        </p:txBody>
      </p:sp>
      <p:sp>
        <p:nvSpPr>
          <p:cNvPr id="752642" name="Rectangle 2"/>
          <p:cNvSpPr>
            <a:spLocks noGrp="1" noChangeArrowheads="1"/>
          </p:cNvSpPr>
          <p:nvPr>
            <p:ph type="title"/>
          </p:nvPr>
        </p:nvSpPr>
        <p:spPr>
          <a:xfrm>
            <a:off x="685800" y="206375"/>
            <a:ext cx="7772400" cy="823913"/>
          </a:xfrm>
        </p:spPr>
        <p:txBody>
          <a:bodyPr/>
          <a:lstStyle/>
          <a:p>
            <a:pPr>
              <a:defRPr/>
            </a:pPr>
            <a:r>
              <a:rPr lang="de-DE" altLang="en-US" smtClean="0">
                <a:ea typeface="ＭＳ Ｐゴシック" pitchFamily="1" charset="-128"/>
              </a:rPr>
              <a:t>3.4.1 </a:t>
            </a:r>
            <a:r>
              <a:rPr lang="de-DE" altLang="en-US" sz="2000" smtClean="0">
                <a:ea typeface="ＭＳ Ｐゴシック" pitchFamily="1" charset="-128"/>
              </a:rPr>
              <a:t>Wirtschaftliche Bedeutung des Gesundheitswesen</a:t>
            </a:r>
            <a:br>
              <a:rPr lang="de-DE" altLang="en-US" sz="2000" smtClean="0">
                <a:ea typeface="ＭＳ Ｐゴシック" pitchFamily="1" charset="-128"/>
              </a:rPr>
            </a:br>
            <a:r>
              <a:rPr lang="de-DE" altLang="en-US" sz="2000" smtClean="0">
                <a:solidFill>
                  <a:srgbClr val="FFFF00"/>
                </a:solidFill>
                <a:effectLst>
                  <a:outerShdw blurRad="38100" dist="38100" dir="2700000" algn="tl">
                    <a:srgbClr val="000000"/>
                  </a:outerShdw>
                </a:effectLst>
                <a:ea typeface="ＭＳ Ｐゴシック" pitchFamily="1" charset="-128"/>
              </a:rPr>
              <a:t>Verteilung der Ausgaben der pharmazeutischen Industrie</a:t>
            </a:r>
          </a:p>
        </p:txBody>
      </p:sp>
      <p:graphicFrame>
        <p:nvGraphicFramePr>
          <p:cNvPr id="312325" name="Object 3"/>
          <p:cNvGraphicFramePr>
            <a:graphicFrameLocks noChangeAspect="1"/>
          </p:cNvGraphicFramePr>
          <p:nvPr/>
        </p:nvGraphicFramePr>
        <p:xfrm>
          <a:off x="2590800" y="2743200"/>
          <a:ext cx="2390775" cy="360363"/>
        </p:xfrm>
        <a:graphic>
          <a:graphicData uri="http://schemas.openxmlformats.org/presentationml/2006/ole">
            <mc:AlternateContent xmlns:mc="http://schemas.openxmlformats.org/markup-compatibility/2006">
              <mc:Choice xmlns:v="urn:schemas-microsoft-com:vml" Requires="v">
                <p:oleObj spid="_x0000_s312559" name="Zeichnung" r:id="rId3" imgW="2375555" imgH="367645" progId="WPDraw30.Drawing">
                  <p:embed/>
                </p:oleObj>
              </mc:Choice>
              <mc:Fallback>
                <p:oleObj name="Zeichnung" r:id="rId3" imgW="2375555" imgH="367645" progId="WPDraw30.Drawing">
                  <p:embed/>
                  <p:pic>
                    <p:nvPicPr>
                      <p:cNvPr id="0" name="Object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90800" y="2743200"/>
                        <a:ext cx="2390775" cy="360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graphicFrame>
        <p:nvGraphicFramePr>
          <p:cNvPr id="312326" name="Object 4"/>
          <p:cNvGraphicFramePr>
            <a:graphicFrameLocks noChangeAspect="1"/>
          </p:cNvGraphicFramePr>
          <p:nvPr/>
        </p:nvGraphicFramePr>
        <p:xfrm>
          <a:off x="381000" y="4267200"/>
          <a:ext cx="8402638" cy="371475"/>
        </p:xfrm>
        <a:graphic>
          <a:graphicData uri="http://schemas.openxmlformats.org/presentationml/2006/ole">
            <mc:AlternateContent xmlns:mc="http://schemas.openxmlformats.org/markup-compatibility/2006">
              <mc:Choice xmlns:v="urn:schemas-microsoft-com:vml" Requires="v">
                <p:oleObj spid="_x0000_s312560" name="Zeichnung" r:id="rId5" imgW="8410575" imgH="381000" progId="WPDraw30.Drawing">
                  <p:embed/>
                </p:oleObj>
              </mc:Choice>
              <mc:Fallback>
                <p:oleObj name="Zeichnung" r:id="rId5" imgW="8410575" imgH="381000" progId="WPDraw30.Drawing">
                  <p:embed/>
                  <p:pic>
                    <p:nvPicPr>
                      <p:cNvPr id="0" name="Object 4"/>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81000" y="4267200"/>
                        <a:ext cx="8402638" cy="371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sp>
        <p:nvSpPr>
          <p:cNvPr id="312327" name="Text Box 7"/>
          <p:cNvSpPr txBox="1">
            <a:spLocks noChangeArrowheads="1"/>
          </p:cNvSpPr>
          <p:nvPr/>
        </p:nvSpPr>
        <p:spPr bwMode="auto">
          <a:xfrm>
            <a:off x="684213" y="6092825"/>
            <a:ext cx="7632700"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200"/>
              <a:t>Barton JD, Emanuel EJ. JAMA 2005;294:2075-2082</a:t>
            </a:r>
          </a:p>
        </p:txBody>
      </p:sp>
      <p:graphicFrame>
        <p:nvGraphicFramePr>
          <p:cNvPr id="312328" name="Object 9"/>
          <p:cNvGraphicFramePr>
            <a:graphicFrameLocks noChangeAspect="1"/>
          </p:cNvGraphicFramePr>
          <p:nvPr/>
        </p:nvGraphicFramePr>
        <p:xfrm>
          <a:off x="611188" y="1122363"/>
          <a:ext cx="7777162" cy="4886325"/>
        </p:xfrm>
        <a:graphic>
          <a:graphicData uri="http://schemas.openxmlformats.org/presentationml/2006/ole">
            <mc:AlternateContent xmlns:mc="http://schemas.openxmlformats.org/markup-compatibility/2006">
              <mc:Choice xmlns:v="urn:schemas-microsoft-com:vml" Requires="v">
                <p:oleObj spid="_x0000_s312561" r:id="rId7" imgW="7779170" imgH="4889416" progId="Excel.Chart.8">
                  <p:embed/>
                </p:oleObj>
              </mc:Choice>
              <mc:Fallback>
                <p:oleObj r:id="rId7" imgW="7779170" imgH="4889416" progId="Excel.Chart.8">
                  <p:embed/>
                  <p:pic>
                    <p:nvPicPr>
                      <p:cNvPr id="0" name="Object 9"/>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11188" y="1122363"/>
                        <a:ext cx="7777162" cy="488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cSld>
  <p:clrMapOvr>
    <a:masterClrMapping/>
  </p:clrMapOvr>
  <p:transition>
    <p:zoom/>
  </p:transition>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84168" y="5911880"/>
            <a:ext cx="2529897" cy="378199"/>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3074"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40773" y="1012732"/>
            <a:ext cx="7862455" cy="4828334"/>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000000"/>
                </a:solidFill>
                <a:round/>
                <a:headEnd/>
                <a:tailEnd/>
              </a14:hiddenLine>
            </a:ext>
          </a:extLst>
        </p:spPr>
      </p:pic>
      <p:sp>
        <p:nvSpPr>
          <p:cNvPr id="3075" name="AutoShape 3"/>
          <p:cNvSpPr>
            <a:spLocks noChangeArrowheads="1"/>
          </p:cNvSpPr>
          <p:nvPr/>
        </p:nvSpPr>
        <p:spPr bwMode="auto">
          <a:xfrm>
            <a:off x="415637" y="161085"/>
            <a:ext cx="8312727" cy="535531"/>
          </a:xfrm>
          <a:custGeom>
            <a:avLst/>
            <a:gdLst/>
            <a:ahLst/>
            <a:cxnLst>
              <a:cxn ang="0">
                <a:pos x="r" y="vc"/>
              </a:cxn>
              <a:cxn ang="5400000">
                <a:pos x="hc" y="b"/>
              </a:cxn>
              <a:cxn ang="10800000">
                <a:pos x="l" y="vc"/>
              </a:cxn>
              <a:cxn ang="16200000">
                <a:pos x="hc" y="t"/>
              </a:cxn>
            </a:cxnLst>
            <a:rect l="0" t="0" r="r" b="b"/>
            <a:pathLst>
              <a:path w="21600" h="21600">
                <a:moveTo>
                  <a:pt x="0" y="0"/>
                </a:moveTo>
                <a:lnTo>
                  <a:pt x="0" y="21600"/>
                </a:lnTo>
                <a:lnTo>
                  <a:pt x="21600" y="21600"/>
                </a:lnTo>
                <a:lnTo>
                  <a:pt x="21600" y="0"/>
                </a:lnTo>
                <a:close/>
              </a:path>
            </a:pathLst>
          </a:cu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marL="342900" indent="-342900" algn="ctr"/>
            <a:r>
              <a:rPr lang="en-US" altLang="de-DE" sz="1600" dirty="0">
                <a:ea typeface="+mn-ea"/>
              </a:rPr>
              <a:t>Cumulative Number of Registered Studies from February 2000 to September 2014 and Key Events.</a:t>
            </a:r>
          </a:p>
        </p:txBody>
      </p:sp>
      <p:sp>
        <p:nvSpPr>
          <p:cNvPr id="3076" name="Rectangle 4"/>
          <p:cNvSpPr>
            <a:spLocks noGrp="1" noChangeArrowheads="1"/>
          </p:cNvSpPr>
          <p:nvPr>
            <p:ph type="title"/>
          </p:nvPr>
        </p:nvSpPr>
        <p:spPr bwMode="auto">
          <a:xfrm>
            <a:off x="640773" y="6010175"/>
            <a:ext cx="5823239" cy="181607"/>
          </a:xfrm>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Lst>
        </p:spPr>
        <p:txBody>
          <a:bodyPr vert="horz" wrap="square" lIns="0" tIns="12211" rIns="0" bIns="0" numCol="1" anchor="ctr" anchorCtr="0" compatLnSpc="1">
            <a:prstTxWarp prst="textNoShape">
              <a:avLst/>
            </a:prstTxWarp>
          </a:bodyPr>
          <a:lstStyle/>
          <a:p>
            <a:pPr algn="l">
              <a:tabLst>
                <a:tab pos="649628" algn="l"/>
                <a:tab pos="1299256" algn="l"/>
                <a:tab pos="1948884" algn="l"/>
                <a:tab pos="2598511" algn="l"/>
                <a:tab pos="3248139" algn="l"/>
                <a:tab pos="3897767" algn="l"/>
                <a:tab pos="4547395" algn="l"/>
                <a:tab pos="5197023" algn="l"/>
              </a:tabLst>
            </a:pPr>
            <a:r>
              <a:rPr lang="en-US" altLang="de-DE" sz="1100" dirty="0" err="1">
                <a:effectLst/>
                <a:cs typeface="Arial Unicode MS" pitchFamily="32" charset="0"/>
              </a:rPr>
              <a:t>Zarin</a:t>
            </a:r>
            <a:r>
              <a:rPr lang="en-US" altLang="de-DE" sz="1100" dirty="0">
                <a:effectLst/>
                <a:cs typeface="Arial Unicode MS" pitchFamily="32" charset="0"/>
              </a:rPr>
              <a:t> DA et al. N </a:t>
            </a:r>
            <a:r>
              <a:rPr lang="en-US" altLang="de-DE" sz="1100" dirty="0" err="1">
                <a:effectLst/>
                <a:cs typeface="Arial Unicode MS" pitchFamily="32" charset="0"/>
              </a:rPr>
              <a:t>Engl</a:t>
            </a:r>
            <a:r>
              <a:rPr lang="en-US" altLang="de-DE" sz="1100" dirty="0">
                <a:effectLst/>
                <a:cs typeface="Arial Unicode MS" pitchFamily="32" charset="0"/>
              </a:rPr>
              <a:t> J Med 2015;372:174-180.</a:t>
            </a:r>
          </a:p>
        </p:txBody>
      </p:sp>
      <p:sp>
        <p:nvSpPr>
          <p:cNvPr id="6" name="Rectangle 8"/>
          <p:cNvSpPr txBox="1">
            <a:spLocks noChangeArrowheads="1"/>
          </p:cNvSpPr>
          <p:nvPr/>
        </p:nvSpPr>
        <p:spPr>
          <a:xfrm>
            <a:off x="1476375" y="6524625"/>
            <a:ext cx="6551613" cy="188913"/>
          </a:xfrm>
          <a:prstGeom prst="rect">
            <a:avLst/>
          </a:prstGeom>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defPPr>
              <a:defRPr lang="de-DE"/>
            </a:defPPr>
            <a:lvl1pPr algn="l" rtl="0" eaLnBrk="0" fontAlgn="base" hangingPunct="0">
              <a:lnSpc>
                <a:spcPct val="90000"/>
              </a:lnSpc>
              <a:spcBef>
                <a:spcPct val="50000"/>
              </a:spcBef>
              <a:spcAft>
                <a:spcPct val="0"/>
              </a:spcAft>
              <a:buSzPct val="90000"/>
              <a:defRPr sz="2400" b="1" kern="1200">
                <a:solidFill>
                  <a:srgbClr val="000066"/>
                </a:solidFill>
                <a:latin typeface="Arial" pitchFamily="34" charset="0"/>
                <a:ea typeface="ＭＳ Ｐゴシック" pitchFamily="1" charset="-128"/>
                <a:cs typeface="+mn-cs"/>
              </a:defRPr>
            </a:lvl1pPr>
            <a:lvl2pPr marL="742950" indent="-285750" algn="l" rtl="0" eaLnBrk="0" fontAlgn="base" hangingPunct="0">
              <a:lnSpc>
                <a:spcPct val="90000"/>
              </a:lnSpc>
              <a:spcBef>
                <a:spcPct val="50000"/>
              </a:spcBef>
              <a:spcAft>
                <a:spcPct val="0"/>
              </a:spcAft>
              <a:buSzPct val="90000"/>
              <a:defRPr sz="2400" b="1" kern="1200">
                <a:solidFill>
                  <a:srgbClr val="000066"/>
                </a:solidFill>
                <a:latin typeface="Arial" pitchFamily="34" charset="0"/>
                <a:ea typeface="ＭＳ Ｐゴシック" pitchFamily="1" charset="-128"/>
                <a:cs typeface="+mn-cs"/>
              </a:defRPr>
            </a:lvl2pPr>
            <a:lvl3pPr marL="1143000" indent="-228600" algn="l" rtl="0" eaLnBrk="0" fontAlgn="base" hangingPunct="0">
              <a:lnSpc>
                <a:spcPct val="90000"/>
              </a:lnSpc>
              <a:spcBef>
                <a:spcPct val="50000"/>
              </a:spcBef>
              <a:spcAft>
                <a:spcPct val="0"/>
              </a:spcAft>
              <a:buSzPct val="90000"/>
              <a:defRPr sz="2400" b="1" kern="1200">
                <a:solidFill>
                  <a:srgbClr val="000066"/>
                </a:solidFill>
                <a:latin typeface="Arial" pitchFamily="34" charset="0"/>
                <a:ea typeface="ＭＳ Ｐゴシック" pitchFamily="1" charset="-128"/>
                <a:cs typeface="+mn-cs"/>
              </a:defRPr>
            </a:lvl3pPr>
            <a:lvl4pPr marL="1600200" indent="-228600" algn="l" rtl="0" eaLnBrk="0" fontAlgn="base" hangingPunct="0">
              <a:lnSpc>
                <a:spcPct val="90000"/>
              </a:lnSpc>
              <a:spcBef>
                <a:spcPct val="50000"/>
              </a:spcBef>
              <a:spcAft>
                <a:spcPct val="0"/>
              </a:spcAft>
              <a:buSzPct val="90000"/>
              <a:defRPr sz="2400" b="1" kern="1200">
                <a:solidFill>
                  <a:srgbClr val="000066"/>
                </a:solidFill>
                <a:latin typeface="Arial" pitchFamily="34" charset="0"/>
                <a:ea typeface="ＭＳ Ｐゴシック" pitchFamily="1" charset="-128"/>
                <a:cs typeface="+mn-cs"/>
              </a:defRPr>
            </a:lvl4pPr>
            <a:lvl5pPr marL="2057400" indent="-228600" algn="l" rtl="0" eaLnBrk="0" fontAlgn="base" hangingPunct="0">
              <a:lnSpc>
                <a:spcPct val="90000"/>
              </a:lnSpc>
              <a:spcBef>
                <a:spcPct val="50000"/>
              </a:spcBef>
              <a:spcAft>
                <a:spcPct val="0"/>
              </a:spcAft>
              <a:buSzPct val="90000"/>
              <a:defRPr sz="2400" b="1" kern="1200">
                <a:solidFill>
                  <a:srgbClr val="000066"/>
                </a:solidFill>
                <a:latin typeface="Arial" pitchFamily="34" charset="0"/>
                <a:ea typeface="ＭＳ Ｐゴシック" pitchFamily="1" charset="-128"/>
                <a:cs typeface="+mn-cs"/>
              </a:defRPr>
            </a:lvl5pPr>
            <a:lvl6pPr marL="2514600" indent="-228600" algn="l" defTabSz="914400" rtl="0" eaLnBrk="0" fontAlgn="base" latinLnBrk="0" hangingPunct="0">
              <a:lnSpc>
                <a:spcPct val="90000"/>
              </a:lnSpc>
              <a:spcBef>
                <a:spcPct val="50000"/>
              </a:spcBef>
              <a:spcAft>
                <a:spcPct val="0"/>
              </a:spcAft>
              <a:buSzPct val="90000"/>
              <a:defRPr sz="2400" b="1" kern="1200">
                <a:solidFill>
                  <a:srgbClr val="000066"/>
                </a:solidFill>
                <a:latin typeface="Arial" pitchFamily="34" charset="0"/>
                <a:ea typeface="ＭＳ Ｐゴシック" pitchFamily="1" charset="-128"/>
                <a:cs typeface="+mn-cs"/>
              </a:defRPr>
            </a:lvl6pPr>
            <a:lvl7pPr marL="2971800" indent="-228600" algn="l" defTabSz="914400" rtl="0" eaLnBrk="0" fontAlgn="base" latinLnBrk="0" hangingPunct="0">
              <a:lnSpc>
                <a:spcPct val="90000"/>
              </a:lnSpc>
              <a:spcBef>
                <a:spcPct val="50000"/>
              </a:spcBef>
              <a:spcAft>
                <a:spcPct val="0"/>
              </a:spcAft>
              <a:buSzPct val="90000"/>
              <a:defRPr sz="2400" b="1" kern="1200">
                <a:solidFill>
                  <a:srgbClr val="000066"/>
                </a:solidFill>
                <a:latin typeface="Arial" pitchFamily="34" charset="0"/>
                <a:ea typeface="ＭＳ Ｐゴシック" pitchFamily="1" charset="-128"/>
                <a:cs typeface="+mn-cs"/>
              </a:defRPr>
            </a:lvl7pPr>
            <a:lvl8pPr marL="3429000" indent="-228600" algn="l" defTabSz="914400" rtl="0" eaLnBrk="0" fontAlgn="base" latinLnBrk="0" hangingPunct="0">
              <a:lnSpc>
                <a:spcPct val="90000"/>
              </a:lnSpc>
              <a:spcBef>
                <a:spcPct val="50000"/>
              </a:spcBef>
              <a:spcAft>
                <a:spcPct val="0"/>
              </a:spcAft>
              <a:buSzPct val="90000"/>
              <a:defRPr sz="2400" b="1" kern="1200">
                <a:solidFill>
                  <a:srgbClr val="000066"/>
                </a:solidFill>
                <a:latin typeface="Arial" pitchFamily="34" charset="0"/>
                <a:ea typeface="ＭＳ Ｐゴシック" pitchFamily="1" charset="-128"/>
                <a:cs typeface="+mn-cs"/>
              </a:defRPr>
            </a:lvl8pPr>
            <a:lvl9pPr marL="3886200" indent="-228600" algn="l" defTabSz="914400" rtl="0" eaLnBrk="0" fontAlgn="base" latinLnBrk="0" hangingPunct="0">
              <a:lnSpc>
                <a:spcPct val="90000"/>
              </a:lnSpc>
              <a:spcBef>
                <a:spcPct val="50000"/>
              </a:spcBef>
              <a:spcAft>
                <a:spcPct val="0"/>
              </a:spcAft>
              <a:buSzPct val="90000"/>
              <a:defRPr sz="2400" b="1" kern="1200">
                <a:solidFill>
                  <a:srgbClr val="000066"/>
                </a:solidFill>
                <a:latin typeface="Arial" pitchFamily="34" charset="0"/>
                <a:ea typeface="ＭＳ Ｐゴシック" pitchFamily="1" charset="-128"/>
                <a:cs typeface="+mn-cs"/>
              </a:defRPr>
            </a:lvl9pPr>
          </a:lstStyle>
          <a:p>
            <a:pPr>
              <a:defRPr/>
            </a:pPr>
            <a:r>
              <a:rPr lang="de-DE" altLang="en-US" sz="1000" b="0" smtClean="0">
                <a:solidFill>
                  <a:schemeClr val="tx1"/>
                </a:solidFill>
              </a:rPr>
              <a:t>Pharmakoepidemiologie und Pharmakoökonomie © Dr. Roberto Frontini WS 2014/15 Stand 09.01.2015 </a:t>
            </a:r>
            <a:endParaRPr lang="de-DE" altLang="en-US" sz="1000" b="0" dirty="0" smtClean="0">
              <a:solidFill>
                <a:schemeClr val="tx1"/>
              </a:solidFill>
            </a:endParaRPr>
          </a:p>
        </p:txBody>
      </p:sp>
      <p:sp>
        <p:nvSpPr>
          <p:cNvPr id="7" name="Foliennummernplatzhalter 5"/>
          <p:cNvSpPr txBox="1">
            <a:spLocks/>
          </p:cNvSpPr>
          <p:nvPr/>
        </p:nvSpPr>
        <p:spPr>
          <a:xfrm>
            <a:off x="8101013" y="6524625"/>
            <a:ext cx="457200" cy="2286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defPPr>
              <a:defRPr lang="de-DE"/>
            </a:defPPr>
            <a:lvl1pPr algn="l" rtl="0" eaLnBrk="0" fontAlgn="base" hangingPunct="0">
              <a:lnSpc>
                <a:spcPct val="90000"/>
              </a:lnSpc>
              <a:spcBef>
                <a:spcPct val="50000"/>
              </a:spcBef>
              <a:spcAft>
                <a:spcPct val="0"/>
              </a:spcAft>
              <a:buSzPct val="90000"/>
              <a:defRPr sz="2400" b="1" kern="1200">
                <a:solidFill>
                  <a:srgbClr val="000066"/>
                </a:solidFill>
                <a:latin typeface="Arial" pitchFamily="34" charset="0"/>
                <a:ea typeface="ＭＳ Ｐゴシック" pitchFamily="34" charset="-128"/>
                <a:cs typeface="+mn-cs"/>
              </a:defRPr>
            </a:lvl1pPr>
            <a:lvl2pPr marL="742950" indent="-285750" algn="l" rtl="0" eaLnBrk="0" fontAlgn="base" hangingPunct="0">
              <a:lnSpc>
                <a:spcPct val="90000"/>
              </a:lnSpc>
              <a:spcBef>
                <a:spcPct val="50000"/>
              </a:spcBef>
              <a:spcAft>
                <a:spcPct val="0"/>
              </a:spcAft>
              <a:buSzPct val="90000"/>
              <a:defRPr sz="2400" b="1" kern="1200">
                <a:solidFill>
                  <a:srgbClr val="000066"/>
                </a:solidFill>
                <a:latin typeface="Arial" pitchFamily="34" charset="0"/>
                <a:ea typeface="ＭＳ Ｐゴシック" pitchFamily="34" charset="-128"/>
                <a:cs typeface="+mn-cs"/>
              </a:defRPr>
            </a:lvl2pPr>
            <a:lvl3pPr marL="1143000" indent="-228600" algn="l" rtl="0" eaLnBrk="0" fontAlgn="base" hangingPunct="0">
              <a:lnSpc>
                <a:spcPct val="90000"/>
              </a:lnSpc>
              <a:spcBef>
                <a:spcPct val="50000"/>
              </a:spcBef>
              <a:spcAft>
                <a:spcPct val="0"/>
              </a:spcAft>
              <a:buSzPct val="90000"/>
              <a:defRPr sz="2400" b="1" kern="1200">
                <a:solidFill>
                  <a:srgbClr val="000066"/>
                </a:solidFill>
                <a:latin typeface="Arial" pitchFamily="34" charset="0"/>
                <a:ea typeface="ＭＳ Ｐゴシック" pitchFamily="34" charset="-128"/>
                <a:cs typeface="+mn-cs"/>
              </a:defRPr>
            </a:lvl3pPr>
            <a:lvl4pPr marL="1600200" indent="-228600" algn="l" rtl="0" eaLnBrk="0" fontAlgn="base" hangingPunct="0">
              <a:lnSpc>
                <a:spcPct val="90000"/>
              </a:lnSpc>
              <a:spcBef>
                <a:spcPct val="50000"/>
              </a:spcBef>
              <a:spcAft>
                <a:spcPct val="0"/>
              </a:spcAft>
              <a:buSzPct val="90000"/>
              <a:defRPr sz="2400" b="1" kern="1200">
                <a:solidFill>
                  <a:srgbClr val="000066"/>
                </a:solidFill>
                <a:latin typeface="Arial" pitchFamily="34" charset="0"/>
                <a:ea typeface="ＭＳ Ｐゴシック" pitchFamily="34" charset="-128"/>
                <a:cs typeface="+mn-cs"/>
              </a:defRPr>
            </a:lvl4pPr>
            <a:lvl5pPr marL="2057400" indent="-228600" algn="l" rtl="0" eaLnBrk="0" fontAlgn="base" hangingPunct="0">
              <a:lnSpc>
                <a:spcPct val="90000"/>
              </a:lnSpc>
              <a:spcBef>
                <a:spcPct val="50000"/>
              </a:spcBef>
              <a:spcAft>
                <a:spcPct val="0"/>
              </a:spcAft>
              <a:buSzPct val="90000"/>
              <a:defRPr sz="2400" b="1" kern="1200">
                <a:solidFill>
                  <a:srgbClr val="000066"/>
                </a:solidFill>
                <a:latin typeface="Arial" pitchFamily="34" charset="0"/>
                <a:ea typeface="ＭＳ Ｐゴシック" pitchFamily="34" charset="-128"/>
                <a:cs typeface="+mn-cs"/>
              </a:defRPr>
            </a:lvl5pPr>
            <a:lvl6pPr marL="2514600" indent="-228600" algn="l" defTabSz="914400" rtl="0" eaLnBrk="0" fontAlgn="base" latinLnBrk="0" hangingPunct="0">
              <a:lnSpc>
                <a:spcPct val="90000"/>
              </a:lnSpc>
              <a:spcBef>
                <a:spcPct val="50000"/>
              </a:spcBef>
              <a:spcAft>
                <a:spcPct val="0"/>
              </a:spcAft>
              <a:buSzPct val="90000"/>
              <a:defRPr sz="2400" b="1" kern="1200">
                <a:solidFill>
                  <a:srgbClr val="000066"/>
                </a:solidFill>
                <a:latin typeface="Arial" pitchFamily="34" charset="0"/>
                <a:ea typeface="ＭＳ Ｐゴシック" pitchFamily="34" charset="-128"/>
                <a:cs typeface="+mn-cs"/>
              </a:defRPr>
            </a:lvl6pPr>
            <a:lvl7pPr marL="2971800" indent="-228600" algn="l" defTabSz="914400" rtl="0" eaLnBrk="0" fontAlgn="base" latinLnBrk="0" hangingPunct="0">
              <a:lnSpc>
                <a:spcPct val="90000"/>
              </a:lnSpc>
              <a:spcBef>
                <a:spcPct val="50000"/>
              </a:spcBef>
              <a:spcAft>
                <a:spcPct val="0"/>
              </a:spcAft>
              <a:buSzPct val="90000"/>
              <a:defRPr sz="2400" b="1" kern="1200">
                <a:solidFill>
                  <a:srgbClr val="000066"/>
                </a:solidFill>
                <a:latin typeface="Arial" pitchFamily="34" charset="0"/>
                <a:ea typeface="ＭＳ Ｐゴシック" pitchFamily="34" charset="-128"/>
                <a:cs typeface="+mn-cs"/>
              </a:defRPr>
            </a:lvl7pPr>
            <a:lvl8pPr marL="3429000" indent="-228600" algn="l" defTabSz="914400" rtl="0" eaLnBrk="0" fontAlgn="base" latinLnBrk="0" hangingPunct="0">
              <a:lnSpc>
                <a:spcPct val="90000"/>
              </a:lnSpc>
              <a:spcBef>
                <a:spcPct val="50000"/>
              </a:spcBef>
              <a:spcAft>
                <a:spcPct val="0"/>
              </a:spcAft>
              <a:buSzPct val="90000"/>
              <a:defRPr sz="2400" b="1" kern="1200">
                <a:solidFill>
                  <a:srgbClr val="000066"/>
                </a:solidFill>
                <a:latin typeface="Arial" pitchFamily="34" charset="0"/>
                <a:ea typeface="ＭＳ Ｐゴシック" pitchFamily="34" charset="-128"/>
                <a:cs typeface="+mn-cs"/>
              </a:defRPr>
            </a:lvl8pPr>
            <a:lvl9pPr marL="3886200" indent="-228600" algn="l" defTabSz="914400" rtl="0" eaLnBrk="0" fontAlgn="base" latinLnBrk="0" hangingPunct="0">
              <a:lnSpc>
                <a:spcPct val="90000"/>
              </a:lnSpc>
              <a:spcBef>
                <a:spcPct val="50000"/>
              </a:spcBef>
              <a:spcAft>
                <a:spcPct val="0"/>
              </a:spcAft>
              <a:buSzPct val="90000"/>
              <a:defRPr sz="2400" b="1" kern="1200">
                <a:solidFill>
                  <a:srgbClr val="000066"/>
                </a:solidFill>
                <a:latin typeface="Arial" pitchFamily="34" charset="0"/>
                <a:ea typeface="ＭＳ Ｐゴシック" pitchFamily="34" charset="-128"/>
                <a:cs typeface="+mn-cs"/>
              </a:defRPr>
            </a:lvl9pPr>
          </a:lstStyle>
          <a:p>
            <a:fld id="{606FA61B-BFC2-4B3E-9656-B1631A527764}" type="slidenum">
              <a:rPr lang="de-DE" altLang="en-US" sz="900" smtClean="0">
                <a:solidFill>
                  <a:schemeClr val="accent2"/>
                </a:solidFill>
              </a:rPr>
              <a:pPr/>
              <a:t>32</a:t>
            </a:fld>
            <a:endParaRPr lang="de-DE" altLang="en-US" sz="1400" b="0" smtClean="0">
              <a:solidFill>
                <a:schemeClr val="tx1"/>
              </a:solidFill>
            </a:endParaRPr>
          </a:p>
        </p:txBody>
      </p:sp>
    </p:spTree>
    <p:extLst>
      <p:ext uri="{BB962C8B-B14F-4D97-AF65-F5344CB8AC3E}">
        <p14:creationId xmlns:p14="http://schemas.microsoft.com/office/powerpoint/2010/main" val="21570697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77506"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313347"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ED7D6770-F845-4D19-A08D-2703EA589986}" type="slidenum">
              <a:rPr lang="de-DE" altLang="en-US" sz="900" smtClean="0">
                <a:solidFill>
                  <a:schemeClr val="accent2"/>
                </a:solidFill>
              </a:rPr>
              <a:pPr/>
              <a:t>320</a:t>
            </a:fld>
            <a:endParaRPr lang="de-DE" altLang="en-US" sz="1400" b="0" smtClean="0">
              <a:solidFill>
                <a:schemeClr val="tx1"/>
              </a:solidFill>
            </a:endParaRPr>
          </a:p>
        </p:txBody>
      </p:sp>
      <p:sp>
        <p:nvSpPr>
          <p:cNvPr id="790530" name="Rectangle 2"/>
          <p:cNvSpPr>
            <a:spLocks noGrp="1" noChangeArrowheads="1"/>
          </p:cNvSpPr>
          <p:nvPr>
            <p:ph type="title"/>
          </p:nvPr>
        </p:nvSpPr>
        <p:spPr>
          <a:xfrm>
            <a:off x="685800" y="234950"/>
            <a:ext cx="7772400" cy="1128713"/>
          </a:xfrm>
        </p:spPr>
        <p:txBody>
          <a:bodyPr/>
          <a:lstStyle/>
          <a:p>
            <a:pPr>
              <a:defRPr/>
            </a:pPr>
            <a:r>
              <a:rPr lang="de-DE" altLang="en-US" smtClean="0">
                <a:ea typeface="ＭＳ Ｐゴシック" pitchFamily="1" charset="-128"/>
              </a:rPr>
              <a:t>3.4.1 </a:t>
            </a:r>
            <a:r>
              <a:rPr lang="de-DE" altLang="en-US" sz="2000" smtClean="0">
                <a:ea typeface="ＭＳ Ｐゴシック" pitchFamily="1" charset="-128"/>
              </a:rPr>
              <a:t>Beeinflussung von Ärzten</a:t>
            </a:r>
            <a:br>
              <a:rPr lang="de-DE" altLang="en-US" sz="2000" smtClean="0">
                <a:ea typeface="ＭＳ Ｐゴシック" pitchFamily="1" charset="-128"/>
              </a:rPr>
            </a:br>
            <a:r>
              <a:rPr lang="de-DE" altLang="en-US" sz="2000" smtClean="0">
                <a:ea typeface="ＭＳ Ｐゴシック" pitchFamily="1" charset="-128"/>
              </a:rPr>
              <a:t>durch die pharmazeutische Industrie</a:t>
            </a:r>
            <a:br>
              <a:rPr lang="de-DE" altLang="en-US" sz="2000" smtClean="0">
                <a:ea typeface="ＭＳ Ｐゴシック" pitchFamily="1" charset="-128"/>
              </a:rPr>
            </a:br>
            <a:r>
              <a:rPr lang="de-DE" altLang="en-US" sz="2000" smtClean="0">
                <a:solidFill>
                  <a:srgbClr val="FFFF00"/>
                </a:solidFill>
                <a:effectLst>
                  <a:outerShdw blurRad="38100" dist="38100" dir="2700000" algn="tl">
                    <a:srgbClr val="000000"/>
                  </a:outerShdw>
                </a:effectLst>
                <a:ea typeface="ＭＳ Ｐゴシック" pitchFamily="1" charset="-128"/>
              </a:rPr>
              <a:t>Finanzielle Unterstützung</a:t>
            </a:r>
          </a:p>
        </p:txBody>
      </p:sp>
      <p:graphicFrame>
        <p:nvGraphicFramePr>
          <p:cNvPr id="313349" name="Object 3"/>
          <p:cNvGraphicFramePr>
            <a:graphicFrameLocks noChangeAspect="1"/>
          </p:cNvGraphicFramePr>
          <p:nvPr/>
        </p:nvGraphicFramePr>
        <p:xfrm>
          <a:off x="2590800" y="2743200"/>
          <a:ext cx="2390775" cy="360363"/>
        </p:xfrm>
        <a:graphic>
          <a:graphicData uri="http://schemas.openxmlformats.org/presentationml/2006/ole">
            <mc:AlternateContent xmlns:mc="http://schemas.openxmlformats.org/markup-compatibility/2006">
              <mc:Choice xmlns:v="urn:schemas-microsoft-com:vml" Requires="v">
                <p:oleObj spid="_x0000_s313583" name="Zeichnung" r:id="rId3" imgW="2375555" imgH="367645" progId="WPDraw30.Drawing">
                  <p:embed/>
                </p:oleObj>
              </mc:Choice>
              <mc:Fallback>
                <p:oleObj name="Zeichnung" r:id="rId3" imgW="2375555" imgH="367645" progId="WPDraw30.Drawing">
                  <p:embed/>
                  <p:pic>
                    <p:nvPicPr>
                      <p:cNvPr id="0" name="Object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90800" y="2743200"/>
                        <a:ext cx="2390775" cy="360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graphicFrame>
        <p:nvGraphicFramePr>
          <p:cNvPr id="313350" name="Object 4"/>
          <p:cNvGraphicFramePr>
            <a:graphicFrameLocks noChangeAspect="1"/>
          </p:cNvGraphicFramePr>
          <p:nvPr/>
        </p:nvGraphicFramePr>
        <p:xfrm>
          <a:off x="381000" y="4267200"/>
          <a:ext cx="8402638" cy="371475"/>
        </p:xfrm>
        <a:graphic>
          <a:graphicData uri="http://schemas.openxmlformats.org/presentationml/2006/ole">
            <mc:AlternateContent xmlns:mc="http://schemas.openxmlformats.org/markup-compatibility/2006">
              <mc:Choice xmlns:v="urn:schemas-microsoft-com:vml" Requires="v">
                <p:oleObj spid="_x0000_s313584" name="Zeichnung" r:id="rId5" imgW="8410575" imgH="381000" progId="WPDraw30.Drawing">
                  <p:embed/>
                </p:oleObj>
              </mc:Choice>
              <mc:Fallback>
                <p:oleObj name="Zeichnung" r:id="rId5" imgW="8410575" imgH="381000" progId="WPDraw30.Drawing">
                  <p:embed/>
                  <p:pic>
                    <p:nvPicPr>
                      <p:cNvPr id="0" name="Object 4"/>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81000" y="4267200"/>
                        <a:ext cx="8402638" cy="371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sp>
        <p:nvSpPr>
          <p:cNvPr id="313351" name="Text Box 5"/>
          <p:cNvSpPr txBox="1">
            <a:spLocks noChangeArrowheads="1"/>
          </p:cNvSpPr>
          <p:nvPr/>
        </p:nvSpPr>
        <p:spPr bwMode="auto">
          <a:xfrm>
            <a:off x="684213" y="6092825"/>
            <a:ext cx="7632700"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200"/>
              <a:t>Campbell EG et al. N Engl J Med 2007;365:1742-1750</a:t>
            </a:r>
          </a:p>
        </p:txBody>
      </p:sp>
      <p:graphicFrame>
        <p:nvGraphicFramePr>
          <p:cNvPr id="313352" name="Object 7"/>
          <p:cNvGraphicFramePr>
            <a:graphicFrameLocks noGrp="1" noChangeAspect="1"/>
          </p:cNvGraphicFramePr>
          <p:nvPr>
            <p:ph idx="1"/>
          </p:nvPr>
        </p:nvGraphicFramePr>
        <p:xfrm>
          <a:off x="954088" y="1790700"/>
          <a:ext cx="7510462" cy="4435475"/>
        </p:xfrm>
        <a:graphic>
          <a:graphicData uri="http://schemas.openxmlformats.org/presentationml/2006/ole">
            <mc:AlternateContent xmlns:mc="http://schemas.openxmlformats.org/markup-compatibility/2006">
              <mc:Choice xmlns:v="urn:schemas-microsoft-com:vml" Requires="v">
                <p:oleObj spid="_x0000_s313585" r:id="rId7" imgW="7510923" imgH="4432176" progId="Excel.Chart.8">
                  <p:embed/>
                </p:oleObj>
              </mc:Choice>
              <mc:Fallback>
                <p:oleObj r:id="rId7" imgW="7510923" imgH="4432176" progId="Excel.Chart.8">
                  <p:embed/>
                  <p:pic>
                    <p:nvPicPr>
                      <p:cNvPr id="0" name="Object 7"/>
                      <p:cNvPicPr>
                        <a:picLocks noGrp="1"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954088" y="1790700"/>
                        <a:ext cx="7510462" cy="4435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cSld>
  <p:clrMapOvr>
    <a:masterClrMapping/>
  </p:clrMapOvr>
  <p:transition>
    <p:zoom/>
  </p:transition>
  <p:timing>
    <p:tnLst>
      <p:par>
        <p:cTn id="1" dur="indefinite" restart="never" nodeType="tmRoot"/>
      </p:par>
    </p:tnLst>
  </p:timing>
</p:sld>
</file>

<file path=ppt/slides/slide32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78530"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314371"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BEF9CEE0-2CE5-463A-8B95-07E05204DFDA}" type="slidenum">
              <a:rPr lang="de-DE" altLang="en-US" sz="900" smtClean="0">
                <a:solidFill>
                  <a:schemeClr val="accent2"/>
                </a:solidFill>
              </a:rPr>
              <a:pPr/>
              <a:t>321</a:t>
            </a:fld>
            <a:endParaRPr lang="de-DE" altLang="en-US" sz="1400" b="0" smtClean="0">
              <a:solidFill>
                <a:schemeClr val="tx1"/>
              </a:solidFill>
            </a:endParaRPr>
          </a:p>
        </p:txBody>
      </p:sp>
      <p:sp>
        <p:nvSpPr>
          <p:cNvPr id="792578" name="Rectangle 2"/>
          <p:cNvSpPr>
            <a:spLocks noGrp="1" noChangeArrowheads="1"/>
          </p:cNvSpPr>
          <p:nvPr>
            <p:ph type="title"/>
          </p:nvPr>
        </p:nvSpPr>
        <p:spPr>
          <a:xfrm>
            <a:off x="142875" y="82550"/>
            <a:ext cx="8858250" cy="1433513"/>
          </a:xfrm>
        </p:spPr>
        <p:txBody>
          <a:bodyPr/>
          <a:lstStyle/>
          <a:p>
            <a:pPr>
              <a:defRPr/>
            </a:pPr>
            <a:r>
              <a:rPr lang="de-DE" altLang="en-US" smtClean="0">
                <a:ea typeface="ＭＳ Ｐゴシック" pitchFamily="1" charset="-128"/>
              </a:rPr>
              <a:t>3.4.1 </a:t>
            </a:r>
            <a:r>
              <a:rPr lang="de-DE" altLang="en-US" sz="2000" smtClean="0">
                <a:ea typeface="ＭＳ Ｐゴシック" pitchFamily="1" charset="-128"/>
              </a:rPr>
              <a:t>Beeinflussung von Ärzten</a:t>
            </a:r>
            <a:br>
              <a:rPr lang="de-DE" altLang="en-US" sz="2000" smtClean="0">
                <a:ea typeface="ＭＳ Ｐゴシック" pitchFamily="1" charset="-128"/>
              </a:rPr>
            </a:br>
            <a:r>
              <a:rPr lang="de-DE" altLang="en-US" sz="2000" smtClean="0">
                <a:ea typeface="ＭＳ Ｐゴシック" pitchFamily="1" charset="-128"/>
              </a:rPr>
              <a:t>durch die pharmazeutische Industrie</a:t>
            </a:r>
            <a:br>
              <a:rPr lang="de-DE" altLang="en-US" sz="2000" smtClean="0">
                <a:ea typeface="ＭＳ Ｐゴシック" pitchFamily="1" charset="-128"/>
              </a:rPr>
            </a:br>
            <a:r>
              <a:rPr lang="de-DE" altLang="en-US" sz="2000" smtClean="0">
                <a:solidFill>
                  <a:srgbClr val="FFFF00"/>
                </a:solidFill>
                <a:effectLst>
                  <a:outerShdw blurRad="38100" dist="38100" dir="2700000" algn="tl">
                    <a:srgbClr val="000000"/>
                  </a:outerShdw>
                </a:effectLst>
                <a:ea typeface="ＭＳ Ｐゴシック" pitchFamily="1" charset="-128"/>
              </a:rPr>
              <a:t>Finanzielle Unterstützung nach Disziplin</a:t>
            </a:r>
            <a:br>
              <a:rPr lang="de-DE" altLang="en-US" sz="2000" smtClean="0">
                <a:solidFill>
                  <a:srgbClr val="FFFF00"/>
                </a:solidFill>
                <a:effectLst>
                  <a:outerShdw blurRad="38100" dist="38100" dir="2700000" algn="tl">
                    <a:srgbClr val="000000"/>
                  </a:outerShdw>
                </a:effectLst>
                <a:ea typeface="ＭＳ Ｐゴシック" pitchFamily="1" charset="-128"/>
              </a:rPr>
            </a:br>
            <a:r>
              <a:rPr lang="de-DE" altLang="en-US" sz="2000" smtClean="0">
                <a:solidFill>
                  <a:srgbClr val="FF0000"/>
                </a:solidFill>
                <a:effectLst>
                  <a:outerShdw blurRad="38100" dist="38100" dir="2700000" algn="tl">
                    <a:srgbClr val="000000"/>
                  </a:outerShdw>
                </a:effectLst>
                <a:ea typeface="ＭＳ Ｐゴシック" pitchFamily="1" charset="-128"/>
              </a:rPr>
              <a:t>odds ratio Allgemeinarzt als Referenz</a:t>
            </a:r>
          </a:p>
        </p:txBody>
      </p:sp>
      <p:graphicFrame>
        <p:nvGraphicFramePr>
          <p:cNvPr id="314373" name="Object 3"/>
          <p:cNvGraphicFramePr>
            <a:graphicFrameLocks noChangeAspect="1"/>
          </p:cNvGraphicFramePr>
          <p:nvPr/>
        </p:nvGraphicFramePr>
        <p:xfrm>
          <a:off x="2590800" y="2743200"/>
          <a:ext cx="2390775" cy="360363"/>
        </p:xfrm>
        <a:graphic>
          <a:graphicData uri="http://schemas.openxmlformats.org/presentationml/2006/ole">
            <mc:AlternateContent xmlns:mc="http://schemas.openxmlformats.org/markup-compatibility/2006">
              <mc:Choice xmlns:v="urn:schemas-microsoft-com:vml" Requires="v">
                <p:oleObj spid="_x0000_s314607" name="Zeichnung" r:id="rId3" imgW="2375555" imgH="367645" progId="WPDraw30.Drawing">
                  <p:embed/>
                </p:oleObj>
              </mc:Choice>
              <mc:Fallback>
                <p:oleObj name="Zeichnung" r:id="rId3" imgW="2375555" imgH="367645" progId="WPDraw30.Drawing">
                  <p:embed/>
                  <p:pic>
                    <p:nvPicPr>
                      <p:cNvPr id="0" name="Object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90800" y="2743200"/>
                        <a:ext cx="2390775" cy="360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graphicFrame>
        <p:nvGraphicFramePr>
          <p:cNvPr id="314374" name="Object 4"/>
          <p:cNvGraphicFramePr>
            <a:graphicFrameLocks noChangeAspect="1"/>
          </p:cNvGraphicFramePr>
          <p:nvPr/>
        </p:nvGraphicFramePr>
        <p:xfrm>
          <a:off x="381000" y="4267200"/>
          <a:ext cx="8402638" cy="371475"/>
        </p:xfrm>
        <a:graphic>
          <a:graphicData uri="http://schemas.openxmlformats.org/presentationml/2006/ole">
            <mc:AlternateContent xmlns:mc="http://schemas.openxmlformats.org/markup-compatibility/2006">
              <mc:Choice xmlns:v="urn:schemas-microsoft-com:vml" Requires="v">
                <p:oleObj spid="_x0000_s314608" name="Zeichnung" r:id="rId5" imgW="8410575" imgH="381000" progId="WPDraw30.Drawing">
                  <p:embed/>
                </p:oleObj>
              </mc:Choice>
              <mc:Fallback>
                <p:oleObj name="Zeichnung" r:id="rId5" imgW="8410575" imgH="381000" progId="WPDraw30.Drawing">
                  <p:embed/>
                  <p:pic>
                    <p:nvPicPr>
                      <p:cNvPr id="0" name="Object 4"/>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81000" y="4267200"/>
                        <a:ext cx="8402638" cy="371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sp>
        <p:nvSpPr>
          <p:cNvPr id="792581" name="Text Box 5"/>
          <p:cNvSpPr txBox="1">
            <a:spLocks noChangeArrowheads="1"/>
          </p:cNvSpPr>
          <p:nvPr/>
        </p:nvSpPr>
        <p:spPr bwMode="auto">
          <a:xfrm>
            <a:off x="684213" y="6092825"/>
            <a:ext cx="7632700" cy="257175"/>
          </a:xfrm>
          <a:prstGeom prst="rect">
            <a:avLst/>
          </a:prstGeom>
          <a:noFill/>
          <a:ln w="9525" algn="ctr">
            <a:noFill/>
            <a:miter lim="800000"/>
            <a:headEnd/>
            <a:tailEnd/>
          </a:ln>
          <a:effectLst/>
        </p:spPr>
        <p:txBody>
          <a:bodyPr>
            <a:spAutoFit/>
          </a:bodyPr>
          <a:lstStyle/>
          <a:p>
            <a:pPr marL="342900" indent="-342900">
              <a:defRPr/>
            </a:pPr>
            <a:r>
              <a:rPr lang="de-DE" sz="1200" dirty="0">
                <a:latin typeface="+mj-lt"/>
                <a:ea typeface="+mn-ea"/>
              </a:rPr>
              <a:t>Campbell EG et al. N Engl J </a:t>
            </a:r>
            <a:r>
              <a:rPr lang="de-DE" sz="1200" dirty="0" err="1">
                <a:latin typeface="+mj-lt"/>
                <a:ea typeface="+mn-ea"/>
              </a:rPr>
              <a:t>Med</a:t>
            </a:r>
            <a:r>
              <a:rPr lang="de-DE" sz="1200" dirty="0">
                <a:latin typeface="+mj-lt"/>
                <a:ea typeface="+mn-ea"/>
              </a:rPr>
              <a:t> 2007;365:1742-1750</a:t>
            </a:r>
          </a:p>
        </p:txBody>
      </p:sp>
      <p:graphicFrame>
        <p:nvGraphicFramePr>
          <p:cNvPr id="314376" name="Object 6"/>
          <p:cNvGraphicFramePr>
            <a:graphicFrameLocks noGrp="1" noChangeAspect="1"/>
          </p:cNvGraphicFramePr>
          <p:nvPr>
            <p:ph idx="1"/>
          </p:nvPr>
        </p:nvGraphicFramePr>
        <p:xfrm>
          <a:off x="142875" y="1214438"/>
          <a:ext cx="8204200" cy="4856162"/>
        </p:xfrm>
        <a:graphic>
          <a:graphicData uri="http://schemas.openxmlformats.org/presentationml/2006/ole">
            <mc:AlternateContent xmlns:mc="http://schemas.openxmlformats.org/markup-compatibility/2006">
              <mc:Choice xmlns:v="urn:schemas-microsoft-com:vml" Requires="v">
                <p:oleObj spid="_x0000_s314609" r:id="rId7" imgW="8205927" imgH="4858933" progId="Excel.Chart.8">
                  <p:embed/>
                </p:oleObj>
              </mc:Choice>
              <mc:Fallback>
                <p:oleObj r:id="rId7" imgW="8205927" imgH="4858933" progId="Excel.Chart.8">
                  <p:embed/>
                  <p:pic>
                    <p:nvPicPr>
                      <p:cNvPr id="0" name="Object 6"/>
                      <p:cNvPicPr>
                        <a:picLocks noGrp="1"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42875" y="1214438"/>
                        <a:ext cx="8204200" cy="4856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cSld>
  <p:clrMapOvr>
    <a:masterClrMapping/>
  </p:clrMapOvr>
  <p:transition>
    <p:zoom/>
  </p:transition>
  <p:timing>
    <p:tnLst>
      <p:par>
        <p:cTn id="1" dur="indefinite" restart="never" nodeType="tmRoot"/>
      </p:par>
    </p:tn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4"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315395" name="Rectangle 2"/>
          <p:cNvSpPr>
            <a:spLocks noGrp="1" noChangeArrowheads="1"/>
          </p:cNvSpPr>
          <p:nvPr>
            <p:ph type="title"/>
          </p:nvPr>
        </p:nvSpPr>
        <p:spPr>
          <a:xfrm>
            <a:off x="685800" y="539750"/>
            <a:ext cx="7772400" cy="519113"/>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de-DE" altLang="en-US" smtClean="0">
                <a:effectLst/>
                <a:ea typeface="ＭＳ Ｐゴシック" pitchFamily="34" charset="-128"/>
              </a:rPr>
              <a:t>Das Geschäft mit der „Pandemie</a:t>
            </a:r>
            <a:r>
              <a:rPr lang="ja-JP" altLang="de-DE" smtClean="0">
                <a:effectLst/>
                <a:ea typeface="ＭＳ Ｐゴシック" pitchFamily="34" charset="-128"/>
              </a:rPr>
              <a:t>“</a:t>
            </a:r>
            <a:endParaRPr lang="de-DE" altLang="en-US" smtClean="0">
              <a:effectLst/>
              <a:ea typeface="ＭＳ Ｐゴシック" pitchFamily="34" charset="-128"/>
            </a:endParaRPr>
          </a:p>
        </p:txBody>
      </p:sp>
      <p:pic>
        <p:nvPicPr>
          <p:cNvPr id="279556" name="Picture 4"/>
          <p:cNvPicPr>
            <a:picLocks noChangeAspect="1" noChangeArrowheads="1"/>
          </p:cNvPicPr>
          <p:nvPr/>
        </p:nvPicPr>
        <p:blipFill>
          <a:blip r:embed="rId2"/>
          <a:srcRect/>
          <a:stretch>
            <a:fillRect/>
          </a:stretch>
        </p:blipFill>
        <p:spPr bwMode="auto">
          <a:xfrm>
            <a:off x="2051050" y="1412875"/>
            <a:ext cx="4857750" cy="4687888"/>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chemeClr val="folHlink"/>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15397" name="Foliennummernplatzhalter 1"/>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36707C92-F22C-4DAD-9D04-388DE9F84A73}" type="slidenum">
              <a:rPr lang="de-DE" altLang="en-US" sz="900" smtClean="0">
                <a:solidFill>
                  <a:schemeClr val="accent2"/>
                </a:solidFill>
              </a:rPr>
              <a:pPr/>
              <a:t>322</a:t>
            </a:fld>
            <a:endParaRPr lang="de-DE" altLang="en-US" sz="1400" b="0" smtClean="0">
              <a:solidFill>
                <a:schemeClr val="tx1"/>
              </a:solidFill>
            </a:endParaRPr>
          </a:p>
        </p:txBody>
      </p:sp>
    </p:spTree>
  </p:cSld>
  <p:clrMapOvr>
    <a:masterClrMapping/>
  </p:clrMapOvr>
  <p:transition>
    <p:zoom/>
  </p:transition>
  <p:timing>
    <p:tnLst>
      <p:par>
        <p:cTn id="1" dur="indefinite" restart="never" nodeType="tmRoot"/>
      </p:par>
    </p:tn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685800" y="115888"/>
            <a:ext cx="7772400" cy="523875"/>
          </a:xfrm>
        </p:spPr>
        <p:txBody>
          <a:bodyPr/>
          <a:lstStyle/>
          <a:p>
            <a:pPr>
              <a:defRPr/>
            </a:pPr>
            <a:r>
              <a:rPr lang="de-DE" altLang="en-US" smtClean="0">
                <a:ea typeface="ＭＳ Ｐゴシック" pitchFamily="1" charset="-128"/>
              </a:rPr>
              <a:t>…und die Entwicklungsländer ?</a:t>
            </a:r>
          </a:p>
        </p:txBody>
      </p:sp>
      <p:sp>
        <p:nvSpPr>
          <p:cNvPr id="316419" name="Foliennummernplatzhalt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B08FEEB4-DDC9-4CAD-9C2E-C9F290DD2759}" type="slidenum">
              <a:rPr lang="de-DE" altLang="en-US" sz="900" smtClean="0">
                <a:solidFill>
                  <a:schemeClr val="accent2"/>
                </a:solidFill>
              </a:rPr>
              <a:pPr/>
              <a:t>323</a:t>
            </a:fld>
            <a:endParaRPr lang="de-DE" altLang="en-US" sz="1400" b="0" smtClean="0">
              <a:solidFill>
                <a:schemeClr val="tx1"/>
              </a:solidFill>
            </a:endParaRPr>
          </a:p>
        </p:txBody>
      </p:sp>
      <p:sp>
        <p:nvSpPr>
          <p:cNvPr id="301060" name="Fußzeilenplatzhalter 3"/>
          <p:cNvSpPr>
            <a:spLocks noGrp="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pic>
        <p:nvPicPr>
          <p:cNvPr id="541698" name="Picture 2"/>
          <p:cNvPicPr>
            <a:picLocks noChangeAspect="1" noChangeArrowheads="1"/>
          </p:cNvPicPr>
          <p:nvPr/>
        </p:nvPicPr>
        <p:blipFill>
          <a:blip r:embed="rId2"/>
          <a:srcRect/>
          <a:stretch>
            <a:fillRect/>
          </a:stretch>
        </p:blipFill>
        <p:spPr bwMode="auto">
          <a:xfrm>
            <a:off x="539750" y="773113"/>
            <a:ext cx="5688013" cy="5578475"/>
          </a:xfrm>
          <a:prstGeom prst="rect">
            <a:avLst/>
          </a:prstGeom>
          <a:noFill/>
          <a:ln>
            <a:noFill/>
          </a:ln>
          <a:effectLst>
            <a:outerShdw blurRad="292100" dist="139700" dir="2700000" algn="tl" rotWithShape="0">
              <a:srgbClr val="333333">
                <a:alpha val="64998"/>
              </a:srgbClr>
            </a:outerShdw>
          </a:effectLst>
          <a:extLst>
            <a:ext uri="{909E8E84-426E-40DD-AFC4-6F175D3DCCD1}">
              <a14:hiddenFill xmlns:a14="http://schemas.microsoft.com/office/drawing/2010/main">
                <a:gradFill rotWithShape="1">
                  <a:gsLst>
                    <a:gs pos="0">
                      <a:schemeClr val="bg1"/>
                    </a:gs>
                    <a:gs pos="100000">
                      <a:srgbClr val="0066CC"/>
                    </a:gs>
                  </a:gsLst>
                  <a:lin ang="5400000" scaled="1"/>
                </a:gradFill>
              </a14:hiddenFill>
            </a:ext>
            <a:ext uri="{91240B29-F687-4F45-9708-019B960494DF}">
              <a14:hiddenLine xmlns:a14="http://schemas.microsoft.com/office/drawing/2010/main" w="9525">
                <a:solidFill>
                  <a:srgbClr val="000000"/>
                </a:solidFill>
                <a:miter lim="800000"/>
                <a:headEnd/>
                <a:tailEnd/>
              </a14:hiddenLine>
            </a:ext>
          </a:extLst>
        </p:spPr>
      </p:pic>
      <p:sp>
        <p:nvSpPr>
          <p:cNvPr id="316422" name="Rechteck 4"/>
          <p:cNvSpPr>
            <a:spLocks noChangeArrowheads="1"/>
          </p:cNvSpPr>
          <p:nvPr/>
        </p:nvSpPr>
        <p:spPr bwMode="auto">
          <a:xfrm>
            <a:off x="6372225" y="908050"/>
            <a:ext cx="2592388"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200"/>
              <a:t>N Engl J Med 2013; 369:896-899</a:t>
            </a:r>
          </a:p>
        </p:txBody>
      </p:sp>
    </p:spTree>
  </p:cSld>
  <p:clrMapOvr>
    <a:masterClrMapping/>
  </p:clrMapOvr>
  <p:transition>
    <p:zoom/>
  </p:transition>
  <p:timing>
    <p:tnLst>
      <p:par>
        <p:cTn id="1" dur="indefinite" restart="never" nodeType="tmRoot"/>
      </p:par>
    </p:tnLst>
  </p:timing>
</p:sld>
</file>

<file path=ppt/slides/slide32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90818"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317443"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8EF28E6C-1C21-4E46-8402-EE5F5F7D16DC}" type="slidenum">
              <a:rPr lang="de-DE" altLang="en-US" sz="900" smtClean="0">
                <a:solidFill>
                  <a:schemeClr val="accent2"/>
                </a:solidFill>
              </a:rPr>
              <a:pPr/>
              <a:t>324</a:t>
            </a:fld>
            <a:endParaRPr lang="de-DE" altLang="en-US" sz="1400" b="0" smtClean="0">
              <a:solidFill>
                <a:schemeClr val="tx1"/>
              </a:solidFill>
            </a:endParaRPr>
          </a:p>
        </p:txBody>
      </p:sp>
      <p:sp>
        <p:nvSpPr>
          <p:cNvPr id="539650"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3.4.2 Versicherungssysteme</a:t>
            </a:r>
          </a:p>
        </p:txBody>
      </p:sp>
      <p:sp>
        <p:nvSpPr>
          <p:cNvPr id="539651" name="Rectangle 3"/>
          <p:cNvSpPr>
            <a:spLocks noGrp="1" noChangeArrowheads="1"/>
          </p:cNvSpPr>
          <p:nvPr>
            <p:ph type="body" idx="1"/>
          </p:nvPr>
        </p:nvSpPr>
        <p:spPr>
          <a:xfrm>
            <a:off x="684213" y="2636838"/>
            <a:ext cx="7772400" cy="3744912"/>
          </a:xfrm>
        </p:spPr>
        <p:txBody>
          <a:bodyPr/>
          <a:lstStyle/>
          <a:p>
            <a:pPr>
              <a:defRPr/>
            </a:pPr>
            <a:r>
              <a:rPr lang="de-DE" altLang="en-US" u="sng" smtClean="0">
                <a:solidFill>
                  <a:srgbClr val="FF0000"/>
                </a:solidFill>
                <a:effectLst>
                  <a:outerShdw blurRad="38100" dist="38100" dir="2700000" algn="tl">
                    <a:srgbClr val="000000"/>
                  </a:outerShdw>
                </a:effectLst>
                <a:ea typeface="ＭＳ Ｐゴシック" pitchFamily="1" charset="-128"/>
              </a:rPr>
              <a:t>N</a:t>
            </a:r>
            <a:r>
              <a:rPr lang="de-DE" altLang="en-US" smtClean="0">
                <a:ea typeface="ＭＳ Ｐゴシック" pitchFamily="1" charset="-128"/>
              </a:rPr>
              <a:t>ational </a:t>
            </a:r>
            <a:r>
              <a:rPr lang="de-DE" altLang="en-US" u="sng" smtClean="0">
                <a:solidFill>
                  <a:srgbClr val="FF0000"/>
                </a:solidFill>
                <a:effectLst>
                  <a:outerShdw blurRad="38100" dist="38100" dir="2700000" algn="tl">
                    <a:srgbClr val="000000"/>
                  </a:outerShdw>
                </a:effectLst>
                <a:ea typeface="ＭＳ Ｐゴシック" pitchFamily="1" charset="-128"/>
              </a:rPr>
              <a:t>H</a:t>
            </a:r>
            <a:r>
              <a:rPr lang="de-DE" altLang="en-US" smtClean="0">
                <a:ea typeface="ＭＳ Ｐゴシック" pitchFamily="1" charset="-128"/>
              </a:rPr>
              <a:t>ealth </a:t>
            </a:r>
            <a:r>
              <a:rPr lang="de-DE" altLang="en-US" u="sng" smtClean="0">
                <a:solidFill>
                  <a:srgbClr val="FF0000"/>
                </a:solidFill>
                <a:effectLst>
                  <a:outerShdw blurRad="38100" dist="38100" dir="2700000" algn="tl">
                    <a:srgbClr val="000000"/>
                  </a:outerShdw>
                </a:effectLst>
                <a:ea typeface="ＭＳ Ｐゴシック" pitchFamily="1" charset="-128"/>
              </a:rPr>
              <a:t>S</a:t>
            </a:r>
            <a:r>
              <a:rPr lang="de-DE" altLang="en-US" smtClean="0">
                <a:ea typeface="ＭＳ Ｐゴシック" pitchFamily="1" charset="-128"/>
              </a:rPr>
              <a:t>ystem (</a:t>
            </a:r>
            <a:r>
              <a:rPr lang="de-DE" altLang="en-US" smtClean="0">
                <a:solidFill>
                  <a:srgbClr val="FF0000"/>
                </a:solidFill>
                <a:effectLst>
                  <a:outerShdw blurRad="38100" dist="38100" dir="2700000" algn="tl">
                    <a:srgbClr val="000000"/>
                  </a:outerShdw>
                </a:effectLst>
                <a:ea typeface="ＭＳ Ｐゴシック" pitchFamily="1" charset="-128"/>
              </a:rPr>
              <a:t>NHS</a:t>
            </a:r>
            <a:r>
              <a:rPr lang="de-DE" altLang="en-US" smtClean="0">
                <a:ea typeface="ＭＳ Ｐゴシック" pitchFamily="1" charset="-128"/>
              </a:rPr>
              <a:t>) in England</a:t>
            </a:r>
            <a:br>
              <a:rPr lang="de-DE" altLang="en-US" smtClean="0">
                <a:ea typeface="ＭＳ Ｐゴシック" pitchFamily="1" charset="-128"/>
              </a:rPr>
            </a:br>
            <a:endParaRPr lang="de-DE" altLang="en-US" smtClean="0">
              <a:ea typeface="ＭＳ Ｐゴシック" pitchFamily="1" charset="-128"/>
            </a:endParaRPr>
          </a:p>
          <a:p>
            <a:pPr>
              <a:defRPr/>
            </a:pPr>
            <a:r>
              <a:rPr lang="de-DE" altLang="en-US" u="sng" smtClean="0">
                <a:solidFill>
                  <a:srgbClr val="FF0000"/>
                </a:solidFill>
                <a:effectLst>
                  <a:outerShdw blurRad="38100" dist="38100" dir="2700000" algn="tl">
                    <a:srgbClr val="000000"/>
                  </a:outerShdw>
                </a:effectLst>
                <a:ea typeface="ＭＳ Ｐゴシック" pitchFamily="1" charset="-128"/>
              </a:rPr>
              <a:t>U</a:t>
            </a:r>
            <a:r>
              <a:rPr lang="de-DE" altLang="en-US" smtClean="0">
                <a:ea typeface="ＭＳ Ｐゴシック" pitchFamily="1" charset="-128"/>
              </a:rPr>
              <a:t>nità </a:t>
            </a:r>
            <a:r>
              <a:rPr lang="de-DE" altLang="en-US" u="sng" smtClean="0">
                <a:solidFill>
                  <a:srgbClr val="FF0000"/>
                </a:solidFill>
                <a:effectLst>
                  <a:outerShdw blurRad="38100" dist="38100" dir="2700000" algn="tl">
                    <a:srgbClr val="000000"/>
                  </a:outerShdw>
                </a:effectLst>
                <a:ea typeface="ＭＳ Ｐゴシック" pitchFamily="1" charset="-128"/>
              </a:rPr>
              <a:t>S</a:t>
            </a:r>
            <a:r>
              <a:rPr lang="de-DE" altLang="en-US" smtClean="0">
                <a:ea typeface="ＭＳ Ｐゴシック" pitchFamily="1" charset="-128"/>
              </a:rPr>
              <a:t>anitaria </a:t>
            </a:r>
            <a:r>
              <a:rPr lang="de-DE" altLang="en-US" u="sng" smtClean="0">
                <a:solidFill>
                  <a:srgbClr val="FF0000"/>
                </a:solidFill>
                <a:effectLst>
                  <a:outerShdw blurRad="38100" dist="38100" dir="2700000" algn="tl">
                    <a:srgbClr val="000000"/>
                  </a:outerShdw>
                </a:effectLst>
                <a:ea typeface="ＭＳ Ｐゴシック" pitchFamily="1" charset="-128"/>
              </a:rPr>
              <a:t>L</a:t>
            </a:r>
            <a:r>
              <a:rPr lang="de-DE" altLang="en-US" smtClean="0">
                <a:ea typeface="ＭＳ Ｐゴシック" pitchFamily="1" charset="-128"/>
              </a:rPr>
              <a:t>ocale (</a:t>
            </a:r>
            <a:r>
              <a:rPr lang="de-DE" altLang="en-US" smtClean="0">
                <a:solidFill>
                  <a:srgbClr val="FF0000"/>
                </a:solidFill>
                <a:effectLst>
                  <a:outerShdw blurRad="38100" dist="38100" dir="2700000" algn="tl">
                    <a:srgbClr val="000000"/>
                  </a:outerShdw>
                </a:effectLst>
                <a:ea typeface="ＭＳ Ｐゴシック" pitchFamily="1" charset="-128"/>
              </a:rPr>
              <a:t>USL</a:t>
            </a:r>
            <a:r>
              <a:rPr lang="de-DE" altLang="en-US" smtClean="0">
                <a:ea typeface="ＭＳ Ｐゴシック" pitchFamily="1" charset="-128"/>
              </a:rPr>
              <a:t>) in Italien</a:t>
            </a:r>
          </a:p>
        </p:txBody>
      </p:sp>
      <p:sp>
        <p:nvSpPr>
          <p:cNvPr id="539652" name="Text Box 4"/>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dirty="0" smtClean="0"/>
              <a:t>3.4.2.1 Staatlich</a:t>
            </a:r>
          </a:p>
        </p:txBody>
      </p:sp>
      <p:sp>
        <p:nvSpPr>
          <p:cNvPr id="317447"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39651">
                                            <p:txEl>
                                              <p:pRg st="0" end="0"/>
                                            </p:txEl>
                                          </p:spTgt>
                                        </p:tgtEl>
                                        <p:attrNameLst>
                                          <p:attrName>style.visibility</p:attrName>
                                        </p:attrNameLst>
                                      </p:cBhvr>
                                      <p:to>
                                        <p:strVal val="visible"/>
                                      </p:to>
                                    </p:set>
                                    <p:anim calcmode="lin" valueType="num">
                                      <p:cBhvr additive="base">
                                        <p:cTn id="7" dur="500" fill="hold"/>
                                        <p:tgtEl>
                                          <p:spTgt spid="539651">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3965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39651">
                                            <p:txEl>
                                              <p:pRg st="1" end="1"/>
                                            </p:txEl>
                                          </p:spTgt>
                                        </p:tgtEl>
                                        <p:attrNameLst>
                                          <p:attrName>style.visibility</p:attrName>
                                        </p:attrNameLst>
                                      </p:cBhvr>
                                      <p:to>
                                        <p:strVal val="visible"/>
                                      </p:to>
                                    </p:set>
                                    <p:anim calcmode="lin" valueType="num">
                                      <p:cBhvr additive="base">
                                        <p:cTn id="13" dur="500" fill="hold"/>
                                        <p:tgtEl>
                                          <p:spTgt spid="539651">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39651">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9651" grpId="0" build="p" bldLvl="5" autoUpdateAnimBg="0"/>
    </p:bldLst>
  </p:timing>
</p:sld>
</file>

<file path=ppt/slides/slide32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91842"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318467"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D8B52A54-397F-4648-98B9-A72B0349426D}" type="slidenum">
              <a:rPr lang="de-DE" altLang="en-US" sz="900" smtClean="0">
                <a:solidFill>
                  <a:schemeClr val="accent2"/>
                </a:solidFill>
              </a:rPr>
              <a:pPr/>
              <a:t>325</a:t>
            </a:fld>
            <a:endParaRPr lang="de-DE" altLang="en-US" sz="1400" b="0" smtClean="0">
              <a:solidFill>
                <a:schemeClr val="tx1"/>
              </a:solidFill>
            </a:endParaRPr>
          </a:p>
        </p:txBody>
      </p:sp>
      <p:sp>
        <p:nvSpPr>
          <p:cNvPr id="541698"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3.4.3 Versicherungssysteme</a:t>
            </a:r>
          </a:p>
        </p:txBody>
      </p:sp>
      <p:sp>
        <p:nvSpPr>
          <p:cNvPr id="541699" name="Rectangle 3"/>
          <p:cNvSpPr>
            <a:spLocks noGrp="1" noChangeArrowheads="1"/>
          </p:cNvSpPr>
          <p:nvPr>
            <p:ph type="body" idx="1"/>
          </p:nvPr>
        </p:nvSpPr>
        <p:spPr>
          <a:xfrm>
            <a:off x="684213" y="1700213"/>
            <a:ext cx="7772400" cy="4249737"/>
          </a:xfrm>
        </p:spPr>
        <p:txBody>
          <a:bodyPr/>
          <a:lstStyle/>
          <a:p>
            <a:pPr>
              <a:defRPr/>
            </a:pPr>
            <a:r>
              <a:rPr lang="de-DE" dirty="0" smtClean="0">
                <a:ea typeface="ＭＳ Ｐゴシック" charset="-128"/>
              </a:rPr>
              <a:t>Gesetzliche </a:t>
            </a:r>
          </a:p>
          <a:p>
            <a:pPr lvl="3">
              <a:defRPr/>
            </a:pPr>
            <a:r>
              <a:rPr lang="de-DE" sz="2000" b="1" dirty="0" smtClean="0">
                <a:ea typeface="ＭＳ Ｐゴシック" charset="-128"/>
              </a:rPr>
              <a:t>AOK, </a:t>
            </a:r>
          </a:p>
          <a:p>
            <a:pPr lvl="3">
              <a:defRPr/>
            </a:pPr>
            <a:r>
              <a:rPr lang="de-DE" sz="2000" b="1" dirty="0" smtClean="0">
                <a:ea typeface="ＭＳ Ｐゴシック" charset="-128"/>
              </a:rPr>
              <a:t>Ersatzkassen (Barmer, Techniker etc.) </a:t>
            </a:r>
          </a:p>
          <a:p>
            <a:pPr lvl="3">
              <a:defRPr/>
            </a:pPr>
            <a:r>
              <a:rPr lang="de-DE" sz="2000" b="1" dirty="0" err="1" smtClean="0">
                <a:ea typeface="ＭＳ Ｐゴシック" charset="-128"/>
              </a:rPr>
              <a:t>Betriebsskrankenkassen</a:t>
            </a:r>
            <a:r>
              <a:rPr lang="de-DE" sz="2000" b="1" dirty="0" smtClean="0">
                <a:ea typeface="ＭＳ Ｐゴシック" charset="-128"/>
              </a:rPr>
              <a:t> (BKK) </a:t>
            </a:r>
          </a:p>
          <a:p>
            <a:pPr lvl="3">
              <a:defRPr/>
            </a:pPr>
            <a:r>
              <a:rPr lang="de-DE" sz="2000" b="1" dirty="0" smtClean="0">
                <a:ea typeface="ＭＳ Ｐゴシック" charset="-128"/>
              </a:rPr>
              <a:t>Knappschaften</a:t>
            </a:r>
          </a:p>
          <a:p>
            <a:pPr lvl="3">
              <a:defRPr/>
            </a:pPr>
            <a:r>
              <a:rPr lang="de-DE" sz="2000" b="1" dirty="0" smtClean="0">
                <a:ea typeface="ＭＳ Ｐゴシック" charset="-128"/>
              </a:rPr>
              <a:t>Innungskrankenkassen (IKK)</a:t>
            </a:r>
          </a:p>
          <a:p>
            <a:pPr>
              <a:defRPr/>
            </a:pPr>
            <a:r>
              <a:rPr lang="de-DE" dirty="0" smtClean="0">
                <a:ea typeface="ＭＳ Ｐゴシック" charset="-128"/>
              </a:rPr>
              <a:t>Private</a:t>
            </a:r>
            <a:endParaRPr lang="de-DE" dirty="0">
              <a:ea typeface="ＭＳ Ｐゴシック" charset="-128"/>
            </a:endParaRPr>
          </a:p>
          <a:p>
            <a:pPr>
              <a:defRPr/>
            </a:pPr>
            <a:r>
              <a:rPr lang="de-DE" dirty="0" smtClean="0"/>
              <a:t>Derzeit gibt es </a:t>
            </a:r>
            <a:r>
              <a:rPr lang="de-DE" dirty="0" smtClean="0">
                <a:solidFill>
                  <a:srgbClr val="FF0000"/>
                </a:solidFill>
                <a:effectLst>
                  <a:outerShdw blurRad="38100" dist="38100" dir="2700000" algn="tl">
                    <a:srgbClr val="000000">
                      <a:alpha val="43137"/>
                    </a:srgbClr>
                  </a:outerShdw>
                </a:effectLst>
              </a:rPr>
              <a:t>134</a:t>
            </a:r>
            <a:r>
              <a:rPr lang="de-DE" dirty="0" smtClean="0"/>
              <a:t> gesetzliche Krankenkassen </a:t>
            </a:r>
            <a:r>
              <a:rPr lang="de-DE" sz="1400" dirty="0" smtClean="0"/>
              <a:t>(Stand: 01.01.2013)</a:t>
            </a:r>
          </a:p>
          <a:p>
            <a:pPr>
              <a:defRPr/>
            </a:pPr>
            <a:r>
              <a:rPr lang="de-DE" sz="1400" dirty="0" smtClean="0">
                <a:effectLst>
                  <a:outerShdw blurRad="38100" dist="38100" dir="2700000" algn="tl">
                    <a:srgbClr val="000000">
                      <a:alpha val="43137"/>
                    </a:srgbClr>
                  </a:outerShdw>
                </a:effectLst>
              </a:rPr>
              <a:t>1885</a:t>
            </a:r>
            <a:r>
              <a:rPr lang="de-DE" sz="1400" dirty="0" smtClean="0"/>
              <a:t> waren sie </a:t>
            </a:r>
            <a:r>
              <a:rPr lang="de-DE" sz="1400" dirty="0" smtClean="0">
                <a:solidFill>
                  <a:srgbClr val="FF0000"/>
                </a:solidFill>
                <a:effectLst>
                  <a:outerShdw blurRad="38100" dist="38100" dir="2700000" algn="tl">
                    <a:srgbClr val="000000">
                      <a:alpha val="43137"/>
                    </a:srgbClr>
                  </a:outerShdw>
                </a:effectLst>
              </a:rPr>
              <a:t>18.776 </a:t>
            </a:r>
            <a:r>
              <a:rPr lang="de-DE" sz="1400" dirty="0" smtClean="0"/>
              <a:t>!</a:t>
            </a:r>
          </a:p>
          <a:p>
            <a:pPr>
              <a:defRPr/>
            </a:pPr>
            <a:r>
              <a:rPr lang="de-DE" dirty="0" smtClean="0"/>
              <a:t>Vertretung durch den Spitzenverband (</a:t>
            </a:r>
            <a:r>
              <a:rPr lang="de-DE" dirty="0" smtClean="0">
                <a:solidFill>
                  <a:srgbClr val="FF0000"/>
                </a:solidFill>
                <a:effectLst>
                  <a:outerShdw blurRad="38100" dist="38100" dir="2700000" algn="tl">
                    <a:srgbClr val="000000">
                      <a:alpha val="43137"/>
                    </a:srgbClr>
                  </a:outerShdw>
                </a:effectLst>
              </a:rPr>
              <a:t>GKV</a:t>
            </a:r>
            <a:r>
              <a:rPr lang="de-DE" dirty="0" smtClean="0"/>
              <a:t>)</a:t>
            </a:r>
          </a:p>
          <a:p>
            <a:pPr>
              <a:defRPr/>
            </a:pPr>
            <a:endParaRPr lang="de-DE" sz="1400" dirty="0" smtClean="0"/>
          </a:p>
          <a:p>
            <a:pPr marL="0" indent="0">
              <a:buFontTx/>
              <a:buNone/>
              <a:defRPr/>
            </a:pPr>
            <a:endParaRPr lang="de-DE" dirty="0" smtClean="0">
              <a:ea typeface="ＭＳ Ｐゴシック" charset="-128"/>
            </a:endParaRPr>
          </a:p>
        </p:txBody>
      </p:sp>
      <p:sp>
        <p:nvSpPr>
          <p:cNvPr id="541700" name="Text Box 4"/>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dirty="0" smtClean="0"/>
              <a:t>3.4.2.2 Krankenkassen</a:t>
            </a:r>
          </a:p>
        </p:txBody>
      </p:sp>
      <p:sp>
        <p:nvSpPr>
          <p:cNvPr id="318471"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pic>
        <p:nvPicPr>
          <p:cNvPr id="303112" name="Picture 2"/>
          <p:cNvPicPr>
            <a:picLocks noChangeAspect="1" noChangeArrowheads="1"/>
          </p:cNvPicPr>
          <p:nvPr/>
        </p:nvPicPr>
        <p:blipFill>
          <a:blip r:embed="rId3"/>
          <a:srcRect/>
          <a:stretch>
            <a:fillRect/>
          </a:stretch>
        </p:blipFill>
        <p:spPr bwMode="auto">
          <a:xfrm>
            <a:off x="7759700" y="5373688"/>
            <a:ext cx="1146175" cy="70167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a:gradFill rotWithShape="1">
                  <a:gsLst>
                    <a:gs pos="0">
                      <a:schemeClr val="bg1"/>
                    </a:gs>
                    <a:gs pos="100000">
                      <a:srgbClr val="0066CC"/>
                    </a:gs>
                  </a:gsLst>
                  <a:lin ang="5400000" scaled="1"/>
                </a:gra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41699">
                                            <p:txEl>
                                              <p:pRg st="0" end="0"/>
                                            </p:txEl>
                                          </p:spTgt>
                                        </p:tgtEl>
                                        <p:attrNameLst>
                                          <p:attrName>style.visibility</p:attrName>
                                        </p:attrNameLst>
                                      </p:cBhvr>
                                      <p:to>
                                        <p:strVal val="visible"/>
                                      </p:to>
                                    </p:set>
                                    <p:anim calcmode="lin" valueType="num">
                                      <p:cBhvr additive="base">
                                        <p:cTn id="7" dur="500" fill="hold"/>
                                        <p:tgtEl>
                                          <p:spTgt spid="54169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4169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41699">
                                            <p:txEl>
                                              <p:pRg st="1" end="1"/>
                                            </p:txEl>
                                          </p:spTgt>
                                        </p:tgtEl>
                                        <p:attrNameLst>
                                          <p:attrName>style.visibility</p:attrName>
                                        </p:attrNameLst>
                                      </p:cBhvr>
                                      <p:to>
                                        <p:strVal val="visible"/>
                                      </p:to>
                                    </p:set>
                                    <p:anim calcmode="lin" valueType="num">
                                      <p:cBhvr additive="base">
                                        <p:cTn id="13" dur="500" fill="hold"/>
                                        <p:tgtEl>
                                          <p:spTgt spid="541699">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4169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41699">
                                            <p:txEl>
                                              <p:pRg st="2" end="2"/>
                                            </p:txEl>
                                          </p:spTgt>
                                        </p:tgtEl>
                                        <p:attrNameLst>
                                          <p:attrName>style.visibility</p:attrName>
                                        </p:attrNameLst>
                                      </p:cBhvr>
                                      <p:to>
                                        <p:strVal val="visible"/>
                                      </p:to>
                                    </p:set>
                                    <p:anim calcmode="lin" valueType="num">
                                      <p:cBhvr additive="base">
                                        <p:cTn id="19" dur="500" fill="hold"/>
                                        <p:tgtEl>
                                          <p:spTgt spid="541699">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4169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541699">
                                            <p:txEl>
                                              <p:pRg st="3" end="3"/>
                                            </p:txEl>
                                          </p:spTgt>
                                        </p:tgtEl>
                                        <p:attrNameLst>
                                          <p:attrName>style.visibility</p:attrName>
                                        </p:attrNameLst>
                                      </p:cBhvr>
                                      <p:to>
                                        <p:strVal val="visible"/>
                                      </p:to>
                                    </p:set>
                                    <p:anim calcmode="lin" valueType="num">
                                      <p:cBhvr additive="base">
                                        <p:cTn id="25" dur="500" fill="hold"/>
                                        <p:tgtEl>
                                          <p:spTgt spid="541699">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54169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541699">
                                            <p:txEl>
                                              <p:pRg st="4" end="4"/>
                                            </p:txEl>
                                          </p:spTgt>
                                        </p:tgtEl>
                                        <p:attrNameLst>
                                          <p:attrName>style.visibility</p:attrName>
                                        </p:attrNameLst>
                                      </p:cBhvr>
                                      <p:to>
                                        <p:strVal val="visible"/>
                                      </p:to>
                                    </p:set>
                                    <p:anim calcmode="lin" valueType="num">
                                      <p:cBhvr additive="base">
                                        <p:cTn id="31" dur="500" fill="hold"/>
                                        <p:tgtEl>
                                          <p:spTgt spid="541699">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541699">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541699">
                                            <p:txEl>
                                              <p:pRg st="5" end="5"/>
                                            </p:txEl>
                                          </p:spTgt>
                                        </p:tgtEl>
                                        <p:attrNameLst>
                                          <p:attrName>style.visibility</p:attrName>
                                        </p:attrNameLst>
                                      </p:cBhvr>
                                      <p:to>
                                        <p:strVal val="visible"/>
                                      </p:to>
                                    </p:set>
                                    <p:anim calcmode="lin" valueType="num">
                                      <p:cBhvr additive="base">
                                        <p:cTn id="37" dur="500" fill="hold"/>
                                        <p:tgtEl>
                                          <p:spTgt spid="541699">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541699">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541699">
                                            <p:txEl>
                                              <p:pRg st="6" end="6"/>
                                            </p:txEl>
                                          </p:spTgt>
                                        </p:tgtEl>
                                        <p:attrNameLst>
                                          <p:attrName>style.visibility</p:attrName>
                                        </p:attrNameLst>
                                      </p:cBhvr>
                                      <p:to>
                                        <p:strVal val="visible"/>
                                      </p:to>
                                    </p:set>
                                    <p:anim calcmode="lin" valueType="num">
                                      <p:cBhvr additive="base">
                                        <p:cTn id="43" dur="500" fill="hold"/>
                                        <p:tgtEl>
                                          <p:spTgt spid="541699">
                                            <p:txEl>
                                              <p:pRg st="6" end="6"/>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541699">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541699">
                                            <p:txEl>
                                              <p:pRg st="7" end="7"/>
                                            </p:txEl>
                                          </p:spTgt>
                                        </p:tgtEl>
                                        <p:attrNameLst>
                                          <p:attrName>style.visibility</p:attrName>
                                        </p:attrNameLst>
                                      </p:cBhvr>
                                      <p:to>
                                        <p:strVal val="visible"/>
                                      </p:to>
                                    </p:set>
                                    <p:anim calcmode="lin" valueType="num">
                                      <p:cBhvr additive="base">
                                        <p:cTn id="49" dur="500" fill="hold"/>
                                        <p:tgtEl>
                                          <p:spTgt spid="541699">
                                            <p:txEl>
                                              <p:pRg st="7" end="7"/>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541699">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541699">
                                            <p:txEl>
                                              <p:pRg st="8" end="8"/>
                                            </p:txEl>
                                          </p:spTgt>
                                        </p:tgtEl>
                                        <p:attrNameLst>
                                          <p:attrName>style.visibility</p:attrName>
                                        </p:attrNameLst>
                                      </p:cBhvr>
                                      <p:to>
                                        <p:strVal val="visible"/>
                                      </p:to>
                                    </p:set>
                                    <p:anim calcmode="lin" valueType="num">
                                      <p:cBhvr additive="base">
                                        <p:cTn id="55" dur="500" fill="hold"/>
                                        <p:tgtEl>
                                          <p:spTgt spid="541699">
                                            <p:txEl>
                                              <p:pRg st="8" end="8"/>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541699">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541699">
                                            <p:txEl>
                                              <p:pRg st="9" end="9"/>
                                            </p:txEl>
                                          </p:spTgt>
                                        </p:tgtEl>
                                        <p:attrNameLst>
                                          <p:attrName>style.visibility</p:attrName>
                                        </p:attrNameLst>
                                      </p:cBhvr>
                                      <p:to>
                                        <p:strVal val="visible"/>
                                      </p:to>
                                    </p:set>
                                    <p:anim calcmode="lin" valueType="num">
                                      <p:cBhvr additive="base">
                                        <p:cTn id="61" dur="500" fill="hold"/>
                                        <p:tgtEl>
                                          <p:spTgt spid="541699">
                                            <p:txEl>
                                              <p:pRg st="9" end="9"/>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541699">
                                            <p:txEl>
                                              <p:pRg st="9" end="9"/>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1699" grpId="0" build="p" bldLvl="5" autoUpdateAnimBg="0"/>
    </p:bldLst>
  </p:timing>
</p:sld>
</file>

<file path=ppt/slides/slide32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92866"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319491"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8C00D4FA-C096-4CC5-83CF-C6365BEAFF02}" type="slidenum">
              <a:rPr lang="de-DE" altLang="en-US" sz="900" smtClean="0">
                <a:solidFill>
                  <a:schemeClr val="accent2"/>
                </a:solidFill>
              </a:rPr>
              <a:pPr/>
              <a:t>326</a:t>
            </a:fld>
            <a:endParaRPr lang="de-DE" altLang="en-US" sz="1400" b="0" smtClean="0">
              <a:solidFill>
                <a:schemeClr val="tx1"/>
              </a:solidFill>
            </a:endParaRPr>
          </a:p>
        </p:txBody>
      </p:sp>
      <p:sp>
        <p:nvSpPr>
          <p:cNvPr id="543746"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3.4.3 Remuneration</a:t>
            </a:r>
          </a:p>
        </p:txBody>
      </p:sp>
      <p:sp>
        <p:nvSpPr>
          <p:cNvPr id="543747" name="Rectangle 3"/>
          <p:cNvSpPr>
            <a:spLocks noGrp="1" noChangeArrowheads="1"/>
          </p:cNvSpPr>
          <p:nvPr>
            <p:ph type="body" idx="1"/>
          </p:nvPr>
        </p:nvSpPr>
        <p:spPr>
          <a:xfrm>
            <a:off x="611188" y="2133600"/>
            <a:ext cx="7772400" cy="3627438"/>
          </a:xfrm>
        </p:spPr>
        <p:txBody>
          <a:bodyPr/>
          <a:lstStyle/>
          <a:p>
            <a:r>
              <a:rPr lang="de-DE" altLang="en-US" smtClean="0">
                <a:ea typeface="ＭＳ Ｐゴシック" pitchFamily="34" charset="-128"/>
              </a:rPr>
              <a:t>Galt bis zum Gesundheitsreformgesetz 1989</a:t>
            </a:r>
          </a:p>
          <a:p>
            <a:r>
              <a:rPr lang="de-DE" altLang="en-US" smtClean="0">
                <a:ea typeface="ＭＳ Ｐゴシック" pitchFamily="34" charset="-128"/>
              </a:rPr>
              <a:t>Alle Kosten wurden von den gesetzlichen Krankenkassen getragen</a:t>
            </a:r>
          </a:p>
          <a:p>
            <a:r>
              <a:rPr lang="de-DE" altLang="en-US" smtClean="0">
                <a:ea typeface="ＭＳ Ｐゴシック" pitchFamily="34" charset="-128"/>
              </a:rPr>
              <a:t>Bis zur Einführung der DRGs in 2003 galt dies noch für die Krankenhäuser (Tagessätze)</a:t>
            </a:r>
          </a:p>
        </p:txBody>
      </p:sp>
      <p:sp>
        <p:nvSpPr>
          <p:cNvPr id="543748" name="Text Box 4"/>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dirty="0" smtClean="0"/>
              <a:t>3.4.3.1 Selbstkostenprinzip</a:t>
            </a:r>
          </a:p>
        </p:txBody>
      </p:sp>
      <p:sp>
        <p:nvSpPr>
          <p:cNvPr id="319495"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43747">
                                            <p:txEl>
                                              <p:pRg st="0" end="0"/>
                                            </p:txEl>
                                          </p:spTgt>
                                        </p:tgtEl>
                                        <p:attrNameLst>
                                          <p:attrName>style.visibility</p:attrName>
                                        </p:attrNameLst>
                                      </p:cBhvr>
                                      <p:to>
                                        <p:strVal val="visible"/>
                                      </p:to>
                                    </p:set>
                                    <p:anim calcmode="lin" valueType="num">
                                      <p:cBhvr additive="base">
                                        <p:cTn id="7" dur="500" fill="hold"/>
                                        <p:tgtEl>
                                          <p:spTgt spid="54374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4374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43747">
                                            <p:txEl>
                                              <p:pRg st="1" end="1"/>
                                            </p:txEl>
                                          </p:spTgt>
                                        </p:tgtEl>
                                        <p:attrNameLst>
                                          <p:attrName>style.visibility</p:attrName>
                                        </p:attrNameLst>
                                      </p:cBhvr>
                                      <p:to>
                                        <p:strVal val="visible"/>
                                      </p:to>
                                    </p:set>
                                    <p:anim calcmode="lin" valueType="num">
                                      <p:cBhvr additive="base">
                                        <p:cTn id="13" dur="500" fill="hold"/>
                                        <p:tgtEl>
                                          <p:spTgt spid="543747">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4374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43747">
                                            <p:txEl>
                                              <p:pRg st="2" end="2"/>
                                            </p:txEl>
                                          </p:spTgt>
                                        </p:tgtEl>
                                        <p:attrNameLst>
                                          <p:attrName>style.visibility</p:attrName>
                                        </p:attrNameLst>
                                      </p:cBhvr>
                                      <p:to>
                                        <p:strVal val="visible"/>
                                      </p:to>
                                    </p:set>
                                    <p:anim calcmode="lin" valueType="num">
                                      <p:cBhvr additive="base">
                                        <p:cTn id="19" dur="500" fill="hold"/>
                                        <p:tgtEl>
                                          <p:spTgt spid="543747">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43747">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3747" grpId="0" build="p" bldLvl="5" autoUpdateAnimBg="0"/>
    </p:bldLst>
  </p:timing>
</p:sld>
</file>

<file path=ppt/slides/slide32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93890"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320515"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F8AAABCB-EA79-4EC9-AFC2-1986BD8ABBD4}" type="slidenum">
              <a:rPr lang="de-DE" altLang="en-US" sz="900" smtClean="0">
                <a:solidFill>
                  <a:schemeClr val="accent2"/>
                </a:solidFill>
              </a:rPr>
              <a:pPr/>
              <a:t>327</a:t>
            </a:fld>
            <a:endParaRPr lang="de-DE" altLang="en-US" sz="1400" b="0" smtClean="0">
              <a:solidFill>
                <a:schemeClr val="tx1"/>
              </a:solidFill>
            </a:endParaRPr>
          </a:p>
        </p:txBody>
      </p:sp>
      <p:sp>
        <p:nvSpPr>
          <p:cNvPr id="545794"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3.4.3 Remuneration</a:t>
            </a:r>
          </a:p>
        </p:txBody>
      </p:sp>
      <p:sp>
        <p:nvSpPr>
          <p:cNvPr id="545795" name="Rectangle 3"/>
          <p:cNvSpPr>
            <a:spLocks noGrp="1" noChangeArrowheads="1"/>
          </p:cNvSpPr>
          <p:nvPr>
            <p:ph type="body" idx="1"/>
          </p:nvPr>
        </p:nvSpPr>
        <p:spPr>
          <a:xfrm>
            <a:off x="684213" y="1700213"/>
            <a:ext cx="7772400" cy="4249737"/>
          </a:xfrm>
        </p:spPr>
        <p:txBody>
          <a:bodyPr/>
          <a:lstStyle/>
          <a:p>
            <a:pPr>
              <a:lnSpc>
                <a:spcPct val="90000"/>
              </a:lnSpc>
            </a:pPr>
            <a:r>
              <a:rPr lang="de-DE" altLang="en-US" smtClean="0">
                <a:ea typeface="ＭＳ Ｐゴシック" pitchFamily="34" charset="-128"/>
              </a:rPr>
              <a:t>Stammen ursprünglich aus Australien</a:t>
            </a:r>
          </a:p>
          <a:p>
            <a:pPr>
              <a:lnSpc>
                <a:spcPct val="90000"/>
              </a:lnSpc>
            </a:pPr>
            <a:r>
              <a:rPr lang="de-DE" altLang="en-US" smtClean="0">
                <a:ea typeface="ＭＳ Ｐゴシック" pitchFamily="34" charset="-128"/>
              </a:rPr>
              <a:t>Einführung (freiwillig) in 2003</a:t>
            </a:r>
          </a:p>
          <a:p>
            <a:pPr>
              <a:lnSpc>
                <a:spcPct val="90000"/>
              </a:lnSpc>
            </a:pPr>
            <a:r>
              <a:rPr lang="de-DE" altLang="en-US" smtClean="0">
                <a:ea typeface="ＭＳ Ｐゴシック" pitchFamily="34" charset="-128"/>
              </a:rPr>
              <a:t>Gelten seit 2005 für alle Krankenhäuser</a:t>
            </a:r>
          </a:p>
          <a:p>
            <a:pPr>
              <a:lnSpc>
                <a:spcPct val="90000"/>
              </a:lnSpc>
            </a:pPr>
            <a:r>
              <a:rPr lang="de-DE" altLang="en-US" smtClean="0">
                <a:ea typeface="ＭＳ Ｐゴシック" pitchFamily="34" charset="-128"/>
              </a:rPr>
              <a:t>Fixe Kosten für die Behandlung einer Krankheit</a:t>
            </a:r>
          </a:p>
          <a:p>
            <a:pPr lvl="1">
              <a:lnSpc>
                <a:spcPct val="90000"/>
              </a:lnSpc>
            </a:pPr>
            <a:r>
              <a:rPr lang="de-DE" altLang="en-US" smtClean="0">
                <a:ea typeface="ＭＳ Ｐゴシック" pitchFamily="34" charset="-128"/>
              </a:rPr>
              <a:t>Es wird einen Landesdurchschnitt gebildet, der als „Basiswert</a:t>
            </a:r>
            <a:r>
              <a:rPr lang="ja-JP" altLang="de-DE" smtClean="0">
                <a:ea typeface="ＭＳ Ｐゴシック" pitchFamily="34" charset="-128"/>
              </a:rPr>
              <a:t>“</a:t>
            </a:r>
            <a:r>
              <a:rPr lang="de-DE" altLang="ja-JP" smtClean="0">
                <a:ea typeface="ＭＳ Ｐゴシック" pitchFamily="34" charset="-128"/>
              </a:rPr>
              <a:t> für eine Therapie genommen wird</a:t>
            </a:r>
          </a:p>
          <a:p>
            <a:pPr lvl="1">
              <a:lnSpc>
                <a:spcPct val="90000"/>
              </a:lnSpc>
            </a:pPr>
            <a:r>
              <a:rPr lang="de-DE" altLang="en-US" smtClean="0">
                <a:ea typeface="ＭＳ Ｐゴシック" pitchFamily="34" charset="-128"/>
              </a:rPr>
              <a:t>Die Schwere der Krankheit der behandelten Patienten wird anhand der Dokumentation gewichtet und ein </a:t>
            </a:r>
            <a:r>
              <a:rPr lang="de-DE" altLang="en-US" u="sng" smtClean="0">
                <a:solidFill>
                  <a:srgbClr val="CC0000"/>
                </a:solidFill>
                <a:ea typeface="ＭＳ Ｐゴシック" pitchFamily="34" charset="-128"/>
              </a:rPr>
              <a:t>C</a:t>
            </a:r>
            <a:r>
              <a:rPr lang="de-DE" altLang="en-US" smtClean="0">
                <a:ea typeface="ＭＳ Ｐゴシック" pitchFamily="34" charset="-128"/>
              </a:rPr>
              <a:t>ase-</a:t>
            </a:r>
            <a:r>
              <a:rPr lang="de-DE" altLang="en-US" u="sng" smtClean="0">
                <a:solidFill>
                  <a:srgbClr val="CC0000"/>
                </a:solidFill>
                <a:ea typeface="ＭＳ Ｐゴシック" pitchFamily="34" charset="-128"/>
              </a:rPr>
              <a:t>M</a:t>
            </a:r>
            <a:r>
              <a:rPr lang="de-DE" altLang="en-US" smtClean="0">
                <a:ea typeface="ＭＳ Ｐゴシック" pitchFamily="34" charset="-128"/>
              </a:rPr>
              <a:t>ix-</a:t>
            </a:r>
            <a:r>
              <a:rPr lang="de-DE" altLang="en-US" u="sng" smtClean="0">
                <a:solidFill>
                  <a:srgbClr val="CC0000"/>
                </a:solidFill>
                <a:ea typeface="ＭＳ Ｐゴシック" pitchFamily="34" charset="-128"/>
              </a:rPr>
              <a:t>I</a:t>
            </a:r>
            <a:r>
              <a:rPr lang="de-DE" altLang="en-US" smtClean="0">
                <a:ea typeface="ＭＳ Ｐゴシック" pitchFamily="34" charset="-128"/>
              </a:rPr>
              <a:t>ndex (CMI) für das Krankenhaus gebildet</a:t>
            </a:r>
          </a:p>
          <a:p>
            <a:pPr lvl="1">
              <a:lnSpc>
                <a:spcPct val="90000"/>
              </a:lnSpc>
            </a:pPr>
            <a:r>
              <a:rPr lang="de-DE" altLang="en-US" smtClean="0">
                <a:ea typeface="ＭＳ Ｐゴシック" pitchFamily="34" charset="-128"/>
              </a:rPr>
              <a:t>Die Erlöse des Krankenhauses ergeben sich aus der Multiplikation</a:t>
            </a:r>
          </a:p>
          <a:p>
            <a:pPr lvl="1" algn="ctr">
              <a:lnSpc>
                <a:spcPct val="90000"/>
              </a:lnSpc>
              <a:buFont typeface="Wingdings" pitchFamily="2" charset="2"/>
              <a:buNone/>
            </a:pPr>
            <a:r>
              <a:rPr lang="de-DE" altLang="en-US" smtClean="0">
                <a:ea typeface="ＭＳ Ｐゴシック" pitchFamily="34" charset="-128"/>
              </a:rPr>
              <a:t>	</a:t>
            </a:r>
            <a:br>
              <a:rPr lang="de-DE" altLang="en-US" smtClean="0">
                <a:ea typeface="ＭＳ Ｐゴシック" pitchFamily="34" charset="-128"/>
              </a:rPr>
            </a:br>
            <a:r>
              <a:rPr lang="de-DE" altLang="en-US" sz="2800" i="1" smtClean="0">
                <a:solidFill>
                  <a:srgbClr val="CC0000"/>
                </a:solidFill>
                <a:ea typeface="ＭＳ Ｐゴシック" pitchFamily="34" charset="-128"/>
              </a:rPr>
              <a:t>Fallzahl*CMI*Basiswert</a:t>
            </a:r>
          </a:p>
        </p:txBody>
      </p:sp>
      <p:sp>
        <p:nvSpPr>
          <p:cNvPr id="545796" name="Text Box 4"/>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marL="342900" indent="-342900" algn="ctr">
              <a:defRPr sz="2400" b="1">
                <a:solidFill>
                  <a:srgbClr val="000066"/>
                </a:solidFill>
                <a:latin typeface="Arial" pitchFamily="34" charset="0"/>
              </a:defRPr>
            </a:lvl1pPr>
            <a:lvl2pPr marL="342900" indent="-342900" algn="ctr">
              <a:defRPr sz="2400" b="1">
                <a:solidFill>
                  <a:srgbClr val="000066"/>
                </a:solidFill>
                <a:latin typeface="Arial" pitchFamily="34" charset="0"/>
              </a:defRPr>
            </a:lvl2pPr>
            <a:lvl3pPr marL="342900" indent="-342900" algn="ctr">
              <a:defRPr sz="2400" b="1">
                <a:solidFill>
                  <a:srgbClr val="000066"/>
                </a:solidFill>
                <a:latin typeface="Arial" pitchFamily="34" charset="0"/>
              </a:defRPr>
            </a:lvl3pPr>
            <a:lvl4pPr marL="342900" indent="-342900" algn="ctr">
              <a:defRPr sz="2400" b="1">
                <a:solidFill>
                  <a:srgbClr val="000066"/>
                </a:solidFill>
                <a:latin typeface="Arial" pitchFamily="34" charset="0"/>
              </a:defRPr>
            </a:lvl4pPr>
            <a:lvl5pPr marL="342900" indent="-342900" algn="ctr">
              <a:defRPr sz="2400" b="1">
                <a:solidFill>
                  <a:srgbClr val="000066"/>
                </a:solidFill>
                <a:latin typeface="Arial" pitchFamily="34" charset="0"/>
              </a:defRPr>
            </a:lvl5pPr>
            <a:lvl6pPr marL="8001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6pPr>
            <a:lvl7pPr marL="12573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7pPr>
            <a:lvl8pPr marL="17145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8pPr>
            <a:lvl9pPr marL="2171700" indent="-342900" algn="ctr" eaLnBrk="0" fontAlgn="base" hangingPunct="0">
              <a:lnSpc>
                <a:spcPct val="90000"/>
              </a:lnSpc>
              <a:spcBef>
                <a:spcPct val="50000"/>
              </a:spcBef>
              <a:spcAft>
                <a:spcPct val="0"/>
              </a:spcAft>
              <a:buSzPct val="90000"/>
              <a:defRPr sz="2400" b="1">
                <a:solidFill>
                  <a:srgbClr val="000066"/>
                </a:solidFill>
                <a:latin typeface="Arial" pitchFamily="34" charset="0"/>
              </a:defRPr>
            </a:lvl9pPr>
          </a:lstStyle>
          <a:p>
            <a:pPr>
              <a:defRPr/>
            </a:pPr>
            <a:r>
              <a:rPr lang="de-DE" sz="1600" dirty="0" smtClean="0">
                <a:ea typeface="+mn-ea"/>
              </a:rPr>
              <a:t>3.4.3.2 </a:t>
            </a:r>
            <a:r>
              <a:rPr lang="de-DE" sz="1600" u="sng" dirty="0" err="1" smtClean="0">
                <a:solidFill>
                  <a:srgbClr val="CC0000"/>
                </a:solidFill>
                <a:effectLst>
                  <a:outerShdw blurRad="38100" dist="38100" dir="2700000" algn="tl">
                    <a:srgbClr val="C0C0C0"/>
                  </a:outerShdw>
                </a:effectLst>
                <a:ea typeface="+mn-ea"/>
              </a:rPr>
              <a:t>D</a:t>
            </a:r>
            <a:r>
              <a:rPr lang="de-DE" sz="1600" dirty="0" err="1" smtClean="0">
                <a:ea typeface="+mn-ea"/>
              </a:rPr>
              <a:t>isease</a:t>
            </a:r>
            <a:r>
              <a:rPr lang="de-DE" sz="1600" dirty="0" smtClean="0">
                <a:ea typeface="+mn-ea"/>
              </a:rPr>
              <a:t> </a:t>
            </a:r>
            <a:r>
              <a:rPr lang="de-DE" sz="1600" u="sng" dirty="0" err="1" smtClean="0">
                <a:solidFill>
                  <a:srgbClr val="CC0000"/>
                </a:solidFill>
                <a:effectLst>
                  <a:outerShdw blurRad="38100" dist="38100" dir="2700000" algn="tl">
                    <a:srgbClr val="C0C0C0"/>
                  </a:outerShdw>
                </a:effectLst>
                <a:ea typeface="+mn-ea"/>
              </a:rPr>
              <a:t>R</a:t>
            </a:r>
            <a:r>
              <a:rPr lang="de-DE" sz="1600" dirty="0" err="1" smtClean="0">
                <a:ea typeface="+mn-ea"/>
              </a:rPr>
              <a:t>elated</a:t>
            </a:r>
            <a:r>
              <a:rPr lang="de-DE" sz="1600" dirty="0" smtClean="0">
                <a:ea typeface="+mn-ea"/>
              </a:rPr>
              <a:t> </a:t>
            </a:r>
            <a:r>
              <a:rPr lang="de-DE" sz="1600" u="sng" dirty="0" smtClean="0">
                <a:solidFill>
                  <a:srgbClr val="CC0000"/>
                </a:solidFill>
                <a:effectLst>
                  <a:outerShdw blurRad="38100" dist="38100" dir="2700000" algn="tl">
                    <a:srgbClr val="C0C0C0"/>
                  </a:outerShdw>
                </a:effectLst>
                <a:ea typeface="+mn-ea"/>
              </a:rPr>
              <a:t>G</a:t>
            </a:r>
            <a:r>
              <a:rPr lang="de-DE" sz="1600" dirty="0" smtClean="0">
                <a:ea typeface="+mn-ea"/>
              </a:rPr>
              <a:t>roups (</a:t>
            </a:r>
            <a:r>
              <a:rPr lang="de-DE" sz="1600" dirty="0" smtClean="0">
                <a:solidFill>
                  <a:srgbClr val="CC0000"/>
                </a:solidFill>
                <a:effectLst>
                  <a:outerShdw blurRad="38100" dist="38100" dir="2700000" algn="tl">
                    <a:srgbClr val="C0C0C0"/>
                  </a:outerShdw>
                </a:effectLst>
                <a:ea typeface="+mn-ea"/>
              </a:rPr>
              <a:t>DRG</a:t>
            </a:r>
            <a:r>
              <a:rPr lang="de-DE" sz="1600" dirty="0" smtClean="0">
                <a:ea typeface="+mn-ea"/>
              </a:rPr>
              <a:t>s)</a:t>
            </a:r>
          </a:p>
        </p:txBody>
      </p:sp>
      <p:sp>
        <p:nvSpPr>
          <p:cNvPr id="320519"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45795">
                                            <p:txEl>
                                              <p:pRg st="0" end="0"/>
                                            </p:txEl>
                                          </p:spTgt>
                                        </p:tgtEl>
                                        <p:attrNameLst>
                                          <p:attrName>style.visibility</p:attrName>
                                        </p:attrNameLst>
                                      </p:cBhvr>
                                      <p:to>
                                        <p:strVal val="visible"/>
                                      </p:to>
                                    </p:set>
                                    <p:anim calcmode="lin" valueType="num">
                                      <p:cBhvr additive="base">
                                        <p:cTn id="7" dur="500" fill="hold"/>
                                        <p:tgtEl>
                                          <p:spTgt spid="54579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4579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45795">
                                            <p:txEl>
                                              <p:pRg st="1" end="1"/>
                                            </p:txEl>
                                          </p:spTgt>
                                        </p:tgtEl>
                                        <p:attrNameLst>
                                          <p:attrName>style.visibility</p:attrName>
                                        </p:attrNameLst>
                                      </p:cBhvr>
                                      <p:to>
                                        <p:strVal val="visible"/>
                                      </p:to>
                                    </p:set>
                                    <p:anim calcmode="lin" valueType="num">
                                      <p:cBhvr additive="base">
                                        <p:cTn id="13" dur="500" fill="hold"/>
                                        <p:tgtEl>
                                          <p:spTgt spid="545795">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4579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45795">
                                            <p:txEl>
                                              <p:pRg st="2" end="2"/>
                                            </p:txEl>
                                          </p:spTgt>
                                        </p:tgtEl>
                                        <p:attrNameLst>
                                          <p:attrName>style.visibility</p:attrName>
                                        </p:attrNameLst>
                                      </p:cBhvr>
                                      <p:to>
                                        <p:strVal val="visible"/>
                                      </p:to>
                                    </p:set>
                                    <p:anim calcmode="lin" valueType="num">
                                      <p:cBhvr additive="base">
                                        <p:cTn id="19" dur="500" fill="hold"/>
                                        <p:tgtEl>
                                          <p:spTgt spid="545795">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4579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545795">
                                            <p:txEl>
                                              <p:pRg st="3" end="3"/>
                                            </p:txEl>
                                          </p:spTgt>
                                        </p:tgtEl>
                                        <p:attrNameLst>
                                          <p:attrName>style.visibility</p:attrName>
                                        </p:attrNameLst>
                                      </p:cBhvr>
                                      <p:to>
                                        <p:strVal val="visible"/>
                                      </p:to>
                                    </p:set>
                                    <p:anim calcmode="lin" valueType="num">
                                      <p:cBhvr additive="base">
                                        <p:cTn id="25" dur="500" fill="hold"/>
                                        <p:tgtEl>
                                          <p:spTgt spid="545795">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545795">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545795">
                                            <p:txEl>
                                              <p:pRg st="4" end="4"/>
                                            </p:txEl>
                                          </p:spTgt>
                                        </p:tgtEl>
                                        <p:attrNameLst>
                                          <p:attrName>style.visibility</p:attrName>
                                        </p:attrNameLst>
                                      </p:cBhvr>
                                      <p:to>
                                        <p:strVal val="visible"/>
                                      </p:to>
                                    </p:set>
                                    <p:anim calcmode="lin" valueType="num">
                                      <p:cBhvr additive="base">
                                        <p:cTn id="31" dur="500" fill="hold"/>
                                        <p:tgtEl>
                                          <p:spTgt spid="545795">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545795">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545795">
                                            <p:txEl>
                                              <p:pRg st="5" end="5"/>
                                            </p:txEl>
                                          </p:spTgt>
                                        </p:tgtEl>
                                        <p:attrNameLst>
                                          <p:attrName>style.visibility</p:attrName>
                                        </p:attrNameLst>
                                      </p:cBhvr>
                                      <p:to>
                                        <p:strVal val="visible"/>
                                      </p:to>
                                    </p:set>
                                    <p:anim calcmode="lin" valueType="num">
                                      <p:cBhvr additive="base">
                                        <p:cTn id="37" dur="500" fill="hold"/>
                                        <p:tgtEl>
                                          <p:spTgt spid="545795">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545795">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545795">
                                            <p:txEl>
                                              <p:pRg st="6" end="6"/>
                                            </p:txEl>
                                          </p:spTgt>
                                        </p:tgtEl>
                                        <p:attrNameLst>
                                          <p:attrName>style.visibility</p:attrName>
                                        </p:attrNameLst>
                                      </p:cBhvr>
                                      <p:to>
                                        <p:strVal val="visible"/>
                                      </p:to>
                                    </p:set>
                                    <p:anim calcmode="lin" valueType="num">
                                      <p:cBhvr additive="base">
                                        <p:cTn id="43" dur="500" fill="hold"/>
                                        <p:tgtEl>
                                          <p:spTgt spid="545795">
                                            <p:txEl>
                                              <p:pRg st="6" end="6"/>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545795">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545795">
                                            <p:txEl>
                                              <p:pRg st="7" end="7"/>
                                            </p:txEl>
                                          </p:spTgt>
                                        </p:tgtEl>
                                        <p:attrNameLst>
                                          <p:attrName>style.visibility</p:attrName>
                                        </p:attrNameLst>
                                      </p:cBhvr>
                                      <p:to>
                                        <p:strVal val="visible"/>
                                      </p:to>
                                    </p:set>
                                    <p:anim calcmode="lin" valueType="num">
                                      <p:cBhvr additive="base">
                                        <p:cTn id="49" dur="500" fill="hold"/>
                                        <p:tgtEl>
                                          <p:spTgt spid="545795">
                                            <p:txEl>
                                              <p:pRg st="7" end="7"/>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545795">
                                            <p:txEl>
                                              <p:pRg st="7" end="7"/>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5795" grpId="0" build="p" bldLvl="5" autoUpdateAnimBg="0"/>
    </p:bldLst>
  </p:timing>
</p:sld>
</file>

<file path=ppt/slides/slide32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94914"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321539"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FC0FEB99-71CB-45BA-9601-D3639714E814}" type="slidenum">
              <a:rPr lang="de-DE" altLang="en-US" sz="900" smtClean="0">
                <a:solidFill>
                  <a:schemeClr val="accent2"/>
                </a:solidFill>
              </a:rPr>
              <a:pPr/>
              <a:t>328</a:t>
            </a:fld>
            <a:endParaRPr lang="de-DE" altLang="en-US" sz="1400" b="0" smtClean="0">
              <a:solidFill>
                <a:schemeClr val="tx1"/>
              </a:solidFill>
            </a:endParaRPr>
          </a:p>
        </p:txBody>
      </p:sp>
      <p:sp>
        <p:nvSpPr>
          <p:cNvPr id="547842"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3.4.3 Remuneration</a:t>
            </a:r>
          </a:p>
        </p:txBody>
      </p:sp>
      <p:sp>
        <p:nvSpPr>
          <p:cNvPr id="547843" name="Rectangle 3"/>
          <p:cNvSpPr>
            <a:spLocks noGrp="1" noChangeArrowheads="1"/>
          </p:cNvSpPr>
          <p:nvPr>
            <p:ph type="body" idx="1"/>
          </p:nvPr>
        </p:nvSpPr>
        <p:spPr>
          <a:xfrm>
            <a:off x="684213" y="2060575"/>
            <a:ext cx="7772400" cy="3627438"/>
          </a:xfrm>
        </p:spPr>
        <p:txBody>
          <a:bodyPr/>
          <a:lstStyle/>
          <a:p>
            <a:r>
              <a:rPr lang="de-DE" altLang="en-US" sz="2000" smtClean="0">
                <a:ea typeface="ＭＳ Ｐゴシック" pitchFamily="34" charset="-128"/>
              </a:rPr>
              <a:t>Teil des Gesetzes zur Modernisierung des Gesundheitswesen (GMG 2004) </a:t>
            </a:r>
          </a:p>
          <a:p>
            <a:r>
              <a:rPr lang="de-DE" altLang="en-US" sz="2000" smtClean="0">
                <a:ea typeface="ＭＳ Ｐゴシック" pitchFamily="34" charset="-128"/>
              </a:rPr>
              <a:t>Vernetzung von stationärer und ambulanter Versorgung</a:t>
            </a:r>
          </a:p>
          <a:p>
            <a:r>
              <a:rPr lang="de-DE" altLang="en-US" sz="2000" smtClean="0">
                <a:ea typeface="ＭＳ Ｐゴシック" pitchFamily="34" charset="-128"/>
              </a:rPr>
              <a:t>Ein Teil des Budgets (z.Z. 1%) wird bei Ärzten und Krankenhäusern gekürzt und für Teilnehmer an die integrierte Versorgung verwendet</a:t>
            </a:r>
          </a:p>
          <a:p>
            <a:pPr lvl="3"/>
            <a:r>
              <a:rPr lang="de-DE" altLang="en-US" sz="2000" b="1" smtClean="0">
                <a:ea typeface="ＭＳ Ｐゴシック" pitchFamily="34" charset="-128"/>
              </a:rPr>
              <a:t>Bis jetzt nur sehr wenige Projekte genehmigt (z.B. Hüftoperationen), bei denen gleichzeitig eine „Werksgarantie</a:t>
            </a:r>
            <a:r>
              <a:rPr lang="ja-JP" altLang="de-DE" sz="2000" b="1" smtClean="0">
                <a:ea typeface="ＭＳ Ｐゴシック" pitchFamily="34" charset="-128"/>
              </a:rPr>
              <a:t>“</a:t>
            </a:r>
            <a:r>
              <a:rPr lang="de-DE" altLang="ja-JP" sz="2000" b="1" smtClean="0">
                <a:ea typeface="ＭＳ Ｐゴシック" pitchFamily="34" charset="-128"/>
              </a:rPr>
              <a:t> (z.B. 10 Jahre für eine Hüfte) erworben wird </a:t>
            </a:r>
            <a:endParaRPr lang="de-DE" altLang="en-US" sz="2000" b="1" smtClean="0">
              <a:ea typeface="ＭＳ Ｐゴシック" pitchFamily="34" charset="-128"/>
            </a:endParaRPr>
          </a:p>
        </p:txBody>
      </p:sp>
      <p:sp>
        <p:nvSpPr>
          <p:cNvPr id="547844" name="Text Box 4"/>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dirty="0" smtClean="0"/>
              <a:t>3.4.3.3 Integrierte Versorgung</a:t>
            </a:r>
          </a:p>
        </p:txBody>
      </p:sp>
      <p:sp>
        <p:nvSpPr>
          <p:cNvPr id="321543"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47843">
                                            <p:txEl>
                                              <p:pRg st="0" end="0"/>
                                            </p:txEl>
                                          </p:spTgt>
                                        </p:tgtEl>
                                        <p:attrNameLst>
                                          <p:attrName>style.visibility</p:attrName>
                                        </p:attrNameLst>
                                      </p:cBhvr>
                                      <p:to>
                                        <p:strVal val="visible"/>
                                      </p:to>
                                    </p:set>
                                    <p:anim calcmode="lin" valueType="num">
                                      <p:cBhvr additive="base">
                                        <p:cTn id="7" dur="500" fill="hold"/>
                                        <p:tgtEl>
                                          <p:spTgt spid="54784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4784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47843">
                                            <p:txEl>
                                              <p:pRg st="1" end="1"/>
                                            </p:txEl>
                                          </p:spTgt>
                                        </p:tgtEl>
                                        <p:attrNameLst>
                                          <p:attrName>style.visibility</p:attrName>
                                        </p:attrNameLst>
                                      </p:cBhvr>
                                      <p:to>
                                        <p:strVal val="visible"/>
                                      </p:to>
                                    </p:set>
                                    <p:anim calcmode="lin" valueType="num">
                                      <p:cBhvr additive="base">
                                        <p:cTn id="13" dur="500" fill="hold"/>
                                        <p:tgtEl>
                                          <p:spTgt spid="54784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4784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47843">
                                            <p:txEl>
                                              <p:pRg st="2" end="2"/>
                                            </p:txEl>
                                          </p:spTgt>
                                        </p:tgtEl>
                                        <p:attrNameLst>
                                          <p:attrName>style.visibility</p:attrName>
                                        </p:attrNameLst>
                                      </p:cBhvr>
                                      <p:to>
                                        <p:strVal val="visible"/>
                                      </p:to>
                                    </p:set>
                                    <p:anim calcmode="lin" valueType="num">
                                      <p:cBhvr additive="base">
                                        <p:cTn id="19" dur="500" fill="hold"/>
                                        <p:tgtEl>
                                          <p:spTgt spid="54784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4784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547843">
                                            <p:txEl>
                                              <p:pRg st="3" end="3"/>
                                            </p:txEl>
                                          </p:spTgt>
                                        </p:tgtEl>
                                        <p:attrNameLst>
                                          <p:attrName>style.visibility</p:attrName>
                                        </p:attrNameLst>
                                      </p:cBhvr>
                                      <p:to>
                                        <p:strVal val="visible"/>
                                      </p:to>
                                    </p:set>
                                    <p:anim calcmode="lin" valueType="num">
                                      <p:cBhvr additive="base">
                                        <p:cTn id="25" dur="500" fill="hold"/>
                                        <p:tgtEl>
                                          <p:spTgt spid="547843">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547843">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7843" grpId="0" build="p" bldLvl="5" autoUpdateAnimBg="0"/>
    </p:bldLst>
  </p:timing>
</p:sld>
</file>

<file path=ppt/slides/slide32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94914"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322563"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C15F8EB8-4C0A-4E7E-9600-D51E851B55FC}" type="slidenum">
              <a:rPr lang="de-DE" altLang="en-US" sz="900" smtClean="0">
                <a:solidFill>
                  <a:schemeClr val="accent2"/>
                </a:solidFill>
              </a:rPr>
              <a:pPr/>
              <a:t>329</a:t>
            </a:fld>
            <a:endParaRPr lang="de-DE" altLang="en-US" sz="1400" b="0" smtClean="0">
              <a:solidFill>
                <a:schemeClr val="tx1"/>
              </a:solidFill>
            </a:endParaRPr>
          </a:p>
        </p:txBody>
      </p:sp>
      <p:sp>
        <p:nvSpPr>
          <p:cNvPr id="547842" name="Rectangle 2"/>
          <p:cNvSpPr>
            <a:spLocks noGrp="1" noChangeArrowheads="1"/>
          </p:cNvSpPr>
          <p:nvPr>
            <p:ph type="title"/>
          </p:nvPr>
        </p:nvSpPr>
        <p:spPr>
          <a:xfrm>
            <a:off x="684213" y="333375"/>
            <a:ext cx="7772400" cy="519113"/>
          </a:xfrm>
        </p:spPr>
        <p:txBody>
          <a:bodyPr/>
          <a:lstStyle/>
          <a:p>
            <a:pPr>
              <a:defRPr/>
            </a:pPr>
            <a:r>
              <a:rPr lang="de-DE" altLang="en-US" smtClean="0">
                <a:ea typeface="ＭＳ Ｐゴシック" pitchFamily="1" charset="-128"/>
              </a:rPr>
              <a:t>3.4.3 Remuneration</a:t>
            </a:r>
          </a:p>
        </p:txBody>
      </p:sp>
      <p:sp>
        <p:nvSpPr>
          <p:cNvPr id="547843" name="Rectangle 3"/>
          <p:cNvSpPr>
            <a:spLocks noGrp="1" noChangeArrowheads="1"/>
          </p:cNvSpPr>
          <p:nvPr>
            <p:ph type="body" idx="1"/>
          </p:nvPr>
        </p:nvSpPr>
        <p:spPr>
          <a:xfrm>
            <a:off x="690563" y="1339850"/>
            <a:ext cx="7772400" cy="3627438"/>
          </a:xfrm>
        </p:spPr>
        <p:txBody>
          <a:bodyPr/>
          <a:lstStyle/>
          <a:p>
            <a:r>
              <a:rPr lang="de-DE" altLang="en-US" sz="1800" smtClean="0">
                <a:ea typeface="ＭＳ Ｐゴシック" pitchFamily="34" charset="-128"/>
              </a:rPr>
              <a:t>Spezialärztliche fachärztliche medizinische Leistungen, die durch Krankenhäuser und niedergelassene Facharztpraxen ambulant durchgeführt werden sollen. Damit soll ein neuer Sektor mit eigenen Regelungen und eigener Gebührenordnung geschaffen werden.</a:t>
            </a:r>
            <a:br>
              <a:rPr lang="de-DE" altLang="en-US" sz="1800" smtClean="0">
                <a:ea typeface="ＭＳ Ｐゴシック" pitchFamily="34" charset="-128"/>
              </a:rPr>
            </a:br>
            <a:endParaRPr lang="de-DE" altLang="en-US" sz="1800" smtClean="0">
              <a:ea typeface="ＭＳ Ｐゴシック" pitchFamily="34" charset="-128"/>
            </a:endParaRPr>
          </a:p>
          <a:p>
            <a:pPr lvl="1"/>
            <a:r>
              <a:rPr lang="de-DE" altLang="en-US" sz="1400" smtClean="0">
                <a:ea typeface="ＭＳ Ｐゴシック" pitchFamily="34" charset="-128"/>
              </a:rPr>
              <a:t>Es geht vorwiegend um komplexe hochspezialisierte therapeutische Leistungen</a:t>
            </a:r>
          </a:p>
          <a:p>
            <a:pPr lvl="1"/>
            <a:r>
              <a:rPr lang="de-DE" altLang="en-US" sz="1400" smtClean="0">
                <a:ea typeface="ＭＳ Ｐゴシック" pitchFamily="34" charset="-128"/>
              </a:rPr>
              <a:t>Gebührenordnung sollte stärker fallbezogen sein. Mögliche Abrechnung über einen zu entwickelnden EBM-DRG-Hybrid, womit die Kostenpauschalen bei der spezialärztlichen Versorgung eine Rolle spielen sollen. </a:t>
            </a:r>
          </a:p>
          <a:p>
            <a:pPr lvl="1"/>
            <a:r>
              <a:rPr lang="de-DE" altLang="en-US" sz="1400" smtClean="0">
                <a:ea typeface="ＭＳ Ｐゴシック" pitchFamily="34" charset="-128"/>
              </a:rPr>
              <a:t>Möglicherweise Mengen-Vereinbarung der Leistungen in den einzelnen Ländern </a:t>
            </a:r>
          </a:p>
          <a:p>
            <a:pPr lvl="1"/>
            <a:r>
              <a:rPr lang="de-DE" altLang="en-US" sz="1400" smtClean="0">
                <a:ea typeface="ＭＳ Ｐゴシック" pitchFamily="34" charset="-128"/>
              </a:rPr>
              <a:t>Kollektive und selektivvertragliche Regelungen sollten möglich sein. Kollektive Regelungen könnten (wie bisher im stationären Bereich) die Notfallversorgung beinhalten. Dagegen sollten elektive (also geplante) Leistungen eher über Einzelverträge (wie die Budgetvereinbarungen der Krankenhäuser mit den Kassen) geregelt werden. </a:t>
            </a:r>
          </a:p>
          <a:p>
            <a:pPr lvl="1"/>
            <a:r>
              <a:rPr lang="de-DE" altLang="en-US" sz="1400" smtClean="0">
                <a:ea typeface="ＭＳ Ｐゴシック" pitchFamily="34" charset="-128"/>
              </a:rPr>
              <a:t>Schrittweise Einführung in 2013</a:t>
            </a:r>
          </a:p>
          <a:p>
            <a:pPr lvl="1"/>
            <a:r>
              <a:rPr lang="de-DE" altLang="en-US" sz="1400" smtClean="0">
                <a:ea typeface="ＭＳ Ｐゴシック" pitchFamily="34" charset="-128"/>
              </a:rPr>
              <a:t>Zulassung: Für die Zulassung der Leistungserbringer sollen die Länder zuständig sein </a:t>
            </a:r>
          </a:p>
          <a:p>
            <a:pPr lvl="1"/>
            <a:endParaRPr lang="de-DE" altLang="en-US" sz="1600" smtClean="0">
              <a:ea typeface="ＭＳ Ｐゴシック" pitchFamily="34" charset="-128"/>
            </a:endParaRPr>
          </a:p>
        </p:txBody>
      </p:sp>
      <p:sp>
        <p:nvSpPr>
          <p:cNvPr id="547844" name="Text Box 4"/>
          <p:cNvSpPr txBox="1">
            <a:spLocks noChangeArrowheads="1"/>
          </p:cNvSpPr>
          <p:nvPr/>
        </p:nvSpPr>
        <p:spPr bwMode="auto">
          <a:xfrm>
            <a:off x="690563" y="908050"/>
            <a:ext cx="7777162" cy="314325"/>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lgn="ctr">
              <a:defRPr/>
            </a:pPr>
            <a:r>
              <a:rPr lang="de-DE" altLang="en-US" sz="1600" smtClean="0"/>
              <a:t>3.4.3.4 </a:t>
            </a:r>
            <a:r>
              <a:rPr lang="de-DE" altLang="en-US" sz="1600" u="sng" smtClean="0">
                <a:solidFill>
                  <a:srgbClr val="FF0000"/>
                </a:solidFill>
                <a:effectLst>
                  <a:outerShdw blurRad="38100" dist="38100" dir="2700000" algn="tl">
                    <a:srgbClr val="C0C0C0"/>
                  </a:outerShdw>
                </a:effectLst>
              </a:rPr>
              <a:t>A</a:t>
            </a:r>
            <a:r>
              <a:rPr lang="de-DE" altLang="en-US" sz="1600" smtClean="0"/>
              <a:t>mbulante </a:t>
            </a:r>
            <a:r>
              <a:rPr lang="de-DE" altLang="en-US" sz="1600" u="sng" smtClean="0">
                <a:solidFill>
                  <a:srgbClr val="FF0000"/>
                </a:solidFill>
                <a:effectLst>
                  <a:outerShdw blurRad="38100" dist="38100" dir="2700000" algn="tl">
                    <a:srgbClr val="C0C0C0"/>
                  </a:outerShdw>
                </a:effectLst>
              </a:rPr>
              <a:t>s</a:t>
            </a:r>
            <a:r>
              <a:rPr lang="de-DE" altLang="en-US" sz="1600" smtClean="0"/>
              <a:t>pezialärztliche </a:t>
            </a:r>
            <a:r>
              <a:rPr lang="de-DE" altLang="en-US" sz="1600" u="sng" smtClean="0">
                <a:solidFill>
                  <a:srgbClr val="FF0000"/>
                </a:solidFill>
                <a:effectLst>
                  <a:outerShdw blurRad="38100" dist="38100" dir="2700000" algn="tl">
                    <a:srgbClr val="C0C0C0"/>
                  </a:outerShdw>
                </a:effectLst>
              </a:rPr>
              <a:t>V</a:t>
            </a:r>
            <a:r>
              <a:rPr lang="de-DE" altLang="en-US" sz="1600" smtClean="0"/>
              <a:t>ersorgung (</a:t>
            </a:r>
            <a:r>
              <a:rPr lang="de-DE" altLang="en-US" sz="1600" smtClean="0">
                <a:solidFill>
                  <a:srgbClr val="FF0000"/>
                </a:solidFill>
                <a:effectLst>
                  <a:outerShdw blurRad="38100" dist="38100" dir="2700000" algn="tl">
                    <a:srgbClr val="C0C0C0"/>
                  </a:outerShdw>
                </a:effectLst>
              </a:rPr>
              <a:t>ASV</a:t>
            </a:r>
            <a:r>
              <a:rPr lang="de-DE" altLang="en-US" sz="1600" smtClean="0"/>
              <a:t>) </a:t>
            </a:r>
          </a:p>
        </p:txBody>
      </p:sp>
      <p:sp>
        <p:nvSpPr>
          <p:cNvPr id="322567"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47843">
                                            <p:txEl>
                                              <p:pRg st="0" end="0"/>
                                            </p:txEl>
                                          </p:spTgt>
                                        </p:tgtEl>
                                        <p:attrNameLst>
                                          <p:attrName>style.visibility</p:attrName>
                                        </p:attrNameLst>
                                      </p:cBhvr>
                                      <p:to>
                                        <p:strVal val="visible"/>
                                      </p:to>
                                    </p:set>
                                    <p:anim calcmode="lin" valueType="num">
                                      <p:cBhvr additive="base">
                                        <p:cTn id="7" dur="500" fill="hold"/>
                                        <p:tgtEl>
                                          <p:spTgt spid="54784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4784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47843">
                                            <p:txEl>
                                              <p:pRg st="1" end="1"/>
                                            </p:txEl>
                                          </p:spTgt>
                                        </p:tgtEl>
                                        <p:attrNameLst>
                                          <p:attrName>style.visibility</p:attrName>
                                        </p:attrNameLst>
                                      </p:cBhvr>
                                      <p:to>
                                        <p:strVal val="visible"/>
                                      </p:to>
                                    </p:set>
                                    <p:anim calcmode="lin" valueType="num">
                                      <p:cBhvr additive="base">
                                        <p:cTn id="13" dur="500" fill="hold"/>
                                        <p:tgtEl>
                                          <p:spTgt spid="54784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4784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47843">
                                            <p:txEl>
                                              <p:pRg st="2" end="2"/>
                                            </p:txEl>
                                          </p:spTgt>
                                        </p:tgtEl>
                                        <p:attrNameLst>
                                          <p:attrName>style.visibility</p:attrName>
                                        </p:attrNameLst>
                                      </p:cBhvr>
                                      <p:to>
                                        <p:strVal val="visible"/>
                                      </p:to>
                                    </p:set>
                                    <p:anim calcmode="lin" valueType="num">
                                      <p:cBhvr additive="base">
                                        <p:cTn id="19" dur="500" fill="hold"/>
                                        <p:tgtEl>
                                          <p:spTgt spid="54784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4784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547843">
                                            <p:txEl>
                                              <p:pRg st="3" end="3"/>
                                            </p:txEl>
                                          </p:spTgt>
                                        </p:tgtEl>
                                        <p:attrNameLst>
                                          <p:attrName>style.visibility</p:attrName>
                                        </p:attrNameLst>
                                      </p:cBhvr>
                                      <p:to>
                                        <p:strVal val="visible"/>
                                      </p:to>
                                    </p:set>
                                    <p:anim calcmode="lin" valueType="num">
                                      <p:cBhvr additive="base">
                                        <p:cTn id="25" dur="500" fill="hold"/>
                                        <p:tgtEl>
                                          <p:spTgt spid="547843">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547843">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547843">
                                            <p:txEl>
                                              <p:pRg st="4" end="4"/>
                                            </p:txEl>
                                          </p:spTgt>
                                        </p:tgtEl>
                                        <p:attrNameLst>
                                          <p:attrName>style.visibility</p:attrName>
                                        </p:attrNameLst>
                                      </p:cBhvr>
                                      <p:to>
                                        <p:strVal val="visible"/>
                                      </p:to>
                                    </p:set>
                                    <p:anim calcmode="lin" valueType="num">
                                      <p:cBhvr additive="base">
                                        <p:cTn id="31" dur="500" fill="hold"/>
                                        <p:tgtEl>
                                          <p:spTgt spid="547843">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547843">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547843">
                                            <p:txEl>
                                              <p:pRg st="5" end="5"/>
                                            </p:txEl>
                                          </p:spTgt>
                                        </p:tgtEl>
                                        <p:attrNameLst>
                                          <p:attrName>style.visibility</p:attrName>
                                        </p:attrNameLst>
                                      </p:cBhvr>
                                      <p:to>
                                        <p:strVal val="visible"/>
                                      </p:to>
                                    </p:set>
                                    <p:anim calcmode="lin" valueType="num">
                                      <p:cBhvr additive="base">
                                        <p:cTn id="37" dur="500" fill="hold"/>
                                        <p:tgtEl>
                                          <p:spTgt spid="547843">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547843">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547843">
                                            <p:txEl>
                                              <p:pRg st="6" end="6"/>
                                            </p:txEl>
                                          </p:spTgt>
                                        </p:tgtEl>
                                        <p:attrNameLst>
                                          <p:attrName>style.visibility</p:attrName>
                                        </p:attrNameLst>
                                      </p:cBhvr>
                                      <p:to>
                                        <p:strVal val="visible"/>
                                      </p:to>
                                    </p:set>
                                    <p:anim calcmode="lin" valueType="num">
                                      <p:cBhvr additive="base">
                                        <p:cTn id="43" dur="500" fill="hold"/>
                                        <p:tgtEl>
                                          <p:spTgt spid="547843">
                                            <p:txEl>
                                              <p:pRg st="6" end="6"/>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547843">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7843" grpId="0" build="p" bldLvl="5" autoUpdateAnimBg="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34819" name="Foliennummernplatzhalter 4"/>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E179B283-4CA5-4E09-B6E1-37C2E841C2B8}" type="slidenum">
              <a:rPr lang="de-DE" altLang="en-US" sz="900" smtClean="0">
                <a:solidFill>
                  <a:schemeClr val="accent2"/>
                </a:solidFill>
              </a:rPr>
              <a:pPr/>
              <a:t>33</a:t>
            </a:fld>
            <a:endParaRPr lang="de-DE" altLang="en-US" sz="1400" b="0" smtClean="0">
              <a:solidFill>
                <a:schemeClr val="tx1"/>
              </a:solidFill>
            </a:endParaRPr>
          </a:p>
        </p:txBody>
      </p:sp>
      <p:sp>
        <p:nvSpPr>
          <p:cNvPr id="35844" name="AutoShape 2"/>
          <p:cNvSpPr>
            <a:spLocks noChangeArrowheads="1"/>
          </p:cNvSpPr>
          <p:nvPr/>
        </p:nvSpPr>
        <p:spPr bwMode="auto">
          <a:xfrm>
            <a:off x="228600" y="1066800"/>
            <a:ext cx="8382000" cy="5334000"/>
          </a:xfrm>
          <a:prstGeom prst="downArrow">
            <a:avLst>
              <a:gd name="adj1" fmla="val 50000"/>
              <a:gd name="adj2" fmla="val 25000"/>
            </a:avLst>
          </a:prstGeom>
          <a:gradFill rotWithShape="1">
            <a:gsLst>
              <a:gs pos="0">
                <a:srgbClr val="CCFFCC"/>
              </a:gs>
              <a:gs pos="100000">
                <a:srgbClr val="000066"/>
              </a:gs>
            </a:gsLst>
            <a:lin ang="5400000" scaled="1"/>
          </a:gradFill>
          <a:ln>
            <a:noFill/>
          </a:ln>
          <a:effectLst>
            <a:outerShdw blurRad="50800" dist="38100" dir="2700000" algn="tl" rotWithShape="0">
              <a:srgbClr val="808080">
                <a:alpha val="39998"/>
              </a:srgbClr>
            </a:outerShdw>
          </a:effectLst>
          <a:extLst>
            <a:ext uri="{91240B29-F687-4F45-9708-019B960494DF}">
              <a14:hiddenLine xmlns:a14="http://schemas.microsoft.com/office/drawing/2010/main" w="28575">
                <a:solidFill>
                  <a:srgbClr val="000000"/>
                </a:solidFill>
                <a:miter lim="800000"/>
                <a:headEnd/>
                <a:tailEnd/>
              </a14:hiddenLine>
            </a:ext>
          </a:extLst>
        </p:spPr>
        <p:txBody>
          <a:bodyPr wrap="none" anchor="ctr"/>
          <a:lstStyle/>
          <a:p>
            <a:pPr algn="ctr">
              <a:defRPr/>
            </a:pPr>
            <a:endParaRPr lang="de-DE">
              <a:ea typeface="+mn-ea"/>
            </a:endParaRPr>
          </a:p>
        </p:txBody>
      </p:sp>
      <p:sp>
        <p:nvSpPr>
          <p:cNvPr id="34821" name="Text Box 3"/>
          <p:cNvSpPr txBox="1">
            <a:spLocks noChangeArrowheads="1"/>
          </p:cNvSpPr>
          <p:nvPr/>
        </p:nvSpPr>
        <p:spPr bwMode="auto">
          <a:xfrm>
            <a:off x="3178175" y="1066800"/>
            <a:ext cx="2441575" cy="5313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eaLnBrk="1" hangingPunct="1">
              <a:lnSpc>
                <a:spcPct val="100000"/>
              </a:lnSpc>
              <a:spcBef>
                <a:spcPct val="0"/>
              </a:spcBef>
              <a:buSzTx/>
            </a:pPr>
            <a:r>
              <a:rPr lang="de-DE" altLang="en-US" sz="1800" dirty="0">
                <a:solidFill>
                  <a:srgbClr val="000099"/>
                </a:solidFill>
              </a:rPr>
              <a:t>Planung</a:t>
            </a:r>
          </a:p>
          <a:p>
            <a:pPr algn="ctr" eaLnBrk="1" hangingPunct="1">
              <a:lnSpc>
                <a:spcPct val="100000"/>
              </a:lnSpc>
              <a:spcBef>
                <a:spcPct val="0"/>
              </a:spcBef>
              <a:buSzTx/>
            </a:pPr>
            <a:endParaRPr lang="de-DE" altLang="en-US" sz="600" dirty="0">
              <a:solidFill>
                <a:srgbClr val="000099"/>
              </a:solidFill>
            </a:endParaRPr>
          </a:p>
          <a:p>
            <a:pPr algn="ctr" eaLnBrk="1" hangingPunct="1">
              <a:lnSpc>
                <a:spcPct val="100000"/>
              </a:lnSpc>
              <a:spcBef>
                <a:spcPct val="0"/>
              </a:spcBef>
              <a:buSzTx/>
            </a:pPr>
            <a:r>
              <a:rPr lang="de-DE" altLang="en-US" sz="1800" dirty="0">
                <a:solidFill>
                  <a:srgbClr val="000099"/>
                </a:solidFill>
              </a:rPr>
              <a:t>Screening/Synthese</a:t>
            </a:r>
          </a:p>
          <a:p>
            <a:pPr algn="ctr" eaLnBrk="1" hangingPunct="1">
              <a:lnSpc>
                <a:spcPct val="100000"/>
              </a:lnSpc>
              <a:spcBef>
                <a:spcPct val="0"/>
              </a:spcBef>
              <a:buSzTx/>
            </a:pPr>
            <a:endParaRPr lang="de-DE" altLang="en-US" sz="600" dirty="0">
              <a:solidFill>
                <a:srgbClr val="000099"/>
              </a:solidFill>
            </a:endParaRPr>
          </a:p>
          <a:p>
            <a:pPr algn="ctr" eaLnBrk="1" hangingPunct="1">
              <a:lnSpc>
                <a:spcPct val="100000"/>
              </a:lnSpc>
              <a:spcBef>
                <a:spcPct val="0"/>
              </a:spcBef>
              <a:buSzTx/>
            </a:pPr>
            <a:r>
              <a:rPr lang="de-DE" altLang="en-US" sz="1800" dirty="0">
                <a:solidFill>
                  <a:srgbClr val="000099"/>
                </a:solidFill>
              </a:rPr>
              <a:t>Präklinik</a:t>
            </a:r>
          </a:p>
          <a:p>
            <a:pPr algn="ctr" eaLnBrk="1" hangingPunct="1">
              <a:lnSpc>
                <a:spcPct val="100000"/>
              </a:lnSpc>
              <a:spcBef>
                <a:spcPct val="0"/>
              </a:spcBef>
              <a:buSzTx/>
            </a:pPr>
            <a:endParaRPr lang="de-DE" altLang="en-US" sz="600" dirty="0">
              <a:solidFill>
                <a:srgbClr val="000099"/>
              </a:solidFill>
            </a:endParaRPr>
          </a:p>
          <a:p>
            <a:pPr algn="ctr" eaLnBrk="1" hangingPunct="1">
              <a:lnSpc>
                <a:spcPct val="100000"/>
              </a:lnSpc>
              <a:spcBef>
                <a:spcPct val="0"/>
              </a:spcBef>
              <a:buSzTx/>
            </a:pPr>
            <a:r>
              <a:rPr lang="de-DE" altLang="en-US" sz="1800" dirty="0">
                <a:solidFill>
                  <a:srgbClr val="000099"/>
                </a:solidFill>
              </a:rPr>
              <a:t>Galenik</a:t>
            </a:r>
          </a:p>
          <a:p>
            <a:pPr algn="ctr" eaLnBrk="1" hangingPunct="1">
              <a:lnSpc>
                <a:spcPct val="100000"/>
              </a:lnSpc>
              <a:spcBef>
                <a:spcPct val="0"/>
              </a:spcBef>
              <a:buSzTx/>
            </a:pPr>
            <a:endParaRPr lang="de-DE" altLang="en-US" sz="600" dirty="0">
              <a:solidFill>
                <a:srgbClr val="000099"/>
              </a:solidFill>
            </a:endParaRPr>
          </a:p>
          <a:p>
            <a:pPr algn="ctr" eaLnBrk="1" hangingPunct="1">
              <a:lnSpc>
                <a:spcPct val="100000"/>
              </a:lnSpc>
              <a:spcBef>
                <a:spcPct val="0"/>
              </a:spcBef>
              <a:buSzTx/>
            </a:pPr>
            <a:r>
              <a:rPr lang="de-DE" altLang="en-US" sz="2000" dirty="0">
                <a:solidFill>
                  <a:srgbClr val="CC0000"/>
                </a:solidFill>
                <a:effectLst>
                  <a:outerShdw blurRad="38100" dist="38100" dir="2700000" algn="tl">
                    <a:srgbClr val="000000">
                      <a:alpha val="43137"/>
                    </a:srgbClr>
                  </a:outerShdw>
                </a:effectLst>
              </a:rPr>
              <a:t>Klinische Prüfung:</a:t>
            </a:r>
          </a:p>
          <a:p>
            <a:pPr algn="ctr" eaLnBrk="1" hangingPunct="1">
              <a:lnSpc>
                <a:spcPct val="100000"/>
              </a:lnSpc>
              <a:spcBef>
                <a:spcPct val="0"/>
              </a:spcBef>
              <a:buSzTx/>
            </a:pPr>
            <a:endParaRPr lang="de-DE" altLang="en-US" sz="600" dirty="0">
              <a:solidFill>
                <a:srgbClr val="000099"/>
              </a:solidFill>
            </a:endParaRPr>
          </a:p>
          <a:p>
            <a:pPr algn="ctr" eaLnBrk="1" hangingPunct="1">
              <a:lnSpc>
                <a:spcPct val="100000"/>
              </a:lnSpc>
              <a:spcBef>
                <a:spcPct val="0"/>
              </a:spcBef>
              <a:buSzTx/>
            </a:pPr>
            <a:r>
              <a:rPr lang="de-DE" altLang="en-US" sz="1800" dirty="0">
                <a:solidFill>
                  <a:srgbClr val="000099"/>
                </a:solidFill>
              </a:rPr>
              <a:t>Phase I</a:t>
            </a:r>
          </a:p>
          <a:p>
            <a:pPr algn="ctr" eaLnBrk="1" hangingPunct="1">
              <a:lnSpc>
                <a:spcPct val="100000"/>
              </a:lnSpc>
              <a:spcBef>
                <a:spcPct val="0"/>
              </a:spcBef>
              <a:buSzTx/>
            </a:pPr>
            <a:endParaRPr lang="de-DE" altLang="en-US" sz="600" dirty="0">
              <a:solidFill>
                <a:srgbClr val="000099"/>
              </a:solidFill>
            </a:endParaRPr>
          </a:p>
          <a:p>
            <a:pPr algn="ctr" eaLnBrk="1" hangingPunct="1">
              <a:lnSpc>
                <a:spcPct val="100000"/>
              </a:lnSpc>
              <a:spcBef>
                <a:spcPct val="0"/>
              </a:spcBef>
              <a:buSzTx/>
            </a:pPr>
            <a:r>
              <a:rPr lang="de-DE" altLang="en-US" sz="1800" dirty="0">
                <a:solidFill>
                  <a:srgbClr val="000099"/>
                </a:solidFill>
              </a:rPr>
              <a:t> Phase II</a:t>
            </a:r>
          </a:p>
          <a:p>
            <a:pPr algn="ctr" eaLnBrk="1" hangingPunct="1">
              <a:lnSpc>
                <a:spcPct val="100000"/>
              </a:lnSpc>
              <a:spcBef>
                <a:spcPct val="0"/>
              </a:spcBef>
              <a:buSzTx/>
            </a:pPr>
            <a:endParaRPr lang="de-DE" altLang="en-US" sz="600" dirty="0">
              <a:solidFill>
                <a:srgbClr val="000099"/>
              </a:solidFill>
            </a:endParaRPr>
          </a:p>
          <a:p>
            <a:pPr algn="ctr" eaLnBrk="1" hangingPunct="1">
              <a:lnSpc>
                <a:spcPct val="100000"/>
              </a:lnSpc>
              <a:spcBef>
                <a:spcPct val="0"/>
              </a:spcBef>
              <a:buSzTx/>
            </a:pPr>
            <a:r>
              <a:rPr lang="de-DE" altLang="en-US" sz="1800" dirty="0">
                <a:solidFill>
                  <a:srgbClr val="000099"/>
                </a:solidFill>
              </a:rPr>
              <a:t>  Phase III</a:t>
            </a:r>
          </a:p>
          <a:p>
            <a:pPr algn="ctr" eaLnBrk="1" hangingPunct="1">
              <a:lnSpc>
                <a:spcPct val="100000"/>
              </a:lnSpc>
              <a:spcBef>
                <a:spcPct val="0"/>
              </a:spcBef>
              <a:buSzTx/>
            </a:pPr>
            <a:endParaRPr lang="de-DE" altLang="en-US" sz="600" dirty="0">
              <a:solidFill>
                <a:srgbClr val="000099"/>
              </a:solidFill>
            </a:endParaRPr>
          </a:p>
          <a:p>
            <a:pPr algn="ctr" eaLnBrk="1" hangingPunct="1">
              <a:lnSpc>
                <a:spcPct val="100000"/>
              </a:lnSpc>
              <a:spcBef>
                <a:spcPct val="0"/>
              </a:spcBef>
              <a:buSzTx/>
            </a:pPr>
            <a:r>
              <a:rPr lang="de-DE" altLang="en-US" sz="1800" dirty="0">
                <a:solidFill>
                  <a:srgbClr val="000099"/>
                </a:solidFill>
              </a:rPr>
              <a:t>  </a:t>
            </a:r>
            <a:endParaRPr lang="de-DE" altLang="en-US" sz="600" dirty="0">
              <a:solidFill>
                <a:srgbClr val="000099"/>
              </a:solidFill>
            </a:endParaRPr>
          </a:p>
          <a:p>
            <a:pPr algn="ctr" eaLnBrk="1" hangingPunct="1">
              <a:lnSpc>
                <a:spcPct val="100000"/>
              </a:lnSpc>
              <a:spcBef>
                <a:spcPct val="0"/>
              </a:spcBef>
              <a:buSzTx/>
            </a:pPr>
            <a:endParaRPr lang="de-DE" altLang="en-US" sz="800" dirty="0">
              <a:solidFill>
                <a:srgbClr val="000099"/>
              </a:solidFill>
            </a:endParaRPr>
          </a:p>
          <a:p>
            <a:pPr algn="ctr" eaLnBrk="1" hangingPunct="1">
              <a:lnSpc>
                <a:spcPct val="100000"/>
              </a:lnSpc>
              <a:spcBef>
                <a:spcPct val="0"/>
              </a:spcBef>
              <a:buSzTx/>
            </a:pPr>
            <a:endParaRPr lang="de-DE" altLang="en-US" sz="800" dirty="0">
              <a:solidFill>
                <a:srgbClr val="000099"/>
              </a:solidFill>
            </a:endParaRPr>
          </a:p>
          <a:p>
            <a:pPr algn="ctr" eaLnBrk="1" hangingPunct="1">
              <a:lnSpc>
                <a:spcPct val="100000"/>
              </a:lnSpc>
              <a:spcBef>
                <a:spcPct val="0"/>
              </a:spcBef>
              <a:buSzTx/>
            </a:pPr>
            <a:endParaRPr lang="de-DE" altLang="en-US" sz="800" dirty="0">
              <a:solidFill>
                <a:srgbClr val="000099"/>
              </a:solidFill>
            </a:endParaRPr>
          </a:p>
          <a:p>
            <a:pPr algn="ctr" eaLnBrk="1" hangingPunct="1">
              <a:lnSpc>
                <a:spcPct val="100000"/>
              </a:lnSpc>
              <a:spcBef>
                <a:spcPct val="0"/>
              </a:spcBef>
              <a:buSzTx/>
            </a:pPr>
            <a:endParaRPr lang="de-DE" altLang="en-US" sz="800" dirty="0">
              <a:solidFill>
                <a:srgbClr val="000099"/>
              </a:solidFill>
            </a:endParaRPr>
          </a:p>
          <a:p>
            <a:pPr algn="ctr" eaLnBrk="1" hangingPunct="1">
              <a:lnSpc>
                <a:spcPct val="100000"/>
              </a:lnSpc>
              <a:spcBef>
                <a:spcPct val="0"/>
              </a:spcBef>
              <a:buSzTx/>
            </a:pPr>
            <a:endParaRPr lang="de-DE" altLang="en-US" sz="800" dirty="0">
              <a:solidFill>
                <a:srgbClr val="000099"/>
              </a:solidFill>
            </a:endParaRPr>
          </a:p>
          <a:p>
            <a:pPr algn="ctr" eaLnBrk="1" hangingPunct="1">
              <a:lnSpc>
                <a:spcPct val="100000"/>
              </a:lnSpc>
              <a:spcBef>
                <a:spcPct val="0"/>
              </a:spcBef>
              <a:buSzTx/>
            </a:pPr>
            <a:endParaRPr lang="de-DE" altLang="en-US" sz="800" dirty="0">
              <a:solidFill>
                <a:srgbClr val="000099"/>
              </a:solidFill>
            </a:endParaRPr>
          </a:p>
          <a:p>
            <a:pPr algn="ctr" eaLnBrk="1" hangingPunct="1">
              <a:lnSpc>
                <a:spcPct val="100000"/>
              </a:lnSpc>
              <a:spcBef>
                <a:spcPct val="0"/>
              </a:spcBef>
              <a:buSzTx/>
            </a:pPr>
            <a:r>
              <a:rPr lang="de-DE" altLang="en-US" sz="1800" dirty="0">
                <a:solidFill>
                  <a:srgbClr val="000099"/>
                </a:solidFill>
              </a:rPr>
              <a:t>  </a:t>
            </a:r>
            <a:r>
              <a:rPr lang="de-DE" altLang="en-US" sz="2000" dirty="0">
                <a:solidFill>
                  <a:srgbClr val="CC0000"/>
                </a:solidFill>
                <a:effectLst>
                  <a:outerShdw blurRad="38100" dist="38100" dir="2700000" algn="tl">
                    <a:srgbClr val="000000">
                      <a:alpha val="43137"/>
                    </a:srgbClr>
                  </a:outerShdw>
                </a:effectLst>
              </a:rPr>
              <a:t>Zulassung</a:t>
            </a:r>
          </a:p>
          <a:p>
            <a:pPr algn="ctr" eaLnBrk="1" hangingPunct="1">
              <a:lnSpc>
                <a:spcPct val="100000"/>
              </a:lnSpc>
              <a:spcBef>
                <a:spcPct val="0"/>
              </a:spcBef>
              <a:buSzTx/>
            </a:pPr>
            <a:endParaRPr lang="de-DE" altLang="en-US" sz="2000" dirty="0">
              <a:solidFill>
                <a:srgbClr val="CC0000"/>
              </a:solidFill>
            </a:endParaRPr>
          </a:p>
          <a:p>
            <a:pPr algn="ctr" eaLnBrk="1" hangingPunct="1">
              <a:lnSpc>
                <a:spcPct val="100000"/>
              </a:lnSpc>
              <a:spcBef>
                <a:spcPct val="0"/>
              </a:spcBef>
              <a:buSzTx/>
            </a:pPr>
            <a:r>
              <a:rPr lang="de-DE" altLang="en-US" dirty="0">
                <a:solidFill>
                  <a:schemeClr val="bg1"/>
                </a:solidFill>
              </a:rPr>
              <a:t>Phase IV</a:t>
            </a:r>
          </a:p>
          <a:p>
            <a:pPr algn="ctr" eaLnBrk="1" hangingPunct="1">
              <a:lnSpc>
                <a:spcPct val="100000"/>
              </a:lnSpc>
              <a:spcBef>
                <a:spcPct val="0"/>
              </a:spcBef>
              <a:buSzTx/>
            </a:pPr>
            <a:endParaRPr lang="de-DE" altLang="en-US" sz="1800" dirty="0">
              <a:solidFill>
                <a:schemeClr val="bg1"/>
              </a:solidFill>
            </a:endParaRPr>
          </a:p>
        </p:txBody>
      </p:sp>
      <p:sp>
        <p:nvSpPr>
          <p:cNvPr id="34822" name="Text Box 4"/>
          <p:cNvSpPr txBox="1">
            <a:spLocks noChangeArrowheads="1"/>
          </p:cNvSpPr>
          <p:nvPr/>
        </p:nvSpPr>
        <p:spPr bwMode="auto">
          <a:xfrm>
            <a:off x="6934200" y="2057400"/>
            <a:ext cx="13144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eaLnBrk="1" hangingPunct="1">
              <a:lnSpc>
                <a:spcPct val="100000"/>
              </a:lnSpc>
              <a:spcBef>
                <a:spcPct val="0"/>
              </a:spcBef>
              <a:buSzTx/>
            </a:pPr>
            <a:r>
              <a:rPr lang="de-DE" altLang="en-US" sz="1800">
                <a:solidFill>
                  <a:schemeClr val="tx1"/>
                </a:solidFill>
              </a:rPr>
              <a:t>4 - 6 Jahre</a:t>
            </a:r>
            <a:endParaRPr lang="de-DE" altLang="en-US" sz="1800" b="0">
              <a:solidFill>
                <a:schemeClr val="tx1"/>
              </a:solidFill>
            </a:endParaRPr>
          </a:p>
        </p:txBody>
      </p:sp>
      <p:sp>
        <p:nvSpPr>
          <p:cNvPr id="34823" name="Line 5"/>
          <p:cNvSpPr>
            <a:spLocks noChangeShapeType="1"/>
          </p:cNvSpPr>
          <p:nvPr/>
        </p:nvSpPr>
        <p:spPr bwMode="auto">
          <a:xfrm>
            <a:off x="228600" y="2971800"/>
            <a:ext cx="86868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e-DE"/>
          </a:p>
        </p:txBody>
      </p:sp>
      <p:sp>
        <p:nvSpPr>
          <p:cNvPr id="34824" name="Line 6"/>
          <p:cNvSpPr>
            <a:spLocks noChangeShapeType="1"/>
          </p:cNvSpPr>
          <p:nvPr/>
        </p:nvSpPr>
        <p:spPr bwMode="auto">
          <a:xfrm>
            <a:off x="228600" y="4953000"/>
            <a:ext cx="86868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e-DE"/>
          </a:p>
        </p:txBody>
      </p:sp>
      <p:sp>
        <p:nvSpPr>
          <p:cNvPr id="34825" name="Line 7"/>
          <p:cNvSpPr>
            <a:spLocks noChangeShapeType="1"/>
          </p:cNvSpPr>
          <p:nvPr/>
        </p:nvSpPr>
        <p:spPr bwMode="auto">
          <a:xfrm>
            <a:off x="228600" y="5486400"/>
            <a:ext cx="86868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de-DE"/>
          </a:p>
        </p:txBody>
      </p:sp>
      <p:sp>
        <p:nvSpPr>
          <p:cNvPr id="34826" name="Text Box 8"/>
          <p:cNvSpPr txBox="1">
            <a:spLocks noChangeArrowheads="1"/>
          </p:cNvSpPr>
          <p:nvPr/>
        </p:nvSpPr>
        <p:spPr bwMode="auto">
          <a:xfrm>
            <a:off x="6934200" y="3733800"/>
            <a:ext cx="13144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eaLnBrk="1" hangingPunct="1">
              <a:lnSpc>
                <a:spcPct val="100000"/>
              </a:lnSpc>
              <a:spcBef>
                <a:spcPct val="0"/>
              </a:spcBef>
              <a:buSzTx/>
            </a:pPr>
            <a:r>
              <a:rPr lang="de-DE" altLang="en-US" sz="1800">
                <a:solidFill>
                  <a:schemeClr val="tx1"/>
                </a:solidFill>
              </a:rPr>
              <a:t>3 - 4 Jahre</a:t>
            </a:r>
            <a:endParaRPr lang="de-DE" altLang="en-US" sz="1800" b="0">
              <a:solidFill>
                <a:schemeClr val="tx1"/>
              </a:solidFill>
            </a:endParaRPr>
          </a:p>
        </p:txBody>
      </p:sp>
      <p:sp>
        <p:nvSpPr>
          <p:cNvPr id="34827" name="Text Box 9"/>
          <p:cNvSpPr txBox="1">
            <a:spLocks noChangeArrowheads="1"/>
          </p:cNvSpPr>
          <p:nvPr/>
        </p:nvSpPr>
        <p:spPr bwMode="auto">
          <a:xfrm>
            <a:off x="6934200" y="5638800"/>
            <a:ext cx="13144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eaLnBrk="1" hangingPunct="1">
              <a:lnSpc>
                <a:spcPct val="100000"/>
              </a:lnSpc>
              <a:spcBef>
                <a:spcPct val="0"/>
              </a:spcBef>
              <a:buSzTx/>
            </a:pPr>
            <a:r>
              <a:rPr lang="de-DE" altLang="en-US" sz="1800">
                <a:solidFill>
                  <a:schemeClr val="tx1"/>
                </a:solidFill>
              </a:rPr>
              <a:t>2 - 3 Jahre</a:t>
            </a:r>
            <a:endParaRPr lang="de-DE" altLang="en-US" sz="1800" b="0">
              <a:solidFill>
                <a:schemeClr val="tx1"/>
              </a:solidFill>
            </a:endParaRPr>
          </a:p>
        </p:txBody>
      </p:sp>
      <p:sp>
        <p:nvSpPr>
          <p:cNvPr id="244746" name="Rectangle 10"/>
          <p:cNvSpPr>
            <a:spLocks noGrp="1" noChangeArrowheads="1"/>
          </p:cNvSpPr>
          <p:nvPr>
            <p:ph type="title"/>
          </p:nvPr>
        </p:nvSpPr>
        <p:spPr>
          <a:xfrm>
            <a:off x="457200" y="106363"/>
            <a:ext cx="8228013" cy="762000"/>
          </a:xfrm>
        </p:spPr>
        <p:txBody>
          <a:bodyPr/>
          <a:lstStyle/>
          <a:p>
            <a:pPr>
              <a:defRPr/>
            </a:pPr>
            <a:r>
              <a:rPr lang="de-DE" altLang="en-US" sz="2400" smtClean="0">
                <a:ea typeface="ＭＳ Ｐゴシック" pitchFamily="1" charset="-128"/>
              </a:rPr>
              <a:t>2.1.2 Die Phasen der klinischen Prüfung</a:t>
            </a:r>
            <a:r>
              <a:rPr lang="de-DE" altLang="en-US" sz="2400" b="0" smtClean="0">
                <a:ea typeface="ＭＳ Ｐゴシック" pitchFamily="1" charset="-128"/>
              </a:rPr>
              <a:t> </a:t>
            </a:r>
            <a:br>
              <a:rPr lang="de-DE" altLang="en-US" sz="2400" b="0" smtClean="0">
                <a:ea typeface="ＭＳ Ｐゴシック" pitchFamily="1" charset="-128"/>
              </a:rPr>
            </a:br>
            <a:r>
              <a:rPr lang="de-DE" altLang="en-US" sz="2000" b="0" smtClean="0">
                <a:ea typeface="ＭＳ Ｐゴシック" pitchFamily="1" charset="-128"/>
              </a:rPr>
              <a:t>Entwicklungsgang eines Arzneimittels</a:t>
            </a:r>
          </a:p>
        </p:txBody>
      </p:sp>
    </p:spTree>
  </p:cSld>
  <p:clrMapOvr>
    <a:masterClrMapping/>
  </p:clrMapOvr>
  <p:transition>
    <p:zoom/>
  </p:transition>
  <p:timing>
    <p:tnLst>
      <p:par>
        <p:cTn id="1" dur="indefinite" restart="never" nodeType="tmRoot"/>
      </p:par>
    </p:tn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6" name="Foliennummernplatzhalt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A202847D-7AC0-42E1-9225-601E1C9AC61B}" type="slidenum">
              <a:rPr lang="de-DE" altLang="en-US" sz="900" smtClean="0">
                <a:solidFill>
                  <a:schemeClr val="accent2"/>
                </a:solidFill>
              </a:rPr>
              <a:pPr/>
              <a:t>330</a:t>
            </a:fld>
            <a:endParaRPr lang="de-DE" altLang="en-US" sz="1400" b="0" smtClean="0">
              <a:solidFill>
                <a:schemeClr val="tx1"/>
              </a:solidFill>
            </a:endParaRPr>
          </a:p>
        </p:txBody>
      </p:sp>
      <p:sp>
        <p:nvSpPr>
          <p:cNvPr id="308227" name="Fußzeilenplatzhalter 3"/>
          <p:cNvSpPr>
            <a:spLocks noGrp="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pic>
        <p:nvPicPr>
          <p:cNvPr id="308228" name="Picture 2"/>
          <p:cNvPicPr>
            <a:picLocks noChangeAspect="1" noChangeArrowheads="1"/>
          </p:cNvPicPr>
          <p:nvPr/>
        </p:nvPicPr>
        <p:blipFill>
          <a:blip r:embed="rId2"/>
          <a:srcRect/>
          <a:stretch>
            <a:fillRect/>
          </a:stretch>
        </p:blipFill>
        <p:spPr bwMode="auto">
          <a:xfrm>
            <a:off x="696913" y="620713"/>
            <a:ext cx="7735887" cy="578485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gradFill rotWithShape="1">
                  <a:gsLst>
                    <a:gs pos="0">
                      <a:schemeClr val="bg1"/>
                    </a:gs>
                    <a:gs pos="100000">
                      <a:srgbClr val="0066CC"/>
                    </a:gs>
                  </a:gsLst>
                  <a:lin ang="5400000" scaled="1"/>
                </a:gra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feld 1"/>
          <p:cNvSpPr txBox="1">
            <a:spLocks noChangeArrowheads="1"/>
          </p:cNvSpPr>
          <p:nvPr/>
        </p:nvSpPr>
        <p:spPr bwMode="auto">
          <a:xfrm>
            <a:off x="714375" y="188913"/>
            <a:ext cx="7489825" cy="314325"/>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defPPr>
              <a:defRPr lang="de-DE"/>
            </a:defPPr>
            <a:lvl1pPr marL="342900" indent="-342900" algn="ctr">
              <a:defRPr sz="1600">
                <a:latin typeface="Arial" charset="0"/>
                <a:ea typeface="ＭＳ Ｐゴシック" charset="0"/>
              </a:defRPr>
            </a:lvl1pPr>
            <a:lvl2pPr marL="742950" indent="-285750">
              <a:defRPr>
                <a:latin typeface="Arial" charset="0"/>
                <a:ea typeface="ＭＳ Ｐゴシック" charset="0"/>
              </a:defRPr>
            </a:lvl2pPr>
            <a:lvl3pPr marL="1143000" indent="-228600">
              <a:defRPr>
                <a:latin typeface="Arial" charset="0"/>
                <a:ea typeface="ＭＳ Ｐゴシック" charset="0"/>
              </a:defRPr>
            </a:lvl3pPr>
            <a:lvl4pPr marL="1600200" indent="-228600">
              <a:defRPr>
                <a:latin typeface="Arial" charset="0"/>
                <a:ea typeface="ＭＳ Ｐゴシック" charset="0"/>
              </a:defRPr>
            </a:lvl4pPr>
            <a:lvl5pPr marL="2057400" indent="-228600">
              <a:defRPr>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a:latin typeface="Arial" charset="0"/>
                <a:ea typeface="ＭＳ Ｐゴシック" charset="0"/>
              </a:defRPr>
            </a:lvl9pPr>
          </a:lstStyle>
          <a:p>
            <a:pPr>
              <a:defRPr/>
            </a:pPr>
            <a:r>
              <a:rPr lang="de-DE" dirty="0" smtClean="0"/>
              <a:t> 3.4.3.5  </a:t>
            </a:r>
            <a:r>
              <a:rPr lang="de-DE" u="sng" dirty="0" smtClean="0">
                <a:solidFill>
                  <a:srgbClr val="FF0000"/>
                </a:solidFill>
                <a:effectLst>
                  <a:outerShdw blurRad="38100" dist="38100" dir="2700000" algn="tl">
                    <a:srgbClr val="000000">
                      <a:alpha val="43137"/>
                    </a:srgbClr>
                  </a:outerShdw>
                </a:effectLst>
              </a:rPr>
              <a:t>A</a:t>
            </a:r>
            <a:r>
              <a:rPr lang="de-DE" dirty="0" smtClean="0"/>
              <a:t>rzneimittel</a:t>
            </a:r>
            <a:r>
              <a:rPr lang="de-DE" u="sng" dirty="0" smtClean="0">
                <a:solidFill>
                  <a:srgbClr val="FF0000"/>
                </a:solidFill>
                <a:effectLst>
                  <a:outerShdw blurRad="38100" dist="38100" dir="2700000" algn="tl">
                    <a:srgbClr val="000000">
                      <a:alpha val="43137"/>
                    </a:srgbClr>
                  </a:outerShdw>
                </a:effectLst>
              </a:rPr>
              <a:t>m</a:t>
            </a:r>
            <a:r>
              <a:rPr lang="de-DE" dirty="0" smtClean="0"/>
              <a:t>arkt-</a:t>
            </a:r>
            <a:r>
              <a:rPr lang="de-DE" u="sng" dirty="0" smtClean="0">
                <a:solidFill>
                  <a:srgbClr val="FF0000"/>
                </a:solidFill>
                <a:effectLst>
                  <a:outerShdw blurRad="38100" dist="38100" dir="2700000" algn="tl">
                    <a:srgbClr val="000000">
                      <a:alpha val="43137"/>
                    </a:srgbClr>
                  </a:outerShdw>
                </a:effectLst>
              </a:rPr>
              <a:t>N</a:t>
            </a:r>
            <a:r>
              <a:rPr lang="de-DE" dirty="0" smtClean="0"/>
              <a:t>eu</a:t>
            </a:r>
            <a:r>
              <a:rPr lang="de-DE" u="sng" dirty="0" smtClean="0">
                <a:solidFill>
                  <a:srgbClr val="FF0000"/>
                </a:solidFill>
                <a:effectLst>
                  <a:outerShdw blurRad="38100" dist="38100" dir="2700000" algn="tl">
                    <a:srgbClr val="000000">
                      <a:alpha val="43137"/>
                    </a:srgbClr>
                  </a:outerShdw>
                </a:effectLst>
              </a:rPr>
              <a:t>o</a:t>
            </a:r>
            <a:r>
              <a:rPr lang="de-DE" dirty="0" smtClean="0"/>
              <a:t>rdnungs</a:t>
            </a:r>
            <a:r>
              <a:rPr lang="de-DE" u="sng" dirty="0" smtClean="0">
                <a:solidFill>
                  <a:srgbClr val="FF0000"/>
                </a:solidFill>
                <a:effectLst>
                  <a:outerShdw blurRad="38100" dist="38100" dir="2700000" algn="tl">
                    <a:srgbClr val="000000">
                      <a:alpha val="43137"/>
                    </a:srgbClr>
                  </a:outerShdw>
                </a:effectLst>
              </a:rPr>
              <a:t>g</a:t>
            </a:r>
            <a:r>
              <a:rPr lang="de-DE" dirty="0" smtClean="0"/>
              <a:t>esetz (</a:t>
            </a:r>
            <a:r>
              <a:rPr lang="de-DE" dirty="0" smtClean="0">
                <a:solidFill>
                  <a:srgbClr val="FF0000"/>
                </a:solidFill>
                <a:effectLst>
                  <a:outerShdw blurRad="38100" dist="38100" dir="2700000" algn="tl">
                    <a:srgbClr val="000000">
                      <a:alpha val="43137"/>
                    </a:srgbClr>
                  </a:outerShdw>
                </a:effectLst>
              </a:rPr>
              <a:t>AMNOG</a:t>
            </a:r>
            <a:r>
              <a:rPr lang="de-DE" dirty="0" smtClean="0"/>
              <a:t>)</a:t>
            </a:r>
          </a:p>
        </p:txBody>
      </p:sp>
      <p:sp>
        <p:nvSpPr>
          <p:cNvPr id="323590" name="Textfeld 2"/>
          <p:cNvSpPr txBox="1">
            <a:spLocks noChangeArrowheads="1"/>
          </p:cNvSpPr>
          <p:nvPr/>
        </p:nvSpPr>
        <p:spPr bwMode="auto">
          <a:xfrm>
            <a:off x="6381750" y="692150"/>
            <a:ext cx="201612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a:t>Seit 2011</a:t>
            </a:r>
          </a:p>
        </p:txBody>
      </p:sp>
    </p:spTree>
  </p:cSld>
  <p:clrMapOvr>
    <a:masterClrMapping/>
  </p:clrMapOvr>
  <p:transition>
    <p:zoom/>
  </p:transition>
  <p:timing>
    <p:tnLst>
      <p:par>
        <p:cTn id="1" dur="indefinite" restart="never" nodeType="tmRoot"/>
      </p:par>
    </p:tnLst>
  </p:timing>
</p:sld>
</file>

<file path=ppt/slides/slide33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80578"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324611"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69FD0EC5-C855-4B19-86A6-FB70FB56655B}" type="slidenum">
              <a:rPr lang="de-DE" altLang="en-US" sz="900" smtClean="0">
                <a:solidFill>
                  <a:schemeClr val="accent2"/>
                </a:solidFill>
              </a:rPr>
              <a:pPr/>
              <a:t>331</a:t>
            </a:fld>
            <a:endParaRPr lang="de-DE" altLang="en-US" sz="1400" b="0" smtClean="0">
              <a:solidFill>
                <a:schemeClr val="tx1"/>
              </a:solidFill>
            </a:endParaRPr>
          </a:p>
        </p:txBody>
      </p:sp>
      <p:sp>
        <p:nvSpPr>
          <p:cNvPr id="533506" name="Rectangle 2"/>
          <p:cNvSpPr>
            <a:spLocks noGrp="1" noChangeArrowheads="1"/>
          </p:cNvSpPr>
          <p:nvPr>
            <p:ph type="title"/>
          </p:nvPr>
        </p:nvSpPr>
        <p:spPr>
          <a:xfrm>
            <a:off x="714375" y="285750"/>
            <a:ext cx="7772400" cy="519113"/>
          </a:xfrm>
        </p:spPr>
        <p:txBody>
          <a:bodyPr/>
          <a:lstStyle/>
          <a:p>
            <a:pPr>
              <a:defRPr/>
            </a:pPr>
            <a:r>
              <a:rPr lang="de-DE" altLang="en-US" smtClean="0">
                <a:ea typeface="ＭＳ Ｐゴシック" pitchFamily="1" charset="-128"/>
              </a:rPr>
              <a:t>3.4.2 Globale Probleme</a:t>
            </a:r>
          </a:p>
        </p:txBody>
      </p:sp>
      <p:sp>
        <p:nvSpPr>
          <p:cNvPr id="533508" name="Text Box 4"/>
          <p:cNvSpPr txBox="1">
            <a:spLocks noChangeArrowheads="1"/>
          </p:cNvSpPr>
          <p:nvPr/>
        </p:nvSpPr>
        <p:spPr bwMode="auto">
          <a:xfrm>
            <a:off x="642938" y="92868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3.4.2.1 Demographische Entwicklung</a:t>
            </a:r>
          </a:p>
        </p:txBody>
      </p:sp>
      <p:sp>
        <p:nvSpPr>
          <p:cNvPr id="324614"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324615" name="AutoShape 7" descr="Bevölkerungspyramide 1950 für Deutschland - Vorausberechnung"/>
          <p:cNvSpPr>
            <a:spLocks noChangeAspect="1" noChangeArrowheads="1"/>
          </p:cNvSpPr>
          <p:nvPr/>
        </p:nvSpPr>
        <p:spPr bwMode="auto">
          <a:xfrm>
            <a:off x="2190750" y="914400"/>
            <a:ext cx="4762500" cy="502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sp>
        <p:nvSpPr>
          <p:cNvPr id="324616" name="AutoShape 9" descr="Bevölkerungspyramide 1950 für Deutschland - Vorausberechnung"/>
          <p:cNvSpPr>
            <a:spLocks noChangeAspect="1" noChangeArrowheads="1"/>
          </p:cNvSpPr>
          <p:nvPr/>
        </p:nvSpPr>
        <p:spPr bwMode="auto">
          <a:xfrm>
            <a:off x="2190750" y="914400"/>
            <a:ext cx="4762500" cy="502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graphicFrame>
        <p:nvGraphicFramePr>
          <p:cNvPr id="533526" name="Group 22"/>
          <p:cNvGraphicFramePr>
            <a:graphicFrameLocks noGrp="1"/>
          </p:cNvGraphicFramePr>
          <p:nvPr/>
        </p:nvGraphicFramePr>
        <p:xfrm>
          <a:off x="0" y="285750"/>
          <a:ext cx="9144000" cy="457200"/>
        </p:xfrm>
        <a:graphic>
          <a:graphicData uri="http://schemas.openxmlformats.org/drawingml/2006/table">
            <a:tbl>
              <a:tblPr/>
              <a:tblGrid>
                <a:gridCol w="4572000">
                  <a:extLst>
                    <a:ext uri="{9D8B030D-6E8A-4147-A177-3AD203B41FA5}">
                      <a16:colId xmlns="" xmlns:a16="http://schemas.microsoft.com/office/drawing/2014/main" val="20000"/>
                    </a:ext>
                  </a:extLst>
                </a:gridCol>
                <a:gridCol w="4572000">
                  <a:extLst>
                    <a:ext uri="{9D8B030D-6E8A-4147-A177-3AD203B41FA5}">
                      <a16:colId xmlns="" xmlns:a16="http://schemas.microsoft.com/office/drawing/2014/main" val="20001"/>
                    </a:ext>
                  </a:extLst>
                </a:gridCol>
              </a:tblGrid>
              <a:tr h="457200">
                <a:tc>
                  <a:txBody>
                    <a:body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endParaRPr kumimoji="0" lang="de-DE" sz="2000" b="1" i="0" u="none" strike="noStrike" cap="none" normalizeH="0" baseline="0" dirty="0" smtClean="0">
                        <a:ln>
                          <a:noFill/>
                        </a:ln>
                        <a:solidFill>
                          <a:srgbClr val="000066"/>
                        </a:solidFill>
                        <a:effectLst/>
                        <a:latin typeface="Arial" pitchFamily="34" charset="0"/>
                      </a:endParaRPr>
                    </a:p>
                  </a:txBody>
                  <a:tcPr anchor="ctr" horzOverflow="overflow">
                    <a:lnL cap="flat">
                      <a:noFill/>
                    </a:lnL>
                    <a:lnR>
                      <a:noFill/>
                    </a:lnR>
                    <a:lnT cap="flat">
                      <a:noFill/>
                    </a:lnT>
                    <a:lnB cap="flat">
                      <a:noFill/>
                    </a:lnB>
                    <a:lnTlToBr>
                      <a:noFill/>
                    </a:lnTlToBr>
                    <a:lnBlToTr>
                      <a:noFill/>
                    </a:lnBlToTr>
                    <a:noFill/>
                  </a:tcPr>
                </a:tc>
                <a:tc>
                  <a:txBody>
                    <a:body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de-DE" sz="2400" b="0" i="0" u="none" strike="noStrike" cap="none" normalizeH="0" baseline="0" dirty="0" smtClean="0">
                          <a:ln>
                            <a:noFill/>
                          </a:ln>
                          <a:solidFill>
                            <a:schemeClr val="tx1"/>
                          </a:solidFill>
                          <a:effectLst/>
                          <a:latin typeface="Times New Roman" pitchFamily="18" charset="0"/>
                        </a:rPr>
                        <a:t>  </a:t>
                      </a:r>
                      <a:endParaRPr kumimoji="0" lang="de-DE" sz="1900" b="0" i="0" u="none" strike="noStrike" cap="none" normalizeH="0" baseline="0" dirty="0" smtClean="0">
                        <a:ln>
                          <a:noFill/>
                        </a:ln>
                        <a:solidFill>
                          <a:schemeClr val="tx1"/>
                        </a:solidFill>
                        <a:effectLst/>
                        <a:latin typeface="Times New Roman" pitchFamily="18" charset="0"/>
                      </a:endParaRPr>
                    </a:p>
                  </a:txBody>
                  <a:tcPr anchor="ctr" horzOverflow="overflow">
                    <a:lnL>
                      <a:noFill/>
                    </a:lnL>
                    <a:lnR cap="flat">
                      <a:noFill/>
                    </a:lnR>
                    <a:lnT cap="flat">
                      <a:noFill/>
                    </a:lnT>
                    <a:lnB cap="flat">
                      <a:noFill/>
                    </a:lnB>
                    <a:lnTlToBr>
                      <a:noFill/>
                    </a:lnTlToBr>
                    <a:lnBlToTr>
                      <a:noFill/>
                    </a:lnBlToTr>
                    <a:noFill/>
                  </a:tcPr>
                </a:tc>
                <a:extLst>
                  <a:ext uri="{0D108BD9-81ED-4DB2-BD59-A6C34878D82A}">
                    <a16:rowId xmlns="" xmlns:a16="http://schemas.microsoft.com/office/drawing/2014/main" val="10000"/>
                  </a:ext>
                </a:extLst>
              </a:tr>
            </a:tbl>
          </a:graphicData>
        </a:graphic>
      </p:graphicFrame>
      <p:sp>
        <p:nvSpPr>
          <p:cNvPr id="324620" name="AutoShape 13" descr="logo"/>
          <p:cNvSpPr>
            <a:spLocks noChangeAspect="1" noChangeArrowheads="1"/>
          </p:cNvSpPr>
          <p:nvPr/>
        </p:nvSpPr>
        <p:spPr bwMode="auto">
          <a:xfrm>
            <a:off x="9310688" y="709613"/>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sp>
        <p:nvSpPr>
          <p:cNvPr id="324621" name="AutoShape 24" descr="Bevölkerungspyramide 1950 für Deutschland - Vorausberechnung"/>
          <p:cNvSpPr>
            <a:spLocks noChangeAspect="1" noChangeArrowheads="1"/>
          </p:cNvSpPr>
          <p:nvPr/>
        </p:nvSpPr>
        <p:spPr bwMode="auto">
          <a:xfrm>
            <a:off x="-471488" y="1166813"/>
            <a:ext cx="4762501" cy="502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graphicFrame>
        <p:nvGraphicFramePr>
          <p:cNvPr id="533541" name="Group 37"/>
          <p:cNvGraphicFramePr>
            <a:graphicFrameLocks noGrp="1"/>
          </p:cNvGraphicFramePr>
          <p:nvPr/>
        </p:nvGraphicFramePr>
        <p:xfrm>
          <a:off x="0" y="0"/>
          <a:ext cx="9144000" cy="457200"/>
        </p:xfrm>
        <a:graphic>
          <a:graphicData uri="http://schemas.openxmlformats.org/drawingml/2006/table">
            <a:tbl>
              <a:tblPr/>
              <a:tblGrid>
                <a:gridCol w="4572000">
                  <a:extLst>
                    <a:ext uri="{9D8B030D-6E8A-4147-A177-3AD203B41FA5}">
                      <a16:colId xmlns="" xmlns:a16="http://schemas.microsoft.com/office/drawing/2014/main" val="20000"/>
                    </a:ext>
                  </a:extLst>
                </a:gridCol>
                <a:gridCol w="4572000">
                  <a:extLst>
                    <a:ext uri="{9D8B030D-6E8A-4147-A177-3AD203B41FA5}">
                      <a16:colId xmlns="" xmlns:a16="http://schemas.microsoft.com/office/drawing/2014/main" val="20001"/>
                    </a:ext>
                  </a:extLst>
                </a:gridCol>
              </a:tblGrid>
              <a:tr h="457200">
                <a:tc>
                  <a:txBody>
                    <a:bodyPr/>
                    <a:lstStyle/>
                    <a:p>
                      <a:pPr marL="0" marR="0" lvl="0" indent="0" algn="l" defTabSz="914400" rtl="0" eaLnBrk="0" fontAlgn="base" latinLnBrk="0" hangingPunct="0">
                        <a:lnSpc>
                          <a:spcPct val="100000"/>
                        </a:lnSpc>
                        <a:spcBef>
                          <a:spcPct val="20000"/>
                        </a:spcBef>
                        <a:spcAft>
                          <a:spcPct val="0"/>
                        </a:spcAft>
                        <a:buClr>
                          <a:srgbClr val="000066"/>
                        </a:buClr>
                        <a:buSzPct val="90000"/>
                        <a:buFontTx/>
                        <a:buNone/>
                        <a:tabLst/>
                      </a:pPr>
                      <a:endParaRPr kumimoji="0" lang="de-DE" sz="2000" b="1" i="0" u="none" strike="noStrike" cap="none" normalizeH="0" baseline="0" smtClean="0">
                        <a:ln>
                          <a:noFill/>
                        </a:ln>
                        <a:solidFill>
                          <a:srgbClr val="000066"/>
                        </a:solidFill>
                        <a:effectLst/>
                        <a:latin typeface="Arial" pitchFamily="34" charset="0"/>
                      </a:endParaRPr>
                    </a:p>
                  </a:txBody>
                  <a:tcPr anchor="ctr" horzOverflow="overflow">
                    <a:lnL cap="flat">
                      <a:noFill/>
                    </a:lnL>
                    <a:lnR>
                      <a:noFill/>
                    </a:lnR>
                    <a:lnT cap="flat">
                      <a:noFill/>
                    </a:lnT>
                    <a:lnB cap="flat">
                      <a:noFill/>
                    </a:lnB>
                    <a:lnTlToBr>
                      <a:noFill/>
                    </a:lnTlToBr>
                    <a:lnBlToTr>
                      <a:noFill/>
                    </a:lnBlToTr>
                    <a:noFill/>
                  </a:tcPr>
                </a:tc>
                <a:tc>
                  <a:txBody>
                    <a:body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de-DE" sz="2400" b="0" i="0" u="none" strike="noStrike" cap="none" normalizeH="0" baseline="0" smtClean="0">
                          <a:ln>
                            <a:noFill/>
                          </a:ln>
                          <a:solidFill>
                            <a:schemeClr val="tx1"/>
                          </a:solidFill>
                          <a:effectLst/>
                          <a:latin typeface="Times New Roman" pitchFamily="18" charset="0"/>
                        </a:rPr>
                        <a:t>  </a:t>
                      </a:r>
                      <a:endParaRPr kumimoji="0" lang="de-DE" sz="1900" b="0" i="0" u="none" strike="noStrike" cap="none" normalizeH="0" baseline="0" smtClean="0">
                        <a:ln>
                          <a:noFill/>
                        </a:ln>
                        <a:solidFill>
                          <a:schemeClr val="tx1"/>
                        </a:solidFill>
                        <a:effectLst/>
                        <a:latin typeface="Times New Roman" pitchFamily="18" charset="0"/>
                      </a:endParaRPr>
                    </a:p>
                  </a:txBody>
                  <a:tcPr anchor="ctr" horzOverflow="overflow">
                    <a:lnL>
                      <a:noFill/>
                    </a:lnL>
                    <a:lnR cap="flat">
                      <a:noFill/>
                    </a:lnR>
                    <a:lnT cap="flat">
                      <a:noFill/>
                    </a:lnT>
                    <a:lnB cap="flat">
                      <a:noFill/>
                    </a:lnB>
                    <a:lnTlToBr>
                      <a:noFill/>
                    </a:lnTlToBr>
                    <a:lnBlToTr>
                      <a:noFill/>
                    </a:lnBlToTr>
                    <a:noFill/>
                  </a:tcPr>
                </a:tc>
                <a:extLst>
                  <a:ext uri="{0D108BD9-81ED-4DB2-BD59-A6C34878D82A}">
                    <a16:rowId xmlns="" xmlns:a16="http://schemas.microsoft.com/office/drawing/2014/main" val="10000"/>
                  </a:ext>
                </a:extLst>
              </a:tr>
            </a:tbl>
          </a:graphicData>
        </a:graphic>
      </p:graphicFrame>
      <p:sp>
        <p:nvSpPr>
          <p:cNvPr id="324625" name="AutoShape 28" descr="logo"/>
          <p:cNvSpPr>
            <a:spLocks noChangeAspect="1" noChangeArrowheads="1"/>
          </p:cNvSpPr>
          <p:nvPr/>
        </p:nvSpPr>
        <p:spPr bwMode="auto">
          <a:xfrm>
            <a:off x="9128125" y="460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sp>
        <p:nvSpPr>
          <p:cNvPr id="324626" name="AutoShape 39" descr="Bevölkerungspyramide 1950 für Deutschland - Vorausberechnung"/>
          <p:cNvSpPr>
            <a:spLocks noChangeAspect="1" noChangeArrowheads="1"/>
          </p:cNvSpPr>
          <p:nvPr/>
        </p:nvSpPr>
        <p:spPr bwMode="auto">
          <a:xfrm>
            <a:off x="-654050" y="503238"/>
            <a:ext cx="4762500" cy="502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pic>
        <p:nvPicPr>
          <p:cNvPr id="533546" name="Picture 42" descr="pyr_195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51075" y="1628775"/>
            <a:ext cx="4635500" cy="4895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3547" name="Picture 43" descr="pyr_2001_kl"/>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68538" y="1628775"/>
            <a:ext cx="4594225" cy="4751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3548" name="Picture 44" descr="pyr_2050"/>
          <p:cNvPicPr>
            <a:picLocks noChangeAspect="1" noChangeArrowheads="1"/>
          </p:cNvPicPr>
          <p:nvPr/>
        </p:nvPicPr>
        <p:blipFill>
          <a:blip r:embed="rId5"/>
          <a:srcRect/>
          <a:stretch>
            <a:fillRect/>
          </a:stretch>
        </p:blipFill>
        <p:spPr bwMode="auto">
          <a:xfrm>
            <a:off x="2268538" y="1557338"/>
            <a:ext cx="4608512" cy="4932362"/>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4630" name="Text Box 45"/>
          <p:cNvSpPr txBox="1">
            <a:spLocks noChangeArrowheads="1"/>
          </p:cNvSpPr>
          <p:nvPr/>
        </p:nvSpPr>
        <p:spPr bwMode="auto">
          <a:xfrm>
            <a:off x="1000125" y="1285875"/>
            <a:ext cx="7632700"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200"/>
              <a:t>Quelle: Statisches Bundesamt  http://www.destatis.de/themen/d/thm_gesundheit.php</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withEffect">
                                  <p:stCondLst>
                                    <p:cond delay="0"/>
                                  </p:stCondLst>
                                  <p:childTnLst>
                                    <p:set>
                                      <p:cBhvr>
                                        <p:cTn id="6" dur="1" fill="hold">
                                          <p:stCondLst>
                                            <p:cond delay="0"/>
                                          </p:stCondLst>
                                        </p:cTn>
                                        <p:tgtEl>
                                          <p:spTgt spid="533546"/>
                                        </p:tgtEl>
                                        <p:attrNameLst>
                                          <p:attrName>style.visibility</p:attrName>
                                        </p:attrNameLst>
                                      </p:cBhvr>
                                      <p:to>
                                        <p:strVal val="visible"/>
                                      </p:to>
                                    </p:set>
                                    <p:animEffect transition="in" filter="dissolve">
                                      <p:cBhvr>
                                        <p:cTn id="7" dur="500"/>
                                        <p:tgtEl>
                                          <p:spTgt spid="533546"/>
                                        </p:tgtEl>
                                      </p:cBhvr>
                                    </p:animEffect>
                                  </p:childTnLst>
                                  <p:subTnLst>
                                    <p:set>
                                      <p:cBhvr override="childStyle">
                                        <p:cTn dur="1" fill="hold" display="0" masterRel="nextClick" afterEffect="1"/>
                                        <p:tgtEl>
                                          <p:spTgt spid="533546"/>
                                        </p:tgtEl>
                                        <p:attrNameLst>
                                          <p:attrName>style.visibility</p:attrName>
                                        </p:attrNameLst>
                                      </p:cBhvr>
                                      <p:to>
                                        <p:strVal val="hidden"/>
                                      </p:to>
                                    </p:set>
                                  </p:sub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533547"/>
                                        </p:tgtEl>
                                        <p:attrNameLst>
                                          <p:attrName>style.visibility</p:attrName>
                                        </p:attrNameLst>
                                      </p:cBhvr>
                                      <p:to>
                                        <p:strVal val="visible"/>
                                      </p:to>
                                    </p:set>
                                    <p:animEffect transition="in" filter="dissolve">
                                      <p:cBhvr>
                                        <p:cTn id="12" dur="500"/>
                                        <p:tgtEl>
                                          <p:spTgt spid="533547"/>
                                        </p:tgtEl>
                                      </p:cBhvr>
                                    </p:animEffect>
                                  </p:childTnLst>
                                  <p:subTnLst>
                                    <p:set>
                                      <p:cBhvr override="childStyle">
                                        <p:cTn dur="1" fill="hold" display="0" masterRel="nextClick" afterEffect="1"/>
                                        <p:tgtEl>
                                          <p:spTgt spid="533547"/>
                                        </p:tgtEl>
                                        <p:attrNameLst>
                                          <p:attrName>style.visibility</p:attrName>
                                        </p:attrNameLst>
                                      </p:cBhvr>
                                      <p:to>
                                        <p:strVal val="hidden"/>
                                      </p:to>
                                    </p:set>
                                  </p:sub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533548"/>
                                        </p:tgtEl>
                                        <p:attrNameLst>
                                          <p:attrName>style.visibility</p:attrName>
                                        </p:attrNameLst>
                                      </p:cBhvr>
                                      <p:to>
                                        <p:strVal val="visible"/>
                                      </p:to>
                                    </p:set>
                                    <p:animEffect transition="in" filter="dissolve">
                                      <p:cBhvr>
                                        <p:cTn id="17" dur="500"/>
                                        <p:tgtEl>
                                          <p:spTgt spid="5335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81602"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325635"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40708EF4-0C5F-4653-A731-A306E0C684AF}" type="slidenum">
              <a:rPr lang="de-DE" altLang="en-US" sz="900" smtClean="0">
                <a:solidFill>
                  <a:schemeClr val="accent2"/>
                </a:solidFill>
              </a:rPr>
              <a:pPr/>
              <a:t>332</a:t>
            </a:fld>
            <a:endParaRPr lang="de-DE" altLang="en-US" sz="1400" b="0" smtClean="0">
              <a:solidFill>
                <a:schemeClr val="tx1"/>
              </a:solidFill>
            </a:endParaRPr>
          </a:p>
        </p:txBody>
      </p:sp>
      <p:sp>
        <p:nvSpPr>
          <p:cNvPr id="535554"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3.4.4 Globale Probleme</a:t>
            </a:r>
          </a:p>
        </p:txBody>
      </p:sp>
      <p:sp>
        <p:nvSpPr>
          <p:cNvPr id="535555" name="Rectangle 3"/>
          <p:cNvSpPr>
            <a:spLocks noGrp="1" noChangeArrowheads="1"/>
          </p:cNvSpPr>
          <p:nvPr>
            <p:ph type="body" idx="1"/>
          </p:nvPr>
        </p:nvSpPr>
        <p:spPr>
          <a:xfrm>
            <a:off x="684213" y="1700213"/>
            <a:ext cx="7772400" cy="4114800"/>
          </a:xfrm>
        </p:spPr>
        <p:txBody>
          <a:bodyPr/>
          <a:lstStyle/>
          <a:p>
            <a:pPr>
              <a:lnSpc>
                <a:spcPct val="90000"/>
              </a:lnSpc>
            </a:pPr>
            <a:r>
              <a:rPr lang="de-DE" altLang="en-US" sz="2000" smtClean="0">
                <a:ea typeface="ＭＳ Ｐゴシック" pitchFamily="34" charset="-128"/>
              </a:rPr>
              <a:t>Die Entwicklung von neuen Verfahren erhöht die Kosten erheblich</a:t>
            </a:r>
          </a:p>
          <a:p>
            <a:pPr lvl="2">
              <a:lnSpc>
                <a:spcPct val="90000"/>
              </a:lnSpc>
            </a:pPr>
            <a:r>
              <a:rPr lang="de-DE" altLang="en-US" sz="2400" b="1" smtClean="0">
                <a:ea typeface="ＭＳ Ｐゴシック" pitchFamily="34" charset="-128"/>
              </a:rPr>
              <a:t>z.B. MRT gegenüber CT oder klassischem Röntgen</a:t>
            </a:r>
          </a:p>
          <a:p>
            <a:pPr lvl="3">
              <a:lnSpc>
                <a:spcPct val="90000"/>
              </a:lnSpc>
            </a:pPr>
            <a:r>
              <a:rPr lang="de-DE" altLang="en-US" sz="1800" b="1" smtClean="0">
                <a:ea typeface="ＭＳ Ｐゴシック" pitchFamily="34" charset="-128"/>
              </a:rPr>
              <a:t>z.T. Diagnostizierung von Krankheiten wie Krebs in sehr frühen Stadien, die u.U. keine klinische Folgen gehabt hätten</a:t>
            </a:r>
          </a:p>
          <a:p>
            <a:pPr lvl="2">
              <a:lnSpc>
                <a:spcPct val="90000"/>
              </a:lnSpc>
            </a:pPr>
            <a:r>
              <a:rPr lang="de-DE" altLang="en-US" sz="2400" b="1" smtClean="0">
                <a:ea typeface="ＭＳ Ｐゴシック" pitchFamily="34" charset="-128"/>
              </a:rPr>
              <a:t>PET</a:t>
            </a:r>
          </a:p>
          <a:p>
            <a:pPr lvl="2">
              <a:lnSpc>
                <a:spcPct val="90000"/>
              </a:lnSpc>
            </a:pPr>
            <a:r>
              <a:rPr lang="de-DE" altLang="en-US" sz="2400" b="1" smtClean="0">
                <a:ea typeface="ＭＳ Ｐゴシック" pitchFamily="34" charset="-128"/>
              </a:rPr>
              <a:t>Protonentherapie</a:t>
            </a:r>
          </a:p>
          <a:p>
            <a:pPr lvl="2">
              <a:lnSpc>
                <a:spcPct val="90000"/>
              </a:lnSpc>
            </a:pPr>
            <a:r>
              <a:rPr lang="de-DE" altLang="en-US" sz="2400" b="1" smtClean="0">
                <a:ea typeface="ＭＳ Ｐゴシック" pitchFamily="34" charset="-128"/>
              </a:rPr>
              <a:t>Orphan diseases</a:t>
            </a:r>
          </a:p>
          <a:p>
            <a:pPr lvl="2">
              <a:lnSpc>
                <a:spcPct val="90000"/>
              </a:lnSpc>
            </a:pPr>
            <a:r>
              <a:rPr lang="de-DE" altLang="en-US" sz="2400" b="1" smtClean="0">
                <a:ea typeface="ＭＳ Ｐゴシック" pitchFamily="34" charset="-128"/>
              </a:rPr>
              <a:t>……</a:t>
            </a:r>
          </a:p>
          <a:p>
            <a:pPr lvl="2">
              <a:lnSpc>
                <a:spcPct val="90000"/>
              </a:lnSpc>
            </a:pPr>
            <a:endParaRPr lang="de-DE" altLang="en-US" sz="2400" b="1" smtClean="0">
              <a:ea typeface="ＭＳ Ｐゴシック" pitchFamily="34" charset="-128"/>
            </a:endParaRPr>
          </a:p>
        </p:txBody>
      </p:sp>
      <p:sp>
        <p:nvSpPr>
          <p:cNvPr id="535556" name="Text Box 4"/>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dirty="0" smtClean="0"/>
              <a:t>3.4.4.2 Medizin-technische Entwicklung</a:t>
            </a:r>
          </a:p>
        </p:txBody>
      </p:sp>
      <p:sp>
        <p:nvSpPr>
          <p:cNvPr id="325639"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535554"/>
                                        </p:tgtEl>
                                        <p:attrNameLst>
                                          <p:attrName>style.visibility</p:attrName>
                                        </p:attrNameLst>
                                      </p:cBhvr>
                                      <p:to>
                                        <p:strVal val="visible"/>
                                      </p:to>
                                    </p:set>
                                    <p:anim calcmode="lin" valueType="num">
                                      <p:cBhvr additive="base">
                                        <p:cTn id="7" dur="500" fill="hold"/>
                                        <p:tgtEl>
                                          <p:spTgt spid="535554"/>
                                        </p:tgtEl>
                                        <p:attrNameLst>
                                          <p:attrName>ppt_x</p:attrName>
                                        </p:attrNameLst>
                                      </p:cBhvr>
                                      <p:tavLst>
                                        <p:tav tm="0">
                                          <p:val>
                                            <p:strVal val="#ppt_x"/>
                                          </p:val>
                                        </p:tav>
                                        <p:tav tm="100000">
                                          <p:val>
                                            <p:strVal val="#ppt_x"/>
                                          </p:val>
                                        </p:tav>
                                      </p:tavLst>
                                    </p:anim>
                                    <p:anim calcmode="lin" valueType="num">
                                      <p:cBhvr additive="base">
                                        <p:cTn id="8" dur="500" fill="hold"/>
                                        <p:tgtEl>
                                          <p:spTgt spid="535554"/>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535556"/>
                                        </p:tgtEl>
                                        <p:attrNameLst>
                                          <p:attrName>style.visibility</p:attrName>
                                        </p:attrNameLst>
                                      </p:cBhvr>
                                      <p:to>
                                        <p:strVal val="visible"/>
                                      </p:to>
                                    </p:set>
                                    <p:anim calcmode="lin" valueType="num">
                                      <p:cBhvr additive="base">
                                        <p:cTn id="12" dur="500" fill="hold"/>
                                        <p:tgtEl>
                                          <p:spTgt spid="535556"/>
                                        </p:tgtEl>
                                        <p:attrNameLst>
                                          <p:attrName>ppt_x</p:attrName>
                                        </p:attrNameLst>
                                      </p:cBhvr>
                                      <p:tavLst>
                                        <p:tav tm="0">
                                          <p:val>
                                            <p:strVal val="0-#ppt_w/2"/>
                                          </p:val>
                                        </p:tav>
                                        <p:tav tm="100000">
                                          <p:val>
                                            <p:strVal val="#ppt_x"/>
                                          </p:val>
                                        </p:tav>
                                      </p:tavLst>
                                    </p:anim>
                                    <p:anim calcmode="lin" valueType="num">
                                      <p:cBhvr additive="base">
                                        <p:cTn id="13" dur="500" fill="hold"/>
                                        <p:tgtEl>
                                          <p:spTgt spid="535556"/>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535555">
                                            <p:txEl>
                                              <p:pRg st="0" end="0"/>
                                            </p:txEl>
                                          </p:spTgt>
                                        </p:tgtEl>
                                        <p:attrNameLst>
                                          <p:attrName>style.visibility</p:attrName>
                                        </p:attrNameLst>
                                      </p:cBhvr>
                                      <p:to>
                                        <p:strVal val="visible"/>
                                      </p:to>
                                    </p:set>
                                    <p:anim calcmode="lin" valueType="num">
                                      <p:cBhvr additive="base">
                                        <p:cTn id="18" dur="500" fill="hold"/>
                                        <p:tgtEl>
                                          <p:spTgt spid="535555">
                                            <p:txEl>
                                              <p:pRg st="0" end="0"/>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535555">
                                            <p:txEl>
                                              <p:pRg st="0" end="0"/>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535555">
                                            <p:txEl>
                                              <p:pRg st="0" end="0"/>
                                            </p:txEl>
                                          </p:spTgt>
                                        </p:tgtEl>
                                        <p:attrNameLst>
                                          <p:attrName>ppt_c</p:attrName>
                                        </p:attrNameLst>
                                      </p:cBhvr>
                                      <p:to>
                                        <a:schemeClr val="bg2"/>
                                      </p:to>
                                    </p:animClr>
                                  </p:sub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535555">
                                            <p:txEl>
                                              <p:pRg st="1" end="1"/>
                                            </p:txEl>
                                          </p:spTgt>
                                        </p:tgtEl>
                                        <p:attrNameLst>
                                          <p:attrName>style.visibility</p:attrName>
                                        </p:attrNameLst>
                                      </p:cBhvr>
                                      <p:to>
                                        <p:strVal val="visible"/>
                                      </p:to>
                                    </p:set>
                                    <p:anim calcmode="lin" valueType="num">
                                      <p:cBhvr additive="base">
                                        <p:cTn id="24" dur="500" fill="hold"/>
                                        <p:tgtEl>
                                          <p:spTgt spid="535555">
                                            <p:txEl>
                                              <p:pRg st="1" end="1"/>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535555">
                                            <p:txEl>
                                              <p:pRg st="1" end="1"/>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535555">
                                            <p:txEl>
                                              <p:pRg st="1" end="1"/>
                                            </p:txEl>
                                          </p:spTgt>
                                        </p:tgtEl>
                                        <p:attrNameLst>
                                          <p:attrName>ppt_c</p:attrName>
                                        </p:attrNameLst>
                                      </p:cBhvr>
                                      <p:to>
                                        <a:schemeClr val="bg2"/>
                                      </p:to>
                                    </p:animClr>
                                  </p:sub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535555">
                                            <p:txEl>
                                              <p:pRg st="2" end="2"/>
                                            </p:txEl>
                                          </p:spTgt>
                                        </p:tgtEl>
                                        <p:attrNameLst>
                                          <p:attrName>style.visibility</p:attrName>
                                        </p:attrNameLst>
                                      </p:cBhvr>
                                      <p:to>
                                        <p:strVal val="visible"/>
                                      </p:to>
                                    </p:set>
                                    <p:anim calcmode="lin" valueType="num">
                                      <p:cBhvr additive="base">
                                        <p:cTn id="30" dur="500" fill="hold"/>
                                        <p:tgtEl>
                                          <p:spTgt spid="535555">
                                            <p:txEl>
                                              <p:pRg st="2" end="2"/>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535555">
                                            <p:txEl>
                                              <p:pRg st="2" end="2"/>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535555">
                                            <p:txEl>
                                              <p:pRg st="2" end="2"/>
                                            </p:txEl>
                                          </p:spTgt>
                                        </p:tgtEl>
                                        <p:attrNameLst>
                                          <p:attrName>ppt_c</p:attrName>
                                        </p:attrNameLst>
                                      </p:cBhvr>
                                      <p:to>
                                        <a:schemeClr val="bg2"/>
                                      </p:to>
                                    </p:animClr>
                                  </p:subTnLst>
                                </p:cTn>
                              </p:par>
                            </p:childTnLst>
                          </p:cTn>
                        </p:par>
                      </p:childTnLst>
                    </p:cTn>
                  </p:par>
                  <p:par>
                    <p:cTn id="32" fill="hold" nodeType="clickPar">
                      <p:stCondLst>
                        <p:cond delay="indefinite"/>
                      </p:stCondLst>
                      <p:childTnLst>
                        <p:par>
                          <p:cTn id="33" fill="hold" nodeType="withGroup">
                            <p:stCondLst>
                              <p:cond delay="0"/>
                            </p:stCondLst>
                            <p:childTnLst>
                              <p:par>
                                <p:cTn id="34" presetID="2" presetClass="entr" presetSubtype="8" fill="hold" grpId="0" nodeType="clickEffect">
                                  <p:stCondLst>
                                    <p:cond delay="0"/>
                                  </p:stCondLst>
                                  <p:childTnLst>
                                    <p:set>
                                      <p:cBhvr>
                                        <p:cTn id="35" dur="1" fill="hold">
                                          <p:stCondLst>
                                            <p:cond delay="0"/>
                                          </p:stCondLst>
                                        </p:cTn>
                                        <p:tgtEl>
                                          <p:spTgt spid="535555">
                                            <p:txEl>
                                              <p:pRg st="3" end="3"/>
                                            </p:txEl>
                                          </p:spTgt>
                                        </p:tgtEl>
                                        <p:attrNameLst>
                                          <p:attrName>style.visibility</p:attrName>
                                        </p:attrNameLst>
                                      </p:cBhvr>
                                      <p:to>
                                        <p:strVal val="visible"/>
                                      </p:to>
                                    </p:set>
                                    <p:anim calcmode="lin" valueType="num">
                                      <p:cBhvr additive="base">
                                        <p:cTn id="36" dur="500" fill="hold"/>
                                        <p:tgtEl>
                                          <p:spTgt spid="535555">
                                            <p:txEl>
                                              <p:pRg st="3" end="3"/>
                                            </p:txEl>
                                          </p:spTgt>
                                        </p:tgtEl>
                                        <p:attrNameLst>
                                          <p:attrName>ppt_x</p:attrName>
                                        </p:attrNameLst>
                                      </p:cBhvr>
                                      <p:tavLst>
                                        <p:tav tm="0">
                                          <p:val>
                                            <p:strVal val="0-#ppt_w/2"/>
                                          </p:val>
                                        </p:tav>
                                        <p:tav tm="100000">
                                          <p:val>
                                            <p:strVal val="#ppt_x"/>
                                          </p:val>
                                        </p:tav>
                                      </p:tavLst>
                                    </p:anim>
                                    <p:anim calcmode="lin" valueType="num">
                                      <p:cBhvr additive="base">
                                        <p:cTn id="37" dur="500" fill="hold"/>
                                        <p:tgtEl>
                                          <p:spTgt spid="535555">
                                            <p:txEl>
                                              <p:pRg st="3" end="3"/>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535555">
                                            <p:txEl>
                                              <p:pRg st="3" end="3"/>
                                            </p:txEl>
                                          </p:spTgt>
                                        </p:tgtEl>
                                        <p:attrNameLst>
                                          <p:attrName>ppt_c</p:attrName>
                                        </p:attrNameLst>
                                      </p:cBhvr>
                                      <p:to>
                                        <a:schemeClr val="bg2"/>
                                      </p:to>
                                    </p:animClr>
                                  </p:sub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8" fill="hold" grpId="0" nodeType="clickEffect">
                                  <p:stCondLst>
                                    <p:cond delay="0"/>
                                  </p:stCondLst>
                                  <p:childTnLst>
                                    <p:set>
                                      <p:cBhvr>
                                        <p:cTn id="41" dur="1" fill="hold">
                                          <p:stCondLst>
                                            <p:cond delay="0"/>
                                          </p:stCondLst>
                                        </p:cTn>
                                        <p:tgtEl>
                                          <p:spTgt spid="535555">
                                            <p:txEl>
                                              <p:pRg st="4" end="4"/>
                                            </p:txEl>
                                          </p:spTgt>
                                        </p:tgtEl>
                                        <p:attrNameLst>
                                          <p:attrName>style.visibility</p:attrName>
                                        </p:attrNameLst>
                                      </p:cBhvr>
                                      <p:to>
                                        <p:strVal val="visible"/>
                                      </p:to>
                                    </p:set>
                                    <p:anim calcmode="lin" valueType="num">
                                      <p:cBhvr additive="base">
                                        <p:cTn id="42" dur="500" fill="hold"/>
                                        <p:tgtEl>
                                          <p:spTgt spid="535555">
                                            <p:txEl>
                                              <p:pRg st="4" end="4"/>
                                            </p:txEl>
                                          </p:spTgt>
                                        </p:tgtEl>
                                        <p:attrNameLst>
                                          <p:attrName>ppt_x</p:attrName>
                                        </p:attrNameLst>
                                      </p:cBhvr>
                                      <p:tavLst>
                                        <p:tav tm="0">
                                          <p:val>
                                            <p:strVal val="0-#ppt_w/2"/>
                                          </p:val>
                                        </p:tav>
                                        <p:tav tm="100000">
                                          <p:val>
                                            <p:strVal val="#ppt_x"/>
                                          </p:val>
                                        </p:tav>
                                      </p:tavLst>
                                    </p:anim>
                                    <p:anim calcmode="lin" valueType="num">
                                      <p:cBhvr additive="base">
                                        <p:cTn id="43" dur="500" fill="hold"/>
                                        <p:tgtEl>
                                          <p:spTgt spid="535555">
                                            <p:txEl>
                                              <p:pRg st="4" end="4"/>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535555">
                                            <p:txEl>
                                              <p:pRg st="4" end="4"/>
                                            </p:txEl>
                                          </p:spTgt>
                                        </p:tgtEl>
                                        <p:attrNameLst>
                                          <p:attrName>ppt_c</p:attrName>
                                        </p:attrNameLst>
                                      </p:cBhvr>
                                      <p:to>
                                        <a:schemeClr val="bg2"/>
                                      </p:to>
                                    </p:animClr>
                                  </p:sub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8" fill="hold" grpId="0" nodeType="clickEffect">
                                  <p:stCondLst>
                                    <p:cond delay="0"/>
                                  </p:stCondLst>
                                  <p:childTnLst>
                                    <p:set>
                                      <p:cBhvr>
                                        <p:cTn id="47" dur="1" fill="hold">
                                          <p:stCondLst>
                                            <p:cond delay="0"/>
                                          </p:stCondLst>
                                        </p:cTn>
                                        <p:tgtEl>
                                          <p:spTgt spid="535555">
                                            <p:txEl>
                                              <p:pRg st="5" end="5"/>
                                            </p:txEl>
                                          </p:spTgt>
                                        </p:tgtEl>
                                        <p:attrNameLst>
                                          <p:attrName>style.visibility</p:attrName>
                                        </p:attrNameLst>
                                      </p:cBhvr>
                                      <p:to>
                                        <p:strVal val="visible"/>
                                      </p:to>
                                    </p:set>
                                    <p:anim calcmode="lin" valueType="num">
                                      <p:cBhvr additive="base">
                                        <p:cTn id="48" dur="500" fill="hold"/>
                                        <p:tgtEl>
                                          <p:spTgt spid="535555">
                                            <p:txEl>
                                              <p:pRg st="5" end="5"/>
                                            </p:txEl>
                                          </p:spTgt>
                                        </p:tgtEl>
                                        <p:attrNameLst>
                                          <p:attrName>ppt_x</p:attrName>
                                        </p:attrNameLst>
                                      </p:cBhvr>
                                      <p:tavLst>
                                        <p:tav tm="0">
                                          <p:val>
                                            <p:strVal val="0-#ppt_w/2"/>
                                          </p:val>
                                        </p:tav>
                                        <p:tav tm="100000">
                                          <p:val>
                                            <p:strVal val="#ppt_x"/>
                                          </p:val>
                                        </p:tav>
                                      </p:tavLst>
                                    </p:anim>
                                    <p:anim calcmode="lin" valueType="num">
                                      <p:cBhvr additive="base">
                                        <p:cTn id="49" dur="500" fill="hold"/>
                                        <p:tgtEl>
                                          <p:spTgt spid="535555">
                                            <p:txEl>
                                              <p:pRg st="5" end="5"/>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535555">
                                            <p:txEl>
                                              <p:pRg st="5" end="5"/>
                                            </p:txEl>
                                          </p:spTgt>
                                        </p:tgtEl>
                                        <p:attrNameLst>
                                          <p:attrName>ppt_c</p:attrName>
                                        </p:attrNameLst>
                                      </p:cBhvr>
                                      <p:to>
                                        <a:schemeClr val="bg2"/>
                                      </p:to>
                                    </p:animClr>
                                  </p:subTnLst>
                                </p:cTn>
                              </p:par>
                            </p:childTnLst>
                          </p:cTn>
                        </p:par>
                      </p:childTnLst>
                    </p:cTn>
                  </p:par>
                  <p:par>
                    <p:cTn id="50" fill="hold" nodeType="clickPar">
                      <p:stCondLst>
                        <p:cond delay="indefinite"/>
                      </p:stCondLst>
                      <p:childTnLst>
                        <p:par>
                          <p:cTn id="51" fill="hold" nodeType="withGroup">
                            <p:stCondLst>
                              <p:cond delay="0"/>
                            </p:stCondLst>
                            <p:childTnLst>
                              <p:par>
                                <p:cTn id="52" presetID="2" presetClass="entr" presetSubtype="8" fill="hold" grpId="0" nodeType="clickEffect">
                                  <p:stCondLst>
                                    <p:cond delay="0"/>
                                  </p:stCondLst>
                                  <p:childTnLst>
                                    <p:set>
                                      <p:cBhvr>
                                        <p:cTn id="53" dur="1" fill="hold">
                                          <p:stCondLst>
                                            <p:cond delay="0"/>
                                          </p:stCondLst>
                                        </p:cTn>
                                        <p:tgtEl>
                                          <p:spTgt spid="535555">
                                            <p:txEl>
                                              <p:pRg st="6" end="6"/>
                                            </p:txEl>
                                          </p:spTgt>
                                        </p:tgtEl>
                                        <p:attrNameLst>
                                          <p:attrName>style.visibility</p:attrName>
                                        </p:attrNameLst>
                                      </p:cBhvr>
                                      <p:to>
                                        <p:strVal val="visible"/>
                                      </p:to>
                                    </p:set>
                                    <p:anim calcmode="lin" valueType="num">
                                      <p:cBhvr additive="base">
                                        <p:cTn id="54" dur="500" fill="hold"/>
                                        <p:tgtEl>
                                          <p:spTgt spid="535555">
                                            <p:txEl>
                                              <p:pRg st="6" end="6"/>
                                            </p:txEl>
                                          </p:spTgt>
                                        </p:tgtEl>
                                        <p:attrNameLst>
                                          <p:attrName>ppt_x</p:attrName>
                                        </p:attrNameLst>
                                      </p:cBhvr>
                                      <p:tavLst>
                                        <p:tav tm="0">
                                          <p:val>
                                            <p:strVal val="0-#ppt_w/2"/>
                                          </p:val>
                                        </p:tav>
                                        <p:tav tm="100000">
                                          <p:val>
                                            <p:strVal val="#ppt_x"/>
                                          </p:val>
                                        </p:tav>
                                      </p:tavLst>
                                    </p:anim>
                                    <p:anim calcmode="lin" valueType="num">
                                      <p:cBhvr additive="base">
                                        <p:cTn id="55" dur="500" fill="hold"/>
                                        <p:tgtEl>
                                          <p:spTgt spid="535555">
                                            <p:txEl>
                                              <p:pRg st="6" end="6"/>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535555">
                                            <p:txEl>
                                              <p:pRg st="6" end="6"/>
                                            </p:txEl>
                                          </p:spTgt>
                                        </p:tgtEl>
                                        <p:attrNameLst>
                                          <p:attrName>ppt_c</p:attrName>
                                        </p:attrNameLst>
                                      </p:cBhvr>
                                      <p:to>
                                        <a:schemeClr val="bg2"/>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5554" grpId="0" animBg="1" autoUpdateAnimBg="0"/>
      <p:bldP spid="535555" grpId="0" build="p" bldLvl="5" autoUpdateAnimBg="0"/>
      <p:bldP spid="535556" grpId="0" animBg="1" autoUpdateAnimBg="0"/>
    </p:bldLst>
  </p:timing>
</p:sld>
</file>

<file path=ppt/slides/slide33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87746"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326659"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983E89A9-A1AA-41E2-B227-4761BD8E02D1}" type="slidenum">
              <a:rPr lang="de-DE" altLang="en-US" sz="900" smtClean="0">
                <a:solidFill>
                  <a:schemeClr val="accent2"/>
                </a:solidFill>
              </a:rPr>
              <a:pPr/>
              <a:t>333</a:t>
            </a:fld>
            <a:endParaRPr lang="de-DE" altLang="en-US" sz="1400" b="0" smtClean="0">
              <a:solidFill>
                <a:schemeClr val="tx1"/>
              </a:solidFill>
            </a:endParaRPr>
          </a:p>
        </p:txBody>
      </p:sp>
      <p:sp>
        <p:nvSpPr>
          <p:cNvPr id="737287" name="Rectangle 7"/>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3.4.4 Globale Probleme</a:t>
            </a:r>
          </a:p>
        </p:txBody>
      </p:sp>
      <p:sp>
        <p:nvSpPr>
          <p:cNvPr id="737288" name="Rectangle 8"/>
          <p:cNvSpPr>
            <a:spLocks noGrp="1" noChangeArrowheads="1"/>
          </p:cNvSpPr>
          <p:nvPr>
            <p:ph type="body" idx="1"/>
          </p:nvPr>
        </p:nvSpPr>
        <p:spPr>
          <a:xfrm>
            <a:off x="684213" y="1960563"/>
            <a:ext cx="7772400" cy="4276725"/>
          </a:xfrm>
        </p:spPr>
        <p:txBody>
          <a:bodyPr/>
          <a:lstStyle/>
          <a:p>
            <a:r>
              <a:rPr lang="de-DE" altLang="en-US" smtClean="0">
                <a:ea typeface="ＭＳ Ｐゴシック" pitchFamily="34" charset="-128"/>
              </a:rPr>
              <a:t>In 2004 2,5Mrd</a:t>
            </a:r>
            <a:r>
              <a:rPr lang="de-DE" altLang="en-US" b="0" smtClean="0">
                <a:ea typeface="ＭＳ Ｐゴシック" pitchFamily="34" charset="-128"/>
              </a:rPr>
              <a:t>€</a:t>
            </a:r>
            <a:r>
              <a:rPr lang="de-DE" altLang="en-US" smtClean="0">
                <a:ea typeface="ＭＳ Ｐゴシック" pitchFamily="34" charset="-128"/>
              </a:rPr>
              <a:t> weniger für die GKV aber:</a:t>
            </a:r>
          </a:p>
          <a:p>
            <a:pPr lvl="3"/>
            <a:r>
              <a:rPr lang="de-DE" altLang="en-US" smtClean="0">
                <a:ea typeface="ＭＳ Ｐゴシック" pitchFamily="34" charset="-128"/>
              </a:rPr>
              <a:t>Davon 1,4 durch Ausschluss der OTC-Präparate</a:t>
            </a:r>
          </a:p>
          <a:p>
            <a:pPr lvl="3"/>
            <a:r>
              <a:rPr lang="de-DE" altLang="en-US" smtClean="0">
                <a:ea typeface="ＭＳ Ｐゴシック" pitchFamily="34" charset="-128"/>
              </a:rPr>
              <a:t>0,6 durch höhere Patientenzuzahlung</a:t>
            </a:r>
          </a:p>
          <a:p>
            <a:pPr lvl="3"/>
            <a:r>
              <a:rPr lang="de-DE" altLang="en-US" smtClean="0">
                <a:ea typeface="ＭＳ Ｐゴシック" pitchFamily="34" charset="-128"/>
              </a:rPr>
              <a:t>1,0 durch Herstellerrabatt</a:t>
            </a:r>
          </a:p>
          <a:p>
            <a:pPr lvl="3"/>
            <a:r>
              <a:rPr lang="de-DE" altLang="en-US" smtClean="0">
                <a:ea typeface="ＭＳ Ｐゴシック" pitchFamily="34" charset="-128"/>
              </a:rPr>
              <a:t>0,8 durch Umstellung der Apothekenvergütung</a:t>
            </a:r>
            <a:br>
              <a:rPr lang="de-DE" altLang="en-US" smtClean="0">
                <a:ea typeface="ＭＳ Ｐゴシック" pitchFamily="34" charset="-128"/>
              </a:rPr>
            </a:br>
            <a:r>
              <a:rPr lang="de-DE" altLang="en-US" smtClean="0">
                <a:ea typeface="ＭＳ Ｐゴシック" pitchFamily="34" charset="-128"/>
              </a:rPr>
              <a:t>(Kürzung der Großhandel- /Apothekenmargen)</a:t>
            </a:r>
          </a:p>
          <a:p>
            <a:pPr lvl="3"/>
            <a:r>
              <a:rPr lang="de-DE" altLang="en-US" smtClean="0">
                <a:ea typeface="ＭＳ Ｐゴシック" pitchFamily="34" charset="-128"/>
              </a:rPr>
              <a:t>Also in Summe </a:t>
            </a:r>
            <a:r>
              <a:rPr lang="de-DE" altLang="en-US" sz="2000" b="1" smtClean="0">
                <a:ea typeface="ＭＳ Ｐゴシック" pitchFamily="34" charset="-128"/>
              </a:rPr>
              <a:t>3,8Mrd</a:t>
            </a:r>
            <a:r>
              <a:rPr lang="de-DE" altLang="en-US" sz="2000" smtClean="0">
                <a:ea typeface="ＭＳ Ｐゴシック" pitchFamily="34" charset="-128"/>
              </a:rPr>
              <a:t>€</a:t>
            </a:r>
            <a:r>
              <a:rPr lang="de-DE" altLang="en-US" smtClean="0">
                <a:ea typeface="ＭＳ Ｐゴシック" pitchFamily="34" charset="-128"/>
              </a:rPr>
              <a:t> !</a:t>
            </a:r>
            <a:br>
              <a:rPr lang="de-DE" altLang="en-US" smtClean="0">
                <a:ea typeface="ＭＳ Ｐゴシック" pitchFamily="34" charset="-128"/>
              </a:rPr>
            </a:br>
            <a:endParaRPr lang="de-DE" altLang="en-US" smtClean="0">
              <a:ea typeface="ＭＳ Ｐゴシック" pitchFamily="34" charset="-128"/>
            </a:endParaRPr>
          </a:p>
          <a:p>
            <a:r>
              <a:rPr lang="de-DE" altLang="en-US" smtClean="0">
                <a:ea typeface="ＭＳ Ｐゴシック" pitchFamily="34" charset="-128"/>
              </a:rPr>
              <a:t>In Wirklichkeit wurden 1,3 Mrd</a:t>
            </a:r>
            <a:r>
              <a:rPr lang="de-DE" altLang="en-US" b="0" smtClean="0">
                <a:ea typeface="ＭＳ Ｐゴシック" pitchFamily="34" charset="-128"/>
              </a:rPr>
              <a:t>€</a:t>
            </a:r>
            <a:r>
              <a:rPr lang="de-DE" altLang="en-US" smtClean="0">
                <a:ea typeface="ＭＳ Ｐゴシック" pitchFamily="34" charset="-128"/>
              </a:rPr>
              <a:t> mehr ausgegeben, die nur anders verteilt wurden und zur Entlastung der GKV dienten!</a:t>
            </a:r>
          </a:p>
        </p:txBody>
      </p:sp>
      <p:sp>
        <p:nvSpPr>
          <p:cNvPr id="737283"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dirty="0" smtClean="0"/>
              <a:t>3.4.4.3 Kostenentwicklung Arzneimittel</a:t>
            </a:r>
          </a:p>
        </p:txBody>
      </p:sp>
      <p:sp>
        <p:nvSpPr>
          <p:cNvPr id="326663" name="Text Box 4"/>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737288">
                                            <p:txEl>
                                              <p:pRg st="0" end="0"/>
                                            </p:txEl>
                                          </p:spTgt>
                                        </p:tgtEl>
                                        <p:attrNameLst>
                                          <p:attrName>style.visibility</p:attrName>
                                        </p:attrNameLst>
                                      </p:cBhvr>
                                      <p:to>
                                        <p:strVal val="visible"/>
                                      </p:to>
                                    </p:set>
                                    <p:anim calcmode="lin" valueType="num">
                                      <p:cBhvr additive="base">
                                        <p:cTn id="7" dur="500" fill="hold"/>
                                        <p:tgtEl>
                                          <p:spTgt spid="73728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737288">
                                            <p:txEl>
                                              <p:pRg st="0" end="0"/>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737288">
                                            <p:txEl>
                                              <p:pRg st="0" end="0"/>
                                            </p:txEl>
                                          </p:spTgt>
                                        </p:tgtEl>
                                        <p:attrNameLst>
                                          <p:attrName>ppt_c</p:attrName>
                                        </p:attrNameLst>
                                      </p:cBhvr>
                                      <p:to>
                                        <a:schemeClr val="bg2"/>
                                      </p:to>
                                    </p:animClr>
                                  </p:sub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737288">
                                            <p:txEl>
                                              <p:pRg st="1" end="1"/>
                                            </p:txEl>
                                          </p:spTgt>
                                        </p:tgtEl>
                                        <p:attrNameLst>
                                          <p:attrName>style.visibility</p:attrName>
                                        </p:attrNameLst>
                                      </p:cBhvr>
                                      <p:to>
                                        <p:strVal val="visible"/>
                                      </p:to>
                                    </p:set>
                                    <p:anim calcmode="lin" valueType="num">
                                      <p:cBhvr additive="base">
                                        <p:cTn id="13" dur="500" fill="hold"/>
                                        <p:tgtEl>
                                          <p:spTgt spid="737288">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737288">
                                            <p:txEl>
                                              <p:pRg st="1" end="1"/>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737288">
                                            <p:txEl>
                                              <p:pRg st="1" end="1"/>
                                            </p:txEl>
                                          </p:spTgt>
                                        </p:tgtEl>
                                        <p:attrNameLst>
                                          <p:attrName>ppt_c</p:attrName>
                                        </p:attrNameLst>
                                      </p:cBhvr>
                                      <p:to>
                                        <a:schemeClr val="bg2"/>
                                      </p:to>
                                    </p:animClr>
                                  </p:sub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737288">
                                            <p:txEl>
                                              <p:pRg st="2" end="2"/>
                                            </p:txEl>
                                          </p:spTgt>
                                        </p:tgtEl>
                                        <p:attrNameLst>
                                          <p:attrName>style.visibility</p:attrName>
                                        </p:attrNameLst>
                                      </p:cBhvr>
                                      <p:to>
                                        <p:strVal val="visible"/>
                                      </p:to>
                                    </p:set>
                                    <p:anim calcmode="lin" valueType="num">
                                      <p:cBhvr additive="base">
                                        <p:cTn id="19" dur="500" fill="hold"/>
                                        <p:tgtEl>
                                          <p:spTgt spid="737288">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737288">
                                            <p:txEl>
                                              <p:pRg st="2" end="2"/>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737288">
                                            <p:txEl>
                                              <p:pRg st="2" end="2"/>
                                            </p:txEl>
                                          </p:spTgt>
                                        </p:tgtEl>
                                        <p:attrNameLst>
                                          <p:attrName>ppt_c</p:attrName>
                                        </p:attrNameLst>
                                      </p:cBhvr>
                                      <p:to>
                                        <a:schemeClr val="bg2"/>
                                      </p:to>
                                    </p:animClr>
                                  </p:sub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737288">
                                            <p:txEl>
                                              <p:pRg st="3" end="3"/>
                                            </p:txEl>
                                          </p:spTgt>
                                        </p:tgtEl>
                                        <p:attrNameLst>
                                          <p:attrName>style.visibility</p:attrName>
                                        </p:attrNameLst>
                                      </p:cBhvr>
                                      <p:to>
                                        <p:strVal val="visible"/>
                                      </p:to>
                                    </p:set>
                                    <p:anim calcmode="lin" valueType="num">
                                      <p:cBhvr additive="base">
                                        <p:cTn id="25" dur="500" fill="hold"/>
                                        <p:tgtEl>
                                          <p:spTgt spid="737288">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737288">
                                            <p:txEl>
                                              <p:pRg st="3" end="3"/>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737288">
                                            <p:txEl>
                                              <p:pRg st="3" end="3"/>
                                            </p:txEl>
                                          </p:spTgt>
                                        </p:tgtEl>
                                        <p:attrNameLst>
                                          <p:attrName>ppt_c</p:attrName>
                                        </p:attrNameLst>
                                      </p:cBhvr>
                                      <p:to>
                                        <a:schemeClr val="bg2"/>
                                      </p:to>
                                    </p:animClr>
                                  </p:sub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737288">
                                            <p:txEl>
                                              <p:pRg st="4" end="4"/>
                                            </p:txEl>
                                          </p:spTgt>
                                        </p:tgtEl>
                                        <p:attrNameLst>
                                          <p:attrName>style.visibility</p:attrName>
                                        </p:attrNameLst>
                                      </p:cBhvr>
                                      <p:to>
                                        <p:strVal val="visible"/>
                                      </p:to>
                                    </p:set>
                                    <p:anim calcmode="lin" valueType="num">
                                      <p:cBhvr additive="base">
                                        <p:cTn id="31" dur="500" fill="hold"/>
                                        <p:tgtEl>
                                          <p:spTgt spid="737288">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737288">
                                            <p:txEl>
                                              <p:pRg st="4" end="4"/>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737288">
                                            <p:txEl>
                                              <p:pRg st="4" end="4"/>
                                            </p:txEl>
                                          </p:spTgt>
                                        </p:tgtEl>
                                        <p:attrNameLst>
                                          <p:attrName>ppt_c</p:attrName>
                                        </p:attrNameLst>
                                      </p:cBhvr>
                                      <p:to>
                                        <a:schemeClr val="bg2"/>
                                      </p:to>
                                    </p:animClr>
                                  </p:sub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737288">
                                            <p:txEl>
                                              <p:pRg st="5" end="5"/>
                                            </p:txEl>
                                          </p:spTgt>
                                        </p:tgtEl>
                                        <p:attrNameLst>
                                          <p:attrName>style.visibility</p:attrName>
                                        </p:attrNameLst>
                                      </p:cBhvr>
                                      <p:to>
                                        <p:strVal val="visible"/>
                                      </p:to>
                                    </p:set>
                                    <p:anim calcmode="lin" valueType="num">
                                      <p:cBhvr additive="base">
                                        <p:cTn id="37" dur="500" fill="hold"/>
                                        <p:tgtEl>
                                          <p:spTgt spid="737288">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737288">
                                            <p:txEl>
                                              <p:pRg st="5" end="5"/>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737288">
                                            <p:txEl>
                                              <p:pRg st="5" end="5"/>
                                            </p:txEl>
                                          </p:spTgt>
                                        </p:tgtEl>
                                        <p:attrNameLst>
                                          <p:attrName>ppt_c</p:attrName>
                                        </p:attrNameLst>
                                      </p:cBhvr>
                                      <p:to>
                                        <a:schemeClr val="bg2"/>
                                      </p:to>
                                    </p:animClr>
                                  </p:sub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737288">
                                            <p:txEl>
                                              <p:pRg st="6" end="6"/>
                                            </p:txEl>
                                          </p:spTgt>
                                        </p:tgtEl>
                                        <p:attrNameLst>
                                          <p:attrName>style.visibility</p:attrName>
                                        </p:attrNameLst>
                                      </p:cBhvr>
                                      <p:to>
                                        <p:strVal val="visible"/>
                                      </p:to>
                                    </p:set>
                                    <p:anim calcmode="lin" valueType="num">
                                      <p:cBhvr additive="base">
                                        <p:cTn id="43" dur="500" fill="hold"/>
                                        <p:tgtEl>
                                          <p:spTgt spid="737288">
                                            <p:txEl>
                                              <p:pRg st="6" end="6"/>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737288">
                                            <p:txEl>
                                              <p:pRg st="6" end="6"/>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737288">
                                            <p:txEl>
                                              <p:pRg st="6" end="6"/>
                                            </p:txEl>
                                          </p:spTgt>
                                        </p:tgtEl>
                                        <p:attrNameLst>
                                          <p:attrName>ppt_c</p:attrName>
                                        </p:attrNameLst>
                                      </p:cBhvr>
                                      <p:to>
                                        <a:schemeClr val="bg2"/>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7288" grpId="0" build="p" bldLvl="5" autoUpdateAnimBg="0"/>
    </p:bldLst>
  </p:timing>
</p:sld>
</file>

<file path=ppt/slides/slide33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82626"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327683"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7E4EBCC1-4552-46B1-884F-19AA6AB21A02}" type="slidenum">
              <a:rPr lang="de-DE" altLang="en-US" sz="900" smtClean="0">
                <a:solidFill>
                  <a:schemeClr val="accent2"/>
                </a:solidFill>
              </a:rPr>
              <a:pPr/>
              <a:t>334</a:t>
            </a:fld>
            <a:endParaRPr lang="de-DE" altLang="en-US" sz="1400" b="0" smtClean="0">
              <a:solidFill>
                <a:schemeClr val="tx1"/>
              </a:solidFill>
            </a:endParaRPr>
          </a:p>
        </p:txBody>
      </p:sp>
      <p:sp>
        <p:nvSpPr>
          <p:cNvPr id="537602" name="Rectangle 2"/>
          <p:cNvSpPr>
            <a:spLocks noGrp="1" noChangeArrowheads="1"/>
          </p:cNvSpPr>
          <p:nvPr>
            <p:ph type="title"/>
          </p:nvPr>
        </p:nvSpPr>
        <p:spPr>
          <a:xfrm>
            <a:off x="611188" y="188913"/>
            <a:ext cx="7772400" cy="519112"/>
          </a:xfrm>
        </p:spPr>
        <p:txBody>
          <a:bodyPr/>
          <a:lstStyle/>
          <a:p>
            <a:pPr>
              <a:defRPr/>
            </a:pPr>
            <a:r>
              <a:rPr lang="de-DE" altLang="en-US" smtClean="0">
                <a:ea typeface="ＭＳ Ｐゴシック" pitchFamily="1" charset="-128"/>
              </a:rPr>
              <a:t>3.4.4 Globale Probleme</a:t>
            </a:r>
          </a:p>
        </p:txBody>
      </p:sp>
      <p:sp>
        <p:nvSpPr>
          <p:cNvPr id="537604" name="Text Box 4"/>
          <p:cNvSpPr txBox="1">
            <a:spLocks noChangeArrowheads="1"/>
          </p:cNvSpPr>
          <p:nvPr/>
        </p:nvSpPr>
        <p:spPr bwMode="auto">
          <a:xfrm>
            <a:off x="684213" y="765175"/>
            <a:ext cx="7777162" cy="312738"/>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dirty="0" smtClean="0"/>
              <a:t>3.4.4.3 Kostenentwicklung</a:t>
            </a:r>
          </a:p>
        </p:txBody>
      </p:sp>
      <p:sp>
        <p:nvSpPr>
          <p:cNvPr id="327686"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pic>
        <p:nvPicPr>
          <p:cNvPr id="312327" name="Picture 2"/>
          <p:cNvPicPr>
            <a:picLocks noChangeAspect="1" noChangeArrowheads="1"/>
          </p:cNvPicPr>
          <p:nvPr/>
        </p:nvPicPr>
        <p:blipFill>
          <a:blip r:embed="rId3"/>
          <a:srcRect/>
          <a:stretch>
            <a:fillRect/>
          </a:stretch>
        </p:blipFill>
        <p:spPr bwMode="auto">
          <a:xfrm>
            <a:off x="684213" y="1196975"/>
            <a:ext cx="7758112" cy="489585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gradFill rotWithShape="1">
                  <a:gsLst>
                    <a:gs pos="0">
                      <a:schemeClr val="bg1"/>
                    </a:gs>
                    <a:gs pos="100000">
                      <a:srgbClr val="0066CC"/>
                    </a:gs>
                  </a:gsLst>
                  <a:lin ang="5400000" scaled="1"/>
                </a:gra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Rectangle 14"/>
          <p:cNvSpPr>
            <a:spLocks noChangeArrowheads="1"/>
          </p:cNvSpPr>
          <p:nvPr/>
        </p:nvSpPr>
        <p:spPr bwMode="auto">
          <a:xfrm>
            <a:off x="5981700" y="5461000"/>
            <a:ext cx="1152525" cy="215900"/>
          </a:xfrm>
          <a:prstGeom prst="rect">
            <a:avLst/>
          </a:prstGeom>
          <a:noFill/>
          <a:ln w="34925">
            <a:solidFill>
              <a:srgbClr val="FF0000"/>
            </a:solidFill>
            <a:miter lim="800000"/>
            <a:headEnd/>
            <a:tailEnd/>
          </a:ln>
          <a:effectLst>
            <a:outerShdw blurRad="63500" dist="38099" dir="2700000" algn="ctr" rotWithShape="0">
              <a:schemeClr val="bg2">
                <a:alpha val="74997"/>
              </a:schemeClr>
            </a:outerShdw>
          </a:effectLst>
          <a:extLst>
            <a:ext uri="{909E8E84-426E-40DD-AFC4-6F175D3DCCD1}">
              <a14:hiddenFill xmlns:a14="http://schemas.microsoft.com/office/drawing/2010/main">
                <a:solidFill>
                  <a:schemeClr val="folHlink"/>
                </a:solidFill>
              </a14:hiddenFill>
            </a:ext>
          </a:extLst>
        </p:spPr>
        <p:txBody>
          <a:bodyPr anchor="ctr">
            <a:spAutoFit/>
          </a:bodyPr>
          <a:lstStyle/>
          <a:p>
            <a:pPr>
              <a:defRPr/>
            </a:pPr>
            <a:endParaRPr lang="it-IT">
              <a:latin typeface="Arial" charset="0"/>
              <a:ea typeface="ＭＳ Ｐゴシック" charset="0"/>
            </a:endParaRP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6"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1+#ppt_w/2"/>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33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82626"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328707"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CC3E295B-C0BA-4E56-9853-AAC664B61429}" type="slidenum">
              <a:rPr lang="de-DE" altLang="en-US" sz="900" smtClean="0">
                <a:solidFill>
                  <a:schemeClr val="accent2"/>
                </a:solidFill>
              </a:rPr>
              <a:pPr/>
              <a:t>335</a:t>
            </a:fld>
            <a:endParaRPr lang="de-DE" altLang="en-US" sz="1400" b="0" smtClean="0">
              <a:solidFill>
                <a:schemeClr val="tx1"/>
              </a:solidFill>
            </a:endParaRPr>
          </a:p>
        </p:txBody>
      </p:sp>
      <p:sp>
        <p:nvSpPr>
          <p:cNvPr id="537602" name="Rectangle 2"/>
          <p:cNvSpPr>
            <a:spLocks noGrp="1" noChangeArrowheads="1"/>
          </p:cNvSpPr>
          <p:nvPr>
            <p:ph type="title"/>
          </p:nvPr>
        </p:nvSpPr>
        <p:spPr>
          <a:xfrm>
            <a:off x="611188" y="188913"/>
            <a:ext cx="7772400" cy="519112"/>
          </a:xfrm>
        </p:spPr>
        <p:txBody>
          <a:bodyPr/>
          <a:lstStyle/>
          <a:p>
            <a:pPr>
              <a:defRPr/>
            </a:pPr>
            <a:r>
              <a:rPr lang="de-DE" altLang="en-US" smtClean="0">
                <a:ea typeface="ＭＳ Ｐゴシック" pitchFamily="1" charset="-128"/>
              </a:rPr>
              <a:t>3.4.4 Globale Probleme</a:t>
            </a:r>
          </a:p>
        </p:txBody>
      </p:sp>
      <p:sp>
        <p:nvSpPr>
          <p:cNvPr id="537604" name="Text Box 4"/>
          <p:cNvSpPr txBox="1">
            <a:spLocks noChangeArrowheads="1"/>
          </p:cNvSpPr>
          <p:nvPr/>
        </p:nvSpPr>
        <p:spPr bwMode="auto">
          <a:xfrm>
            <a:off x="684213" y="765175"/>
            <a:ext cx="7777162" cy="312738"/>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dirty="0" smtClean="0"/>
              <a:t>3.4.4.3 Kostenentwicklung</a:t>
            </a:r>
          </a:p>
        </p:txBody>
      </p:sp>
      <p:sp>
        <p:nvSpPr>
          <p:cNvPr id="328710"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pic>
        <p:nvPicPr>
          <p:cNvPr id="313351" name="Picture 10"/>
          <p:cNvPicPr>
            <a:picLocks noChangeAspect="1" noChangeArrowheads="1"/>
          </p:cNvPicPr>
          <p:nvPr/>
        </p:nvPicPr>
        <p:blipFill>
          <a:blip r:embed="rId3"/>
          <a:srcRect/>
          <a:stretch>
            <a:fillRect/>
          </a:stretch>
        </p:blipFill>
        <p:spPr bwMode="auto">
          <a:xfrm>
            <a:off x="890588" y="2997200"/>
            <a:ext cx="7364412" cy="208756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gradFill rotWithShape="1">
                  <a:gsLst>
                    <a:gs pos="0">
                      <a:schemeClr val="bg1"/>
                    </a:gs>
                    <a:gs pos="100000">
                      <a:srgbClr val="0066CC"/>
                    </a:gs>
                  </a:gsLst>
                  <a:lin ang="5400000" scaled="1"/>
                </a:gradFill>
              </a14:hiddenFill>
            </a:ext>
            <a:ext uri="{91240B29-F687-4F45-9708-019B960494DF}">
              <a14:hiddenLine xmlns:a14="http://schemas.microsoft.com/office/drawing/2010/main" w="9525">
                <a:solidFill>
                  <a:srgbClr val="000000"/>
                </a:solidFill>
                <a:miter lim="800000"/>
                <a:headEnd/>
                <a:tailEnd/>
              </a14:hiddenLine>
            </a:ext>
          </a:extLst>
        </p:spPr>
      </p:pic>
      <p:sp>
        <p:nvSpPr>
          <p:cNvPr id="328712" name="Rectangle 10"/>
          <p:cNvSpPr>
            <a:spLocks noChangeArrowheads="1"/>
          </p:cNvSpPr>
          <p:nvPr/>
        </p:nvSpPr>
        <p:spPr bwMode="auto">
          <a:xfrm>
            <a:off x="1477963" y="5300663"/>
            <a:ext cx="3024187"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200"/>
              <a:t>* Quelle: ABDA Bericht 2011/12 </a:t>
            </a:r>
            <a:r>
              <a:rPr lang="de-DE" altLang="en-US" sz="900"/>
              <a:t>http://www.abda.de/fileadmin/assets/Jahresbericht/ABDA_Bericht_2011_2012.pdf</a:t>
            </a:r>
          </a:p>
        </p:txBody>
      </p:sp>
      <p:pic>
        <p:nvPicPr>
          <p:cNvPr id="291852" name="Picture 12" descr="http://t3.gstatic.com/images?q=tbn:ANd9GcQeYWL2LVzB_Uw_2IvXttUhzGB-FxTZUXeNhtB1-QA4FMurpsMzrA"/>
          <p:cNvPicPr>
            <a:picLocks noChangeAspect="1" noChangeArrowheads="1"/>
          </p:cNvPicPr>
          <p:nvPr/>
        </p:nvPicPr>
        <p:blipFill>
          <a:blip r:embed="rId4"/>
          <a:srcRect/>
          <a:stretch>
            <a:fillRect/>
          </a:stretch>
        </p:blipFill>
        <p:spPr bwMode="auto">
          <a:xfrm>
            <a:off x="2771775" y="1166813"/>
            <a:ext cx="3028950" cy="1514475"/>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zoom/>
  </p:transition>
  <p:timing>
    <p:tnLst>
      <p:par>
        <p:cTn id="1" dur="indefinite" restart="never" nodeType="tmRoot"/>
      </p:par>
    </p:tnLst>
  </p:timing>
</p:sld>
</file>

<file path=ppt/slides/slide33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83650"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329731" name="Foliennummernplatzhalter 5"/>
          <p:cNvSpPr txBox="1">
            <a:spLocks noGrp="1"/>
          </p:cNvSpPr>
          <p:nvPr/>
        </p:nvSpPr>
        <p:spPr bwMode="auto">
          <a:xfrm>
            <a:off x="8101013" y="6524625"/>
            <a:ext cx="4572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r">
              <a:lnSpc>
                <a:spcPct val="100000"/>
              </a:lnSpc>
              <a:spcBef>
                <a:spcPct val="0"/>
              </a:spcBef>
              <a:buSzTx/>
            </a:pPr>
            <a:fld id="{F40627FE-6345-489B-B9E0-B1C96A96498D}" type="slidenum">
              <a:rPr lang="de-DE" altLang="en-US" sz="900">
                <a:solidFill>
                  <a:schemeClr val="accent2"/>
                </a:solidFill>
              </a:rPr>
              <a:pPr algn="r">
                <a:lnSpc>
                  <a:spcPct val="100000"/>
                </a:lnSpc>
                <a:spcBef>
                  <a:spcPct val="0"/>
                </a:spcBef>
                <a:buSzTx/>
              </a:pPr>
              <a:t>336</a:t>
            </a:fld>
            <a:endParaRPr lang="de-DE" altLang="en-US" sz="1400" b="0">
              <a:solidFill>
                <a:schemeClr val="tx1"/>
              </a:solidFill>
            </a:endParaRPr>
          </a:p>
        </p:txBody>
      </p:sp>
      <p:sp>
        <p:nvSpPr>
          <p:cNvPr id="2" name="Rectangle 2"/>
          <p:cNvSpPr>
            <a:spLocks noGrp="1" noChangeArrowheads="1"/>
          </p:cNvSpPr>
          <p:nvPr>
            <p:ph type="title" idx="4294967295"/>
          </p:nvPr>
        </p:nvSpPr>
        <p:spPr>
          <a:xfrm>
            <a:off x="611188" y="188913"/>
            <a:ext cx="7772400" cy="519112"/>
          </a:xfrm>
        </p:spPr>
        <p:txBody>
          <a:bodyPr/>
          <a:lstStyle/>
          <a:p>
            <a:pPr>
              <a:defRPr/>
            </a:pPr>
            <a:r>
              <a:rPr lang="de-DE" altLang="en-US" smtClean="0">
                <a:ea typeface="ＭＳ Ｐゴシック" pitchFamily="1" charset="-128"/>
              </a:rPr>
              <a:t>3.4.2 Globale Probleme</a:t>
            </a:r>
          </a:p>
        </p:txBody>
      </p:sp>
      <p:sp>
        <p:nvSpPr>
          <p:cNvPr id="537604" name="Text Box 4"/>
          <p:cNvSpPr txBox="1">
            <a:spLocks noChangeArrowheads="1"/>
          </p:cNvSpPr>
          <p:nvPr/>
        </p:nvSpPr>
        <p:spPr bwMode="auto">
          <a:xfrm>
            <a:off x="684213" y="765175"/>
            <a:ext cx="7777162" cy="312738"/>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dirty="0" smtClean="0"/>
              <a:t>3.4.4.3 Kostenentwicklung</a:t>
            </a:r>
          </a:p>
        </p:txBody>
      </p:sp>
      <p:sp>
        <p:nvSpPr>
          <p:cNvPr id="329734"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329735" name="Rectangle 10"/>
          <p:cNvSpPr>
            <a:spLocks noChangeArrowheads="1"/>
          </p:cNvSpPr>
          <p:nvPr/>
        </p:nvSpPr>
        <p:spPr bwMode="auto">
          <a:xfrm>
            <a:off x="684213" y="5876925"/>
            <a:ext cx="76247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200"/>
              <a:t>* Quelle: Statistisches Bundesamt 2011</a:t>
            </a:r>
          </a:p>
        </p:txBody>
      </p:sp>
      <p:graphicFrame>
        <p:nvGraphicFramePr>
          <p:cNvPr id="329736" name="Object 8"/>
          <p:cNvGraphicFramePr>
            <a:graphicFrameLocks noChangeAspect="1"/>
          </p:cNvGraphicFramePr>
          <p:nvPr/>
        </p:nvGraphicFramePr>
        <p:xfrm>
          <a:off x="757238" y="1271588"/>
          <a:ext cx="7629525" cy="4314825"/>
        </p:xfrm>
        <a:graphic>
          <a:graphicData uri="http://schemas.openxmlformats.org/presentationml/2006/ole">
            <mc:AlternateContent xmlns:mc="http://schemas.openxmlformats.org/markup-compatibility/2006">
              <mc:Choice xmlns:v="urn:schemas-microsoft-com:vml" Requires="v">
                <p:oleObj spid="_x0000_s329816" name="Diagramm" r:id="rId4" imgW="7645400" imgH="4330700" progId="Excel.Chart.8">
                  <p:embed/>
                </p:oleObj>
              </mc:Choice>
              <mc:Fallback>
                <p:oleObj name="Diagramm" r:id="rId4" imgW="7645400" imgH="4330700" progId="Excel.Chart.8">
                  <p:embed/>
                  <p:pic>
                    <p:nvPicPr>
                      <p:cNvPr id="0" name="Object 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57238" y="1271588"/>
                        <a:ext cx="7629525" cy="4314825"/>
                      </a:xfrm>
                      <a:prstGeom prst="rect">
                        <a:avLst/>
                      </a:prstGeom>
                      <a:noFill/>
                      <a:ln>
                        <a:noFill/>
                      </a:ln>
                      <a:effectLst/>
                      <a:extLst>
                        <a:ext uri="{909E8E84-426E-40DD-AFC4-6F175D3DCCD1}">
                          <a14:hiddenFill xmlns:a14="http://schemas.microsoft.com/office/drawing/2010/main">
                            <a:solidFill>
                              <a:schemeClr val="folHlink"/>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sp>
        <p:nvSpPr>
          <p:cNvPr id="329737" name="Foliennummernplatzhalter 1"/>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6C3D7F93-49E8-48F5-A46D-E6AF052899F5}" type="slidenum">
              <a:rPr lang="de-DE" altLang="en-US" sz="900" smtClean="0">
                <a:solidFill>
                  <a:schemeClr val="accent2"/>
                </a:solidFill>
              </a:rPr>
              <a:pPr/>
              <a:t>336</a:t>
            </a:fld>
            <a:endParaRPr lang="de-DE" altLang="en-US" sz="1400" b="0" smtClean="0">
              <a:solidFill>
                <a:schemeClr val="tx1"/>
              </a:solidFill>
            </a:endParaRPr>
          </a:p>
        </p:txBody>
      </p:sp>
    </p:spTree>
  </p:cSld>
  <p:clrMapOvr>
    <a:masterClrMapping/>
  </p:clrMapOvr>
  <p:transition>
    <p:zoom/>
  </p:transition>
  <p:timing>
    <p:tnLst>
      <p:par>
        <p:cTn id="1" dur="indefinite" restart="never" nodeType="tmRoot"/>
      </p:par>
    </p:tnLst>
  </p:timing>
</p:sld>
</file>

<file path=ppt/slides/slide33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84674"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330755" name="Foliennummernplatzhalter 5"/>
          <p:cNvSpPr txBox="1">
            <a:spLocks noGrp="1"/>
          </p:cNvSpPr>
          <p:nvPr/>
        </p:nvSpPr>
        <p:spPr bwMode="auto">
          <a:xfrm>
            <a:off x="8101013" y="6524625"/>
            <a:ext cx="4572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r">
              <a:lnSpc>
                <a:spcPct val="100000"/>
              </a:lnSpc>
              <a:spcBef>
                <a:spcPct val="0"/>
              </a:spcBef>
              <a:buSzTx/>
            </a:pPr>
            <a:fld id="{23E12DEB-0043-4650-9D6F-6DF0C0DF7410}" type="slidenum">
              <a:rPr lang="de-DE" altLang="en-US" sz="900">
                <a:solidFill>
                  <a:schemeClr val="accent2"/>
                </a:solidFill>
              </a:rPr>
              <a:pPr algn="r">
                <a:lnSpc>
                  <a:spcPct val="100000"/>
                </a:lnSpc>
                <a:spcBef>
                  <a:spcPct val="0"/>
                </a:spcBef>
                <a:buSzTx/>
              </a:pPr>
              <a:t>337</a:t>
            </a:fld>
            <a:endParaRPr lang="de-DE" altLang="en-US" sz="1400" b="0">
              <a:solidFill>
                <a:schemeClr val="tx1"/>
              </a:solidFill>
            </a:endParaRPr>
          </a:p>
        </p:txBody>
      </p:sp>
      <p:sp>
        <p:nvSpPr>
          <p:cNvPr id="669699" name="Text Box 3"/>
          <p:cNvSpPr txBox="1">
            <a:spLocks noChangeArrowheads="1"/>
          </p:cNvSpPr>
          <p:nvPr/>
        </p:nvSpPr>
        <p:spPr bwMode="auto">
          <a:xfrm>
            <a:off x="611188" y="188913"/>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dirty="0" smtClean="0"/>
              <a:t>3.4.4.3 Kostenentwicklung Arzneimittel</a:t>
            </a:r>
          </a:p>
        </p:txBody>
      </p:sp>
      <p:sp>
        <p:nvSpPr>
          <p:cNvPr id="330757" name="Text Box 4"/>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330758" name="Rectangle 10"/>
          <p:cNvSpPr>
            <a:spLocks noChangeArrowheads="1"/>
          </p:cNvSpPr>
          <p:nvPr/>
        </p:nvSpPr>
        <p:spPr bwMode="auto">
          <a:xfrm>
            <a:off x="684213" y="5876925"/>
            <a:ext cx="762476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200"/>
              <a:t>* Quelle: Statistisches Bundesamt 2012</a:t>
            </a:r>
          </a:p>
        </p:txBody>
      </p:sp>
      <p:sp>
        <p:nvSpPr>
          <p:cNvPr id="330759" name="Foliennummernplatzhalter 1"/>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B02CACA1-F971-4418-B5E0-35034579CB32}" type="slidenum">
              <a:rPr lang="de-DE" altLang="en-US" sz="900" smtClean="0">
                <a:solidFill>
                  <a:schemeClr val="accent2"/>
                </a:solidFill>
              </a:rPr>
              <a:pPr/>
              <a:t>337</a:t>
            </a:fld>
            <a:endParaRPr lang="de-DE" altLang="en-US" sz="1400" b="0" smtClean="0">
              <a:solidFill>
                <a:schemeClr val="tx1"/>
              </a:solidFill>
            </a:endParaRPr>
          </a:p>
        </p:txBody>
      </p:sp>
      <p:pic>
        <p:nvPicPr>
          <p:cNvPr id="315400" name="Picture 13"/>
          <p:cNvPicPr>
            <a:picLocks noChangeAspect="1" noChangeArrowheads="1"/>
          </p:cNvPicPr>
          <p:nvPr/>
        </p:nvPicPr>
        <p:blipFill>
          <a:blip r:embed="rId3"/>
          <a:srcRect/>
          <a:stretch>
            <a:fillRect/>
          </a:stretch>
        </p:blipFill>
        <p:spPr bwMode="auto">
          <a:xfrm>
            <a:off x="1187450" y="715963"/>
            <a:ext cx="6708775" cy="4791075"/>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gradFill rotWithShape="1">
                  <a:gsLst>
                    <a:gs pos="0">
                      <a:schemeClr val="bg1"/>
                    </a:gs>
                    <a:gs pos="100000">
                      <a:srgbClr val="0066CC"/>
                    </a:gs>
                  </a:gsLst>
                  <a:lin ang="5400000" scaled="1"/>
                </a:gra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zoom/>
  </p:transition>
  <p:timing>
    <p:tnLst>
      <p:par>
        <p:cTn id="1" dur="indefinite" restart="never" nodeType="tmRoot"/>
      </p:par>
    </p:tn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8"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502786" name="Rectangle 2"/>
          <p:cNvSpPr>
            <a:spLocks noGrp="1" noChangeArrowheads="1"/>
          </p:cNvSpPr>
          <p:nvPr>
            <p:ph type="title"/>
          </p:nvPr>
        </p:nvSpPr>
        <p:spPr>
          <a:xfrm>
            <a:off x="684213" y="219075"/>
            <a:ext cx="7772400" cy="312738"/>
          </a:xfrm>
          <a:gradFill rotWithShape="1">
            <a:gsLst>
              <a:gs pos="0">
                <a:schemeClr val="bg1"/>
              </a:gs>
              <a:gs pos="100000">
                <a:srgbClr val="0066CC"/>
              </a:gs>
            </a:gsLst>
            <a:lin ang="5400000" scaled="1"/>
          </a:gradFill>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pPr marL="342900" indent="-342900">
              <a:lnSpc>
                <a:spcPct val="90000"/>
              </a:lnSpc>
              <a:spcBef>
                <a:spcPct val="50000"/>
              </a:spcBef>
              <a:buSzPct val="90000"/>
              <a:defRPr/>
            </a:pPr>
            <a:r>
              <a:rPr lang="de-DE" altLang="en-US" sz="1600" smtClean="0">
                <a:solidFill>
                  <a:srgbClr val="000066"/>
                </a:solidFill>
                <a:effectLst>
                  <a:outerShdw blurRad="38100" dist="38100" dir="2700000" algn="tl">
                    <a:srgbClr val="C0C0C0"/>
                  </a:outerShdw>
                </a:effectLst>
                <a:ea typeface="ＭＳ Ｐゴシック" pitchFamily="1" charset="-128"/>
              </a:rPr>
              <a:t> 3.4.4.3   Anteil an den GKV Ausgaben*</a:t>
            </a:r>
          </a:p>
        </p:txBody>
      </p:sp>
      <p:sp>
        <p:nvSpPr>
          <p:cNvPr id="331780" name="Foliennummernplatzhalter 1"/>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C1C6B093-166B-4C90-A7AE-C1F14EDCC68B}" type="slidenum">
              <a:rPr lang="de-DE" altLang="en-US" sz="900" smtClean="0">
                <a:solidFill>
                  <a:schemeClr val="accent2"/>
                </a:solidFill>
              </a:rPr>
              <a:pPr/>
              <a:t>338</a:t>
            </a:fld>
            <a:endParaRPr lang="de-DE" altLang="en-US" sz="1400" b="0" smtClean="0">
              <a:solidFill>
                <a:schemeClr val="tx1"/>
              </a:solidFill>
            </a:endParaRPr>
          </a:p>
        </p:txBody>
      </p:sp>
      <p:sp>
        <p:nvSpPr>
          <p:cNvPr id="331781" name="Rectangle 10"/>
          <p:cNvSpPr>
            <a:spLocks noChangeArrowheads="1"/>
          </p:cNvSpPr>
          <p:nvPr/>
        </p:nvSpPr>
        <p:spPr bwMode="auto">
          <a:xfrm>
            <a:off x="5076825" y="1052513"/>
            <a:ext cx="3024188"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200"/>
              <a:t>* Quelle: ABDA Bericht 2011/12 </a:t>
            </a:r>
            <a:r>
              <a:rPr lang="de-DE" altLang="en-US" sz="900"/>
              <a:t>http://www.abda.de/fileadmin/assets/Jahresbericht/ABDA_Bericht_2011_2012.pdf</a:t>
            </a:r>
          </a:p>
        </p:txBody>
      </p:sp>
      <p:pic>
        <p:nvPicPr>
          <p:cNvPr id="316422" name="Picture 7"/>
          <p:cNvPicPr>
            <a:picLocks noChangeAspect="1" noChangeArrowheads="1"/>
          </p:cNvPicPr>
          <p:nvPr/>
        </p:nvPicPr>
        <p:blipFill>
          <a:blip r:embed="rId2"/>
          <a:srcRect/>
          <a:stretch>
            <a:fillRect/>
          </a:stretch>
        </p:blipFill>
        <p:spPr bwMode="auto">
          <a:xfrm>
            <a:off x="611188" y="765175"/>
            <a:ext cx="4281487" cy="5400675"/>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gradFill rotWithShape="1">
                  <a:gsLst>
                    <a:gs pos="0">
                      <a:schemeClr val="bg1"/>
                    </a:gs>
                    <a:gs pos="100000">
                      <a:srgbClr val="0066CC"/>
                    </a:gs>
                  </a:gsLst>
                  <a:lin ang="5400000" scaled="1"/>
                </a:gra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zoom/>
  </p:transition>
  <p:timing>
    <p:tnLst>
      <p:par>
        <p:cTn id="1" dur="indefinite" restart="never" nodeType="tmRoot"/>
      </p:par>
    </p:tn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2"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86723" name="Text Box 2"/>
          <p:cNvSpPr txBox="1">
            <a:spLocks noChangeArrowheads="1"/>
          </p:cNvSpPr>
          <p:nvPr/>
        </p:nvSpPr>
        <p:spPr bwMode="auto">
          <a:xfrm>
            <a:off x="325438" y="381000"/>
            <a:ext cx="8493125" cy="4159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FFFFFF"/>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lvl1pPr defTabSz="414338">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charset="0"/>
                <a:ea typeface="ＭＳ Ｐゴシック" charset="0"/>
              </a:defRPr>
            </a:lvl1pPr>
            <a:lvl2pPr marL="742950" indent="-285750" defTabSz="414338">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charset="0"/>
                <a:ea typeface="ＭＳ Ｐゴシック" charset="0"/>
              </a:defRPr>
            </a:lvl2pPr>
            <a:lvl3pPr marL="1143000" indent="-228600" defTabSz="414338">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charset="0"/>
                <a:ea typeface="ＭＳ Ｐゴシック" charset="0"/>
              </a:defRPr>
            </a:lvl3pPr>
            <a:lvl4pPr marL="1600200" indent="-228600" defTabSz="414338">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charset="0"/>
                <a:ea typeface="ＭＳ Ｐゴシック" charset="0"/>
              </a:defRPr>
            </a:lvl4pPr>
            <a:lvl5pPr marL="2057400" indent="-228600" defTabSz="414338">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charset="0"/>
                <a:ea typeface="ＭＳ Ｐゴシック" charset="0"/>
              </a:defRPr>
            </a:lvl5pPr>
            <a:lvl6pPr marL="25146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charset="0"/>
                <a:ea typeface="ＭＳ Ｐゴシック" charset="0"/>
              </a:defRPr>
            </a:lvl6pPr>
            <a:lvl7pPr marL="29718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charset="0"/>
                <a:ea typeface="ＭＳ Ｐゴシック" charset="0"/>
              </a:defRPr>
            </a:lvl7pPr>
            <a:lvl8pPr marL="34290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charset="0"/>
                <a:ea typeface="ＭＳ Ｐゴシック" charset="0"/>
              </a:defRPr>
            </a:lvl8pPr>
            <a:lvl9pPr marL="38862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 pos="5253038" algn="l"/>
                <a:tab pos="5910263" algn="l"/>
                <a:tab pos="6565900" algn="l"/>
                <a:tab pos="7223125" algn="l"/>
                <a:tab pos="7880350" algn="l"/>
              </a:tabLst>
              <a:defRPr sz="2400" b="1">
                <a:solidFill>
                  <a:srgbClr val="000066"/>
                </a:solidFill>
                <a:latin typeface="Arial" charset="0"/>
                <a:ea typeface="ＭＳ Ｐゴシック" charset="0"/>
              </a:defRPr>
            </a:lvl9pPr>
          </a:lstStyle>
          <a:p>
            <a:pPr algn="ctr" eaLnBrk="1">
              <a:lnSpc>
                <a:spcPct val="93000"/>
              </a:lnSpc>
              <a:spcBef>
                <a:spcPct val="0"/>
              </a:spcBef>
              <a:buClr>
                <a:srgbClr val="000000"/>
              </a:buClr>
              <a:buSzPct val="45000"/>
              <a:buFont typeface="Wingdings" charset="0"/>
              <a:buNone/>
              <a:defRPr/>
            </a:pPr>
            <a:r>
              <a:rPr lang="en-GB" sz="1800" smtClean="0">
                <a:solidFill>
                  <a:srgbClr val="000000"/>
                </a:solidFill>
              </a:rPr>
              <a:t>Orphan Diseases</a:t>
            </a:r>
          </a:p>
          <a:p>
            <a:pPr algn="ctr" eaLnBrk="1">
              <a:lnSpc>
                <a:spcPct val="93000"/>
              </a:lnSpc>
              <a:spcBef>
                <a:spcPct val="0"/>
              </a:spcBef>
              <a:buClr>
                <a:srgbClr val="000000"/>
              </a:buClr>
              <a:buSzPct val="45000"/>
              <a:buFont typeface="Wingdings" charset="0"/>
              <a:buNone/>
              <a:defRPr/>
            </a:pPr>
            <a:r>
              <a:rPr lang="en-GB" sz="1500" smtClean="0">
                <a:solidFill>
                  <a:srgbClr val="000000"/>
                </a:solidFill>
              </a:rPr>
              <a:t>Data pairs of [yearly cost per patient] v [patients] for 17 non-cancer orphan drugs (four values were identical) and best fit curve according to equation.</a:t>
            </a:r>
          </a:p>
        </p:txBody>
      </p:sp>
      <p:pic>
        <p:nvPicPr>
          <p:cNvPr id="286724" name="Picture 3"/>
          <p:cNvPicPr>
            <a:picLocks noChangeAspect="1" noChangeArrowheads="1"/>
          </p:cNvPicPr>
          <p:nvPr/>
        </p:nvPicPr>
        <p:blipFill>
          <a:blip r:embed="rId3"/>
          <a:srcRect/>
          <a:stretch>
            <a:fillRect/>
          </a:stretch>
        </p:blipFill>
        <p:spPr bwMode="auto">
          <a:xfrm>
            <a:off x="7935913" y="6205538"/>
            <a:ext cx="815975" cy="52228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FFFFFF"/>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pic>
      <p:pic>
        <p:nvPicPr>
          <p:cNvPr id="286725" name="Picture 4"/>
          <p:cNvPicPr>
            <a:picLocks noChangeAspect="1" noChangeArrowheads="1"/>
          </p:cNvPicPr>
          <p:nvPr/>
        </p:nvPicPr>
        <p:blipFill>
          <a:blip r:embed="rId4"/>
          <a:srcRect/>
          <a:stretch>
            <a:fillRect/>
          </a:stretch>
        </p:blipFill>
        <p:spPr bwMode="auto">
          <a:xfrm>
            <a:off x="688975" y="1160463"/>
            <a:ext cx="7483475" cy="471170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FFFFFF"/>
                </a:solidFill>
                <a:round/>
                <a:headEnd/>
                <a:tailEnd/>
              </a14:hiddenLine>
            </a:ext>
          </a:extLst>
        </p:spPr>
      </p:pic>
      <p:sp>
        <p:nvSpPr>
          <p:cNvPr id="286726" name="Text Box 5"/>
          <p:cNvSpPr txBox="1">
            <a:spLocks noChangeArrowheads="1"/>
          </p:cNvSpPr>
          <p:nvPr/>
        </p:nvSpPr>
        <p:spPr bwMode="auto">
          <a:xfrm>
            <a:off x="688975" y="5972175"/>
            <a:ext cx="3917950" cy="2317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FFFFFF"/>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lvl1pPr defTabSz="414338">
              <a:tabLst>
                <a:tab pos="657225" algn="l"/>
                <a:tab pos="1312863" algn="l"/>
                <a:tab pos="1970088" algn="l"/>
                <a:tab pos="2627313" algn="l"/>
                <a:tab pos="3282950" algn="l"/>
              </a:tabLst>
              <a:defRPr sz="2400" b="1">
                <a:solidFill>
                  <a:srgbClr val="000066"/>
                </a:solidFill>
                <a:latin typeface="Arial" charset="0"/>
                <a:ea typeface="ＭＳ Ｐゴシック" charset="0"/>
              </a:defRPr>
            </a:lvl1pPr>
            <a:lvl2pPr marL="742950" indent="-285750" defTabSz="414338">
              <a:tabLst>
                <a:tab pos="657225" algn="l"/>
                <a:tab pos="1312863" algn="l"/>
                <a:tab pos="1970088" algn="l"/>
                <a:tab pos="2627313" algn="l"/>
                <a:tab pos="3282950" algn="l"/>
              </a:tabLst>
              <a:defRPr sz="2400" b="1">
                <a:solidFill>
                  <a:srgbClr val="000066"/>
                </a:solidFill>
                <a:latin typeface="Arial" charset="0"/>
                <a:ea typeface="ＭＳ Ｐゴシック" charset="0"/>
              </a:defRPr>
            </a:lvl2pPr>
            <a:lvl3pPr marL="1143000" indent="-228600" defTabSz="414338">
              <a:tabLst>
                <a:tab pos="657225" algn="l"/>
                <a:tab pos="1312863" algn="l"/>
                <a:tab pos="1970088" algn="l"/>
                <a:tab pos="2627313" algn="l"/>
                <a:tab pos="3282950" algn="l"/>
              </a:tabLst>
              <a:defRPr sz="2400" b="1">
                <a:solidFill>
                  <a:srgbClr val="000066"/>
                </a:solidFill>
                <a:latin typeface="Arial" charset="0"/>
                <a:ea typeface="ＭＳ Ｐゴシック" charset="0"/>
              </a:defRPr>
            </a:lvl3pPr>
            <a:lvl4pPr marL="1600200" indent="-228600" defTabSz="414338">
              <a:tabLst>
                <a:tab pos="657225" algn="l"/>
                <a:tab pos="1312863" algn="l"/>
                <a:tab pos="1970088" algn="l"/>
                <a:tab pos="2627313" algn="l"/>
                <a:tab pos="3282950" algn="l"/>
              </a:tabLst>
              <a:defRPr sz="2400" b="1">
                <a:solidFill>
                  <a:srgbClr val="000066"/>
                </a:solidFill>
                <a:latin typeface="Arial" charset="0"/>
                <a:ea typeface="ＭＳ Ｐゴシック" charset="0"/>
              </a:defRPr>
            </a:lvl4pPr>
            <a:lvl5pPr marL="2057400" indent="-228600" defTabSz="414338">
              <a:tabLst>
                <a:tab pos="657225" algn="l"/>
                <a:tab pos="1312863" algn="l"/>
                <a:tab pos="1970088" algn="l"/>
                <a:tab pos="2627313" algn="l"/>
                <a:tab pos="3282950" algn="l"/>
              </a:tabLst>
              <a:defRPr sz="2400" b="1">
                <a:solidFill>
                  <a:srgbClr val="000066"/>
                </a:solidFill>
                <a:latin typeface="Arial" charset="0"/>
                <a:ea typeface="ＭＳ Ｐゴシック" charset="0"/>
              </a:defRPr>
            </a:lvl5pPr>
            <a:lvl6pPr marL="25146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Lst>
              <a:defRPr sz="2400" b="1">
                <a:solidFill>
                  <a:srgbClr val="000066"/>
                </a:solidFill>
                <a:latin typeface="Arial" charset="0"/>
                <a:ea typeface="ＭＳ Ｐゴシック" charset="0"/>
              </a:defRPr>
            </a:lvl6pPr>
            <a:lvl7pPr marL="29718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Lst>
              <a:defRPr sz="2400" b="1">
                <a:solidFill>
                  <a:srgbClr val="000066"/>
                </a:solidFill>
                <a:latin typeface="Arial" charset="0"/>
                <a:ea typeface="ＭＳ Ｐゴシック" charset="0"/>
              </a:defRPr>
            </a:lvl7pPr>
            <a:lvl8pPr marL="34290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Lst>
              <a:defRPr sz="2400" b="1">
                <a:solidFill>
                  <a:srgbClr val="000066"/>
                </a:solidFill>
                <a:latin typeface="Arial" charset="0"/>
                <a:ea typeface="ＭＳ Ｐゴシック" charset="0"/>
              </a:defRPr>
            </a:lvl8pPr>
            <a:lvl9pPr marL="38862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Lst>
              <a:defRPr sz="2400" b="1">
                <a:solidFill>
                  <a:srgbClr val="000066"/>
                </a:solidFill>
                <a:latin typeface="Arial" charset="0"/>
                <a:ea typeface="ＭＳ Ｐゴシック" charset="0"/>
              </a:defRPr>
            </a:lvl9pPr>
          </a:lstStyle>
          <a:p>
            <a:pPr eaLnBrk="1">
              <a:lnSpc>
                <a:spcPct val="93000"/>
              </a:lnSpc>
              <a:spcBef>
                <a:spcPct val="0"/>
              </a:spcBef>
              <a:buClr>
                <a:srgbClr val="000000"/>
              </a:buClr>
              <a:buSzPct val="45000"/>
              <a:buFont typeface="Wingdings" charset="0"/>
              <a:buNone/>
              <a:defRPr/>
            </a:pPr>
            <a:r>
              <a:rPr lang="en-GB" sz="1100" smtClean="0">
                <a:solidFill>
                  <a:srgbClr val="000000"/>
                </a:solidFill>
              </a:rPr>
              <a:t>Messori A et al. BMJ 2010;341:bmj.c4615</a:t>
            </a:r>
          </a:p>
        </p:txBody>
      </p:sp>
      <p:sp>
        <p:nvSpPr>
          <p:cNvPr id="286727" name="Text Box 6"/>
          <p:cNvSpPr txBox="1">
            <a:spLocks noChangeArrowheads="1"/>
          </p:cNvSpPr>
          <p:nvPr/>
        </p:nvSpPr>
        <p:spPr bwMode="auto">
          <a:xfrm>
            <a:off x="5003800" y="6237288"/>
            <a:ext cx="2735263" cy="215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lvl1pPr marL="77788" indent="-77788" defTabSz="414338">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1pPr>
            <a:lvl2pPr marL="742950" indent="-285750" defTabSz="414338">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2pPr>
            <a:lvl3pPr marL="1143000" indent="-228600" defTabSz="414338">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3pPr>
            <a:lvl4pPr marL="1600200" indent="-228600" defTabSz="414338">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4pPr>
            <a:lvl5pPr marL="2057400" indent="-228600" defTabSz="414338">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5pPr>
            <a:lvl6pPr marL="25146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6pPr>
            <a:lvl7pPr marL="29718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7pPr>
            <a:lvl8pPr marL="34290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8pPr>
            <a:lvl9pPr marL="3886200" indent="-228600" defTabSz="414338" eaLnBrk="0" fontAlgn="base" hangingPunct="0">
              <a:lnSpc>
                <a:spcPct val="90000"/>
              </a:lnSpc>
              <a:spcBef>
                <a:spcPct val="50000"/>
              </a:spcBef>
              <a:spcAft>
                <a:spcPct val="0"/>
              </a:spcAft>
              <a:buSzPct val="90000"/>
              <a:tabLst>
                <a:tab pos="657225" algn="l"/>
                <a:tab pos="1312863" algn="l"/>
                <a:tab pos="1970088" algn="l"/>
                <a:tab pos="2627313" algn="l"/>
                <a:tab pos="3282950" algn="l"/>
                <a:tab pos="3940175" algn="l"/>
                <a:tab pos="4595813" algn="l"/>
              </a:tabLst>
              <a:defRPr sz="2400" b="1">
                <a:solidFill>
                  <a:srgbClr val="000066"/>
                </a:solidFill>
                <a:latin typeface="Arial" pitchFamily="34" charset="0"/>
                <a:ea typeface="ＭＳ Ｐゴシック" pitchFamily="1" charset="-128"/>
              </a:defRPr>
            </a:lvl9pPr>
          </a:lstStyle>
          <a:p>
            <a:pPr eaLnBrk="1">
              <a:lnSpc>
                <a:spcPct val="93000"/>
              </a:lnSpc>
              <a:spcBef>
                <a:spcPct val="0"/>
              </a:spcBef>
              <a:buClr>
                <a:srgbClr val="000000"/>
              </a:buClr>
              <a:buSzPct val="45000"/>
              <a:buFont typeface="Wingdings" pitchFamily="2" charset="2"/>
              <a:buNone/>
              <a:defRPr/>
            </a:pPr>
            <a:r>
              <a:rPr lang="en-GB" altLang="en-US" sz="900" b="0" smtClean="0">
                <a:solidFill>
                  <a:srgbClr val="000000"/>
                </a:solidFill>
              </a:rPr>
              <a:t>©2010 by British Medical Journal Publishing Group</a:t>
            </a:r>
          </a:p>
        </p:txBody>
      </p:sp>
      <p:sp>
        <p:nvSpPr>
          <p:cNvPr id="332808" name="Foliennummernplatzhalter 1"/>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F928B1AD-1F74-44CE-A408-CEA96BB456F0}" type="slidenum">
              <a:rPr lang="de-DE" altLang="en-US" sz="900" smtClean="0">
                <a:solidFill>
                  <a:schemeClr val="accent2"/>
                </a:solidFill>
              </a:rPr>
              <a:pPr/>
              <a:t>339</a:t>
            </a:fld>
            <a:endParaRPr lang="de-DE" altLang="en-US" sz="1400" b="0" smtClean="0">
              <a:solidFill>
                <a:schemeClr val="tx1"/>
              </a:solidFill>
            </a:endParaRPr>
          </a:p>
        </p:txBody>
      </p:sp>
    </p:spTree>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35843" name="Foliennummernplatzhalter 4"/>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A4597B9E-DEE0-44D5-B2E4-884D90632112}" type="slidenum">
              <a:rPr lang="de-DE" altLang="en-US" sz="900" smtClean="0">
                <a:solidFill>
                  <a:schemeClr val="accent2"/>
                </a:solidFill>
              </a:rPr>
              <a:pPr/>
              <a:t>34</a:t>
            </a:fld>
            <a:endParaRPr lang="de-DE" altLang="en-US" sz="1400" b="0" smtClean="0">
              <a:solidFill>
                <a:schemeClr val="tx1"/>
              </a:solidFill>
            </a:endParaRPr>
          </a:p>
        </p:txBody>
      </p:sp>
      <p:sp>
        <p:nvSpPr>
          <p:cNvPr id="410634" name="Rectangle 10"/>
          <p:cNvSpPr>
            <a:spLocks noGrp="1" noChangeArrowheads="1"/>
          </p:cNvSpPr>
          <p:nvPr>
            <p:ph type="title"/>
          </p:nvPr>
        </p:nvSpPr>
        <p:spPr>
          <a:xfrm>
            <a:off x="457200" y="106363"/>
            <a:ext cx="8228013" cy="762000"/>
          </a:xfrm>
        </p:spPr>
        <p:txBody>
          <a:bodyPr/>
          <a:lstStyle/>
          <a:p>
            <a:pPr>
              <a:defRPr/>
            </a:pPr>
            <a:r>
              <a:rPr lang="de-DE" altLang="en-US" sz="2400" smtClean="0">
                <a:ea typeface="ＭＳ Ｐゴシック" pitchFamily="1" charset="-128"/>
              </a:rPr>
              <a:t>2.1.2 Die Phasen der klinischen Prüfung</a:t>
            </a:r>
            <a:r>
              <a:rPr lang="de-DE" altLang="en-US" sz="2400" b="0" smtClean="0">
                <a:ea typeface="ＭＳ Ｐゴシック" pitchFamily="1" charset="-128"/>
              </a:rPr>
              <a:t> </a:t>
            </a:r>
            <a:br>
              <a:rPr lang="de-DE" altLang="en-US" sz="2400" b="0" smtClean="0">
                <a:ea typeface="ＭＳ Ｐゴシック" pitchFamily="1" charset="-128"/>
              </a:rPr>
            </a:br>
            <a:r>
              <a:rPr lang="de-DE" altLang="en-US" sz="2000" b="0" smtClean="0">
                <a:ea typeface="ＭＳ Ｐゴシック" pitchFamily="1" charset="-128"/>
              </a:rPr>
              <a:t>Entwicklungsgang eines Arzneimittels</a:t>
            </a:r>
          </a:p>
        </p:txBody>
      </p:sp>
      <p:sp>
        <p:nvSpPr>
          <p:cNvPr id="410635" name="Text Box 11"/>
          <p:cNvSpPr txBox="1">
            <a:spLocks noChangeArrowheads="1"/>
          </p:cNvSpPr>
          <p:nvPr/>
        </p:nvSpPr>
        <p:spPr bwMode="auto">
          <a:xfrm>
            <a:off x="900113" y="981075"/>
            <a:ext cx="7416800" cy="53245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buClr>
                <a:srgbClr val="000066"/>
              </a:buClr>
              <a:buFontTx/>
              <a:buChar char="•"/>
            </a:pPr>
            <a:r>
              <a:rPr lang="de-DE" altLang="en-US" sz="2000" dirty="0">
                <a:solidFill>
                  <a:schemeClr val="tx1"/>
                </a:solidFill>
              </a:rPr>
              <a:t> Etwa 1 von 10.000 Stoffen erreicht den Markt</a:t>
            </a:r>
          </a:p>
          <a:p>
            <a:pPr>
              <a:lnSpc>
                <a:spcPct val="100000"/>
              </a:lnSpc>
              <a:buClr>
                <a:srgbClr val="000066"/>
              </a:buClr>
              <a:buFontTx/>
              <a:buChar char="•"/>
            </a:pPr>
            <a:r>
              <a:rPr lang="de-DE" altLang="en-US" sz="2000" dirty="0">
                <a:solidFill>
                  <a:schemeClr val="tx1"/>
                </a:solidFill>
              </a:rPr>
              <a:t> Die Kosten einer multizentrischen Studie lagen im Durchschnitt 1991 bei 203 </a:t>
            </a:r>
            <a:r>
              <a:rPr lang="de-DE" altLang="en-US" sz="2000" dirty="0" err="1">
                <a:solidFill>
                  <a:schemeClr val="tx1"/>
                </a:solidFill>
              </a:rPr>
              <a:t>mill</a:t>
            </a:r>
            <a:r>
              <a:rPr lang="de-DE" altLang="en-US" sz="2000" dirty="0">
                <a:solidFill>
                  <a:schemeClr val="tx1"/>
                </a:solidFill>
              </a:rPr>
              <a:t>$, 2001 bei 850 </a:t>
            </a:r>
            <a:r>
              <a:rPr lang="de-DE" altLang="en-US" sz="2000" dirty="0" err="1">
                <a:solidFill>
                  <a:schemeClr val="tx1"/>
                </a:solidFill>
              </a:rPr>
              <a:t>mill</a:t>
            </a:r>
            <a:r>
              <a:rPr lang="de-DE" altLang="en-US" sz="2000" dirty="0">
                <a:solidFill>
                  <a:schemeClr val="tx1"/>
                </a:solidFill>
              </a:rPr>
              <a:t>$ </a:t>
            </a:r>
            <a:r>
              <a:rPr lang="de-DE" altLang="en-US" sz="2000" dirty="0">
                <a:solidFill>
                  <a:srgbClr val="CC0000"/>
                </a:solidFill>
              </a:rPr>
              <a:t>(Angaben der Industrie)</a:t>
            </a:r>
          </a:p>
          <a:p>
            <a:pPr>
              <a:lnSpc>
                <a:spcPct val="100000"/>
              </a:lnSpc>
              <a:buClr>
                <a:srgbClr val="000066"/>
              </a:buClr>
              <a:buFontTx/>
              <a:buChar char="•"/>
            </a:pPr>
            <a:r>
              <a:rPr lang="de-DE" altLang="en-US" sz="2000" dirty="0">
                <a:solidFill>
                  <a:schemeClr val="tx1"/>
                </a:solidFill>
              </a:rPr>
              <a:t> Die </a:t>
            </a:r>
            <a:r>
              <a:rPr lang="de-DE" altLang="en-US" sz="2000" dirty="0">
                <a:solidFill>
                  <a:srgbClr val="CC0000"/>
                </a:solidFill>
              </a:rPr>
              <a:t>realen Kosten</a:t>
            </a:r>
            <a:r>
              <a:rPr lang="de-DE" altLang="en-US" sz="2000" dirty="0">
                <a:solidFill>
                  <a:schemeClr val="tx1"/>
                </a:solidFill>
              </a:rPr>
              <a:t> sind aber eher 50-200 </a:t>
            </a:r>
            <a:r>
              <a:rPr lang="de-DE" altLang="en-US" sz="2000" dirty="0" err="1">
                <a:solidFill>
                  <a:schemeClr val="tx1"/>
                </a:solidFill>
              </a:rPr>
              <a:t>mill</a:t>
            </a:r>
            <a:r>
              <a:rPr lang="de-DE" altLang="en-US" sz="2000" dirty="0">
                <a:solidFill>
                  <a:schemeClr val="tx1"/>
                </a:solidFill>
              </a:rPr>
              <a:t>$</a:t>
            </a:r>
          </a:p>
          <a:p>
            <a:pPr>
              <a:lnSpc>
                <a:spcPct val="100000"/>
              </a:lnSpc>
              <a:buClr>
                <a:srgbClr val="000066"/>
              </a:buClr>
              <a:buFontTx/>
              <a:buChar char="•"/>
            </a:pPr>
            <a:r>
              <a:rPr lang="de-DE" altLang="en-US" sz="2000" dirty="0">
                <a:solidFill>
                  <a:schemeClr val="tx1"/>
                </a:solidFill>
              </a:rPr>
              <a:t> In dem gleichen Zeitraum sind auch die Anträge an die FDA kontinuierlich zurückgegangen</a:t>
            </a:r>
          </a:p>
          <a:p>
            <a:pPr>
              <a:lnSpc>
                <a:spcPct val="100000"/>
              </a:lnSpc>
              <a:buClr>
                <a:srgbClr val="000066"/>
              </a:buClr>
              <a:buFontTx/>
              <a:buChar char="•"/>
            </a:pPr>
            <a:r>
              <a:rPr lang="de-DE" altLang="en-US" sz="2000" dirty="0">
                <a:solidFill>
                  <a:schemeClr val="tx1"/>
                </a:solidFill>
              </a:rPr>
              <a:t> Arzneimittel werden hauptsächlich nur für sehr lukrative Indikationen (KHK, Diabetes, Onkologie) entwickelt</a:t>
            </a:r>
          </a:p>
          <a:p>
            <a:pPr>
              <a:lnSpc>
                <a:spcPct val="100000"/>
              </a:lnSpc>
              <a:buClr>
                <a:srgbClr val="000066"/>
              </a:buClr>
              <a:buFontTx/>
              <a:buChar char="•"/>
            </a:pPr>
            <a:r>
              <a:rPr lang="de-DE" altLang="en-US" sz="2000" dirty="0">
                <a:solidFill>
                  <a:schemeClr val="tx1"/>
                </a:solidFill>
              </a:rPr>
              <a:t> Seltene Krankheiten („</a:t>
            </a:r>
            <a:r>
              <a:rPr lang="de-DE" altLang="en-US" sz="2000" dirty="0" err="1">
                <a:solidFill>
                  <a:schemeClr val="tx1"/>
                </a:solidFill>
              </a:rPr>
              <a:t>orphan</a:t>
            </a:r>
            <a:r>
              <a:rPr lang="de-DE" altLang="en-US" sz="2000" dirty="0">
                <a:solidFill>
                  <a:schemeClr val="tx1"/>
                </a:solidFill>
              </a:rPr>
              <a:t> </a:t>
            </a:r>
            <a:r>
              <a:rPr lang="de-DE" altLang="en-US" sz="2000" dirty="0" err="1">
                <a:solidFill>
                  <a:schemeClr val="tx1"/>
                </a:solidFill>
              </a:rPr>
              <a:t>drugs</a:t>
            </a:r>
            <a:r>
              <a:rPr lang="ja-JP" altLang="de-DE" sz="2000" dirty="0">
                <a:solidFill>
                  <a:schemeClr val="tx1"/>
                </a:solidFill>
              </a:rPr>
              <a:t>“</a:t>
            </a:r>
            <a:r>
              <a:rPr lang="de-DE" altLang="ja-JP" sz="2000" dirty="0" smtClean="0">
                <a:solidFill>
                  <a:schemeClr val="tx1"/>
                </a:solidFill>
              </a:rPr>
              <a:t>) oder Medikamente für die Pädiatrie  </a:t>
            </a:r>
            <a:r>
              <a:rPr lang="de-DE" altLang="en-US" sz="2000" dirty="0" smtClean="0">
                <a:solidFill>
                  <a:schemeClr val="tx1"/>
                </a:solidFill>
              </a:rPr>
              <a:t>werden </a:t>
            </a:r>
            <a:r>
              <a:rPr lang="de-DE" altLang="en-US" sz="2000" dirty="0">
                <a:solidFill>
                  <a:schemeClr val="tx1"/>
                </a:solidFill>
              </a:rPr>
              <a:t>kaum berücksichtigt </a:t>
            </a:r>
            <a:r>
              <a:rPr lang="de-DE" altLang="ja-JP" sz="2000" dirty="0" smtClean="0">
                <a:solidFill>
                  <a:schemeClr val="tx1"/>
                </a:solidFill>
              </a:rPr>
              <a:t>obwohl </a:t>
            </a:r>
            <a:r>
              <a:rPr lang="de-DE" altLang="ja-JP" sz="2000" dirty="0">
                <a:solidFill>
                  <a:schemeClr val="tx1"/>
                </a:solidFill>
              </a:rPr>
              <a:t>sie schneller zugelassen werden  </a:t>
            </a:r>
          </a:p>
          <a:p>
            <a:pPr>
              <a:lnSpc>
                <a:spcPct val="100000"/>
              </a:lnSpc>
              <a:buClr>
                <a:srgbClr val="000066"/>
              </a:buClr>
              <a:buFontTx/>
              <a:buChar char="•"/>
            </a:pPr>
            <a:r>
              <a:rPr lang="de-DE" altLang="en-US" sz="2000" dirty="0">
                <a:solidFill>
                  <a:schemeClr val="tx1"/>
                </a:solidFill>
              </a:rPr>
              <a:t> Die Vorteile der „</a:t>
            </a:r>
            <a:r>
              <a:rPr lang="de-DE" altLang="en-US" sz="2000" dirty="0" err="1">
                <a:solidFill>
                  <a:schemeClr val="tx1"/>
                </a:solidFill>
              </a:rPr>
              <a:t>orphan</a:t>
            </a:r>
            <a:r>
              <a:rPr lang="de-DE" altLang="en-US" sz="2000" dirty="0">
                <a:solidFill>
                  <a:schemeClr val="tx1"/>
                </a:solidFill>
              </a:rPr>
              <a:t> </a:t>
            </a:r>
            <a:r>
              <a:rPr lang="de-DE" altLang="en-US" sz="2000" dirty="0" err="1">
                <a:solidFill>
                  <a:schemeClr val="tx1"/>
                </a:solidFill>
              </a:rPr>
              <a:t>drug</a:t>
            </a:r>
            <a:r>
              <a:rPr lang="de-DE" altLang="en-US" sz="2000" dirty="0">
                <a:solidFill>
                  <a:schemeClr val="tx1"/>
                </a:solidFill>
              </a:rPr>
              <a:t> Zulassung</a:t>
            </a:r>
            <a:r>
              <a:rPr lang="ja-JP" altLang="de-DE" sz="2000" dirty="0">
                <a:solidFill>
                  <a:schemeClr val="tx1"/>
                </a:solidFill>
              </a:rPr>
              <a:t>“</a:t>
            </a:r>
            <a:r>
              <a:rPr lang="de-DE" altLang="ja-JP" sz="2000" dirty="0">
                <a:solidFill>
                  <a:schemeClr val="tx1"/>
                </a:solidFill>
              </a:rPr>
              <a:t> werden in der Onkologie missbraucht</a:t>
            </a:r>
            <a:endParaRPr lang="de-DE" altLang="en-US" sz="2000" dirty="0">
              <a:solidFill>
                <a:schemeClr val="tx1"/>
              </a:solidFill>
            </a:endParaRP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10635">
                                            <p:txEl>
                                              <p:pRg st="0" end="0"/>
                                            </p:txEl>
                                          </p:spTgt>
                                        </p:tgtEl>
                                        <p:attrNameLst>
                                          <p:attrName>style.visibility</p:attrName>
                                        </p:attrNameLst>
                                      </p:cBhvr>
                                      <p:to>
                                        <p:strVal val="visible"/>
                                      </p:to>
                                    </p:set>
                                    <p:anim calcmode="lin" valueType="num">
                                      <p:cBhvr additive="base">
                                        <p:cTn id="7" dur="500" fill="hold"/>
                                        <p:tgtEl>
                                          <p:spTgt spid="41063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1063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10635">
                                            <p:txEl>
                                              <p:pRg st="1" end="1"/>
                                            </p:txEl>
                                          </p:spTgt>
                                        </p:tgtEl>
                                        <p:attrNameLst>
                                          <p:attrName>style.visibility</p:attrName>
                                        </p:attrNameLst>
                                      </p:cBhvr>
                                      <p:to>
                                        <p:strVal val="visible"/>
                                      </p:to>
                                    </p:set>
                                    <p:anim calcmode="lin" valueType="num">
                                      <p:cBhvr additive="base">
                                        <p:cTn id="13" dur="500" fill="hold"/>
                                        <p:tgtEl>
                                          <p:spTgt spid="410635">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41063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410635">
                                            <p:txEl>
                                              <p:pRg st="2" end="2"/>
                                            </p:txEl>
                                          </p:spTgt>
                                        </p:tgtEl>
                                        <p:attrNameLst>
                                          <p:attrName>style.visibility</p:attrName>
                                        </p:attrNameLst>
                                      </p:cBhvr>
                                      <p:to>
                                        <p:strVal val="visible"/>
                                      </p:to>
                                    </p:set>
                                    <p:anim calcmode="lin" valueType="num">
                                      <p:cBhvr additive="base">
                                        <p:cTn id="19" dur="500" fill="hold"/>
                                        <p:tgtEl>
                                          <p:spTgt spid="410635">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41063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410635">
                                            <p:txEl>
                                              <p:pRg st="3" end="3"/>
                                            </p:txEl>
                                          </p:spTgt>
                                        </p:tgtEl>
                                        <p:attrNameLst>
                                          <p:attrName>style.visibility</p:attrName>
                                        </p:attrNameLst>
                                      </p:cBhvr>
                                      <p:to>
                                        <p:strVal val="visible"/>
                                      </p:to>
                                    </p:set>
                                    <p:anim calcmode="lin" valueType="num">
                                      <p:cBhvr additive="base">
                                        <p:cTn id="25" dur="500" fill="hold"/>
                                        <p:tgtEl>
                                          <p:spTgt spid="410635">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410635">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410635">
                                            <p:txEl>
                                              <p:pRg st="4" end="4"/>
                                            </p:txEl>
                                          </p:spTgt>
                                        </p:tgtEl>
                                        <p:attrNameLst>
                                          <p:attrName>style.visibility</p:attrName>
                                        </p:attrNameLst>
                                      </p:cBhvr>
                                      <p:to>
                                        <p:strVal val="visible"/>
                                      </p:to>
                                    </p:set>
                                    <p:anim calcmode="lin" valueType="num">
                                      <p:cBhvr additive="base">
                                        <p:cTn id="31" dur="500" fill="hold"/>
                                        <p:tgtEl>
                                          <p:spTgt spid="410635">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410635">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410635">
                                            <p:txEl>
                                              <p:pRg st="5" end="5"/>
                                            </p:txEl>
                                          </p:spTgt>
                                        </p:tgtEl>
                                        <p:attrNameLst>
                                          <p:attrName>style.visibility</p:attrName>
                                        </p:attrNameLst>
                                      </p:cBhvr>
                                      <p:to>
                                        <p:strVal val="visible"/>
                                      </p:to>
                                    </p:set>
                                    <p:anim calcmode="lin" valueType="num">
                                      <p:cBhvr additive="base">
                                        <p:cTn id="37" dur="500" fill="hold"/>
                                        <p:tgtEl>
                                          <p:spTgt spid="410635">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410635">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410635">
                                            <p:txEl>
                                              <p:pRg st="6" end="6"/>
                                            </p:txEl>
                                          </p:spTgt>
                                        </p:tgtEl>
                                        <p:attrNameLst>
                                          <p:attrName>style.visibility</p:attrName>
                                        </p:attrNameLst>
                                      </p:cBhvr>
                                      <p:to>
                                        <p:strVal val="visible"/>
                                      </p:to>
                                    </p:set>
                                    <p:anim calcmode="lin" valueType="num">
                                      <p:cBhvr additive="base">
                                        <p:cTn id="43" dur="500" fill="hold"/>
                                        <p:tgtEl>
                                          <p:spTgt spid="410635">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410635">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0635" grpId="0" build="p" autoUpdateAnimBg="0"/>
    </p:bld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70"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507906" name="Rectangle 2"/>
          <p:cNvSpPr>
            <a:spLocks noGrp="1" noChangeArrowheads="1"/>
          </p:cNvSpPr>
          <p:nvPr>
            <p:ph type="title"/>
          </p:nvPr>
        </p:nvSpPr>
        <p:spPr>
          <a:xfrm>
            <a:off x="684213" y="219075"/>
            <a:ext cx="7772400" cy="312738"/>
          </a:xfrm>
          <a:gradFill rotWithShape="1">
            <a:gsLst>
              <a:gs pos="0">
                <a:schemeClr val="bg1"/>
              </a:gs>
              <a:gs pos="100000">
                <a:srgbClr val="0066CC"/>
              </a:gs>
            </a:gsLst>
            <a:lin ang="5400000" scaled="1"/>
          </a:gradFill>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pPr marL="342900" indent="-342900">
              <a:lnSpc>
                <a:spcPct val="90000"/>
              </a:lnSpc>
              <a:spcBef>
                <a:spcPct val="50000"/>
              </a:spcBef>
              <a:buSzPct val="90000"/>
              <a:defRPr/>
            </a:pPr>
            <a:r>
              <a:rPr lang="de-DE" altLang="en-US" sz="1600" smtClean="0">
                <a:solidFill>
                  <a:srgbClr val="000066"/>
                </a:solidFill>
                <a:effectLst>
                  <a:outerShdw blurRad="38100" dist="38100" dir="2700000" algn="tl">
                    <a:srgbClr val="C0C0C0"/>
                  </a:outerShdw>
                </a:effectLst>
                <a:ea typeface="ＭＳ Ｐゴシック" pitchFamily="1" charset="-128"/>
              </a:rPr>
              <a:t>3.4.5  Apothekendichte in Europa und Umsatz (Deutschland)*</a:t>
            </a:r>
          </a:p>
        </p:txBody>
      </p:sp>
      <p:sp>
        <p:nvSpPr>
          <p:cNvPr id="333828" name="Rectangle 10"/>
          <p:cNvSpPr>
            <a:spLocks noChangeArrowheads="1"/>
          </p:cNvSpPr>
          <p:nvPr/>
        </p:nvSpPr>
        <p:spPr bwMode="auto">
          <a:xfrm>
            <a:off x="5076825" y="1052513"/>
            <a:ext cx="3024188"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200"/>
              <a:t>* Quelle: ABDA Bericht 2011/12 </a:t>
            </a:r>
            <a:r>
              <a:rPr lang="de-DE" altLang="en-US" sz="900"/>
              <a:t>http://www.abda.de/fileadmin/assets/Jahresbericht/ABDA_Bericht_2011_2012.pdf</a:t>
            </a:r>
          </a:p>
        </p:txBody>
      </p:sp>
      <p:sp>
        <p:nvSpPr>
          <p:cNvPr id="333829" name="Foliennummernplatzhalter 1"/>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3918EC03-9F82-4D72-8F5A-8BC1FCB6D0C2}" type="slidenum">
              <a:rPr lang="de-DE" altLang="en-US" sz="900" smtClean="0">
                <a:solidFill>
                  <a:schemeClr val="accent2"/>
                </a:solidFill>
              </a:rPr>
              <a:pPr/>
              <a:t>340</a:t>
            </a:fld>
            <a:endParaRPr lang="de-DE" altLang="en-US" sz="1400" b="0" smtClean="0">
              <a:solidFill>
                <a:schemeClr val="tx1"/>
              </a:solidFill>
            </a:endParaRPr>
          </a:p>
        </p:txBody>
      </p:sp>
      <p:pic>
        <p:nvPicPr>
          <p:cNvPr id="318470" name="Picture 7"/>
          <p:cNvPicPr>
            <a:picLocks noChangeAspect="1" noChangeArrowheads="1"/>
          </p:cNvPicPr>
          <p:nvPr/>
        </p:nvPicPr>
        <p:blipFill>
          <a:blip r:embed="rId2"/>
          <a:srcRect/>
          <a:stretch>
            <a:fillRect/>
          </a:stretch>
        </p:blipFill>
        <p:spPr bwMode="auto">
          <a:xfrm>
            <a:off x="684213" y="544513"/>
            <a:ext cx="2014537" cy="5837237"/>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gradFill rotWithShape="1">
                  <a:gsLst>
                    <a:gs pos="0">
                      <a:schemeClr val="bg1"/>
                    </a:gs>
                    <a:gs pos="100000">
                      <a:srgbClr val="0066CC"/>
                    </a:gs>
                  </a:gsLst>
                  <a:lin ang="5400000" scaled="1"/>
                </a:gradFill>
              </a14:hiddenFill>
            </a:ext>
            <a:ext uri="{91240B29-F687-4F45-9708-019B960494DF}">
              <a14:hiddenLine xmlns:a14="http://schemas.microsoft.com/office/drawing/2010/main" w="9525">
                <a:solidFill>
                  <a:srgbClr val="000000"/>
                </a:solidFill>
                <a:miter lim="800000"/>
                <a:headEnd/>
                <a:tailEnd/>
              </a14:hiddenLine>
            </a:ext>
          </a:extLst>
        </p:spPr>
      </p:pic>
      <p:pic>
        <p:nvPicPr>
          <p:cNvPr id="318471" name="Picture 8"/>
          <p:cNvPicPr>
            <a:picLocks noChangeAspect="1" noChangeArrowheads="1"/>
          </p:cNvPicPr>
          <p:nvPr/>
        </p:nvPicPr>
        <p:blipFill>
          <a:blip r:embed="rId3"/>
          <a:srcRect/>
          <a:stretch>
            <a:fillRect/>
          </a:stretch>
        </p:blipFill>
        <p:spPr bwMode="auto">
          <a:xfrm>
            <a:off x="3203575" y="1844675"/>
            <a:ext cx="5678488" cy="396081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gradFill rotWithShape="1">
                  <a:gsLst>
                    <a:gs pos="0">
                      <a:schemeClr val="bg1"/>
                    </a:gs>
                    <a:gs pos="100000">
                      <a:srgbClr val="0066CC"/>
                    </a:gs>
                  </a:gsLst>
                  <a:lin ang="5400000" scaled="1"/>
                </a:gra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zoom/>
  </p:transition>
  <p:timing>
    <p:tnLst>
      <p:par>
        <p:cTn id="1" dur="indefinite" restart="never" nodeType="tmRoot"/>
      </p:par>
    </p:tn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508930" name="Rectangle 2"/>
          <p:cNvSpPr>
            <a:spLocks noGrp="1" noChangeArrowheads="1"/>
          </p:cNvSpPr>
          <p:nvPr>
            <p:ph type="title"/>
          </p:nvPr>
        </p:nvSpPr>
        <p:spPr>
          <a:xfrm>
            <a:off x="684213" y="219075"/>
            <a:ext cx="7772400" cy="312738"/>
          </a:xfrm>
          <a:gradFill rotWithShape="1">
            <a:gsLst>
              <a:gs pos="0">
                <a:schemeClr val="bg1"/>
              </a:gs>
              <a:gs pos="100000">
                <a:srgbClr val="0066CC"/>
              </a:gs>
            </a:gsLst>
            <a:lin ang="5400000" scaled="1"/>
          </a:gradFill>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pPr marL="342900" indent="-342900">
              <a:lnSpc>
                <a:spcPct val="90000"/>
              </a:lnSpc>
              <a:spcBef>
                <a:spcPct val="50000"/>
              </a:spcBef>
              <a:buSzPct val="90000"/>
              <a:defRPr/>
            </a:pPr>
            <a:r>
              <a:rPr lang="de-DE" altLang="en-US" sz="1600" smtClean="0">
                <a:solidFill>
                  <a:srgbClr val="000066"/>
                </a:solidFill>
                <a:effectLst>
                  <a:outerShdw blurRad="38100" dist="38100" dir="2700000" algn="tl">
                    <a:srgbClr val="C0C0C0"/>
                  </a:outerShdw>
                </a:effectLst>
                <a:ea typeface="ＭＳ Ｐゴシック" pitchFamily="1" charset="-128"/>
              </a:rPr>
              <a:t>3.4.5    Apotheker und Studierende in Deutschland*</a:t>
            </a:r>
          </a:p>
        </p:txBody>
      </p:sp>
      <p:sp>
        <p:nvSpPr>
          <p:cNvPr id="334852" name="Foliennummernplatzhalter 1"/>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BEDC4D15-5D63-4E69-A87D-818E653773BD}" type="slidenum">
              <a:rPr lang="de-DE" altLang="en-US" sz="900" smtClean="0">
                <a:solidFill>
                  <a:schemeClr val="accent2"/>
                </a:solidFill>
              </a:rPr>
              <a:pPr/>
              <a:t>341</a:t>
            </a:fld>
            <a:endParaRPr lang="de-DE" altLang="en-US" sz="1400" b="0" smtClean="0">
              <a:solidFill>
                <a:schemeClr val="tx1"/>
              </a:solidFill>
            </a:endParaRPr>
          </a:p>
        </p:txBody>
      </p:sp>
      <p:sp>
        <p:nvSpPr>
          <p:cNvPr id="334853" name="Rectangle 10"/>
          <p:cNvSpPr>
            <a:spLocks noChangeArrowheads="1"/>
          </p:cNvSpPr>
          <p:nvPr/>
        </p:nvSpPr>
        <p:spPr bwMode="auto">
          <a:xfrm>
            <a:off x="6011863" y="692150"/>
            <a:ext cx="3024187"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200"/>
              <a:t>* Quelle: ABDA Bericht 2011/12 </a:t>
            </a:r>
            <a:r>
              <a:rPr lang="de-DE" altLang="en-US" sz="900"/>
              <a:t>http://www.abda.de/fileadmin/assets/Jahresbericht/ABDA_Bericht_2011_2012.pdf</a:t>
            </a:r>
          </a:p>
        </p:txBody>
      </p:sp>
      <p:pic>
        <p:nvPicPr>
          <p:cNvPr id="319494" name="Picture 7"/>
          <p:cNvPicPr>
            <a:picLocks noChangeAspect="1" noChangeArrowheads="1"/>
          </p:cNvPicPr>
          <p:nvPr/>
        </p:nvPicPr>
        <p:blipFill>
          <a:blip r:embed="rId2"/>
          <a:srcRect/>
          <a:stretch>
            <a:fillRect/>
          </a:stretch>
        </p:blipFill>
        <p:spPr bwMode="auto">
          <a:xfrm>
            <a:off x="755650" y="663574"/>
            <a:ext cx="4968875" cy="5756275"/>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gradFill rotWithShape="1">
                  <a:gsLst>
                    <a:gs pos="0">
                      <a:schemeClr val="bg1"/>
                    </a:gs>
                    <a:gs pos="100000">
                      <a:srgbClr val="0066CC"/>
                    </a:gs>
                  </a:gsLst>
                  <a:lin ang="5400000" scaled="1"/>
                </a:gra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zoom/>
  </p:transition>
  <p:timing>
    <p:tnLst>
      <p:par>
        <p:cTn id="1" dur="indefinite" restart="never" nodeType="tmRoot"/>
      </p:par>
    </p:tnLst>
  </p:timing>
</p:sld>
</file>

<file path=ppt/slides/slide34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95938"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335875" name="Foliennummernplatzhalter 4"/>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3A086AFF-CD92-438C-921E-91249080CA20}" type="slidenum">
              <a:rPr lang="de-DE" altLang="en-US" sz="900" smtClean="0">
                <a:solidFill>
                  <a:schemeClr val="accent2"/>
                </a:solidFill>
              </a:rPr>
              <a:pPr/>
              <a:t>342</a:t>
            </a:fld>
            <a:endParaRPr lang="de-DE" altLang="en-US" sz="1400" b="0" smtClean="0">
              <a:solidFill>
                <a:schemeClr val="tx1"/>
              </a:solidFill>
            </a:endParaRPr>
          </a:p>
        </p:txBody>
      </p:sp>
      <p:sp>
        <p:nvSpPr>
          <p:cNvPr id="141314" name="Rectangle 2"/>
          <p:cNvSpPr>
            <a:spLocks noGrp="1" noChangeArrowheads="1"/>
          </p:cNvSpPr>
          <p:nvPr>
            <p:ph type="title"/>
          </p:nvPr>
        </p:nvSpPr>
        <p:spPr>
          <a:xfrm>
            <a:off x="611188" y="400050"/>
            <a:ext cx="7772400" cy="519113"/>
          </a:xfrm>
        </p:spPr>
        <p:txBody>
          <a:bodyPr/>
          <a:lstStyle/>
          <a:p>
            <a:pPr>
              <a:defRPr/>
            </a:pPr>
            <a:r>
              <a:rPr lang="de-DE" altLang="en-US" smtClean="0">
                <a:ea typeface="ＭＳ Ｐゴシック" pitchFamily="1" charset="-128"/>
              </a:rPr>
              <a:t>Vielen Dank für Ihre Aufmerksamkeit !</a:t>
            </a:r>
          </a:p>
        </p:txBody>
      </p:sp>
      <p:graphicFrame>
        <p:nvGraphicFramePr>
          <p:cNvPr id="335877" name="Object 3"/>
          <p:cNvGraphicFramePr>
            <a:graphicFrameLocks noChangeAspect="1"/>
          </p:cNvGraphicFramePr>
          <p:nvPr/>
        </p:nvGraphicFramePr>
        <p:xfrm>
          <a:off x="685800" y="1371600"/>
          <a:ext cx="7831138" cy="4800600"/>
        </p:xfrm>
        <a:graphic>
          <a:graphicData uri="http://schemas.openxmlformats.org/presentationml/2006/ole">
            <mc:AlternateContent xmlns:mc="http://schemas.openxmlformats.org/markup-compatibility/2006">
              <mc:Choice xmlns:v="urn:schemas-microsoft-com:vml" Requires="v">
                <p:oleObj spid="_x0000_s336111" name="Zeichnung" r:id="rId4" imgW="7829810" imgH="5172742" progId="WPDraw30.Drawing">
                  <p:embed/>
                </p:oleObj>
              </mc:Choice>
              <mc:Fallback>
                <p:oleObj name="Zeichnung" r:id="rId4" imgW="7829810" imgH="5172742" progId="WPDraw30.Drawing">
                  <p:embed/>
                  <p:pic>
                    <p:nvPicPr>
                      <p:cNvPr id="0" name="Object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85800" y="1371600"/>
                        <a:ext cx="7831138" cy="4800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graphicFrame>
        <p:nvGraphicFramePr>
          <p:cNvPr id="335878" name="Object 4"/>
          <p:cNvGraphicFramePr>
            <a:graphicFrameLocks noChangeAspect="1"/>
          </p:cNvGraphicFramePr>
          <p:nvPr/>
        </p:nvGraphicFramePr>
        <p:xfrm>
          <a:off x="228600" y="1447800"/>
          <a:ext cx="1627188" cy="1905000"/>
        </p:xfrm>
        <a:graphic>
          <a:graphicData uri="http://schemas.openxmlformats.org/presentationml/2006/ole">
            <mc:AlternateContent xmlns:mc="http://schemas.openxmlformats.org/markup-compatibility/2006">
              <mc:Choice xmlns:v="urn:schemas-microsoft-com:vml" Requires="v">
                <p:oleObj spid="_x0000_s336112" name="Zeichnung" r:id="rId6" imgW="1952640" imgH="2286000" progId="WPDraw30.Drawing">
                  <p:embed/>
                </p:oleObj>
              </mc:Choice>
              <mc:Fallback>
                <p:oleObj name="Zeichnung" r:id="rId6" imgW="1952640" imgH="2286000" progId="WPDraw30.Drawing">
                  <p:embed/>
                  <p:pic>
                    <p:nvPicPr>
                      <p:cNvPr id="0" name="Object 4"/>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28600" y="1447800"/>
                        <a:ext cx="1627188" cy="1905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graphicFrame>
        <p:nvGraphicFramePr>
          <p:cNvPr id="335879" name="Object 5"/>
          <p:cNvGraphicFramePr>
            <a:graphicFrameLocks noChangeAspect="1"/>
          </p:cNvGraphicFramePr>
          <p:nvPr/>
        </p:nvGraphicFramePr>
        <p:xfrm>
          <a:off x="8353425" y="1447800"/>
          <a:ext cx="790575" cy="2286000"/>
        </p:xfrm>
        <a:graphic>
          <a:graphicData uri="http://schemas.openxmlformats.org/presentationml/2006/ole">
            <mc:AlternateContent xmlns:mc="http://schemas.openxmlformats.org/markup-compatibility/2006">
              <mc:Choice xmlns:v="urn:schemas-microsoft-com:vml" Requires="v">
                <p:oleObj spid="_x0000_s336113" name="Zeichnung" r:id="rId8" imgW="790560" imgH="2286000" progId="WPDraw30.Drawing">
                  <p:embed/>
                </p:oleObj>
              </mc:Choice>
              <mc:Fallback>
                <p:oleObj name="Zeichnung" r:id="rId8" imgW="790560" imgH="2286000" progId="WPDraw30.Drawing">
                  <p:embed/>
                  <p:pic>
                    <p:nvPicPr>
                      <p:cNvPr id="0" name="Object 5"/>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8353425" y="1447800"/>
                        <a:ext cx="790575" cy="228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pic>
                </p:oleObj>
              </mc:Fallback>
            </mc:AlternateContent>
          </a:graphicData>
        </a:graphic>
      </p:graphicFrame>
      <p:sp>
        <p:nvSpPr>
          <p:cNvPr id="335880" name="AutoShape 6">
            <a:hlinkClick r:id="" action="ppaction://noaction" highlightClick="1"/>
          </p:cNvPr>
          <p:cNvSpPr>
            <a:spLocks noChangeArrowheads="1"/>
          </p:cNvSpPr>
          <p:nvPr/>
        </p:nvSpPr>
        <p:spPr bwMode="auto">
          <a:xfrm>
            <a:off x="6858000" y="2438400"/>
            <a:ext cx="76200" cy="76200"/>
          </a:xfrm>
          <a:prstGeom prst="actionButtonBackPrevious">
            <a:avLst/>
          </a:prstGeom>
          <a:solidFill>
            <a:schemeClr val="accent1"/>
          </a:solidFill>
          <a:ln w="9525">
            <a:solidFill>
              <a:schemeClr val="tx1"/>
            </a:solidFill>
            <a:miter lim="800000"/>
            <a:headEnd/>
            <a:tailEnd/>
          </a:ln>
        </p:spPr>
        <p:txBody>
          <a:bodyPr wrap="none"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spTree>
  </p:cSld>
  <p:clrMapOvr>
    <a:masterClrMapping/>
  </p:clrMapOvr>
  <p:transition>
    <p:zoom/>
  </p:transition>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Foliennummernplatzhalt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B687BBB5-5F1D-4015-8ACE-64DF33B29DCE}" type="slidenum">
              <a:rPr lang="de-DE" altLang="en-US" sz="900" smtClean="0">
                <a:solidFill>
                  <a:schemeClr val="accent2"/>
                </a:solidFill>
              </a:rPr>
              <a:pPr/>
              <a:t>35</a:t>
            </a:fld>
            <a:endParaRPr lang="de-DE" altLang="en-US" sz="1400" b="0" smtClean="0">
              <a:solidFill>
                <a:schemeClr val="tx1"/>
              </a:solidFill>
            </a:endParaRPr>
          </a:p>
        </p:txBody>
      </p:sp>
      <p:sp>
        <p:nvSpPr>
          <p:cNvPr id="36867" name="Fußzeilenplatzhalter 3"/>
          <p:cNvSpPr>
            <a:spLocks noGrp="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pic>
        <p:nvPicPr>
          <p:cNvPr id="36868" name="Picture 1"/>
          <p:cNvPicPr>
            <a:picLocks noChangeAspect="1" noChangeArrowheads="1"/>
          </p:cNvPicPr>
          <p:nvPr/>
        </p:nvPicPr>
        <p:blipFill>
          <a:blip r:embed="rId2"/>
          <a:srcRect/>
          <a:stretch>
            <a:fillRect/>
          </a:stretch>
        </p:blipFill>
        <p:spPr bwMode="auto">
          <a:xfrm>
            <a:off x="6732240" y="908720"/>
            <a:ext cx="1819275" cy="279400"/>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pic>
        <p:nvPicPr>
          <p:cNvPr id="36869" name="Picture 2"/>
          <p:cNvPicPr>
            <a:picLocks noChangeAspect="1" noChangeArrowheads="1"/>
          </p:cNvPicPr>
          <p:nvPr/>
        </p:nvPicPr>
        <p:blipFill>
          <a:blip r:embed="rId3"/>
          <a:srcRect/>
          <a:stretch>
            <a:fillRect/>
          </a:stretch>
        </p:blipFill>
        <p:spPr bwMode="auto">
          <a:xfrm>
            <a:off x="323850" y="579566"/>
            <a:ext cx="4392166" cy="577207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Lst>
        </p:spPr>
      </p:pic>
      <p:sp>
        <p:nvSpPr>
          <p:cNvPr id="36870" name="AutoShape 3"/>
          <p:cNvSpPr>
            <a:spLocks noChangeArrowheads="1"/>
          </p:cNvSpPr>
          <p:nvPr/>
        </p:nvSpPr>
        <p:spPr bwMode="auto">
          <a:xfrm>
            <a:off x="323850" y="182563"/>
            <a:ext cx="8588375" cy="341312"/>
          </a:xfrm>
          <a:custGeom>
            <a:avLst/>
            <a:gdLst>
              <a:gd name="T0" fmla="*/ 2147483647 w 21600"/>
              <a:gd name="T1" fmla="*/ 2147483647 h 21600"/>
              <a:gd name="T2" fmla="*/ 2147483647 w 21600"/>
              <a:gd name="T3" fmla="*/ 2147483647 h 21600"/>
              <a:gd name="T4" fmla="*/ 0 w 21600"/>
              <a:gd name="T5" fmla="*/ 2147483647 h 21600"/>
              <a:gd name="T6" fmla="*/ 2147483647 w 21600"/>
              <a:gd name="T7" fmla="*/ 0 h 21600"/>
              <a:gd name="T8" fmla="*/ 0 60000 65536"/>
              <a:gd name="T9" fmla="*/ 5898240 60000 65536"/>
              <a:gd name="T10" fmla="*/ 11796480 60000 65536"/>
              <a:gd name="T11" fmla="*/ 1769472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0" y="21600"/>
                </a:lnTo>
                <a:lnTo>
                  <a:pt x="21600" y="21600"/>
                </a:lnTo>
                <a:lnTo>
                  <a:pt x="21600" y="0"/>
                </a:lnTo>
                <a:lnTo>
                  <a:pt x="0" y="0"/>
                </a:lnTo>
                <a:close/>
              </a:path>
            </a:pathLst>
          </a:custGeom>
          <a:gradFill rotWithShape="1">
            <a:gsLst>
              <a:gs pos="0">
                <a:schemeClr val="bg1"/>
              </a:gs>
              <a:gs pos="100000">
                <a:srgbClr val="0066CC"/>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en-US" altLang="en-US" sz="1800"/>
              <a:t>Costs and Sample Sizes of Trials According to the Duration of the Trial.</a:t>
            </a:r>
          </a:p>
        </p:txBody>
      </p:sp>
      <p:sp>
        <p:nvSpPr>
          <p:cNvPr id="8" name="Rectangle 4"/>
          <p:cNvSpPr txBox="1">
            <a:spLocks noChangeArrowheads="1"/>
          </p:cNvSpPr>
          <p:nvPr/>
        </p:nvSpPr>
        <p:spPr bwMode="auto">
          <a:xfrm>
            <a:off x="5203503" y="1412775"/>
            <a:ext cx="3708722" cy="2381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13607" rIns="0" bIns="0" anchor="ctr"/>
          <a:lstStyle>
            <a:lvl1pPr>
              <a:tabLst>
                <a:tab pos="723900" algn="l"/>
                <a:tab pos="1447800" algn="l"/>
                <a:tab pos="2171700" algn="l"/>
                <a:tab pos="2895600" algn="l"/>
                <a:tab pos="3619500" algn="l"/>
              </a:tabLst>
              <a:defRPr sz="2400" b="1">
                <a:solidFill>
                  <a:srgbClr val="000066"/>
                </a:solidFill>
                <a:latin typeface="Arial" pitchFamily="34" charset="0"/>
                <a:ea typeface="ＭＳ Ｐゴシック" pitchFamily="1" charset="-128"/>
              </a:defRPr>
            </a:lvl1pPr>
            <a:lvl2pPr marL="742950" indent="-285750">
              <a:tabLst>
                <a:tab pos="723900" algn="l"/>
                <a:tab pos="1447800" algn="l"/>
                <a:tab pos="2171700" algn="l"/>
                <a:tab pos="2895600" algn="l"/>
                <a:tab pos="3619500" algn="l"/>
              </a:tabLst>
              <a:defRPr sz="2400" b="1">
                <a:solidFill>
                  <a:srgbClr val="000066"/>
                </a:solidFill>
                <a:latin typeface="Arial" pitchFamily="34" charset="0"/>
                <a:ea typeface="ＭＳ Ｐゴシック" pitchFamily="1" charset="-128"/>
              </a:defRPr>
            </a:lvl2pPr>
            <a:lvl3pPr marL="1143000" indent="-228600">
              <a:tabLst>
                <a:tab pos="723900" algn="l"/>
                <a:tab pos="1447800" algn="l"/>
                <a:tab pos="2171700" algn="l"/>
                <a:tab pos="2895600" algn="l"/>
                <a:tab pos="3619500" algn="l"/>
              </a:tabLst>
              <a:defRPr sz="2400" b="1">
                <a:solidFill>
                  <a:srgbClr val="000066"/>
                </a:solidFill>
                <a:latin typeface="Arial" pitchFamily="34" charset="0"/>
                <a:ea typeface="ＭＳ Ｐゴシック" pitchFamily="1" charset="-128"/>
              </a:defRPr>
            </a:lvl3pPr>
            <a:lvl4pPr marL="1600200" indent="-228600">
              <a:tabLst>
                <a:tab pos="723900" algn="l"/>
                <a:tab pos="1447800" algn="l"/>
                <a:tab pos="2171700" algn="l"/>
                <a:tab pos="2895600" algn="l"/>
                <a:tab pos="3619500" algn="l"/>
              </a:tabLst>
              <a:defRPr sz="2400" b="1">
                <a:solidFill>
                  <a:srgbClr val="000066"/>
                </a:solidFill>
                <a:latin typeface="Arial" pitchFamily="34" charset="0"/>
                <a:ea typeface="ＭＳ Ｐゴシック" pitchFamily="1" charset="-128"/>
              </a:defRPr>
            </a:lvl4pPr>
            <a:lvl5pPr marL="2057400" indent="-228600">
              <a:tabLst>
                <a:tab pos="723900" algn="l"/>
                <a:tab pos="1447800" algn="l"/>
                <a:tab pos="2171700" algn="l"/>
                <a:tab pos="2895600" algn="l"/>
                <a:tab pos="3619500" algn="l"/>
              </a:tabLst>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Lst>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Lst>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Lst>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Lst>
              <a:defRPr sz="2400" b="1">
                <a:solidFill>
                  <a:srgbClr val="000066"/>
                </a:solidFill>
                <a:latin typeface="Arial" pitchFamily="34" charset="0"/>
                <a:ea typeface="ＭＳ Ｐゴシック" pitchFamily="1" charset="-128"/>
              </a:defRPr>
            </a:lvl9pPr>
          </a:lstStyle>
          <a:p>
            <a:pPr>
              <a:lnSpc>
                <a:spcPct val="100000"/>
              </a:lnSpc>
              <a:spcBef>
                <a:spcPct val="0"/>
              </a:spcBef>
              <a:buSzTx/>
              <a:defRPr/>
            </a:pPr>
            <a:r>
              <a:rPr lang="en-US" altLang="en-US" sz="1200" dirty="0" smtClean="0">
                <a:solidFill>
                  <a:schemeClr val="tx1"/>
                </a:solidFill>
              </a:rPr>
              <a:t>Gordon D et al. N </a:t>
            </a:r>
            <a:r>
              <a:rPr lang="en-US" altLang="en-US" sz="1200" dirty="0" err="1" smtClean="0">
                <a:solidFill>
                  <a:schemeClr val="tx1"/>
                </a:solidFill>
              </a:rPr>
              <a:t>Engl</a:t>
            </a:r>
            <a:r>
              <a:rPr lang="en-US" altLang="en-US" sz="1200" dirty="0" smtClean="0">
                <a:solidFill>
                  <a:schemeClr val="tx1"/>
                </a:solidFill>
              </a:rPr>
              <a:t> J Med 2013;369:1926-1934.</a:t>
            </a:r>
          </a:p>
        </p:txBody>
      </p:sp>
    </p:spTree>
  </p:cSld>
  <p:clrMapOvr>
    <a:masterClrMapping/>
  </p:clrMapOvr>
  <p:transition>
    <p:zoom/>
  </p:transition>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7890"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37891"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BB8AA707-FA74-4CE2-9D40-F53C8309DDA7}" type="slidenum">
              <a:rPr lang="de-DE" altLang="en-US" sz="900" smtClean="0">
                <a:solidFill>
                  <a:schemeClr val="accent2"/>
                </a:solidFill>
              </a:rPr>
              <a:pPr/>
              <a:t>36</a:t>
            </a:fld>
            <a:endParaRPr lang="de-DE" altLang="en-US" sz="1400" b="0" smtClean="0">
              <a:solidFill>
                <a:schemeClr val="tx1"/>
              </a:solidFill>
            </a:endParaRPr>
          </a:p>
        </p:txBody>
      </p:sp>
      <p:sp>
        <p:nvSpPr>
          <p:cNvPr id="156674"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2.1.2 Die Phasen der klinischen Prüfung</a:t>
            </a:r>
          </a:p>
        </p:txBody>
      </p:sp>
      <p:sp>
        <p:nvSpPr>
          <p:cNvPr id="156676" name="Text Box 4"/>
          <p:cNvSpPr txBox="1">
            <a:spLocks noChangeArrowheads="1"/>
          </p:cNvSpPr>
          <p:nvPr/>
        </p:nvSpPr>
        <p:spPr bwMode="auto">
          <a:xfrm>
            <a:off x="684213" y="981075"/>
            <a:ext cx="7777162" cy="420688"/>
          </a:xfrm>
          <a:prstGeom prst="rect">
            <a:avLst/>
          </a:prstGeom>
          <a:gradFill rotWithShape="1">
            <a:gsLst>
              <a:gs pos="0">
                <a:schemeClr val="bg1"/>
              </a:gs>
              <a:gs pos="100000">
                <a:srgbClr val="0066CC"/>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en-US" altLang="en-US"/>
              <a:t>Verlauf</a:t>
            </a:r>
          </a:p>
        </p:txBody>
      </p:sp>
      <p:sp>
        <p:nvSpPr>
          <p:cNvPr id="37894" name="Rectangle 8"/>
          <p:cNvSpPr>
            <a:spLocks noChangeArrowheads="1"/>
          </p:cNvSpPr>
          <p:nvPr/>
        </p:nvSpPr>
        <p:spPr bwMode="auto">
          <a:xfrm>
            <a:off x="323850" y="6040438"/>
            <a:ext cx="610846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200" dirty="0" smtClean="0">
                <a:solidFill>
                  <a:schemeClr val="tx1"/>
                </a:solidFill>
              </a:rPr>
              <a:t>Jaehde </a:t>
            </a:r>
            <a:r>
              <a:rPr lang="de-DE" altLang="en-US" sz="1200" dirty="0">
                <a:solidFill>
                  <a:schemeClr val="tx1"/>
                </a:solidFill>
              </a:rPr>
              <a:t>et.al. Lehrbuch der Klinischen Pharmazie </a:t>
            </a:r>
            <a:r>
              <a:rPr lang="de-DE" altLang="en-US" sz="1200" dirty="0" smtClean="0">
                <a:solidFill>
                  <a:schemeClr val="tx1"/>
                </a:solidFill>
              </a:rPr>
              <a:t>3. Auflage</a:t>
            </a:r>
            <a:r>
              <a:rPr lang="de-DE" altLang="en-US" sz="1200" dirty="0">
                <a:solidFill>
                  <a:schemeClr val="tx1"/>
                </a:solidFill>
              </a:rPr>
              <a:t>. WVG, Stuttgart </a:t>
            </a:r>
            <a:r>
              <a:rPr lang="de-DE" altLang="en-US" sz="1200" dirty="0" smtClean="0">
                <a:solidFill>
                  <a:schemeClr val="tx1"/>
                </a:solidFill>
              </a:rPr>
              <a:t>2010</a:t>
            </a:r>
            <a:endParaRPr lang="de-DE" altLang="en-US" sz="1200" dirty="0">
              <a:solidFill>
                <a:schemeClr val="tx1"/>
              </a:solidFill>
            </a:endParaRPr>
          </a:p>
        </p:txBody>
      </p:sp>
      <p:sp>
        <p:nvSpPr>
          <p:cNvPr id="156682" name="AutoShape 10"/>
          <p:cNvSpPr>
            <a:spLocks noChangeArrowheads="1"/>
          </p:cNvSpPr>
          <p:nvPr/>
        </p:nvSpPr>
        <p:spPr bwMode="auto">
          <a:xfrm>
            <a:off x="671513" y="1881188"/>
            <a:ext cx="1739900" cy="430212"/>
          </a:xfrm>
          <a:prstGeom prst="homePlate">
            <a:avLst>
              <a:gd name="adj" fmla="val 101107"/>
            </a:avLst>
          </a:prstGeom>
          <a:solidFill>
            <a:srgbClr val="FFFF00"/>
          </a:solidFill>
          <a:ln w="9525">
            <a:solidFill>
              <a:schemeClr val="tx1"/>
            </a:solidFill>
            <a:miter lim="800000"/>
            <a:headEnd/>
            <a:tailEnd/>
          </a:ln>
          <a:effectLst>
            <a:outerShdw blurRad="50800" dist="38100" dir="2700000" algn="tl" rotWithShape="0">
              <a:prstClr val="black">
                <a:alpha val="40000"/>
              </a:prstClr>
            </a:outerShdw>
          </a:effectLst>
        </p:spPr>
        <p:txBody>
          <a:bodyPr anchor="ctr">
            <a:spAutoFit/>
          </a:bodyPr>
          <a:lstStyle/>
          <a:p>
            <a:pPr marL="342900" indent="-342900" algn="ctr">
              <a:defRPr/>
            </a:pPr>
            <a:r>
              <a:rPr lang="de-DE" dirty="0">
                <a:ea typeface="+mn-ea"/>
              </a:rPr>
              <a:t>Phase I</a:t>
            </a:r>
          </a:p>
        </p:txBody>
      </p:sp>
      <p:sp>
        <p:nvSpPr>
          <p:cNvPr id="156683" name="AutoShape 11"/>
          <p:cNvSpPr>
            <a:spLocks noChangeArrowheads="1"/>
          </p:cNvSpPr>
          <p:nvPr/>
        </p:nvSpPr>
        <p:spPr bwMode="auto">
          <a:xfrm>
            <a:off x="2411413" y="2420938"/>
            <a:ext cx="1739900" cy="430212"/>
          </a:xfrm>
          <a:prstGeom prst="homePlate">
            <a:avLst>
              <a:gd name="adj" fmla="val 101107"/>
            </a:avLst>
          </a:prstGeom>
          <a:solidFill>
            <a:srgbClr val="FF0000"/>
          </a:solidFill>
          <a:ln w="9525">
            <a:solidFill>
              <a:schemeClr val="tx1"/>
            </a:solidFill>
            <a:miter lim="800000"/>
            <a:headEnd/>
            <a:tailEnd/>
          </a:ln>
          <a:effectLst>
            <a:outerShdw blurRad="50800" dist="38100" dir="2700000" algn="tl" rotWithShape="0">
              <a:prstClr val="black">
                <a:alpha val="40000"/>
              </a:prstClr>
            </a:outerShdw>
          </a:effectLst>
        </p:spPr>
        <p:txBody>
          <a:bodyPr anchor="ctr">
            <a:spAutoFit/>
          </a:bodyPr>
          <a:lstStyle/>
          <a:p>
            <a:pPr marL="342900" indent="-342900" algn="ctr">
              <a:defRPr/>
            </a:pPr>
            <a:r>
              <a:rPr lang="de-DE" dirty="0">
                <a:ea typeface="+mn-ea"/>
              </a:rPr>
              <a:t>Phase II</a:t>
            </a:r>
          </a:p>
        </p:txBody>
      </p:sp>
      <p:sp>
        <p:nvSpPr>
          <p:cNvPr id="156684" name="AutoShape 12"/>
          <p:cNvSpPr>
            <a:spLocks noChangeArrowheads="1"/>
          </p:cNvSpPr>
          <p:nvPr/>
        </p:nvSpPr>
        <p:spPr bwMode="auto">
          <a:xfrm>
            <a:off x="4067175" y="2997200"/>
            <a:ext cx="2305050" cy="430213"/>
          </a:xfrm>
          <a:prstGeom prst="homePlate">
            <a:avLst>
              <a:gd name="adj" fmla="val 133948"/>
            </a:avLst>
          </a:prstGeom>
          <a:solidFill>
            <a:srgbClr val="FF0000"/>
          </a:solidFill>
          <a:ln w="9525">
            <a:solidFill>
              <a:schemeClr val="tx1"/>
            </a:solidFill>
            <a:miter lim="800000"/>
            <a:headEnd/>
            <a:tailEnd/>
          </a:ln>
          <a:effectLst>
            <a:outerShdw blurRad="50800" dist="38100" dir="2700000" algn="tl" rotWithShape="0">
              <a:prstClr val="black">
                <a:alpha val="40000"/>
              </a:prstClr>
            </a:outerShdw>
          </a:effectLst>
        </p:spPr>
        <p:txBody>
          <a:bodyPr anchor="ctr">
            <a:spAutoFit/>
          </a:bodyPr>
          <a:lstStyle/>
          <a:p>
            <a:pPr marL="342900" indent="-342900" algn="ctr">
              <a:defRPr/>
            </a:pPr>
            <a:r>
              <a:rPr lang="de-DE" dirty="0">
                <a:ea typeface="+mn-ea"/>
              </a:rPr>
              <a:t>Phase III</a:t>
            </a:r>
          </a:p>
        </p:txBody>
      </p:sp>
      <p:sp>
        <p:nvSpPr>
          <p:cNvPr id="156685" name="AutoShape 13"/>
          <p:cNvSpPr>
            <a:spLocks noChangeArrowheads="1"/>
          </p:cNvSpPr>
          <p:nvPr/>
        </p:nvSpPr>
        <p:spPr bwMode="auto">
          <a:xfrm>
            <a:off x="6732588" y="3500438"/>
            <a:ext cx="1944687" cy="430212"/>
          </a:xfrm>
          <a:prstGeom prst="homePlate">
            <a:avLst>
              <a:gd name="adj" fmla="val 113007"/>
            </a:avLst>
          </a:prstGeom>
          <a:solidFill>
            <a:srgbClr val="00FF00"/>
          </a:solidFill>
          <a:ln w="9525">
            <a:solidFill>
              <a:schemeClr val="tx1"/>
            </a:solidFill>
            <a:miter lim="800000"/>
            <a:headEnd/>
            <a:tailEnd/>
          </a:ln>
          <a:effectLst>
            <a:outerShdw blurRad="50800" dist="38100" dir="2700000" algn="tl" rotWithShape="0">
              <a:prstClr val="black">
                <a:alpha val="40000"/>
              </a:prstClr>
            </a:outerShdw>
          </a:effectLst>
        </p:spPr>
        <p:txBody>
          <a:bodyPr anchor="ctr">
            <a:spAutoFit/>
          </a:bodyPr>
          <a:lstStyle/>
          <a:p>
            <a:pPr marL="342900" indent="-342900" algn="ctr">
              <a:defRPr/>
            </a:pPr>
            <a:r>
              <a:rPr lang="de-DE">
                <a:ea typeface="+mn-ea"/>
              </a:rPr>
              <a:t>Phase IV</a:t>
            </a:r>
          </a:p>
        </p:txBody>
      </p:sp>
      <p:sp>
        <p:nvSpPr>
          <p:cNvPr id="156686" name="Line 14"/>
          <p:cNvSpPr>
            <a:spLocks noChangeShapeType="1"/>
          </p:cNvSpPr>
          <p:nvPr/>
        </p:nvSpPr>
        <p:spPr bwMode="auto">
          <a:xfrm>
            <a:off x="6443663" y="1700213"/>
            <a:ext cx="0" cy="3457575"/>
          </a:xfrm>
          <a:prstGeom prst="line">
            <a:avLst/>
          </a:prstGeom>
          <a:noFill/>
          <a:ln w="50800">
            <a:solidFill>
              <a:schemeClr val="tx1"/>
            </a:solidFill>
            <a:round/>
            <a:headEnd/>
            <a:tailEnd type="triangle" w="med" len="me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a:spAutoFit/>
          </a:bodyPr>
          <a:lstStyle/>
          <a:p>
            <a:pPr>
              <a:defRPr/>
            </a:pPr>
            <a:endParaRPr lang="en-GB">
              <a:ea typeface="ＭＳ Ｐゴシック" pitchFamily="1" charset="-128"/>
            </a:endParaRPr>
          </a:p>
        </p:txBody>
      </p:sp>
      <p:sp>
        <p:nvSpPr>
          <p:cNvPr id="156687" name="Text Box 15"/>
          <p:cNvSpPr txBox="1">
            <a:spLocks noChangeArrowheads="1"/>
          </p:cNvSpPr>
          <p:nvPr/>
        </p:nvSpPr>
        <p:spPr bwMode="auto">
          <a:xfrm>
            <a:off x="6516688" y="1700213"/>
            <a:ext cx="2087562"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dirty="0">
                <a:solidFill>
                  <a:srgbClr val="FF0000"/>
                </a:solidFill>
                <a:effectLst>
                  <a:outerShdw blurRad="38100" dist="38100" dir="2700000" algn="tl">
                    <a:srgbClr val="000000">
                      <a:alpha val="43137"/>
                    </a:srgbClr>
                  </a:outerShdw>
                </a:effectLst>
              </a:rPr>
              <a:t>Zulassung</a:t>
            </a:r>
          </a:p>
        </p:txBody>
      </p:sp>
      <p:sp>
        <p:nvSpPr>
          <p:cNvPr id="156688" name="Text Box 16"/>
          <p:cNvSpPr txBox="1">
            <a:spLocks noChangeArrowheads="1"/>
          </p:cNvSpPr>
          <p:nvPr/>
        </p:nvSpPr>
        <p:spPr bwMode="auto">
          <a:xfrm>
            <a:off x="0" y="1557338"/>
            <a:ext cx="313213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sz="1800"/>
              <a:t>Gesunde Probanden &lt;100</a:t>
            </a:r>
          </a:p>
        </p:txBody>
      </p:sp>
      <p:sp>
        <p:nvSpPr>
          <p:cNvPr id="156689" name="Text Box 17"/>
          <p:cNvSpPr txBox="1">
            <a:spLocks noChangeArrowheads="1"/>
          </p:cNvSpPr>
          <p:nvPr/>
        </p:nvSpPr>
        <p:spPr bwMode="auto">
          <a:xfrm>
            <a:off x="1979613" y="2060575"/>
            <a:ext cx="313213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sz="1800"/>
              <a:t>Patienten 100-500</a:t>
            </a:r>
          </a:p>
        </p:txBody>
      </p:sp>
      <p:sp>
        <p:nvSpPr>
          <p:cNvPr id="156690" name="Text Box 18"/>
          <p:cNvSpPr txBox="1">
            <a:spLocks noChangeArrowheads="1"/>
          </p:cNvSpPr>
          <p:nvPr/>
        </p:nvSpPr>
        <p:spPr bwMode="auto">
          <a:xfrm>
            <a:off x="3635375" y="2565400"/>
            <a:ext cx="313213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sz="1800"/>
              <a:t>Patienten &gt;1000</a:t>
            </a:r>
          </a:p>
        </p:txBody>
      </p:sp>
      <p:sp>
        <p:nvSpPr>
          <p:cNvPr id="156691" name="Text Box 19"/>
          <p:cNvSpPr txBox="1">
            <a:spLocks noChangeArrowheads="1"/>
          </p:cNvSpPr>
          <p:nvPr/>
        </p:nvSpPr>
        <p:spPr bwMode="auto">
          <a:xfrm>
            <a:off x="6011863" y="2781300"/>
            <a:ext cx="3132137" cy="725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sz="1800"/>
              <a:t>Post marketing </a:t>
            </a:r>
          </a:p>
          <a:p>
            <a:pPr algn="ctr"/>
            <a:r>
              <a:rPr lang="de-DE" altLang="en-US" sz="1800"/>
              <a:t>Patienten</a:t>
            </a:r>
          </a:p>
        </p:txBody>
      </p:sp>
      <p:sp>
        <p:nvSpPr>
          <p:cNvPr id="156692" name="Text Box 20"/>
          <p:cNvSpPr txBox="1">
            <a:spLocks noChangeArrowheads="1"/>
          </p:cNvSpPr>
          <p:nvPr/>
        </p:nvSpPr>
        <p:spPr bwMode="auto">
          <a:xfrm>
            <a:off x="107950" y="2852738"/>
            <a:ext cx="2447925" cy="168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buFontTx/>
              <a:buChar char="•"/>
            </a:pPr>
            <a:r>
              <a:rPr lang="de-DE" altLang="en-US" sz="1600">
                <a:solidFill>
                  <a:schemeClr val="tx1"/>
                </a:solidFill>
              </a:rPr>
              <a:t>Sicherheit</a:t>
            </a:r>
          </a:p>
          <a:p>
            <a:pPr>
              <a:buFontTx/>
              <a:buChar char="•"/>
            </a:pPr>
            <a:r>
              <a:rPr lang="de-DE" altLang="en-US" sz="1600">
                <a:solidFill>
                  <a:schemeClr val="tx1"/>
                </a:solidFill>
              </a:rPr>
              <a:t>Verträglichkeit</a:t>
            </a:r>
          </a:p>
          <a:p>
            <a:pPr>
              <a:buFontTx/>
              <a:buChar char="•"/>
            </a:pPr>
            <a:r>
              <a:rPr lang="de-DE" altLang="en-US" sz="1600">
                <a:solidFill>
                  <a:schemeClr val="tx1"/>
                </a:solidFill>
              </a:rPr>
              <a:t>Pharmakokinetik</a:t>
            </a:r>
          </a:p>
          <a:p>
            <a:pPr>
              <a:buFontTx/>
              <a:buChar char="•"/>
            </a:pPr>
            <a:r>
              <a:rPr lang="de-DE" altLang="en-US" sz="1600">
                <a:solidFill>
                  <a:schemeClr val="tx1"/>
                </a:solidFill>
              </a:rPr>
              <a:t>Pharmakodynamik</a:t>
            </a:r>
          </a:p>
          <a:p>
            <a:pPr>
              <a:buFontTx/>
              <a:buChar char="•"/>
            </a:pPr>
            <a:r>
              <a:rPr lang="de-DE" altLang="en-US" sz="1600">
                <a:solidFill>
                  <a:schemeClr val="tx1"/>
                </a:solidFill>
              </a:rPr>
              <a:t>Spezielle Aspekte</a:t>
            </a:r>
          </a:p>
        </p:txBody>
      </p:sp>
      <p:sp>
        <p:nvSpPr>
          <p:cNvPr id="156693" name="Text Box 21"/>
          <p:cNvSpPr txBox="1">
            <a:spLocks noChangeArrowheads="1"/>
          </p:cNvSpPr>
          <p:nvPr/>
        </p:nvSpPr>
        <p:spPr bwMode="auto">
          <a:xfrm>
            <a:off x="2268538" y="3284538"/>
            <a:ext cx="2519362" cy="2247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buFontTx/>
              <a:buChar char="•"/>
            </a:pPr>
            <a:r>
              <a:rPr lang="de-DE" altLang="en-US" sz="1600">
                <a:solidFill>
                  <a:schemeClr val="tx1"/>
                </a:solidFill>
              </a:rPr>
              <a:t>Sicherheit</a:t>
            </a:r>
          </a:p>
          <a:p>
            <a:pPr>
              <a:buFontTx/>
              <a:buChar char="•"/>
            </a:pPr>
            <a:r>
              <a:rPr lang="de-DE" altLang="en-US" sz="1600">
                <a:solidFill>
                  <a:schemeClr val="tx1"/>
                </a:solidFill>
              </a:rPr>
              <a:t>Verträglichkeit</a:t>
            </a:r>
          </a:p>
          <a:p>
            <a:pPr>
              <a:buFontTx/>
              <a:buChar char="•"/>
            </a:pPr>
            <a:r>
              <a:rPr lang="de-DE" altLang="en-US" sz="1600">
                <a:solidFill>
                  <a:schemeClr val="tx1"/>
                </a:solidFill>
              </a:rPr>
              <a:t>Pharmakokinetik</a:t>
            </a:r>
          </a:p>
          <a:p>
            <a:pPr>
              <a:buFontTx/>
              <a:buChar char="•"/>
            </a:pPr>
            <a:r>
              <a:rPr lang="de-DE" altLang="en-US" sz="1600">
                <a:solidFill>
                  <a:schemeClr val="tx1"/>
                </a:solidFill>
              </a:rPr>
              <a:t>Pharmakodynamik</a:t>
            </a:r>
          </a:p>
          <a:p>
            <a:pPr>
              <a:buFontTx/>
              <a:buChar char="•"/>
            </a:pPr>
            <a:r>
              <a:rPr lang="de-DE" altLang="en-US" sz="1600">
                <a:solidFill>
                  <a:schemeClr val="tx1"/>
                </a:solidFill>
              </a:rPr>
              <a:t>Wirksamkeit</a:t>
            </a:r>
          </a:p>
          <a:p>
            <a:pPr>
              <a:buFontTx/>
              <a:buChar char="•"/>
            </a:pPr>
            <a:r>
              <a:rPr lang="de-DE" altLang="en-US" sz="1600">
                <a:solidFill>
                  <a:schemeClr val="tx1"/>
                </a:solidFill>
              </a:rPr>
              <a:t>Dosis-Wirkungs-Beziehungen</a:t>
            </a:r>
          </a:p>
        </p:txBody>
      </p:sp>
      <p:sp>
        <p:nvSpPr>
          <p:cNvPr id="156694" name="Text Box 22"/>
          <p:cNvSpPr txBox="1">
            <a:spLocks noChangeArrowheads="1"/>
          </p:cNvSpPr>
          <p:nvPr/>
        </p:nvSpPr>
        <p:spPr bwMode="auto">
          <a:xfrm>
            <a:off x="4284663" y="3644900"/>
            <a:ext cx="2232025" cy="655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buFontTx/>
              <a:buChar char="•"/>
            </a:pPr>
            <a:r>
              <a:rPr lang="de-DE" altLang="en-US" sz="1600">
                <a:solidFill>
                  <a:schemeClr val="tx1"/>
                </a:solidFill>
              </a:rPr>
              <a:t>Sicherheit</a:t>
            </a:r>
          </a:p>
          <a:p>
            <a:pPr>
              <a:buFontTx/>
              <a:buChar char="•"/>
            </a:pPr>
            <a:r>
              <a:rPr lang="de-DE" altLang="en-US" sz="1600">
                <a:solidFill>
                  <a:schemeClr val="tx1"/>
                </a:solidFill>
              </a:rPr>
              <a:t>Wirksamkeit</a:t>
            </a:r>
          </a:p>
        </p:txBody>
      </p:sp>
      <p:sp>
        <p:nvSpPr>
          <p:cNvPr id="156695" name="Text Box 23"/>
          <p:cNvSpPr txBox="1">
            <a:spLocks noChangeArrowheads="1"/>
          </p:cNvSpPr>
          <p:nvPr/>
        </p:nvSpPr>
        <p:spPr bwMode="auto">
          <a:xfrm>
            <a:off x="6732588" y="4076700"/>
            <a:ext cx="2232025" cy="1439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buFontTx/>
              <a:buChar char="•"/>
            </a:pPr>
            <a:r>
              <a:rPr lang="de-DE" altLang="en-US" sz="1600">
                <a:solidFill>
                  <a:schemeClr val="tx1"/>
                </a:solidFill>
              </a:rPr>
              <a:t>Sicherheit</a:t>
            </a:r>
          </a:p>
          <a:p>
            <a:pPr>
              <a:buFontTx/>
              <a:buChar char="•"/>
            </a:pPr>
            <a:r>
              <a:rPr lang="de-DE" altLang="en-US" sz="1600">
                <a:solidFill>
                  <a:schemeClr val="tx1"/>
                </a:solidFill>
              </a:rPr>
              <a:t>Anwendungs-optimierung</a:t>
            </a:r>
          </a:p>
          <a:p>
            <a:pPr>
              <a:buFontTx/>
              <a:buChar char="•"/>
            </a:pPr>
            <a:r>
              <a:rPr lang="de-DE" altLang="en-US" sz="1600">
                <a:solidFill>
                  <a:schemeClr val="tx1"/>
                </a:solidFill>
              </a:rPr>
              <a:t>Compliance-verbesserung</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156674"/>
                                        </p:tgtEl>
                                        <p:attrNameLst>
                                          <p:attrName>style.visibility</p:attrName>
                                        </p:attrNameLst>
                                      </p:cBhvr>
                                      <p:to>
                                        <p:strVal val="visible"/>
                                      </p:to>
                                    </p:set>
                                    <p:anim calcmode="lin" valueType="num">
                                      <p:cBhvr additive="base">
                                        <p:cTn id="7" dur="500" fill="hold"/>
                                        <p:tgtEl>
                                          <p:spTgt spid="156674"/>
                                        </p:tgtEl>
                                        <p:attrNameLst>
                                          <p:attrName>ppt_x</p:attrName>
                                        </p:attrNameLst>
                                      </p:cBhvr>
                                      <p:tavLst>
                                        <p:tav tm="0">
                                          <p:val>
                                            <p:strVal val="#ppt_x"/>
                                          </p:val>
                                        </p:tav>
                                        <p:tav tm="100000">
                                          <p:val>
                                            <p:strVal val="#ppt_x"/>
                                          </p:val>
                                        </p:tav>
                                      </p:tavLst>
                                    </p:anim>
                                    <p:anim calcmode="lin" valueType="num">
                                      <p:cBhvr additive="base">
                                        <p:cTn id="8" dur="500" fill="hold"/>
                                        <p:tgtEl>
                                          <p:spTgt spid="156674"/>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156676"/>
                                        </p:tgtEl>
                                        <p:attrNameLst>
                                          <p:attrName>style.visibility</p:attrName>
                                        </p:attrNameLst>
                                      </p:cBhvr>
                                      <p:to>
                                        <p:strVal val="visible"/>
                                      </p:to>
                                    </p:set>
                                    <p:anim calcmode="lin" valueType="num">
                                      <p:cBhvr additive="base">
                                        <p:cTn id="12" dur="500" fill="hold"/>
                                        <p:tgtEl>
                                          <p:spTgt spid="156676"/>
                                        </p:tgtEl>
                                        <p:attrNameLst>
                                          <p:attrName>ppt_x</p:attrName>
                                        </p:attrNameLst>
                                      </p:cBhvr>
                                      <p:tavLst>
                                        <p:tav tm="0">
                                          <p:val>
                                            <p:strVal val="0-#ppt_w/2"/>
                                          </p:val>
                                        </p:tav>
                                        <p:tav tm="100000">
                                          <p:val>
                                            <p:strVal val="#ppt_x"/>
                                          </p:val>
                                        </p:tav>
                                      </p:tavLst>
                                    </p:anim>
                                    <p:anim calcmode="lin" valueType="num">
                                      <p:cBhvr additive="base">
                                        <p:cTn id="13" dur="500" fill="hold"/>
                                        <p:tgtEl>
                                          <p:spTgt spid="156676"/>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156682"/>
                                        </p:tgtEl>
                                        <p:attrNameLst>
                                          <p:attrName>style.visibility</p:attrName>
                                        </p:attrNameLst>
                                      </p:cBhvr>
                                      <p:to>
                                        <p:strVal val="visible"/>
                                      </p:to>
                                    </p:set>
                                    <p:animEffect transition="in" filter="dissolve">
                                      <p:cBhvr>
                                        <p:cTn id="18" dur="500"/>
                                        <p:tgtEl>
                                          <p:spTgt spid="156682"/>
                                        </p:tgtEl>
                                      </p:cBhvr>
                                    </p:animEffect>
                                  </p:childTnLst>
                                </p:cTn>
                              </p:par>
                              <p:par>
                                <p:cTn id="19" presetID="2" presetClass="entr" presetSubtype="1" fill="hold" grpId="0" nodeType="withEffect">
                                  <p:stCondLst>
                                    <p:cond delay="0"/>
                                  </p:stCondLst>
                                  <p:childTnLst>
                                    <p:set>
                                      <p:cBhvr>
                                        <p:cTn id="20" dur="1" fill="hold">
                                          <p:stCondLst>
                                            <p:cond delay="0"/>
                                          </p:stCondLst>
                                        </p:cTn>
                                        <p:tgtEl>
                                          <p:spTgt spid="156688"/>
                                        </p:tgtEl>
                                        <p:attrNameLst>
                                          <p:attrName>style.visibility</p:attrName>
                                        </p:attrNameLst>
                                      </p:cBhvr>
                                      <p:to>
                                        <p:strVal val="visible"/>
                                      </p:to>
                                    </p:set>
                                    <p:anim calcmode="lin" valueType="num">
                                      <p:cBhvr additive="base">
                                        <p:cTn id="21" dur="500" fill="hold"/>
                                        <p:tgtEl>
                                          <p:spTgt spid="156688"/>
                                        </p:tgtEl>
                                        <p:attrNameLst>
                                          <p:attrName>ppt_x</p:attrName>
                                        </p:attrNameLst>
                                      </p:cBhvr>
                                      <p:tavLst>
                                        <p:tav tm="0">
                                          <p:val>
                                            <p:strVal val="#ppt_x"/>
                                          </p:val>
                                        </p:tav>
                                        <p:tav tm="100000">
                                          <p:val>
                                            <p:strVal val="#ppt_x"/>
                                          </p:val>
                                        </p:tav>
                                      </p:tavLst>
                                    </p:anim>
                                    <p:anim calcmode="lin" valueType="num">
                                      <p:cBhvr additive="base">
                                        <p:cTn id="22" dur="500" fill="hold"/>
                                        <p:tgtEl>
                                          <p:spTgt spid="156688"/>
                                        </p:tgtEl>
                                        <p:attrNameLst>
                                          <p:attrName>ppt_y</p:attrName>
                                        </p:attrNameLst>
                                      </p:cBhvr>
                                      <p:tavLst>
                                        <p:tav tm="0">
                                          <p:val>
                                            <p:strVal val="0-#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156692"/>
                                        </p:tgtEl>
                                        <p:attrNameLst>
                                          <p:attrName>style.visibility</p:attrName>
                                        </p:attrNameLst>
                                      </p:cBhvr>
                                      <p:to>
                                        <p:strVal val="visible"/>
                                      </p:to>
                                    </p:set>
                                    <p:anim calcmode="lin" valueType="num">
                                      <p:cBhvr additive="base">
                                        <p:cTn id="27" dur="500" fill="hold"/>
                                        <p:tgtEl>
                                          <p:spTgt spid="156692"/>
                                        </p:tgtEl>
                                        <p:attrNameLst>
                                          <p:attrName>ppt_x</p:attrName>
                                        </p:attrNameLst>
                                      </p:cBhvr>
                                      <p:tavLst>
                                        <p:tav tm="0">
                                          <p:val>
                                            <p:strVal val="#ppt_x"/>
                                          </p:val>
                                        </p:tav>
                                        <p:tav tm="100000">
                                          <p:val>
                                            <p:strVal val="#ppt_x"/>
                                          </p:val>
                                        </p:tav>
                                      </p:tavLst>
                                    </p:anim>
                                    <p:anim calcmode="lin" valueType="num">
                                      <p:cBhvr additive="base">
                                        <p:cTn id="28" dur="500" fill="hold"/>
                                        <p:tgtEl>
                                          <p:spTgt spid="156692"/>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156683"/>
                                        </p:tgtEl>
                                        <p:attrNameLst>
                                          <p:attrName>style.visibility</p:attrName>
                                        </p:attrNameLst>
                                      </p:cBhvr>
                                      <p:to>
                                        <p:strVal val="visible"/>
                                      </p:to>
                                    </p:set>
                                    <p:animEffect transition="in" filter="dissolve">
                                      <p:cBhvr>
                                        <p:cTn id="33" dur="500"/>
                                        <p:tgtEl>
                                          <p:spTgt spid="156683"/>
                                        </p:tgtEl>
                                      </p:cBhvr>
                                    </p:animEffect>
                                  </p:childTnLst>
                                </p:cTn>
                              </p:par>
                              <p:par>
                                <p:cTn id="34" presetID="2" presetClass="entr" presetSubtype="1" fill="hold" grpId="0" nodeType="withEffect">
                                  <p:stCondLst>
                                    <p:cond delay="0"/>
                                  </p:stCondLst>
                                  <p:childTnLst>
                                    <p:set>
                                      <p:cBhvr>
                                        <p:cTn id="35" dur="1" fill="hold">
                                          <p:stCondLst>
                                            <p:cond delay="0"/>
                                          </p:stCondLst>
                                        </p:cTn>
                                        <p:tgtEl>
                                          <p:spTgt spid="156689"/>
                                        </p:tgtEl>
                                        <p:attrNameLst>
                                          <p:attrName>style.visibility</p:attrName>
                                        </p:attrNameLst>
                                      </p:cBhvr>
                                      <p:to>
                                        <p:strVal val="visible"/>
                                      </p:to>
                                    </p:set>
                                    <p:anim calcmode="lin" valueType="num">
                                      <p:cBhvr additive="base">
                                        <p:cTn id="36" dur="500" fill="hold"/>
                                        <p:tgtEl>
                                          <p:spTgt spid="156689"/>
                                        </p:tgtEl>
                                        <p:attrNameLst>
                                          <p:attrName>ppt_x</p:attrName>
                                        </p:attrNameLst>
                                      </p:cBhvr>
                                      <p:tavLst>
                                        <p:tav tm="0">
                                          <p:val>
                                            <p:strVal val="#ppt_x"/>
                                          </p:val>
                                        </p:tav>
                                        <p:tav tm="100000">
                                          <p:val>
                                            <p:strVal val="#ppt_x"/>
                                          </p:val>
                                        </p:tav>
                                      </p:tavLst>
                                    </p:anim>
                                    <p:anim calcmode="lin" valueType="num">
                                      <p:cBhvr additive="base">
                                        <p:cTn id="37" dur="500" fill="hold"/>
                                        <p:tgtEl>
                                          <p:spTgt spid="156689"/>
                                        </p:tgtEl>
                                        <p:attrNameLst>
                                          <p:attrName>ppt_y</p:attrName>
                                        </p:attrNameLst>
                                      </p:cBhvr>
                                      <p:tavLst>
                                        <p:tav tm="0">
                                          <p:val>
                                            <p:strVal val="0-#ppt_h/2"/>
                                          </p:val>
                                        </p:tav>
                                        <p:tav tm="100000">
                                          <p:val>
                                            <p:strVal val="#ppt_y"/>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4" fill="hold" grpId="0" nodeType="clickEffect">
                                  <p:stCondLst>
                                    <p:cond delay="0"/>
                                  </p:stCondLst>
                                  <p:childTnLst>
                                    <p:set>
                                      <p:cBhvr>
                                        <p:cTn id="41" dur="1" fill="hold">
                                          <p:stCondLst>
                                            <p:cond delay="0"/>
                                          </p:stCondLst>
                                        </p:cTn>
                                        <p:tgtEl>
                                          <p:spTgt spid="156693"/>
                                        </p:tgtEl>
                                        <p:attrNameLst>
                                          <p:attrName>style.visibility</p:attrName>
                                        </p:attrNameLst>
                                      </p:cBhvr>
                                      <p:to>
                                        <p:strVal val="visible"/>
                                      </p:to>
                                    </p:set>
                                    <p:anim calcmode="lin" valueType="num">
                                      <p:cBhvr additive="base">
                                        <p:cTn id="42" dur="500" fill="hold"/>
                                        <p:tgtEl>
                                          <p:spTgt spid="156693"/>
                                        </p:tgtEl>
                                        <p:attrNameLst>
                                          <p:attrName>ppt_x</p:attrName>
                                        </p:attrNameLst>
                                      </p:cBhvr>
                                      <p:tavLst>
                                        <p:tav tm="0">
                                          <p:val>
                                            <p:strVal val="#ppt_x"/>
                                          </p:val>
                                        </p:tav>
                                        <p:tav tm="100000">
                                          <p:val>
                                            <p:strVal val="#ppt_x"/>
                                          </p:val>
                                        </p:tav>
                                      </p:tavLst>
                                    </p:anim>
                                    <p:anim calcmode="lin" valueType="num">
                                      <p:cBhvr additive="base">
                                        <p:cTn id="43" dur="500" fill="hold"/>
                                        <p:tgtEl>
                                          <p:spTgt spid="156693"/>
                                        </p:tgtEl>
                                        <p:attrNameLst>
                                          <p:attrName>ppt_y</p:attrName>
                                        </p:attrNameLst>
                                      </p:cBhvr>
                                      <p:tavLst>
                                        <p:tav tm="0">
                                          <p:val>
                                            <p:strVal val="1+#ppt_h/2"/>
                                          </p:val>
                                        </p:tav>
                                        <p:tav tm="100000">
                                          <p:val>
                                            <p:strVal val="#ppt_y"/>
                                          </p:val>
                                        </p:tav>
                                      </p:tavLst>
                                    </p:anim>
                                  </p:childTnLst>
                                </p:cTn>
                              </p:par>
                            </p:childTnLst>
                          </p:cTn>
                        </p:par>
                      </p:childTnLst>
                    </p:cTn>
                  </p:par>
                  <p:par>
                    <p:cTn id="44" fill="hold" nodeType="clickPar">
                      <p:stCondLst>
                        <p:cond delay="indefinite"/>
                      </p:stCondLst>
                      <p:childTnLst>
                        <p:par>
                          <p:cTn id="45" fill="hold" nodeType="withGroup">
                            <p:stCondLst>
                              <p:cond delay="0"/>
                            </p:stCondLst>
                            <p:childTnLst>
                              <p:par>
                                <p:cTn id="46" presetID="9" presetClass="entr" presetSubtype="0" fill="hold" grpId="0" nodeType="clickEffect">
                                  <p:stCondLst>
                                    <p:cond delay="0"/>
                                  </p:stCondLst>
                                  <p:childTnLst>
                                    <p:set>
                                      <p:cBhvr>
                                        <p:cTn id="47" dur="1" fill="hold">
                                          <p:stCondLst>
                                            <p:cond delay="0"/>
                                          </p:stCondLst>
                                        </p:cTn>
                                        <p:tgtEl>
                                          <p:spTgt spid="156684"/>
                                        </p:tgtEl>
                                        <p:attrNameLst>
                                          <p:attrName>style.visibility</p:attrName>
                                        </p:attrNameLst>
                                      </p:cBhvr>
                                      <p:to>
                                        <p:strVal val="visible"/>
                                      </p:to>
                                    </p:set>
                                    <p:animEffect transition="in" filter="dissolve">
                                      <p:cBhvr>
                                        <p:cTn id="48" dur="500"/>
                                        <p:tgtEl>
                                          <p:spTgt spid="156684"/>
                                        </p:tgtEl>
                                      </p:cBhvr>
                                    </p:animEffect>
                                  </p:childTnLst>
                                </p:cTn>
                              </p:par>
                              <p:par>
                                <p:cTn id="49" presetID="2" presetClass="entr" presetSubtype="1" fill="hold" grpId="0" nodeType="withEffect">
                                  <p:stCondLst>
                                    <p:cond delay="0"/>
                                  </p:stCondLst>
                                  <p:childTnLst>
                                    <p:set>
                                      <p:cBhvr>
                                        <p:cTn id="50" dur="1" fill="hold">
                                          <p:stCondLst>
                                            <p:cond delay="0"/>
                                          </p:stCondLst>
                                        </p:cTn>
                                        <p:tgtEl>
                                          <p:spTgt spid="156690"/>
                                        </p:tgtEl>
                                        <p:attrNameLst>
                                          <p:attrName>style.visibility</p:attrName>
                                        </p:attrNameLst>
                                      </p:cBhvr>
                                      <p:to>
                                        <p:strVal val="visible"/>
                                      </p:to>
                                    </p:set>
                                    <p:anim calcmode="lin" valueType="num">
                                      <p:cBhvr additive="base">
                                        <p:cTn id="51" dur="500" fill="hold"/>
                                        <p:tgtEl>
                                          <p:spTgt spid="156690"/>
                                        </p:tgtEl>
                                        <p:attrNameLst>
                                          <p:attrName>ppt_x</p:attrName>
                                        </p:attrNameLst>
                                      </p:cBhvr>
                                      <p:tavLst>
                                        <p:tav tm="0">
                                          <p:val>
                                            <p:strVal val="#ppt_x"/>
                                          </p:val>
                                        </p:tav>
                                        <p:tav tm="100000">
                                          <p:val>
                                            <p:strVal val="#ppt_x"/>
                                          </p:val>
                                        </p:tav>
                                      </p:tavLst>
                                    </p:anim>
                                    <p:anim calcmode="lin" valueType="num">
                                      <p:cBhvr additive="base">
                                        <p:cTn id="52" dur="500" fill="hold"/>
                                        <p:tgtEl>
                                          <p:spTgt spid="156690"/>
                                        </p:tgtEl>
                                        <p:attrNameLst>
                                          <p:attrName>ppt_y</p:attrName>
                                        </p:attrNameLst>
                                      </p:cBhvr>
                                      <p:tavLst>
                                        <p:tav tm="0">
                                          <p:val>
                                            <p:strVal val="0-#ppt_h/2"/>
                                          </p:val>
                                        </p:tav>
                                        <p:tav tm="100000">
                                          <p:val>
                                            <p:strVal val="#ppt_y"/>
                                          </p:val>
                                        </p:tav>
                                      </p:tavLst>
                                    </p:anim>
                                  </p:childTnLst>
                                </p:cTn>
                              </p:par>
                            </p:childTnLst>
                          </p:cTn>
                        </p:par>
                      </p:childTnLst>
                    </p:cTn>
                  </p:par>
                  <p:par>
                    <p:cTn id="53" fill="hold" nodeType="clickPar">
                      <p:stCondLst>
                        <p:cond delay="indefinite"/>
                      </p:stCondLst>
                      <p:childTnLst>
                        <p:par>
                          <p:cTn id="54" fill="hold" nodeType="withGroup">
                            <p:stCondLst>
                              <p:cond delay="0"/>
                            </p:stCondLst>
                            <p:childTnLst>
                              <p:par>
                                <p:cTn id="55" presetID="2" presetClass="entr" presetSubtype="4" fill="hold" grpId="0" nodeType="clickEffect">
                                  <p:stCondLst>
                                    <p:cond delay="0"/>
                                  </p:stCondLst>
                                  <p:childTnLst>
                                    <p:set>
                                      <p:cBhvr>
                                        <p:cTn id="56" dur="1" fill="hold">
                                          <p:stCondLst>
                                            <p:cond delay="0"/>
                                          </p:stCondLst>
                                        </p:cTn>
                                        <p:tgtEl>
                                          <p:spTgt spid="156694"/>
                                        </p:tgtEl>
                                        <p:attrNameLst>
                                          <p:attrName>style.visibility</p:attrName>
                                        </p:attrNameLst>
                                      </p:cBhvr>
                                      <p:to>
                                        <p:strVal val="visible"/>
                                      </p:to>
                                    </p:set>
                                    <p:anim calcmode="lin" valueType="num">
                                      <p:cBhvr additive="base">
                                        <p:cTn id="57" dur="500" fill="hold"/>
                                        <p:tgtEl>
                                          <p:spTgt spid="156694"/>
                                        </p:tgtEl>
                                        <p:attrNameLst>
                                          <p:attrName>ppt_x</p:attrName>
                                        </p:attrNameLst>
                                      </p:cBhvr>
                                      <p:tavLst>
                                        <p:tav tm="0">
                                          <p:val>
                                            <p:strVal val="#ppt_x"/>
                                          </p:val>
                                        </p:tav>
                                        <p:tav tm="100000">
                                          <p:val>
                                            <p:strVal val="#ppt_x"/>
                                          </p:val>
                                        </p:tav>
                                      </p:tavLst>
                                    </p:anim>
                                    <p:anim calcmode="lin" valueType="num">
                                      <p:cBhvr additive="base">
                                        <p:cTn id="58" dur="500" fill="hold"/>
                                        <p:tgtEl>
                                          <p:spTgt spid="156694"/>
                                        </p:tgtEl>
                                        <p:attrNameLst>
                                          <p:attrName>ppt_y</p:attrName>
                                        </p:attrNameLst>
                                      </p:cBhvr>
                                      <p:tavLst>
                                        <p:tav tm="0">
                                          <p:val>
                                            <p:strVal val="1+#ppt_h/2"/>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2" presetClass="entr" presetSubtype="1" fill="hold" nodeType="clickEffect">
                                  <p:stCondLst>
                                    <p:cond delay="0"/>
                                  </p:stCondLst>
                                  <p:childTnLst>
                                    <p:set>
                                      <p:cBhvr>
                                        <p:cTn id="62" dur="1" fill="hold">
                                          <p:stCondLst>
                                            <p:cond delay="0"/>
                                          </p:stCondLst>
                                        </p:cTn>
                                        <p:tgtEl>
                                          <p:spTgt spid="156686"/>
                                        </p:tgtEl>
                                        <p:attrNameLst>
                                          <p:attrName>style.visibility</p:attrName>
                                        </p:attrNameLst>
                                      </p:cBhvr>
                                      <p:to>
                                        <p:strVal val="visible"/>
                                      </p:to>
                                    </p:set>
                                    <p:anim calcmode="lin" valueType="num">
                                      <p:cBhvr additive="base">
                                        <p:cTn id="63" dur="500" fill="hold"/>
                                        <p:tgtEl>
                                          <p:spTgt spid="156686"/>
                                        </p:tgtEl>
                                        <p:attrNameLst>
                                          <p:attrName>ppt_x</p:attrName>
                                        </p:attrNameLst>
                                      </p:cBhvr>
                                      <p:tavLst>
                                        <p:tav tm="0">
                                          <p:val>
                                            <p:strVal val="#ppt_x"/>
                                          </p:val>
                                        </p:tav>
                                        <p:tav tm="100000">
                                          <p:val>
                                            <p:strVal val="#ppt_x"/>
                                          </p:val>
                                        </p:tav>
                                      </p:tavLst>
                                    </p:anim>
                                    <p:anim calcmode="lin" valueType="num">
                                      <p:cBhvr additive="base">
                                        <p:cTn id="64" dur="500" fill="hold"/>
                                        <p:tgtEl>
                                          <p:spTgt spid="156686"/>
                                        </p:tgtEl>
                                        <p:attrNameLst>
                                          <p:attrName>ppt_y</p:attrName>
                                        </p:attrNameLst>
                                      </p:cBhvr>
                                      <p:tavLst>
                                        <p:tav tm="0">
                                          <p:val>
                                            <p:strVal val="0-#ppt_h/2"/>
                                          </p:val>
                                        </p:tav>
                                        <p:tav tm="100000">
                                          <p:val>
                                            <p:strVal val="#ppt_y"/>
                                          </p:val>
                                        </p:tav>
                                      </p:tavLst>
                                    </p:anim>
                                  </p:childTnLst>
                                </p:cTn>
                              </p:par>
                              <p:par>
                                <p:cTn id="65" presetID="2" presetClass="entr" presetSubtype="1" fill="hold" grpId="0" nodeType="withEffect">
                                  <p:stCondLst>
                                    <p:cond delay="0"/>
                                  </p:stCondLst>
                                  <p:childTnLst>
                                    <p:set>
                                      <p:cBhvr>
                                        <p:cTn id="66" dur="1" fill="hold">
                                          <p:stCondLst>
                                            <p:cond delay="0"/>
                                          </p:stCondLst>
                                        </p:cTn>
                                        <p:tgtEl>
                                          <p:spTgt spid="156687"/>
                                        </p:tgtEl>
                                        <p:attrNameLst>
                                          <p:attrName>style.visibility</p:attrName>
                                        </p:attrNameLst>
                                      </p:cBhvr>
                                      <p:to>
                                        <p:strVal val="visible"/>
                                      </p:to>
                                    </p:set>
                                    <p:anim calcmode="lin" valueType="num">
                                      <p:cBhvr additive="base">
                                        <p:cTn id="67" dur="500" fill="hold"/>
                                        <p:tgtEl>
                                          <p:spTgt spid="156687"/>
                                        </p:tgtEl>
                                        <p:attrNameLst>
                                          <p:attrName>ppt_x</p:attrName>
                                        </p:attrNameLst>
                                      </p:cBhvr>
                                      <p:tavLst>
                                        <p:tav tm="0">
                                          <p:val>
                                            <p:strVal val="#ppt_x"/>
                                          </p:val>
                                        </p:tav>
                                        <p:tav tm="100000">
                                          <p:val>
                                            <p:strVal val="#ppt_x"/>
                                          </p:val>
                                        </p:tav>
                                      </p:tavLst>
                                    </p:anim>
                                    <p:anim calcmode="lin" valueType="num">
                                      <p:cBhvr additive="base">
                                        <p:cTn id="68" dur="500" fill="hold"/>
                                        <p:tgtEl>
                                          <p:spTgt spid="156687"/>
                                        </p:tgtEl>
                                        <p:attrNameLst>
                                          <p:attrName>ppt_y</p:attrName>
                                        </p:attrNameLst>
                                      </p:cBhvr>
                                      <p:tavLst>
                                        <p:tav tm="0">
                                          <p:val>
                                            <p:strVal val="0-#ppt_h/2"/>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9" presetClass="entr" presetSubtype="0" fill="hold" grpId="0" nodeType="clickEffect">
                                  <p:stCondLst>
                                    <p:cond delay="0"/>
                                  </p:stCondLst>
                                  <p:childTnLst>
                                    <p:set>
                                      <p:cBhvr>
                                        <p:cTn id="72" dur="1" fill="hold">
                                          <p:stCondLst>
                                            <p:cond delay="0"/>
                                          </p:stCondLst>
                                        </p:cTn>
                                        <p:tgtEl>
                                          <p:spTgt spid="156685"/>
                                        </p:tgtEl>
                                        <p:attrNameLst>
                                          <p:attrName>style.visibility</p:attrName>
                                        </p:attrNameLst>
                                      </p:cBhvr>
                                      <p:to>
                                        <p:strVal val="visible"/>
                                      </p:to>
                                    </p:set>
                                    <p:animEffect transition="in" filter="dissolve">
                                      <p:cBhvr>
                                        <p:cTn id="73" dur="500"/>
                                        <p:tgtEl>
                                          <p:spTgt spid="156685"/>
                                        </p:tgtEl>
                                      </p:cBhvr>
                                    </p:animEffect>
                                  </p:childTnLst>
                                </p:cTn>
                              </p:par>
                              <p:par>
                                <p:cTn id="74" presetID="2" presetClass="entr" presetSubtype="1" fill="hold" grpId="0" nodeType="withEffect">
                                  <p:stCondLst>
                                    <p:cond delay="0"/>
                                  </p:stCondLst>
                                  <p:childTnLst>
                                    <p:set>
                                      <p:cBhvr>
                                        <p:cTn id="75" dur="1" fill="hold">
                                          <p:stCondLst>
                                            <p:cond delay="0"/>
                                          </p:stCondLst>
                                        </p:cTn>
                                        <p:tgtEl>
                                          <p:spTgt spid="156691"/>
                                        </p:tgtEl>
                                        <p:attrNameLst>
                                          <p:attrName>style.visibility</p:attrName>
                                        </p:attrNameLst>
                                      </p:cBhvr>
                                      <p:to>
                                        <p:strVal val="visible"/>
                                      </p:to>
                                    </p:set>
                                    <p:anim calcmode="lin" valueType="num">
                                      <p:cBhvr additive="base">
                                        <p:cTn id="76" dur="500" fill="hold"/>
                                        <p:tgtEl>
                                          <p:spTgt spid="156691"/>
                                        </p:tgtEl>
                                        <p:attrNameLst>
                                          <p:attrName>ppt_x</p:attrName>
                                        </p:attrNameLst>
                                      </p:cBhvr>
                                      <p:tavLst>
                                        <p:tav tm="0">
                                          <p:val>
                                            <p:strVal val="#ppt_x"/>
                                          </p:val>
                                        </p:tav>
                                        <p:tav tm="100000">
                                          <p:val>
                                            <p:strVal val="#ppt_x"/>
                                          </p:val>
                                        </p:tav>
                                      </p:tavLst>
                                    </p:anim>
                                    <p:anim calcmode="lin" valueType="num">
                                      <p:cBhvr additive="base">
                                        <p:cTn id="77" dur="500" fill="hold"/>
                                        <p:tgtEl>
                                          <p:spTgt spid="156691"/>
                                        </p:tgtEl>
                                        <p:attrNameLst>
                                          <p:attrName>ppt_y</p:attrName>
                                        </p:attrNameLst>
                                      </p:cBhvr>
                                      <p:tavLst>
                                        <p:tav tm="0">
                                          <p:val>
                                            <p:strVal val="0-#ppt_h/2"/>
                                          </p:val>
                                        </p:tav>
                                        <p:tav tm="100000">
                                          <p:val>
                                            <p:strVal val="#ppt_y"/>
                                          </p:val>
                                        </p:tav>
                                      </p:tavLst>
                                    </p:anim>
                                  </p:childTnLst>
                                </p:cTn>
                              </p:par>
                            </p:childTnLst>
                          </p:cTn>
                        </p:par>
                      </p:childTnLst>
                    </p:cTn>
                  </p:par>
                  <p:par>
                    <p:cTn id="78" fill="hold" nodeType="clickPar">
                      <p:stCondLst>
                        <p:cond delay="indefinite"/>
                      </p:stCondLst>
                      <p:childTnLst>
                        <p:par>
                          <p:cTn id="79" fill="hold" nodeType="withGroup">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156695"/>
                                        </p:tgtEl>
                                        <p:attrNameLst>
                                          <p:attrName>style.visibility</p:attrName>
                                        </p:attrNameLst>
                                      </p:cBhvr>
                                      <p:to>
                                        <p:strVal val="visible"/>
                                      </p:to>
                                    </p:set>
                                    <p:anim calcmode="lin" valueType="num">
                                      <p:cBhvr additive="base">
                                        <p:cTn id="82" dur="500" fill="hold"/>
                                        <p:tgtEl>
                                          <p:spTgt spid="156695"/>
                                        </p:tgtEl>
                                        <p:attrNameLst>
                                          <p:attrName>ppt_x</p:attrName>
                                        </p:attrNameLst>
                                      </p:cBhvr>
                                      <p:tavLst>
                                        <p:tav tm="0">
                                          <p:val>
                                            <p:strVal val="#ppt_x"/>
                                          </p:val>
                                        </p:tav>
                                        <p:tav tm="100000">
                                          <p:val>
                                            <p:strVal val="#ppt_x"/>
                                          </p:val>
                                        </p:tav>
                                      </p:tavLst>
                                    </p:anim>
                                    <p:anim calcmode="lin" valueType="num">
                                      <p:cBhvr additive="base">
                                        <p:cTn id="83" dur="500" fill="hold"/>
                                        <p:tgtEl>
                                          <p:spTgt spid="15669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674" grpId="0" animBg="1" autoUpdateAnimBg="0"/>
      <p:bldP spid="156676" grpId="0" animBg="1"/>
      <p:bldP spid="156682" grpId="0" animBg="1"/>
      <p:bldP spid="156683" grpId="0" animBg="1"/>
      <p:bldP spid="156684" grpId="0" animBg="1"/>
      <p:bldP spid="156685" grpId="0" animBg="1"/>
      <p:bldP spid="156687" grpId="0"/>
      <p:bldP spid="156688" grpId="0"/>
      <p:bldP spid="156689" grpId="0"/>
      <p:bldP spid="156690" grpId="0"/>
      <p:bldP spid="156691" grpId="0"/>
      <p:bldP spid="156692" grpId="0"/>
      <p:bldP spid="156693" grpId="0"/>
      <p:bldP spid="156694" grpId="0"/>
      <p:bldP spid="156695"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38915" name="Foliennummernplatzhalter 4"/>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C5CB0DED-F3A3-4831-A1FB-0659CAAAC01A}" type="slidenum">
              <a:rPr lang="de-DE" altLang="en-US" sz="900" smtClean="0">
                <a:solidFill>
                  <a:schemeClr val="accent2"/>
                </a:solidFill>
              </a:rPr>
              <a:pPr/>
              <a:t>37</a:t>
            </a:fld>
            <a:endParaRPr lang="de-DE" altLang="en-US" sz="1400" b="0" smtClean="0">
              <a:solidFill>
                <a:schemeClr val="tx1"/>
              </a:solidFill>
            </a:endParaRPr>
          </a:p>
        </p:txBody>
      </p:sp>
      <p:sp>
        <p:nvSpPr>
          <p:cNvPr id="258051" name="AutoShape 1027"/>
          <p:cNvSpPr>
            <a:spLocks noChangeArrowheads="1"/>
          </p:cNvSpPr>
          <p:nvPr/>
        </p:nvSpPr>
        <p:spPr bwMode="auto">
          <a:xfrm rot="5400000">
            <a:off x="2866231" y="1205707"/>
            <a:ext cx="504825" cy="2665412"/>
          </a:xfrm>
          <a:prstGeom prst="rightArrowCallout">
            <a:avLst>
              <a:gd name="adj1" fmla="val 94696"/>
              <a:gd name="adj2" fmla="val 109020"/>
              <a:gd name="adj3" fmla="val 23273"/>
              <a:gd name="adj4" fmla="val 57366"/>
            </a:avLst>
          </a:prstGeom>
          <a:solidFill>
            <a:srgbClr val="000080"/>
          </a:solidFill>
          <a:ln w="9525">
            <a:solidFill>
              <a:schemeClr val="tx1"/>
            </a:solidFill>
            <a:miter lim="800000"/>
            <a:headEnd/>
            <a:tailEnd/>
          </a:ln>
          <a:effectLst>
            <a:outerShdw blurRad="50800" dist="38100" dir="2700000" algn="tl" rotWithShape="0">
              <a:prstClr val="black">
                <a:alpha val="40000"/>
              </a:prstClr>
            </a:outerShdw>
          </a:effectLst>
        </p:spPr>
        <p:txBody>
          <a:bodyPr rot="10800000" vert="eaVert" wrap="none" anchor="ctr"/>
          <a:lstStyle/>
          <a:p>
            <a:pPr marL="342900" indent="-342900" algn="ctr">
              <a:defRPr/>
            </a:pPr>
            <a:r>
              <a:rPr lang="de-DE" sz="1000" dirty="0">
                <a:solidFill>
                  <a:schemeClr val="hlink"/>
                </a:solidFill>
                <a:latin typeface="+mj-lt"/>
                <a:ea typeface="+mn-ea"/>
              </a:rPr>
              <a:t>Patient Klinische Studie Phase II / III</a:t>
            </a:r>
          </a:p>
        </p:txBody>
      </p:sp>
      <p:sp>
        <p:nvSpPr>
          <p:cNvPr id="258054" name="AutoShape 1030"/>
          <p:cNvSpPr>
            <a:spLocks noChangeArrowheads="1"/>
          </p:cNvSpPr>
          <p:nvPr/>
        </p:nvSpPr>
        <p:spPr bwMode="auto">
          <a:xfrm rot="5400000">
            <a:off x="3532982" y="-69056"/>
            <a:ext cx="566737" cy="4105275"/>
          </a:xfrm>
          <a:prstGeom prst="rightArrowCallout">
            <a:avLst>
              <a:gd name="adj1" fmla="val 181093"/>
              <a:gd name="adj2" fmla="val 159127"/>
              <a:gd name="adj3" fmla="val 16667"/>
              <a:gd name="adj4" fmla="val 66667"/>
            </a:avLst>
          </a:prstGeom>
          <a:solidFill>
            <a:srgbClr val="FF0000"/>
          </a:solidFill>
          <a:ln w="9525">
            <a:solidFill>
              <a:schemeClr val="tx1"/>
            </a:solidFill>
            <a:miter lim="800000"/>
            <a:headEnd/>
            <a:tailEnd/>
          </a:ln>
          <a:effectLst>
            <a:outerShdw blurRad="50800" dist="38100" dir="2700000" algn="tl" rotWithShape="0">
              <a:prstClr val="black">
                <a:alpha val="40000"/>
              </a:prstClr>
            </a:outerShdw>
          </a:effectLst>
        </p:spPr>
        <p:txBody>
          <a:bodyPr rot="10800000" vert="eaVert" wrap="none" anchor="ctr"/>
          <a:lstStyle/>
          <a:p>
            <a:pPr marL="342900" indent="-342900" algn="ctr">
              <a:defRPr/>
            </a:pPr>
            <a:r>
              <a:rPr lang="de-DE" sz="1400" dirty="0">
                <a:latin typeface="+mj-lt"/>
                <a:ea typeface="+mn-ea"/>
              </a:rPr>
              <a:t>Realer Patient mit anderen Therapieoptionen</a:t>
            </a:r>
          </a:p>
        </p:txBody>
      </p:sp>
      <p:sp>
        <p:nvSpPr>
          <p:cNvPr id="258057" name="AutoShape 1033"/>
          <p:cNvSpPr>
            <a:spLocks noChangeArrowheads="1"/>
          </p:cNvSpPr>
          <p:nvPr/>
        </p:nvSpPr>
        <p:spPr bwMode="auto">
          <a:xfrm rot="-5400000">
            <a:off x="1526381" y="3336132"/>
            <a:ext cx="619125" cy="2592388"/>
          </a:xfrm>
          <a:prstGeom prst="downArrow">
            <a:avLst>
              <a:gd name="adj1" fmla="val 50000"/>
              <a:gd name="adj2" fmla="val 101733"/>
            </a:avLst>
          </a:prstGeom>
          <a:solidFill>
            <a:srgbClr val="FFFF00"/>
          </a:solidFill>
          <a:ln w="9525">
            <a:solidFill>
              <a:schemeClr val="tx1"/>
            </a:solidFill>
            <a:miter lim="800000"/>
            <a:headEnd/>
            <a:tailEnd/>
          </a:ln>
          <a:effectLst>
            <a:outerShdw blurRad="50800" dist="38100" dir="2700000" algn="tl" rotWithShape="0">
              <a:prstClr val="black">
                <a:alpha val="40000"/>
              </a:prstClr>
            </a:outerShdw>
          </a:effectLst>
        </p:spPr>
        <p:txBody>
          <a:bodyPr vert="eaVert">
            <a:spAutoFit/>
          </a:bodyPr>
          <a:lstStyle/>
          <a:p>
            <a:pPr algn="ctr" eaLnBrk="1" hangingPunct="1">
              <a:lnSpc>
                <a:spcPct val="100000"/>
              </a:lnSpc>
              <a:spcBef>
                <a:spcPct val="0"/>
              </a:spcBef>
              <a:buSzTx/>
              <a:defRPr/>
            </a:pPr>
            <a:r>
              <a:rPr lang="de-DE" sz="1400" dirty="0">
                <a:solidFill>
                  <a:schemeClr val="tx1"/>
                </a:solidFill>
                <a:latin typeface="+mj-lt"/>
                <a:ea typeface="+mn-ea"/>
              </a:rPr>
              <a:t>Wirkung </a:t>
            </a:r>
            <a:r>
              <a:rPr lang="de-DE" sz="1400" dirty="0">
                <a:latin typeface="+mj-lt"/>
                <a:ea typeface="+mn-ea"/>
              </a:rPr>
              <a:t>(</a:t>
            </a:r>
            <a:r>
              <a:rPr lang="de-DE" sz="1400" dirty="0" err="1">
                <a:latin typeface="+mj-lt"/>
                <a:ea typeface="+mn-ea"/>
              </a:rPr>
              <a:t>effect</a:t>
            </a:r>
            <a:r>
              <a:rPr lang="de-DE" sz="1400" dirty="0">
                <a:latin typeface="+mj-lt"/>
                <a:ea typeface="+mn-ea"/>
              </a:rPr>
              <a:t>)</a:t>
            </a:r>
          </a:p>
        </p:txBody>
      </p:sp>
      <p:sp>
        <p:nvSpPr>
          <p:cNvPr id="258058" name="AutoShape 1034"/>
          <p:cNvSpPr>
            <a:spLocks noChangeArrowheads="1"/>
          </p:cNvSpPr>
          <p:nvPr/>
        </p:nvSpPr>
        <p:spPr bwMode="auto">
          <a:xfrm rot="-5400000">
            <a:off x="2178844" y="3158331"/>
            <a:ext cx="682625" cy="3960813"/>
          </a:xfrm>
          <a:prstGeom prst="downArrow">
            <a:avLst>
              <a:gd name="adj1" fmla="val 50000"/>
              <a:gd name="adj2" fmla="val 145058"/>
            </a:avLst>
          </a:prstGeom>
          <a:solidFill>
            <a:srgbClr val="000080"/>
          </a:solidFill>
          <a:ln w="9525">
            <a:solidFill>
              <a:schemeClr val="tx1"/>
            </a:solidFill>
            <a:miter lim="800000"/>
            <a:headEnd/>
            <a:tailEnd/>
          </a:ln>
          <a:effectLst>
            <a:outerShdw blurRad="50800" dist="38100" dir="2700000" algn="tl" rotWithShape="0">
              <a:prstClr val="black">
                <a:alpha val="40000"/>
              </a:prstClr>
            </a:outerShdw>
          </a:effectLst>
        </p:spPr>
        <p:txBody>
          <a:bodyPr vert="eaVert" wrap="none" anchor="ctr"/>
          <a:lstStyle/>
          <a:p>
            <a:pPr algn="ctr" eaLnBrk="1" hangingPunct="1">
              <a:lnSpc>
                <a:spcPct val="100000"/>
              </a:lnSpc>
              <a:spcBef>
                <a:spcPct val="0"/>
              </a:spcBef>
              <a:buSzTx/>
              <a:defRPr/>
            </a:pPr>
            <a:r>
              <a:rPr lang="de-DE" sz="1400">
                <a:solidFill>
                  <a:schemeClr val="bg1"/>
                </a:solidFill>
                <a:latin typeface="+mj-lt"/>
                <a:ea typeface="+mn-ea"/>
              </a:rPr>
              <a:t>Wirksamkeit</a:t>
            </a:r>
            <a:r>
              <a:rPr lang="de-DE" sz="1400">
                <a:solidFill>
                  <a:schemeClr val="tx1"/>
                </a:solidFill>
                <a:latin typeface="+mj-lt"/>
                <a:ea typeface="+mn-ea"/>
              </a:rPr>
              <a:t> </a:t>
            </a:r>
            <a:r>
              <a:rPr lang="de-DE" sz="1400">
                <a:solidFill>
                  <a:schemeClr val="hlink"/>
                </a:solidFill>
                <a:latin typeface="+mj-lt"/>
                <a:ea typeface="+mn-ea"/>
              </a:rPr>
              <a:t>(efficacy)</a:t>
            </a:r>
          </a:p>
        </p:txBody>
      </p:sp>
      <p:sp>
        <p:nvSpPr>
          <p:cNvPr id="258059" name="AutoShape 1035"/>
          <p:cNvSpPr>
            <a:spLocks noChangeArrowheads="1"/>
          </p:cNvSpPr>
          <p:nvPr/>
        </p:nvSpPr>
        <p:spPr bwMode="auto">
          <a:xfrm rot="-5400000">
            <a:off x="2843213" y="2982912"/>
            <a:ext cx="793750" cy="5400675"/>
          </a:xfrm>
          <a:prstGeom prst="downArrow">
            <a:avLst>
              <a:gd name="adj1" fmla="val 50000"/>
              <a:gd name="adj2" fmla="val 218075"/>
            </a:avLst>
          </a:prstGeom>
          <a:solidFill>
            <a:srgbClr val="FF0000"/>
          </a:solidFill>
          <a:ln w="9525">
            <a:solidFill>
              <a:schemeClr val="tx1"/>
            </a:solidFill>
            <a:miter lim="800000"/>
            <a:headEnd/>
            <a:tailEnd/>
          </a:ln>
          <a:effectLst>
            <a:outerShdw blurRad="50800" dist="38100" dir="2700000" algn="tl" rotWithShape="0">
              <a:prstClr val="black">
                <a:alpha val="40000"/>
              </a:prstClr>
            </a:outerShdw>
          </a:effectLst>
        </p:spPr>
        <p:txBody>
          <a:bodyPr vert="eaVert" anchor="ctr">
            <a:spAutoFit/>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lgn="ctr" eaLnBrk="1" hangingPunct="1">
              <a:lnSpc>
                <a:spcPct val="100000"/>
              </a:lnSpc>
              <a:spcBef>
                <a:spcPct val="0"/>
              </a:spcBef>
              <a:buSzTx/>
              <a:defRPr/>
            </a:pPr>
            <a:r>
              <a:rPr lang="de-DE" altLang="en-US" sz="1400" smtClean="0">
                <a:solidFill>
                  <a:schemeClr val="tx1"/>
                </a:solidFill>
              </a:rPr>
              <a:t>Effektivität </a:t>
            </a:r>
            <a:r>
              <a:rPr lang="de-DE" altLang="en-US" sz="1400" smtClean="0"/>
              <a:t>(effectiveness)</a:t>
            </a:r>
          </a:p>
        </p:txBody>
      </p:sp>
      <p:sp>
        <p:nvSpPr>
          <p:cNvPr id="258060" name="AutoShape 1036"/>
          <p:cNvSpPr>
            <a:spLocks noChangeArrowheads="1"/>
          </p:cNvSpPr>
          <p:nvPr/>
        </p:nvSpPr>
        <p:spPr bwMode="auto">
          <a:xfrm rot="-5400000">
            <a:off x="3533775" y="2795588"/>
            <a:ext cx="793750" cy="6781800"/>
          </a:xfrm>
          <a:prstGeom prst="downArrow">
            <a:avLst>
              <a:gd name="adj1" fmla="val 50000"/>
              <a:gd name="adj2" fmla="val 273843"/>
            </a:avLst>
          </a:prstGeom>
          <a:solidFill>
            <a:srgbClr val="C0C0C0"/>
          </a:solidFill>
          <a:ln w="9525">
            <a:solidFill>
              <a:schemeClr val="tx1"/>
            </a:solidFill>
            <a:miter lim="800000"/>
            <a:headEnd/>
            <a:tailEnd/>
          </a:ln>
          <a:effectLst>
            <a:outerShdw blurRad="50800" dist="38100" dir="2700000" algn="tl" rotWithShape="0">
              <a:prstClr val="black">
                <a:alpha val="40000"/>
              </a:prstClr>
            </a:outerShdw>
          </a:effectLst>
        </p:spPr>
        <p:txBody>
          <a:bodyPr vert="eaVert" anchor="ctr" anchorCtr="1">
            <a:spAutoFit/>
          </a:bodyPr>
          <a:lstStyle/>
          <a:p>
            <a:pPr algn="ctr" eaLnBrk="1" hangingPunct="1">
              <a:lnSpc>
                <a:spcPct val="100000"/>
              </a:lnSpc>
              <a:spcBef>
                <a:spcPct val="0"/>
              </a:spcBef>
              <a:buSzTx/>
              <a:defRPr/>
            </a:pPr>
            <a:r>
              <a:rPr lang="de-DE" sz="1400">
                <a:solidFill>
                  <a:schemeClr val="tx1"/>
                </a:solidFill>
                <a:latin typeface="+mj-lt"/>
                <a:ea typeface="+mn-ea"/>
              </a:rPr>
              <a:t>Effizienz </a:t>
            </a:r>
            <a:r>
              <a:rPr lang="de-DE" sz="1400">
                <a:latin typeface="+mj-lt"/>
                <a:ea typeface="+mn-ea"/>
              </a:rPr>
              <a:t>(efficiency,cost-effectiveness)</a:t>
            </a:r>
          </a:p>
        </p:txBody>
      </p:sp>
      <p:sp>
        <p:nvSpPr>
          <p:cNvPr id="38922" name="Text Box 1037"/>
          <p:cNvSpPr txBox="1">
            <a:spLocks noChangeArrowheads="1"/>
          </p:cNvSpPr>
          <p:nvPr/>
        </p:nvSpPr>
        <p:spPr bwMode="auto">
          <a:xfrm rot="-5400000">
            <a:off x="2520951" y="581025"/>
            <a:ext cx="2017712" cy="5837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eaLnBrk="1" hangingPunct="1">
              <a:lnSpc>
                <a:spcPct val="100000"/>
              </a:lnSpc>
              <a:buSzTx/>
            </a:pPr>
            <a:r>
              <a:rPr lang="de-DE" altLang="en-US" sz="1600">
                <a:solidFill>
                  <a:schemeClr val="tx1"/>
                </a:solidFill>
              </a:rPr>
              <a:t>Wirkstoff</a:t>
            </a:r>
          </a:p>
          <a:p>
            <a:pPr eaLnBrk="1" hangingPunct="1">
              <a:lnSpc>
                <a:spcPct val="100000"/>
              </a:lnSpc>
              <a:buSzTx/>
            </a:pPr>
            <a:endParaRPr lang="de-DE" altLang="en-US" sz="1600">
              <a:solidFill>
                <a:schemeClr val="tx1"/>
              </a:solidFill>
            </a:endParaRPr>
          </a:p>
          <a:p>
            <a:pPr eaLnBrk="1" hangingPunct="1">
              <a:lnSpc>
                <a:spcPct val="100000"/>
              </a:lnSpc>
              <a:buSzTx/>
            </a:pPr>
            <a:endParaRPr lang="de-DE" altLang="en-US" sz="1600">
              <a:solidFill>
                <a:schemeClr val="tx1"/>
              </a:solidFill>
            </a:endParaRPr>
          </a:p>
          <a:p>
            <a:pPr eaLnBrk="1" hangingPunct="1">
              <a:lnSpc>
                <a:spcPct val="100000"/>
              </a:lnSpc>
              <a:buSzTx/>
            </a:pPr>
            <a:r>
              <a:rPr lang="de-DE" altLang="en-US" sz="1600">
                <a:solidFill>
                  <a:schemeClr val="tx1"/>
                </a:solidFill>
              </a:rPr>
              <a:t>Mensch (Proband)</a:t>
            </a:r>
          </a:p>
          <a:p>
            <a:pPr eaLnBrk="1" hangingPunct="1">
              <a:lnSpc>
                <a:spcPct val="100000"/>
              </a:lnSpc>
              <a:buSzTx/>
            </a:pPr>
            <a:endParaRPr lang="de-DE" altLang="en-US" sz="1600">
              <a:solidFill>
                <a:schemeClr val="tx1"/>
              </a:solidFill>
            </a:endParaRPr>
          </a:p>
          <a:p>
            <a:pPr eaLnBrk="1" hangingPunct="1">
              <a:lnSpc>
                <a:spcPct val="100000"/>
              </a:lnSpc>
              <a:buSzTx/>
            </a:pPr>
            <a:endParaRPr lang="de-DE" altLang="en-US" sz="1600">
              <a:solidFill>
                <a:schemeClr val="tx1"/>
              </a:solidFill>
            </a:endParaRPr>
          </a:p>
          <a:p>
            <a:pPr eaLnBrk="1" hangingPunct="1">
              <a:lnSpc>
                <a:spcPct val="100000"/>
              </a:lnSpc>
              <a:buSzTx/>
            </a:pPr>
            <a:endParaRPr lang="de-DE" altLang="en-US" sz="1600">
              <a:solidFill>
                <a:schemeClr val="tx1"/>
              </a:solidFill>
            </a:endParaRPr>
          </a:p>
          <a:p>
            <a:pPr eaLnBrk="1" hangingPunct="1">
              <a:lnSpc>
                <a:spcPct val="100000"/>
              </a:lnSpc>
              <a:buSzTx/>
            </a:pPr>
            <a:r>
              <a:rPr lang="de-DE" altLang="en-US" sz="1600">
                <a:solidFill>
                  <a:schemeClr val="tx1"/>
                </a:solidFill>
              </a:rPr>
              <a:t>Krankheit</a:t>
            </a:r>
          </a:p>
          <a:p>
            <a:pPr eaLnBrk="1" hangingPunct="1">
              <a:lnSpc>
                <a:spcPct val="100000"/>
              </a:lnSpc>
              <a:buSzTx/>
            </a:pPr>
            <a:endParaRPr lang="de-DE" altLang="en-US" sz="1600">
              <a:solidFill>
                <a:schemeClr val="tx1"/>
              </a:solidFill>
            </a:endParaRPr>
          </a:p>
          <a:p>
            <a:pPr eaLnBrk="1" hangingPunct="1">
              <a:lnSpc>
                <a:spcPct val="100000"/>
              </a:lnSpc>
              <a:buSzTx/>
            </a:pPr>
            <a:endParaRPr lang="de-DE" altLang="en-US" sz="1600">
              <a:solidFill>
                <a:schemeClr val="tx1"/>
              </a:solidFill>
            </a:endParaRPr>
          </a:p>
          <a:p>
            <a:pPr eaLnBrk="1" hangingPunct="1">
              <a:lnSpc>
                <a:spcPct val="100000"/>
              </a:lnSpc>
              <a:buSzTx/>
            </a:pPr>
            <a:endParaRPr lang="de-DE" altLang="en-US" sz="1600">
              <a:solidFill>
                <a:schemeClr val="tx1"/>
              </a:solidFill>
            </a:endParaRPr>
          </a:p>
          <a:p>
            <a:pPr eaLnBrk="1" hangingPunct="1">
              <a:lnSpc>
                <a:spcPct val="100000"/>
              </a:lnSpc>
              <a:buSzTx/>
            </a:pPr>
            <a:r>
              <a:rPr lang="de-DE" altLang="en-US" sz="1600">
                <a:solidFill>
                  <a:schemeClr val="tx1"/>
                </a:solidFill>
              </a:rPr>
              <a:t>Klinischer Kontext</a:t>
            </a:r>
          </a:p>
          <a:p>
            <a:pPr eaLnBrk="1" hangingPunct="1">
              <a:lnSpc>
                <a:spcPct val="100000"/>
              </a:lnSpc>
              <a:buSzTx/>
            </a:pPr>
            <a:endParaRPr lang="de-DE" altLang="en-US" sz="1600">
              <a:solidFill>
                <a:schemeClr val="tx1"/>
              </a:solidFill>
            </a:endParaRPr>
          </a:p>
          <a:p>
            <a:pPr eaLnBrk="1" hangingPunct="1">
              <a:lnSpc>
                <a:spcPct val="100000"/>
              </a:lnSpc>
              <a:buSzTx/>
            </a:pPr>
            <a:endParaRPr lang="de-DE" altLang="en-US" sz="1600">
              <a:solidFill>
                <a:schemeClr val="tx1"/>
              </a:solidFill>
            </a:endParaRPr>
          </a:p>
          <a:p>
            <a:pPr eaLnBrk="1" hangingPunct="1">
              <a:lnSpc>
                <a:spcPct val="100000"/>
              </a:lnSpc>
              <a:buSzTx/>
            </a:pPr>
            <a:endParaRPr lang="de-DE" altLang="en-US" sz="1600">
              <a:solidFill>
                <a:schemeClr val="tx1"/>
              </a:solidFill>
            </a:endParaRPr>
          </a:p>
          <a:p>
            <a:pPr eaLnBrk="1" hangingPunct="1">
              <a:lnSpc>
                <a:spcPct val="100000"/>
              </a:lnSpc>
              <a:buSzTx/>
            </a:pPr>
            <a:r>
              <a:rPr lang="de-DE" altLang="en-US" sz="1600">
                <a:solidFill>
                  <a:schemeClr val="tx1"/>
                </a:solidFill>
              </a:rPr>
              <a:t>Ökonomie</a:t>
            </a:r>
          </a:p>
        </p:txBody>
      </p:sp>
      <p:sp>
        <p:nvSpPr>
          <p:cNvPr id="38923" name="Rectangle 1038"/>
          <p:cNvSpPr>
            <a:spLocks noGrp="1" noChangeArrowheads="1"/>
          </p:cNvSpPr>
          <p:nvPr>
            <p:ph type="title"/>
          </p:nvPr>
        </p:nvSpPr>
        <p:spPr>
          <a:xfrm>
            <a:off x="755650" y="333375"/>
            <a:ext cx="7772400" cy="420688"/>
          </a:xfrm>
          <a:gradFill rotWithShape="1">
            <a:gsLst>
              <a:gs pos="0">
                <a:schemeClr val="bg1"/>
              </a:gs>
              <a:gs pos="100000">
                <a:srgbClr val="0066CC"/>
              </a:gs>
            </a:gsLst>
            <a:lin ang="5400000" scaled="1"/>
          </a:gradFill>
          <a:extLst>
            <a:ext uri="{91240B29-F687-4F45-9708-019B960494DF}">
              <a14:hiddenLine xmlns:a14="http://schemas.microsoft.com/office/drawing/2010/main" w="9525" cap="flat" cmpd="sng">
                <a:solidFill>
                  <a:srgbClr val="000000"/>
                </a:solidFill>
                <a:prstDash val="solid"/>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t"/>
          <a:lstStyle/>
          <a:p>
            <a:pPr marL="342900" indent="-342900">
              <a:lnSpc>
                <a:spcPct val="90000"/>
              </a:lnSpc>
              <a:spcBef>
                <a:spcPct val="50000"/>
              </a:spcBef>
              <a:buSzPct val="90000"/>
            </a:pPr>
            <a:r>
              <a:rPr lang="de-DE" altLang="en-US" sz="2400" smtClean="0">
                <a:solidFill>
                  <a:srgbClr val="000066"/>
                </a:solidFill>
                <a:effectLst/>
                <a:ea typeface="ＭＳ Ｐゴシック" pitchFamily="34" charset="-128"/>
              </a:rPr>
              <a:t>Studie / Patient / Terminologie</a:t>
            </a:r>
          </a:p>
        </p:txBody>
      </p:sp>
      <p:sp>
        <p:nvSpPr>
          <p:cNvPr id="258063" name="Oval 1039"/>
          <p:cNvSpPr>
            <a:spLocks noChangeArrowheads="1"/>
          </p:cNvSpPr>
          <p:nvPr/>
        </p:nvSpPr>
        <p:spPr bwMode="auto">
          <a:xfrm>
            <a:off x="0" y="908050"/>
            <a:ext cx="3505200" cy="727075"/>
          </a:xfrm>
          <a:prstGeom prst="ellipse">
            <a:avLst/>
          </a:prstGeom>
          <a:solidFill>
            <a:srgbClr val="FFFF00"/>
          </a:solidFill>
          <a:ln w="9525">
            <a:solidFill>
              <a:schemeClr val="tx1"/>
            </a:solidFill>
            <a:round/>
            <a:headEnd/>
            <a:tailEnd/>
          </a:ln>
          <a:effectLst>
            <a:outerShdw blurRad="50800" dist="38100" dir="2700000" algn="tl" rotWithShape="0">
              <a:prstClr val="black">
                <a:alpha val="40000"/>
              </a:prstClr>
            </a:outerShdw>
          </a:effectLst>
        </p:spPr>
        <p:txBody>
          <a:bodyPr anchor="ctr">
            <a:spAutoFit/>
          </a:bodyPr>
          <a:lstStyle/>
          <a:p>
            <a:pPr marL="342900" indent="-342900" algn="ctr">
              <a:defRPr/>
            </a:pPr>
            <a:r>
              <a:rPr lang="de-DE" sz="1200" dirty="0" err="1">
                <a:latin typeface="+mj-lt"/>
                <a:ea typeface="+mn-ea"/>
              </a:rPr>
              <a:t>Pharmakodynamik</a:t>
            </a:r>
            <a:r>
              <a:rPr lang="de-DE" sz="1200" dirty="0">
                <a:latin typeface="+mj-lt"/>
                <a:ea typeface="+mn-ea"/>
              </a:rPr>
              <a:t>/Toxikologie</a:t>
            </a:r>
          </a:p>
          <a:p>
            <a:pPr marL="342900" indent="-342900" algn="ctr">
              <a:defRPr/>
            </a:pPr>
            <a:r>
              <a:rPr lang="de-DE" sz="1200" dirty="0" err="1">
                <a:latin typeface="+mj-lt"/>
                <a:ea typeface="+mn-ea"/>
              </a:rPr>
              <a:t>Pharmakokinetik</a:t>
            </a:r>
            <a:endParaRPr lang="de-DE" sz="1200" dirty="0">
              <a:latin typeface="+mj-lt"/>
              <a:ea typeface="+mn-ea"/>
            </a:endParaRPr>
          </a:p>
        </p:txBody>
      </p:sp>
      <p:sp>
        <p:nvSpPr>
          <p:cNvPr id="258064" name="Oval 1040"/>
          <p:cNvSpPr>
            <a:spLocks noChangeArrowheads="1"/>
          </p:cNvSpPr>
          <p:nvPr/>
        </p:nvSpPr>
        <p:spPr bwMode="auto">
          <a:xfrm>
            <a:off x="2484438" y="1196975"/>
            <a:ext cx="4032250" cy="441325"/>
          </a:xfrm>
          <a:prstGeom prst="ellipse">
            <a:avLst/>
          </a:prstGeom>
          <a:solidFill>
            <a:srgbClr val="00FFFF"/>
          </a:solidFill>
          <a:ln w="9525">
            <a:solidFill>
              <a:schemeClr val="tx1"/>
            </a:solidFill>
            <a:round/>
            <a:headEnd/>
            <a:tailEnd/>
          </a:ln>
          <a:effectLst>
            <a:outerShdw blurRad="50800" dist="38100" dir="2700000" algn="tl" rotWithShape="0">
              <a:prstClr val="black">
                <a:alpha val="40000"/>
              </a:prstClr>
            </a:outerShdw>
          </a:effectLst>
        </p:spPr>
        <p:txBody>
          <a:bodyPr anchor="ctr">
            <a:spAutoFit/>
          </a:bodyPr>
          <a:lstStyle/>
          <a:p>
            <a:pPr marL="342900" indent="-342900" algn="ctr">
              <a:defRPr/>
            </a:pPr>
            <a:r>
              <a:rPr lang="de-DE" sz="1600">
                <a:latin typeface="+mj-lt"/>
                <a:ea typeface="+mn-ea"/>
              </a:rPr>
              <a:t>Klinische Endpunkte</a:t>
            </a:r>
          </a:p>
        </p:txBody>
      </p:sp>
      <p:sp>
        <p:nvSpPr>
          <p:cNvPr id="258065" name="Oval 1041"/>
          <p:cNvSpPr>
            <a:spLocks noChangeArrowheads="1"/>
          </p:cNvSpPr>
          <p:nvPr/>
        </p:nvSpPr>
        <p:spPr bwMode="auto">
          <a:xfrm>
            <a:off x="2700338" y="765175"/>
            <a:ext cx="5472112" cy="481013"/>
          </a:xfrm>
          <a:prstGeom prst="ellipse">
            <a:avLst/>
          </a:prstGeom>
          <a:solidFill>
            <a:srgbClr val="C0C0C0"/>
          </a:solidFill>
          <a:ln w="9525">
            <a:solidFill>
              <a:schemeClr val="tx1"/>
            </a:solidFill>
            <a:round/>
            <a:headEnd/>
            <a:tailEnd/>
          </a:ln>
          <a:effectLst>
            <a:outerShdw blurRad="50800" dist="38100" dir="2700000" algn="tl" rotWithShape="0">
              <a:prstClr val="black">
                <a:alpha val="40000"/>
              </a:prstClr>
            </a:outerShdw>
          </a:effectLst>
        </p:spPr>
        <p:txBody>
          <a:bodyPr anchor="ctr">
            <a:spAutoFit/>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lgn="ctr">
              <a:defRPr/>
            </a:pPr>
            <a:r>
              <a:rPr lang="de-DE" altLang="en-US" sz="1800" smtClean="0"/>
              <a:t>Ökonomische Endpunkte</a:t>
            </a:r>
          </a:p>
        </p:txBody>
      </p:sp>
      <p:pic>
        <p:nvPicPr>
          <p:cNvPr id="38927" name="Picture 1043" descr="j0182635"/>
          <p:cNvPicPr>
            <a:picLocks noChangeAspect="1" noChangeArrowheads="1"/>
          </p:cNvPicPr>
          <p:nvPr/>
        </p:nvPicPr>
        <p:blipFill>
          <a:blip r:embed="rId2"/>
          <a:srcRect/>
          <a:stretch>
            <a:fillRect/>
          </a:stretch>
        </p:blipFill>
        <p:spPr bwMode="auto">
          <a:xfrm>
            <a:off x="468313" y="2420938"/>
            <a:ext cx="628650" cy="957262"/>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928" name="Picture 1044" descr="j0287166"/>
          <p:cNvPicPr>
            <a:picLocks noChangeAspect="1" noChangeArrowheads="1"/>
          </p:cNvPicPr>
          <p:nvPr/>
        </p:nvPicPr>
        <p:blipFill>
          <a:blip r:embed="rId3"/>
          <a:srcRect/>
          <a:stretch>
            <a:fillRect/>
          </a:stretch>
        </p:blipFill>
        <p:spPr bwMode="auto">
          <a:xfrm>
            <a:off x="3635375" y="2708275"/>
            <a:ext cx="941388" cy="100965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929" name="508712B2.WAV">
            <a:hlinkClick r:id="" action="ppaction://media"/>
          </p:cNvPr>
          <p:cNvPicPr>
            <a:picLocks noRot="1"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19600" y="3276600"/>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930" name="Picture 1046" descr="j0315566"/>
          <p:cNvPicPr>
            <a:picLocks noChangeAspect="1" noChangeArrowheads="1"/>
          </p:cNvPicPr>
          <p:nvPr/>
        </p:nvPicPr>
        <p:blipFill>
          <a:blip r:embed="rId5"/>
          <a:srcRect/>
          <a:stretch>
            <a:fillRect/>
          </a:stretch>
        </p:blipFill>
        <p:spPr bwMode="auto">
          <a:xfrm>
            <a:off x="6443663" y="2459038"/>
            <a:ext cx="1223962" cy="873125"/>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58063"/>
                                        </p:tgtEl>
                                        <p:attrNameLst>
                                          <p:attrName>style.visibility</p:attrName>
                                        </p:attrNameLst>
                                      </p:cBhvr>
                                      <p:to>
                                        <p:strVal val="visible"/>
                                      </p:to>
                                    </p:set>
                                    <p:animEffect transition="in" filter="dissolve">
                                      <p:cBhvr>
                                        <p:cTn id="7" dur="500"/>
                                        <p:tgtEl>
                                          <p:spTgt spid="25806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258057"/>
                                        </p:tgtEl>
                                        <p:attrNameLst>
                                          <p:attrName>style.visibility</p:attrName>
                                        </p:attrNameLst>
                                      </p:cBhvr>
                                      <p:to>
                                        <p:strVal val="visible"/>
                                      </p:to>
                                    </p:set>
                                    <p:anim calcmode="lin" valueType="num">
                                      <p:cBhvr additive="base">
                                        <p:cTn id="12" dur="500" fill="hold"/>
                                        <p:tgtEl>
                                          <p:spTgt spid="258057"/>
                                        </p:tgtEl>
                                        <p:attrNameLst>
                                          <p:attrName>ppt_x</p:attrName>
                                        </p:attrNameLst>
                                      </p:cBhvr>
                                      <p:tavLst>
                                        <p:tav tm="0">
                                          <p:val>
                                            <p:strVal val="0-#ppt_w/2"/>
                                          </p:val>
                                        </p:tav>
                                        <p:tav tm="100000">
                                          <p:val>
                                            <p:strVal val="#ppt_x"/>
                                          </p:val>
                                        </p:tav>
                                      </p:tavLst>
                                    </p:anim>
                                    <p:anim calcmode="lin" valueType="num">
                                      <p:cBhvr additive="base">
                                        <p:cTn id="13" dur="500" fill="hold"/>
                                        <p:tgtEl>
                                          <p:spTgt spid="258057"/>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258064"/>
                                        </p:tgtEl>
                                        <p:attrNameLst>
                                          <p:attrName>style.visibility</p:attrName>
                                        </p:attrNameLst>
                                      </p:cBhvr>
                                      <p:to>
                                        <p:strVal val="visible"/>
                                      </p:to>
                                    </p:set>
                                    <p:animEffect transition="in" filter="dissolve">
                                      <p:cBhvr>
                                        <p:cTn id="18" dur="500"/>
                                        <p:tgtEl>
                                          <p:spTgt spid="258064"/>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1" fill="hold" grpId="0" nodeType="clickEffect">
                                  <p:stCondLst>
                                    <p:cond delay="0"/>
                                  </p:stCondLst>
                                  <p:childTnLst>
                                    <p:set>
                                      <p:cBhvr>
                                        <p:cTn id="22" dur="1" fill="hold">
                                          <p:stCondLst>
                                            <p:cond delay="0"/>
                                          </p:stCondLst>
                                        </p:cTn>
                                        <p:tgtEl>
                                          <p:spTgt spid="258051"/>
                                        </p:tgtEl>
                                        <p:attrNameLst>
                                          <p:attrName>style.visibility</p:attrName>
                                        </p:attrNameLst>
                                      </p:cBhvr>
                                      <p:to>
                                        <p:strVal val="visible"/>
                                      </p:to>
                                    </p:set>
                                    <p:anim calcmode="lin" valueType="num">
                                      <p:cBhvr additive="base">
                                        <p:cTn id="23" dur="500" fill="hold"/>
                                        <p:tgtEl>
                                          <p:spTgt spid="258051"/>
                                        </p:tgtEl>
                                        <p:attrNameLst>
                                          <p:attrName>ppt_x</p:attrName>
                                        </p:attrNameLst>
                                      </p:cBhvr>
                                      <p:tavLst>
                                        <p:tav tm="0">
                                          <p:val>
                                            <p:strVal val="#ppt_x"/>
                                          </p:val>
                                        </p:tav>
                                        <p:tav tm="100000">
                                          <p:val>
                                            <p:strVal val="#ppt_x"/>
                                          </p:val>
                                        </p:tav>
                                      </p:tavLst>
                                    </p:anim>
                                    <p:anim calcmode="lin" valueType="num">
                                      <p:cBhvr additive="base">
                                        <p:cTn id="24" dur="500" fill="hold"/>
                                        <p:tgtEl>
                                          <p:spTgt spid="258051"/>
                                        </p:tgtEl>
                                        <p:attrNameLst>
                                          <p:attrName>ppt_y</p:attrName>
                                        </p:attrNameLst>
                                      </p:cBhvr>
                                      <p:tavLst>
                                        <p:tav tm="0">
                                          <p:val>
                                            <p:strVal val="0-#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258058"/>
                                        </p:tgtEl>
                                        <p:attrNameLst>
                                          <p:attrName>style.visibility</p:attrName>
                                        </p:attrNameLst>
                                      </p:cBhvr>
                                      <p:to>
                                        <p:strVal val="visible"/>
                                      </p:to>
                                    </p:set>
                                    <p:anim calcmode="lin" valueType="num">
                                      <p:cBhvr additive="base">
                                        <p:cTn id="29" dur="500" fill="hold"/>
                                        <p:tgtEl>
                                          <p:spTgt spid="258058"/>
                                        </p:tgtEl>
                                        <p:attrNameLst>
                                          <p:attrName>ppt_x</p:attrName>
                                        </p:attrNameLst>
                                      </p:cBhvr>
                                      <p:tavLst>
                                        <p:tav tm="0">
                                          <p:val>
                                            <p:strVal val="0-#ppt_w/2"/>
                                          </p:val>
                                        </p:tav>
                                        <p:tav tm="100000">
                                          <p:val>
                                            <p:strVal val="#ppt_x"/>
                                          </p:val>
                                        </p:tav>
                                      </p:tavLst>
                                    </p:anim>
                                    <p:anim calcmode="lin" valueType="num">
                                      <p:cBhvr additive="base">
                                        <p:cTn id="30" dur="500" fill="hold"/>
                                        <p:tgtEl>
                                          <p:spTgt spid="258058"/>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1" fill="hold" grpId="0" nodeType="clickEffect">
                                  <p:stCondLst>
                                    <p:cond delay="0"/>
                                  </p:stCondLst>
                                  <p:childTnLst>
                                    <p:set>
                                      <p:cBhvr>
                                        <p:cTn id="34" dur="1" fill="hold">
                                          <p:stCondLst>
                                            <p:cond delay="0"/>
                                          </p:stCondLst>
                                        </p:cTn>
                                        <p:tgtEl>
                                          <p:spTgt spid="258054"/>
                                        </p:tgtEl>
                                        <p:attrNameLst>
                                          <p:attrName>style.visibility</p:attrName>
                                        </p:attrNameLst>
                                      </p:cBhvr>
                                      <p:to>
                                        <p:strVal val="visible"/>
                                      </p:to>
                                    </p:set>
                                    <p:anim calcmode="lin" valueType="num">
                                      <p:cBhvr additive="base">
                                        <p:cTn id="35" dur="500" fill="hold"/>
                                        <p:tgtEl>
                                          <p:spTgt spid="258054"/>
                                        </p:tgtEl>
                                        <p:attrNameLst>
                                          <p:attrName>ppt_x</p:attrName>
                                        </p:attrNameLst>
                                      </p:cBhvr>
                                      <p:tavLst>
                                        <p:tav tm="0">
                                          <p:val>
                                            <p:strVal val="#ppt_x"/>
                                          </p:val>
                                        </p:tav>
                                        <p:tav tm="100000">
                                          <p:val>
                                            <p:strVal val="#ppt_x"/>
                                          </p:val>
                                        </p:tav>
                                      </p:tavLst>
                                    </p:anim>
                                    <p:anim calcmode="lin" valueType="num">
                                      <p:cBhvr additive="base">
                                        <p:cTn id="36" dur="500" fill="hold"/>
                                        <p:tgtEl>
                                          <p:spTgt spid="258054"/>
                                        </p:tgtEl>
                                        <p:attrNameLst>
                                          <p:attrName>ppt_y</p:attrName>
                                        </p:attrNameLst>
                                      </p:cBhvr>
                                      <p:tavLst>
                                        <p:tav tm="0">
                                          <p:val>
                                            <p:strVal val="0-#ppt_h/2"/>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258059"/>
                                        </p:tgtEl>
                                        <p:attrNameLst>
                                          <p:attrName>style.visibility</p:attrName>
                                        </p:attrNameLst>
                                      </p:cBhvr>
                                      <p:to>
                                        <p:strVal val="visible"/>
                                      </p:to>
                                    </p:set>
                                    <p:anim calcmode="lin" valueType="num">
                                      <p:cBhvr additive="base">
                                        <p:cTn id="41" dur="500" fill="hold"/>
                                        <p:tgtEl>
                                          <p:spTgt spid="258059"/>
                                        </p:tgtEl>
                                        <p:attrNameLst>
                                          <p:attrName>ppt_x</p:attrName>
                                        </p:attrNameLst>
                                      </p:cBhvr>
                                      <p:tavLst>
                                        <p:tav tm="0">
                                          <p:val>
                                            <p:strVal val="0-#ppt_w/2"/>
                                          </p:val>
                                        </p:tav>
                                        <p:tav tm="100000">
                                          <p:val>
                                            <p:strVal val="#ppt_x"/>
                                          </p:val>
                                        </p:tav>
                                      </p:tavLst>
                                    </p:anim>
                                    <p:anim calcmode="lin" valueType="num">
                                      <p:cBhvr additive="base">
                                        <p:cTn id="42" dur="500" fill="hold"/>
                                        <p:tgtEl>
                                          <p:spTgt spid="258059"/>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258065"/>
                                        </p:tgtEl>
                                        <p:attrNameLst>
                                          <p:attrName>style.visibility</p:attrName>
                                        </p:attrNameLst>
                                      </p:cBhvr>
                                      <p:to>
                                        <p:strVal val="visible"/>
                                      </p:to>
                                    </p:set>
                                    <p:animEffect transition="in" filter="dissolve">
                                      <p:cBhvr>
                                        <p:cTn id="47" dur="500"/>
                                        <p:tgtEl>
                                          <p:spTgt spid="258065"/>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2" presetClass="entr" presetSubtype="8" fill="hold" grpId="0" nodeType="clickEffect">
                                  <p:stCondLst>
                                    <p:cond delay="0"/>
                                  </p:stCondLst>
                                  <p:childTnLst>
                                    <p:set>
                                      <p:cBhvr>
                                        <p:cTn id="51" dur="1" fill="hold">
                                          <p:stCondLst>
                                            <p:cond delay="0"/>
                                          </p:stCondLst>
                                        </p:cTn>
                                        <p:tgtEl>
                                          <p:spTgt spid="258060"/>
                                        </p:tgtEl>
                                        <p:attrNameLst>
                                          <p:attrName>style.visibility</p:attrName>
                                        </p:attrNameLst>
                                      </p:cBhvr>
                                      <p:to>
                                        <p:strVal val="visible"/>
                                      </p:to>
                                    </p:set>
                                    <p:anim calcmode="lin" valueType="num">
                                      <p:cBhvr additive="base">
                                        <p:cTn id="52" dur="500" fill="hold"/>
                                        <p:tgtEl>
                                          <p:spTgt spid="258060"/>
                                        </p:tgtEl>
                                        <p:attrNameLst>
                                          <p:attrName>ppt_x</p:attrName>
                                        </p:attrNameLst>
                                      </p:cBhvr>
                                      <p:tavLst>
                                        <p:tav tm="0">
                                          <p:val>
                                            <p:strVal val="0-#ppt_w/2"/>
                                          </p:val>
                                        </p:tav>
                                        <p:tav tm="100000">
                                          <p:val>
                                            <p:strVal val="#ppt_x"/>
                                          </p:val>
                                        </p:tav>
                                      </p:tavLst>
                                    </p:anim>
                                    <p:anim calcmode="lin" valueType="num">
                                      <p:cBhvr additive="base">
                                        <p:cTn id="53" dur="500" fill="hold"/>
                                        <p:tgtEl>
                                          <p:spTgt spid="25806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8051" grpId="0" animBg="1" autoUpdateAnimBg="0"/>
      <p:bldP spid="258054" grpId="0" animBg="1" autoUpdateAnimBg="0"/>
      <p:bldP spid="258057" grpId="0" animBg="1" autoUpdateAnimBg="0"/>
      <p:bldP spid="258058" grpId="0" animBg="1" autoUpdateAnimBg="0"/>
      <p:bldP spid="258059" grpId="0" animBg="1" autoUpdateAnimBg="0"/>
      <p:bldP spid="258060" grpId="0" animBg="1" autoUpdateAnimBg="0"/>
      <p:bldP spid="258063" grpId="0" animBg="1" autoUpdateAnimBg="0"/>
      <p:bldP spid="258064" grpId="0" animBg="1" autoUpdateAnimBg="0"/>
      <p:bldP spid="258065" grpId="0" animBg="1" autoUpdateAnimBg="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39939" name="Foliennummernplatzhalter 3"/>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3CC2081A-C76C-43EC-9872-9EB1FD4AE9D3}" type="slidenum">
              <a:rPr lang="de-DE" altLang="en-US" sz="900" smtClean="0">
                <a:solidFill>
                  <a:schemeClr val="accent2"/>
                </a:solidFill>
              </a:rPr>
              <a:pPr/>
              <a:t>38</a:t>
            </a:fld>
            <a:endParaRPr lang="de-DE" altLang="en-US" sz="1400" b="0" smtClean="0">
              <a:solidFill>
                <a:schemeClr val="tx1"/>
              </a:solidFill>
            </a:endParaRPr>
          </a:p>
        </p:txBody>
      </p:sp>
      <p:sp>
        <p:nvSpPr>
          <p:cNvPr id="39940" name="Text Box 2"/>
          <p:cNvSpPr txBox="1">
            <a:spLocks noChangeArrowheads="1"/>
          </p:cNvSpPr>
          <p:nvPr/>
        </p:nvSpPr>
        <p:spPr bwMode="auto">
          <a:xfrm>
            <a:off x="395288" y="1412875"/>
            <a:ext cx="8208962" cy="4881563"/>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2000" smtClean="0"/>
              <a:t> Eigenschaften, Haupt- und Nebenwirkung</a:t>
            </a:r>
            <a:br>
              <a:rPr lang="de-DE" altLang="en-US" sz="2000" smtClean="0"/>
            </a:br>
            <a:endParaRPr lang="de-DE" altLang="en-US" sz="2000" smtClean="0"/>
          </a:p>
          <a:p>
            <a:pPr>
              <a:defRPr/>
            </a:pPr>
            <a:r>
              <a:rPr lang="de-DE" altLang="en-US" sz="2000" smtClean="0"/>
              <a:t> Festlegung der Dosis-Wirkungs-Kurve</a:t>
            </a:r>
            <a:br>
              <a:rPr lang="de-DE" altLang="en-US" sz="2000" smtClean="0"/>
            </a:br>
            <a:endParaRPr lang="de-DE" altLang="en-US" sz="2000" smtClean="0"/>
          </a:p>
          <a:p>
            <a:pPr>
              <a:defRPr/>
            </a:pPr>
            <a:r>
              <a:rPr lang="de-DE" altLang="en-US" sz="2000" smtClean="0"/>
              <a:t> Verträglichkeit und Toxizität</a:t>
            </a:r>
            <a:br>
              <a:rPr lang="de-DE" altLang="en-US" sz="2000" smtClean="0"/>
            </a:br>
            <a:endParaRPr lang="de-DE" altLang="en-US" sz="2000" smtClean="0"/>
          </a:p>
          <a:p>
            <a:pPr>
              <a:defRPr/>
            </a:pPr>
            <a:r>
              <a:rPr lang="de-DE" altLang="en-US" sz="2000" smtClean="0"/>
              <a:t> ED50, LD50, Mutagenität. Kanzerogenität</a:t>
            </a:r>
            <a:br>
              <a:rPr lang="de-DE" altLang="en-US" sz="2000" smtClean="0"/>
            </a:br>
            <a:endParaRPr lang="de-DE" altLang="en-US" sz="2000" smtClean="0"/>
          </a:p>
          <a:p>
            <a:pPr>
              <a:defRPr/>
            </a:pPr>
            <a:r>
              <a:rPr lang="de-DE" altLang="en-US" sz="2000" smtClean="0"/>
              <a:t> lokale Verträglichkeitsprüfung</a:t>
            </a:r>
          </a:p>
          <a:p>
            <a:pPr>
              <a:defRPr/>
            </a:pPr>
            <a:endParaRPr lang="de-DE" altLang="en-US" sz="2000" smtClean="0"/>
          </a:p>
          <a:p>
            <a:pPr>
              <a:defRPr/>
            </a:pPr>
            <a:r>
              <a:rPr lang="de-DE" altLang="en-US" sz="2000" smtClean="0"/>
              <a:t> Metabolismus</a:t>
            </a:r>
          </a:p>
          <a:p>
            <a:pPr>
              <a:defRPr/>
            </a:pPr>
            <a:endParaRPr lang="de-DE" altLang="en-US" sz="2000" smtClean="0"/>
          </a:p>
          <a:p>
            <a:pPr>
              <a:defRPr/>
            </a:pPr>
            <a:r>
              <a:rPr lang="de-DE" altLang="en-US" sz="2000" smtClean="0"/>
              <a:t> Galenik</a:t>
            </a:r>
          </a:p>
        </p:txBody>
      </p:sp>
      <p:sp>
        <p:nvSpPr>
          <p:cNvPr id="39941" name="Text Box 3"/>
          <p:cNvSpPr txBox="1">
            <a:spLocks noChangeArrowheads="1"/>
          </p:cNvSpPr>
          <p:nvPr/>
        </p:nvSpPr>
        <p:spPr bwMode="auto">
          <a:xfrm>
            <a:off x="468313" y="981075"/>
            <a:ext cx="8064500" cy="312738"/>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lgn="ctr">
              <a:defRPr/>
            </a:pPr>
            <a:r>
              <a:rPr lang="de-DE" altLang="en-US" sz="1600" smtClean="0"/>
              <a:t>Pharmakologische und toxikologische Prüfungen am Tier</a:t>
            </a:r>
          </a:p>
        </p:txBody>
      </p:sp>
      <p:pic>
        <p:nvPicPr>
          <p:cNvPr id="39942" name="Picture 4"/>
          <p:cNvPicPr>
            <a:picLocks noChangeAspect="1" noChangeArrowheads="1"/>
          </p:cNvPicPr>
          <p:nvPr/>
        </p:nvPicPr>
        <p:blipFill>
          <a:blip r:embed="rId2"/>
          <a:srcRect/>
          <a:stretch>
            <a:fillRect/>
          </a:stretch>
        </p:blipFill>
        <p:spPr bwMode="auto">
          <a:xfrm>
            <a:off x="6732588" y="1700213"/>
            <a:ext cx="1295400" cy="630237"/>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43" name="Picture 5"/>
          <p:cNvPicPr>
            <a:picLocks noChangeAspect="1" noChangeArrowheads="1"/>
          </p:cNvPicPr>
          <p:nvPr/>
        </p:nvPicPr>
        <p:blipFill>
          <a:blip r:embed="rId3"/>
          <a:srcRect/>
          <a:stretch>
            <a:fillRect/>
          </a:stretch>
        </p:blipFill>
        <p:spPr bwMode="auto">
          <a:xfrm>
            <a:off x="6659563" y="2708275"/>
            <a:ext cx="1600200" cy="1500188"/>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44" name="Picture 6"/>
          <p:cNvPicPr>
            <a:picLocks noChangeAspect="1" noChangeArrowheads="1"/>
          </p:cNvPicPr>
          <p:nvPr/>
        </p:nvPicPr>
        <p:blipFill>
          <a:blip r:embed="rId4"/>
          <a:srcRect/>
          <a:stretch>
            <a:fillRect/>
          </a:stretch>
        </p:blipFill>
        <p:spPr bwMode="auto">
          <a:xfrm>
            <a:off x="6372225" y="4652963"/>
            <a:ext cx="2133600" cy="744537"/>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945" name="Text Box 8"/>
          <p:cNvSpPr txBox="1">
            <a:spLocks noChangeArrowheads="1"/>
          </p:cNvSpPr>
          <p:nvPr/>
        </p:nvSpPr>
        <p:spPr bwMode="auto">
          <a:xfrm>
            <a:off x="5580063" y="5516563"/>
            <a:ext cx="2916237"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eaLnBrk="1" hangingPunct="1">
              <a:lnSpc>
                <a:spcPct val="100000"/>
              </a:lnSpc>
              <a:spcBef>
                <a:spcPct val="0"/>
              </a:spcBef>
              <a:buSzTx/>
            </a:pPr>
            <a:r>
              <a:rPr lang="de-DE" altLang="en-US" sz="1600">
                <a:solidFill>
                  <a:srgbClr val="CC0000"/>
                </a:solidFill>
              </a:rPr>
              <a:t>Beachtung der Vorschriften </a:t>
            </a:r>
          </a:p>
          <a:p>
            <a:pPr eaLnBrk="1" hangingPunct="1">
              <a:lnSpc>
                <a:spcPct val="100000"/>
              </a:lnSpc>
              <a:spcBef>
                <a:spcPct val="0"/>
              </a:spcBef>
              <a:buSzTx/>
            </a:pPr>
            <a:r>
              <a:rPr lang="de-DE" altLang="en-US" sz="1600">
                <a:solidFill>
                  <a:srgbClr val="CC0000"/>
                </a:solidFill>
              </a:rPr>
              <a:t>des Tierversuchsgesetzes</a:t>
            </a:r>
            <a:endParaRPr lang="de-DE" altLang="en-US" sz="1800" b="0">
              <a:solidFill>
                <a:srgbClr val="CC0000"/>
              </a:solidFill>
            </a:endParaRPr>
          </a:p>
        </p:txBody>
      </p:sp>
      <p:sp>
        <p:nvSpPr>
          <p:cNvPr id="245769" name="Rectangle 9"/>
          <p:cNvSpPr>
            <a:spLocks noChangeArrowheads="1"/>
          </p:cNvSpPr>
          <p:nvPr/>
        </p:nvSpPr>
        <p:spPr bwMode="auto">
          <a:xfrm>
            <a:off x="457200" y="228600"/>
            <a:ext cx="8228013" cy="519113"/>
          </a:xfrm>
          <a:prstGeom prst="rect">
            <a:avLst/>
          </a:prstGeom>
          <a:noFill/>
          <a:ln w="9525">
            <a:noFill/>
            <a:miter lim="800000"/>
            <a:headEnd/>
            <a:tailEnd/>
          </a:ln>
          <a:effectLst/>
        </p:spPr>
        <p:txBody>
          <a:bodyPr anchor="ctr">
            <a:spAutoFit/>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lgn="ctr">
              <a:lnSpc>
                <a:spcPct val="100000"/>
              </a:lnSpc>
              <a:spcBef>
                <a:spcPct val="0"/>
              </a:spcBef>
              <a:buSzTx/>
              <a:defRPr/>
            </a:pPr>
            <a:r>
              <a:rPr lang="de-DE" altLang="en-US" sz="2800" smtClean="0">
                <a:solidFill>
                  <a:schemeClr val="tx1"/>
                </a:solidFill>
                <a:effectLst>
                  <a:outerShdw blurRad="38100" dist="38100" dir="2700000" algn="tl">
                    <a:srgbClr val="FFFFFF"/>
                  </a:outerShdw>
                </a:effectLst>
              </a:rPr>
              <a:t>Präklinik</a:t>
            </a:r>
          </a:p>
        </p:txBody>
      </p:sp>
    </p:spTree>
  </p:cSld>
  <p:clrMapOvr>
    <a:masterClrMapping/>
  </p:clrMapOvr>
  <p:transition>
    <p:zoom/>
  </p:transition>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0962"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40963"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BD51A2CB-A49B-4F62-B320-E7E2D45AAA42}" type="slidenum">
              <a:rPr lang="de-DE" altLang="en-US" sz="900" smtClean="0">
                <a:solidFill>
                  <a:schemeClr val="accent2"/>
                </a:solidFill>
              </a:rPr>
              <a:pPr/>
              <a:t>39</a:t>
            </a:fld>
            <a:endParaRPr lang="de-DE" altLang="en-US" sz="1400" b="0" smtClean="0">
              <a:solidFill>
                <a:schemeClr val="tx1"/>
              </a:solidFill>
            </a:endParaRPr>
          </a:p>
        </p:txBody>
      </p:sp>
      <p:sp>
        <p:nvSpPr>
          <p:cNvPr id="159746"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2.1.2 Die Phasen der klinischen Prüfung</a:t>
            </a:r>
          </a:p>
        </p:txBody>
      </p:sp>
      <p:sp>
        <p:nvSpPr>
          <p:cNvPr id="159747"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lgn="ctr">
              <a:defRPr/>
            </a:pPr>
            <a:r>
              <a:rPr lang="de-DE" altLang="en-US" sz="1600" smtClean="0"/>
              <a:t>2.1.2.1 Prüfung an gesunden Probanden I</a:t>
            </a:r>
          </a:p>
        </p:txBody>
      </p:sp>
      <p:sp>
        <p:nvSpPr>
          <p:cNvPr id="40966" name="Text Box 7"/>
          <p:cNvSpPr txBox="1">
            <a:spLocks noChangeArrowheads="1"/>
          </p:cNvSpPr>
          <p:nvPr/>
        </p:nvSpPr>
        <p:spPr bwMode="auto">
          <a:xfrm>
            <a:off x="684213" y="1557338"/>
            <a:ext cx="7848600" cy="4648200"/>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600" smtClean="0"/>
              <a:t>Überprüfung der präklinischen Ergebnisse</a:t>
            </a:r>
          </a:p>
          <a:p>
            <a:pPr>
              <a:defRPr/>
            </a:pPr>
            <a:endParaRPr lang="de-DE" altLang="en-US" sz="1600" smtClean="0"/>
          </a:p>
          <a:p>
            <a:pPr>
              <a:defRPr/>
            </a:pPr>
            <a:r>
              <a:rPr lang="de-DE" altLang="en-US" sz="1600" smtClean="0">
                <a:sym typeface="Symbol" pitchFamily="18" charset="2"/>
              </a:rPr>
              <a:t> 	erste </a:t>
            </a:r>
            <a:r>
              <a:rPr lang="de-DE" altLang="en-US" sz="1600" smtClean="0"/>
              <a:t>Informationen zu Verträglichkeit </a:t>
            </a:r>
          </a:p>
          <a:p>
            <a:pPr>
              <a:defRPr/>
            </a:pPr>
            <a:r>
              <a:rPr lang="de-DE" altLang="en-US" sz="1600" smtClean="0"/>
              <a:t>	Pharmakokinetik</a:t>
            </a:r>
          </a:p>
          <a:p>
            <a:pPr>
              <a:defRPr/>
            </a:pPr>
            <a:r>
              <a:rPr lang="de-DE" altLang="en-US" sz="1600" smtClean="0"/>
              <a:t>	(Resorption, Ausscheidung, Metabolite) </a:t>
            </a:r>
          </a:p>
          <a:p>
            <a:pPr>
              <a:defRPr/>
            </a:pPr>
            <a:r>
              <a:rPr lang="de-DE" altLang="en-US" sz="1600" smtClean="0"/>
              <a:t>	Pharmakodynamik</a:t>
            </a:r>
          </a:p>
          <a:p>
            <a:pPr>
              <a:defRPr/>
            </a:pPr>
            <a:endParaRPr lang="de-DE" altLang="en-US" sz="1600" smtClean="0"/>
          </a:p>
          <a:p>
            <a:pPr>
              <a:defRPr/>
            </a:pPr>
            <a:r>
              <a:rPr lang="de-DE" altLang="en-US" sz="1600" smtClean="0"/>
              <a:t> Spezielle Fragestellungen der Kinetik wie Linearität, Kumulation                               Kinetik der aktiven Metaboliten</a:t>
            </a:r>
          </a:p>
          <a:p>
            <a:pPr>
              <a:defRPr/>
            </a:pPr>
            <a:r>
              <a:rPr lang="de-DE" altLang="en-US" sz="1600" smtClean="0"/>
              <a:t> Einfluss  einer gleichzeitigen Nahrungsaufnahme</a:t>
            </a:r>
          </a:p>
          <a:p>
            <a:pPr>
              <a:defRPr/>
            </a:pPr>
            <a:r>
              <a:rPr lang="de-DE" altLang="en-US" sz="1600" smtClean="0"/>
              <a:t> Einfluss des Alters bzw. des Geschlechtes (Relevanz?)</a:t>
            </a:r>
          </a:p>
          <a:p>
            <a:pPr>
              <a:defRPr/>
            </a:pPr>
            <a:endParaRPr lang="de-DE" altLang="en-US" sz="1600" smtClean="0"/>
          </a:p>
          <a:p>
            <a:pPr>
              <a:defRPr/>
            </a:pPr>
            <a:r>
              <a:rPr lang="de-DE" altLang="en-US" sz="1600" smtClean="0">
                <a:solidFill>
                  <a:srgbClr val="CC0000"/>
                </a:solidFill>
              </a:rPr>
              <a:t>Untersuchung an gesunden freiwilligen Probanden</a:t>
            </a:r>
          </a:p>
          <a:p>
            <a:pPr>
              <a:defRPr/>
            </a:pPr>
            <a:r>
              <a:rPr lang="de-DE" altLang="en-US" sz="1600" smtClean="0">
                <a:solidFill>
                  <a:srgbClr val="CC0000"/>
                </a:solidFill>
              </a:rPr>
              <a:t>Anzahl &lt;100</a:t>
            </a:r>
          </a:p>
        </p:txBody>
      </p:sp>
      <p:pic>
        <p:nvPicPr>
          <p:cNvPr id="40967" name="Picture 8"/>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a:xfrm>
            <a:off x="6804025" y="1916113"/>
            <a:ext cx="1493838" cy="1173162"/>
          </a:xfrm>
          <a:prstGeom prst="rect">
            <a:avLst/>
          </a:prstGeom>
          <a:ln>
            <a:noFill/>
          </a:ln>
          <a:effectLst>
            <a:outerShdw blurRad="292100" dist="139700" dir="2700000" algn="tl" rotWithShape="0">
              <a:srgbClr val="333333">
                <a:alpha val="65000"/>
              </a:srgbClr>
            </a:outerShdw>
          </a:effectLst>
        </p:spPr>
      </p:pic>
    </p:spTree>
  </p:cSld>
  <p:clrMapOvr>
    <a:masterClrMapping/>
  </p:clrMapOvr>
  <p:transition>
    <p:zoom/>
  </p:transition>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6147"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727C072A-5DBC-487D-9EF9-8BDD8AD0B1DE}" type="slidenum">
              <a:rPr lang="de-DE" altLang="en-US" sz="900" smtClean="0">
                <a:solidFill>
                  <a:schemeClr val="accent2"/>
                </a:solidFill>
              </a:rPr>
              <a:pPr/>
              <a:t>4</a:t>
            </a:fld>
            <a:endParaRPr lang="de-DE" altLang="en-US" sz="1400" b="0" smtClean="0">
              <a:solidFill>
                <a:schemeClr val="tx1"/>
              </a:solidFill>
            </a:endParaRPr>
          </a:p>
        </p:txBody>
      </p:sp>
      <p:sp>
        <p:nvSpPr>
          <p:cNvPr id="5122" name="Rectangle 2"/>
          <p:cNvSpPr>
            <a:spLocks noGrp="1" noChangeArrowheads="1"/>
          </p:cNvSpPr>
          <p:nvPr>
            <p:ph type="title"/>
          </p:nvPr>
        </p:nvSpPr>
        <p:spPr>
          <a:xfrm>
            <a:off x="901700" y="757238"/>
            <a:ext cx="7772400" cy="420687"/>
          </a:xfrm>
          <a:gradFill rotWithShape="1">
            <a:gsLst>
              <a:gs pos="0">
                <a:schemeClr val="bg1"/>
              </a:gs>
              <a:gs pos="100000">
                <a:srgbClr val="0066CC"/>
              </a:gs>
            </a:gsLst>
            <a:lin ang="5400000" scaled="1"/>
          </a:gradFill>
          <a:extLst>
            <a:ext uri="{91240B29-F687-4F45-9708-019B960494DF}">
              <a14:hiddenLine xmlns:a14="http://schemas.microsoft.com/office/drawing/2010/main" w="9525" cap="flat" cmpd="sng">
                <a:solidFill>
                  <a:srgbClr val="000000"/>
                </a:solidFill>
                <a:prstDash val="solid"/>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t"/>
          <a:lstStyle/>
          <a:p>
            <a:pPr marL="342900" indent="-342900">
              <a:lnSpc>
                <a:spcPct val="90000"/>
              </a:lnSpc>
              <a:spcBef>
                <a:spcPct val="50000"/>
              </a:spcBef>
              <a:buSzPct val="90000"/>
              <a:defRPr/>
            </a:pPr>
            <a:r>
              <a:rPr lang="de-DE" altLang="en-US" sz="2400" smtClean="0">
                <a:solidFill>
                  <a:srgbClr val="000066"/>
                </a:solidFill>
                <a:effectLst>
                  <a:outerShdw blurRad="38100" dist="38100" dir="2700000" algn="tl">
                    <a:srgbClr val="C0C0C0"/>
                  </a:outerShdw>
                </a:effectLst>
                <a:ea typeface="ＭＳ Ｐゴシック" pitchFamily="1" charset="-128"/>
              </a:rPr>
              <a:t>Agenda</a:t>
            </a:r>
          </a:p>
        </p:txBody>
      </p:sp>
      <p:sp>
        <p:nvSpPr>
          <p:cNvPr id="6149" name="Rectangle 3"/>
          <p:cNvSpPr>
            <a:spLocks noGrp="1" noChangeArrowheads="1"/>
          </p:cNvSpPr>
          <p:nvPr>
            <p:ph type="body" idx="1"/>
          </p:nvPr>
        </p:nvSpPr>
        <p:spPr>
          <a:xfrm>
            <a:off x="755650" y="1628775"/>
            <a:ext cx="7772400" cy="4114800"/>
          </a:xfrm>
        </p:spPr>
        <p:txBody>
          <a:bodyPr/>
          <a:lstStyle/>
          <a:p>
            <a:pPr>
              <a:buFontTx/>
              <a:buAutoNum type="arabicPeriod"/>
            </a:pPr>
            <a:r>
              <a:rPr lang="de-DE" altLang="en-US" sz="2000" dirty="0" smtClean="0">
                <a:ea typeface="ＭＳ Ｐゴシック" pitchFamily="34" charset="-128"/>
              </a:rPr>
              <a:t>Definitionen und Bedeutung der </a:t>
            </a:r>
            <a:r>
              <a:rPr lang="de-DE" altLang="en-US" sz="2000" dirty="0" err="1" smtClean="0">
                <a:ea typeface="ＭＳ Ｐゴシック" pitchFamily="34" charset="-128"/>
              </a:rPr>
              <a:t>Pharmakoepidemiologie</a:t>
            </a:r>
            <a:r>
              <a:rPr lang="de-DE" altLang="en-US" sz="2000" dirty="0" smtClean="0">
                <a:ea typeface="ＭＳ Ｐゴシック" pitchFamily="34" charset="-128"/>
              </a:rPr>
              <a:t> und der </a:t>
            </a:r>
            <a:r>
              <a:rPr lang="de-DE" altLang="en-US" sz="2000" dirty="0" err="1" smtClean="0">
                <a:ea typeface="ＭＳ Ｐゴシック" pitchFamily="34" charset="-128"/>
              </a:rPr>
              <a:t>Pharmakoökonomie</a:t>
            </a:r>
            <a:r>
              <a:rPr lang="de-DE" altLang="en-US" sz="2000" dirty="0" smtClean="0">
                <a:ea typeface="ＭＳ Ｐゴシック" pitchFamily="34" charset="-128"/>
              </a:rPr>
              <a:t> für die klinische Pharmazie</a:t>
            </a:r>
          </a:p>
          <a:p>
            <a:pPr>
              <a:buFontTx/>
              <a:buAutoNum type="arabicPeriod"/>
            </a:pPr>
            <a:r>
              <a:rPr lang="de-DE" altLang="en-US" sz="2000" dirty="0" err="1" smtClean="0">
                <a:ea typeface="ＭＳ Ｐゴシック" pitchFamily="34" charset="-128"/>
              </a:rPr>
              <a:t>Pharmakoepidemiologie</a:t>
            </a:r>
            <a:endParaRPr lang="de-DE" altLang="en-US" sz="2000" dirty="0" smtClean="0">
              <a:ea typeface="ＭＳ Ｐゴシック" pitchFamily="34" charset="-128"/>
            </a:endParaRPr>
          </a:p>
          <a:p>
            <a:pPr lvl="1">
              <a:buFont typeface="Wingdings" pitchFamily="2" charset="2"/>
              <a:buNone/>
            </a:pPr>
            <a:r>
              <a:rPr lang="de-DE" altLang="en-US" sz="1800" dirty="0" smtClean="0">
                <a:ea typeface="ＭＳ Ｐゴシック" pitchFamily="34" charset="-128"/>
              </a:rPr>
              <a:t>2.1 Klinische Prüfung </a:t>
            </a:r>
          </a:p>
          <a:p>
            <a:pPr lvl="1">
              <a:buFont typeface="Wingdings" pitchFamily="2" charset="2"/>
              <a:buNone/>
            </a:pPr>
            <a:r>
              <a:rPr lang="de-DE" altLang="en-US" sz="1800" dirty="0" smtClean="0">
                <a:ea typeface="ＭＳ Ｐゴシック" pitchFamily="34" charset="-128"/>
              </a:rPr>
              <a:t>2.2 Methodische Grundlagen</a:t>
            </a:r>
          </a:p>
          <a:p>
            <a:pPr lvl="1">
              <a:buFont typeface="Wingdings" pitchFamily="2" charset="2"/>
              <a:buNone/>
            </a:pPr>
            <a:r>
              <a:rPr lang="de-DE" altLang="en-US" sz="1800" dirty="0" smtClean="0">
                <a:ea typeface="ＭＳ Ｐゴシック" pitchFamily="34" charset="-128"/>
              </a:rPr>
              <a:t>2.3 </a:t>
            </a:r>
            <a:r>
              <a:rPr lang="de-DE" altLang="en-US" sz="1800" dirty="0" err="1" smtClean="0">
                <a:ea typeface="ＭＳ Ｐゴシック" pitchFamily="34" charset="-128"/>
              </a:rPr>
              <a:t>Pharmakoepidemiologie</a:t>
            </a:r>
            <a:r>
              <a:rPr lang="de-DE" altLang="en-US" sz="1800" dirty="0" smtClean="0">
                <a:ea typeface="ＭＳ Ｐゴシック" pitchFamily="34" charset="-128"/>
              </a:rPr>
              <a:t> und Evidenz basierte Medizin</a:t>
            </a:r>
          </a:p>
          <a:p>
            <a:pPr lvl="1">
              <a:buFont typeface="Wingdings" pitchFamily="2" charset="2"/>
              <a:buNone/>
            </a:pPr>
            <a:r>
              <a:rPr lang="de-DE" altLang="en-US" sz="1800" dirty="0" smtClean="0">
                <a:ea typeface="ＭＳ Ｐゴシック" pitchFamily="34" charset="-128"/>
              </a:rPr>
              <a:t>2.4 Kritische Beurteilung von Studienergebnissen</a:t>
            </a:r>
          </a:p>
          <a:p>
            <a:pPr>
              <a:buFontTx/>
              <a:buAutoNum type="arabicPeriod"/>
            </a:pPr>
            <a:r>
              <a:rPr lang="de-DE" altLang="en-US" sz="2000" dirty="0" err="1" smtClean="0">
                <a:ea typeface="ＭＳ Ｐゴシック" pitchFamily="34" charset="-128"/>
              </a:rPr>
              <a:t>Pharmakoökonomie</a:t>
            </a:r>
            <a:endParaRPr lang="de-DE" altLang="en-US" sz="2000" dirty="0" smtClean="0">
              <a:ea typeface="ＭＳ Ｐゴシック" pitchFamily="34" charset="-128"/>
            </a:endParaRPr>
          </a:p>
          <a:p>
            <a:pPr lvl="1">
              <a:buFont typeface="Wingdings" pitchFamily="2" charset="2"/>
              <a:buNone/>
            </a:pPr>
            <a:r>
              <a:rPr lang="de-DE" altLang="en-US" sz="1800" dirty="0" smtClean="0">
                <a:ea typeface="ＭＳ Ｐゴシック" pitchFamily="34" charset="-128"/>
              </a:rPr>
              <a:t>3.1 Methodische Grundlagen</a:t>
            </a:r>
          </a:p>
          <a:p>
            <a:pPr lvl="1">
              <a:buFont typeface="Wingdings" pitchFamily="2" charset="2"/>
              <a:buNone/>
            </a:pPr>
            <a:r>
              <a:rPr lang="de-DE" altLang="en-US" sz="1800" dirty="0" smtClean="0">
                <a:ea typeface="ＭＳ Ｐゴシック" pitchFamily="34" charset="-128"/>
              </a:rPr>
              <a:t>3.2 </a:t>
            </a:r>
            <a:r>
              <a:rPr lang="de-DE" altLang="en-US" sz="1800" dirty="0" err="1" smtClean="0">
                <a:ea typeface="ＭＳ Ｐゴシック" pitchFamily="34" charset="-128"/>
              </a:rPr>
              <a:t>Pharmakoökonomie</a:t>
            </a:r>
            <a:r>
              <a:rPr lang="de-DE" altLang="en-US" sz="1800" dirty="0" smtClean="0">
                <a:ea typeface="ＭＳ Ｐゴシック" pitchFamily="34" charset="-128"/>
              </a:rPr>
              <a:t> und Evidenz basierte Medizin</a:t>
            </a:r>
          </a:p>
          <a:p>
            <a:pPr lvl="1">
              <a:buFont typeface="Wingdings" pitchFamily="2" charset="2"/>
              <a:buNone/>
            </a:pPr>
            <a:r>
              <a:rPr lang="de-DE" altLang="en-US" sz="1800" dirty="0" smtClean="0">
                <a:ea typeface="ＭＳ Ｐゴシック" pitchFamily="34" charset="-128"/>
              </a:rPr>
              <a:t>3.3 Kritische Beurteilung </a:t>
            </a:r>
            <a:r>
              <a:rPr lang="de-DE" altLang="en-US" sz="1800" dirty="0" err="1" smtClean="0">
                <a:ea typeface="ＭＳ Ｐゴシック" pitchFamily="34" charset="-128"/>
              </a:rPr>
              <a:t>pharmakoökonomischen</a:t>
            </a:r>
            <a:r>
              <a:rPr lang="de-DE" altLang="en-US" sz="1800" dirty="0" smtClean="0">
                <a:ea typeface="ＭＳ Ｐゴシック" pitchFamily="34" charset="-128"/>
              </a:rPr>
              <a:t> Studien</a:t>
            </a:r>
          </a:p>
          <a:p>
            <a:pPr lvl="1">
              <a:buFont typeface="Wingdings" pitchFamily="2" charset="2"/>
              <a:buNone/>
            </a:pPr>
            <a:r>
              <a:rPr lang="de-DE" altLang="en-US" sz="1800" dirty="0" smtClean="0">
                <a:ea typeface="ＭＳ Ｐゴシック" pitchFamily="34" charset="-128"/>
              </a:rPr>
              <a:t>3.4 Gesundheitsökonomie</a:t>
            </a:r>
          </a:p>
          <a:p>
            <a:endParaRPr lang="de-DE" altLang="en-US" sz="2000" dirty="0" smtClean="0">
              <a:ea typeface="ＭＳ Ｐゴシック" pitchFamily="34" charset="-128"/>
            </a:endParaRPr>
          </a:p>
        </p:txBody>
      </p:sp>
    </p:spTree>
  </p:cSld>
  <p:clrMapOvr>
    <a:masterClrMapping/>
  </p:clrMapOvr>
  <p:transition>
    <p:zoom/>
  </p:transition>
</p:sld>
</file>

<file path=ppt/slides/slide4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1986"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41987"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DC9A4A98-AC06-492E-9C50-76CA678590C7}" type="slidenum">
              <a:rPr lang="de-DE" altLang="en-US" sz="900" smtClean="0">
                <a:solidFill>
                  <a:schemeClr val="accent2"/>
                </a:solidFill>
              </a:rPr>
              <a:pPr/>
              <a:t>40</a:t>
            </a:fld>
            <a:endParaRPr lang="de-DE" altLang="en-US" sz="1400" b="0" smtClean="0">
              <a:solidFill>
                <a:schemeClr val="tx1"/>
              </a:solidFill>
            </a:endParaRPr>
          </a:p>
        </p:txBody>
      </p:sp>
      <p:sp>
        <p:nvSpPr>
          <p:cNvPr id="161794"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2.1.2 Die Phasen der klinischen Prüfung</a:t>
            </a:r>
          </a:p>
        </p:txBody>
      </p:sp>
      <p:sp>
        <p:nvSpPr>
          <p:cNvPr id="161795"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lgn="ctr">
              <a:defRPr/>
            </a:pPr>
            <a:r>
              <a:rPr lang="de-DE" altLang="en-US" sz="1600" smtClean="0"/>
              <a:t>2.1.2.2 Prüfung an wenigen Patienten II</a:t>
            </a:r>
          </a:p>
        </p:txBody>
      </p:sp>
      <p:sp>
        <p:nvSpPr>
          <p:cNvPr id="41990" name="Rectangle 4"/>
          <p:cNvSpPr>
            <a:spLocks noChangeArrowheads="1"/>
          </p:cNvSpPr>
          <p:nvPr/>
        </p:nvSpPr>
        <p:spPr bwMode="auto">
          <a:xfrm>
            <a:off x="323850" y="6040438"/>
            <a:ext cx="785336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200"/>
              <a:t>Aus Hildebrand in  Jaehde et.al. Lehrbuch der Klinischen Pharmazie 2.Auflage. WVG, Stuttgart 2003:S.130</a:t>
            </a:r>
          </a:p>
        </p:txBody>
      </p:sp>
      <p:sp>
        <p:nvSpPr>
          <p:cNvPr id="41991" name="Text Box 8"/>
          <p:cNvSpPr txBox="1">
            <a:spLocks noChangeArrowheads="1"/>
          </p:cNvSpPr>
          <p:nvPr/>
        </p:nvSpPr>
        <p:spPr bwMode="auto">
          <a:xfrm>
            <a:off x="684213" y="1773238"/>
            <a:ext cx="7775575" cy="40846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600" smtClean="0"/>
              <a:t>Untersuchung von</a:t>
            </a:r>
          </a:p>
          <a:p>
            <a:pPr>
              <a:defRPr/>
            </a:pPr>
            <a:endParaRPr lang="de-DE" altLang="en-US" sz="1600" smtClean="0"/>
          </a:p>
          <a:p>
            <a:pPr>
              <a:defRPr/>
            </a:pPr>
            <a:r>
              <a:rPr lang="de-DE" altLang="en-US" sz="1600" smtClean="0">
                <a:sym typeface="Symbol" pitchFamily="18" charset="2"/>
              </a:rPr>
              <a:t>	</a:t>
            </a:r>
            <a:r>
              <a:rPr lang="de-DE" altLang="en-US" sz="1600" smtClean="0"/>
              <a:t>Sicherheit, Verträglichkeit </a:t>
            </a:r>
          </a:p>
          <a:p>
            <a:pPr>
              <a:defRPr/>
            </a:pPr>
            <a:r>
              <a:rPr lang="de-DE" altLang="en-US" sz="1600" smtClean="0"/>
              <a:t>	Pharmakokinetik</a:t>
            </a:r>
          </a:p>
          <a:p>
            <a:pPr>
              <a:defRPr/>
            </a:pPr>
            <a:r>
              <a:rPr lang="de-DE" altLang="en-US" sz="1600" smtClean="0"/>
              <a:t>	Pharmakodynamik </a:t>
            </a:r>
          </a:p>
          <a:p>
            <a:pPr>
              <a:defRPr/>
            </a:pPr>
            <a:r>
              <a:rPr lang="de-DE" altLang="en-US" sz="1600" smtClean="0"/>
              <a:t>	Wirksamkeit</a:t>
            </a:r>
          </a:p>
          <a:p>
            <a:pPr>
              <a:defRPr/>
            </a:pPr>
            <a:r>
              <a:rPr lang="de-DE" altLang="en-US" sz="1600" smtClean="0"/>
              <a:t>		Dosis-Wirkungs-Beziehungen</a:t>
            </a:r>
          </a:p>
          <a:p>
            <a:pPr>
              <a:defRPr/>
            </a:pPr>
            <a:r>
              <a:rPr lang="de-DE" altLang="en-US" sz="1600" smtClean="0"/>
              <a:t>		Bestimmung der Therapeutischen Dosis</a:t>
            </a:r>
          </a:p>
          <a:p>
            <a:pPr>
              <a:defRPr/>
            </a:pPr>
            <a:r>
              <a:rPr lang="de-DE" altLang="en-US" sz="1600" smtClean="0"/>
              <a:t>		Interaktionen, Nebenwirkungen</a:t>
            </a:r>
          </a:p>
          <a:p>
            <a:pPr>
              <a:defRPr/>
            </a:pPr>
            <a:endParaRPr lang="de-DE" altLang="en-US" sz="1600" smtClean="0"/>
          </a:p>
          <a:p>
            <a:pPr>
              <a:defRPr/>
            </a:pPr>
            <a:r>
              <a:rPr lang="de-DE" altLang="en-US" sz="1600" smtClean="0">
                <a:solidFill>
                  <a:srgbClr val="CC0000"/>
                </a:solidFill>
              </a:rPr>
              <a:t>Untersuchung an ausgewählten Patienten</a:t>
            </a:r>
          </a:p>
          <a:p>
            <a:pPr>
              <a:defRPr/>
            </a:pPr>
            <a:r>
              <a:rPr lang="de-DE" altLang="en-US" sz="1600" smtClean="0">
                <a:solidFill>
                  <a:srgbClr val="CC0000"/>
                </a:solidFill>
              </a:rPr>
              <a:t>Anzahl 100 - 500</a:t>
            </a:r>
          </a:p>
        </p:txBody>
      </p:sp>
      <p:pic>
        <p:nvPicPr>
          <p:cNvPr id="41992" name="Picture 9"/>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a:xfrm>
            <a:off x="6300788" y="1844675"/>
            <a:ext cx="1958975" cy="1082675"/>
          </a:xfrm>
          <a:prstGeom prst="rect">
            <a:avLst/>
          </a:prstGeom>
          <a:ln>
            <a:noFill/>
          </a:ln>
          <a:effectLst>
            <a:outerShdw blurRad="292100" dist="139700" dir="2700000" algn="tl" rotWithShape="0">
              <a:srgbClr val="333333">
                <a:alpha val="65000"/>
              </a:srgbClr>
            </a:outerShdw>
          </a:effectLst>
        </p:spPr>
      </p:pic>
    </p:spTree>
  </p:cSld>
  <p:clrMapOvr>
    <a:masterClrMapping/>
  </p:clrMapOvr>
  <p:transition>
    <p:zoom/>
  </p:transition>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3026" name="Rectangle 103"/>
          <p:cNvSpPr>
            <a:spLocks noChangeArrowheads="1"/>
          </p:cNvSpPr>
          <p:nvPr/>
        </p:nvSpPr>
        <p:spPr bwMode="auto">
          <a:xfrm>
            <a:off x="2667000" y="4143375"/>
            <a:ext cx="3771900" cy="1638300"/>
          </a:xfrm>
          <a:prstGeom prst="rect">
            <a:avLst/>
          </a:prstGeom>
          <a:solidFill>
            <a:schemeClr val="accent3"/>
          </a:solidFill>
          <a:ln w="9525">
            <a:solidFill>
              <a:srgbClr val="808080"/>
            </a:solidFill>
            <a:miter lim="800000"/>
            <a:headEnd/>
            <a:tailEnd/>
          </a:ln>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sp>
        <p:nvSpPr>
          <p:cNvPr id="43093" name="Rectangle 170"/>
          <p:cNvSpPr>
            <a:spLocks noChangeArrowheads="1"/>
          </p:cNvSpPr>
          <p:nvPr/>
        </p:nvSpPr>
        <p:spPr bwMode="auto">
          <a:xfrm>
            <a:off x="2028825" y="3552825"/>
            <a:ext cx="4591050" cy="2857500"/>
          </a:xfrm>
          <a:prstGeom prst="rect">
            <a:avLst/>
          </a:prstGeom>
          <a:pattFill prst="pct50">
            <a:fgClr>
              <a:schemeClr val="tx1"/>
            </a:fgClr>
            <a:bgClr>
              <a:schemeClr val="bg1"/>
            </a:bgClr>
          </a:pattFill>
          <a:ln w="9525">
            <a:solidFill>
              <a:srgbClr val="000000"/>
            </a:solidFill>
            <a:miter lim="800000"/>
            <a:headEnd/>
            <a:tailEnd/>
          </a:ln>
          <a:effectLst>
            <a:outerShdw blurRad="50800" dist="38100" dir="2700000" algn="tl" rotWithShape="0">
              <a:prstClr val="black">
                <a:alpha val="40000"/>
              </a:prstClr>
            </a:outerShdw>
          </a:effectLst>
          <a:extLst/>
        </p:spPr>
        <p:txBody>
          <a:bodyPr/>
          <a:lstStyle/>
          <a:p>
            <a:pPr algn="ctr">
              <a:defRPr/>
            </a:pPr>
            <a:endParaRPr lang="de-DE">
              <a:ea typeface="+mn-ea"/>
            </a:endParaRPr>
          </a:p>
        </p:txBody>
      </p:sp>
      <p:sp>
        <p:nvSpPr>
          <p:cNvPr id="43010"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43011"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0777D51B-F304-4C14-B15D-845413C252CB}" type="slidenum">
              <a:rPr lang="de-DE" altLang="en-US" sz="900" smtClean="0">
                <a:solidFill>
                  <a:schemeClr val="accent2"/>
                </a:solidFill>
              </a:rPr>
              <a:pPr/>
              <a:t>41</a:t>
            </a:fld>
            <a:endParaRPr lang="de-DE" altLang="en-US" sz="1400" b="0" smtClean="0">
              <a:solidFill>
                <a:schemeClr val="tx1"/>
              </a:solidFill>
            </a:endParaRPr>
          </a:p>
        </p:txBody>
      </p:sp>
      <p:sp>
        <p:nvSpPr>
          <p:cNvPr id="408578"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2.1.2 Die Phasen der klinischen Prüfung</a:t>
            </a:r>
          </a:p>
        </p:txBody>
      </p:sp>
      <p:sp>
        <p:nvSpPr>
          <p:cNvPr id="43013"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lgn="ctr">
              <a:defRPr/>
            </a:pPr>
            <a:r>
              <a:rPr lang="de-DE" altLang="en-US" sz="1600" smtClean="0"/>
              <a:t>2.1.2.2 Prüfung an wenigen Patienten II</a:t>
            </a:r>
          </a:p>
        </p:txBody>
      </p:sp>
      <p:sp>
        <p:nvSpPr>
          <p:cNvPr id="408582" name="Rectangle 6"/>
          <p:cNvSpPr>
            <a:spLocks noGrp="1" noChangeArrowheads="1"/>
          </p:cNvSpPr>
          <p:nvPr>
            <p:ph idx="1"/>
          </p:nvPr>
        </p:nvSpPr>
        <p:spPr>
          <a:xfrm>
            <a:off x="685800" y="1752600"/>
            <a:ext cx="7772400" cy="1524000"/>
          </a:xfrm>
        </p:spPr>
        <p:txBody>
          <a:bodyPr/>
          <a:lstStyle/>
          <a:p>
            <a:r>
              <a:rPr lang="de-DE" altLang="en-US" sz="2000" smtClean="0">
                <a:ea typeface="ＭＳ Ｐゴシック" pitchFamily="34" charset="-128"/>
              </a:rPr>
              <a:t>Entscheidung über Dosierungspannweite in der nächsten Phase kann anhand von PK/PD Simulationen </a:t>
            </a:r>
            <a:r>
              <a:rPr lang="de-DE" altLang="en-US" sz="1600" smtClean="0">
                <a:ea typeface="ＭＳ Ｐゴシック" pitchFamily="34" charset="-128"/>
              </a:rPr>
              <a:t>(„Monte Carlo</a:t>
            </a:r>
            <a:r>
              <a:rPr lang="ja-JP" altLang="de-DE" sz="1600" smtClean="0">
                <a:ea typeface="ＭＳ Ｐゴシック" pitchFamily="34" charset="-128"/>
              </a:rPr>
              <a:t>“</a:t>
            </a:r>
            <a:r>
              <a:rPr lang="de-DE" altLang="ja-JP" sz="1600" smtClean="0">
                <a:ea typeface="ＭＳ Ｐゴシック" pitchFamily="34" charset="-128"/>
              </a:rPr>
              <a:t> Statistik)</a:t>
            </a:r>
            <a:r>
              <a:rPr lang="de-DE" altLang="ja-JP" sz="2000" smtClean="0">
                <a:ea typeface="ＭＳ Ｐゴシック" pitchFamily="34" charset="-128"/>
              </a:rPr>
              <a:t> optimiert werden.</a:t>
            </a:r>
          </a:p>
          <a:p>
            <a:r>
              <a:rPr lang="de-DE" altLang="en-US" sz="2000" smtClean="0">
                <a:ea typeface="ＭＳ Ｐゴシック" pitchFamily="34" charset="-128"/>
              </a:rPr>
              <a:t>Sie bringt ethische Probleme, weil man im Prinzip auch eine nicht wirksame Dosis untersucht werden sollte</a:t>
            </a:r>
          </a:p>
        </p:txBody>
      </p:sp>
      <p:sp>
        <p:nvSpPr>
          <p:cNvPr id="43015" name="Rectangle 92"/>
          <p:cNvSpPr>
            <a:spLocks noChangeArrowheads="1"/>
          </p:cNvSpPr>
          <p:nvPr/>
        </p:nvSpPr>
        <p:spPr bwMode="auto">
          <a:xfrm>
            <a:off x="2667000" y="4143375"/>
            <a:ext cx="3771900" cy="1638300"/>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sp>
        <p:nvSpPr>
          <p:cNvPr id="43016" name="Line 93"/>
          <p:cNvSpPr>
            <a:spLocks noChangeShapeType="1"/>
          </p:cNvSpPr>
          <p:nvPr/>
        </p:nvSpPr>
        <p:spPr bwMode="auto">
          <a:xfrm>
            <a:off x="2667000" y="5619750"/>
            <a:ext cx="3771900"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de-DE"/>
          </a:p>
        </p:txBody>
      </p:sp>
      <p:sp>
        <p:nvSpPr>
          <p:cNvPr id="43017" name="Line 94"/>
          <p:cNvSpPr>
            <a:spLocks noChangeShapeType="1"/>
          </p:cNvSpPr>
          <p:nvPr/>
        </p:nvSpPr>
        <p:spPr bwMode="auto">
          <a:xfrm>
            <a:off x="2667000" y="5457825"/>
            <a:ext cx="3771900"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de-DE"/>
          </a:p>
        </p:txBody>
      </p:sp>
      <p:sp>
        <p:nvSpPr>
          <p:cNvPr id="43018" name="Line 95"/>
          <p:cNvSpPr>
            <a:spLocks noChangeShapeType="1"/>
          </p:cNvSpPr>
          <p:nvPr/>
        </p:nvSpPr>
        <p:spPr bwMode="auto">
          <a:xfrm>
            <a:off x="2667000" y="5286375"/>
            <a:ext cx="3771900"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de-DE"/>
          </a:p>
        </p:txBody>
      </p:sp>
      <p:sp>
        <p:nvSpPr>
          <p:cNvPr id="43019" name="Line 96"/>
          <p:cNvSpPr>
            <a:spLocks noChangeShapeType="1"/>
          </p:cNvSpPr>
          <p:nvPr/>
        </p:nvSpPr>
        <p:spPr bwMode="auto">
          <a:xfrm>
            <a:off x="2667000" y="5124450"/>
            <a:ext cx="3771900"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de-DE"/>
          </a:p>
        </p:txBody>
      </p:sp>
      <p:sp>
        <p:nvSpPr>
          <p:cNvPr id="43020" name="Line 97"/>
          <p:cNvSpPr>
            <a:spLocks noChangeShapeType="1"/>
          </p:cNvSpPr>
          <p:nvPr/>
        </p:nvSpPr>
        <p:spPr bwMode="auto">
          <a:xfrm>
            <a:off x="2667000" y="4962525"/>
            <a:ext cx="3771900"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de-DE"/>
          </a:p>
        </p:txBody>
      </p:sp>
      <p:sp>
        <p:nvSpPr>
          <p:cNvPr id="43021" name="Line 98"/>
          <p:cNvSpPr>
            <a:spLocks noChangeShapeType="1"/>
          </p:cNvSpPr>
          <p:nvPr/>
        </p:nvSpPr>
        <p:spPr bwMode="auto">
          <a:xfrm>
            <a:off x="2667000" y="4800600"/>
            <a:ext cx="3771900"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de-DE"/>
          </a:p>
        </p:txBody>
      </p:sp>
      <p:sp>
        <p:nvSpPr>
          <p:cNvPr id="43022" name="Line 99"/>
          <p:cNvSpPr>
            <a:spLocks noChangeShapeType="1"/>
          </p:cNvSpPr>
          <p:nvPr/>
        </p:nvSpPr>
        <p:spPr bwMode="auto">
          <a:xfrm>
            <a:off x="2667000" y="4638675"/>
            <a:ext cx="3771900"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de-DE"/>
          </a:p>
        </p:txBody>
      </p:sp>
      <p:sp>
        <p:nvSpPr>
          <p:cNvPr id="43023" name="Line 100"/>
          <p:cNvSpPr>
            <a:spLocks noChangeShapeType="1"/>
          </p:cNvSpPr>
          <p:nvPr/>
        </p:nvSpPr>
        <p:spPr bwMode="auto">
          <a:xfrm>
            <a:off x="2667000" y="4467225"/>
            <a:ext cx="3771900"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de-DE"/>
          </a:p>
        </p:txBody>
      </p:sp>
      <p:sp>
        <p:nvSpPr>
          <p:cNvPr id="43024" name="Line 101"/>
          <p:cNvSpPr>
            <a:spLocks noChangeShapeType="1"/>
          </p:cNvSpPr>
          <p:nvPr/>
        </p:nvSpPr>
        <p:spPr bwMode="auto">
          <a:xfrm>
            <a:off x="2667000" y="4305300"/>
            <a:ext cx="3771900"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de-DE"/>
          </a:p>
        </p:txBody>
      </p:sp>
      <p:sp>
        <p:nvSpPr>
          <p:cNvPr id="43025" name="Line 102"/>
          <p:cNvSpPr>
            <a:spLocks noChangeShapeType="1"/>
          </p:cNvSpPr>
          <p:nvPr/>
        </p:nvSpPr>
        <p:spPr bwMode="auto">
          <a:xfrm>
            <a:off x="2667000" y="4143375"/>
            <a:ext cx="3771900"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de-DE"/>
          </a:p>
        </p:txBody>
      </p:sp>
      <p:sp>
        <p:nvSpPr>
          <p:cNvPr id="43027" name="Line 104"/>
          <p:cNvSpPr>
            <a:spLocks noChangeShapeType="1"/>
          </p:cNvSpPr>
          <p:nvPr/>
        </p:nvSpPr>
        <p:spPr bwMode="auto">
          <a:xfrm>
            <a:off x="2667000" y="4143375"/>
            <a:ext cx="1588" cy="16383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de-DE"/>
          </a:p>
        </p:txBody>
      </p:sp>
      <p:sp>
        <p:nvSpPr>
          <p:cNvPr id="43028" name="Line 105"/>
          <p:cNvSpPr>
            <a:spLocks noChangeShapeType="1"/>
          </p:cNvSpPr>
          <p:nvPr/>
        </p:nvSpPr>
        <p:spPr bwMode="auto">
          <a:xfrm>
            <a:off x="2628900" y="5781675"/>
            <a:ext cx="38100"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de-DE"/>
          </a:p>
        </p:txBody>
      </p:sp>
      <p:sp>
        <p:nvSpPr>
          <p:cNvPr id="43029" name="Line 106"/>
          <p:cNvSpPr>
            <a:spLocks noChangeShapeType="1"/>
          </p:cNvSpPr>
          <p:nvPr/>
        </p:nvSpPr>
        <p:spPr bwMode="auto">
          <a:xfrm>
            <a:off x="2628900" y="5619750"/>
            <a:ext cx="38100"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de-DE"/>
          </a:p>
        </p:txBody>
      </p:sp>
      <p:sp>
        <p:nvSpPr>
          <p:cNvPr id="43030" name="Line 107"/>
          <p:cNvSpPr>
            <a:spLocks noChangeShapeType="1"/>
          </p:cNvSpPr>
          <p:nvPr/>
        </p:nvSpPr>
        <p:spPr bwMode="auto">
          <a:xfrm>
            <a:off x="2628900" y="5457825"/>
            <a:ext cx="38100"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de-DE"/>
          </a:p>
        </p:txBody>
      </p:sp>
      <p:sp>
        <p:nvSpPr>
          <p:cNvPr id="43031" name="Line 108"/>
          <p:cNvSpPr>
            <a:spLocks noChangeShapeType="1"/>
          </p:cNvSpPr>
          <p:nvPr/>
        </p:nvSpPr>
        <p:spPr bwMode="auto">
          <a:xfrm>
            <a:off x="2628900" y="5286375"/>
            <a:ext cx="38100"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de-DE"/>
          </a:p>
        </p:txBody>
      </p:sp>
      <p:sp>
        <p:nvSpPr>
          <p:cNvPr id="43032" name="Line 109"/>
          <p:cNvSpPr>
            <a:spLocks noChangeShapeType="1"/>
          </p:cNvSpPr>
          <p:nvPr/>
        </p:nvSpPr>
        <p:spPr bwMode="auto">
          <a:xfrm>
            <a:off x="2628900" y="5124450"/>
            <a:ext cx="38100"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de-DE"/>
          </a:p>
        </p:txBody>
      </p:sp>
      <p:sp>
        <p:nvSpPr>
          <p:cNvPr id="43033" name="Line 110"/>
          <p:cNvSpPr>
            <a:spLocks noChangeShapeType="1"/>
          </p:cNvSpPr>
          <p:nvPr/>
        </p:nvSpPr>
        <p:spPr bwMode="auto">
          <a:xfrm>
            <a:off x="2628900" y="4962525"/>
            <a:ext cx="38100"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de-DE"/>
          </a:p>
        </p:txBody>
      </p:sp>
      <p:sp>
        <p:nvSpPr>
          <p:cNvPr id="43034" name="Line 111"/>
          <p:cNvSpPr>
            <a:spLocks noChangeShapeType="1"/>
          </p:cNvSpPr>
          <p:nvPr/>
        </p:nvSpPr>
        <p:spPr bwMode="auto">
          <a:xfrm>
            <a:off x="2628900" y="4800600"/>
            <a:ext cx="38100"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de-DE"/>
          </a:p>
        </p:txBody>
      </p:sp>
      <p:sp>
        <p:nvSpPr>
          <p:cNvPr id="43035" name="Line 112"/>
          <p:cNvSpPr>
            <a:spLocks noChangeShapeType="1"/>
          </p:cNvSpPr>
          <p:nvPr/>
        </p:nvSpPr>
        <p:spPr bwMode="auto">
          <a:xfrm>
            <a:off x="2628900" y="4638675"/>
            <a:ext cx="38100"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de-DE"/>
          </a:p>
        </p:txBody>
      </p:sp>
      <p:sp>
        <p:nvSpPr>
          <p:cNvPr id="43036" name="Line 113"/>
          <p:cNvSpPr>
            <a:spLocks noChangeShapeType="1"/>
          </p:cNvSpPr>
          <p:nvPr/>
        </p:nvSpPr>
        <p:spPr bwMode="auto">
          <a:xfrm>
            <a:off x="2628900" y="4467225"/>
            <a:ext cx="38100"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de-DE"/>
          </a:p>
        </p:txBody>
      </p:sp>
      <p:sp>
        <p:nvSpPr>
          <p:cNvPr id="43037" name="Line 114"/>
          <p:cNvSpPr>
            <a:spLocks noChangeShapeType="1"/>
          </p:cNvSpPr>
          <p:nvPr/>
        </p:nvSpPr>
        <p:spPr bwMode="auto">
          <a:xfrm>
            <a:off x="2628900" y="4305300"/>
            <a:ext cx="38100"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de-DE"/>
          </a:p>
        </p:txBody>
      </p:sp>
      <p:sp>
        <p:nvSpPr>
          <p:cNvPr id="43038" name="Line 115"/>
          <p:cNvSpPr>
            <a:spLocks noChangeShapeType="1"/>
          </p:cNvSpPr>
          <p:nvPr/>
        </p:nvSpPr>
        <p:spPr bwMode="auto">
          <a:xfrm>
            <a:off x="2628900" y="4143375"/>
            <a:ext cx="38100"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de-DE"/>
          </a:p>
        </p:txBody>
      </p:sp>
      <p:sp>
        <p:nvSpPr>
          <p:cNvPr id="43039" name="Line 116"/>
          <p:cNvSpPr>
            <a:spLocks noChangeShapeType="1"/>
          </p:cNvSpPr>
          <p:nvPr/>
        </p:nvSpPr>
        <p:spPr bwMode="auto">
          <a:xfrm>
            <a:off x="2667000" y="5781675"/>
            <a:ext cx="3771900"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de-DE"/>
          </a:p>
        </p:txBody>
      </p:sp>
      <p:sp>
        <p:nvSpPr>
          <p:cNvPr id="43040" name="Line 117"/>
          <p:cNvSpPr>
            <a:spLocks noChangeShapeType="1"/>
          </p:cNvSpPr>
          <p:nvPr/>
        </p:nvSpPr>
        <p:spPr bwMode="auto">
          <a:xfrm flipV="1">
            <a:off x="2667000" y="5781675"/>
            <a:ext cx="1588" cy="381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de-DE"/>
          </a:p>
        </p:txBody>
      </p:sp>
      <p:sp>
        <p:nvSpPr>
          <p:cNvPr id="43041" name="Line 118"/>
          <p:cNvSpPr>
            <a:spLocks noChangeShapeType="1"/>
          </p:cNvSpPr>
          <p:nvPr/>
        </p:nvSpPr>
        <p:spPr bwMode="auto">
          <a:xfrm flipV="1">
            <a:off x="3143250" y="5781675"/>
            <a:ext cx="1588" cy="381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de-DE"/>
          </a:p>
        </p:txBody>
      </p:sp>
      <p:sp>
        <p:nvSpPr>
          <p:cNvPr id="43042" name="Line 119"/>
          <p:cNvSpPr>
            <a:spLocks noChangeShapeType="1"/>
          </p:cNvSpPr>
          <p:nvPr/>
        </p:nvSpPr>
        <p:spPr bwMode="auto">
          <a:xfrm flipV="1">
            <a:off x="3609975" y="5781675"/>
            <a:ext cx="1588" cy="381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de-DE"/>
          </a:p>
        </p:txBody>
      </p:sp>
      <p:sp>
        <p:nvSpPr>
          <p:cNvPr id="43043" name="Line 120"/>
          <p:cNvSpPr>
            <a:spLocks noChangeShapeType="1"/>
          </p:cNvSpPr>
          <p:nvPr/>
        </p:nvSpPr>
        <p:spPr bwMode="auto">
          <a:xfrm flipV="1">
            <a:off x="4086225" y="5781675"/>
            <a:ext cx="1588" cy="381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de-DE"/>
          </a:p>
        </p:txBody>
      </p:sp>
      <p:sp>
        <p:nvSpPr>
          <p:cNvPr id="43044" name="Line 121"/>
          <p:cNvSpPr>
            <a:spLocks noChangeShapeType="1"/>
          </p:cNvSpPr>
          <p:nvPr/>
        </p:nvSpPr>
        <p:spPr bwMode="auto">
          <a:xfrm flipV="1">
            <a:off x="4552950" y="5781675"/>
            <a:ext cx="1588" cy="381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de-DE"/>
          </a:p>
        </p:txBody>
      </p:sp>
      <p:sp>
        <p:nvSpPr>
          <p:cNvPr id="43045" name="Line 122"/>
          <p:cNvSpPr>
            <a:spLocks noChangeShapeType="1"/>
          </p:cNvSpPr>
          <p:nvPr/>
        </p:nvSpPr>
        <p:spPr bwMode="auto">
          <a:xfrm flipV="1">
            <a:off x="5029200" y="5781675"/>
            <a:ext cx="1588" cy="381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de-DE"/>
          </a:p>
        </p:txBody>
      </p:sp>
      <p:sp>
        <p:nvSpPr>
          <p:cNvPr id="43046" name="Line 123"/>
          <p:cNvSpPr>
            <a:spLocks noChangeShapeType="1"/>
          </p:cNvSpPr>
          <p:nvPr/>
        </p:nvSpPr>
        <p:spPr bwMode="auto">
          <a:xfrm flipV="1">
            <a:off x="5495925" y="5781675"/>
            <a:ext cx="1588" cy="381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de-DE"/>
          </a:p>
        </p:txBody>
      </p:sp>
      <p:sp>
        <p:nvSpPr>
          <p:cNvPr id="43047" name="Line 124"/>
          <p:cNvSpPr>
            <a:spLocks noChangeShapeType="1"/>
          </p:cNvSpPr>
          <p:nvPr/>
        </p:nvSpPr>
        <p:spPr bwMode="auto">
          <a:xfrm flipV="1">
            <a:off x="5972175" y="5781675"/>
            <a:ext cx="1588" cy="381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de-DE"/>
          </a:p>
        </p:txBody>
      </p:sp>
      <p:sp>
        <p:nvSpPr>
          <p:cNvPr id="43048" name="Line 125"/>
          <p:cNvSpPr>
            <a:spLocks noChangeShapeType="1"/>
          </p:cNvSpPr>
          <p:nvPr/>
        </p:nvSpPr>
        <p:spPr bwMode="auto">
          <a:xfrm flipV="1">
            <a:off x="6438900" y="5781675"/>
            <a:ext cx="1588" cy="3810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de-DE"/>
          </a:p>
        </p:txBody>
      </p:sp>
      <p:sp>
        <p:nvSpPr>
          <p:cNvPr id="43049" name="Freeform 126"/>
          <p:cNvSpPr>
            <a:spLocks/>
          </p:cNvSpPr>
          <p:nvPr/>
        </p:nvSpPr>
        <p:spPr bwMode="auto">
          <a:xfrm>
            <a:off x="2667000" y="5695950"/>
            <a:ext cx="1038225" cy="85725"/>
          </a:xfrm>
          <a:custGeom>
            <a:avLst/>
            <a:gdLst>
              <a:gd name="T0" fmla="*/ 0 w 654"/>
              <a:gd name="T1" fmla="*/ 2147483647 h 54"/>
              <a:gd name="T2" fmla="*/ 2147483647 w 654"/>
              <a:gd name="T3" fmla="*/ 2147483647 h 54"/>
              <a:gd name="T4" fmla="*/ 2147483647 w 654"/>
              <a:gd name="T5" fmla="*/ 2147483647 h 54"/>
              <a:gd name="T6" fmla="*/ 2147483647 w 654"/>
              <a:gd name="T7" fmla="*/ 2147483647 h 54"/>
              <a:gd name="T8" fmla="*/ 2147483647 w 654"/>
              <a:gd name="T9" fmla="*/ 2147483647 h 54"/>
              <a:gd name="T10" fmla="*/ 2147483647 w 654"/>
              <a:gd name="T11" fmla="*/ 2147483647 h 54"/>
              <a:gd name="T12" fmla="*/ 2147483647 w 654"/>
              <a:gd name="T13" fmla="*/ 2147483647 h 54"/>
              <a:gd name="T14" fmla="*/ 2147483647 w 654"/>
              <a:gd name="T15" fmla="*/ 2147483647 h 54"/>
              <a:gd name="T16" fmla="*/ 2147483647 w 654"/>
              <a:gd name="T17" fmla="*/ 0 h 54"/>
              <a:gd name="T18" fmla="*/ 2147483647 w 654"/>
              <a:gd name="T19" fmla="*/ 0 h 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54"/>
              <a:gd name="T31" fmla="*/ 0 h 54"/>
              <a:gd name="T32" fmla="*/ 654 w 654"/>
              <a:gd name="T33" fmla="*/ 54 h 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54" h="54">
                <a:moveTo>
                  <a:pt x="0" y="54"/>
                </a:moveTo>
                <a:lnTo>
                  <a:pt x="84" y="48"/>
                </a:lnTo>
                <a:lnTo>
                  <a:pt x="180" y="42"/>
                </a:lnTo>
                <a:lnTo>
                  <a:pt x="270" y="30"/>
                </a:lnTo>
                <a:lnTo>
                  <a:pt x="366" y="24"/>
                </a:lnTo>
                <a:lnTo>
                  <a:pt x="450" y="18"/>
                </a:lnTo>
                <a:lnTo>
                  <a:pt x="534" y="12"/>
                </a:lnTo>
                <a:lnTo>
                  <a:pt x="600" y="6"/>
                </a:lnTo>
                <a:lnTo>
                  <a:pt x="630" y="0"/>
                </a:lnTo>
                <a:lnTo>
                  <a:pt x="654" y="0"/>
                </a:lnTo>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de-DE"/>
          </a:p>
        </p:txBody>
      </p:sp>
      <p:sp>
        <p:nvSpPr>
          <p:cNvPr id="43050" name="Freeform 127"/>
          <p:cNvSpPr>
            <a:spLocks/>
          </p:cNvSpPr>
          <p:nvPr/>
        </p:nvSpPr>
        <p:spPr bwMode="auto">
          <a:xfrm>
            <a:off x="3705225" y="5695950"/>
            <a:ext cx="95250" cy="1588"/>
          </a:xfrm>
          <a:custGeom>
            <a:avLst/>
            <a:gdLst>
              <a:gd name="T0" fmla="*/ 0 w 60"/>
              <a:gd name="T1" fmla="*/ 0 h 1588"/>
              <a:gd name="T2" fmla="*/ 2147483647 w 60"/>
              <a:gd name="T3" fmla="*/ 0 h 1588"/>
              <a:gd name="T4" fmla="*/ 2147483647 w 60"/>
              <a:gd name="T5" fmla="*/ 0 h 1588"/>
              <a:gd name="T6" fmla="*/ 2147483647 w 60"/>
              <a:gd name="T7" fmla="*/ 0 h 1588"/>
              <a:gd name="T8" fmla="*/ 2147483647 w 60"/>
              <a:gd name="T9" fmla="*/ 0 h 1588"/>
              <a:gd name="T10" fmla="*/ 0 60000 65536"/>
              <a:gd name="T11" fmla="*/ 0 60000 65536"/>
              <a:gd name="T12" fmla="*/ 0 60000 65536"/>
              <a:gd name="T13" fmla="*/ 0 60000 65536"/>
              <a:gd name="T14" fmla="*/ 0 60000 65536"/>
              <a:gd name="T15" fmla="*/ 0 w 60"/>
              <a:gd name="T16" fmla="*/ 0 h 1588"/>
              <a:gd name="T17" fmla="*/ 60 w 60"/>
              <a:gd name="T18" fmla="*/ 1588 h 1588"/>
            </a:gdLst>
            <a:ahLst/>
            <a:cxnLst>
              <a:cxn ang="T10">
                <a:pos x="T0" y="T1"/>
              </a:cxn>
              <a:cxn ang="T11">
                <a:pos x="T2" y="T3"/>
              </a:cxn>
              <a:cxn ang="T12">
                <a:pos x="T4" y="T5"/>
              </a:cxn>
              <a:cxn ang="T13">
                <a:pos x="T6" y="T7"/>
              </a:cxn>
              <a:cxn ang="T14">
                <a:pos x="T8" y="T9"/>
              </a:cxn>
            </a:cxnLst>
            <a:rect l="T15" t="T16" r="T17" b="T18"/>
            <a:pathLst>
              <a:path w="60" h="1588">
                <a:moveTo>
                  <a:pt x="0" y="0"/>
                </a:moveTo>
                <a:lnTo>
                  <a:pt x="24" y="0"/>
                </a:lnTo>
                <a:lnTo>
                  <a:pt x="42" y="0"/>
                </a:lnTo>
                <a:lnTo>
                  <a:pt x="54" y="0"/>
                </a:lnTo>
                <a:lnTo>
                  <a:pt x="60" y="0"/>
                </a:lnTo>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de-DE"/>
          </a:p>
        </p:txBody>
      </p:sp>
      <p:sp>
        <p:nvSpPr>
          <p:cNvPr id="43051" name="Freeform 128"/>
          <p:cNvSpPr>
            <a:spLocks/>
          </p:cNvSpPr>
          <p:nvPr/>
        </p:nvSpPr>
        <p:spPr bwMode="auto">
          <a:xfrm>
            <a:off x="3800475" y="5686425"/>
            <a:ext cx="95250" cy="9525"/>
          </a:xfrm>
          <a:custGeom>
            <a:avLst/>
            <a:gdLst>
              <a:gd name="T0" fmla="*/ 0 w 60"/>
              <a:gd name="T1" fmla="*/ 2147483647 h 6"/>
              <a:gd name="T2" fmla="*/ 2147483647 w 60"/>
              <a:gd name="T3" fmla="*/ 0 h 6"/>
              <a:gd name="T4" fmla="*/ 2147483647 w 60"/>
              <a:gd name="T5" fmla="*/ 0 h 6"/>
              <a:gd name="T6" fmla="*/ 0 60000 65536"/>
              <a:gd name="T7" fmla="*/ 0 60000 65536"/>
              <a:gd name="T8" fmla="*/ 0 60000 65536"/>
              <a:gd name="T9" fmla="*/ 0 w 60"/>
              <a:gd name="T10" fmla="*/ 0 h 6"/>
              <a:gd name="T11" fmla="*/ 60 w 60"/>
              <a:gd name="T12" fmla="*/ 6 h 6"/>
            </a:gdLst>
            <a:ahLst/>
            <a:cxnLst>
              <a:cxn ang="T6">
                <a:pos x="T0" y="T1"/>
              </a:cxn>
              <a:cxn ang="T7">
                <a:pos x="T2" y="T3"/>
              </a:cxn>
              <a:cxn ang="T8">
                <a:pos x="T4" y="T5"/>
              </a:cxn>
            </a:cxnLst>
            <a:rect l="T9" t="T10" r="T11" b="T12"/>
            <a:pathLst>
              <a:path w="60" h="6">
                <a:moveTo>
                  <a:pt x="0" y="6"/>
                </a:moveTo>
                <a:lnTo>
                  <a:pt x="30" y="0"/>
                </a:lnTo>
                <a:lnTo>
                  <a:pt x="60" y="0"/>
                </a:lnTo>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de-DE"/>
          </a:p>
        </p:txBody>
      </p:sp>
      <p:sp>
        <p:nvSpPr>
          <p:cNvPr id="43052" name="Freeform 129"/>
          <p:cNvSpPr>
            <a:spLocks/>
          </p:cNvSpPr>
          <p:nvPr/>
        </p:nvSpPr>
        <p:spPr bwMode="auto">
          <a:xfrm>
            <a:off x="3895725" y="5686425"/>
            <a:ext cx="95250" cy="1588"/>
          </a:xfrm>
          <a:custGeom>
            <a:avLst/>
            <a:gdLst>
              <a:gd name="T0" fmla="*/ 0 w 60"/>
              <a:gd name="T1" fmla="*/ 0 h 1588"/>
              <a:gd name="T2" fmla="*/ 2147483647 w 60"/>
              <a:gd name="T3" fmla="*/ 0 h 1588"/>
              <a:gd name="T4" fmla="*/ 2147483647 w 60"/>
              <a:gd name="T5" fmla="*/ 0 h 1588"/>
              <a:gd name="T6" fmla="*/ 0 60000 65536"/>
              <a:gd name="T7" fmla="*/ 0 60000 65536"/>
              <a:gd name="T8" fmla="*/ 0 60000 65536"/>
              <a:gd name="T9" fmla="*/ 0 w 60"/>
              <a:gd name="T10" fmla="*/ 0 h 1588"/>
              <a:gd name="T11" fmla="*/ 60 w 60"/>
              <a:gd name="T12" fmla="*/ 1588 h 1588"/>
            </a:gdLst>
            <a:ahLst/>
            <a:cxnLst>
              <a:cxn ang="T6">
                <a:pos x="T0" y="T1"/>
              </a:cxn>
              <a:cxn ang="T7">
                <a:pos x="T2" y="T3"/>
              </a:cxn>
              <a:cxn ang="T8">
                <a:pos x="T4" y="T5"/>
              </a:cxn>
            </a:cxnLst>
            <a:rect l="T9" t="T10" r="T11" b="T12"/>
            <a:pathLst>
              <a:path w="60" h="1588">
                <a:moveTo>
                  <a:pt x="0" y="0"/>
                </a:moveTo>
                <a:lnTo>
                  <a:pt x="30" y="0"/>
                </a:lnTo>
                <a:lnTo>
                  <a:pt x="60" y="0"/>
                </a:lnTo>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de-DE"/>
          </a:p>
        </p:txBody>
      </p:sp>
      <p:sp>
        <p:nvSpPr>
          <p:cNvPr id="43053" name="Freeform 130"/>
          <p:cNvSpPr>
            <a:spLocks/>
          </p:cNvSpPr>
          <p:nvPr/>
        </p:nvSpPr>
        <p:spPr bwMode="auto">
          <a:xfrm>
            <a:off x="3990975" y="5667375"/>
            <a:ext cx="95250" cy="19050"/>
          </a:xfrm>
          <a:custGeom>
            <a:avLst/>
            <a:gdLst>
              <a:gd name="T0" fmla="*/ 0 w 60"/>
              <a:gd name="T1" fmla="*/ 2147483647 h 12"/>
              <a:gd name="T2" fmla="*/ 2147483647 w 60"/>
              <a:gd name="T3" fmla="*/ 2147483647 h 12"/>
              <a:gd name="T4" fmla="*/ 2147483647 w 60"/>
              <a:gd name="T5" fmla="*/ 0 h 12"/>
              <a:gd name="T6" fmla="*/ 0 60000 65536"/>
              <a:gd name="T7" fmla="*/ 0 60000 65536"/>
              <a:gd name="T8" fmla="*/ 0 60000 65536"/>
              <a:gd name="T9" fmla="*/ 0 w 60"/>
              <a:gd name="T10" fmla="*/ 0 h 12"/>
              <a:gd name="T11" fmla="*/ 60 w 60"/>
              <a:gd name="T12" fmla="*/ 12 h 12"/>
            </a:gdLst>
            <a:ahLst/>
            <a:cxnLst>
              <a:cxn ang="T6">
                <a:pos x="T0" y="T1"/>
              </a:cxn>
              <a:cxn ang="T7">
                <a:pos x="T2" y="T3"/>
              </a:cxn>
              <a:cxn ang="T8">
                <a:pos x="T4" y="T5"/>
              </a:cxn>
            </a:cxnLst>
            <a:rect l="T9" t="T10" r="T11" b="T12"/>
            <a:pathLst>
              <a:path w="60" h="12">
                <a:moveTo>
                  <a:pt x="0" y="12"/>
                </a:moveTo>
                <a:lnTo>
                  <a:pt x="30" y="6"/>
                </a:lnTo>
                <a:lnTo>
                  <a:pt x="60" y="0"/>
                </a:lnTo>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de-DE"/>
          </a:p>
        </p:txBody>
      </p:sp>
      <p:sp>
        <p:nvSpPr>
          <p:cNvPr id="43054" name="Freeform 131"/>
          <p:cNvSpPr>
            <a:spLocks/>
          </p:cNvSpPr>
          <p:nvPr/>
        </p:nvSpPr>
        <p:spPr bwMode="auto">
          <a:xfrm>
            <a:off x="4086225" y="5648325"/>
            <a:ext cx="85725" cy="19050"/>
          </a:xfrm>
          <a:custGeom>
            <a:avLst/>
            <a:gdLst>
              <a:gd name="T0" fmla="*/ 0 w 54"/>
              <a:gd name="T1" fmla="*/ 2147483647 h 12"/>
              <a:gd name="T2" fmla="*/ 2147483647 w 54"/>
              <a:gd name="T3" fmla="*/ 2147483647 h 12"/>
              <a:gd name="T4" fmla="*/ 2147483647 w 54"/>
              <a:gd name="T5" fmla="*/ 2147483647 h 12"/>
              <a:gd name="T6" fmla="*/ 2147483647 w 54"/>
              <a:gd name="T7" fmla="*/ 2147483647 h 12"/>
              <a:gd name="T8" fmla="*/ 2147483647 w 54"/>
              <a:gd name="T9" fmla="*/ 0 h 12"/>
              <a:gd name="T10" fmla="*/ 0 60000 65536"/>
              <a:gd name="T11" fmla="*/ 0 60000 65536"/>
              <a:gd name="T12" fmla="*/ 0 60000 65536"/>
              <a:gd name="T13" fmla="*/ 0 60000 65536"/>
              <a:gd name="T14" fmla="*/ 0 60000 65536"/>
              <a:gd name="T15" fmla="*/ 0 w 54"/>
              <a:gd name="T16" fmla="*/ 0 h 12"/>
              <a:gd name="T17" fmla="*/ 54 w 54"/>
              <a:gd name="T18" fmla="*/ 12 h 12"/>
            </a:gdLst>
            <a:ahLst/>
            <a:cxnLst>
              <a:cxn ang="T10">
                <a:pos x="T0" y="T1"/>
              </a:cxn>
              <a:cxn ang="T11">
                <a:pos x="T2" y="T3"/>
              </a:cxn>
              <a:cxn ang="T12">
                <a:pos x="T4" y="T5"/>
              </a:cxn>
              <a:cxn ang="T13">
                <a:pos x="T6" y="T7"/>
              </a:cxn>
              <a:cxn ang="T14">
                <a:pos x="T8" y="T9"/>
              </a:cxn>
            </a:cxnLst>
            <a:rect l="T15" t="T16" r="T17" b="T18"/>
            <a:pathLst>
              <a:path w="54" h="12">
                <a:moveTo>
                  <a:pt x="0" y="12"/>
                </a:moveTo>
                <a:lnTo>
                  <a:pt x="12" y="12"/>
                </a:lnTo>
                <a:lnTo>
                  <a:pt x="24" y="12"/>
                </a:lnTo>
                <a:lnTo>
                  <a:pt x="42" y="12"/>
                </a:lnTo>
                <a:lnTo>
                  <a:pt x="54" y="0"/>
                </a:lnTo>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de-DE"/>
          </a:p>
        </p:txBody>
      </p:sp>
      <p:sp>
        <p:nvSpPr>
          <p:cNvPr id="43055" name="Freeform 132"/>
          <p:cNvSpPr>
            <a:spLocks/>
          </p:cNvSpPr>
          <p:nvPr/>
        </p:nvSpPr>
        <p:spPr bwMode="auto">
          <a:xfrm>
            <a:off x="4171950" y="5486400"/>
            <a:ext cx="95250" cy="161925"/>
          </a:xfrm>
          <a:custGeom>
            <a:avLst/>
            <a:gdLst>
              <a:gd name="T0" fmla="*/ 0 w 60"/>
              <a:gd name="T1" fmla="*/ 2147483647 h 102"/>
              <a:gd name="T2" fmla="*/ 2147483647 w 60"/>
              <a:gd name="T3" fmla="*/ 2147483647 h 102"/>
              <a:gd name="T4" fmla="*/ 2147483647 w 60"/>
              <a:gd name="T5" fmla="*/ 2147483647 h 102"/>
              <a:gd name="T6" fmla="*/ 2147483647 w 60"/>
              <a:gd name="T7" fmla="*/ 2147483647 h 102"/>
              <a:gd name="T8" fmla="*/ 2147483647 w 60"/>
              <a:gd name="T9" fmla="*/ 0 h 102"/>
              <a:gd name="T10" fmla="*/ 0 60000 65536"/>
              <a:gd name="T11" fmla="*/ 0 60000 65536"/>
              <a:gd name="T12" fmla="*/ 0 60000 65536"/>
              <a:gd name="T13" fmla="*/ 0 60000 65536"/>
              <a:gd name="T14" fmla="*/ 0 60000 65536"/>
              <a:gd name="T15" fmla="*/ 0 w 60"/>
              <a:gd name="T16" fmla="*/ 0 h 102"/>
              <a:gd name="T17" fmla="*/ 60 w 60"/>
              <a:gd name="T18" fmla="*/ 102 h 102"/>
            </a:gdLst>
            <a:ahLst/>
            <a:cxnLst>
              <a:cxn ang="T10">
                <a:pos x="T0" y="T1"/>
              </a:cxn>
              <a:cxn ang="T11">
                <a:pos x="T2" y="T3"/>
              </a:cxn>
              <a:cxn ang="T12">
                <a:pos x="T4" y="T5"/>
              </a:cxn>
              <a:cxn ang="T13">
                <a:pos x="T6" y="T7"/>
              </a:cxn>
              <a:cxn ang="T14">
                <a:pos x="T8" y="T9"/>
              </a:cxn>
            </a:cxnLst>
            <a:rect l="T15" t="T16" r="T17" b="T18"/>
            <a:pathLst>
              <a:path w="60" h="102">
                <a:moveTo>
                  <a:pt x="0" y="102"/>
                </a:moveTo>
                <a:lnTo>
                  <a:pt x="12" y="84"/>
                </a:lnTo>
                <a:lnTo>
                  <a:pt x="30" y="66"/>
                </a:lnTo>
                <a:lnTo>
                  <a:pt x="42" y="36"/>
                </a:lnTo>
                <a:lnTo>
                  <a:pt x="60" y="0"/>
                </a:lnTo>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de-DE"/>
          </a:p>
        </p:txBody>
      </p:sp>
      <p:sp>
        <p:nvSpPr>
          <p:cNvPr id="43056" name="Freeform 133"/>
          <p:cNvSpPr>
            <a:spLocks/>
          </p:cNvSpPr>
          <p:nvPr/>
        </p:nvSpPr>
        <p:spPr bwMode="auto">
          <a:xfrm>
            <a:off x="4267200" y="5124450"/>
            <a:ext cx="95250" cy="361950"/>
          </a:xfrm>
          <a:custGeom>
            <a:avLst/>
            <a:gdLst>
              <a:gd name="T0" fmla="*/ 0 w 60"/>
              <a:gd name="T1" fmla="*/ 2147483647 h 228"/>
              <a:gd name="T2" fmla="*/ 2147483647 w 60"/>
              <a:gd name="T3" fmla="*/ 2147483647 h 228"/>
              <a:gd name="T4" fmla="*/ 2147483647 w 60"/>
              <a:gd name="T5" fmla="*/ 2147483647 h 228"/>
              <a:gd name="T6" fmla="*/ 2147483647 w 60"/>
              <a:gd name="T7" fmla="*/ 2147483647 h 228"/>
              <a:gd name="T8" fmla="*/ 2147483647 w 60"/>
              <a:gd name="T9" fmla="*/ 0 h 228"/>
              <a:gd name="T10" fmla="*/ 0 60000 65536"/>
              <a:gd name="T11" fmla="*/ 0 60000 65536"/>
              <a:gd name="T12" fmla="*/ 0 60000 65536"/>
              <a:gd name="T13" fmla="*/ 0 60000 65536"/>
              <a:gd name="T14" fmla="*/ 0 60000 65536"/>
              <a:gd name="T15" fmla="*/ 0 w 60"/>
              <a:gd name="T16" fmla="*/ 0 h 228"/>
              <a:gd name="T17" fmla="*/ 60 w 60"/>
              <a:gd name="T18" fmla="*/ 228 h 228"/>
            </a:gdLst>
            <a:ahLst/>
            <a:cxnLst>
              <a:cxn ang="T10">
                <a:pos x="T0" y="T1"/>
              </a:cxn>
              <a:cxn ang="T11">
                <a:pos x="T2" y="T3"/>
              </a:cxn>
              <a:cxn ang="T12">
                <a:pos x="T4" y="T5"/>
              </a:cxn>
              <a:cxn ang="T13">
                <a:pos x="T6" y="T7"/>
              </a:cxn>
              <a:cxn ang="T14">
                <a:pos x="T8" y="T9"/>
              </a:cxn>
            </a:cxnLst>
            <a:rect l="T15" t="T16" r="T17" b="T18"/>
            <a:pathLst>
              <a:path w="60" h="228">
                <a:moveTo>
                  <a:pt x="0" y="228"/>
                </a:moveTo>
                <a:lnTo>
                  <a:pt x="12" y="180"/>
                </a:lnTo>
                <a:lnTo>
                  <a:pt x="30" y="126"/>
                </a:lnTo>
                <a:lnTo>
                  <a:pt x="48" y="60"/>
                </a:lnTo>
                <a:lnTo>
                  <a:pt x="60" y="0"/>
                </a:lnTo>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de-DE"/>
          </a:p>
        </p:txBody>
      </p:sp>
      <p:sp>
        <p:nvSpPr>
          <p:cNvPr id="43057" name="Freeform 134"/>
          <p:cNvSpPr>
            <a:spLocks/>
          </p:cNvSpPr>
          <p:nvPr/>
        </p:nvSpPr>
        <p:spPr bwMode="auto">
          <a:xfrm>
            <a:off x="4362450" y="4714875"/>
            <a:ext cx="95250" cy="409575"/>
          </a:xfrm>
          <a:custGeom>
            <a:avLst/>
            <a:gdLst>
              <a:gd name="T0" fmla="*/ 0 w 60"/>
              <a:gd name="T1" fmla="*/ 2147483647 h 258"/>
              <a:gd name="T2" fmla="*/ 2147483647 w 60"/>
              <a:gd name="T3" fmla="*/ 2147483647 h 258"/>
              <a:gd name="T4" fmla="*/ 2147483647 w 60"/>
              <a:gd name="T5" fmla="*/ 2147483647 h 258"/>
              <a:gd name="T6" fmla="*/ 2147483647 w 60"/>
              <a:gd name="T7" fmla="*/ 2147483647 h 258"/>
              <a:gd name="T8" fmla="*/ 2147483647 w 60"/>
              <a:gd name="T9" fmla="*/ 0 h 258"/>
              <a:gd name="T10" fmla="*/ 0 60000 65536"/>
              <a:gd name="T11" fmla="*/ 0 60000 65536"/>
              <a:gd name="T12" fmla="*/ 0 60000 65536"/>
              <a:gd name="T13" fmla="*/ 0 60000 65536"/>
              <a:gd name="T14" fmla="*/ 0 60000 65536"/>
              <a:gd name="T15" fmla="*/ 0 w 60"/>
              <a:gd name="T16" fmla="*/ 0 h 258"/>
              <a:gd name="T17" fmla="*/ 60 w 60"/>
              <a:gd name="T18" fmla="*/ 258 h 258"/>
            </a:gdLst>
            <a:ahLst/>
            <a:cxnLst>
              <a:cxn ang="T10">
                <a:pos x="T0" y="T1"/>
              </a:cxn>
              <a:cxn ang="T11">
                <a:pos x="T2" y="T3"/>
              </a:cxn>
              <a:cxn ang="T12">
                <a:pos x="T4" y="T5"/>
              </a:cxn>
              <a:cxn ang="T13">
                <a:pos x="T6" y="T7"/>
              </a:cxn>
              <a:cxn ang="T14">
                <a:pos x="T8" y="T9"/>
              </a:cxn>
            </a:cxnLst>
            <a:rect l="T15" t="T16" r="T17" b="T18"/>
            <a:pathLst>
              <a:path w="60" h="258">
                <a:moveTo>
                  <a:pt x="0" y="258"/>
                </a:moveTo>
                <a:lnTo>
                  <a:pt x="12" y="192"/>
                </a:lnTo>
                <a:lnTo>
                  <a:pt x="30" y="126"/>
                </a:lnTo>
                <a:lnTo>
                  <a:pt x="48" y="60"/>
                </a:lnTo>
                <a:lnTo>
                  <a:pt x="60" y="0"/>
                </a:lnTo>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de-DE"/>
          </a:p>
        </p:txBody>
      </p:sp>
      <p:sp>
        <p:nvSpPr>
          <p:cNvPr id="43058" name="Freeform 135"/>
          <p:cNvSpPr>
            <a:spLocks/>
          </p:cNvSpPr>
          <p:nvPr/>
        </p:nvSpPr>
        <p:spPr bwMode="auto">
          <a:xfrm>
            <a:off x="4457700" y="4467225"/>
            <a:ext cx="95250" cy="247650"/>
          </a:xfrm>
          <a:custGeom>
            <a:avLst/>
            <a:gdLst>
              <a:gd name="T0" fmla="*/ 0 w 60"/>
              <a:gd name="T1" fmla="*/ 2147483647 h 156"/>
              <a:gd name="T2" fmla="*/ 2147483647 w 60"/>
              <a:gd name="T3" fmla="*/ 2147483647 h 156"/>
              <a:gd name="T4" fmla="*/ 2147483647 w 60"/>
              <a:gd name="T5" fmla="*/ 2147483647 h 156"/>
              <a:gd name="T6" fmla="*/ 2147483647 w 60"/>
              <a:gd name="T7" fmla="*/ 2147483647 h 156"/>
              <a:gd name="T8" fmla="*/ 2147483647 w 60"/>
              <a:gd name="T9" fmla="*/ 0 h 156"/>
              <a:gd name="T10" fmla="*/ 0 60000 65536"/>
              <a:gd name="T11" fmla="*/ 0 60000 65536"/>
              <a:gd name="T12" fmla="*/ 0 60000 65536"/>
              <a:gd name="T13" fmla="*/ 0 60000 65536"/>
              <a:gd name="T14" fmla="*/ 0 60000 65536"/>
              <a:gd name="T15" fmla="*/ 0 w 60"/>
              <a:gd name="T16" fmla="*/ 0 h 156"/>
              <a:gd name="T17" fmla="*/ 60 w 60"/>
              <a:gd name="T18" fmla="*/ 156 h 156"/>
            </a:gdLst>
            <a:ahLst/>
            <a:cxnLst>
              <a:cxn ang="T10">
                <a:pos x="T0" y="T1"/>
              </a:cxn>
              <a:cxn ang="T11">
                <a:pos x="T2" y="T3"/>
              </a:cxn>
              <a:cxn ang="T12">
                <a:pos x="T4" y="T5"/>
              </a:cxn>
              <a:cxn ang="T13">
                <a:pos x="T6" y="T7"/>
              </a:cxn>
              <a:cxn ang="T14">
                <a:pos x="T8" y="T9"/>
              </a:cxn>
            </a:cxnLst>
            <a:rect l="T15" t="T16" r="T17" b="T18"/>
            <a:pathLst>
              <a:path w="60" h="156">
                <a:moveTo>
                  <a:pt x="0" y="156"/>
                </a:moveTo>
                <a:lnTo>
                  <a:pt x="12" y="108"/>
                </a:lnTo>
                <a:lnTo>
                  <a:pt x="30" y="66"/>
                </a:lnTo>
                <a:lnTo>
                  <a:pt x="48" y="30"/>
                </a:lnTo>
                <a:lnTo>
                  <a:pt x="60" y="0"/>
                </a:lnTo>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de-DE"/>
          </a:p>
        </p:txBody>
      </p:sp>
      <p:sp>
        <p:nvSpPr>
          <p:cNvPr id="43059" name="Freeform 136"/>
          <p:cNvSpPr>
            <a:spLocks/>
          </p:cNvSpPr>
          <p:nvPr/>
        </p:nvSpPr>
        <p:spPr bwMode="auto">
          <a:xfrm>
            <a:off x="4552950" y="4305300"/>
            <a:ext cx="95250" cy="161925"/>
          </a:xfrm>
          <a:custGeom>
            <a:avLst/>
            <a:gdLst>
              <a:gd name="T0" fmla="*/ 0 w 60"/>
              <a:gd name="T1" fmla="*/ 2147483647 h 102"/>
              <a:gd name="T2" fmla="*/ 2147483647 w 60"/>
              <a:gd name="T3" fmla="*/ 2147483647 h 102"/>
              <a:gd name="T4" fmla="*/ 2147483647 w 60"/>
              <a:gd name="T5" fmla="*/ 2147483647 h 102"/>
              <a:gd name="T6" fmla="*/ 2147483647 w 60"/>
              <a:gd name="T7" fmla="*/ 0 h 102"/>
              <a:gd name="T8" fmla="*/ 0 60000 65536"/>
              <a:gd name="T9" fmla="*/ 0 60000 65536"/>
              <a:gd name="T10" fmla="*/ 0 60000 65536"/>
              <a:gd name="T11" fmla="*/ 0 60000 65536"/>
              <a:gd name="T12" fmla="*/ 0 w 60"/>
              <a:gd name="T13" fmla="*/ 0 h 102"/>
              <a:gd name="T14" fmla="*/ 60 w 60"/>
              <a:gd name="T15" fmla="*/ 102 h 102"/>
            </a:gdLst>
            <a:ahLst/>
            <a:cxnLst>
              <a:cxn ang="T8">
                <a:pos x="T0" y="T1"/>
              </a:cxn>
              <a:cxn ang="T9">
                <a:pos x="T2" y="T3"/>
              </a:cxn>
              <a:cxn ang="T10">
                <a:pos x="T4" y="T5"/>
              </a:cxn>
              <a:cxn ang="T11">
                <a:pos x="T6" y="T7"/>
              </a:cxn>
            </a:cxnLst>
            <a:rect l="T12" t="T13" r="T14" b="T15"/>
            <a:pathLst>
              <a:path w="60" h="102">
                <a:moveTo>
                  <a:pt x="0" y="102"/>
                </a:moveTo>
                <a:lnTo>
                  <a:pt x="30" y="42"/>
                </a:lnTo>
                <a:lnTo>
                  <a:pt x="48" y="18"/>
                </a:lnTo>
                <a:lnTo>
                  <a:pt x="60" y="0"/>
                </a:lnTo>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de-DE"/>
          </a:p>
        </p:txBody>
      </p:sp>
      <p:sp>
        <p:nvSpPr>
          <p:cNvPr id="43060" name="Freeform 137"/>
          <p:cNvSpPr>
            <a:spLocks/>
          </p:cNvSpPr>
          <p:nvPr/>
        </p:nvSpPr>
        <p:spPr bwMode="auto">
          <a:xfrm>
            <a:off x="4648200" y="4257675"/>
            <a:ext cx="95250" cy="47625"/>
          </a:xfrm>
          <a:custGeom>
            <a:avLst/>
            <a:gdLst>
              <a:gd name="T0" fmla="*/ 0 w 60"/>
              <a:gd name="T1" fmla="*/ 2147483647 h 30"/>
              <a:gd name="T2" fmla="*/ 2147483647 w 60"/>
              <a:gd name="T3" fmla="*/ 2147483647 h 30"/>
              <a:gd name="T4" fmla="*/ 2147483647 w 60"/>
              <a:gd name="T5" fmla="*/ 2147483647 h 30"/>
              <a:gd name="T6" fmla="*/ 2147483647 w 60"/>
              <a:gd name="T7" fmla="*/ 0 h 30"/>
              <a:gd name="T8" fmla="*/ 0 60000 65536"/>
              <a:gd name="T9" fmla="*/ 0 60000 65536"/>
              <a:gd name="T10" fmla="*/ 0 60000 65536"/>
              <a:gd name="T11" fmla="*/ 0 60000 65536"/>
              <a:gd name="T12" fmla="*/ 0 w 60"/>
              <a:gd name="T13" fmla="*/ 0 h 30"/>
              <a:gd name="T14" fmla="*/ 60 w 60"/>
              <a:gd name="T15" fmla="*/ 30 h 30"/>
            </a:gdLst>
            <a:ahLst/>
            <a:cxnLst>
              <a:cxn ang="T8">
                <a:pos x="T0" y="T1"/>
              </a:cxn>
              <a:cxn ang="T9">
                <a:pos x="T2" y="T3"/>
              </a:cxn>
              <a:cxn ang="T10">
                <a:pos x="T4" y="T5"/>
              </a:cxn>
              <a:cxn ang="T11">
                <a:pos x="T6" y="T7"/>
              </a:cxn>
            </a:cxnLst>
            <a:rect l="T12" t="T13" r="T14" b="T15"/>
            <a:pathLst>
              <a:path w="60" h="30">
                <a:moveTo>
                  <a:pt x="0" y="30"/>
                </a:moveTo>
                <a:lnTo>
                  <a:pt x="12" y="18"/>
                </a:lnTo>
                <a:lnTo>
                  <a:pt x="30" y="12"/>
                </a:lnTo>
                <a:lnTo>
                  <a:pt x="60" y="0"/>
                </a:lnTo>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de-DE"/>
          </a:p>
        </p:txBody>
      </p:sp>
      <p:sp>
        <p:nvSpPr>
          <p:cNvPr id="43061" name="Freeform 138"/>
          <p:cNvSpPr>
            <a:spLocks/>
          </p:cNvSpPr>
          <p:nvPr/>
        </p:nvSpPr>
        <p:spPr bwMode="auto">
          <a:xfrm>
            <a:off x="4743450" y="4238625"/>
            <a:ext cx="95250" cy="19050"/>
          </a:xfrm>
          <a:custGeom>
            <a:avLst/>
            <a:gdLst>
              <a:gd name="T0" fmla="*/ 0 w 60"/>
              <a:gd name="T1" fmla="*/ 2147483647 h 12"/>
              <a:gd name="T2" fmla="*/ 2147483647 w 60"/>
              <a:gd name="T3" fmla="*/ 2147483647 h 12"/>
              <a:gd name="T4" fmla="*/ 2147483647 w 60"/>
              <a:gd name="T5" fmla="*/ 0 h 12"/>
              <a:gd name="T6" fmla="*/ 0 60000 65536"/>
              <a:gd name="T7" fmla="*/ 0 60000 65536"/>
              <a:gd name="T8" fmla="*/ 0 60000 65536"/>
              <a:gd name="T9" fmla="*/ 0 w 60"/>
              <a:gd name="T10" fmla="*/ 0 h 12"/>
              <a:gd name="T11" fmla="*/ 60 w 60"/>
              <a:gd name="T12" fmla="*/ 12 h 12"/>
            </a:gdLst>
            <a:ahLst/>
            <a:cxnLst>
              <a:cxn ang="T6">
                <a:pos x="T0" y="T1"/>
              </a:cxn>
              <a:cxn ang="T7">
                <a:pos x="T2" y="T3"/>
              </a:cxn>
              <a:cxn ang="T8">
                <a:pos x="T4" y="T5"/>
              </a:cxn>
            </a:cxnLst>
            <a:rect l="T9" t="T10" r="T11" b="T12"/>
            <a:pathLst>
              <a:path w="60" h="12">
                <a:moveTo>
                  <a:pt x="0" y="12"/>
                </a:moveTo>
                <a:lnTo>
                  <a:pt x="30" y="6"/>
                </a:lnTo>
                <a:lnTo>
                  <a:pt x="60" y="0"/>
                </a:lnTo>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de-DE"/>
          </a:p>
        </p:txBody>
      </p:sp>
      <p:sp>
        <p:nvSpPr>
          <p:cNvPr id="43062" name="Line 139"/>
          <p:cNvSpPr>
            <a:spLocks noChangeShapeType="1"/>
          </p:cNvSpPr>
          <p:nvPr/>
        </p:nvSpPr>
        <p:spPr bwMode="auto">
          <a:xfrm flipV="1">
            <a:off x="4838700" y="4229100"/>
            <a:ext cx="95250" cy="9525"/>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de-DE"/>
          </a:p>
        </p:txBody>
      </p:sp>
      <p:sp>
        <p:nvSpPr>
          <p:cNvPr id="43063" name="Freeform 140"/>
          <p:cNvSpPr>
            <a:spLocks/>
          </p:cNvSpPr>
          <p:nvPr/>
        </p:nvSpPr>
        <p:spPr bwMode="auto">
          <a:xfrm>
            <a:off x="4933950" y="4210050"/>
            <a:ext cx="95250" cy="19050"/>
          </a:xfrm>
          <a:custGeom>
            <a:avLst/>
            <a:gdLst>
              <a:gd name="T0" fmla="*/ 0 w 60"/>
              <a:gd name="T1" fmla="*/ 2147483647 h 12"/>
              <a:gd name="T2" fmla="*/ 2147483647 w 60"/>
              <a:gd name="T3" fmla="*/ 2147483647 h 12"/>
              <a:gd name="T4" fmla="*/ 2147483647 w 60"/>
              <a:gd name="T5" fmla="*/ 0 h 12"/>
              <a:gd name="T6" fmla="*/ 0 60000 65536"/>
              <a:gd name="T7" fmla="*/ 0 60000 65536"/>
              <a:gd name="T8" fmla="*/ 0 60000 65536"/>
              <a:gd name="T9" fmla="*/ 0 w 60"/>
              <a:gd name="T10" fmla="*/ 0 h 12"/>
              <a:gd name="T11" fmla="*/ 60 w 60"/>
              <a:gd name="T12" fmla="*/ 12 h 12"/>
            </a:gdLst>
            <a:ahLst/>
            <a:cxnLst>
              <a:cxn ang="T6">
                <a:pos x="T0" y="T1"/>
              </a:cxn>
              <a:cxn ang="T7">
                <a:pos x="T2" y="T3"/>
              </a:cxn>
              <a:cxn ang="T8">
                <a:pos x="T4" y="T5"/>
              </a:cxn>
            </a:cxnLst>
            <a:rect l="T9" t="T10" r="T11" b="T12"/>
            <a:pathLst>
              <a:path w="60" h="12">
                <a:moveTo>
                  <a:pt x="0" y="12"/>
                </a:moveTo>
                <a:lnTo>
                  <a:pt x="30" y="6"/>
                </a:lnTo>
                <a:lnTo>
                  <a:pt x="60" y="0"/>
                </a:lnTo>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de-DE"/>
          </a:p>
        </p:txBody>
      </p:sp>
      <p:sp>
        <p:nvSpPr>
          <p:cNvPr id="43064" name="Freeform 141"/>
          <p:cNvSpPr>
            <a:spLocks/>
          </p:cNvSpPr>
          <p:nvPr/>
        </p:nvSpPr>
        <p:spPr bwMode="auto">
          <a:xfrm>
            <a:off x="5029200" y="4210050"/>
            <a:ext cx="85725" cy="1588"/>
          </a:xfrm>
          <a:custGeom>
            <a:avLst/>
            <a:gdLst>
              <a:gd name="T0" fmla="*/ 0 w 54"/>
              <a:gd name="T1" fmla="*/ 0 h 1588"/>
              <a:gd name="T2" fmla="*/ 2147483647 w 54"/>
              <a:gd name="T3" fmla="*/ 0 h 1588"/>
              <a:gd name="T4" fmla="*/ 2147483647 w 54"/>
              <a:gd name="T5" fmla="*/ 0 h 1588"/>
              <a:gd name="T6" fmla="*/ 0 60000 65536"/>
              <a:gd name="T7" fmla="*/ 0 60000 65536"/>
              <a:gd name="T8" fmla="*/ 0 60000 65536"/>
              <a:gd name="T9" fmla="*/ 0 w 54"/>
              <a:gd name="T10" fmla="*/ 0 h 1588"/>
              <a:gd name="T11" fmla="*/ 54 w 54"/>
              <a:gd name="T12" fmla="*/ 1588 h 1588"/>
            </a:gdLst>
            <a:ahLst/>
            <a:cxnLst>
              <a:cxn ang="T6">
                <a:pos x="T0" y="T1"/>
              </a:cxn>
              <a:cxn ang="T7">
                <a:pos x="T2" y="T3"/>
              </a:cxn>
              <a:cxn ang="T8">
                <a:pos x="T4" y="T5"/>
              </a:cxn>
            </a:cxnLst>
            <a:rect l="T9" t="T10" r="T11" b="T12"/>
            <a:pathLst>
              <a:path w="54" h="1588">
                <a:moveTo>
                  <a:pt x="0" y="0"/>
                </a:moveTo>
                <a:lnTo>
                  <a:pt x="24" y="0"/>
                </a:lnTo>
                <a:lnTo>
                  <a:pt x="54" y="0"/>
                </a:lnTo>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de-DE"/>
          </a:p>
        </p:txBody>
      </p:sp>
      <p:sp>
        <p:nvSpPr>
          <p:cNvPr id="43065" name="Freeform 142"/>
          <p:cNvSpPr>
            <a:spLocks/>
          </p:cNvSpPr>
          <p:nvPr/>
        </p:nvSpPr>
        <p:spPr bwMode="auto">
          <a:xfrm>
            <a:off x="5114925" y="4191000"/>
            <a:ext cx="95250" cy="19050"/>
          </a:xfrm>
          <a:custGeom>
            <a:avLst/>
            <a:gdLst>
              <a:gd name="T0" fmla="*/ 0 w 60"/>
              <a:gd name="T1" fmla="*/ 2147483647 h 12"/>
              <a:gd name="T2" fmla="*/ 2147483647 w 60"/>
              <a:gd name="T3" fmla="*/ 2147483647 h 12"/>
              <a:gd name="T4" fmla="*/ 2147483647 w 60"/>
              <a:gd name="T5" fmla="*/ 0 h 12"/>
              <a:gd name="T6" fmla="*/ 0 60000 65536"/>
              <a:gd name="T7" fmla="*/ 0 60000 65536"/>
              <a:gd name="T8" fmla="*/ 0 60000 65536"/>
              <a:gd name="T9" fmla="*/ 0 w 60"/>
              <a:gd name="T10" fmla="*/ 0 h 12"/>
              <a:gd name="T11" fmla="*/ 60 w 60"/>
              <a:gd name="T12" fmla="*/ 12 h 12"/>
            </a:gdLst>
            <a:ahLst/>
            <a:cxnLst>
              <a:cxn ang="T6">
                <a:pos x="T0" y="T1"/>
              </a:cxn>
              <a:cxn ang="T7">
                <a:pos x="T2" y="T3"/>
              </a:cxn>
              <a:cxn ang="T8">
                <a:pos x="T4" y="T5"/>
              </a:cxn>
            </a:cxnLst>
            <a:rect l="T9" t="T10" r="T11" b="T12"/>
            <a:pathLst>
              <a:path w="60" h="12">
                <a:moveTo>
                  <a:pt x="0" y="12"/>
                </a:moveTo>
                <a:lnTo>
                  <a:pt x="30" y="6"/>
                </a:lnTo>
                <a:lnTo>
                  <a:pt x="60" y="0"/>
                </a:lnTo>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de-DE"/>
          </a:p>
        </p:txBody>
      </p:sp>
      <p:sp>
        <p:nvSpPr>
          <p:cNvPr id="43066" name="Freeform 143"/>
          <p:cNvSpPr>
            <a:spLocks/>
          </p:cNvSpPr>
          <p:nvPr/>
        </p:nvSpPr>
        <p:spPr bwMode="auto">
          <a:xfrm>
            <a:off x="5210175" y="4171950"/>
            <a:ext cx="95250" cy="19050"/>
          </a:xfrm>
          <a:custGeom>
            <a:avLst/>
            <a:gdLst>
              <a:gd name="T0" fmla="*/ 0 w 60"/>
              <a:gd name="T1" fmla="*/ 2147483647 h 12"/>
              <a:gd name="T2" fmla="*/ 2147483647 w 60"/>
              <a:gd name="T3" fmla="*/ 2147483647 h 12"/>
              <a:gd name="T4" fmla="*/ 2147483647 w 60"/>
              <a:gd name="T5" fmla="*/ 0 h 12"/>
              <a:gd name="T6" fmla="*/ 0 60000 65536"/>
              <a:gd name="T7" fmla="*/ 0 60000 65536"/>
              <a:gd name="T8" fmla="*/ 0 60000 65536"/>
              <a:gd name="T9" fmla="*/ 0 w 60"/>
              <a:gd name="T10" fmla="*/ 0 h 12"/>
              <a:gd name="T11" fmla="*/ 60 w 60"/>
              <a:gd name="T12" fmla="*/ 12 h 12"/>
            </a:gdLst>
            <a:ahLst/>
            <a:cxnLst>
              <a:cxn ang="T6">
                <a:pos x="T0" y="T1"/>
              </a:cxn>
              <a:cxn ang="T7">
                <a:pos x="T2" y="T3"/>
              </a:cxn>
              <a:cxn ang="T8">
                <a:pos x="T4" y="T5"/>
              </a:cxn>
            </a:cxnLst>
            <a:rect l="T9" t="T10" r="T11" b="T12"/>
            <a:pathLst>
              <a:path w="60" h="12">
                <a:moveTo>
                  <a:pt x="0" y="12"/>
                </a:moveTo>
                <a:lnTo>
                  <a:pt x="30" y="6"/>
                </a:lnTo>
                <a:lnTo>
                  <a:pt x="60" y="0"/>
                </a:lnTo>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de-DE"/>
          </a:p>
        </p:txBody>
      </p:sp>
      <p:sp>
        <p:nvSpPr>
          <p:cNvPr id="43067" name="Freeform 144"/>
          <p:cNvSpPr>
            <a:spLocks/>
          </p:cNvSpPr>
          <p:nvPr/>
        </p:nvSpPr>
        <p:spPr bwMode="auto">
          <a:xfrm>
            <a:off x="5305425" y="4171950"/>
            <a:ext cx="95250" cy="1588"/>
          </a:xfrm>
          <a:custGeom>
            <a:avLst/>
            <a:gdLst>
              <a:gd name="T0" fmla="*/ 0 w 60"/>
              <a:gd name="T1" fmla="*/ 0 h 1588"/>
              <a:gd name="T2" fmla="*/ 2147483647 w 60"/>
              <a:gd name="T3" fmla="*/ 0 h 1588"/>
              <a:gd name="T4" fmla="*/ 2147483647 w 60"/>
              <a:gd name="T5" fmla="*/ 0 h 1588"/>
              <a:gd name="T6" fmla="*/ 0 60000 65536"/>
              <a:gd name="T7" fmla="*/ 0 60000 65536"/>
              <a:gd name="T8" fmla="*/ 0 60000 65536"/>
              <a:gd name="T9" fmla="*/ 0 w 60"/>
              <a:gd name="T10" fmla="*/ 0 h 1588"/>
              <a:gd name="T11" fmla="*/ 60 w 60"/>
              <a:gd name="T12" fmla="*/ 1588 h 1588"/>
            </a:gdLst>
            <a:ahLst/>
            <a:cxnLst>
              <a:cxn ang="T6">
                <a:pos x="T0" y="T1"/>
              </a:cxn>
              <a:cxn ang="T7">
                <a:pos x="T2" y="T3"/>
              </a:cxn>
              <a:cxn ang="T8">
                <a:pos x="T4" y="T5"/>
              </a:cxn>
            </a:cxnLst>
            <a:rect l="T9" t="T10" r="T11" b="T12"/>
            <a:pathLst>
              <a:path w="60" h="1588">
                <a:moveTo>
                  <a:pt x="0" y="0"/>
                </a:moveTo>
                <a:lnTo>
                  <a:pt x="30" y="0"/>
                </a:lnTo>
                <a:lnTo>
                  <a:pt x="60" y="0"/>
                </a:lnTo>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de-DE"/>
          </a:p>
        </p:txBody>
      </p:sp>
      <p:sp>
        <p:nvSpPr>
          <p:cNvPr id="43068" name="Freeform 145"/>
          <p:cNvSpPr>
            <a:spLocks/>
          </p:cNvSpPr>
          <p:nvPr/>
        </p:nvSpPr>
        <p:spPr bwMode="auto">
          <a:xfrm>
            <a:off x="5400675" y="4162425"/>
            <a:ext cx="95250" cy="9525"/>
          </a:xfrm>
          <a:custGeom>
            <a:avLst/>
            <a:gdLst>
              <a:gd name="T0" fmla="*/ 0 w 60"/>
              <a:gd name="T1" fmla="*/ 2147483647 h 6"/>
              <a:gd name="T2" fmla="*/ 2147483647 w 60"/>
              <a:gd name="T3" fmla="*/ 2147483647 h 6"/>
              <a:gd name="T4" fmla="*/ 2147483647 w 60"/>
              <a:gd name="T5" fmla="*/ 0 h 6"/>
              <a:gd name="T6" fmla="*/ 2147483647 w 60"/>
              <a:gd name="T7" fmla="*/ 0 h 6"/>
              <a:gd name="T8" fmla="*/ 2147483647 w 60"/>
              <a:gd name="T9" fmla="*/ 0 h 6"/>
              <a:gd name="T10" fmla="*/ 0 60000 65536"/>
              <a:gd name="T11" fmla="*/ 0 60000 65536"/>
              <a:gd name="T12" fmla="*/ 0 60000 65536"/>
              <a:gd name="T13" fmla="*/ 0 60000 65536"/>
              <a:gd name="T14" fmla="*/ 0 60000 65536"/>
              <a:gd name="T15" fmla="*/ 0 w 60"/>
              <a:gd name="T16" fmla="*/ 0 h 6"/>
              <a:gd name="T17" fmla="*/ 60 w 60"/>
              <a:gd name="T18" fmla="*/ 6 h 6"/>
            </a:gdLst>
            <a:ahLst/>
            <a:cxnLst>
              <a:cxn ang="T10">
                <a:pos x="T0" y="T1"/>
              </a:cxn>
              <a:cxn ang="T11">
                <a:pos x="T2" y="T3"/>
              </a:cxn>
              <a:cxn ang="T12">
                <a:pos x="T4" y="T5"/>
              </a:cxn>
              <a:cxn ang="T13">
                <a:pos x="T6" y="T7"/>
              </a:cxn>
              <a:cxn ang="T14">
                <a:pos x="T8" y="T9"/>
              </a:cxn>
            </a:cxnLst>
            <a:rect l="T15" t="T16" r="T17" b="T18"/>
            <a:pathLst>
              <a:path w="60" h="6">
                <a:moveTo>
                  <a:pt x="0" y="6"/>
                </a:moveTo>
                <a:lnTo>
                  <a:pt x="6" y="6"/>
                </a:lnTo>
                <a:lnTo>
                  <a:pt x="18" y="0"/>
                </a:lnTo>
                <a:lnTo>
                  <a:pt x="36" y="0"/>
                </a:lnTo>
                <a:lnTo>
                  <a:pt x="60" y="0"/>
                </a:lnTo>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de-DE"/>
          </a:p>
        </p:txBody>
      </p:sp>
      <p:sp>
        <p:nvSpPr>
          <p:cNvPr id="43069" name="Freeform 146"/>
          <p:cNvSpPr>
            <a:spLocks/>
          </p:cNvSpPr>
          <p:nvPr/>
        </p:nvSpPr>
        <p:spPr bwMode="auto">
          <a:xfrm>
            <a:off x="5495925" y="4162425"/>
            <a:ext cx="942975" cy="1588"/>
          </a:xfrm>
          <a:custGeom>
            <a:avLst/>
            <a:gdLst>
              <a:gd name="T0" fmla="*/ 0 w 594"/>
              <a:gd name="T1" fmla="*/ 0 h 1588"/>
              <a:gd name="T2" fmla="*/ 2147483647 w 594"/>
              <a:gd name="T3" fmla="*/ 0 h 1588"/>
              <a:gd name="T4" fmla="*/ 2147483647 w 594"/>
              <a:gd name="T5" fmla="*/ 0 h 1588"/>
              <a:gd name="T6" fmla="*/ 2147483647 w 594"/>
              <a:gd name="T7" fmla="*/ 0 h 1588"/>
              <a:gd name="T8" fmla="*/ 2147483647 w 594"/>
              <a:gd name="T9" fmla="*/ 0 h 1588"/>
              <a:gd name="T10" fmla="*/ 2147483647 w 594"/>
              <a:gd name="T11" fmla="*/ 0 h 1588"/>
              <a:gd name="T12" fmla="*/ 2147483647 w 594"/>
              <a:gd name="T13" fmla="*/ 0 h 1588"/>
              <a:gd name="T14" fmla="*/ 2147483647 w 594"/>
              <a:gd name="T15" fmla="*/ 0 h 1588"/>
              <a:gd name="T16" fmla="*/ 0 60000 65536"/>
              <a:gd name="T17" fmla="*/ 0 60000 65536"/>
              <a:gd name="T18" fmla="*/ 0 60000 65536"/>
              <a:gd name="T19" fmla="*/ 0 60000 65536"/>
              <a:gd name="T20" fmla="*/ 0 60000 65536"/>
              <a:gd name="T21" fmla="*/ 0 60000 65536"/>
              <a:gd name="T22" fmla="*/ 0 60000 65536"/>
              <a:gd name="T23" fmla="*/ 0 60000 65536"/>
              <a:gd name="T24" fmla="*/ 0 w 594"/>
              <a:gd name="T25" fmla="*/ 0 h 1588"/>
              <a:gd name="T26" fmla="*/ 594 w 594"/>
              <a:gd name="T27" fmla="*/ 1588 h 158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94" h="1588">
                <a:moveTo>
                  <a:pt x="0" y="0"/>
                </a:moveTo>
                <a:lnTo>
                  <a:pt x="48" y="0"/>
                </a:lnTo>
                <a:lnTo>
                  <a:pt x="108" y="0"/>
                </a:lnTo>
                <a:lnTo>
                  <a:pt x="186" y="0"/>
                </a:lnTo>
                <a:lnTo>
                  <a:pt x="264" y="0"/>
                </a:lnTo>
                <a:lnTo>
                  <a:pt x="432" y="0"/>
                </a:lnTo>
                <a:lnTo>
                  <a:pt x="516" y="0"/>
                </a:lnTo>
                <a:lnTo>
                  <a:pt x="594" y="0"/>
                </a:lnTo>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de-DE"/>
          </a:p>
        </p:txBody>
      </p:sp>
      <p:sp>
        <p:nvSpPr>
          <p:cNvPr id="43070" name="Rectangle 147"/>
          <p:cNvSpPr>
            <a:spLocks noChangeArrowheads="1"/>
          </p:cNvSpPr>
          <p:nvPr/>
        </p:nvSpPr>
        <p:spPr bwMode="auto">
          <a:xfrm>
            <a:off x="3543300" y="3657600"/>
            <a:ext cx="1557338"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20000"/>
              </a:spcBef>
              <a:buClr>
                <a:srgbClr val="000066"/>
              </a:buClr>
            </a:pPr>
            <a:r>
              <a:rPr lang="de-DE" altLang="en-US" sz="1200" dirty="0">
                <a:solidFill>
                  <a:srgbClr val="000000"/>
                </a:solidFill>
              </a:rPr>
              <a:t>Dosis-Wirkung-Kurve</a:t>
            </a:r>
            <a:endParaRPr lang="de-DE" altLang="en-US" dirty="0">
              <a:latin typeface="Comic Sans MS" pitchFamily="66" charset="0"/>
            </a:endParaRPr>
          </a:p>
        </p:txBody>
      </p:sp>
      <p:sp>
        <p:nvSpPr>
          <p:cNvPr id="43071" name="Rectangle 148"/>
          <p:cNvSpPr>
            <a:spLocks noChangeArrowheads="1"/>
          </p:cNvSpPr>
          <p:nvPr/>
        </p:nvSpPr>
        <p:spPr bwMode="auto">
          <a:xfrm>
            <a:off x="2505075" y="5705475"/>
            <a:ext cx="6985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20000"/>
              </a:spcBef>
              <a:buClr>
                <a:srgbClr val="000066"/>
              </a:buClr>
            </a:pPr>
            <a:r>
              <a:rPr lang="de-DE" altLang="en-US" sz="1000" b="0">
                <a:solidFill>
                  <a:srgbClr val="000000"/>
                </a:solidFill>
              </a:rPr>
              <a:t>0</a:t>
            </a:r>
            <a:endParaRPr lang="de-DE" altLang="en-US">
              <a:latin typeface="Comic Sans MS" pitchFamily="66" charset="0"/>
            </a:endParaRPr>
          </a:p>
        </p:txBody>
      </p:sp>
      <p:sp>
        <p:nvSpPr>
          <p:cNvPr id="43072" name="Rectangle 149"/>
          <p:cNvSpPr>
            <a:spLocks noChangeArrowheads="1"/>
          </p:cNvSpPr>
          <p:nvPr/>
        </p:nvSpPr>
        <p:spPr bwMode="auto">
          <a:xfrm>
            <a:off x="2438400" y="5543550"/>
            <a:ext cx="1397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20000"/>
              </a:spcBef>
              <a:buClr>
                <a:srgbClr val="000066"/>
              </a:buClr>
            </a:pPr>
            <a:r>
              <a:rPr lang="de-DE" altLang="en-US" sz="1000" b="0">
                <a:solidFill>
                  <a:srgbClr val="000000"/>
                </a:solidFill>
              </a:rPr>
              <a:t>10</a:t>
            </a:r>
            <a:endParaRPr lang="de-DE" altLang="en-US">
              <a:latin typeface="Comic Sans MS" pitchFamily="66" charset="0"/>
            </a:endParaRPr>
          </a:p>
        </p:txBody>
      </p:sp>
      <p:sp>
        <p:nvSpPr>
          <p:cNvPr id="43073" name="Rectangle 150"/>
          <p:cNvSpPr>
            <a:spLocks noChangeArrowheads="1"/>
          </p:cNvSpPr>
          <p:nvPr/>
        </p:nvSpPr>
        <p:spPr bwMode="auto">
          <a:xfrm>
            <a:off x="2438400" y="5381625"/>
            <a:ext cx="1397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20000"/>
              </a:spcBef>
              <a:buClr>
                <a:srgbClr val="000066"/>
              </a:buClr>
            </a:pPr>
            <a:r>
              <a:rPr lang="de-DE" altLang="en-US" sz="1000" b="0">
                <a:solidFill>
                  <a:srgbClr val="000000"/>
                </a:solidFill>
              </a:rPr>
              <a:t>20</a:t>
            </a:r>
            <a:endParaRPr lang="de-DE" altLang="en-US">
              <a:latin typeface="Comic Sans MS" pitchFamily="66" charset="0"/>
            </a:endParaRPr>
          </a:p>
        </p:txBody>
      </p:sp>
      <p:sp>
        <p:nvSpPr>
          <p:cNvPr id="43074" name="Rectangle 151"/>
          <p:cNvSpPr>
            <a:spLocks noChangeArrowheads="1"/>
          </p:cNvSpPr>
          <p:nvPr/>
        </p:nvSpPr>
        <p:spPr bwMode="auto">
          <a:xfrm>
            <a:off x="2438400" y="5210175"/>
            <a:ext cx="1397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20000"/>
              </a:spcBef>
              <a:buClr>
                <a:srgbClr val="000066"/>
              </a:buClr>
            </a:pPr>
            <a:r>
              <a:rPr lang="de-DE" altLang="en-US" sz="1000" b="0">
                <a:solidFill>
                  <a:srgbClr val="000000"/>
                </a:solidFill>
              </a:rPr>
              <a:t>30</a:t>
            </a:r>
            <a:endParaRPr lang="de-DE" altLang="en-US">
              <a:latin typeface="Comic Sans MS" pitchFamily="66" charset="0"/>
            </a:endParaRPr>
          </a:p>
        </p:txBody>
      </p:sp>
      <p:sp>
        <p:nvSpPr>
          <p:cNvPr id="43075" name="Rectangle 152"/>
          <p:cNvSpPr>
            <a:spLocks noChangeArrowheads="1"/>
          </p:cNvSpPr>
          <p:nvPr/>
        </p:nvSpPr>
        <p:spPr bwMode="auto">
          <a:xfrm>
            <a:off x="2438400" y="5048250"/>
            <a:ext cx="1397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20000"/>
              </a:spcBef>
              <a:buClr>
                <a:srgbClr val="000066"/>
              </a:buClr>
            </a:pPr>
            <a:r>
              <a:rPr lang="de-DE" altLang="en-US" sz="1000" b="0">
                <a:solidFill>
                  <a:srgbClr val="000000"/>
                </a:solidFill>
              </a:rPr>
              <a:t>40</a:t>
            </a:r>
            <a:endParaRPr lang="de-DE" altLang="en-US">
              <a:latin typeface="Comic Sans MS" pitchFamily="66" charset="0"/>
            </a:endParaRPr>
          </a:p>
        </p:txBody>
      </p:sp>
      <p:sp>
        <p:nvSpPr>
          <p:cNvPr id="43076" name="Rectangle 153"/>
          <p:cNvSpPr>
            <a:spLocks noChangeArrowheads="1"/>
          </p:cNvSpPr>
          <p:nvPr/>
        </p:nvSpPr>
        <p:spPr bwMode="auto">
          <a:xfrm>
            <a:off x="2438400" y="4886325"/>
            <a:ext cx="1397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20000"/>
              </a:spcBef>
              <a:buClr>
                <a:srgbClr val="000066"/>
              </a:buClr>
            </a:pPr>
            <a:r>
              <a:rPr lang="de-DE" altLang="en-US" sz="1000" b="0">
                <a:solidFill>
                  <a:srgbClr val="000000"/>
                </a:solidFill>
              </a:rPr>
              <a:t>50</a:t>
            </a:r>
            <a:endParaRPr lang="de-DE" altLang="en-US">
              <a:latin typeface="Comic Sans MS" pitchFamily="66" charset="0"/>
            </a:endParaRPr>
          </a:p>
        </p:txBody>
      </p:sp>
      <p:sp>
        <p:nvSpPr>
          <p:cNvPr id="43077" name="Rectangle 154"/>
          <p:cNvSpPr>
            <a:spLocks noChangeArrowheads="1"/>
          </p:cNvSpPr>
          <p:nvPr/>
        </p:nvSpPr>
        <p:spPr bwMode="auto">
          <a:xfrm>
            <a:off x="2438400" y="4724400"/>
            <a:ext cx="1397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20000"/>
              </a:spcBef>
              <a:buClr>
                <a:srgbClr val="000066"/>
              </a:buClr>
            </a:pPr>
            <a:r>
              <a:rPr lang="de-DE" altLang="en-US" sz="1000" b="0">
                <a:solidFill>
                  <a:srgbClr val="000000"/>
                </a:solidFill>
              </a:rPr>
              <a:t>60</a:t>
            </a:r>
            <a:endParaRPr lang="de-DE" altLang="en-US">
              <a:latin typeface="Comic Sans MS" pitchFamily="66" charset="0"/>
            </a:endParaRPr>
          </a:p>
        </p:txBody>
      </p:sp>
      <p:sp>
        <p:nvSpPr>
          <p:cNvPr id="43078" name="Rectangle 155"/>
          <p:cNvSpPr>
            <a:spLocks noChangeArrowheads="1"/>
          </p:cNvSpPr>
          <p:nvPr/>
        </p:nvSpPr>
        <p:spPr bwMode="auto">
          <a:xfrm>
            <a:off x="2438400" y="4562475"/>
            <a:ext cx="1397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20000"/>
              </a:spcBef>
              <a:buClr>
                <a:srgbClr val="000066"/>
              </a:buClr>
            </a:pPr>
            <a:r>
              <a:rPr lang="de-DE" altLang="en-US" sz="1000" b="0">
                <a:solidFill>
                  <a:srgbClr val="000000"/>
                </a:solidFill>
              </a:rPr>
              <a:t>70</a:t>
            </a:r>
            <a:endParaRPr lang="de-DE" altLang="en-US">
              <a:latin typeface="Comic Sans MS" pitchFamily="66" charset="0"/>
            </a:endParaRPr>
          </a:p>
        </p:txBody>
      </p:sp>
      <p:sp>
        <p:nvSpPr>
          <p:cNvPr id="43079" name="Rectangle 156"/>
          <p:cNvSpPr>
            <a:spLocks noChangeArrowheads="1"/>
          </p:cNvSpPr>
          <p:nvPr/>
        </p:nvSpPr>
        <p:spPr bwMode="auto">
          <a:xfrm>
            <a:off x="2438400" y="4391025"/>
            <a:ext cx="1397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20000"/>
              </a:spcBef>
              <a:buClr>
                <a:srgbClr val="000066"/>
              </a:buClr>
            </a:pPr>
            <a:r>
              <a:rPr lang="de-DE" altLang="en-US" sz="1000" b="0">
                <a:solidFill>
                  <a:srgbClr val="000000"/>
                </a:solidFill>
              </a:rPr>
              <a:t>80</a:t>
            </a:r>
            <a:endParaRPr lang="de-DE" altLang="en-US">
              <a:latin typeface="Comic Sans MS" pitchFamily="66" charset="0"/>
            </a:endParaRPr>
          </a:p>
        </p:txBody>
      </p:sp>
      <p:sp>
        <p:nvSpPr>
          <p:cNvPr id="43080" name="Rectangle 157"/>
          <p:cNvSpPr>
            <a:spLocks noChangeArrowheads="1"/>
          </p:cNvSpPr>
          <p:nvPr/>
        </p:nvSpPr>
        <p:spPr bwMode="auto">
          <a:xfrm>
            <a:off x="2438400" y="4229100"/>
            <a:ext cx="1397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20000"/>
              </a:spcBef>
              <a:buClr>
                <a:srgbClr val="000066"/>
              </a:buClr>
            </a:pPr>
            <a:r>
              <a:rPr lang="de-DE" altLang="en-US" sz="1000" b="0">
                <a:solidFill>
                  <a:srgbClr val="000000"/>
                </a:solidFill>
              </a:rPr>
              <a:t>90</a:t>
            </a:r>
            <a:endParaRPr lang="de-DE" altLang="en-US">
              <a:latin typeface="Comic Sans MS" pitchFamily="66" charset="0"/>
            </a:endParaRPr>
          </a:p>
        </p:txBody>
      </p:sp>
      <p:sp>
        <p:nvSpPr>
          <p:cNvPr id="43081" name="Rectangle 158"/>
          <p:cNvSpPr>
            <a:spLocks noChangeArrowheads="1"/>
          </p:cNvSpPr>
          <p:nvPr/>
        </p:nvSpPr>
        <p:spPr bwMode="auto">
          <a:xfrm>
            <a:off x="2371725" y="4067175"/>
            <a:ext cx="20955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20000"/>
              </a:spcBef>
              <a:buClr>
                <a:srgbClr val="000066"/>
              </a:buClr>
            </a:pPr>
            <a:r>
              <a:rPr lang="de-DE" altLang="en-US" sz="1000" b="0">
                <a:solidFill>
                  <a:srgbClr val="000000"/>
                </a:solidFill>
              </a:rPr>
              <a:t>100</a:t>
            </a:r>
            <a:endParaRPr lang="de-DE" altLang="en-US">
              <a:latin typeface="Comic Sans MS" pitchFamily="66" charset="0"/>
            </a:endParaRPr>
          </a:p>
        </p:txBody>
      </p:sp>
      <p:sp>
        <p:nvSpPr>
          <p:cNvPr id="43082" name="Rectangle 159"/>
          <p:cNvSpPr>
            <a:spLocks noChangeArrowheads="1"/>
          </p:cNvSpPr>
          <p:nvPr/>
        </p:nvSpPr>
        <p:spPr bwMode="auto">
          <a:xfrm>
            <a:off x="2638425" y="5886450"/>
            <a:ext cx="6985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20000"/>
              </a:spcBef>
              <a:buClr>
                <a:srgbClr val="000066"/>
              </a:buClr>
            </a:pPr>
            <a:r>
              <a:rPr lang="de-DE" altLang="en-US" sz="1000" b="0">
                <a:solidFill>
                  <a:srgbClr val="000000"/>
                </a:solidFill>
              </a:rPr>
              <a:t>0</a:t>
            </a:r>
            <a:endParaRPr lang="de-DE" altLang="en-US">
              <a:latin typeface="Comic Sans MS" pitchFamily="66" charset="0"/>
            </a:endParaRPr>
          </a:p>
        </p:txBody>
      </p:sp>
      <p:sp>
        <p:nvSpPr>
          <p:cNvPr id="43083" name="Rectangle 160"/>
          <p:cNvSpPr>
            <a:spLocks noChangeArrowheads="1"/>
          </p:cNvSpPr>
          <p:nvPr/>
        </p:nvSpPr>
        <p:spPr bwMode="auto">
          <a:xfrm>
            <a:off x="3114675" y="5886450"/>
            <a:ext cx="244475"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20000"/>
              </a:spcBef>
              <a:buClr>
                <a:srgbClr val="000066"/>
              </a:buClr>
            </a:pPr>
            <a:r>
              <a:rPr lang="de-DE" altLang="en-US" sz="1000" b="0">
                <a:solidFill>
                  <a:srgbClr val="000000"/>
                </a:solidFill>
              </a:rPr>
              <a:t>0,25</a:t>
            </a:r>
            <a:endParaRPr lang="de-DE" altLang="en-US">
              <a:latin typeface="Comic Sans MS" pitchFamily="66" charset="0"/>
            </a:endParaRPr>
          </a:p>
        </p:txBody>
      </p:sp>
      <p:sp>
        <p:nvSpPr>
          <p:cNvPr id="43084" name="Rectangle 161"/>
          <p:cNvSpPr>
            <a:spLocks noChangeArrowheads="1"/>
          </p:cNvSpPr>
          <p:nvPr/>
        </p:nvSpPr>
        <p:spPr bwMode="auto">
          <a:xfrm>
            <a:off x="3543300" y="5886450"/>
            <a:ext cx="174625"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20000"/>
              </a:spcBef>
              <a:buClr>
                <a:srgbClr val="000066"/>
              </a:buClr>
            </a:pPr>
            <a:r>
              <a:rPr lang="de-DE" altLang="en-US" sz="1000" b="0">
                <a:solidFill>
                  <a:srgbClr val="000000"/>
                </a:solidFill>
              </a:rPr>
              <a:t>0,5</a:t>
            </a:r>
            <a:endParaRPr lang="de-DE" altLang="en-US">
              <a:latin typeface="Comic Sans MS" pitchFamily="66" charset="0"/>
            </a:endParaRPr>
          </a:p>
        </p:txBody>
      </p:sp>
      <p:sp>
        <p:nvSpPr>
          <p:cNvPr id="43085" name="Rectangle 162"/>
          <p:cNvSpPr>
            <a:spLocks noChangeArrowheads="1"/>
          </p:cNvSpPr>
          <p:nvPr/>
        </p:nvSpPr>
        <p:spPr bwMode="auto">
          <a:xfrm>
            <a:off x="4019550" y="5886450"/>
            <a:ext cx="244475"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20000"/>
              </a:spcBef>
              <a:buClr>
                <a:srgbClr val="000066"/>
              </a:buClr>
            </a:pPr>
            <a:r>
              <a:rPr lang="de-DE" altLang="en-US" sz="1000" b="0">
                <a:solidFill>
                  <a:srgbClr val="000000"/>
                </a:solidFill>
              </a:rPr>
              <a:t>0.75</a:t>
            </a:r>
            <a:endParaRPr lang="de-DE" altLang="en-US">
              <a:latin typeface="Comic Sans MS" pitchFamily="66" charset="0"/>
            </a:endParaRPr>
          </a:p>
        </p:txBody>
      </p:sp>
      <p:sp>
        <p:nvSpPr>
          <p:cNvPr id="43086" name="Rectangle 163"/>
          <p:cNvSpPr>
            <a:spLocks noChangeArrowheads="1"/>
          </p:cNvSpPr>
          <p:nvPr/>
        </p:nvSpPr>
        <p:spPr bwMode="auto">
          <a:xfrm>
            <a:off x="4486275" y="5886450"/>
            <a:ext cx="6985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20000"/>
              </a:spcBef>
              <a:buClr>
                <a:srgbClr val="000066"/>
              </a:buClr>
            </a:pPr>
            <a:r>
              <a:rPr lang="de-DE" altLang="en-US" sz="1000" b="0">
                <a:solidFill>
                  <a:srgbClr val="000000"/>
                </a:solidFill>
              </a:rPr>
              <a:t>1</a:t>
            </a:r>
            <a:endParaRPr lang="de-DE" altLang="en-US">
              <a:latin typeface="Comic Sans MS" pitchFamily="66" charset="0"/>
            </a:endParaRPr>
          </a:p>
        </p:txBody>
      </p:sp>
      <p:sp>
        <p:nvSpPr>
          <p:cNvPr id="43087" name="Rectangle 164"/>
          <p:cNvSpPr>
            <a:spLocks noChangeArrowheads="1"/>
          </p:cNvSpPr>
          <p:nvPr/>
        </p:nvSpPr>
        <p:spPr bwMode="auto">
          <a:xfrm>
            <a:off x="4962525" y="5886450"/>
            <a:ext cx="244475"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20000"/>
              </a:spcBef>
              <a:buClr>
                <a:srgbClr val="000066"/>
              </a:buClr>
            </a:pPr>
            <a:r>
              <a:rPr lang="de-DE" altLang="en-US" sz="1000" b="0">
                <a:solidFill>
                  <a:srgbClr val="000000"/>
                </a:solidFill>
              </a:rPr>
              <a:t>1.25</a:t>
            </a:r>
            <a:endParaRPr lang="de-DE" altLang="en-US">
              <a:latin typeface="Comic Sans MS" pitchFamily="66" charset="0"/>
            </a:endParaRPr>
          </a:p>
        </p:txBody>
      </p:sp>
      <p:sp>
        <p:nvSpPr>
          <p:cNvPr id="43088" name="Rectangle 165"/>
          <p:cNvSpPr>
            <a:spLocks noChangeArrowheads="1"/>
          </p:cNvSpPr>
          <p:nvPr/>
        </p:nvSpPr>
        <p:spPr bwMode="auto">
          <a:xfrm>
            <a:off x="5429250" y="5886450"/>
            <a:ext cx="174625"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20000"/>
              </a:spcBef>
              <a:buClr>
                <a:srgbClr val="000066"/>
              </a:buClr>
            </a:pPr>
            <a:r>
              <a:rPr lang="de-DE" altLang="en-US" sz="1000" b="0">
                <a:solidFill>
                  <a:srgbClr val="000000"/>
                </a:solidFill>
              </a:rPr>
              <a:t>1.5</a:t>
            </a:r>
            <a:endParaRPr lang="de-DE" altLang="en-US">
              <a:latin typeface="Comic Sans MS" pitchFamily="66" charset="0"/>
            </a:endParaRPr>
          </a:p>
        </p:txBody>
      </p:sp>
      <p:sp>
        <p:nvSpPr>
          <p:cNvPr id="43089" name="Rectangle 166"/>
          <p:cNvSpPr>
            <a:spLocks noChangeArrowheads="1"/>
          </p:cNvSpPr>
          <p:nvPr/>
        </p:nvSpPr>
        <p:spPr bwMode="auto">
          <a:xfrm>
            <a:off x="5905500" y="5886450"/>
            <a:ext cx="244475"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20000"/>
              </a:spcBef>
              <a:buClr>
                <a:srgbClr val="000066"/>
              </a:buClr>
            </a:pPr>
            <a:r>
              <a:rPr lang="de-DE" altLang="en-US" sz="1000" b="0">
                <a:solidFill>
                  <a:srgbClr val="000000"/>
                </a:solidFill>
              </a:rPr>
              <a:t>1.75</a:t>
            </a:r>
            <a:endParaRPr lang="de-DE" altLang="en-US">
              <a:latin typeface="Comic Sans MS" pitchFamily="66" charset="0"/>
            </a:endParaRPr>
          </a:p>
        </p:txBody>
      </p:sp>
      <p:sp>
        <p:nvSpPr>
          <p:cNvPr id="43090" name="Rectangle 167"/>
          <p:cNvSpPr>
            <a:spLocks noChangeArrowheads="1"/>
          </p:cNvSpPr>
          <p:nvPr/>
        </p:nvSpPr>
        <p:spPr bwMode="auto">
          <a:xfrm>
            <a:off x="6372225" y="5886450"/>
            <a:ext cx="6985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20000"/>
              </a:spcBef>
              <a:buClr>
                <a:srgbClr val="000066"/>
              </a:buClr>
            </a:pPr>
            <a:r>
              <a:rPr lang="de-DE" altLang="en-US" sz="1000" b="0">
                <a:solidFill>
                  <a:srgbClr val="000000"/>
                </a:solidFill>
              </a:rPr>
              <a:t>2</a:t>
            </a:r>
            <a:endParaRPr lang="de-DE" altLang="en-US">
              <a:latin typeface="Comic Sans MS" pitchFamily="66" charset="0"/>
            </a:endParaRPr>
          </a:p>
        </p:txBody>
      </p:sp>
      <p:sp>
        <p:nvSpPr>
          <p:cNvPr id="43091" name="Rectangle 168"/>
          <p:cNvSpPr>
            <a:spLocks noChangeArrowheads="1"/>
          </p:cNvSpPr>
          <p:nvPr/>
        </p:nvSpPr>
        <p:spPr bwMode="auto">
          <a:xfrm>
            <a:off x="4248150" y="6105525"/>
            <a:ext cx="4572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20000"/>
              </a:spcBef>
              <a:buClr>
                <a:srgbClr val="000066"/>
              </a:buClr>
            </a:pPr>
            <a:r>
              <a:rPr lang="de-DE" altLang="en-US" sz="1000">
                <a:solidFill>
                  <a:srgbClr val="000000"/>
                </a:solidFill>
              </a:rPr>
              <a:t>lgDosis</a:t>
            </a:r>
            <a:endParaRPr lang="de-DE" altLang="en-US">
              <a:latin typeface="Comic Sans MS" pitchFamily="66" charset="0"/>
            </a:endParaRPr>
          </a:p>
        </p:txBody>
      </p:sp>
      <p:sp>
        <p:nvSpPr>
          <p:cNvPr id="43092" name="Rectangle 169"/>
          <p:cNvSpPr>
            <a:spLocks noChangeArrowheads="1"/>
          </p:cNvSpPr>
          <p:nvPr/>
        </p:nvSpPr>
        <p:spPr bwMode="auto">
          <a:xfrm rot="-5400000">
            <a:off x="1942306" y="4866482"/>
            <a:ext cx="585787"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20000"/>
              </a:spcBef>
              <a:buClr>
                <a:srgbClr val="000066"/>
              </a:buClr>
            </a:pPr>
            <a:r>
              <a:rPr lang="de-DE" altLang="en-US" sz="1000">
                <a:solidFill>
                  <a:srgbClr val="000000"/>
                </a:solidFill>
              </a:rPr>
              <a:t>Effekt [%]</a:t>
            </a:r>
            <a:endParaRPr lang="de-DE" altLang="en-US">
              <a:latin typeface="Comic Sans MS" pitchFamily="66" charset="0"/>
            </a:endParaRPr>
          </a:p>
        </p:txBody>
      </p:sp>
      <p:sp>
        <p:nvSpPr>
          <p:cNvPr id="408585" name="Line 9"/>
          <p:cNvSpPr>
            <a:spLocks noChangeShapeType="1"/>
          </p:cNvSpPr>
          <p:nvPr/>
        </p:nvSpPr>
        <p:spPr bwMode="auto">
          <a:xfrm>
            <a:off x="4572000" y="4267200"/>
            <a:ext cx="0" cy="381000"/>
          </a:xfrm>
          <a:prstGeom prst="line">
            <a:avLst/>
          </a:prstGeom>
          <a:noFill/>
          <a:ln w="25400">
            <a:solidFill>
              <a:srgbClr val="00FF00"/>
            </a:solidFill>
            <a:round/>
            <a:headEnd/>
            <a:tailEnd/>
          </a:ln>
          <a:extLst>
            <a:ext uri="{909E8E84-426E-40DD-AFC4-6F175D3DCCD1}">
              <a14:hiddenFill xmlns:a14="http://schemas.microsoft.com/office/drawing/2010/main">
                <a:noFill/>
              </a14:hiddenFill>
            </a:ext>
          </a:extLst>
        </p:spPr>
        <p:txBody>
          <a:bodyPr/>
          <a:lstStyle/>
          <a:p>
            <a:endParaRPr lang="de-DE"/>
          </a:p>
        </p:txBody>
      </p:sp>
      <p:sp>
        <p:nvSpPr>
          <p:cNvPr id="408586" name="Line 10"/>
          <p:cNvSpPr>
            <a:spLocks noChangeShapeType="1"/>
          </p:cNvSpPr>
          <p:nvPr/>
        </p:nvSpPr>
        <p:spPr bwMode="auto">
          <a:xfrm>
            <a:off x="4343400" y="5105400"/>
            <a:ext cx="0" cy="381000"/>
          </a:xfrm>
          <a:prstGeom prst="line">
            <a:avLst/>
          </a:prstGeom>
          <a:noFill/>
          <a:ln w="25400">
            <a:solidFill>
              <a:srgbClr val="FFFF00"/>
            </a:solidFill>
            <a:round/>
            <a:headEnd/>
            <a:tailEnd/>
          </a:ln>
          <a:extLst>
            <a:ext uri="{909E8E84-426E-40DD-AFC4-6F175D3DCCD1}">
              <a14:hiddenFill xmlns:a14="http://schemas.microsoft.com/office/drawing/2010/main">
                <a:noFill/>
              </a14:hiddenFill>
            </a:ext>
          </a:extLst>
        </p:spPr>
        <p:txBody>
          <a:bodyPr/>
          <a:lstStyle/>
          <a:p>
            <a:endParaRPr lang="de-DE"/>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08582">
                                            <p:txEl>
                                              <p:pRg st="0" end="0"/>
                                            </p:txEl>
                                          </p:spTgt>
                                        </p:tgtEl>
                                        <p:attrNameLst>
                                          <p:attrName>style.visibility</p:attrName>
                                        </p:attrNameLst>
                                      </p:cBhvr>
                                      <p:to>
                                        <p:strVal val="visible"/>
                                      </p:to>
                                    </p:set>
                                    <p:anim calcmode="lin" valueType="num">
                                      <p:cBhvr additive="base">
                                        <p:cTn id="7" dur="500" fill="hold"/>
                                        <p:tgtEl>
                                          <p:spTgt spid="40858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08582">
                                            <p:txEl>
                                              <p:pRg st="0" end="0"/>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408582">
                                            <p:txEl>
                                              <p:pRg st="0" end="0"/>
                                            </p:txEl>
                                          </p:spTgt>
                                        </p:tgtEl>
                                        <p:attrNameLst>
                                          <p:attrName>ppt_c</p:attrName>
                                        </p:attrNameLst>
                                      </p:cBhvr>
                                      <p:to>
                                        <a:schemeClr val="bg2"/>
                                      </p:to>
                                    </p:animClr>
                                  </p:sub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08582">
                                            <p:txEl>
                                              <p:pRg st="1" end="1"/>
                                            </p:txEl>
                                          </p:spTgt>
                                        </p:tgtEl>
                                        <p:attrNameLst>
                                          <p:attrName>style.visibility</p:attrName>
                                        </p:attrNameLst>
                                      </p:cBhvr>
                                      <p:to>
                                        <p:strVal val="visible"/>
                                      </p:to>
                                    </p:set>
                                    <p:anim calcmode="lin" valueType="num">
                                      <p:cBhvr additive="base">
                                        <p:cTn id="13" dur="500" fill="hold"/>
                                        <p:tgtEl>
                                          <p:spTgt spid="408582">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08582">
                                            <p:txEl>
                                              <p:pRg st="1" end="1"/>
                                            </p:txEl>
                                          </p:spTgt>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408582">
                                            <p:txEl>
                                              <p:pRg st="1" end="1"/>
                                            </p:txEl>
                                          </p:spTgt>
                                        </p:tgtEl>
                                        <p:attrNameLst>
                                          <p:attrName>ppt_c</p:attrName>
                                        </p:attrNameLst>
                                      </p:cBhvr>
                                      <p:to>
                                        <a:schemeClr val="bg2"/>
                                      </p:to>
                                    </p:animClr>
                                  </p:sub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408585"/>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40858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8582" grpId="0" build="p" bldLvl="5" autoUpdateAnimBg="0"/>
      <p:bldP spid="408585" grpId="0" animBg="1"/>
      <p:bldP spid="408586" grpId="0" animBg="1"/>
    </p:bldLst>
  </p:timing>
</p:sld>
</file>

<file path=ppt/slides/slide4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4034"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44035"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54EE425A-0197-4F0C-BA01-D965DA908049}" type="slidenum">
              <a:rPr lang="de-DE" altLang="en-US" sz="900" smtClean="0">
                <a:solidFill>
                  <a:schemeClr val="accent2"/>
                </a:solidFill>
              </a:rPr>
              <a:pPr/>
              <a:t>42</a:t>
            </a:fld>
            <a:endParaRPr lang="de-DE" altLang="en-US" sz="1400" b="0" smtClean="0">
              <a:solidFill>
                <a:schemeClr val="tx1"/>
              </a:solidFill>
            </a:endParaRPr>
          </a:p>
        </p:txBody>
      </p:sp>
      <p:sp>
        <p:nvSpPr>
          <p:cNvPr id="163842"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2.1.2 Die Phasen der klinischen Prüfung</a:t>
            </a:r>
          </a:p>
        </p:txBody>
      </p:sp>
      <p:sp>
        <p:nvSpPr>
          <p:cNvPr id="163843"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lgn="ctr">
              <a:defRPr/>
            </a:pPr>
            <a:r>
              <a:rPr lang="de-DE" altLang="en-US" sz="1600" smtClean="0"/>
              <a:t>2.1.2.3 Prüfung an großer Population III</a:t>
            </a:r>
          </a:p>
        </p:txBody>
      </p:sp>
      <p:sp>
        <p:nvSpPr>
          <p:cNvPr id="44038" name="Rectangle 4"/>
          <p:cNvSpPr>
            <a:spLocks noChangeArrowheads="1"/>
          </p:cNvSpPr>
          <p:nvPr/>
        </p:nvSpPr>
        <p:spPr bwMode="auto">
          <a:xfrm>
            <a:off x="323850" y="6040438"/>
            <a:ext cx="785336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200"/>
              <a:t>Aus Hildebrand in  Jaehde et.al. Lehrbuch der Klinischen Pharmazie 2.Auflage. WVG, Stuttgart 2003:S.130</a:t>
            </a:r>
          </a:p>
        </p:txBody>
      </p:sp>
      <p:sp>
        <p:nvSpPr>
          <p:cNvPr id="44039" name="Text Box 5"/>
          <p:cNvSpPr txBox="1">
            <a:spLocks noChangeArrowheads="1"/>
          </p:cNvSpPr>
          <p:nvPr/>
        </p:nvSpPr>
        <p:spPr bwMode="auto">
          <a:xfrm>
            <a:off x="684213" y="1484313"/>
            <a:ext cx="7704137" cy="44275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600" smtClean="0"/>
              <a:t>    Nachweis der therapeutischen Wirksamkeit</a:t>
            </a:r>
          </a:p>
          <a:p>
            <a:pPr>
              <a:defRPr/>
            </a:pPr>
            <a:r>
              <a:rPr lang="de-DE" altLang="en-US" sz="1600" smtClean="0">
                <a:sym typeface="Symbol" pitchFamily="18" charset="2"/>
              </a:rPr>
              <a:t>	</a:t>
            </a:r>
            <a:r>
              <a:rPr lang="de-DE" altLang="en-US" sz="1600" smtClean="0"/>
              <a:t>therapeutischer Effekt im Vergleich zu Placebo</a:t>
            </a:r>
          </a:p>
          <a:p>
            <a:pPr>
              <a:defRPr/>
            </a:pPr>
            <a:r>
              <a:rPr lang="de-DE" altLang="en-US" sz="1600" smtClean="0"/>
              <a:t> 	oder zu einer bekannten Standardtherapie</a:t>
            </a:r>
          </a:p>
          <a:p>
            <a:pPr>
              <a:defRPr/>
            </a:pPr>
            <a:endParaRPr lang="de-DE" altLang="en-US" sz="1600" smtClean="0"/>
          </a:p>
          <a:p>
            <a:pPr>
              <a:defRPr/>
            </a:pPr>
            <a:r>
              <a:rPr lang="de-DE" altLang="en-US" sz="1600" smtClean="0"/>
              <a:t>     Dokumentation der unerwünschten Wirkungen</a:t>
            </a:r>
          </a:p>
          <a:p>
            <a:pPr>
              <a:defRPr/>
            </a:pPr>
            <a:endParaRPr lang="de-DE" altLang="en-US" sz="1600" smtClean="0"/>
          </a:p>
          <a:p>
            <a:pPr>
              <a:defRPr/>
            </a:pPr>
            <a:r>
              <a:rPr lang="de-DE" altLang="en-US" sz="1600" smtClean="0"/>
              <a:t>    Nachweis der Sicherheit</a:t>
            </a:r>
          </a:p>
          <a:p>
            <a:pPr>
              <a:defRPr/>
            </a:pPr>
            <a:endParaRPr lang="de-DE" altLang="en-US" sz="1600" smtClean="0"/>
          </a:p>
          <a:p>
            <a:pPr>
              <a:defRPr/>
            </a:pPr>
            <a:r>
              <a:rPr lang="de-DE" altLang="en-US" sz="1600" smtClean="0"/>
              <a:t>Ergebnis: Nutzen-Risiko-Bewertung der therapeutischen</a:t>
            </a:r>
          </a:p>
          <a:p>
            <a:pPr>
              <a:defRPr/>
            </a:pPr>
            <a:r>
              <a:rPr lang="de-DE" altLang="en-US" sz="1600" smtClean="0"/>
              <a:t>Anwendung des neuen Arzneistoffs</a:t>
            </a:r>
          </a:p>
          <a:p>
            <a:pPr>
              <a:defRPr/>
            </a:pPr>
            <a:endParaRPr lang="de-DE" altLang="en-US" sz="1600" smtClean="0"/>
          </a:p>
          <a:p>
            <a:pPr>
              <a:defRPr/>
            </a:pPr>
            <a:r>
              <a:rPr lang="de-DE" altLang="en-US" sz="1600" smtClean="0">
                <a:solidFill>
                  <a:srgbClr val="CC0000"/>
                </a:solidFill>
              </a:rPr>
              <a:t>Untersuchung an großem Patientenkollektiv </a:t>
            </a:r>
          </a:p>
          <a:p>
            <a:pPr>
              <a:defRPr/>
            </a:pPr>
            <a:r>
              <a:rPr lang="de-DE" altLang="en-US" sz="1600" smtClean="0">
                <a:solidFill>
                  <a:srgbClr val="CC0000"/>
                </a:solidFill>
              </a:rPr>
              <a:t>Anzahl &gt;1000, multizentrisch, multinational</a:t>
            </a:r>
          </a:p>
        </p:txBody>
      </p:sp>
      <p:pic>
        <p:nvPicPr>
          <p:cNvPr id="44040" name="Picture 6"/>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a:xfrm>
            <a:off x="6732240" y="1700808"/>
            <a:ext cx="1060091" cy="648072"/>
          </a:xfrm>
          <a:prstGeom prst="rect">
            <a:avLst/>
          </a:prstGeom>
          <a:ln>
            <a:noFill/>
          </a:ln>
          <a:effectLst>
            <a:outerShdw blurRad="292100" dist="139700" dir="2700000" algn="tl" rotWithShape="0">
              <a:srgbClr val="333333">
                <a:alpha val="65000"/>
              </a:srgbClr>
            </a:outerShdw>
          </a:effectLst>
        </p:spPr>
      </p:pic>
    </p:spTree>
  </p:cSld>
  <p:clrMapOvr>
    <a:masterClrMapping/>
  </p:clrMapOvr>
  <p:transition>
    <p:zoom/>
  </p:transition>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5058"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45059" name="Foliennummernplatzhalter 5"/>
          <p:cNvSpPr txBox="1">
            <a:spLocks noGrp="1"/>
          </p:cNvSpPr>
          <p:nvPr/>
        </p:nvSpPr>
        <p:spPr bwMode="auto">
          <a:xfrm>
            <a:off x="8101013" y="6524625"/>
            <a:ext cx="4572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r">
              <a:lnSpc>
                <a:spcPct val="100000"/>
              </a:lnSpc>
              <a:spcBef>
                <a:spcPct val="0"/>
              </a:spcBef>
              <a:buSzTx/>
            </a:pPr>
            <a:fld id="{2D43AEC8-2819-4D38-B5EC-309C0BFE664F}" type="slidenum">
              <a:rPr lang="de-DE" altLang="en-US" sz="900">
                <a:solidFill>
                  <a:schemeClr val="accent2"/>
                </a:solidFill>
              </a:rPr>
              <a:pPr algn="r">
                <a:lnSpc>
                  <a:spcPct val="100000"/>
                </a:lnSpc>
                <a:spcBef>
                  <a:spcPct val="0"/>
                </a:spcBef>
                <a:buSzTx/>
              </a:pPr>
              <a:t>43</a:t>
            </a:fld>
            <a:endParaRPr lang="de-DE" altLang="en-US" sz="1400" b="0">
              <a:solidFill>
                <a:schemeClr val="tx1"/>
              </a:solidFill>
            </a:endParaRPr>
          </a:p>
        </p:txBody>
      </p:sp>
      <p:sp>
        <p:nvSpPr>
          <p:cNvPr id="165890" name="Rectangle 2"/>
          <p:cNvSpPr>
            <a:spLocks noGrp="1" noChangeArrowheads="1"/>
          </p:cNvSpPr>
          <p:nvPr>
            <p:ph type="title" idx="4294967295"/>
          </p:nvPr>
        </p:nvSpPr>
        <p:spPr>
          <a:xfrm>
            <a:off x="693981" y="332656"/>
            <a:ext cx="7772400" cy="519113"/>
          </a:xfrm>
        </p:spPr>
        <p:txBody>
          <a:bodyPr/>
          <a:lstStyle/>
          <a:p>
            <a:pPr>
              <a:defRPr/>
            </a:pPr>
            <a:r>
              <a:rPr lang="de-DE" altLang="en-US" dirty="0" smtClean="0">
                <a:ea typeface="ＭＳ Ｐゴシック" pitchFamily="1" charset="-128"/>
              </a:rPr>
              <a:t>2.1.2 Die Phasen der klinischen Prüfung</a:t>
            </a:r>
          </a:p>
        </p:txBody>
      </p:sp>
      <p:sp>
        <p:nvSpPr>
          <p:cNvPr id="165891" name="Text Box 3"/>
          <p:cNvSpPr txBox="1">
            <a:spLocks noChangeArrowheads="1"/>
          </p:cNvSpPr>
          <p:nvPr/>
        </p:nvSpPr>
        <p:spPr bwMode="auto">
          <a:xfrm>
            <a:off x="684213" y="812801"/>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dirty="0" smtClean="0"/>
              <a:t>2.1.2.4 Nachbeobachtung (</a:t>
            </a:r>
            <a:r>
              <a:rPr lang="de-DE" sz="1600" dirty="0" err="1" smtClean="0"/>
              <a:t>post</a:t>
            </a:r>
            <a:r>
              <a:rPr lang="de-DE" sz="1600" dirty="0" smtClean="0"/>
              <a:t> </a:t>
            </a:r>
            <a:r>
              <a:rPr lang="de-DE" sz="1600" dirty="0" err="1" smtClean="0"/>
              <a:t>marketing</a:t>
            </a:r>
            <a:r>
              <a:rPr lang="de-DE" sz="1600" dirty="0" smtClean="0"/>
              <a:t>)  Phase IV</a:t>
            </a:r>
          </a:p>
        </p:txBody>
      </p:sp>
      <p:sp>
        <p:nvSpPr>
          <p:cNvPr id="539654" name="Text Box 5"/>
          <p:cNvSpPr txBox="1">
            <a:spLocks noChangeArrowheads="1"/>
          </p:cNvSpPr>
          <p:nvPr/>
        </p:nvSpPr>
        <p:spPr bwMode="auto">
          <a:xfrm>
            <a:off x="698198" y="1412776"/>
            <a:ext cx="7704137" cy="4721292"/>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600" dirty="0" smtClean="0"/>
              <a:t>  </a:t>
            </a:r>
            <a:r>
              <a:rPr lang="de-DE" altLang="en-US" sz="2000" dirty="0" smtClean="0">
                <a:solidFill>
                  <a:srgbClr val="CC0000"/>
                </a:solidFill>
              </a:rPr>
              <a:t>1)</a:t>
            </a:r>
            <a:r>
              <a:rPr lang="de-DE" altLang="en-US" sz="1600" dirty="0" smtClean="0"/>
              <a:t> </a:t>
            </a:r>
            <a:r>
              <a:rPr lang="de-DE" altLang="en-US" sz="2000" dirty="0" smtClean="0">
                <a:solidFill>
                  <a:srgbClr val="CC0000"/>
                </a:solidFill>
                <a:effectLst>
                  <a:outerShdw blurRad="38100" dist="38100" dir="2700000" algn="tl">
                    <a:srgbClr val="C0C0C0"/>
                  </a:outerShdw>
                </a:effectLst>
              </a:rPr>
              <a:t>PASS </a:t>
            </a:r>
            <a:r>
              <a:rPr lang="de-DE" altLang="en-US" sz="2000" dirty="0" smtClean="0">
                <a:solidFill>
                  <a:schemeClr val="tx1"/>
                </a:solidFill>
              </a:rPr>
              <a:t>(</a:t>
            </a:r>
            <a:r>
              <a:rPr lang="de-DE" altLang="en-US" sz="2000" dirty="0" smtClean="0">
                <a:solidFill>
                  <a:srgbClr val="CC0000"/>
                </a:solidFill>
                <a:effectLst>
                  <a:outerShdw blurRad="38100" dist="38100" dir="2700000" algn="tl">
                    <a:srgbClr val="C0C0C0"/>
                  </a:outerShdw>
                </a:effectLst>
              </a:rPr>
              <a:t>P</a:t>
            </a:r>
            <a:r>
              <a:rPr lang="de-DE" altLang="en-US" sz="2000" dirty="0" smtClean="0">
                <a:solidFill>
                  <a:schemeClr val="tx1"/>
                </a:solidFill>
              </a:rPr>
              <a:t>ost </a:t>
            </a:r>
            <a:r>
              <a:rPr lang="de-DE" altLang="en-US" sz="2000" dirty="0" err="1">
                <a:solidFill>
                  <a:srgbClr val="CC0000"/>
                </a:solidFill>
                <a:effectLst>
                  <a:outerShdw blurRad="38100" dist="38100" dir="2700000" algn="tl">
                    <a:srgbClr val="C0C0C0"/>
                  </a:outerShdw>
                </a:effectLst>
              </a:rPr>
              <a:t>A</a:t>
            </a:r>
            <a:r>
              <a:rPr lang="de-DE" altLang="en-US" sz="2000" dirty="0" err="1" smtClean="0">
                <a:solidFill>
                  <a:schemeClr val="tx1"/>
                </a:solidFill>
              </a:rPr>
              <a:t>uthorisation</a:t>
            </a:r>
            <a:r>
              <a:rPr lang="de-DE" altLang="en-US" sz="2000" dirty="0" smtClean="0">
                <a:solidFill>
                  <a:schemeClr val="tx1"/>
                </a:solidFill>
              </a:rPr>
              <a:t> </a:t>
            </a:r>
            <a:r>
              <a:rPr lang="de-DE" altLang="en-US" sz="2000" dirty="0" err="1" smtClean="0">
                <a:solidFill>
                  <a:srgbClr val="CC0000"/>
                </a:solidFill>
                <a:effectLst>
                  <a:outerShdw blurRad="38100" dist="38100" dir="2700000" algn="tl">
                    <a:srgbClr val="C0C0C0"/>
                  </a:outerShdw>
                </a:effectLst>
              </a:rPr>
              <a:t>S</a:t>
            </a:r>
            <a:r>
              <a:rPr lang="de-DE" altLang="en-US" sz="2000" dirty="0" err="1" smtClean="0">
                <a:solidFill>
                  <a:schemeClr val="tx1"/>
                </a:solidFill>
              </a:rPr>
              <a:t>afety</a:t>
            </a:r>
            <a:r>
              <a:rPr lang="de-DE" altLang="en-US" sz="2000" dirty="0" smtClean="0">
                <a:solidFill>
                  <a:schemeClr val="tx1"/>
                </a:solidFill>
              </a:rPr>
              <a:t> </a:t>
            </a:r>
            <a:r>
              <a:rPr lang="de-DE" altLang="en-US" sz="2000" dirty="0" smtClean="0">
                <a:solidFill>
                  <a:srgbClr val="CC0000"/>
                </a:solidFill>
                <a:effectLst>
                  <a:outerShdw blurRad="38100" dist="38100" dir="2700000" algn="tl">
                    <a:srgbClr val="C0C0C0"/>
                  </a:outerShdw>
                </a:effectLst>
              </a:rPr>
              <a:t>S</a:t>
            </a:r>
            <a:r>
              <a:rPr lang="de-DE" altLang="en-US" sz="2000" dirty="0" smtClean="0">
                <a:solidFill>
                  <a:schemeClr val="tx1"/>
                </a:solidFill>
              </a:rPr>
              <a:t>tudy)</a:t>
            </a:r>
            <a:r>
              <a:rPr lang="de-DE" altLang="en-US" sz="2000" dirty="0" smtClean="0">
                <a:solidFill>
                  <a:srgbClr val="CC0000"/>
                </a:solidFill>
                <a:effectLst>
                  <a:outerShdw blurRad="38100" dist="38100" dir="2700000" algn="tl">
                    <a:srgbClr val="C0C0C0"/>
                  </a:outerShdw>
                </a:effectLst>
              </a:rPr>
              <a:t/>
            </a:r>
            <a:br>
              <a:rPr lang="de-DE" altLang="en-US" sz="2000" dirty="0" smtClean="0">
                <a:solidFill>
                  <a:srgbClr val="CC0000"/>
                </a:solidFill>
                <a:effectLst>
                  <a:outerShdw blurRad="38100" dist="38100" dir="2700000" algn="tl">
                    <a:srgbClr val="C0C0C0"/>
                  </a:outerShdw>
                </a:effectLst>
              </a:rPr>
            </a:br>
            <a:endParaRPr lang="de-DE" altLang="en-US" sz="2000" dirty="0" smtClean="0">
              <a:solidFill>
                <a:srgbClr val="CC0000"/>
              </a:solidFill>
              <a:effectLst>
                <a:outerShdw blurRad="38100" dist="38100" dir="2700000" algn="tl">
                  <a:srgbClr val="C0C0C0"/>
                </a:outerShdw>
              </a:effectLst>
            </a:endParaRPr>
          </a:p>
          <a:p>
            <a:pPr>
              <a:buFont typeface="Arial" panose="020B0604020202020204" pitchFamily="34" charset="0"/>
              <a:buChar char="•"/>
              <a:defRPr/>
            </a:pPr>
            <a:r>
              <a:rPr lang="de-DE" altLang="en-US" sz="1600" dirty="0" smtClean="0"/>
              <a:t>Durch breite Anwendung Erfassung </a:t>
            </a:r>
            <a:r>
              <a:rPr lang="de-DE" altLang="en-US" sz="1600" dirty="0"/>
              <a:t>auch sehr </a:t>
            </a:r>
            <a:r>
              <a:rPr lang="de-DE" altLang="en-US" sz="1600" dirty="0" smtClean="0"/>
              <a:t>seltener Nebenwirkungen</a:t>
            </a:r>
          </a:p>
          <a:p>
            <a:pPr>
              <a:buFont typeface="Arial" panose="020B0604020202020204" pitchFamily="34" charset="0"/>
              <a:buChar char="•"/>
              <a:defRPr/>
            </a:pPr>
            <a:r>
              <a:rPr lang="de-DE" altLang="en-US" sz="1600" dirty="0" smtClean="0"/>
              <a:t>Kann vom Zulassungsinhaber initiiert aber auch von der Zulassungsbehörde angeordnet werden</a:t>
            </a:r>
          </a:p>
          <a:p>
            <a:pPr>
              <a:buFont typeface="Arial" panose="020B0604020202020204" pitchFamily="34" charset="0"/>
              <a:buChar char="•"/>
              <a:defRPr/>
            </a:pPr>
            <a:r>
              <a:rPr lang="de-DE" altLang="en-US" sz="1600" dirty="0" smtClean="0"/>
              <a:t>Muss angezeigt werden</a:t>
            </a:r>
          </a:p>
          <a:p>
            <a:pPr>
              <a:buFont typeface="Arial" panose="020B0604020202020204" pitchFamily="34" charset="0"/>
              <a:buChar char="•"/>
              <a:defRPr/>
            </a:pPr>
            <a:r>
              <a:rPr lang="de-DE" altLang="en-US" sz="1600" dirty="0" smtClean="0"/>
              <a:t>Sehr viele solcher Studie sind aber zu klein, um eine Aussage zu machen!</a:t>
            </a:r>
          </a:p>
          <a:p>
            <a:pPr>
              <a:buFontTx/>
              <a:buChar char="•"/>
              <a:defRPr/>
            </a:pPr>
            <a:r>
              <a:rPr lang="de-DE" altLang="en-US" sz="2000" dirty="0" smtClean="0">
                <a:solidFill>
                  <a:srgbClr val="CC0000"/>
                </a:solidFill>
              </a:rPr>
              <a:t>2</a:t>
            </a:r>
            <a:r>
              <a:rPr lang="de-DE" altLang="en-US" sz="2000" dirty="0">
                <a:solidFill>
                  <a:srgbClr val="CC0000"/>
                </a:solidFill>
              </a:rPr>
              <a:t>) PAES </a:t>
            </a:r>
            <a:r>
              <a:rPr lang="de-DE" altLang="en-US" sz="1600" dirty="0">
                <a:solidFill>
                  <a:schemeClr val="tx1"/>
                </a:solidFill>
              </a:rPr>
              <a:t>(</a:t>
            </a:r>
            <a:r>
              <a:rPr lang="de-DE" altLang="en-US" sz="1600" dirty="0">
                <a:solidFill>
                  <a:srgbClr val="CC0000"/>
                </a:solidFill>
                <a:effectLst>
                  <a:outerShdw blurRad="38100" dist="38100" dir="2700000" algn="tl">
                    <a:srgbClr val="C0C0C0"/>
                  </a:outerShdw>
                </a:effectLst>
              </a:rPr>
              <a:t>P</a:t>
            </a:r>
            <a:r>
              <a:rPr lang="de-DE" altLang="en-US" sz="1600" dirty="0">
                <a:solidFill>
                  <a:schemeClr val="tx1"/>
                </a:solidFill>
              </a:rPr>
              <a:t>ost </a:t>
            </a:r>
            <a:r>
              <a:rPr lang="de-DE" altLang="en-US" sz="1600" dirty="0" err="1">
                <a:solidFill>
                  <a:srgbClr val="CC0000"/>
                </a:solidFill>
                <a:effectLst>
                  <a:outerShdw blurRad="38100" dist="38100" dir="2700000" algn="tl">
                    <a:srgbClr val="C0C0C0"/>
                  </a:outerShdw>
                </a:effectLst>
              </a:rPr>
              <a:t>A</a:t>
            </a:r>
            <a:r>
              <a:rPr lang="de-DE" altLang="en-US" sz="1600" dirty="0" err="1">
                <a:solidFill>
                  <a:schemeClr val="tx1"/>
                </a:solidFill>
              </a:rPr>
              <a:t>uthorisation</a:t>
            </a:r>
            <a:r>
              <a:rPr lang="de-DE" altLang="en-US" sz="1600" dirty="0">
                <a:solidFill>
                  <a:schemeClr val="tx1"/>
                </a:solidFill>
              </a:rPr>
              <a:t> </a:t>
            </a:r>
            <a:r>
              <a:rPr lang="de-DE" altLang="en-US" sz="1600" dirty="0" err="1" smtClean="0">
                <a:solidFill>
                  <a:srgbClr val="CC0000"/>
                </a:solidFill>
                <a:effectLst>
                  <a:outerShdw blurRad="38100" dist="38100" dir="2700000" algn="tl">
                    <a:srgbClr val="C0C0C0"/>
                  </a:outerShdw>
                </a:effectLst>
              </a:rPr>
              <a:t>E</a:t>
            </a:r>
            <a:r>
              <a:rPr lang="de-DE" altLang="en-US" sz="1600" dirty="0" err="1">
                <a:solidFill>
                  <a:schemeClr val="tx1"/>
                </a:solidFill>
              </a:rPr>
              <a:t>fficacy</a:t>
            </a:r>
            <a:r>
              <a:rPr lang="de-DE" altLang="en-US" sz="1600" dirty="0">
                <a:solidFill>
                  <a:schemeClr val="tx1"/>
                </a:solidFill>
              </a:rPr>
              <a:t> </a:t>
            </a:r>
            <a:r>
              <a:rPr lang="de-DE" altLang="en-US" sz="1600" dirty="0">
                <a:solidFill>
                  <a:srgbClr val="CC0000"/>
                </a:solidFill>
                <a:effectLst>
                  <a:outerShdw blurRad="38100" dist="38100" dir="2700000" algn="tl">
                    <a:srgbClr val="C0C0C0"/>
                  </a:outerShdw>
                </a:effectLst>
              </a:rPr>
              <a:t>S</a:t>
            </a:r>
            <a:r>
              <a:rPr lang="de-DE" altLang="en-US" sz="1600" dirty="0">
                <a:solidFill>
                  <a:schemeClr val="tx1"/>
                </a:solidFill>
              </a:rPr>
              <a:t>tudy</a:t>
            </a:r>
            <a:r>
              <a:rPr lang="de-DE" altLang="en-US" sz="1600" dirty="0" smtClean="0">
                <a:solidFill>
                  <a:schemeClr val="tx1"/>
                </a:solidFill>
              </a:rPr>
              <a:t>)</a:t>
            </a:r>
          </a:p>
          <a:p>
            <a:pPr>
              <a:buFont typeface="Arial" panose="020B0604020202020204" pitchFamily="34" charset="0"/>
              <a:buChar char="•"/>
              <a:defRPr/>
            </a:pPr>
            <a:r>
              <a:rPr lang="de-DE" altLang="en-US" sz="1600" dirty="0" smtClean="0"/>
              <a:t>Dient zur Aufklärung von Unsicherheiten zum Zeitpunkt der Zulassung  und wird von der Zulassungsbehörde i.d.R. angeordnet</a:t>
            </a:r>
          </a:p>
          <a:p>
            <a:pPr>
              <a:buFont typeface="Arial" panose="020B0604020202020204" pitchFamily="34" charset="0"/>
              <a:buChar char="•"/>
              <a:defRPr/>
            </a:pPr>
            <a:r>
              <a:rPr lang="de-DE" altLang="en-US" sz="1600" dirty="0" smtClean="0"/>
              <a:t>Systematische </a:t>
            </a:r>
            <a:r>
              <a:rPr lang="de-DE" altLang="en-US" sz="1600" dirty="0"/>
              <a:t>Zuordnung (z.B. Randomisierung) der Patienten in Kohorten</a:t>
            </a:r>
          </a:p>
          <a:p>
            <a:pPr>
              <a:buFontTx/>
              <a:buChar char="•"/>
              <a:defRPr/>
            </a:pPr>
            <a:r>
              <a:rPr lang="de-DE" altLang="en-US" sz="1600" dirty="0" smtClean="0"/>
              <a:t>Unterliegt </a:t>
            </a:r>
            <a:r>
              <a:rPr lang="de-DE" altLang="en-US" sz="1600" dirty="0"/>
              <a:t>allen Anforderungen einer klinischen Prüfung </a:t>
            </a:r>
            <a:br>
              <a:rPr lang="de-DE" altLang="en-US" sz="1600" dirty="0"/>
            </a:br>
            <a:r>
              <a:rPr lang="de-DE" altLang="en-US" sz="1600" dirty="0"/>
              <a:t>(z.B. Genehmigung durch die Behörde, Votum der Ethikkommission etc.)</a:t>
            </a:r>
          </a:p>
          <a:p>
            <a:pPr>
              <a:defRPr/>
            </a:pPr>
            <a:endParaRPr lang="de-DE" altLang="en-US" sz="1600" dirty="0" smtClean="0"/>
          </a:p>
        </p:txBody>
      </p:sp>
      <p:sp>
        <p:nvSpPr>
          <p:cNvPr id="45063" name="Foliennummernplatzhalter 1"/>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5FD8E20F-40B1-4679-BA62-3227CE859A48}" type="slidenum">
              <a:rPr lang="de-DE" altLang="en-US" sz="900" smtClean="0">
                <a:solidFill>
                  <a:schemeClr val="accent2"/>
                </a:solidFill>
              </a:rPr>
              <a:pPr/>
              <a:t>43</a:t>
            </a:fld>
            <a:endParaRPr lang="de-DE" altLang="en-US" sz="1400" b="0" smtClean="0">
              <a:solidFill>
                <a:schemeClr val="tx1"/>
              </a:solidFill>
            </a:endParaRPr>
          </a:p>
        </p:txBody>
      </p:sp>
    </p:spTree>
  </p:cSld>
  <p:clrMapOvr>
    <a:masterClrMapping/>
  </p:clrMapOvr>
  <p:transition>
    <p:zoom/>
  </p:transition>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6082"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endParaRPr lang="de-DE" altLang="en-US" sz="1000" b="0" dirty="0" smtClean="0">
              <a:solidFill>
                <a:schemeClr val="tx1"/>
              </a:solidFill>
            </a:endParaRPr>
          </a:p>
        </p:txBody>
      </p:sp>
      <p:sp>
        <p:nvSpPr>
          <p:cNvPr id="46083"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E2A88506-9D3F-4242-8D0C-08462BAA3C09}" type="slidenum">
              <a:rPr lang="de-DE" altLang="en-US" sz="900" smtClean="0">
                <a:solidFill>
                  <a:schemeClr val="accent2"/>
                </a:solidFill>
              </a:rPr>
              <a:pPr/>
              <a:t>44</a:t>
            </a:fld>
            <a:endParaRPr lang="de-DE" altLang="en-US" sz="1400" b="0" smtClean="0">
              <a:solidFill>
                <a:schemeClr val="tx1"/>
              </a:solidFill>
            </a:endParaRPr>
          </a:p>
        </p:txBody>
      </p:sp>
      <p:sp>
        <p:nvSpPr>
          <p:cNvPr id="165890"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2.1.2 Die Phasen der klinischen Prüfung</a:t>
            </a:r>
          </a:p>
        </p:txBody>
      </p:sp>
      <p:sp>
        <p:nvSpPr>
          <p:cNvPr id="165891"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2.1.2.4 Nachbeobachtung (post marketing)  Phase IV</a:t>
            </a:r>
          </a:p>
        </p:txBody>
      </p:sp>
      <p:sp>
        <p:nvSpPr>
          <p:cNvPr id="99335" name="Text Box 5"/>
          <p:cNvSpPr txBox="1">
            <a:spLocks noChangeArrowheads="1"/>
          </p:cNvSpPr>
          <p:nvPr/>
        </p:nvSpPr>
        <p:spPr bwMode="auto">
          <a:xfrm>
            <a:off x="684213" y="1556792"/>
            <a:ext cx="7704137" cy="48259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600" dirty="0" smtClean="0"/>
              <a:t>  </a:t>
            </a:r>
            <a:r>
              <a:rPr lang="de-DE" altLang="en-US" sz="2000" dirty="0" smtClean="0">
                <a:solidFill>
                  <a:srgbClr val="CC0000"/>
                </a:solidFill>
              </a:rPr>
              <a:t>3)</a:t>
            </a:r>
            <a:r>
              <a:rPr lang="de-DE" altLang="en-US" sz="1600" dirty="0" smtClean="0"/>
              <a:t> </a:t>
            </a:r>
            <a:r>
              <a:rPr lang="de-DE" altLang="en-US" sz="2000" dirty="0">
                <a:solidFill>
                  <a:srgbClr val="CC0000"/>
                </a:solidFill>
                <a:effectLst>
                  <a:outerShdw blurRad="38100" dist="38100" dir="2700000" algn="tl">
                    <a:srgbClr val="C0C0C0"/>
                  </a:outerShdw>
                </a:effectLst>
              </a:rPr>
              <a:t>NIS </a:t>
            </a:r>
            <a:r>
              <a:rPr lang="de-DE" altLang="en-US" sz="2000" dirty="0">
                <a:solidFill>
                  <a:schemeClr val="tx1"/>
                </a:solidFill>
              </a:rPr>
              <a:t>(</a:t>
            </a:r>
            <a:r>
              <a:rPr lang="de-DE" altLang="en-US" sz="2000" dirty="0">
                <a:solidFill>
                  <a:srgbClr val="CC0000"/>
                </a:solidFill>
                <a:effectLst>
                  <a:outerShdw blurRad="38100" dist="38100" dir="2700000" algn="tl">
                    <a:srgbClr val="C0C0C0"/>
                  </a:outerShdw>
                </a:effectLst>
              </a:rPr>
              <a:t>N</a:t>
            </a:r>
            <a:r>
              <a:rPr lang="de-DE" altLang="en-US" sz="2000" dirty="0">
                <a:solidFill>
                  <a:schemeClr val="tx1"/>
                </a:solidFill>
              </a:rPr>
              <a:t>icht </a:t>
            </a:r>
            <a:r>
              <a:rPr lang="de-DE" altLang="en-US" sz="2000" dirty="0" err="1">
                <a:solidFill>
                  <a:srgbClr val="CC0000"/>
                </a:solidFill>
                <a:effectLst>
                  <a:outerShdw blurRad="38100" dist="38100" dir="2700000" algn="tl">
                    <a:srgbClr val="C0C0C0"/>
                  </a:outerShdw>
                </a:effectLst>
              </a:rPr>
              <a:t>I</a:t>
            </a:r>
            <a:r>
              <a:rPr lang="de-DE" altLang="en-US" sz="2000" dirty="0" err="1">
                <a:solidFill>
                  <a:schemeClr val="tx1"/>
                </a:solidFill>
              </a:rPr>
              <a:t>nterventionelle</a:t>
            </a:r>
            <a:r>
              <a:rPr lang="de-DE" altLang="en-US" sz="2000" dirty="0">
                <a:solidFill>
                  <a:schemeClr val="tx1"/>
                </a:solidFill>
              </a:rPr>
              <a:t> </a:t>
            </a:r>
            <a:r>
              <a:rPr lang="de-DE" altLang="en-US" sz="2000" dirty="0">
                <a:solidFill>
                  <a:srgbClr val="CC0000"/>
                </a:solidFill>
                <a:effectLst>
                  <a:outerShdw blurRad="38100" dist="38100" dir="2700000" algn="tl">
                    <a:srgbClr val="C0C0C0"/>
                  </a:outerShdw>
                </a:effectLst>
              </a:rPr>
              <a:t>S</a:t>
            </a:r>
            <a:r>
              <a:rPr lang="de-DE" altLang="en-US" sz="2000" dirty="0">
                <a:solidFill>
                  <a:schemeClr val="tx1"/>
                </a:solidFill>
              </a:rPr>
              <a:t>tudie) </a:t>
            </a:r>
            <a:endParaRPr lang="de-DE" altLang="en-US" sz="2000" dirty="0" smtClean="0">
              <a:solidFill>
                <a:schemeClr val="tx1"/>
              </a:solidFill>
            </a:endParaRPr>
          </a:p>
          <a:p>
            <a:pPr>
              <a:buFont typeface="Arial" panose="020B0604020202020204" pitchFamily="34" charset="0"/>
              <a:buChar char="•"/>
              <a:defRPr/>
            </a:pPr>
            <a:r>
              <a:rPr lang="de-DE" altLang="en-US" sz="1600" dirty="0" smtClean="0">
                <a:solidFill>
                  <a:srgbClr val="7030A0"/>
                </a:solidFill>
              </a:rPr>
              <a:t>Keine weitere Phase der Klinischen Prüfung!</a:t>
            </a:r>
            <a:br>
              <a:rPr lang="de-DE" altLang="en-US" sz="1600" dirty="0" smtClean="0">
                <a:solidFill>
                  <a:srgbClr val="7030A0"/>
                </a:solidFill>
              </a:rPr>
            </a:br>
            <a:r>
              <a:rPr lang="de-DE" altLang="en-US" sz="1600" dirty="0" smtClean="0">
                <a:solidFill>
                  <a:srgbClr val="7030A0"/>
                </a:solidFill>
              </a:rPr>
              <a:t>Muss nur angezeigt werden</a:t>
            </a:r>
          </a:p>
          <a:p>
            <a:pPr>
              <a:buFontTx/>
              <a:buChar char="•"/>
              <a:defRPr/>
            </a:pPr>
            <a:r>
              <a:rPr lang="de-DE" altLang="en-US" sz="1600" dirty="0" smtClean="0"/>
              <a:t>Voraussetzung ist die Anwendung in der </a:t>
            </a:r>
            <a:r>
              <a:rPr lang="de-DE" altLang="en-US" sz="1600" dirty="0" smtClean="0">
                <a:solidFill>
                  <a:srgbClr val="CC0000"/>
                </a:solidFill>
                <a:effectLst>
                  <a:outerShdw blurRad="38100" dist="38100" dir="2700000" algn="tl">
                    <a:srgbClr val="C0C0C0"/>
                  </a:outerShdw>
                </a:effectLst>
              </a:rPr>
              <a:t>üblichen</a:t>
            </a:r>
            <a:r>
              <a:rPr lang="de-DE" altLang="en-US" sz="1600" dirty="0" smtClean="0"/>
              <a:t> klinischen Praxis</a:t>
            </a:r>
          </a:p>
          <a:p>
            <a:pPr>
              <a:buFontTx/>
              <a:buChar char="•"/>
              <a:defRPr/>
            </a:pPr>
            <a:r>
              <a:rPr lang="de-DE" altLang="en-US" sz="1600" dirty="0" smtClean="0"/>
              <a:t>Entscheidung über die Therapie </a:t>
            </a:r>
            <a:r>
              <a:rPr lang="de-DE" altLang="en-US" sz="1600" dirty="0" smtClean="0">
                <a:solidFill>
                  <a:srgbClr val="CC0000"/>
                </a:solidFill>
                <a:effectLst>
                  <a:outerShdw blurRad="38100" dist="38100" dir="2700000" algn="tl">
                    <a:srgbClr val="C0C0C0"/>
                  </a:outerShdw>
                </a:effectLst>
              </a:rPr>
              <a:t>vor</a:t>
            </a:r>
            <a:r>
              <a:rPr lang="de-DE" altLang="en-US" sz="1600" dirty="0" smtClean="0"/>
              <a:t> Einschluss in die Studie</a:t>
            </a:r>
          </a:p>
          <a:p>
            <a:pPr>
              <a:buFontTx/>
              <a:buChar char="•"/>
              <a:defRPr/>
            </a:pPr>
            <a:r>
              <a:rPr lang="de-DE" altLang="en-US" sz="1600" dirty="0" smtClean="0"/>
              <a:t>Beobachtung der Korrektheit von Fachinformationen und Wirksamkeitskriterien</a:t>
            </a:r>
          </a:p>
          <a:p>
            <a:pPr marL="0" indent="0">
              <a:defRPr/>
            </a:pPr>
            <a:endParaRPr lang="de-DE" altLang="en-US" sz="1600" dirty="0" smtClean="0"/>
          </a:p>
          <a:p>
            <a:pPr marL="0" indent="0">
              <a:defRPr/>
            </a:pPr>
            <a:r>
              <a:rPr lang="de-DE" altLang="en-US" sz="1600" dirty="0" smtClean="0">
                <a:solidFill>
                  <a:srgbClr val="7030A0"/>
                </a:solidFill>
              </a:rPr>
              <a:t>Untergruppe</a:t>
            </a:r>
          </a:p>
          <a:p>
            <a:pPr>
              <a:defRPr/>
            </a:pPr>
            <a:r>
              <a:rPr lang="de-DE" altLang="en-US" sz="1600" dirty="0" smtClean="0">
                <a:solidFill>
                  <a:srgbClr val="CC0000"/>
                </a:solidFill>
                <a:effectLst>
                  <a:outerShdw blurRad="38100" dist="38100" dir="2700000" algn="tl">
                    <a:srgbClr val="C0C0C0"/>
                  </a:outerShdw>
                </a:effectLst>
              </a:rPr>
              <a:t>AWB </a:t>
            </a:r>
            <a:r>
              <a:rPr lang="de-DE" altLang="en-US" sz="1600" dirty="0" smtClean="0">
                <a:solidFill>
                  <a:schemeClr val="tx1"/>
                </a:solidFill>
              </a:rPr>
              <a:t>(</a:t>
            </a:r>
            <a:r>
              <a:rPr lang="de-DE" altLang="en-US" sz="1600" dirty="0" err="1" smtClean="0">
                <a:solidFill>
                  <a:srgbClr val="CC0000"/>
                </a:solidFill>
                <a:effectLst>
                  <a:outerShdw blurRad="38100" dist="38100" dir="2700000" algn="tl">
                    <a:srgbClr val="C0C0C0"/>
                  </a:outerShdw>
                </a:effectLst>
              </a:rPr>
              <a:t>A</a:t>
            </a:r>
            <a:r>
              <a:rPr lang="de-DE" altLang="en-US" sz="1600" dirty="0" err="1" smtClean="0">
                <a:solidFill>
                  <a:schemeClr val="tx1"/>
                </a:solidFill>
              </a:rPr>
              <a:t>n</a:t>
            </a:r>
            <a:r>
              <a:rPr lang="de-DE" altLang="en-US" sz="1600" dirty="0" err="1">
                <a:solidFill>
                  <a:srgbClr val="CC0000"/>
                </a:solidFill>
                <a:effectLst>
                  <a:outerShdw blurRad="38100" dist="38100" dir="2700000" algn="tl">
                    <a:srgbClr val="C0C0C0"/>
                  </a:outerShdw>
                </a:effectLst>
              </a:rPr>
              <a:t>W</a:t>
            </a:r>
            <a:r>
              <a:rPr lang="de-DE" altLang="en-US" sz="1600" dirty="0" err="1" smtClean="0">
                <a:solidFill>
                  <a:schemeClr val="tx1"/>
                </a:solidFill>
              </a:rPr>
              <a:t>endungs</a:t>
            </a:r>
            <a:r>
              <a:rPr lang="de-DE" altLang="en-US" sz="1600" dirty="0" err="1">
                <a:solidFill>
                  <a:srgbClr val="CC0000"/>
                </a:solidFill>
                <a:effectLst>
                  <a:outerShdw blurRad="38100" dist="38100" dir="2700000" algn="tl">
                    <a:srgbClr val="C0C0C0"/>
                  </a:outerShdw>
                </a:effectLst>
              </a:rPr>
              <a:t>B</a:t>
            </a:r>
            <a:r>
              <a:rPr lang="de-DE" altLang="en-US" sz="1600" dirty="0" err="1" smtClean="0">
                <a:solidFill>
                  <a:schemeClr val="tx1"/>
                </a:solidFill>
              </a:rPr>
              <a:t>eobachtung</a:t>
            </a:r>
            <a:r>
              <a:rPr lang="de-DE" altLang="en-US" sz="1600" dirty="0" smtClean="0">
                <a:solidFill>
                  <a:schemeClr val="tx1"/>
                </a:solidFill>
              </a:rPr>
              <a:t>) </a:t>
            </a:r>
          </a:p>
          <a:p>
            <a:pPr>
              <a:buFont typeface="Arial" panose="020B0604020202020204" pitchFamily="34" charset="0"/>
              <a:buChar char="•"/>
              <a:defRPr/>
            </a:pPr>
            <a:r>
              <a:rPr lang="de-DE" altLang="en-US" sz="1600" dirty="0" smtClean="0">
                <a:solidFill>
                  <a:schemeClr val="tx1"/>
                </a:solidFill>
              </a:rPr>
              <a:t>Dient zum Gewinn von Erkenntnissen bei der Anwendung von Arzneimitteln</a:t>
            </a:r>
          </a:p>
          <a:p>
            <a:pPr>
              <a:buFont typeface="Arial" panose="020B0604020202020204" pitchFamily="34" charset="0"/>
              <a:buChar char="•"/>
              <a:defRPr/>
            </a:pPr>
            <a:r>
              <a:rPr lang="de-DE" altLang="en-US" sz="1600" dirty="0"/>
              <a:t>Leider sehr oft zu kommerziellen Zwecken missbraucht</a:t>
            </a:r>
            <a:r>
              <a:rPr lang="de-DE" altLang="en-US" sz="1600" dirty="0" smtClean="0"/>
              <a:t>!</a:t>
            </a:r>
          </a:p>
          <a:p>
            <a:pPr>
              <a:buFont typeface="Arial" panose="020B0604020202020204" pitchFamily="34" charset="0"/>
              <a:buChar char="•"/>
              <a:defRPr/>
            </a:pPr>
            <a:r>
              <a:rPr lang="de-DE" altLang="en-US" sz="1600" dirty="0" smtClean="0">
                <a:solidFill>
                  <a:schemeClr val="tx1"/>
                </a:solidFill>
              </a:rPr>
              <a:t>Ärzte verdienen zwischen 1.000 und 10.000 €/AWB, manche &gt;200.000 €</a:t>
            </a:r>
            <a:endParaRPr lang="de-DE" altLang="en-US" sz="1600" dirty="0">
              <a:solidFill>
                <a:schemeClr val="tx1"/>
              </a:solidFill>
            </a:endParaRPr>
          </a:p>
          <a:p>
            <a:pPr>
              <a:defRPr/>
            </a:pPr>
            <a:endParaRPr lang="de-DE" altLang="en-US" sz="1600" dirty="0" smtClean="0"/>
          </a:p>
        </p:txBody>
      </p:sp>
    </p:spTree>
  </p:cSld>
  <p:clrMapOvr>
    <a:masterClrMapping/>
  </p:clrMapOvr>
  <p:transition>
    <p:zoom/>
  </p:transition>
</p:sld>
</file>

<file path=ppt/slides/slide4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6082"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endParaRPr lang="de-DE" altLang="en-US" sz="1000" b="0" dirty="0" smtClean="0">
              <a:solidFill>
                <a:schemeClr val="tx1"/>
              </a:solidFill>
            </a:endParaRPr>
          </a:p>
        </p:txBody>
      </p:sp>
      <p:sp>
        <p:nvSpPr>
          <p:cNvPr id="46083"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E2A88506-9D3F-4242-8D0C-08462BAA3C09}" type="slidenum">
              <a:rPr lang="de-DE" altLang="en-US" sz="900" smtClean="0">
                <a:solidFill>
                  <a:schemeClr val="accent2"/>
                </a:solidFill>
              </a:rPr>
              <a:pPr/>
              <a:t>45</a:t>
            </a:fld>
            <a:endParaRPr lang="de-DE" altLang="en-US" sz="1400" b="0" smtClean="0">
              <a:solidFill>
                <a:schemeClr val="tx1"/>
              </a:solidFill>
            </a:endParaRPr>
          </a:p>
        </p:txBody>
      </p:sp>
      <p:sp>
        <p:nvSpPr>
          <p:cNvPr id="165890" name="Rectangle 2"/>
          <p:cNvSpPr>
            <a:spLocks noGrp="1" noChangeArrowheads="1"/>
          </p:cNvSpPr>
          <p:nvPr>
            <p:ph type="title"/>
          </p:nvPr>
        </p:nvSpPr>
        <p:spPr>
          <a:xfrm>
            <a:off x="688975" y="260648"/>
            <a:ext cx="7772400" cy="519113"/>
          </a:xfrm>
        </p:spPr>
        <p:txBody>
          <a:bodyPr/>
          <a:lstStyle/>
          <a:p>
            <a:pPr>
              <a:defRPr/>
            </a:pPr>
            <a:r>
              <a:rPr lang="de-DE" altLang="en-US" dirty="0" smtClean="0">
                <a:ea typeface="ＭＳ Ｐゴシック" pitchFamily="1" charset="-128"/>
              </a:rPr>
              <a:t>2.1.2 Die Phasen der klinischen Prüfung</a:t>
            </a:r>
          </a:p>
        </p:txBody>
      </p:sp>
      <p:sp>
        <p:nvSpPr>
          <p:cNvPr id="165891" name="Text Box 3"/>
          <p:cNvSpPr txBox="1">
            <a:spLocks noChangeArrowheads="1"/>
          </p:cNvSpPr>
          <p:nvPr/>
        </p:nvSpPr>
        <p:spPr bwMode="auto">
          <a:xfrm>
            <a:off x="720725" y="811606"/>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dirty="0" smtClean="0"/>
              <a:t>2.1.2.4 Nachbeobachtung (</a:t>
            </a:r>
            <a:r>
              <a:rPr lang="de-DE" sz="1600" dirty="0" err="1" smtClean="0"/>
              <a:t>post</a:t>
            </a:r>
            <a:r>
              <a:rPr lang="de-DE" sz="1600" dirty="0" smtClean="0"/>
              <a:t> </a:t>
            </a:r>
            <a:r>
              <a:rPr lang="de-DE" sz="1600" dirty="0" err="1" smtClean="0"/>
              <a:t>marketing</a:t>
            </a:r>
            <a:r>
              <a:rPr lang="de-DE" sz="1600" dirty="0" smtClean="0"/>
              <a:t>)  Phase IV</a:t>
            </a:r>
          </a:p>
        </p:txBody>
      </p:sp>
      <p:sp>
        <p:nvSpPr>
          <p:cNvPr id="99335" name="Text Box 5"/>
          <p:cNvSpPr txBox="1">
            <a:spLocks noChangeArrowheads="1"/>
          </p:cNvSpPr>
          <p:nvPr/>
        </p:nvSpPr>
        <p:spPr bwMode="auto">
          <a:xfrm>
            <a:off x="720725" y="1242860"/>
            <a:ext cx="7704137" cy="313932"/>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600" dirty="0" smtClean="0"/>
              <a:t>Daten der Krankenkassen können auch wichtige Informationen liefern.</a:t>
            </a:r>
          </a:p>
        </p:txBody>
      </p:sp>
      <p:pic>
        <p:nvPicPr>
          <p:cNvPr id="2" name="Grafik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123728" y="1628800"/>
            <a:ext cx="6336957" cy="4824536"/>
          </a:xfrm>
          <a:prstGeom prst="rect">
            <a:avLst/>
          </a:prstGeom>
          <a:ln>
            <a:noFill/>
          </a:ln>
          <a:effectLst>
            <a:outerShdw blurRad="292100" dist="139700" dir="2700000" algn="tl" rotWithShape="0">
              <a:srgbClr val="333333">
                <a:alpha val="65000"/>
              </a:srgbClr>
            </a:outerShdw>
          </a:effectLst>
        </p:spPr>
      </p:pic>
      <p:sp>
        <p:nvSpPr>
          <p:cNvPr id="3" name="Textfeld 2"/>
          <p:cNvSpPr txBox="1"/>
          <p:nvPr/>
        </p:nvSpPr>
        <p:spPr>
          <a:xfrm>
            <a:off x="323528" y="1844824"/>
            <a:ext cx="1512168" cy="230832"/>
          </a:xfrm>
          <a:prstGeom prst="rect">
            <a:avLst/>
          </a:prstGeom>
          <a:noFill/>
        </p:spPr>
        <p:txBody>
          <a:bodyPr wrap="square" rtlCol="0">
            <a:spAutoFit/>
          </a:bodyPr>
          <a:lstStyle/>
          <a:p>
            <a:endParaRPr lang="de-DE" sz="1000" b="0" dirty="0"/>
          </a:p>
        </p:txBody>
      </p:sp>
      <p:sp>
        <p:nvSpPr>
          <p:cNvPr id="9" name="Rectangle 2"/>
          <p:cNvSpPr>
            <a:spLocks noChangeArrowheads="1"/>
          </p:cNvSpPr>
          <p:nvPr/>
        </p:nvSpPr>
        <p:spPr bwMode="auto">
          <a:xfrm>
            <a:off x="107504" y="1778471"/>
            <a:ext cx="1944216" cy="36353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0" tIns="13607" rIns="0" bIns="0" numCol="1" anchor="ctr" anchorCtr="0" compatLnSpc="1">
            <a:prstTxWarp prst="textNoShape">
              <a:avLst/>
            </a:prstTxWarp>
          </a:bodyPr>
          <a:lstStyle>
            <a:lvl1pPr algn="ctr" defTabSz="457200" rtl="0" fontAlgn="base" hangingPunct="0">
              <a:lnSpc>
                <a:spcPct val="93000"/>
              </a:lnSpc>
              <a:spcBef>
                <a:spcPct val="0"/>
              </a:spcBef>
              <a:spcAft>
                <a:spcPct val="0"/>
              </a:spcAft>
              <a:buClr>
                <a:srgbClr val="000000"/>
              </a:buClr>
              <a:buSzPct val="100000"/>
              <a:buFont typeface="Times New Roman" pitchFamily="16" charset="0"/>
              <a:defRPr sz="4400">
                <a:solidFill>
                  <a:srgbClr val="FFFFFF"/>
                </a:solidFill>
                <a:latin typeface="+mj-lt"/>
                <a:ea typeface="+mj-ea"/>
                <a:cs typeface="+mj-cs"/>
              </a:defRPr>
            </a:lvl1pPr>
            <a:lvl2pPr marL="742950" indent="-285750" algn="ctr" defTabSz="457200" rtl="0" fontAlgn="base" hangingPunct="0">
              <a:lnSpc>
                <a:spcPct val="93000"/>
              </a:lnSpc>
              <a:spcBef>
                <a:spcPct val="0"/>
              </a:spcBef>
              <a:spcAft>
                <a:spcPct val="0"/>
              </a:spcAft>
              <a:buClr>
                <a:srgbClr val="000000"/>
              </a:buClr>
              <a:buSzPct val="100000"/>
              <a:buFont typeface="Times New Roman" pitchFamily="16" charset="0"/>
              <a:defRPr sz="4400">
                <a:solidFill>
                  <a:srgbClr val="FFFFFF"/>
                </a:solidFill>
                <a:latin typeface="Arial" charset="0"/>
                <a:ea typeface="Kochi Mincho" charset="0"/>
                <a:cs typeface="Kochi Mincho" charset="0"/>
              </a:defRPr>
            </a:lvl2pPr>
            <a:lvl3pPr marL="1143000" indent="-228600" algn="ctr" defTabSz="457200" rtl="0" fontAlgn="base" hangingPunct="0">
              <a:lnSpc>
                <a:spcPct val="93000"/>
              </a:lnSpc>
              <a:spcBef>
                <a:spcPct val="0"/>
              </a:spcBef>
              <a:spcAft>
                <a:spcPct val="0"/>
              </a:spcAft>
              <a:buClr>
                <a:srgbClr val="000000"/>
              </a:buClr>
              <a:buSzPct val="100000"/>
              <a:buFont typeface="Times New Roman" pitchFamily="16" charset="0"/>
              <a:defRPr sz="4400">
                <a:solidFill>
                  <a:srgbClr val="FFFFFF"/>
                </a:solidFill>
                <a:latin typeface="Arial" charset="0"/>
                <a:ea typeface="Kochi Mincho" charset="0"/>
                <a:cs typeface="Kochi Mincho" charset="0"/>
              </a:defRPr>
            </a:lvl3pPr>
            <a:lvl4pPr marL="1600200" indent="-228600" algn="ctr" defTabSz="457200" rtl="0" fontAlgn="base" hangingPunct="0">
              <a:lnSpc>
                <a:spcPct val="93000"/>
              </a:lnSpc>
              <a:spcBef>
                <a:spcPct val="0"/>
              </a:spcBef>
              <a:spcAft>
                <a:spcPct val="0"/>
              </a:spcAft>
              <a:buClr>
                <a:srgbClr val="000000"/>
              </a:buClr>
              <a:buSzPct val="100000"/>
              <a:buFont typeface="Times New Roman" pitchFamily="16" charset="0"/>
              <a:defRPr sz="4400">
                <a:solidFill>
                  <a:srgbClr val="FFFFFF"/>
                </a:solidFill>
                <a:latin typeface="Arial" charset="0"/>
                <a:ea typeface="Kochi Mincho" charset="0"/>
                <a:cs typeface="Kochi Mincho" charset="0"/>
              </a:defRPr>
            </a:lvl4pPr>
            <a:lvl5pPr marL="2057400" indent="-228600" algn="ctr" defTabSz="457200" rtl="0" fontAlgn="base" hangingPunct="0">
              <a:lnSpc>
                <a:spcPct val="93000"/>
              </a:lnSpc>
              <a:spcBef>
                <a:spcPct val="0"/>
              </a:spcBef>
              <a:spcAft>
                <a:spcPct val="0"/>
              </a:spcAft>
              <a:buClr>
                <a:srgbClr val="000000"/>
              </a:buClr>
              <a:buSzPct val="100000"/>
              <a:buFont typeface="Times New Roman" pitchFamily="16" charset="0"/>
              <a:defRPr sz="4400">
                <a:solidFill>
                  <a:srgbClr val="FFFFFF"/>
                </a:solidFill>
                <a:latin typeface="Arial" charset="0"/>
                <a:ea typeface="Kochi Mincho" charset="0"/>
                <a:cs typeface="Kochi Mincho" charset="0"/>
              </a:defRPr>
            </a:lvl5pPr>
            <a:lvl6pPr marL="2514600" indent="-228600" algn="ctr" defTabSz="457200" rtl="0" fontAlgn="base" hangingPunct="0">
              <a:lnSpc>
                <a:spcPct val="93000"/>
              </a:lnSpc>
              <a:spcBef>
                <a:spcPct val="0"/>
              </a:spcBef>
              <a:spcAft>
                <a:spcPct val="0"/>
              </a:spcAft>
              <a:buClr>
                <a:srgbClr val="000000"/>
              </a:buClr>
              <a:buSzPct val="100000"/>
              <a:buFont typeface="Times New Roman" pitchFamily="16" charset="0"/>
              <a:defRPr sz="4400">
                <a:solidFill>
                  <a:srgbClr val="FFFFFF"/>
                </a:solidFill>
                <a:latin typeface="Arial" charset="0"/>
                <a:ea typeface="Kochi Mincho" charset="0"/>
                <a:cs typeface="Kochi Mincho" charset="0"/>
              </a:defRPr>
            </a:lvl6pPr>
            <a:lvl7pPr marL="2971800" indent="-228600" algn="ctr" defTabSz="457200" rtl="0" fontAlgn="base" hangingPunct="0">
              <a:lnSpc>
                <a:spcPct val="93000"/>
              </a:lnSpc>
              <a:spcBef>
                <a:spcPct val="0"/>
              </a:spcBef>
              <a:spcAft>
                <a:spcPct val="0"/>
              </a:spcAft>
              <a:buClr>
                <a:srgbClr val="000000"/>
              </a:buClr>
              <a:buSzPct val="100000"/>
              <a:buFont typeface="Times New Roman" pitchFamily="16" charset="0"/>
              <a:defRPr sz="4400">
                <a:solidFill>
                  <a:srgbClr val="FFFFFF"/>
                </a:solidFill>
                <a:latin typeface="Arial" charset="0"/>
                <a:ea typeface="Kochi Mincho" charset="0"/>
                <a:cs typeface="Kochi Mincho" charset="0"/>
              </a:defRPr>
            </a:lvl7pPr>
            <a:lvl8pPr marL="3429000" indent="-228600" algn="ctr" defTabSz="457200" rtl="0" fontAlgn="base" hangingPunct="0">
              <a:lnSpc>
                <a:spcPct val="93000"/>
              </a:lnSpc>
              <a:spcBef>
                <a:spcPct val="0"/>
              </a:spcBef>
              <a:spcAft>
                <a:spcPct val="0"/>
              </a:spcAft>
              <a:buClr>
                <a:srgbClr val="000000"/>
              </a:buClr>
              <a:buSzPct val="100000"/>
              <a:buFont typeface="Times New Roman" pitchFamily="16" charset="0"/>
              <a:defRPr sz="4400">
                <a:solidFill>
                  <a:srgbClr val="FFFFFF"/>
                </a:solidFill>
                <a:latin typeface="Arial" charset="0"/>
                <a:ea typeface="Kochi Mincho" charset="0"/>
                <a:cs typeface="Kochi Mincho" charset="0"/>
              </a:defRPr>
            </a:lvl8pPr>
            <a:lvl9pPr marL="3886200" indent="-228600" algn="ctr" defTabSz="457200" rtl="0" fontAlgn="base" hangingPunct="0">
              <a:lnSpc>
                <a:spcPct val="93000"/>
              </a:lnSpc>
              <a:spcBef>
                <a:spcPct val="0"/>
              </a:spcBef>
              <a:spcAft>
                <a:spcPct val="0"/>
              </a:spcAft>
              <a:buClr>
                <a:srgbClr val="000000"/>
              </a:buClr>
              <a:buSzPct val="100000"/>
              <a:buFont typeface="Times New Roman" pitchFamily="16" charset="0"/>
              <a:defRPr sz="4400">
                <a:solidFill>
                  <a:srgbClr val="FFFFFF"/>
                </a:solidFill>
                <a:latin typeface="Arial" charset="0"/>
                <a:ea typeface="Kochi Mincho" charset="0"/>
                <a:cs typeface="Kochi Mincho" charset="0"/>
              </a:defRPr>
            </a:lvl9pPr>
          </a:lstStyle>
          <a:p>
            <a:pPr algn="l">
              <a:tabLst>
                <a:tab pos="723900" algn="l"/>
                <a:tab pos="1447800" algn="l"/>
                <a:tab pos="2171700" algn="l"/>
                <a:tab pos="2895600" algn="l"/>
                <a:tab pos="3619500" algn="l"/>
                <a:tab pos="4343400" algn="l"/>
                <a:tab pos="5067300" algn="l"/>
                <a:tab pos="5791200" algn="l"/>
                <a:tab pos="6515100" algn="l"/>
              </a:tabLst>
            </a:pPr>
            <a:r>
              <a:rPr lang="en-US" altLang="de-DE" sz="1000" b="1" dirty="0">
                <a:solidFill>
                  <a:schemeClr val="tx1"/>
                </a:solidFill>
                <a:cs typeface="Arial Unicode MS" pitchFamily="32" charset="0"/>
              </a:rPr>
              <a:t>Choudhry NK. </a:t>
            </a:r>
            <a:endParaRPr lang="en-US" altLang="de-DE" sz="1000" b="1" dirty="0" smtClean="0">
              <a:solidFill>
                <a:schemeClr val="tx1"/>
              </a:solidFill>
              <a:cs typeface="Arial Unicode MS" pitchFamily="32" charset="0"/>
            </a:endParaRPr>
          </a:p>
          <a:p>
            <a:pPr algn="l">
              <a:tabLst>
                <a:tab pos="723900" algn="l"/>
                <a:tab pos="1447800" algn="l"/>
                <a:tab pos="2171700" algn="l"/>
                <a:tab pos="2895600" algn="l"/>
                <a:tab pos="3619500" algn="l"/>
                <a:tab pos="4343400" algn="l"/>
                <a:tab pos="5067300" algn="l"/>
                <a:tab pos="5791200" algn="l"/>
                <a:tab pos="6515100" algn="l"/>
              </a:tabLst>
            </a:pPr>
            <a:r>
              <a:rPr lang="en-US" altLang="de-DE" sz="1000" b="1" dirty="0" smtClean="0">
                <a:solidFill>
                  <a:schemeClr val="tx1"/>
                </a:solidFill>
                <a:cs typeface="Arial Unicode MS" pitchFamily="32" charset="0"/>
              </a:rPr>
              <a:t>N </a:t>
            </a:r>
            <a:r>
              <a:rPr lang="en-US" altLang="de-DE" sz="1000" b="1" dirty="0" err="1">
                <a:solidFill>
                  <a:schemeClr val="tx1"/>
                </a:solidFill>
                <a:cs typeface="Arial Unicode MS" pitchFamily="32" charset="0"/>
              </a:rPr>
              <a:t>Engl</a:t>
            </a:r>
            <a:r>
              <a:rPr lang="en-US" altLang="de-DE" sz="1000" b="1" dirty="0">
                <a:solidFill>
                  <a:schemeClr val="tx1"/>
                </a:solidFill>
                <a:cs typeface="Arial Unicode MS" pitchFamily="32" charset="0"/>
              </a:rPr>
              <a:t> J Med 2017;377:957-964.</a:t>
            </a:r>
          </a:p>
        </p:txBody>
      </p:sp>
    </p:spTree>
    <p:extLst>
      <p:ext uri="{BB962C8B-B14F-4D97-AF65-F5344CB8AC3E}">
        <p14:creationId xmlns:p14="http://schemas.microsoft.com/office/powerpoint/2010/main" val="1184141091"/>
      </p:ext>
    </p:extLst>
  </p:cSld>
  <p:clrMapOvr>
    <a:masterClrMapping/>
  </p:clrMapOvr>
  <p:transition>
    <p:zoom/>
  </p:transition>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7106"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47107"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3FD6920C-6E6C-4528-9051-B928BC3F908C}" type="slidenum">
              <a:rPr lang="de-DE" altLang="en-US" sz="900" smtClean="0">
                <a:solidFill>
                  <a:schemeClr val="accent2"/>
                </a:solidFill>
              </a:rPr>
              <a:pPr/>
              <a:t>46</a:t>
            </a:fld>
            <a:endParaRPr lang="de-DE" altLang="en-US" sz="1400" b="0" smtClean="0">
              <a:solidFill>
                <a:schemeClr val="tx1"/>
              </a:solidFill>
            </a:endParaRPr>
          </a:p>
        </p:txBody>
      </p:sp>
      <p:sp>
        <p:nvSpPr>
          <p:cNvPr id="154626"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2.1.2 Die Phasen der klinischen Prüfung</a:t>
            </a:r>
          </a:p>
        </p:txBody>
      </p:sp>
      <p:sp>
        <p:nvSpPr>
          <p:cNvPr id="154627" name="Rectangle 3"/>
          <p:cNvSpPr>
            <a:spLocks noGrp="1" noChangeArrowheads="1"/>
          </p:cNvSpPr>
          <p:nvPr>
            <p:ph type="body" idx="1"/>
          </p:nvPr>
        </p:nvSpPr>
        <p:spPr>
          <a:xfrm>
            <a:off x="684213" y="1700213"/>
            <a:ext cx="7772400" cy="4114800"/>
          </a:xfrm>
        </p:spPr>
        <p:txBody>
          <a:bodyPr/>
          <a:lstStyle/>
          <a:p>
            <a:pPr>
              <a:lnSpc>
                <a:spcPct val="90000"/>
              </a:lnSpc>
            </a:pPr>
            <a:r>
              <a:rPr lang="de-DE" altLang="en-US" sz="2000" smtClean="0">
                <a:ea typeface="ＭＳ Ｐゴシック" pitchFamily="34" charset="-128"/>
              </a:rPr>
              <a:t>Onkologie</a:t>
            </a:r>
          </a:p>
          <a:p>
            <a:pPr lvl="1">
              <a:lnSpc>
                <a:spcPct val="90000"/>
              </a:lnSpc>
            </a:pPr>
            <a:r>
              <a:rPr lang="de-DE" altLang="en-US" sz="1800" smtClean="0">
                <a:ea typeface="ＭＳ Ｐゴシック" pitchFamily="34" charset="-128"/>
              </a:rPr>
              <a:t>Toxizität der Substanzen</a:t>
            </a:r>
          </a:p>
          <a:p>
            <a:pPr lvl="3">
              <a:lnSpc>
                <a:spcPct val="90000"/>
              </a:lnSpc>
            </a:pPr>
            <a:r>
              <a:rPr lang="de-DE" altLang="en-US" sz="1400" smtClean="0">
                <a:ea typeface="ＭＳ Ｐゴシック" pitchFamily="34" charset="-128"/>
              </a:rPr>
              <a:t>Studien erfolgen auch in der Phase I nur an Patienten und nicht an gesunden Probanden</a:t>
            </a:r>
          </a:p>
          <a:p>
            <a:pPr>
              <a:lnSpc>
                <a:spcPct val="90000"/>
              </a:lnSpc>
            </a:pPr>
            <a:r>
              <a:rPr lang="de-DE" altLang="en-US" sz="2000" smtClean="0">
                <a:ea typeface="ＭＳ Ｐゴシック" pitchFamily="34" charset="-128"/>
              </a:rPr>
              <a:t>Pädiatrie</a:t>
            </a:r>
          </a:p>
          <a:p>
            <a:pPr lvl="1">
              <a:lnSpc>
                <a:spcPct val="90000"/>
              </a:lnSpc>
            </a:pPr>
            <a:r>
              <a:rPr lang="de-DE" altLang="en-US" sz="1800" smtClean="0">
                <a:ea typeface="ＭＳ Ｐゴシック" pitchFamily="34" charset="-128"/>
              </a:rPr>
              <a:t>Übertragung der Daten aus Studien an Erwachsenen ist nicht möglich, da ein Kind nicht ein kleiner Erwachsener ist, sondern anders ausgeprägte Enzyme und eine andere Inter-/Intrazelluläre Verteilung besitzt)</a:t>
            </a:r>
          </a:p>
          <a:p>
            <a:pPr lvl="3">
              <a:lnSpc>
                <a:spcPct val="90000"/>
              </a:lnSpc>
            </a:pPr>
            <a:r>
              <a:rPr lang="de-DE" altLang="en-US" sz="1400" smtClean="0">
                <a:ea typeface="ＭＳ Ｐゴシック" pitchFamily="34" charset="-128"/>
              </a:rPr>
              <a:t>Studien werden i.d.R. wegen des finanziell uninteressanten Marktes nicht oder ungenügend ausgeführt</a:t>
            </a:r>
          </a:p>
          <a:p>
            <a:pPr lvl="3">
              <a:lnSpc>
                <a:spcPct val="90000"/>
              </a:lnSpc>
            </a:pPr>
            <a:r>
              <a:rPr lang="de-DE" altLang="en-US" sz="1400" smtClean="0">
                <a:ea typeface="ＭＳ Ｐゴシック" pitchFamily="34" charset="-128"/>
              </a:rPr>
              <a:t>Ethische Probleme</a:t>
            </a:r>
          </a:p>
          <a:p>
            <a:pPr>
              <a:lnSpc>
                <a:spcPct val="90000"/>
              </a:lnSpc>
            </a:pPr>
            <a:r>
              <a:rPr lang="de-DE" altLang="en-US" sz="2000" smtClean="0">
                <a:ea typeface="ＭＳ Ｐゴシック" pitchFamily="34" charset="-128"/>
              </a:rPr>
              <a:t>Gentechnische Therapien</a:t>
            </a:r>
          </a:p>
          <a:p>
            <a:pPr lvl="1">
              <a:lnSpc>
                <a:spcPct val="90000"/>
              </a:lnSpc>
            </a:pPr>
            <a:r>
              <a:rPr lang="de-DE" altLang="en-US" sz="1800" smtClean="0">
                <a:ea typeface="ＭＳ Ｐゴシック" pitchFamily="34" charset="-128"/>
              </a:rPr>
              <a:t>Werfen neue ethische Probleme auf, die noch nicht ausdiskutiert sind</a:t>
            </a:r>
          </a:p>
        </p:txBody>
      </p:sp>
      <p:sp>
        <p:nvSpPr>
          <p:cNvPr id="154628" name="Text Box 4"/>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lgn="ctr">
              <a:defRPr/>
            </a:pPr>
            <a:r>
              <a:rPr lang="de-DE" altLang="en-US" sz="1600" smtClean="0"/>
              <a:t>2.1.2.5 </a:t>
            </a:r>
            <a:r>
              <a:rPr lang="en-US" altLang="en-US" sz="1600" smtClean="0"/>
              <a:t>Spezielle Fälle</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154626"/>
                                        </p:tgtEl>
                                        <p:attrNameLst>
                                          <p:attrName>style.visibility</p:attrName>
                                        </p:attrNameLst>
                                      </p:cBhvr>
                                      <p:to>
                                        <p:strVal val="visible"/>
                                      </p:to>
                                    </p:set>
                                    <p:anim calcmode="lin" valueType="num">
                                      <p:cBhvr additive="base">
                                        <p:cTn id="7" dur="500" fill="hold"/>
                                        <p:tgtEl>
                                          <p:spTgt spid="154626"/>
                                        </p:tgtEl>
                                        <p:attrNameLst>
                                          <p:attrName>ppt_x</p:attrName>
                                        </p:attrNameLst>
                                      </p:cBhvr>
                                      <p:tavLst>
                                        <p:tav tm="0">
                                          <p:val>
                                            <p:strVal val="#ppt_x"/>
                                          </p:val>
                                        </p:tav>
                                        <p:tav tm="100000">
                                          <p:val>
                                            <p:strVal val="#ppt_x"/>
                                          </p:val>
                                        </p:tav>
                                      </p:tavLst>
                                    </p:anim>
                                    <p:anim calcmode="lin" valueType="num">
                                      <p:cBhvr additive="base">
                                        <p:cTn id="8" dur="500" fill="hold"/>
                                        <p:tgtEl>
                                          <p:spTgt spid="154626"/>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154628"/>
                                        </p:tgtEl>
                                        <p:attrNameLst>
                                          <p:attrName>style.visibility</p:attrName>
                                        </p:attrNameLst>
                                      </p:cBhvr>
                                      <p:to>
                                        <p:strVal val="visible"/>
                                      </p:to>
                                    </p:set>
                                    <p:anim calcmode="lin" valueType="num">
                                      <p:cBhvr additive="base">
                                        <p:cTn id="12" dur="500" fill="hold"/>
                                        <p:tgtEl>
                                          <p:spTgt spid="154628"/>
                                        </p:tgtEl>
                                        <p:attrNameLst>
                                          <p:attrName>ppt_x</p:attrName>
                                        </p:attrNameLst>
                                      </p:cBhvr>
                                      <p:tavLst>
                                        <p:tav tm="0">
                                          <p:val>
                                            <p:strVal val="0-#ppt_w/2"/>
                                          </p:val>
                                        </p:tav>
                                        <p:tav tm="100000">
                                          <p:val>
                                            <p:strVal val="#ppt_x"/>
                                          </p:val>
                                        </p:tav>
                                      </p:tavLst>
                                    </p:anim>
                                    <p:anim calcmode="lin" valueType="num">
                                      <p:cBhvr additive="base">
                                        <p:cTn id="13" dur="500" fill="hold"/>
                                        <p:tgtEl>
                                          <p:spTgt spid="154628"/>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154627">
                                            <p:txEl>
                                              <p:pRg st="0" end="0"/>
                                            </p:txEl>
                                          </p:spTgt>
                                        </p:tgtEl>
                                        <p:attrNameLst>
                                          <p:attrName>style.visibility</p:attrName>
                                        </p:attrNameLst>
                                      </p:cBhvr>
                                      <p:to>
                                        <p:strVal val="visible"/>
                                      </p:to>
                                    </p:set>
                                    <p:anim calcmode="lin" valueType="num">
                                      <p:cBhvr additive="base">
                                        <p:cTn id="18" dur="500" fill="hold"/>
                                        <p:tgtEl>
                                          <p:spTgt spid="154627">
                                            <p:txEl>
                                              <p:pRg st="0" end="0"/>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15462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154627">
                                            <p:txEl>
                                              <p:pRg st="1" end="1"/>
                                            </p:txEl>
                                          </p:spTgt>
                                        </p:tgtEl>
                                        <p:attrNameLst>
                                          <p:attrName>style.visibility</p:attrName>
                                        </p:attrNameLst>
                                      </p:cBhvr>
                                      <p:to>
                                        <p:strVal val="visible"/>
                                      </p:to>
                                    </p:set>
                                    <p:anim calcmode="lin" valueType="num">
                                      <p:cBhvr additive="base">
                                        <p:cTn id="24" dur="500" fill="hold"/>
                                        <p:tgtEl>
                                          <p:spTgt spid="154627">
                                            <p:txEl>
                                              <p:pRg st="1" end="1"/>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15462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154627">
                                            <p:txEl>
                                              <p:pRg st="2" end="2"/>
                                            </p:txEl>
                                          </p:spTgt>
                                        </p:tgtEl>
                                        <p:attrNameLst>
                                          <p:attrName>style.visibility</p:attrName>
                                        </p:attrNameLst>
                                      </p:cBhvr>
                                      <p:to>
                                        <p:strVal val="visible"/>
                                      </p:to>
                                    </p:set>
                                    <p:anim calcmode="lin" valueType="num">
                                      <p:cBhvr additive="base">
                                        <p:cTn id="30" dur="500" fill="hold"/>
                                        <p:tgtEl>
                                          <p:spTgt spid="154627">
                                            <p:txEl>
                                              <p:pRg st="2" end="2"/>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15462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 presetClass="entr" presetSubtype="8" fill="hold" grpId="0" nodeType="clickEffect">
                                  <p:stCondLst>
                                    <p:cond delay="0"/>
                                  </p:stCondLst>
                                  <p:childTnLst>
                                    <p:set>
                                      <p:cBhvr>
                                        <p:cTn id="35" dur="1" fill="hold">
                                          <p:stCondLst>
                                            <p:cond delay="0"/>
                                          </p:stCondLst>
                                        </p:cTn>
                                        <p:tgtEl>
                                          <p:spTgt spid="154627">
                                            <p:txEl>
                                              <p:pRg st="3" end="3"/>
                                            </p:txEl>
                                          </p:spTgt>
                                        </p:tgtEl>
                                        <p:attrNameLst>
                                          <p:attrName>style.visibility</p:attrName>
                                        </p:attrNameLst>
                                      </p:cBhvr>
                                      <p:to>
                                        <p:strVal val="visible"/>
                                      </p:to>
                                    </p:set>
                                    <p:anim calcmode="lin" valueType="num">
                                      <p:cBhvr additive="base">
                                        <p:cTn id="36" dur="500" fill="hold"/>
                                        <p:tgtEl>
                                          <p:spTgt spid="154627">
                                            <p:txEl>
                                              <p:pRg st="3" end="3"/>
                                            </p:txEl>
                                          </p:spTgt>
                                        </p:tgtEl>
                                        <p:attrNameLst>
                                          <p:attrName>ppt_x</p:attrName>
                                        </p:attrNameLst>
                                      </p:cBhvr>
                                      <p:tavLst>
                                        <p:tav tm="0">
                                          <p:val>
                                            <p:strVal val="0-#ppt_w/2"/>
                                          </p:val>
                                        </p:tav>
                                        <p:tav tm="100000">
                                          <p:val>
                                            <p:strVal val="#ppt_x"/>
                                          </p:val>
                                        </p:tav>
                                      </p:tavLst>
                                    </p:anim>
                                    <p:anim calcmode="lin" valueType="num">
                                      <p:cBhvr additive="base">
                                        <p:cTn id="37" dur="500" fill="hold"/>
                                        <p:tgtEl>
                                          <p:spTgt spid="15462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8" fill="hold" grpId="0" nodeType="clickEffect">
                                  <p:stCondLst>
                                    <p:cond delay="0"/>
                                  </p:stCondLst>
                                  <p:childTnLst>
                                    <p:set>
                                      <p:cBhvr>
                                        <p:cTn id="41" dur="1" fill="hold">
                                          <p:stCondLst>
                                            <p:cond delay="0"/>
                                          </p:stCondLst>
                                        </p:cTn>
                                        <p:tgtEl>
                                          <p:spTgt spid="154627">
                                            <p:txEl>
                                              <p:pRg st="4" end="4"/>
                                            </p:txEl>
                                          </p:spTgt>
                                        </p:tgtEl>
                                        <p:attrNameLst>
                                          <p:attrName>style.visibility</p:attrName>
                                        </p:attrNameLst>
                                      </p:cBhvr>
                                      <p:to>
                                        <p:strVal val="visible"/>
                                      </p:to>
                                    </p:set>
                                    <p:anim calcmode="lin" valueType="num">
                                      <p:cBhvr additive="base">
                                        <p:cTn id="42" dur="500" fill="hold"/>
                                        <p:tgtEl>
                                          <p:spTgt spid="154627">
                                            <p:txEl>
                                              <p:pRg st="4" end="4"/>
                                            </p:txEl>
                                          </p:spTgt>
                                        </p:tgtEl>
                                        <p:attrNameLst>
                                          <p:attrName>ppt_x</p:attrName>
                                        </p:attrNameLst>
                                      </p:cBhvr>
                                      <p:tavLst>
                                        <p:tav tm="0">
                                          <p:val>
                                            <p:strVal val="0-#ppt_w/2"/>
                                          </p:val>
                                        </p:tav>
                                        <p:tav tm="100000">
                                          <p:val>
                                            <p:strVal val="#ppt_x"/>
                                          </p:val>
                                        </p:tav>
                                      </p:tavLst>
                                    </p:anim>
                                    <p:anim calcmode="lin" valueType="num">
                                      <p:cBhvr additive="base">
                                        <p:cTn id="43" dur="500" fill="hold"/>
                                        <p:tgtEl>
                                          <p:spTgt spid="154627">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8" fill="hold" grpId="0" nodeType="clickEffect">
                                  <p:stCondLst>
                                    <p:cond delay="0"/>
                                  </p:stCondLst>
                                  <p:childTnLst>
                                    <p:set>
                                      <p:cBhvr>
                                        <p:cTn id="47" dur="1" fill="hold">
                                          <p:stCondLst>
                                            <p:cond delay="0"/>
                                          </p:stCondLst>
                                        </p:cTn>
                                        <p:tgtEl>
                                          <p:spTgt spid="154627">
                                            <p:txEl>
                                              <p:pRg st="5" end="5"/>
                                            </p:txEl>
                                          </p:spTgt>
                                        </p:tgtEl>
                                        <p:attrNameLst>
                                          <p:attrName>style.visibility</p:attrName>
                                        </p:attrNameLst>
                                      </p:cBhvr>
                                      <p:to>
                                        <p:strVal val="visible"/>
                                      </p:to>
                                    </p:set>
                                    <p:anim calcmode="lin" valueType="num">
                                      <p:cBhvr additive="base">
                                        <p:cTn id="48" dur="500" fill="hold"/>
                                        <p:tgtEl>
                                          <p:spTgt spid="154627">
                                            <p:txEl>
                                              <p:pRg st="5" end="5"/>
                                            </p:txEl>
                                          </p:spTgt>
                                        </p:tgtEl>
                                        <p:attrNameLst>
                                          <p:attrName>ppt_x</p:attrName>
                                        </p:attrNameLst>
                                      </p:cBhvr>
                                      <p:tavLst>
                                        <p:tav tm="0">
                                          <p:val>
                                            <p:strVal val="0-#ppt_w/2"/>
                                          </p:val>
                                        </p:tav>
                                        <p:tav tm="100000">
                                          <p:val>
                                            <p:strVal val="#ppt_x"/>
                                          </p:val>
                                        </p:tav>
                                      </p:tavLst>
                                    </p:anim>
                                    <p:anim calcmode="lin" valueType="num">
                                      <p:cBhvr additive="base">
                                        <p:cTn id="49" dur="500" fill="hold"/>
                                        <p:tgtEl>
                                          <p:spTgt spid="154627">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2" presetClass="entr" presetSubtype="8" fill="hold" grpId="0" nodeType="clickEffect">
                                  <p:stCondLst>
                                    <p:cond delay="0"/>
                                  </p:stCondLst>
                                  <p:childTnLst>
                                    <p:set>
                                      <p:cBhvr>
                                        <p:cTn id="53" dur="1" fill="hold">
                                          <p:stCondLst>
                                            <p:cond delay="0"/>
                                          </p:stCondLst>
                                        </p:cTn>
                                        <p:tgtEl>
                                          <p:spTgt spid="154627">
                                            <p:txEl>
                                              <p:pRg st="6" end="6"/>
                                            </p:txEl>
                                          </p:spTgt>
                                        </p:tgtEl>
                                        <p:attrNameLst>
                                          <p:attrName>style.visibility</p:attrName>
                                        </p:attrNameLst>
                                      </p:cBhvr>
                                      <p:to>
                                        <p:strVal val="visible"/>
                                      </p:to>
                                    </p:set>
                                    <p:anim calcmode="lin" valueType="num">
                                      <p:cBhvr additive="base">
                                        <p:cTn id="54" dur="500" fill="hold"/>
                                        <p:tgtEl>
                                          <p:spTgt spid="154627">
                                            <p:txEl>
                                              <p:pRg st="6" end="6"/>
                                            </p:txEl>
                                          </p:spTgt>
                                        </p:tgtEl>
                                        <p:attrNameLst>
                                          <p:attrName>ppt_x</p:attrName>
                                        </p:attrNameLst>
                                      </p:cBhvr>
                                      <p:tavLst>
                                        <p:tav tm="0">
                                          <p:val>
                                            <p:strVal val="0-#ppt_w/2"/>
                                          </p:val>
                                        </p:tav>
                                        <p:tav tm="100000">
                                          <p:val>
                                            <p:strVal val="#ppt_x"/>
                                          </p:val>
                                        </p:tav>
                                      </p:tavLst>
                                    </p:anim>
                                    <p:anim calcmode="lin" valueType="num">
                                      <p:cBhvr additive="base">
                                        <p:cTn id="55" dur="500" fill="hold"/>
                                        <p:tgtEl>
                                          <p:spTgt spid="154627">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56" fill="hold" nodeType="clickPar">
                      <p:stCondLst>
                        <p:cond delay="indefinite"/>
                      </p:stCondLst>
                      <p:childTnLst>
                        <p:par>
                          <p:cTn id="57" fill="hold" nodeType="withGroup">
                            <p:stCondLst>
                              <p:cond delay="0"/>
                            </p:stCondLst>
                            <p:childTnLst>
                              <p:par>
                                <p:cTn id="58" presetID="2" presetClass="entr" presetSubtype="8" fill="hold" grpId="0" nodeType="clickEffect">
                                  <p:stCondLst>
                                    <p:cond delay="0"/>
                                  </p:stCondLst>
                                  <p:childTnLst>
                                    <p:set>
                                      <p:cBhvr>
                                        <p:cTn id="59" dur="1" fill="hold">
                                          <p:stCondLst>
                                            <p:cond delay="0"/>
                                          </p:stCondLst>
                                        </p:cTn>
                                        <p:tgtEl>
                                          <p:spTgt spid="154627">
                                            <p:txEl>
                                              <p:pRg st="7" end="7"/>
                                            </p:txEl>
                                          </p:spTgt>
                                        </p:tgtEl>
                                        <p:attrNameLst>
                                          <p:attrName>style.visibility</p:attrName>
                                        </p:attrNameLst>
                                      </p:cBhvr>
                                      <p:to>
                                        <p:strVal val="visible"/>
                                      </p:to>
                                    </p:set>
                                    <p:anim calcmode="lin" valueType="num">
                                      <p:cBhvr additive="base">
                                        <p:cTn id="60" dur="500" fill="hold"/>
                                        <p:tgtEl>
                                          <p:spTgt spid="154627">
                                            <p:txEl>
                                              <p:pRg st="7" end="7"/>
                                            </p:txEl>
                                          </p:spTgt>
                                        </p:tgtEl>
                                        <p:attrNameLst>
                                          <p:attrName>ppt_x</p:attrName>
                                        </p:attrNameLst>
                                      </p:cBhvr>
                                      <p:tavLst>
                                        <p:tav tm="0">
                                          <p:val>
                                            <p:strVal val="0-#ppt_w/2"/>
                                          </p:val>
                                        </p:tav>
                                        <p:tav tm="100000">
                                          <p:val>
                                            <p:strVal val="#ppt_x"/>
                                          </p:val>
                                        </p:tav>
                                      </p:tavLst>
                                    </p:anim>
                                    <p:anim calcmode="lin" valueType="num">
                                      <p:cBhvr additive="base">
                                        <p:cTn id="61" dur="500" fill="hold"/>
                                        <p:tgtEl>
                                          <p:spTgt spid="154627">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62" fill="hold" nodeType="clickPar">
                      <p:stCondLst>
                        <p:cond delay="indefinite"/>
                      </p:stCondLst>
                      <p:childTnLst>
                        <p:par>
                          <p:cTn id="63" fill="hold" nodeType="withGroup">
                            <p:stCondLst>
                              <p:cond delay="0"/>
                            </p:stCondLst>
                            <p:childTnLst>
                              <p:par>
                                <p:cTn id="64" presetID="2" presetClass="entr" presetSubtype="8" fill="hold" grpId="0" nodeType="clickEffect">
                                  <p:stCondLst>
                                    <p:cond delay="0"/>
                                  </p:stCondLst>
                                  <p:childTnLst>
                                    <p:set>
                                      <p:cBhvr>
                                        <p:cTn id="65" dur="1" fill="hold">
                                          <p:stCondLst>
                                            <p:cond delay="0"/>
                                          </p:stCondLst>
                                        </p:cTn>
                                        <p:tgtEl>
                                          <p:spTgt spid="154627">
                                            <p:txEl>
                                              <p:pRg st="8" end="8"/>
                                            </p:txEl>
                                          </p:spTgt>
                                        </p:tgtEl>
                                        <p:attrNameLst>
                                          <p:attrName>style.visibility</p:attrName>
                                        </p:attrNameLst>
                                      </p:cBhvr>
                                      <p:to>
                                        <p:strVal val="visible"/>
                                      </p:to>
                                    </p:set>
                                    <p:anim calcmode="lin" valueType="num">
                                      <p:cBhvr additive="base">
                                        <p:cTn id="66" dur="500" fill="hold"/>
                                        <p:tgtEl>
                                          <p:spTgt spid="154627">
                                            <p:txEl>
                                              <p:pRg st="8" end="8"/>
                                            </p:txEl>
                                          </p:spTgt>
                                        </p:tgtEl>
                                        <p:attrNameLst>
                                          <p:attrName>ppt_x</p:attrName>
                                        </p:attrNameLst>
                                      </p:cBhvr>
                                      <p:tavLst>
                                        <p:tav tm="0">
                                          <p:val>
                                            <p:strVal val="0-#ppt_w/2"/>
                                          </p:val>
                                        </p:tav>
                                        <p:tav tm="100000">
                                          <p:val>
                                            <p:strVal val="#ppt_x"/>
                                          </p:val>
                                        </p:tav>
                                      </p:tavLst>
                                    </p:anim>
                                    <p:anim calcmode="lin" valueType="num">
                                      <p:cBhvr additive="base">
                                        <p:cTn id="67" dur="500" fill="hold"/>
                                        <p:tgtEl>
                                          <p:spTgt spid="154627">
                                            <p:txEl>
                                              <p:pRg st="8" end="8"/>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4626" grpId="0" animBg="1" autoUpdateAnimBg="0"/>
      <p:bldP spid="154627" grpId="0" build="p" bldLvl="5" autoUpdateAnimBg="0"/>
      <p:bldP spid="154628" grpId="0" animBg="1"/>
    </p:bldLst>
  </p:timing>
</p:sld>
</file>

<file path=ppt/slides/slide4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8130"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48131" name="Foliennummernplatzhalter 7"/>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DBB37338-0C8A-4F46-9576-CD13831753FB}" type="slidenum">
              <a:rPr lang="de-DE" altLang="en-US" sz="900" smtClean="0">
                <a:solidFill>
                  <a:schemeClr val="accent2"/>
                </a:solidFill>
              </a:rPr>
              <a:pPr/>
              <a:t>47</a:t>
            </a:fld>
            <a:endParaRPr lang="de-DE" altLang="en-US" sz="1400" b="0" smtClean="0">
              <a:solidFill>
                <a:schemeClr val="tx1"/>
              </a:solidFill>
            </a:endParaRPr>
          </a:p>
        </p:txBody>
      </p:sp>
      <p:sp>
        <p:nvSpPr>
          <p:cNvPr id="604162" name="Rectangle 2"/>
          <p:cNvSpPr>
            <a:spLocks noGrp="1" noChangeArrowheads="1"/>
          </p:cNvSpPr>
          <p:nvPr>
            <p:ph type="title"/>
          </p:nvPr>
        </p:nvSpPr>
        <p:spPr>
          <a:xfrm>
            <a:off x="684213" y="260350"/>
            <a:ext cx="7772400" cy="519113"/>
          </a:xfrm>
        </p:spPr>
        <p:txBody>
          <a:bodyPr/>
          <a:lstStyle/>
          <a:p>
            <a:pPr>
              <a:defRPr/>
            </a:pPr>
            <a:r>
              <a:rPr lang="de-DE" altLang="en-US" smtClean="0">
                <a:ea typeface="ＭＳ Ｐゴシック" pitchFamily="1" charset="-128"/>
              </a:rPr>
              <a:t>2.1.3 Zulassung</a:t>
            </a:r>
          </a:p>
        </p:txBody>
      </p:sp>
      <p:sp>
        <p:nvSpPr>
          <p:cNvPr id="604163" name="Rectangle 3"/>
          <p:cNvSpPr>
            <a:spLocks noGrp="1" noChangeArrowheads="1"/>
          </p:cNvSpPr>
          <p:nvPr>
            <p:ph type="body" sz="half" idx="1"/>
          </p:nvPr>
        </p:nvSpPr>
        <p:spPr>
          <a:xfrm>
            <a:off x="323850" y="1916113"/>
            <a:ext cx="7775575" cy="4416425"/>
          </a:xfrm>
        </p:spPr>
        <p:txBody>
          <a:bodyPr/>
          <a:lstStyle/>
          <a:p>
            <a:pPr>
              <a:lnSpc>
                <a:spcPct val="90000"/>
              </a:lnSpc>
            </a:pPr>
            <a:r>
              <a:rPr lang="de-DE" altLang="en-US" sz="2000" smtClean="0">
                <a:ea typeface="ＭＳ Ｐゴシック" pitchFamily="34" charset="-128"/>
              </a:rPr>
              <a:t>National z.B.durch </a:t>
            </a:r>
          </a:p>
          <a:p>
            <a:pPr lvl="1">
              <a:lnSpc>
                <a:spcPct val="90000"/>
              </a:lnSpc>
            </a:pPr>
            <a:r>
              <a:rPr lang="de-DE" altLang="en-US" sz="1800" smtClean="0">
                <a:ea typeface="ＭＳ Ｐゴシック" pitchFamily="34" charset="-128"/>
              </a:rPr>
              <a:t>BfArM (</a:t>
            </a:r>
            <a:r>
              <a:rPr lang="de-DE" altLang="en-US" sz="1800" smtClean="0">
                <a:solidFill>
                  <a:srgbClr val="CC0000"/>
                </a:solidFill>
                <a:ea typeface="ＭＳ Ｐゴシック" pitchFamily="34" charset="-128"/>
              </a:rPr>
              <a:t>B</a:t>
            </a:r>
            <a:r>
              <a:rPr lang="de-DE" altLang="en-US" sz="1800" smtClean="0">
                <a:ea typeface="ＭＳ Ｐゴシック" pitchFamily="34" charset="-128"/>
              </a:rPr>
              <a:t>undesinstitut </a:t>
            </a:r>
            <a:r>
              <a:rPr lang="de-DE" altLang="en-US" sz="1800" smtClean="0">
                <a:solidFill>
                  <a:srgbClr val="CC0000"/>
                </a:solidFill>
                <a:ea typeface="ＭＳ Ｐゴシック" pitchFamily="34" charset="-128"/>
              </a:rPr>
              <a:t>f</a:t>
            </a:r>
            <a:r>
              <a:rPr lang="de-DE" altLang="en-US" sz="1800" smtClean="0">
                <a:ea typeface="ＭＳ Ｐゴシック" pitchFamily="34" charset="-128"/>
              </a:rPr>
              <a:t>ür </a:t>
            </a:r>
            <a:r>
              <a:rPr lang="de-DE" altLang="en-US" sz="1800" smtClean="0">
                <a:solidFill>
                  <a:srgbClr val="CC0000"/>
                </a:solidFill>
                <a:ea typeface="ＭＳ Ｐゴシック" pitchFamily="34" charset="-128"/>
              </a:rPr>
              <a:t>Ar</a:t>
            </a:r>
            <a:r>
              <a:rPr lang="de-DE" altLang="en-US" sz="1800" smtClean="0">
                <a:ea typeface="ＭＳ Ｐゴシック" pitchFamily="34" charset="-128"/>
              </a:rPr>
              <a:t>zneimittel und </a:t>
            </a:r>
            <a:r>
              <a:rPr lang="de-DE" altLang="en-US" sz="1800" smtClean="0">
                <a:solidFill>
                  <a:srgbClr val="CC0000"/>
                </a:solidFill>
                <a:ea typeface="ＭＳ Ｐゴシック" pitchFamily="34" charset="-128"/>
              </a:rPr>
              <a:t>M</a:t>
            </a:r>
            <a:r>
              <a:rPr lang="de-DE" altLang="en-US" sz="1800" smtClean="0">
                <a:ea typeface="ＭＳ Ｐゴシック" pitchFamily="34" charset="-128"/>
              </a:rPr>
              <a:t>edizinprodukte) oder PEI (</a:t>
            </a:r>
            <a:r>
              <a:rPr lang="de-DE" altLang="en-US" sz="1800" smtClean="0">
                <a:solidFill>
                  <a:srgbClr val="CC0000"/>
                </a:solidFill>
                <a:ea typeface="ＭＳ Ｐゴシック" pitchFamily="34" charset="-128"/>
              </a:rPr>
              <a:t>P</a:t>
            </a:r>
            <a:r>
              <a:rPr lang="de-DE" altLang="en-US" sz="1800" smtClean="0">
                <a:ea typeface="ＭＳ Ｐゴシック" pitchFamily="34" charset="-128"/>
              </a:rPr>
              <a:t>aul-</a:t>
            </a:r>
            <a:r>
              <a:rPr lang="de-DE" altLang="en-US" sz="1800" smtClean="0">
                <a:solidFill>
                  <a:srgbClr val="CC0000"/>
                </a:solidFill>
                <a:ea typeface="ＭＳ Ｐゴシック" pitchFamily="34" charset="-128"/>
              </a:rPr>
              <a:t>E</a:t>
            </a:r>
            <a:r>
              <a:rPr lang="de-DE" altLang="en-US" sz="1800" smtClean="0">
                <a:ea typeface="ＭＳ Ｐゴシック" pitchFamily="34" charset="-128"/>
              </a:rPr>
              <a:t>hrlich-</a:t>
            </a:r>
            <a:r>
              <a:rPr lang="de-DE" altLang="en-US" sz="1800" smtClean="0">
                <a:solidFill>
                  <a:srgbClr val="CC0000"/>
                </a:solidFill>
                <a:ea typeface="ＭＳ Ｐゴシック" pitchFamily="34" charset="-128"/>
              </a:rPr>
              <a:t>I</a:t>
            </a:r>
            <a:r>
              <a:rPr lang="de-DE" altLang="en-US" sz="1800" smtClean="0">
                <a:ea typeface="ＭＳ Ｐゴシック" pitchFamily="34" charset="-128"/>
              </a:rPr>
              <a:t>nstitut) in Deutschland </a:t>
            </a:r>
          </a:p>
          <a:p>
            <a:pPr lvl="1">
              <a:lnSpc>
                <a:spcPct val="90000"/>
              </a:lnSpc>
            </a:pPr>
            <a:r>
              <a:rPr lang="de-DE" altLang="en-US" sz="1800" smtClean="0">
                <a:ea typeface="ＭＳ Ｐゴシック" pitchFamily="34" charset="-128"/>
              </a:rPr>
              <a:t>FDA (</a:t>
            </a:r>
            <a:r>
              <a:rPr lang="de-DE" altLang="en-US" sz="1800" smtClean="0">
                <a:solidFill>
                  <a:srgbClr val="CC0000"/>
                </a:solidFill>
                <a:ea typeface="ＭＳ Ｐゴシック" pitchFamily="34" charset="-128"/>
              </a:rPr>
              <a:t>F</a:t>
            </a:r>
            <a:r>
              <a:rPr lang="de-DE" altLang="en-US" sz="1800" smtClean="0">
                <a:ea typeface="ＭＳ Ｐゴシック" pitchFamily="34" charset="-128"/>
              </a:rPr>
              <a:t>ood and </a:t>
            </a:r>
            <a:r>
              <a:rPr lang="de-DE" altLang="en-US" sz="1800" smtClean="0">
                <a:solidFill>
                  <a:srgbClr val="CC0000"/>
                </a:solidFill>
                <a:ea typeface="ＭＳ Ｐゴシック" pitchFamily="34" charset="-128"/>
              </a:rPr>
              <a:t>D</a:t>
            </a:r>
            <a:r>
              <a:rPr lang="de-DE" altLang="en-US" sz="1800" smtClean="0">
                <a:ea typeface="ＭＳ Ｐゴシック" pitchFamily="34" charset="-128"/>
              </a:rPr>
              <a:t>rug </a:t>
            </a:r>
            <a:r>
              <a:rPr lang="de-DE" altLang="en-US" sz="1800" smtClean="0">
                <a:solidFill>
                  <a:srgbClr val="CC0000"/>
                </a:solidFill>
                <a:ea typeface="ＭＳ Ｐゴシック" pitchFamily="34" charset="-128"/>
              </a:rPr>
              <a:t>A</a:t>
            </a:r>
            <a:r>
              <a:rPr lang="de-DE" altLang="en-US" sz="1800" smtClean="0">
                <a:ea typeface="ＭＳ Ｐゴシック" pitchFamily="34" charset="-128"/>
              </a:rPr>
              <a:t>dministration) in USA</a:t>
            </a:r>
          </a:p>
          <a:p>
            <a:pPr>
              <a:lnSpc>
                <a:spcPct val="90000"/>
              </a:lnSpc>
            </a:pPr>
            <a:r>
              <a:rPr lang="de-DE" altLang="en-US" sz="2000" smtClean="0">
                <a:ea typeface="ＭＳ Ｐゴシック" pitchFamily="34" charset="-128"/>
              </a:rPr>
              <a:t>Europäisch durch die EMA (</a:t>
            </a:r>
            <a:r>
              <a:rPr lang="de-DE" altLang="en-US" sz="2000" smtClean="0">
                <a:solidFill>
                  <a:srgbClr val="CC0000"/>
                </a:solidFill>
                <a:ea typeface="ＭＳ Ｐゴシック" pitchFamily="34" charset="-128"/>
              </a:rPr>
              <a:t>E</a:t>
            </a:r>
            <a:r>
              <a:rPr lang="de-DE" altLang="en-US" sz="2000" smtClean="0">
                <a:ea typeface="ＭＳ Ｐゴシック" pitchFamily="34" charset="-128"/>
              </a:rPr>
              <a:t>uropean </a:t>
            </a:r>
            <a:r>
              <a:rPr lang="de-DE" altLang="en-US" sz="2000" smtClean="0">
                <a:solidFill>
                  <a:srgbClr val="CC0000"/>
                </a:solidFill>
                <a:ea typeface="ＭＳ Ｐゴシック" pitchFamily="34" charset="-128"/>
              </a:rPr>
              <a:t>M</a:t>
            </a:r>
            <a:r>
              <a:rPr lang="de-DE" altLang="en-US" sz="2000" smtClean="0">
                <a:ea typeface="ＭＳ Ｐゴシック" pitchFamily="34" charset="-128"/>
              </a:rPr>
              <a:t>edicines </a:t>
            </a:r>
            <a:r>
              <a:rPr lang="de-DE" altLang="en-US" sz="2000" smtClean="0">
                <a:solidFill>
                  <a:srgbClr val="CC0000"/>
                </a:solidFill>
                <a:ea typeface="ＭＳ Ｐゴシック" pitchFamily="34" charset="-128"/>
              </a:rPr>
              <a:t>A</a:t>
            </a:r>
            <a:r>
              <a:rPr lang="de-DE" altLang="en-US" sz="2000" smtClean="0">
                <a:ea typeface="ＭＳ Ｐゴシック" pitchFamily="34" charset="-128"/>
              </a:rPr>
              <a:t>gency)</a:t>
            </a:r>
          </a:p>
          <a:p>
            <a:pPr>
              <a:lnSpc>
                <a:spcPct val="90000"/>
              </a:lnSpc>
            </a:pPr>
            <a:r>
              <a:rPr lang="de-DE" altLang="en-US" sz="2000" smtClean="0">
                <a:ea typeface="ＭＳ Ｐゴシック" pitchFamily="34" charset="-128"/>
              </a:rPr>
              <a:t>Die Beantragung einer Zulassung ist der Industrie allein überlassen!</a:t>
            </a:r>
          </a:p>
          <a:p>
            <a:pPr>
              <a:lnSpc>
                <a:spcPct val="90000"/>
              </a:lnSpc>
            </a:pPr>
            <a:r>
              <a:rPr lang="de-DE" altLang="en-US" sz="2000" smtClean="0">
                <a:ea typeface="ＭＳ Ｐゴシック" pitchFamily="34" charset="-128"/>
              </a:rPr>
              <a:t>53% der Zulassungen durch FDA </a:t>
            </a:r>
            <a:r>
              <a:rPr lang="de-DE" altLang="en-US" sz="1800" smtClean="0">
                <a:solidFill>
                  <a:schemeClr val="tx1"/>
                </a:solidFill>
                <a:ea typeface="ＭＳ Ｐゴシック" pitchFamily="34" charset="-128"/>
              </a:rPr>
              <a:t>(US-Markt am größten)</a:t>
            </a:r>
          </a:p>
          <a:p>
            <a:pPr>
              <a:lnSpc>
                <a:spcPct val="90000"/>
              </a:lnSpc>
            </a:pPr>
            <a:r>
              <a:rPr lang="en-US" altLang="en-US" sz="2000" smtClean="0">
                <a:ea typeface="ＭＳ Ｐゴシック" pitchFamily="34" charset="-128"/>
              </a:rPr>
              <a:t>Etwa 35 neue Zulassungen / Jahr</a:t>
            </a:r>
          </a:p>
          <a:p>
            <a:pPr>
              <a:lnSpc>
                <a:spcPct val="90000"/>
              </a:lnSpc>
            </a:pPr>
            <a:r>
              <a:rPr lang="en-US" altLang="en-US" sz="2000" smtClean="0">
                <a:ea typeface="ＭＳ Ｐゴシック" pitchFamily="34" charset="-128"/>
              </a:rPr>
              <a:t>Anteil an biotechnologisch gewonnen Wirkstoffen stark steigend </a:t>
            </a:r>
          </a:p>
          <a:p>
            <a:pPr>
              <a:lnSpc>
                <a:spcPct val="90000"/>
              </a:lnSpc>
            </a:pPr>
            <a:r>
              <a:rPr lang="en-US" altLang="en-US" sz="2000" smtClean="0">
                <a:ea typeface="ＭＳ Ｐゴシック" pitchFamily="34" charset="-128"/>
              </a:rPr>
              <a:t>Zeit für eine Zulassung etwa 1 Jahr </a:t>
            </a:r>
            <a:r>
              <a:rPr lang="en-US" altLang="en-US" sz="1800" smtClean="0">
                <a:solidFill>
                  <a:schemeClr val="tx1"/>
                </a:solidFill>
                <a:ea typeface="ＭＳ Ｐゴシック" pitchFamily="34" charset="-128"/>
              </a:rPr>
              <a:t>(onkologische AM am schnellsten, neurologische und kardiovaskuläre am langsamsten)</a:t>
            </a:r>
          </a:p>
        </p:txBody>
      </p:sp>
      <p:pic>
        <p:nvPicPr>
          <p:cNvPr id="48134" name="Picture 4"/>
          <p:cNvPicPr>
            <a:picLocks noGrp="1" noChangeAspect="1" noChangeArrowheads="1"/>
          </p:cNvPicPr>
          <p:nvPr>
            <p:ph sz="quarter" idx="2"/>
          </p:nvPr>
        </p:nvPicPr>
        <p:blipFill>
          <a:blip r:embed="rId2">
            <a:extLst>
              <a:ext uri="{28A0092B-C50C-407E-A947-70E740481C1C}">
                <a14:useLocalDpi xmlns:a14="http://schemas.microsoft.com/office/drawing/2010/main" val="0"/>
              </a:ext>
            </a:extLst>
          </a:blip>
          <a:srcRect/>
          <a:stretch>
            <a:fillRect/>
          </a:stretch>
        </p:blipFill>
        <p:spPr>
          <a:xfrm>
            <a:off x="5580112" y="995362"/>
            <a:ext cx="1657350" cy="733425"/>
          </a:xfrm>
          <a:prstGeom prst="rect">
            <a:avLst/>
          </a:prstGeom>
          <a:ln>
            <a:noFill/>
          </a:ln>
          <a:effectLst>
            <a:outerShdw blurRad="292100" dist="139700" dir="2700000" algn="tl" rotWithShape="0">
              <a:srgbClr val="333333">
                <a:alpha val="65000"/>
              </a:srgbClr>
            </a:outerShdw>
          </a:effectLst>
        </p:spPr>
      </p:pic>
      <p:pic>
        <p:nvPicPr>
          <p:cNvPr id="48135" name="Picture 5"/>
          <p:cNvPicPr>
            <a:picLocks noGrp="1" noChangeAspect="1" noChangeArrowheads="1"/>
          </p:cNvPicPr>
          <p:nvPr>
            <p:ph sz="quarter" idx="3"/>
          </p:nvPr>
        </p:nvPicPr>
        <p:blipFill>
          <a:blip r:embed="rId3">
            <a:extLst>
              <a:ext uri="{28A0092B-C50C-407E-A947-70E740481C1C}">
                <a14:useLocalDpi xmlns:a14="http://schemas.microsoft.com/office/drawing/2010/main" val="0"/>
              </a:ext>
            </a:extLst>
          </a:blip>
          <a:srcRect/>
          <a:stretch>
            <a:fillRect/>
          </a:stretch>
        </p:blipFill>
        <p:spPr>
          <a:xfrm>
            <a:off x="7596336" y="296577"/>
            <a:ext cx="1173162" cy="1447800"/>
          </a:xfrm>
          <a:prstGeom prst="rect">
            <a:avLst/>
          </a:prstGeom>
          <a:ln>
            <a:noFill/>
          </a:ln>
          <a:effectLst>
            <a:outerShdw blurRad="292100" dist="139700" dir="2700000" algn="tl" rotWithShape="0">
              <a:srgbClr val="333333">
                <a:alpha val="65000"/>
              </a:srgbClr>
            </a:outerShdw>
          </a:effectLst>
        </p:spPr>
      </p:pic>
      <p:pic>
        <p:nvPicPr>
          <p:cNvPr id="48136" name="Picture 7" descr="fda-logo"/>
          <p:cNvPicPr>
            <a:picLocks noChangeAspect="1" noChangeArrowheads="1"/>
          </p:cNvPicPr>
          <p:nvPr/>
        </p:nvPicPr>
        <p:blipFill>
          <a:blip r:embed="rId4"/>
          <a:srcRect/>
          <a:stretch>
            <a:fillRect/>
          </a:stretch>
        </p:blipFill>
        <p:spPr bwMode="auto">
          <a:xfrm>
            <a:off x="3524136" y="836612"/>
            <a:ext cx="930275" cy="892175"/>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137" name="Picture 12"/>
          <p:cNvPicPr>
            <a:picLocks noChangeAspect="1" noChangeArrowheads="1"/>
          </p:cNvPicPr>
          <p:nvPr/>
        </p:nvPicPr>
        <p:blipFill>
          <a:blip r:embed="rId5"/>
          <a:srcRect/>
          <a:stretch>
            <a:fillRect/>
          </a:stretch>
        </p:blipFill>
        <p:spPr bwMode="auto">
          <a:xfrm>
            <a:off x="179388" y="836612"/>
            <a:ext cx="2881312" cy="57785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chemeClr val="folHlink"/>
                </a:solidFill>
              </a14:hiddenFill>
            </a:ext>
            <a:ext uri="{91240B29-F687-4F45-9708-019B960494DF}">
              <a14:hiddenLine xmlns:a14="http://schemas.microsoft.com/office/drawing/2010/main" w="9525">
                <a:solidFill>
                  <a:schemeClr val="tx1"/>
                </a:solidFill>
                <a:miter lim="800000"/>
                <a:headEnd/>
                <a:tailEnd/>
              </a14:hiddenLine>
            </a:ext>
          </a:extLst>
        </p:spPr>
      </p:pic>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604162"/>
                                        </p:tgtEl>
                                        <p:attrNameLst>
                                          <p:attrName>style.visibility</p:attrName>
                                        </p:attrNameLst>
                                      </p:cBhvr>
                                      <p:to>
                                        <p:strVal val="visible"/>
                                      </p:to>
                                    </p:set>
                                    <p:anim calcmode="lin" valueType="num">
                                      <p:cBhvr additive="base">
                                        <p:cTn id="7" dur="500" fill="hold"/>
                                        <p:tgtEl>
                                          <p:spTgt spid="604162"/>
                                        </p:tgtEl>
                                        <p:attrNameLst>
                                          <p:attrName>ppt_x</p:attrName>
                                        </p:attrNameLst>
                                      </p:cBhvr>
                                      <p:tavLst>
                                        <p:tav tm="0">
                                          <p:val>
                                            <p:strVal val="#ppt_x"/>
                                          </p:val>
                                        </p:tav>
                                        <p:tav tm="100000">
                                          <p:val>
                                            <p:strVal val="#ppt_x"/>
                                          </p:val>
                                        </p:tav>
                                      </p:tavLst>
                                    </p:anim>
                                    <p:anim calcmode="lin" valueType="num">
                                      <p:cBhvr additive="base">
                                        <p:cTn id="8" dur="500" fill="hold"/>
                                        <p:tgtEl>
                                          <p:spTgt spid="604162"/>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604163">
                                            <p:txEl>
                                              <p:pRg st="0" end="0"/>
                                            </p:txEl>
                                          </p:spTgt>
                                        </p:tgtEl>
                                        <p:attrNameLst>
                                          <p:attrName>style.visibility</p:attrName>
                                        </p:attrNameLst>
                                      </p:cBhvr>
                                      <p:to>
                                        <p:strVal val="visible"/>
                                      </p:to>
                                    </p:set>
                                    <p:anim calcmode="lin" valueType="num">
                                      <p:cBhvr additive="base">
                                        <p:cTn id="13" dur="500" fill="hold"/>
                                        <p:tgtEl>
                                          <p:spTgt spid="604163">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60416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604163">
                                            <p:txEl>
                                              <p:pRg st="1" end="1"/>
                                            </p:txEl>
                                          </p:spTgt>
                                        </p:tgtEl>
                                        <p:attrNameLst>
                                          <p:attrName>style.visibility</p:attrName>
                                        </p:attrNameLst>
                                      </p:cBhvr>
                                      <p:to>
                                        <p:strVal val="visible"/>
                                      </p:to>
                                    </p:set>
                                    <p:anim calcmode="lin" valueType="num">
                                      <p:cBhvr additive="base">
                                        <p:cTn id="19" dur="500" fill="hold"/>
                                        <p:tgtEl>
                                          <p:spTgt spid="604163">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60416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604163">
                                            <p:txEl>
                                              <p:pRg st="2" end="2"/>
                                            </p:txEl>
                                          </p:spTgt>
                                        </p:tgtEl>
                                        <p:attrNameLst>
                                          <p:attrName>style.visibility</p:attrName>
                                        </p:attrNameLst>
                                      </p:cBhvr>
                                      <p:to>
                                        <p:strVal val="visible"/>
                                      </p:to>
                                    </p:set>
                                    <p:anim calcmode="lin" valueType="num">
                                      <p:cBhvr additive="base">
                                        <p:cTn id="25" dur="500" fill="hold"/>
                                        <p:tgtEl>
                                          <p:spTgt spid="604163">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60416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604163">
                                            <p:txEl>
                                              <p:pRg st="3" end="3"/>
                                            </p:txEl>
                                          </p:spTgt>
                                        </p:tgtEl>
                                        <p:attrNameLst>
                                          <p:attrName>style.visibility</p:attrName>
                                        </p:attrNameLst>
                                      </p:cBhvr>
                                      <p:to>
                                        <p:strVal val="visible"/>
                                      </p:to>
                                    </p:set>
                                    <p:anim calcmode="lin" valueType="num">
                                      <p:cBhvr additive="base">
                                        <p:cTn id="31" dur="500" fill="hold"/>
                                        <p:tgtEl>
                                          <p:spTgt spid="604163">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604163">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604163">
                                            <p:txEl>
                                              <p:pRg st="4" end="4"/>
                                            </p:txEl>
                                          </p:spTgt>
                                        </p:tgtEl>
                                        <p:attrNameLst>
                                          <p:attrName>style.visibility</p:attrName>
                                        </p:attrNameLst>
                                      </p:cBhvr>
                                      <p:to>
                                        <p:strVal val="visible"/>
                                      </p:to>
                                    </p:set>
                                    <p:anim calcmode="lin" valueType="num">
                                      <p:cBhvr additive="base">
                                        <p:cTn id="37" dur="500" fill="hold"/>
                                        <p:tgtEl>
                                          <p:spTgt spid="604163">
                                            <p:txEl>
                                              <p:pRg st="4" end="4"/>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604163">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604163">
                                            <p:txEl>
                                              <p:pRg st="5" end="5"/>
                                            </p:txEl>
                                          </p:spTgt>
                                        </p:tgtEl>
                                        <p:attrNameLst>
                                          <p:attrName>style.visibility</p:attrName>
                                        </p:attrNameLst>
                                      </p:cBhvr>
                                      <p:to>
                                        <p:strVal val="visible"/>
                                      </p:to>
                                    </p:set>
                                    <p:anim calcmode="lin" valueType="num">
                                      <p:cBhvr additive="base">
                                        <p:cTn id="43" dur="500" fill="hold"/>
                                        <p:tgtEl>
                                          <p:spTgt spid="604163">
                                            <p:txEl>
                                              <p:pRg st="5" end="5"/>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604163">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604163">
                                            <p:txEl>
                                              <p:pRg st="6" end="6"/>
                                            </p:txEl>
                                          </p:spTgt>
                                        </p:tgtEl>
                                        <p:attrNameLst>
                                          <p:attrName>style.visibility</p:attrName>
                                        </p:attrNameLst>
                                      </p:cBhvr>
                                      <p:to>
                                        <p:strVal val="visible"/>
                                      </p:to>
                                    </p:set>
                                    <p:anim calcmode="lin" valueType="num">
                                      <p:cBhvr additive="base">
                                        <p:cTn id="49" dur="500" fill="hold"/>
                                        <p:tgtEl>
                                          <p:spTgt spid="604163">
                                            <p:txEl>
                                              <p:pRg st="6" end="6"/>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604163">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604163">
                                            <p:txEl>
                                              <p:pRg st="7" end="7"/>
                                            </p:txEl>
                                          </p:spTgt>
                                        </p:tgtEl>
                                        <p:attrNameLst>
                                          <p:attrName>style.visibility</p:attrName>
                                        </p:attrNameLst>
                                      </p:cBhvr>
                                      <p:to>
                                        <p:strVal val="visible"/>
                                      </p:to>
                                    </p:set>
                                    <p:anim calcmode="lin" valueType="num">
                                      <p:cBhvr additive="base">
                                        <p:cTn id="55" dur="500" fill="hold"/>
                                        <p:tgtEl>
                                          <p:spTgt spid="604163">
                                            <p:txEl>
                                              <p:pRg st="7" end="7"/>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604163">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604163">
                                            <p:txEl>
                                              <p:pRg st="8" end="8"/>
                                            </p:txEl>
                                          </p:spTgt>
                                        </p:tgtEl>
                                        <p:attrNameLst>
                                          <p:attrName>style.visibility</p:attrName>
                                        </p:attrNameLst>
                                      </p:cBhvr>
                                      <p:to>
                                        <p:strVal val="visible"/>
                                      </p:to>
                                    </p:set>
                                    <p:anim calcmode="lin" valueType="num">
                                      <p:cBhvr additive="base">
                                        <p:cTn id="61" dur="500" fill="hold"/>
                                        <p:tgtEl>
                                          <p:spTgt spid="604163">
                                            <p:txEl>
                                              <p:pRg st="8" end="8"/>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604163">
                                            <p:txEl>
                                              <p:pRg st="8" end="8"/>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162" grpId="0" animBg="1" autoUpdateAnimBg="0"/>
      <p:bldP spid="604163" grpId="0" build="p" bldLvl="5"/>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49155" name="Foliennummernplatzhalter 4"/>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FC70294B-E769-4DF5-BA28-C0BD5359197C}" type="slidenum">
              <a:rPr lang="de-DE" altLang="en-US" sz="900" smtClean="0">
                <a:solidFill>
                  <a:schemeClr val="accent2"/>
                </a:solidFill>
              </a:rPr>
              <a:pPr/>
              <a:t>48</a:t>
            </a:fld>
            <a:endParaRPr lang="de-DE" altLang="en-US" sz="1400" b="0" smtClean="0">
              <a:solidFill>
                <a:schemeClr val="tx1"/>
              </a:solidFill>
            </a:endParaRPr>
          </a:p>
        </p:txBody>
      </p:sp>
      <p:sp>
        <p:nvSpPr>
          <p:cNvPr id="787462" name="Rectangle 6"/>
          <p:cNvSpPr>
            <a:spLocks noGrp="1" noChangeArrowheads="1"/>
          </p:cNvSpPr>
          <p:nvPr>
            <p:ph type="title"/>
          </p:nvPr>
        </p:nvSpPr>
        <p:spPr>
          <a:xfrm>
            <a:off x="684213" y="260648"/>
            <a:ext cx="7772400" cy="830997"/>
          </a:xfrm>
        </p:spPr>
        <p:txBody>
          <a:bodyPr/>
          <a:lstStyle/>
          <a:p>
            <a:pPr>
              <a:defRPr/>
            </a:pPr>
            <a:r>
              <a:rPr lang="de-DE" altLang="en-US" sz="2400" dirty="0" smtClean="0">
                <a:ea typeface="ＭＳ Ｐゴシック" pitchFamily="1" charset="-128"/>
              </a:rPr>
              <a:t>Stand der Studien, die von der FDA wegen Sicherheitsbedenken verlangt wurden</a:t>
            </a:r>
          </a:p>
        </p:txBody>
      </p:sp>
      <p:pic>
        <p:nvPicPr>
          <p:cNvPr id="49157" name="Picture 7" descr="FDA_Studien"/>
          <p:cNvPicPr>
            <a:picLocks noChangeAspect="1" noChangeArrowheads="1"/>
          </p:cNvPicPr>
          <p:nvPr/>
        </p:nvPicPr>
        <p:blipFill>
          <a:blip r:embed="rId2"/>
          <a:srcRect/>
          <a:stretch>
            <a:fillRect/>
          </a:stretch>
        </p:blipFill>
        <p:spPr bwMode="auto">
          <a:xfrm>
            <a:off x="539553" y="1087088"/>
            <a:ext cx="4172148" cy="5229575"/>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158" name="Text Box 8"/>
          <p:cNvSpPr txBox="1">
            <a:spLocks noChangeArrowheads="1"/>
          </p:cNvSpPr>
          <p:nvPr/>
        </p:nvSpPr>
        <p:spPr bwMode="auto">
          <a:xfrm>
            <a:off x="5003800" y="1844675"/>
            <a:ext cx="3816350" cy="173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a:t>Die FDA hat nicht die Möglichkeit, „follow up</a:t>
            </a:r>
            <a:r>
              <a:rPr lang="ja-JP" altLang="de-DE"/>
              <a:t>“</a:t>
            </a:r>
            <a:r>
              <a:rPr lang="de-DE" altLang="ja-JP"/>
              <a:t> Studien wegen Sicherheitsbedenken zu verlangen!</a:t>
            </a:r>
            <a:endParaRPr lang="de-DE" altLang="en-US"/>
          </a:p>
        </p:txBody>
      </p:sp>
      <p:sp>
        <p:nvSpPr>
          <p:cNvPr id="49159" name="Rectangle 9"/>
          <p:cNvSpPr>
            <a:spLocks noChangeArrowheads="1"/>
          </p:cNvSpPr>
          <p:nvPr/>
        </p:nvSpPr>
        <p:spPr bwMode="auto">
          <a:xfrm>
            <a:off x="5651500" y="5945188"/>
            <a:ext cx="26670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200"/>
              <a:t>Quelle: NEJM 2007;356:1697-1700 </a:t>
            </a:r>
          </a:p>
        </p:txBody>
      </p:sp>
    </p:spTree>
  </p:cSld>
  <p:clrMapOvr>
    <a:masterClrMapping/>
  </p:clrMapOvr>
  <p:transition>
    <p:zoom/>
  </p:transition>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0178"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50179" name="Foliennummernplatzhalter 7"/>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15B04300-B1F6-4993-AAA5-59B2B8EDDA94}" type="slidenum">
              <a:rPr lang="de-DE" altLang="en-US" sz="900" smtClean="0">
                <a:solidFill>
                  <a:schemeClr val="accent2"/>
                </a:solidFill>
              </a:rPr>
              <a:pPr/>
              <a:t>49</a:t>
            </a:fld>
            <a:endParaRPr lang="de-DE" altLang="en-US" sz="1400" b="0" smtClean="0">
              <a:solidFill>
                <a:schemeClr val="tx1"/>
              </a:solidFill>
            </a:endParaRPr>
          </a:p>
        </p:txBody>
      </p:sp>
      <p:sp>
        <p:nvSpPr>
          <p:cNvPr id="603138"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2.1.3 Zulassung</a:t>
            </a:r>
          </a:p>
        </p:txBody>
      </p:sp>
      <p:sp>
        <p:nvSpPr>
          <p:cNvPr id="603139" name="Rectangle 3"/>
          <p:cNvSpPr>
            <a:spLocks noGrp="1" noChangeArrowheads="1"/>
          </p:cNvSpPr>
          <p:nvPr>
            <p:ph type="body" sz="half" idx="1"/>
          </p:nvPr>
        </p:nvSpPr>
        <p:spPr>
          <a:xfrm>
            <a:off x="323850" y="1965325"/>
            <a:ext cx="7775575" cy="4416425"/>
          </a:xfrm>
        </p:spPr>
        <p:txBody>
          <a:bodyPr/>
          <a:lstStyle/>
          <a:p>
            <a:r>
              <a:rPr lang="de-DE" altLang="en-US" sz="2000" dirty="0" smtClean="0">
                <a:ea typeface="ＭＳ Ｐゴシック" pitchFamily="34" charset="-128"/>
              </a:rPr>
              <a:t>Eingeführt in den 50er Jahren</a:t>
            </a:r>
          </a:p>
          <a:p>
            <a:r>
              <a:rPr lang="de-DE" altLang="en-US" sz="2000" dirty="0" smtClean="0">
                <a:ea typeface="ＭＳ Ｐゴシック" pitchFamily="34" charset="-128"/>
              </a:rPr>
              <a:t>Wird bei den nationalen </a:t>
            </a:r>
            <a:r>
              <a:rPr lang="de-DE" altLang="en-US" sz="2000" dirty="0" err="1" smtClean="0">
                <a:ea typeface="ＭＳ Ｐゴシック" pitchFamily="34" charset="-128"/>
              </a:rPr>
              <a:t>Nomenklaturbehörden</a:t>
            </a:r>
            <a:r>
              <a:rPr lang="de-DE" altLang="en-US" sz="2000" dirty="0" smtClean="0">
                <a:ea typeface="ＭＳ Ｐゴシック" pitchFamily="34" charset="-128"/>
              </a:rPr>
              <a:t> überprüft und als vorgeschlagener INN veröffentlicht </a:t>
            </a:r>
            <a:br>
              <a:rPr lang="de-DE" altLang="en-US" sz="2000" dirty="0" smtClean="0">
                <a:ea typeface="ＭＳ Ｐゴシック" pitchFamily="34" charset="-128"/>
              </a:rPr>
            </a:br>
            <a:r>
              <a:rPr lang="de-DE" altLang="en-US" sz="2000" dirty="0" smtClean="0">
                <a:ea typeface="ＭＳ Ｐゴシック" pitchFamily="34" charset="-128"/>
              </a:rPr>
              <a:t>(„</a:t>
            </a:r>
            <a:r>
              <a:rPr lang="de-DE" altLang="en-US" sz="2000" dirty="0" err="1" smtClean="0">
                <a:ea typeface="ＭＳ Ｐゴシック" pitchFamily="34" charset="-128"/>
              </a:rPr>
              <a:t>proposed</a:t>
            </a:r>
            <a:r>
              <a:rPr lang="de-DE" altLang="en-US" sz="2000" dirty="0" smtClean="0">
                <a:ea typeface="ＭＳ Ｐゴシック" pitchFamily="34" charset="-128"/>
              </a:rPr>
              <a:t> INN</a:t>
            </a:r>
            <a:r>
              <a:rPr lang="ja-JP" altLang="de-DE" sz="2000" dirty="0" smtClean="0">
                <a:ea typeface="ＭＳ Ｐゴシック" pitchFamily="34" charset="-128"/>
              </a:rPr>
              <a:t>“</a:t>
            </a:r>
            <a:r>
              <a:rPr lang="de-DE" altLang="ja-JP" sz="2000" dirty="0" smtClean="0">
                <a:ea typeface="ＭＳ Ｐゴシック" pitchFamily="34" charset="-128"/>
              </a:rPr>
              <a:t>)</a:t>
            </a:r>
          </a:p>
          <a:p>
            <a:r>
              <a:rPr lang="de-DE" altLang="en-US" sz="2000" dirty="0" smtClean="0">
                <a:ea typeface="ＭＳ Ｐゴシック" pitchFamily="34" charset="-128"/>
              </a:rPr>
              <a:t>Erfolgen keine Einwände (z.B. wegen Verwechselungsgefahr) wird der Name von der WHO empfohlen („</a:t>
            </a:r>
            <a:r>
              <a:rPr lang="de-DE" altLang="en-US" sz="2000" dirty="0" err="1" smtClean="0">
                <a:ea typeface="ＭＳ Ｐゴシック" pitchFamily="34" charset="-128"/>
              </a:rPr>
              <a:t>recomended</a:t>
            </a:r>
            <a:r>
              <a:rPr lang="de-DE" altLang="en-US" sz="2000" dirty="0" smtClean="0">
                <a:ea typeface="ＭＳ Ｐゴシック" pitchFamily="34" charset="-128"/>
              </a:rPr>
              <a:t> INN</a:t>
            </a:r>
            <a:r>
              <a:rPr lang="ja-JP" altLang="de-DE" sz="2000" dirty="0" smtClean="0">
                <a:ea typeface="ＭＳ Ｐゴシック" pitchFamily="34" charset="-128"/>
              </a:rPr>
              <a:t>“</a:t>
            </a:r>
            <a:r>
              <a:rPr lang="de-DE" altLang="ja-JP" sz="2000" dirty="0" smtClean="0">
                <a:ea typeface="ＭＳ Ｐゴシック" pitchFamily="34" charset="-128"/>
              </a:rPr>
              <a:t>)</a:t>
            </a:r>
          </a:p>
          <a:p>
            <a:r>
              <a:rPr lang="de-DE" altLang="en-US" sz="2000" dirty="0" smtClean="0">
                <a:ea typeface="ＭＳ Ｐゴシック" pitchFamily="34" charset="-128"/>
              </a:rPr>
              <a:t>Leitlinien zur Erkennung der Gruppenangehörigkeit </a:t>
            </a:r>
            <a:br>
              <a:rPr lang="de-DE" altLang="en-US" sz="2000" dirty="0" smtClean="0">
                <a:ea typeface="ＭＳ Ｐゴシック" pitchFamily="34" charset="-128"/>
              </a:rPr>
            </a:br>
            <a:r>
              <a:rPr lang="de-DE" altLang="en-US" sz="2000" dirty="0" smtClean="0">
                <a:ea typeface="ＭＳ Ｐゴシック" pitchFamily="34" charset="-128"/>
              </a:rPr>
              <a:t>(z.B. „-</a:t>
            </a:r>
            <a:r>
              <a:rPr lang="de-DE" altLang="en-US" sz="2000" dirty="0" err="1" smtClean="0">
                <a:ea typeface="ＭＳ Ｐゴシック" pitchFamily="34" charset="-128"/>
              </a:rPr>
              <a:t>pril</a:t>
            </a:r>
            <a:r>
              <a:rPr lang="ja-JP" altLang="de-DE" sz="2000" dirty="0" smtClean="0">
                <a:ea typeface="ＭＳ Ｐゴシック" pitchFamily="34" charset="-128"/>
              </a:rPr>
              <a:t>“</a:t>
            </a:r>
            <a:r>
              <a:rPr lang="de-DE" altLang="ja-JP" sz="2000" dirty="0" smtClean="0">
                <a:ea typeface="ＭＳ Ｐゴシック" pitchFamily="34" charset="-128"/>
              </a:rPr>
              <a:t> für ACE-Hemmer)</a:t>
            </a:r>
          </a:p>
          <a:p>
            <a:r>
              <a:rPr lang="de-DE" altLang="en-US" sz="2000" dirty="0" smtClean="0">
                <a:solidFill>
                  <a:schemeClr val="tx1"/>
                </a:solidFill>
                <a:ea typeface="ＭＳ Ｐゴシック" pitchFamily="34" charset="-128"/>
              </a:rPr>
              <a:t>http://www.who.int/medicines/services/inn/en/</a:t>
            </a:r>
            <a:r>
              <a:rPr lang="de-DE" altLang="en-US" sz="2000" dirty="0" smtClean="0">
                <a:ea typeface="ＭＳ Ｐゴシック" pitchFamily="34" charset="-128"/>
              </a:rPr>
              <a:t/>
            </a:r>
            <a:br>
              <a:rPr lang="de-DE" altLang="en-US" sz="2000" dirty="0" smtClean="0">
                <a:ea typeface="ＭＳ Ｐゴシック" pitchFamily="34" charset="-128"/>
              </a:rPr>
            </a:br>
            <a:r>
              <a:rPr lang="de-DE" altLang="en-US" sz="2000" dirty="0" smtClean="0">
                <a:solidFill>
                  <a:srgbClr val="CC0000"/>
                </a:solidFill>
                <a:ea typeface="ＭＳ Ｐゴシック" pitchFamily="34" charset="-128"/>
              </a:rPr>
              <a:t>(Richtlinien, Listen)</a:t>
            </a:r>
          </a:p>
        </p:txBody>
      </p:sp>
      <p:sp>
        <p:nvSpPr>
          <p:cNvPr id="603145" name="Text Box 9"/>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marL="342900" indent="-342900" algn="ctr">
              <a:defRPr sz="2400" b="1">
                <a:solidFill>
                  <a:srgbClr val="000066"/>
                </a:solidFill>
                <a:latin typeface="Arial" pitchFamily="34" charset="0"/>
              </a:defRPr>
            </a:lvl1pPr>
            <a:lvl2pPr marL="742950" indent="-285750" algn="ctr">
              <a:defRPr sz="2400" b="1">
                <a:solidFill>
                  <a:srgbClr val="000066"/>
                </a:solidFill>
                <a:latin typeface="Arial" pitchFamily="34" charset="0"/>
              </a:defRPr>
            </a:lvl2pPr>
            <a:lvl3pPr marL="1143000" indent="-228600" algn="ctr">
              <a:defRPr sz="2400" b="1">
                <a:solidFill>
                  <a:srgbClr val="000066"/>
                </a:solidFill>
                <a:latin typeface="Arial" pitchFamily="34" charset="0"/>
              </a:defRPr>
            </a:lvl3pPr>
            <a:lvl4pPr marL="1600200" indent="-228600" algn="ctr">
              <a:defRPr sz="2400" b="1">
                <a:solidFill>
                  <a:srgbClr val="000066"/>
                </a:solidFill>
                <a:latin typeface="Arial" pitchFamily="34" charset="0"/>
              </a:defRPr>
            </a:lvl4pPr>
            <a:lvl5pPr marL="2057400" indent="-228600" algn="ctr">
              <a:defRPr sz="2400" b="1">
                <a:solidFill>
                  <a:srgbClr val="000066"/>
                </a:solidFill>
                <a:latin typeface="Arial" pitchFamily="34" charset="0"/>
              </a:defRPr>
            </a:lvl5pPr>
            <a:lvl6pPr marL="2514600" indent="-228600" algn="ctr" eaLnBrk="0" fontAlgn="base" hangingPunct="0">
              <a:lnSpc>
                <a:spcPct val="90000"/>
              </a:lnSpc>
              <a:spcBef>
                <a:spcPct val="50000"/>
              </a:spcBef>
              <a:spcAft>
                <a:spcPct val="0"/>
              </a:spcAft>
              <a:buSzPct val="90000"/>
              <a:defRPr sz="2400" b="1">
                <a:solidFill>
                  <a:srgbClr val="000066"/>
                </a:solidFill>
                <a:latin typeface="Arial" pitchFamily="34" charset="0"/>
              </a:defRPr>
            </a:lvl6pPr>
            <a:lvl7pPr marL="2971800" indent="-228600" algn="ctr" eaLnBrk="0" fontAlgn="base" hangingPunct="0">
              <a:lnSpc>
                <a:spcPct val="90000"/>
              </a:lnSpc>
              <a:spcBef>
                <a:spcPct val="50000"/>
              </a:spcBef>
              <a:spcAft>
                <a:spcPct val="0"/>
              </a:spcAft>
              <a:buSzPct val="90000"/>
              <a:defRPr sz="2400" b="1">
                <a:solidFill>
                  <a:srgbClr val="000066"/>
                </a:solidFill>
                <a:latin typeface="Arial" pitchFamily="34" charset="0"/>
              </a:defRPr>
            </a:lvl7pPr>
            <a:lvl8pPr marL="3429000" indent="-228600" algn="ctr" eaLnBrk="0" fontAlgn="base" hangingPunct="0">
              <a:lnSpc>
                <a:spcPct val="90000"/>
              </a:lnSpc>
              <a:spcBef>
                <a:spcPct val="50000"/>
              </a:spcBef>
              <a:spcAft>
                <a:spcPct val="0"/>
              </a:spcAft>
              <a:buSzPct val="90000"/>
              <a:defRPr sz="2400" b="1">
                <a:solidFill>
                  <a:srgbClr val="000066"/>
                </a:solidFill>
                <a:latin typeface="Arial" pitchFamily="34" charset="0"/>
              </a:defRPr>
            </a:lvl8pPr>
            <a:lvl9pPr marL="3886200" indent="-228600" algn="ctr" eaLnBrk="0" fontAlgn="base" hangingPunct="0">
              <a:lnSpc>
                <a:spcPct val="90000"/>
              </a:lnSpc>
              <a:spcBef>
                <a:spcPct val="50000"/>
              </a:spcBef>
              <a:spcAft>
                <a:spcPct val="0"/>
              </a:spcAft>
              <a:buSzPct val="90000"/>
              <a:defRPr sz="2400" b="1">
                <a:solidFill>
                  <a:srgbClr val="000066"/>
                </a:solidFill>
                <a:latin typeface="Arial" pitchFamily="34" charset="0"/>
              </a:defRPr>
            </a:lvl9pPr>
          </a:lstStyle>
          <a:p>
            <a:pPr>
              <a:defRPr/>
            </a:pPr>
            <a:r>
              <a:rPr lang="de-DE" sz="1600" smtClean="0">
                <a:ea typeface="+mn-ea"/>
              </a:rPr>
              <a:t>Internationale Freinamen (</a:t>
            </a:r>
            <a:r>
              <a:rPr lang="de-DE" sz="1600" smtClean="0">
                <a:solidFill>
                  <a:srgbClr val="CC0000"/>
                </a:solidFill>
                <a:effectLst>
                  <a:outerShdw blurRad="38100" dist="38100" dir="2700000" algn="tl">
                    <a:srgbClr val="C0C0C0"/>
                  </a:outerShdw>
                </a:effectLst>
                <a:ea typeface="+mn-ea"/>
              </a:rPr>
              <a:t>INN</a:t>
            </a:r>
            <a:r>
              <a:rPr lang="de-DE" sz="1600" smtClean="0">
                <a:ea typeface="+mn-ea"/>
              </a:rPr>
              <a:t>, generischer Name) </a:t>
            </a:r>
            <a:endParaRPr lang="en-US" sz="1600" smtClean="0">
              <a:ea typeface="+mn-ea"/>
            </a:endParaRP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603138"/>
                                        </p:tgtEl>
                                        <p:attrNameLst>
                                          <p:attrName>style.visibility</p:attrName>
                                        </p:attrNameLst>
                                      </p:cBhvr>
                                      <p:to>
                                        <p:strVal val="visible"/>
                                      </p:to>
                                    </p:set>
                                    <p:anim calcmode="lin" valueType="num">
                                      <p:cBhvr additive="base">
                                        <p:cTn id="7" dur="500" fill="hold"/>
                                        <p:tgtEl>
                                          <p:spTgt spid="603138"/>
                                        </p:tgtEl>
                                        <p:attrNameLst>
                                          <p:attrName>ppt_x</p:attrName>
                                        </p:attrNameLst>
                                      </p:cBhvr>
                                      <p:tavLst>
                                        <p:tav tm="0">
                                          <p:val>
                                            <p:strVal val="#ppt_x"/>
                                          </p:val>
                                        </p:tav>
                                        <p:tav tm="100000">
                                          <p:val>
                                            <p:strVal val="#ppt_x"/>
                                          </p:val>
                                        </p:tav>
                                      </p:tavLst>
                                    </p:anim>
                                    <p:anim calcmode="lin" valueType="num">
                                      <p:cBhvr additive="base">
                                        <p:cTn id="8" dur="500" fill="hold"/>
                                        <p:tgtEl>
                                          <p:spTgt spid="603138"/>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603145"/>
                                        </p:tgtEl>
                                        <p:attrNameLst>
                                          <p:attrName>style.visibility</p:attrName>
                                        </p:attrNameLst>
                                      </p:cBhvr>
                                      <p:to>
                                        <p:strVal val="visible"/>
                                      </p:to>
                                    </p:set>
                                    <p:anim calcmode="lin" valueType="num">
                                      <p:cBhvr additive="base">
                                        <p:cTn id="12" dur="500" fill="hold"/>
                                        <p:tgtEl>
                                          <p:spTgt spid="603145"/>
                                        </p:tgtEl>
                                        <p:attrNameLst>
                                          <p:attrName>ppt_x</p:attrName>
                                        </p:attrNameLst>
                                      </p:cBhvr>
                                      <p:tavLst>
                                        <p:tav tm="0">
                                          <p:val>
                                            <p:strVal val="0-#ppt_w/2"/>
                                          </p:val>
                                        </p:tav>
                                        <p:tav tm="100000">
                                          <p:val>
                                            <p:strVal val="#ppt_x"/>
                                          </p:val>
                                        </p:tav>
                                      </p:tavLst>
                                    </p:anim>
                                    <p:anim calcmode="lin" valueType="num">
                                      <p:cBhvr additive="base">
                                        <p:cTn id="13" dur="500" fill="hold"/>
                                        <p:tgtEl>
                                          <p:spTgt spid="603145"/>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603139">
                                            <p:txEl>
                                              <p:pRg st="0" end="0"/>
                                            </p:txEl>
                                          </p:spTgt>
                                        </p:tgtEl>
                                        <p:attrNameLst>
                                          <p:attrName>style.visibility</p:attrName>
                                        </p:attrNameLst>
                                      </p:cBhvr>
                                      <p:to>
                                        <p:strVal val="visible"/>
                                      </p:to>
                                    </p:set>
                                    <p:anim calcmode="lin" valueType="num">
                                      <p:cBhvr additive="base">
                                        <p:cTn id="18" dur="500" fill="hold"/>
                                        <p:tgtEl>
                                          <p:spTgt spid="603139">
                                            <p:txEl>
                                              <p:pRg st="0" end="0"/>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60313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603139">
                                            <p:txEl>
                                              <p:pRg st="1" end="1"/>
                                            </p:txEl>
                                          </p:spTgt>
                                        </p:tgtEl>
                                        <p:attrNameLst>
                                          <p:attrName>style.visibility</p:attrName>
                                        </p:attrNameLst>
                                      </p:cBhvr>
                                      <p:to>
                                        <p:strVal val="visible"/>
                                      </p:to>
                                    </p:set>
                                    <p:anim calcmode="lin" valueType="num">
                                      <p:cBhvr additive="base">
                                        <p:cTn id="24" dur="500" fill="hold"/>
                                        <p:tgtEl>
                                          <p:spTgt spid="603139">
                                            <p:txEl>
                                              <p:pRg st="1" end="1"/>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60313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603139">
                                            <p:txEl>
                                              <p:pRg st="2" end="2"/>
                                            </p:txEl>
                                          </p:spTgt>
                                        </p:tgtEl>
                                        <p:attrNameLst>
                                          <p:attrName>style.visibility</p:attrName>
                                        </p:attrNameLst>
                                      </p:cBhvr>
                                      <p:to>
                                        <p:strVal val="visible"/>
                                      </p:to>
                                    </p:set>
                                    <p:anim calcmode="lin" valueType="num">
                                      <p:cBhvr additive="base">
                                        <p:cTn id="30" dur="500" fill="hold"/>
                                        <p:tgtEl>
                                          <p:spTgt spid="603139">
                                            <p:txEl>
                                              <p:pRg st="2" end="2"/>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60313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 presetClass="entr" presetSubtype="8" fill="hold" grpId="0" nodeType="clickEffect">
                                  <p:stCondLst>
                                    <p:cond delay="0"/>
                                  </p:stCondLst>
                                  <p:childTnLst>
                                    <p:set>
                                      <p:cBhvr>
                                        <p:cTn id="35" dur="1" fill="hold">
                                          <p:stCondLst>
                                            <p:cond delay="0"/>
                                          </p:stCondLst>
                                        </p:cTn>
                                        <p:tgtEl>
                                          <p:spTgt spid="603139">
                                            <p:txEl>
                                              <p:pRg st="3" end="3"/>
                                            </p:txEl>
                                          </p:spTgt>
                                        </p:tgtEl>
                                        <p:attrNameLst>
                                          <p:attrName>style.visibility</p:attrName>
                                        </p:attrNameLst>
                                      </p:cBhvr>
                                      <p:to>
                                        <p:strVal val="visible"/>
                                      </p:to>
                                    </p:set>
                                    <p:anim calcmode="lin" valueType="num">
                                      <p:cBhvr additive="base">
                                        <p:cTn id="36" dur="500" fill="hold"/>
                                        <p:tgtEl>
                                          <p:spTgt spid="603139">
                                            <p:txEl>
                                              <p:pRg st="3" end="3"/>
                                            </p:txEl>
                                          </p:spTgt>
                                        </p:tgtEl>
                                        <p:attrNameLst>
                                          <p:attrName>ppt_x</p:attrName>
                                        </p:attrNameLst>
                                      </p:cBhvr>
                                      <p:tavLst>
                                        <p:tav tm="0">
                                          <p:val>
                                            <p:strVal val="0-#ppt_w/2"/>
                                          </p:val>
                                        </p:tav>
                                        <p:tav tm="100000">
                                          <p:val>
                                            <p:strVal val="#ppt_x"/>
                                          </p:val>
                                        </p:tav>
                                      </p:tavLst>
                                    </p:anim>
                                    <p:anim calcmode="lin" valueType="num">
                                      <p:cBhvr additive="base">
                                        <p:cTn id="37" dur="500" fill="hold"/>
                                        <p:tgtEl>
                                          <p:spTgt spid="60313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8" fill="hold" grpId="0" nodeType="clickEffect">
                                  <p:stCondLst>
                                    <p:cond delay="0"/>
                                  </p:stCondLst>
                                  <p:childTnLst>
                                    <p:set>
                                      <p:cBhvr>
                                        <p:cTn id="41" dur="1" fill="hold">
                                          <p:stCondLst>
                                            <p:cond delay="0"/>
                                          </p:stCondLst>
                                        </p:cTn>
                                        <p:tgtEl>
                                          <p:spTgt spid="603139">
                                            <p:txEl>
                                              <p:pRg st="4" end="4"/>
                                            </p:txEl>
                                          </p:spTgt>
                                        </p:tgtEl>
                                        <p:attrNameLst>
                                          <p:attrName>style.visibility</p:attrName>
                                        </p:attrNameLst>
                                      </p:cBhvr>
                                      <p:to>
                                        <p:strVal val="visible"/>
                                      </p:to>
                                    </p:set>
                                    <p:anim calcmode="lin" valueType="num">
                                      <p:cBhvr additive="base">
                                        <p:cTn id="42" dur="500" fill="hold"/>
                                        <p:tgtEl>
                                          <p:spTgt spid="603139">
                                            <p:txEl>
                                              <p:pRg st="4" end="4"/>
                                            </p:txEl>
                                          </p:spTgt>
                                        </p:tgtEl>
                                        <p:attrNameLst>
                                          <p:attrName>ppt_x</p:attrName>
                                        </p:attrNameLst>
                                      </p:cBhvr>
                                      <p:tavLst>
                                        <p:tav tm="0">
                                          <p:val>
                                            <p:strVal val="0-#ppt_w/2"/>
                                          </p:val>
                                        </p:tav>
                                        <p:tav tm="100000">
                                          <p:val>
                                            <p:strVal val="#ppt_x"/>
                                          </p:val>
                                        </p:tav>
                                      </p:tavLst>
                                    </p:anim>
                                    <p:anim calcmode="lin" valueType="num">
                                      <p:cBhvr additive="base">
                                        <p:cTn id="43" dur="500" fill="hold"/>
                                        <p:tgtEl>
                                          <p:spTgt spid="603139">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3138" grpId="0" animBg="1" autoUpdateAnimBg="0"/>
      <p:bldP spid="603139" grpId="0" build="p" bldLvl="5"/>
      <p:bldP spid="603145"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7171"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884B8442-A591-423C-93E7-809B3D90865D}" type="slidenum">
              <a:rPr lang="de-DE" altLang="en-US" sz="900" smtClean="0">
                <a:solidFill>
                  <a:schemeClr val="accent2"/>
                </a:solidFill>
              </a:rPr>
              <a:pPr/>
              <a:t>5</a:t>
            </a:fld>
            <a:endParaRPr lang="de-DE" altLang="en-US" sz="1400" b="0" smtClean="0">
              <a:solidFill>
                <a:schemeClr val="tx1"/>
              </a:solidFill>
            </a:endParaRPr>
          </a:p>
        </p:txBody>
      </p:sp>
      <p:sp>
        <p:nvSpPr>
          <p:cNvPr id="659458" name="Rectangle 2"/>
          <p:cNvSpPr>
            <a:spLocks noGrp="1" noChangeArrowheads="1"/>
          </p:cNvSpPr>
          <p:nvPr>
            <p:ph type="title"/>
          </p:nvPr>
        </p:nvSpPr>
        <p:spPr>
          <a:xfrm>
            <a:off x="611188" y="546100"/>
            <a:ext cx="7772400" cy="420688"/>
          </a:xfrm>
          <a:gradFill rotWithShape="1">
            <a:gsLst>
              <a:gs pos="0">
                <a:schemeClr val="bg1"/>
              </a:gs>
              <a:gs pos="100000">
                <a:srgbClr val="0066CC"/>
              </a:gs>
            </a:gsLst>
            <a:lin ang="5400000" scaled="1"/>
          </a:gradFill>
          <a:extLst>
            <a:ext uri="{91240B29-F687-4F45-9708-019B960494DF}">
              <a14:hiddenLine xmlns:a14="http://schemas.microsoft.com/office/drawing/2010/main" w="9525" cap="flat" cmpd="sng">
                <a:solidFill>
                  <a:srgbClr val="000000"/>
                </a:solidFill>
                <a:prstDash val="solid"/>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nchor="t"/>
          <a:lstStyle/>
          <a:p>
            <a:pPr marL="342900" indent="-342900">
              <a:lnSpc>
                <a:spcPct val="90000"/>
              </a:lnSpc>
              <a:spcBef>
                <a:spcPct val="50000"/>
              </a:spcBef>
              <a:buSzPct val="90000"/>
              <a:defRPr/>
            </a:pPr>
            <a:r>
              <a:rPr lang="de-DE" altLang="en-US" sz="2400" smtClean="0">
                <a:solidFill>
                  <a:srgbClr val="000066"/>
                </a:solidFill>
                <a:effectLst>
                  <a:outerShdw blurRad="38100" dist="38100" dir="2700000" algn="tl">
                    <a:srgbClr val="C0C0C0"/>
                  </a:outerShdw>
                </a:effectLst>
                <a:ea typeface="ＭＳ Ｐゴシック" pitchFamily="1" charset="-128"/>
              </a:rPr>
              <a:t>Pharmakoepidemiologie</a:t>
            </a:r>
          </a:p>
        </p:txBody>
      </p:sp>
      <p:grpSp>
        <p:nvGrpSpPr>
          <p:cNvPr id="2" name="Group 5"/>
          <p:cNvGrpSpPr>
            <a:grpSpLocks noChangeAspect="1"/>
          </p:cNvGrpSpPr>
          <p:nvPr/>
        </p:nvGrpSpPr>
        <p:grpSpPr bwMode="auto">
          <a:xfrm>
            <a:off x="323850" y="4149725"/>
            <a:ext cx="803275" cy="906463"/>
            <a:chOff x="204" y="3203"/>
            <a:chExt cx="506" cy="571"/>
          </a:xfrm>
          <a:effectLst>
            <a:outerShdw blurRad="50800" dist="38100" dir="2700000" algn="tl" rotWithShape="0">
              <a:prstClr val="black">
                <a:alpha val="40000"/>
              </a:prstClr>
            </a:outerShdw>
          </a:effectLst>
        </p:grpSpPr>
        <p:sp>
          <p:nvSpPr>
            <p:cNvPr id="64519" name="AutoShape 6"/>
            <p:cNvSpPr>
              <a:spLocks noChangeAspect="1" noChangeArrowheads="1" noTextEdit="1"/>
            </p:cNvSpPr>
            <p:nvPr/>
          </p:nvSpPr>
          <p:spPr bwMode="auto">
            <a:xfrm>
              <a:off x="204" y="3203"/>
              <a:ext cx="506" cy="5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defRPr/>
              </a:pPr>
              <a:endParaRPr lang="de-DE">
                <a:ea typeface="+mn-ea"/>
              </a:endParaRPr>
            </a:p>
          </p:txBody>
        </p:sp>
        <p:sp>
          <p:nvSpPr>
            <p:cNvPr id="64520" name="Freeform 7"/>
            <p:cNvSpPr>
              <a:spLocks/>
            </p:cNvSpPr>
            <p:nvPr/>
          </p:nvSpPr>
          <p:spPr bwMode="auto">
            <a:xfrm>
              <a:off x="204" y="3280"/>
              <a:ext cx="506" cy="432"/>
            </a:xfrm>
            <a:custGeom>
              <a:avLst/>
              <a:gdLst>
                <a:gd name="T0" fmla="*/ 0 w 1012"/>
                <a:gd name="T1" fmla="*/ 0 h 865"/>
                <a:gd name="T2" fmla="*/ 62 w 1012"/>
                <a:gd name="T3" fmla="*/ 408 h 865"/>
                <a:gd name="T4" fmla="*/ 426 w 1012"/>
                <a:gd name="T5" fmla="*/ 432 h 865"/>
                <a:gd name="T6" fmla="*/ 506 w 1012"/>
                <a:gd name="T7" fmla="*/ 21 h 865"/>
                <a:gd name="T8" fmla="*/ 0 w 1012"/>
                <a:gd name="T9" fmla="*/ 0 h 865"/>
                <a:gd name="T10" fmla="*/ 0 60000 65536"/>
                <a:gd name="T11" fmla="*/ 0 60000 65536"/>
                <a:gd name="T12" fmla="*/ 0 60000 65536"/>
                <a:gd name="T13" fmla="*/ 0 60000 65536"/>
                <a:gd name="T14" fmla="*/ 0 60000 65536"/>
                <a:gd name="T15" fmla="*/ 0 w 1012"/>
                <a:gd name="T16" fmla="*/ 0 h 865"/>
                <a:gd name="T17" fmla="*/ 1012 w 1012"/>
                <a:gd name="T18" fmla="*/ 865 h 865"/>
              </a:gdLst>
              <a:ahLst/>
              <a:cxnLst>
                <a:cxn ang="T10">
                  <a:pos x="T0" y="T1"/>
                </a:cxn>
                <a:cxn ang="T11">
                  <a:pos x="T2" y="T3"/>
                </a:cxn>
                <a:cxn ang="T12">
                  <a:pos x="T4" y="T5"/>
                </a:cxn>
                <a:cxn ang="T13">
                  <a:pos x="T6" y="T7"/>
                </a:cxn>
                <a:cxn ang="T14">
                  <a:pos x="T8" y="T9"/>
                </a:cxn>
              </a:cxnLst>
              <a:rect l="T15" t="T16" r="T17" b="T18"/>
              <a:pathLst>
                <a:path w="1012" h="865">
                  <a:moveTo>
                    <a:pt x="0" y="0"/>
                  </a:moveTo>
                  <a:lnTo>
                    <a:pt x="123" y="816"/>
                  </a:lnTo>
                  <a:lnTo>
                    <a:pt x="852" y="865"/>
                  </a:lnTo>
                  <a:lnTo>
                    <a:pt x="1012" y="42"/>
                  </a:lnTo>
                  <a:lnTo>
                    <a:pt x="0" y="0"/>
                  </a:lnTo>
                  <a:close/>
                </a:path>
              </a:pathLst>
            </a:custGeom>
            <a:solidFill>
              <a:srgbClr val="F2A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de-DE">
                <a:ea typeface="+mn-ea"/>
              </a:endParaRPr>
            </a:p>
          </p:txBody>
        </p:sp>
        <p:sp>
          <p:nvSpPr>
            <p:cNvPr id="64521" name="Freeform 8"/>
            <p:cNvSpPr>
              <a:spLocks/>
            </p:cNvSpPr>
            <p:nvPr/>
          </p:nvSpPr>
          <p:spPr bwMode="auto">
            <a:xfrm>
              <a:off x="250" y="3203"/>
              <a:ext cx="409" cy="215"/>
            </a:xfrm>
            <a:custGeom>
              <a:avLst/>
              <a:gdLst>
                <a:gd name="T0" fmla="*/ 409 w 820"/>
                <a:gd name="T1" fmla="*/ 34 h 429"/>
                <a:gd name="T2" fmla="*/ 402 w 820"/>
                <a:gd name="T3" fmla="*/ 31 h 429"/>
                <a:gd name="T4" fmla="*/ 393 w 820"/>
                <a:gd name="T5" fmla="*/ 27 h 429"/>
                <a:gd name="T6" fmla="*/ 383 w 820"/>
                <a:gd name="T7" fmla="*/ 24 h 429"/>
                <a:gd name="T8" fmla="*/ 373 w 820"/>
                <a:gd name="T9" fmla="*/ 20 h 429"/>
                <a:gd name="T10" fmla="*/ 362 w 820"/>
                <a:gd name="T11" fmla="*/ 18 h 429"/>
                <a:gd name="T12" fmla="*/ 350 w 820"/>
                <a:gd name="T13" fmla="*/ 15 h 429"/>
                <a:gd name="T14" fmla="*/ 339 w 820"/>
                <a:gd name="T15" fmla="*/ 12 h 429"/>
                <a:gd name="T16" fmla="*/ 327 w 820"/>
                <a:gd name="T17" fmla="*/ 10 h 429"/>
                <a:gd name="T18" fmla="*/ 314 w 820"/>
                <a:gd name="T19" fmla="*/ 8 h 429"/>
                <a:gd name="T20" fmla="*/ 301 w 820"/>
                <a:gd name="T21" fmla="*/ 7 h 429"/>
                <a:gd name="T22" fmla="*/ 288 w 820"/>
                <a:gd name="T23" fmla="*/ 5 h 429"/>
                <a:gd name="T24" fmla="*/ 275 w 820"/>
                <a:gd name="T25" fmla="*/ 3 h 429"/>
                <a:gd name="T26" fmla="*/ 261 w 820"/>
                <a:gd name="T27" fmla="*/ 2 h 429"/>
                <a:gd name="T28" fmla="*/ 247 w 820"/>
                <a:gd name="T29" fmla="*/ 1 h 429"/>
                <a:gd name="T30" fmla="*/ 233 w 820"/>
                <a:gd name="T31" fmla="*/ 1 h 429"/>
                <a:gd name="T32" fmla="*/ 218 w 820"/>
                <a:gd name="T33" fmla="*/ 0 h 429"/>
                <a:gd name="T34" fmla="*/ 204 w 820"/>
                <a:gd name="T35" fmla="*/ 0 h 429"/>
                <a:gd name="T36" fmla="*/ 190 w 820"/>
                <a:gd name="T37" fmla="*/ 0 h 429"/>
                <a:gd name="T38" fmla="*/ 176 w 820"/>
                <a:gd name="T39" fmla="*/ 1 h 429"/>
                <a:gd name="T40" fmla="*/ 162 w 820"/>
                <a:gd name="T41" fmla="*/ 1 h 429"/>
                <a:gd name="T42" fmla="*/ 148 w 820"/>
                <a:gd name="T43" fmla="*/ 2 h 429"/>
                <a:gd name="T44" fmla="*/ 134 w 820"/>
                <a:gd name="T45" fmla="*/ 3 h 429"/>
                <a:gd name="T46" fmla="*/ 121 w 820"/>
                <a:gd name="T47" fmla="*/ 5 h 429"/>
                <a:gd name="T48" fmla="*/ 108 w 820"/>
                <a:gd name="T49" fmla="*/ 7 h 429"/>
                <a:gd name="T50" fmla="*/ 95 w 820"/>
                <a:gd name="T51" fmla="*/ 8 h 429"/>
                <a:gd name="T52" fmla="*/ 82 w 820"/>
                <a:gd name="T53" fmla="*/ 10 h 429"/>
                <a:gd name="T54" fmla="*/ 70 w 820"/>
                <a:gd name="T55" fmla="*/ 12 h 429"/>
                <a:gd name="T56" fmla="*/ 59 w 820"/>
                <a:gd name="T57" fmla="*/ 15 h 429"/>
                <a:gd name="T58" fmla="*/ 47 w 820"/>
                <a:gd name="T59" fmla="*/ 18 h 429"/>
                <a:gd name="T60" fmla="*/ 36 w 820"/>
                <a:gd name="T61" fmla="*/ 20 h 429"/>
                <a:gd name="T62" fmla="*/ 26 w 820"/>
                <a:gd name="T63" fmla="*/ 24 h 429"/>
                <a:gd name="T64" fmla="*/ 16 w 820"/>
                <a:gd name="T65" fmla="*/ 27 h 429"/>
                <a:gd name="T66" fmla="*/ 7 w 820"/>
                <a:gd name="T67" fmla="*/ 31 h 429"/>
                <a:gd name="T68" fmla="*/ 0 w 820"/>
                <a:gd name="T69" fmla="*/ 34 h 429"/>
                <a:gd name="T70" fmla="*/ 0 w 820"/>
                <a:gd name="T71" fmla="*/ 215 h 429"/>
                <a:gd name="T72" fmla="*/ 409 w 820"/>
                <a:gd name="T73" fmla="*/ 215 h 429"/>
                <a:gd name="T74" fmla="*/ 409 w 820"/>
                <a:gd name="T75" fmla="*/ 34 h 42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20"/>
                <a:gd name="T115" fmla="*/ 0 h 429"/>
                <a:gd name="T116" fmla="*/ 820 w 820"/>
                <a:gd name="T117" fmla="*/ 429 h 42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20" h="429">
                  <a:moveTo>
                    <a:pt x="820" y="67"/>
                  </a:moveTo>
                  <a:lnTo>
                    <a:pt x="806" y="61"/>
                  </a:lnTo>
                  <a:lnTo>
                    <a:pt x="787" y="54"/>
                  </a:lnTo>
                  <a:lnTo>
                    <a:pt x="768" y="47"/>
                  </a:lnTo>
                  <a:lnTo>
                    <a:pt x="747" y="40"/>
                  </a:lnTo>
                  <a:lnTo>
                    <a:pt x="725" y="35"/>
                  </a:lnTo>
                  <a:lnTo>
                    <a:pt x="702" y="30"/>
                  </a:lnTo>
                  <a:lnTo>
                    <a:pt x="679" y="24"/>
                  </a:lnTo>
                  <a:lnTo>
                    <a:pt x="655" y="20"/>
                  </a:lnTo>
                  <a:lnTo>
                    <a:pt x="629" y="16"/>
                  </a:lnTo>
                  <a:lnTo>
                    <a:pt x="604" y="13"/>
                  </a:lnTo>
                  <a:lnTo>
                    <a:pt x="578" y="9"/>
                  </a:lnTo>
                  <a:lnTo>
                    <a:pt x="551" y="6"/>
                  </a:lnTo>
                  <a:lnTo>
                    <a:pt x="523" y="3"/>
                  </a:lnTo>
                  <a:lnTo>
                    <a:pt x="496" y="2"/>
                  </a:lnTo>
                  <a:lnTo>
                    <a:pt x="467" y="1"/>
                  </a:lnTo>
                  <a:lnTo>
                    <a:pt x="438" y="0"/>
                  </a:lnTo>
                  <a:lnTo>
                    <a:pt x="409" y="0"/>
                  </a:lnTo>
                  <a:lnTo>
                    <a:pt x="380" y="0"/>
                  </a:lnTo>
                  <a:lnTo>
                    <a:pt x="352" y="1"/>
                  </a:lnTo>
                  <a:lnTo>
                    <a:pt x="324" y="2"/>
                  </a:lnTo>
                  <a:lnTo>
                    <a:pt x="296" y="3"/>
                  </a:lnTo>
                  <a:lnTo>
                    <a:pt x="269" y="6"/>
                  </a:lnTo>
                  <a:lnTo>
                    <a:pt x="242" y="9"/>
                  </a:lnTo>
                  <a:lnTo>
                    <a:pt x="216" y="13"/>
                  </a:lnTo>
                  <a:lnTo>
                    <a:pt x="190" y="16"/>
                  </a:lnTo>
                  <a:lnTo>
                    <a:pt x="165" y="20"/>
                  </a:lnTo>
                  <a:lnTo>
                    <a:pt x="141" y="24"/>
                  </a:lnTo>
                  <a:lnTo>
                    <a:pt x="118" y="30"/>
                  </a:lnTo>
                  <a:lnTo>
                    <a:pt x="95" y="35"/>
                  </a:lnTo>
                  <a:lnTo>
                    <a:pt x="73" y="40"/>
                  </a:lnTo>
                  <a:lnTo>
                    <a:pt x="52" y="47"/>
                  </a:lnTo>
                  <a:lnTo>
                    <a:pt x="32" y="54"/>
                  </a:lnTo>
                  <a:lnTo>
                    <a:pt x="14" y="61"/>
                  </a:lnTo>
                  <a:lnTo>
                    <a:pt x="0" y="67"/>
                  </a:lnTo>
                  <a:lnTo>
                    <a:pt x="0" y="429"/>
                  </a:lnTo>
                  <a:lnTo>
                    <a:pt x="820" y="429"/>
                  </a:lnTo>
                  <a:lnTo>
                    <a:pt x="820"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de-DE">
                <a:ea typeface="+mn-ea"/>
              </a:endParaRPr>
            </a:p>
          </p:txBody>
        </p:sp>
        <p:sp>
          <p:nvSpPr>
            <p:cNvPr id="64522" name="Freeform 9"/>
            <p:cNvSpPr>
              <a:spLocks/>
            </p:cNvSpPr>
            <p:nvPr/>
          </p:nvSpPr>
          <p:spPr bwMode="auto">
            <a:xfrm>
              <a:off x="271" y="3224"/>
              <a:ext cx="367" cy="172"/>
            </a:xfrm>
            <a:custGeom>
              <a:avLst/>
              <a:gdLst>
                <a:gd name="T0" fmla="*/ 367 w 734"/>
                <a:gd name="T1" fmla="*/ 26 h 344"/>
                <a:gd name="T2" fmla="*/ 367 w 734"/>
                <a:gd name="T3" fmla="*/ 172 h 344"/>
                <a:gd name="T4" fmla="*/ 0 w 734"/>
                <a:gd name="T5" fmla="*/ 172 h 344"/>
                <a:gd name="T6" fmla="*/ 0 w 734"/>
                <a:gd name="T7" fmla="*/ 26 h 344"/>
                <a:gd name="T8" fmla="*/ 9 w 734"/>
                <a:gd name="T9" fmla="*/ 23 h 344"/>
                <a:gd name="T10" fmla="*/ 19 w 734"/>
                <a:gd name="T11" fmla="*/ 21 h 344"/>
                <a:gd name="T12" fmla="*/ 27 w 734"/>
                <a:gd name="T13" fmla="*/ 18 h 344"/>
                <a:gd name="T14" fmla="*/ 38 w 734"/>
                <a:gd name="T15" fmla="*/ 15 h 344"/>
                <a:gd name="T16" fmla="*/ 48 w 734"/>
                <a:gd name="T17" fmla="*/ 12 h 344"/>
                <a:gd name="T18" fmla="*/ 59 w 734"/>
                <a:gd name="T19" fmla="*/ 11 h 344"/>
                <a:gd name="T20" fmla="*/ 71 w 734"/>
                <a:gd name="T21" fmla="*/ 9 h 344"/>
                <a:gd name="T22" fmla="*/ 83 w 734"/>
                <a:gd name="T23" fmla="*/ 6 h 344"/>
                <a:gd name="T24" fmla="*/ 94 w 734"/>
                <a:gd name="T25" fmla="*/ 5 h 344"/>
                <a:gd name="T26" fmla="*/ 106 w 734"/>
                <a:gd name="T27" fmla="*/ 4 h 344"/>
                <a:gd name="T28" fmla="*/ 118 w 734"/>
                <a:gd name="T29" fmla="*/ 3 h 344"/>
                <a:gd name="T30" fmla="*/ 131 w 734"/>
                <a:gd name="T31" fmla="*/ 1 h 344"/>
                <a:gd name="T32" fmla="*/ 144 w 734"/>
                <a:gd name="T33" fmla="*/ 1 h 344"/>
                <a:gd name="T34" fmla="*/ 157 w 734"/>
                <a:gd name="T35" fmla="*/ 1 h 344"/>
                <a:gd name="T36" fmla="*/ 170 w 734"/>
                <a:gd name="T37" fmla="*/ 0 h 344"/>
                <a:gd name="T38" fmla="*/ 183 w 734"/>
                <a:gd name="T39" fmla="*/ 0 h 344"/>
                <a:gd name="T40" fmla="*/ 196 w 734"/>
                <a:gd name="T41" fmla="*/ 0 h 344"/>
                <a:gd name="T42" fmla="*/ 209 w 734"/>
                <a:gd name="T43" fmla="*/ 1 h 344"/>
                <a:gd name="T44" fmla="*/ 223 w 734"/>
                <a:gd name="T45" fmla="*/ 1 h 344"/>
                <a:gd name="T46" fmla="*/ 235 w 734"/>
                <a:gd name="T47" fmla="*/ 1 h 344"/>
                <a:gd name="T48" fmla="*/ 248 w 734"/>
                <a:gd name="T49" fmla="*/ 3 h 344"/>
                <a:gd name="T50" fmla="*/ 261 w 734"/>
                <a:gd name="T51" fmla="*/ 4 h 344"/>
                <a:gd name="T52" fmla="*/ 273 w 734"/>
                <a:gd name="T53" fmla="*/ 5 h 344"/>
                <a:gd name="T54" fmla="*/ 285 w 734"/>
                <a:gd name="T55" fmla="*/ 6 h 344"/>
                <a:gd name="T56" fmla="*/ 296 w 734"/>
                <a:gd name="T57" fmla="*/ 9 h 344"/>
                <a:gd name="T58" fmla="*/ 308 w 734"/>
                <a:gd name="T59" fmla="*/ 11 h 344"/>
                <a:gd name="T60" fmla="*/ 319 w 734"/>
                <a:gd name="T61" fmla="*/ 12 h 344"/>
                <a:gd name="T62" fmla="*/ 329 w 734"/>
                <a:gd name="T63" fmla="*/ 15 h 344"/>
                <a:gd name="T64" fmla="*/ 339 w 734"/>
                <a:gd name="T65" fmla="*/ 18 h 344"/>
                <a:gd name="T66" fmla="*/ 349 w 734"/>
                <a:gd name="T67" fmla="*/ 21 h 344"/>
                <a:gd name="T68" fmla="*/ 359 w 734"/>
                <a:gd name="T69" fmla="*/ 23 h 344"/>
                <a:gd name="T70" fmla="*/ 367 w 734"/>
                <a:gd name="T71" fmla="*/ 26 h 3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34"/>
                <a:gd name="T109" fmla="*/ 0 h 344"/>
                <a:gd name="T110" fmla="*/ 734 w 734"/>
                <a:gd name="T111" fmla="*/ 344 h 34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34" h="344">
                  <a:moveTo>
                    <a:pt x="734" y="53"/>
                  </a:moveTo>
                  <a:lnTo>
                    <a:pt x="734" y="344"/>
                  </a:lnTo>
                  <a:lnTo>
                    <a:pt x="0" y="344"/>
                  </a:lnTo>
                  <a:lnTo>
                    <a:pt x="0" y="53"/>
                  </a:lnTo>
                  <a:lnTo>
                    <a:pt x="17" y="47"/>
                  </a:lnTo>
                  <a:lnTo>
                    <a:pt x="37" y="41"/>
                  </a:lnTo>
                  <a:lnTo>
                    <a:pt x="55" y="35"/>
                  </a:lnTo>
                  <a:lnTo>
                    <a:pt x="76" y="31"/>
                  </a:lnTo>
                  <a:lnTo>
                    <a:pt x="97" y="25"/>
                  </a:lnTo>
                  <a:lnTo>
                    <a:pt x="118" y="21"/>
                  </a:lnTo>
                  <a:lnTo>
                    <a:pt x="141" y="17"/>
                  </a:lnTo>
                  <a:lnTo>
                    <a:pt x="165" y="13"/>
                  </a:lnTo>
                  <a:lnTo>
                    <a:pt x="188" y="10"/>
                  </a:lnTo>
                  <a:lnTo>
                    <a:pt x="212" y="8"/>
                  </a:lnTo>
                  <a:lnTo>
                    <a:pt x="236" y="5"/>
                  </a:lnTo>
                  <a:lnTo>
                    <a:pt x="261" y="3"/>
                  </a:lnTo>
                  <a:lnTo>
                    <a:pt x="287" y="2"/>
                  </a:lnTo>
                  <a:lnTo>
                    <a:pt x="313" y="1"/>
                  </a:lnTo>
                  <a:lnTo>
                    <a:pt x="340" y="0"/>
                  </a:lnTo>
                  <a:lnTo>
                    <a:pt x="366" y="0"/>
                  </a:lnTo>
                  <a:lnTo>
                    <a:pt x="393" y="0"/>
                  </a:lnTo>
                  <a:lnTo>
                    <a:pt x="419" y="1"/>
                  </a:lnTo>
                  <a:lnTo>
                    <a:pt x="446" y="2"/>
                  </a:lnTo>
                  <a:lnTo>
                    <a:pt x="471" y="3"/>
                  </a:lnTo>
                  <a:lnTo>
                    <a:pt x="496" y="5"/>
                  </a:lnTo>
                  <a:lnTo>
                    <a:pt x="521" y="8"/>
                  </a:lnTo>
                  <a:lnTo>
                    <a:pt x="545" y="10"/>
                  </a:lnTo>
                  <a:lnTo>
                    <a:pt x="569" y="13"/>
                  </a:lnTo>
                  <a:lnTo>
                    <a:pt x="592" y="17"/>
                  </a:lnTo>
                  <a:lnTo>
                    <a:pt x="615" y="21"/>
                  </a:lnTo>
                  <a:lnTo>
                    <a:pt x="637" y="25"/>
                  </a:lnTo>
                  <a:lnTo>
                    <a:pt x="658" y="31"/>
                  </a:lnTo>
                  <a:lnTo>
                    <a:pt x="677" y="35"/>
                  </a:lnTo>
                  <a:lnTo>
                    <a:pt x="697" y="41"/>
                  </a:lnTo>
                  <a:lnTo>
                    <a:pt x="717" y="47"/>
                  </a:lnTo>
                  <a:lnTo>
                    <a:pt x="734" y="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de-DE">
                <a:ea typeface="+mn-ea"/>
              </a:endParaRPr>
            </a:p>
          </p:txBody>
        </p:sp>
        <p:sp>
          <p:nvSpPr>
            <p:cNvPr id="64523" name="Freeform 10"/>
            <p:cNvSpPr>
              <a:spLocks/>
            </p:cNvSpPr>
            <p:nvPr/>
          </p:nvSpPr>
          <p:spPr bwMode="auto">
            <a:xfrm>
              <a:off x="321" y="3427"/>
              <a:ext cx="259" cy="346"/>
            </a:xfrm>
            <a:custGeom>
              <a:avLst/>
              <a:gdLst>
                <a:gd name="T0" fmla="*/ 186 w 518"/>
                <a:gd name="T1" fmla="*/ 240 h 691"/>
                <a:gd name="T2" fmla="*/ 197 w 518"/>
                <a:gd name="T3" fmla="*/ 234 h 691"/>
                <a:gd name="T4" fmla="*/ 207 w 518"/>
                <a:gd name="T5" fmla="*/ 227 h 691"/>
                <a:gd name="T6" fmla="*/ 217 w 518"/>
                <a:gd name="T7" fmla="*/ 219 h 691"/>
                <a:gd name="T8" fmla="*/ 230 w 518"/>
                <a:gd name="T9" fmla="*/ 205 h 691"/>
                <a:gd name="T10" fmla="*/ 244 w 518"/>
                <a:gd name="T11" fmla="*/ 185 h 691"/>
                <a:gd name="T12" fmla="*/ 253 w 518"/>
                <a:gd name="T13" fmla="*/ 163 h 691"/>
                <a:gd name="T14" fmla="*/ 258 w 518"/>
                <a:gd name="T15" fmla="*/ 139 h 691"/>
                <a:gd name="T16" fmla="*/ 258 w 518"/>
                <a:gd name="T17" fmla="*/ 114 h 691"/>
                <a:gd name="T18" fmla="*/ 253 w 518"/>
                <a:gd name="T19" fmla="*/ 89 h 691"/>
                <a:gd name="T20" fmla="*/ 244 w 518"/>
                <a:gd name="T21" fmla="*/ 67 h 691"/>
                <a:gd name="T22" fmla="*/ 230 w 518"/>
                <a:gd name="T23" fmla="*/ 46 h 691"/>
                <a:gd name="T24" fmla="*/ 212 w 518"/>
                <a:gd name="T25" fmla="*/ 28 h 691"/>
                <a:gd name="T26" fmla="*/ 192 w 518"/>
                <a:gd name="T27" fmla="*/ 15 h 691"/>
                <a:gd name="T28" fmla="*/ 169 w 518"/>
                <a:gd name="T29" fmla="*/ 5 h 691"/>
                <a:gd name="T30" fmla="*/ 145 w 518"/>
                <a:gd name="T31" fmla="*/ 1 h 691"/>
                <a:gd name="T32" fmla="*/ 120 w 518"/>
                <a:gd name="T33" fmla="*/ 1 h 691"/>
                <a:gd name="T34" fmla="*/ 95 w 518"/>
                <a:gd name="T35" fmla="*/ 6 h 691"/>
                <a:gd name="T36" fmla="*/ 72 w 518"/>
                <a:gd name="T37" fmla="*/ 15 h 691"/>
                <a:gd name="T38" fmla="*/ 52 w 518"/>
                <a:gd name="T39" fmla="*/ 29 h 691"/>
                <a:gd name="T40" fmla="*/ 35 w 518"/>
                <a:gd name="T41" fmla="*/ 46 h 691"/>
                <a:gd name="T42" fmla="*/ 21 w 518"/>
                <a:gd name="T43" fmla="*/ 66 h 691"/>
                <a:gd name="T44" fmla="*/ 12 w 518"/>
                <a:gd name="T45" fmla="*/ 89 h 691"/>
                <a:gd name="T46" fmla="*/ 7 w 518"/>
                <a:gd name="T47" fmla="*/ 114 h 691"/>
                <a:gd name="T48" fmla="*/ 7 w 518"/>
                <a:gd name="T49" fmla="*/ 139 h 691"/>
                <a:gd name="T50" fmla="*/ 11 w 518"/>
                <a:gd name="T51" fmla="*/ 163 h 691"/>
                <a:gd name="T52" fmla="*/ 21 w 518"/>
                <a:gd name="T53" fmla="*/ 185 h 691"/>
                <a:gd name="T54" fmla="*/ 34 w 518"/>
                <a:gd name="T55" fmla="*/ 205 h 691"/>
                <a:gd name="T56" fmla="*/ 48 w 518"/>
                <a:gd name="T57" fmla="*/ 218 h 691"/>
                <a:gd name="T58" fmla="*/ 57 w 518"/>
                <a:gd name="T59" fmla="*/ 226 h 691"/>
                <a:gd name="T60" fmla="*/ 67 w 518"/>
                <a:gd name="T61" fmla="*/ 233 h 691"/>
                <a:gd name="T62" fmla="*/ 77 w 518"/>
                <a:gd name="T63" fmla="*/ 239 h 691"/>
                <a:gd name="T64" fmla="*/ 56 w 518"/>
                <a:gd name="T65" fmla="*/ 315 h 691"/>
                <a:gd name="T66" fmla="*/ 11 w 518"/>
                <a:gd name="T67" fmla="*/ 292 h 691"/>
                <a:gd name="T68" fmla="*/ 4 w 518"/>
                <a:gd name="T69" fmla="*/ 294 h 691"/>
                <a:gd name="T70" fmla="*/ 0 w 518"/>
                <a:gd name="T71" fmla="*/ 302 h 691"/>
                <a:gd name="T72" fmla="*/ 2 w 518"/>
                <a:gd name="T73" fmla="*/ 309 h 691"/>
                <a:gd name="T74" fmla="*/ 67 w 518"/>
                <a:gd name="T75" fmla="*/ 344 h 691"/>
                <a:gd name="T76" fmla="*/ 106 w 518"/>
                <a:gd name="T77" fmla="*/ 248 h 691"/>
                <a:gd name="T78" fmla="*/ 113 w 518"/>
                <a:gd name="T79" fmla="*/ 250 h 691"/>
                <a:gd name="T80" fmla="*/ 121 w 518"/>
                <a:gd name="T81" fmla="*/ 251 h 691"/>
                <a:gd name="T82" fmla="*/ 129 w 518"/>
                <a:gd name="T83" fmla="*/ 252 h 691"/>
                <a:gd name="T84" fmla="*/ 136 w 518"/>
                <a:gd name="T85" fmla="*/ 252 h 691"/>
                <a:gd name="T86" fmla="*/ 143 w 518"/>
                <a:gd name="T87" fmla="*/ 251 h 691"/>
                <a:gd name="T88" fmla="*/ 150 w 518"/>
                <a:gd name="T89" fmla="*/ 251 h 691"/>
                <a:gd name="T90" fmla="*/ 156 w 518"/>
                <a:gd name="T91" fmla="*/ 249 h 691"/>
                <a:gd name="T92" fmla="*/ 160 w 518"/>
                <a:gd name="T93" fmla="*/ 249 h 691"/>
                <a:gd name="T94" fmla="*/ 160 w 518"/>
                <a:gd name="T95" fmla="*/ 249 h 691"/>
                <a:gd name="T96" fmla="*/ 160 w 518"/>
                <a:gd name="T97" fmla="*/ 249 h 691"/>
                <a:gd name="T98" fmla="*/ 162 w 518"/>
                <a:gd name="T99" fmla="*/ 325 h 691"/>
                <a:gd name="T100" fmla="*/ 156 w 518"/>
                <a:gd name="T101" fmla="*/ 330 h 691"/>
                <a:gd name="T102" fmla="*/ 155 w 518"/>
                <a:gd name="T103" fmla="*/ 338 h 691"/>
                <a:gd name="T104" fmla="*/ 161 w 518"/>
                <a:gd name="T105" fmla="*/ 344 h 691"/>
                <a:gd name="T106" fmla="*/ 169 w 518"/>
                <a:gd name="T107" fmla="*/ 345 h 691"/>
                <a:gd name="T108" fmla="*/ 181 w 518"/>
                <a:gd name="T109" fmla="*/ 242 h 6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18"/>
                <a:gd name="T166" fmla="*/ 0 h 691"/>
                <a:gd name="T167" fmla="*/ 518 w 518"/>
                <a:gd name="T168" fmla="*/ 691 h 69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18" h="691">
                  <a:moveTo>
                    <a:pt x="362" y="483"/>
                  </a:moveTo>
                  <a:lnTo>
                    <a:pt x="373" y="479"/>
                  </a:lnTo>
                  <a:lnTo>
                    <a:pt x="384" y="473"/>
                  </a:lnTo>
                  <a:lnTo>
                    <a:pt x="394" y="467"/>
                  </a:lnTo>
                  <a:lnTo>
                    <a:pt x="405" y="460"/>
                  </a:lnTo>
                  <a:lnTo>
                    <a:pt x="415" y="454"/>
                  </a:lnTo>
                  <a:lnTo>
                    <a:pt x="425" y="445"/>
                  </a:lnTo>
                  <a:lnTo>
                    <a:pt x="435" y="437"/>
                  </a:lnTo>
                  <a:lnTo>
                    <a:pt x="444" y="428"/>
                  </a:lnTo>
                  <a:lnTo>
                    <a:pt x="461" y="410"/>
                  </a:lnTo>
                  <a:lnTo>
                    <a:pt x="475" y="390"/>
                  </a:lnTo>
                  <a:lnTo>
                    <a:pt x="488" y="370"/>
                  </a:lnTo>
                  <a:lnTo>
                    <a:pt x="498" y="348"/>
                  </a:lnTo>
                  <a:lnTo>
                    <a:pt x="507" y="325"/>
                  </a:lnTo>
                  <a:lnTo>
                    <a:pt x="513" y="302"/>
                  </a:lnTo>
                  <a:lnTo>
                    <a:pt x="516" y="277"/>
                  </a:lnTo>
                  <a:lnTo>
                    <a:pt x="518" y="252"/>
                  </a:lnTo>
                  <a:lnTo>
                    <a:pt x="516" y="227"/>
                  </a:lnTo>
                  <a:lnTo>
                    <a:pt x="513" y="203"/>
                  </a:lnTo>
                  <a:lnTo>
                    <a:pt x="507" y="178"/>
                  </a:lnTo>
                  <a:lnTo>
                    <a:pt x="498" y="155"/>
                  </a:lnTo>
                  <a:lnTo>
                    <a:pt x="488" y="134"/>
                  </a:lnTo>
                  <a:lnTo>
                    <a:pt x="475" y="112"/>
                  </a:lnTo>
                  <a:lnTo>
                    <a:pt x="461" y="92"/>
                  </a:lnTo>
                  <a:lnTo>
                    <a:pt x="444" y="74"/>
                  </a:lnTo>
                  <a:lnTo>
                    <a:pt x="425" y="56"/>
                  </a:lnTo>
                  <a:lnTo>
                    <a:pt x="405" y="41"/>
                  </a:lnTo>
                  <a:lnTo>
                    <a:pt x="384" y="29"/>
                  </a:lnTo>
                  <a:lnTo>
                    <a:pt x="362" y="18"/>
                  </a:lnTo>
                  <a:lnTo>
                    <a:pt x="338" y="10"/>
                  </a:lnTo>
                  <a:lnTo>
                    <a:pt x="315" y="5"/>
                  </a:lnTo>
                  <a:lnTo>
                    <a:pt x="290" y="1"/>
                  </a:lnTo>
                  <a:lnTo>
                    <a:pt x="265" y="0"/>
                  </a:lnTo>
                  <a:lnTo>
                    <a:pt x="240" y="1"/>
                  </a:lnTo>
                  <a:lnTo>
                    <a:pt x="214" y="5"/>
                  </a:lnTo>
                  <a:lnTo>
                    <a:pt x="190" y="11"/>
                  </a:lnTo>
                  <a:lnTo>
                    <a:pt x="167" y="20"/>
                  </a:lnTo>
                  <a:lnTo>
                    <a:pt x="145" y="30"/>
                  </a:lnTo>
                  <a:lnTo>
                    <a:pt x="124" y="43"/>
                  </a:lnTo>
                  <a:lnTo>
                    <a:pt x="105" y="58"/>
                  </a:lnTo>
                  <a:lnTo>
                    <a:pt x="86" y="74"/>
                  </a:lnTo>
                  <a:lnTo>
                    <a:pt x="70" y="92"/>
                  </a:lnTo>
                  <a:lnTo>
                    <a:pt x="55" y="112"/>
                  </a:lnTo>
                  <a:lnTo>
                    <a:pt x="43" y="132"/>
                  </a:lnTo>
                  <a:lnTo>
                    <a:pt x="32" y="154"/>
                  </a:lnTo>
                  <a:lnTo>
                    <a:pt x="24" y="177"/>
                  </a:lnTo>
                  <a:lnTo>
                    <a:pt x="17" y="201"/>
                  </a:lnTo>
                  <a:lnTo>
                    <a:pt x="14" y="227"/>
                  </a:lnTo>
                  <a:lnTo>
                    <a:pt x="13" y="252"/>
                  </a:lnTo>
                  <a:lnTo>
                    <a:pt x="14" y="277"/>
                  </a:lnTo>
                  <a:lnTo>
                    <a:pt x="17" y="302"/>
                  </a:lnTo>
                  <a:lnTo>
                    <a:pt x="23" y="325"/>
                  </a:lnTo>
                  <a:lnTo>
                    <a:pt x="32" y="348"/>
                  </a:lnTo>
                  <a:lnTo>
                    <a:pt x="43" y="370"/>
                  </a:lnTo>
                  <a:lnTo>
                    <a:pt x="55" y="390"/>
                  </a:lnTo>
                  <a:lnTo>
                    <a:pt x="69" y="410"/>
                  </a:lnTo>
                  <a:lnTo>
                    <a:pt x="86" y="428"/>
                  </a:lnTo>
                  <a:lnTo>
                    <a:pt x="96" y="436"/>
                  </a:lnTo>
                  <a:lnTo>
                    <a:pt x="105" y="444"/>
                  </a:lnTo>
                  <a:lnTo>
                    <a:pt x="114" y="452"/>
                  </a:lnTo>
                  <a:lnTo>
                    <a:pt x="123" y="459"/>
                  </a:lnTo>
                  <a:lnTo>
                    <a:pt x="134" y="466"/>
                  </a:lnTo>
                  <a:lnTo>
                    <a:pt x="144" y="472"/>
                  </a:lnTo>
                  <a:lnTo>
                    <a:pt x="154" y="478"/>
                  </a:lnTo>
                  <a:lnTo>
                    <a:pt x="165" y="482"/>
                  </a:lnTo>
                  <a:lnTo>
                    <a:pt x="112" y="629"/>
                  </a:lnTo>
                  <a:lnTo>
                    <a:pt x="31" y="586"/>
                  </a:lnTo>
                  <a:lnTo>
                    <a:pt x="23" y="584"/>
                  </a:lnTo>
                  <a:lnTo>
                    <a:pt x="15" y="585"/>
                  </a:lnTo>
                  <a:lnTo>
                    <a:pt x="8" y="588"/>
                  </a:lnTo>
                  <a:lnTo>
                    <a:pt x="2" y="595"/>
                  </a:lnTo>
                  <a:lnTo>
                    <a:pt x="0" y="603"/>
                  </a:lnTo>
                  <a:lnTo>
                    <a:pt x="1" y="611"/>
                  </a:lnTo>
                  <a:lnTo>
                    <a:pt x="5" y="618"/>
                  </a:lnTo>
                  <a:lnTo>
                    <a:pt x="12" y="624"/>
                  </a:lnTo>
                  <a:lnTo>
                    <a:pt x="135" y="688"/>
                  </a:lnTo>
                  <a:lnTo>
                    <a:pt x="205" y="495"/>
                  </a:lnTo>
                  <a:lnTo>
                    <a:pt x="212" y="496"/>
                  </a:lnTo>
                  <a:lnTo>
                    <a:pt x="220" y="498"/>
                  </a:lnTo>
                  <a:lnTo>
                    <a:pt x="227" y="500"/>
                  </a:lnTo>
                  <a:lnTo>
                    <a:pt x="235" y="501"/>
                  </a:lnTo>
                  <a:lnTo>
                    <a:pt x="242" y="502"/>
                  </a:lnTo>
                  <a:lnTo>
                    <a:pt x="250" y="502"/>
                  </a:lnTo>
                  <a:lnTo>
                    <a:pt x="257" y="503"/>
                  </a:lnTo>
                  <a:lnTo>
                    <a:pt x="265" y="503"/>
                  </a:lnTo>
                  <a:lnTo>
                    <a:pt x="272" y="503"/>
                  </a:lnTo>
                  <a:lnTo>
                    <a:pt x="279" y="503"/>
                  </a:lnTo>
                  <a:lnTo>
                    <a:pt x="286" y="502"/>
                  </a:lnTo>
                  <a:lnTo>
                    <a:pt x="293" y="501"/>
                  </a:lnTo>
                  <a:lnTo>
                    <a:pt x="300" y="501"/>
                  </a:lnTo>
                  <a:lnTo>
                    <a:pt x="307" y="500"/>
                  </a:lnTo>
                  <a:lnTo>
                    <a:pt x="312" y="497"/>
                  </a:lnTo>
                  <a:lnTo>
                    <a:pt x="319" y="496"/>
                  </a:lnTo>
                  <a:lnTo>
                    <a:pt x="320" y="497"/>
                  </a:lnTo>
                  <a:lnTo>
                    <a:pt x="320" y="498"/>
                  </a:lnTo>
                  <a:lnTo>
                    <a:pt x="407" y="625"/>
                  </a:lnTo>
                  <a:lnTo>
                    <a:pt x="325" y="649"/>
                  </a:lnTo>
                  <a:lnTo>
                    <a:pt x="317" y="653"/>
                  </a:lnTo>
                  <a:lnTo>
                    <a:pt x="312" y="660"/>
                  </a:lnTo>
                  <a:lnTo>
                    <a:pt x="310" y="668"/>
                  </a:lnTo>
                  <a:lnTo>
                    <a:pt x="311" y="676"/>
                  </a:lnTo>
                  <a:lnTo>
                    <a:pt x="315" y="684"/>
                  </a:lnTo>
                  <a:lnTo>
                    <a:pt x="322" y="688"/>
                  </a:lnTo>
                  <a:lnTo>
                    <a:pt x="330" y="691"/>
                  </a:lnTo>
                  <a:lnTo>
                    <a:pt x="338" y="690"/>
                  </a:lnTo>
                  <a:lnTo>
                    <a:pt x="476" y="649"/>
                  </a:lnTo>
                  <a:lnTo>
                    <a:pt x="362" y="4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de-DE">
                <a:ea typeface="+mn-ea"/>
              </a:endParaRPr>
            </a:p>
          </p:txBody>
        </p:sp>
        <p:sp>
          <p:nvSpPr>
            <p:cNvPr id="64524" name="Freeform 11"/>
            <p:cNvSpPr>
              <a:spLocks/>
            </p:cNvSpPr>
            <p:nvPr/>
          </p:nvSpPr>
          <p:spPr bwMode="auto">
            <a:xfrm>
              <a:off x="349" y="3449"/>
              <a:ext cx="209" cy="209"/>
            </a:xfrm>
            <a:custGeom>
              <a:avLst/>
              <a:gdLst>
                <a:gd name="T0" fmla="*/ 24 w 420"/>
                <a:gd name="T1" fmla="*/ 171 h 417"/>
                <a:gd name="T2" fmla="*/ 12 w 420"/>
                <a:gd name="T3" fmla="*/ 154 h 417"/>
                <a:gd name="T4" fmla="*/ 5 w 420"/>
                <a:gd name="T5" fmla="*/ 135 h 417"/>
                <a:gd name="T6" fmla="*/ 0 w 420"/>
                <a:gd name="T7" fmla="*/ 115 h 417"/>
                <a:gd name="T8" fmla="*/ 0 w 420"/>
                <a:gd name="T9" fmla="*/ 94 h 417"/>
                <a:gd name="T10" fmla="*/ 5 w 420"/>
                <a:gd name="T11" fmla="*/ 74 h 417"/>
                <a:gd name="T12" fmla="*/ 12 w 420"/>
                <a:gd name="T13" fmla="*/ 55 h 417"/>
                <a:gd name="T14" fmla="*/ 24 w 420"/>
                <a:gd name="T15" fmla="*/ 38 h 417"/>
                <a:gd name="T16" fmla="*/ 39 w 420"/>
                <a:gd name="T17" fmla="*/ 24 h 417"/>
                <a:gd name="T18" fmla="*/ 55 w 420"/>
                <a:gd name="T19" fmla="*/ 12 h 417"/>
                <a:gd name="T20" fmla="*/ 74 w 420"/>
                <a:gd name="T21" fmla="*/ 5 h 417"/>
                <a:gd name="T22" fmla="*/ 94 w 420"/>
                <a:gd name="T23" fmla="*/ 1 h 417"/>
                <a:gd name="T24" fmla="*/ 115 w 420"/>
                <a:gd name="T25" fmla="*/ 1 h 417"/>
                <a:gd name="T26" fmla="*/ 135 w 420"/>
                <a:gd name="T27" fmla="*/ 5 h 417"/>
                <a:gd name="T28" fmla="*/ 154 w 420"/>
                <a:gd name="T29" fmla="*/ 12 h 417"/>
                <a:gd name="T30" fmla="*/ 171 w 420"/>
                <a:gd name="T31" fmla="*/ 24 h 417"/>
                <a:gd name="T32" fmla="*/ 186 w 420"/>
                <a:gd name="T33" fmla="*/ 38 h 417"/>
                <a:gd name="T34" fmla="*/ 197 w 420"/>
                <a:gd name="T35" fmla="*/ 55 h 417"/>
                <a:gd name="T36" fmla="*/ 205 w 420"/>
                <a:gd name="T37" fmla="*/ 74 h 417"/>
                <a:gd name="T38" fmla="*/ 209 w 420"/>
                <a:gd name="T39" fmla="*/ 94 h 417"/>
                <a:gd name="T40" fmla="*/ 209 w 420"/>
                <a:gd name="T41" fmla="*/ 116 h 417"/>
                <a:gd name="T42" fmla="*/ 205 w 420"/>
                <a:gd name="T43" fmla="*/ 136 h 417"/>
                <a:gd name="T44" fmla="*/ 197 w 420"/>
                <a:gd name="T45" fmla="*/ 154 h 417"/>
                <a:gd name="T46" fmla="*/ 185 w 420"/>
                <a:gd name="T47" fmla="*/ 171 h 417"/>
                <a:gd name="T48" fmla="*/ 171 w 420"/>
                <a:gd name="T49" fmla="*/ 185 h 417"/>
                <a:gd name="T50" fmla="*/ 154 w 420"/>
                <a:gd name="T51" fmla="*/ 196 h 417"/>
                <a:gd name="T52" fmla="*/ 135 w 420"/>
                <a:gd name="T53" fmla="*/ 204 h 417"/>
                <a:gd name="T54" fmla="*/ 115 w 420"/>
                <a:gd name="T55" fmla="*/ 208 h 417"/>
                <a:gd name="T56" fmla="*/ 94 w 420"/>
                <a:gd name="T57" fmla="*/ 208 h 417"/>
                <a:gd name="T58" fmla="*/ 74 w 420"/>
                <a:gd name="T59" fmla="*/ 204 h 417"/>
                <a:gd name="T60" fmla="*/ 55 w 420"/>
                <a:gd name="T61" fmla="*/ 197 h 417"/>
                <a:gd name="T62" fmla="*/ 39 w 420"/>
                <a:gd name="T63" fmla="*/ 185 h 41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0"/>
                <a:gd name="T97" fmla="*/ 0 h 417"/>
                <a:gd name="T98" fmla="*/ 420 w 420"/>
                <a:gd name="T99" fmla="*/ 417 h 41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0" h="417">
                  <a:moveTo>
                    <a:pt x="61" y="356"/>
                  </a:moveTo>
                  <a:lnTo>
                    <a:pt x="48" y="341"/>
                  </a:lnTo>
                  <a:lnTo>
                    <a:pt x="35" y="324"/>
                  </a:lnTo>
                  <a:lnTo>
                    <a:pt x="25" y="307"/>
                  </a:lnTo>
                  <a:lnTo>
                    <a:pt x="16" y="289"/>
                  </a:lnTo>
                  <a:lnTo>
                    <a:pt x="10" y="270"/>
                  </a:lnTo>
                  <a:lnTo>
                    <a:pt x="5" y="249"/>
                  </a:lnTo>
                  <a:lnTo>
                    <a:pt x="1" y="230"/>
                  </a:lnTo>
                  <a:lnTo>
                    <a:pt x="0" y="209"/>
                  </a:lnTo>
                  <a:lnTo>
                    <a:pt x="1" y="188"/>
                  </a:lnTo>
                  <a:lnTo>
                    <a:pt x="5" y="168"/>
                  </a:lnTo>
                  <a:lnTo>
                    <a:pt x="10" y="148"/>
                  </a:lnTo>
                  <a:lnTo>
                    <a:pt x="16" y="129"/>
                  </a:lnTo>
                  <a:lnTo>
                    <a:pt x="25" y="110"/>
                  </a:lnTo>
                  <a:lnTo>
                    <a:pt x="35" y="93"/>
                  </a:lnTo>
                  <a:lnTo>
                    <a:pt x="48" y="76"/>
                  </a:lnTo>
                  <a:lnTo>
                    <a:pt x="61" y="61"/>
                  </a:lnTo>
                  <a:lnTo>
                    <a:pt x="78" y="47"/>
                  </a:lnTo>
                  <a:lnTo>
                    <a:pt x="94" y="34"/>
                  </a:lnTo>
                  <a:lnTo>
                    <a:pt x="111" y="24"/>
                  </a:lnTo>
                  <a:lnTo>
                    <a:pt x="129" y="16"/>
                  </a:lnTo>
                  <a:lnTo>
                    <a:pt x="149" y="9"/>
                  </a:lnTo>
                  <a:lnTo>
                    <a:pt x="169" y="3"/>
                  </a:lnTo>
                  <a:lnTo>
                    <a:pt x="189" y="1"/>
                  </a:lnTo>
                  <a:lnTo>
                    <a:pt x="210" y="0"/>
                  </a:lnTo>
                  <a:lnTo>
                    <a:pt x="231" y="1"/>
                  </a:lnTo>
                  <a:lnTo>
                    <a:pt x="252" y="3"/>
                  </a:lnTo>
                  <a:lnTo>
                    <a:pt x="271" y="9"/>
                  </a:lnTo>
                  <a:lnTo>
                    <a:pt x="291" y="16"/>
                  </a:lnTo>
                  <a:lnTo>
                    <a:pt x="309" y="24"/>
                  </a:lnTo>
                  <a:lnTo>
                    <a:pt x="326" y="34"/>
                  </a:lnTo>
                  <a:lnTo>
                    <a:pt x="343" y="47"/>
                  </a:lnTo>
                  <a:lnTo>
                    <a:pt x="359" y="61"/>
                  </a:lnTo>
                  <a:lnTo>
                    <a:pt x="373" y="76"/>
                  </a:lnTo>
                  <a:lnTo>
                    <a:pt x="385" y="93"/>
                  </a:lnTo>
                  <a:lnTo>
                    <a:pt x="396" y="110"/>
                  </a:lnTo>
                  <a:lnTo>
                    <a:pt x="404" y="129"/>
                  </a:lnTo>
                  <a:lnTo>
                    <a:pt x="411" y="148"/>
                  </a:lnTo>
                  <a:lnTo>
                    <a:pt x="416" y="168"/>
                  </a:lnTo>
                  <a:lnTo>
                    <a:pt x="419" y="188"/>
                  </a:lnTo>
                  <a:lnTo>
                    <a:pt x="420" y="209"/>
                  </a:lnTo>
                  <a:lnTo>
                    <a:pt x="419" y="231"/>
                  </a:lnTo>
                  <a:lnTo>
                    <a:pt x="415" y="251"/>
                  </a:lnTo>
                  <a:lnTo>
                    <a:pt x="411" y="271"/>
                  </a:lnTo>
                  <a:lnTo>
                    <a:pt x="404" y="290"/>
                  </a:lnTo>
                  <a:lnTo>
                    <a:pt x="395" y="308"/>
                  </a:lnTo>
                  <a:lnTo>
                    <a:pt x="384" y="325"/>
                  </a:lnTo>
                  <a:lnTo>
                    <a:pt x="371" y="341"/>
                  </a:lnTo>
                  <a:lnTo>
                    <a:pt x="359" y="356"/>
                  </a:lnTo>
                  <a:lnTo>
                    <a:pt x="344" y="370"/>
                  </a:lnTo>
                  <a:lnTo>
                    <a:pt x="328" y="382"/>
                  </a:lnTo>
                  <a:lnTo>
                    <a:pt x="310" y="392"/>
                  </a:lnTo>
                  <a:lnTo>
                    <a:pt x="292" y="401"/>
                  </a:lnTo>
                  <a:lnTo>
                    <a:pt x="272" y="408"/>
                  </a:lnTo>
                  <a:lnTo>
                    <a:pt x="253" y="413"/>
                  </a:lnTo>
                  <a:lnTo>
                    <a:pt x="232" y="416"/>
                  </a:lnTo>
                  <a:lnTo>
                    <a:pt x="210" y="417"/>
                  </a:lnTo>
                  <a:lnTo>
                    <a:pt x="189" y="416"/>
                  </a:lnTo>
                  <a:lnTo>
                    <a:pt x="169" y="413"/>
                  </a:lnTo>
                  <a:lnTo>
                    <a:pt x="149" y="408"/>
                  </a:lnTo>
                  <a:lnTo>
                    <a:pt x="129" y="401"/>
                  </a:lnTo>
                  <a:lnTo>
                    <a:pt x="111" y="393"/>
                  </a:lnTo>
                  <a:lnTo>
                    <a:pt x="94" y="383"/>
                  </a:lnTo>
                  <a:lnTo>
                    <a:pt x="78" y="370"/>
                  </a:lnTo>
                  <a:lnTo>
                    <a:pt x="61" y="356"/>
                  </a:lnTo>
                  <a:close/>
                </a:path>
              </a:pathLst>
            </a:custGeom>
            <a:solidFill>
              <a:srgbClr val="F2A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de-DE">
                <a:ea typeface="+mn-ea"/>
              </a:endParaRPr>
            </a:p>
          </p:txBody>
        </p:sp>
        <p:sp>
          <p:nvSpPr>
            <p:cNvPr id="64525" name="Freeform 12"/>
            <p:cNvSpPr>
              <a:spLocks/>
            </p:cNvSpPr>
            <p:nvPr/>
          </p:nvSpPr>
          <p:spPr bwMode="auto">
            <a:xfrm>
              <a:off x="350" y="3576"/>
              <a:ext cx="174" cy="48"/>
            </a:xfrm>
            <a:custGeom>
              <a:avLst/>
              <a:gdLst>
                <a:gd name="T0" fmla="*/ 112 w 348"/>
                <a:gd name="T1" fmla="*/ 1 h 97"/>
                <a:gd name="T2" fmla="*/ 129 w 348"/>
                <a:gd name="T3" fmla="*/ 4 h 97"/>
                <a:gd name="T4" fmla="*/ 143 w 348"/>
                <a:gd name="T5" fmla="*/ 8 h 97"/>
                <a:gd name="T6" fmla="*/ 157 w 348"/>
                <a:gd name="T7" fmla="*/ 13 h 97"/>
                <a:gd name="T8" fmla="*/ 164 w 348"/>
                <a:gd name="T9" fmla="*/ 16 h 97"/>
                <a:gd name="T10" fmla="*/ 172 w 348"/>
                <a:gd name="T11" fmla="*/ 23 h 97"/>
                <a:gd name="T12" fmla="*/ 174 w 348"/>
                <a:gd name="T13" fmla="*/ 33 h 97"/>
                <a:gd name="T14" fmla="*/ 172 w 348"/>
                <a:gd name="T15" fmla="*/ 39 h 97"/>
                <a:gd name="T16" fmla="*/ 168 w 348"/>
                <a:gd name="T17" fmla="*/ 44 h 97"/>
                <a:gd name="T18" fmla="*/ 162 w 348"/>
                <a:gd name="T19" fmla="*/ 48 h 97"/>
                <a:gd name="T20" fmla="*/ 156 w 348"/>
                <a:gd name="T21" fmla="*/ 48 h 97"/>
                <a:gd name="T22" fmla="*/ 153 w 348"/>
                <a:gd name="T23" fmla="*/ 48 h 97"/>
                <a:gd name="T24" fmla="*/ 151 w 348"/>
                <a:gd name="T25" fmla="*/ 47 h 97"/>
                <a:gd name="T26" fmla="*/ 140 w 348"/>
                <a:gd name="T27" fmla="*/ 42 h 97"/>
                <a:gd name="T28" fmla="*/ 126 w 348"/>
                <a:gd name="T29" fmla="*/ 39 h 97"/>
                <a:gd name="T30" fmla="*/ 112 w 348"/>
                <a:gd name="T31" fmla="*/ 36 h 97"/>
                <a:gd name="T32" fmla="*/ 98 w 348"/>
                <a:gd name="T33" fmla="*/ 34 h 97"/>
                <a:gd name="T34" fmla="*/ 92 w 348"/>
                <a:gd name="T35" fmla="*/ 33 h 97"/>
                <a:gd name="T36" fmla="*/ 87 w 348"/>
                <a:gd name="T37" fmla="*/ 33 h 97"/>
                <a:gd name="T38" fmla="*/ 80 w 348"/>
                <a:gd name="T39" fmla="*/ 33 h 97"/>
                <a:gd name="T40" fmla="*/ 74 w 348"/>
                <a:gd name="T41" fmla="*/ 33 h 97"/>
                <a:gd name="T42" fmla="*/ 60 w 348"/>
                <a:gd name="T43" fmla="*/ 35 h 97"/>
                <a:gd name="T44" fmla="*/ 46 w 348"/>
                <a:gd name="T45" fmla="*/ 37 h 97"/>
                <a:gd name="T46" fmla="*/ 34 w 348"/>
                <a:gd name="T47" fmla="*/ 41 h 97"/>
                <a:gd name="T48" fmla="*/ 22 w 348"/>
                <a:gd name="T49" fmla="*/ 45 h 97"/>
                <a:gd name="T50" fmla="*/ 20 w 348"/>
                <a:gd name="T51" fmla="*/ 45 h 97"/>
                <a:gd name="T52" fmla="*/ 18 w 348"/>
                <a:gd name="T53" fmla="*/ 46 h 97"/>
                <a:gd name="T54" fmla="*/ 11 w 348"/>
                <a:gd name="T55" fmla="*/ 45 h 97"/>
                <a:gd name="T56" fmla="*/ 5 w 348"/>
                <a:gd name="T57" fmla="*/ 42 h 97"/>
                <a:gd name="T58" fmla="*/ 1 w 348"/>
                <a:gd name="T59" fmla="*/ 37 h 97"/>
                <a:gd name="T60" fmla="*/ 0 w 348"/>
                <a:gd name="T61" fmla="*/ 30 h 97"/>
                <a:gd name="T62" fmla="*/ 3 w 348"/>
                <a:gd name="T63" fmla="*/ 19 h 97"/>
                <a:gd name="T64" fmla="*/ 11 w 348"/>
                <a:gd name="T65" fmla="*/ 13 h 97"/>
                <a:gd name="T66" fmla="*/ 17 w 348"/>
                <a:gd name="T67" fmla="*/ 10 h 97"/>
                <a:gd name="T68" fmla="*/ 31 w 348"/>
                <a:gd name="T69" fmla="*/ 6 h 97"/>
                <a:gd name="T70" fmla="*/ 45 w 348"/>
                <a:gd name="T71" fmla="*/ 3 h 97"/>
                <a:gd name="T72" fmla="*/ 61 w 348"/>
                <a:gd name="T73" fmla="*/ 1 h 97"/>
                <a:gd name="T74" fmla="*/ 74 w 348"/>
                <a:gd name="T75" fmla="*/ 0 h 97"/>
                <a:gd name="T76" fmla="*/ 83 w 348"/>
                <a:gd name="T77" fmla="*/ 0 h 97"/>
                <a:gd name="T78" fmla="*/ 91 w 348"/>
                <a:gd name="T79" fmla="*/ 0 h 97"/>
                <a:gd name="T80" fmla="*/ 100 w 348"/>
                <a:gd name="T81" fmla="*/ 0 h 9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48"/>
                <a:gd name="T124" fmla="*/ 0 h 97"/>
                <a:gd name="T125" fmla="*/ 348 w 348"/>
                <a:gd name="T126" fmla="*/ 97 h 9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48" h="97">
                  <a:moveTo>
                    <a:pt x="208" y="2"/>
                  </a:moveTo>
                  <a:lnTo>
                    <a:pt x="225" y="3"/>
                  </a:lnTo>
                  <a:lnTo>
                    <a:pt x="241" y="6"/>
                  </a:lnTo>
                  <a:lnTo>
                    <a:pt x="257" y="9"/>
                  </a:lnTo>
                  <a:lnTo>
                    <a:pt x="272" y="13"/>
                  </a:lnTo>
                  <a:lnTo>
                    <a:pt x="286" y="17"/>
                  </a:lnTo>
                  <a:lnTo>
                    <a:pt x="301" y="21"/>
                  </a:lnTo>
                  <a:lnTo>
                    <a:pt x="313" y="26"/>
                  </a:lnTo>
                  <a:lnTo>
                    <a:pt x="326" y="31"/>
                  </a:lnTo>
                  <a:lnTo>
                    <a:pt x="327" y="32"/>
                  </a:lnTo>
                  <a:lnTo>
                    <a:pt x="336" y="38"/>
                  </a:lnTo>
                  <a:lnTo>
                    <a:pt x="343" y="46"/>
                  </a:lnTo>
                  <a:lnTo>
                    <a:pt x="347" y="56"/>
                  </a:lnTo>
                  <a:lnTo>
                    <a:pt x="348" y="67"/>
                  </a:lnTo>
                  <a:lnTo>
                    <a:pt x="347" y="74"/>
                  </a:lnTo>
                  <a:lnTo>
                    <a:pt x="343" y="79"/>
                  </a:lnTo>
                  <a:lnTo>
                    <a:pt x="340" y="85"/>
                  </a:lnTo>
                  <a:lnTo>
                    <a:pt x="335" y="89"/>
                  </a:lnTo>
                  <a:lnTo>
                    <a:pt x="331" y="92"/>
                  </a:lnTo>
                  <a:lnTo>
                    <a:pt x="324" y="96"/>
                  </a:lnTo>
                  <a:lnTo>
                    <a:pt x="318" y="97"/>
                  </a:lnTo>
                  <a:lnTo>
                    <a:pt x="311" y="97"/>
                  </a:lnTo>
                  <a:lnTo>
                    <a:pt x="309" y="97"/>
                  </a:lnTo>
                  <a:lnTo>
                    <a:pt x="306" y="96"/>
                  </a:lnTo>
                  <a:lnTo>
                    <a:pt x="304" y="96"/>
                  </a:lnTo>
                  <a:lnTo>
                    <a:pt x="302" y="94"/>
                  </a:lnTo>
                  <a:lnTo>
                    <a:pt x="290" y="90"/>
                  </a:lnTo>
                  <a:lnTo>
                    <a:pt x="279" y="85"/>
                  </a:lnTo>
                  <a:lnTo>
                    <a:pt x="266" y="82"/>
                  </a:lnTo>
                  <a:lnTo>
                    <a:pt x="252" y="78"/>
                  </a:lnTo>
                  <a:lnTo>
                    <a:pt x="240" y="75"/>
                  </a:lnTo>
                  <a:lnTo>
                    <a:pt x="225" y="73"/>
                  </a:lnTo>
                  <a:lnTo>
                    <a:pt x="211" y="70"/>
                  </a:lnTo>
                  <a:lnTo>
                    <a:pt x="196" y="68"/>
                  </a:lnTo>
                  <a:lnTo>
                    <a:pt x="190" y="68"/>
                  </a:lnTo>
                  <a:lnTo>
                    <a:pt x="184" y="67"/>
                  </a:lnTo>
                  <a:lnTo>
                    <a:pt x="178" y="67"/>
                  </a:lnTo>
                  <a:lnTo>
                    <a:pt x="173" y="67"/>
                  </a:lnTo>
                  <a:lnTo>
                    <a:pt x="166" y="67"/>
                  </a:lnTo>
                  <a:lnTo>
                    <a:pt x="160" y="67"/>
                  </a:lnTo>
                  <a:lnTo>
                    <a:pt x="154" y="67"/>
                  </a:lnTo>
                  <a:lnTo>
                    <a:pt x="148" y="67"/>
                  </a:lnTo>
                  <a:lnTo>
                    <a:pt x="135" y="68"/>
                  </a:lnTo>
                  <a:lnTo>
                    <a:pt x="121" y="70"/>
                  </a:lnTo>
                  <a:lnTo>
                    <a:pt x="107" y="73"/>
                  </a:lnTo>
                  <a:lnTo>
                    <a:pt x="93" y="75"/>
                  </a:lnTo>
                  <a:lnTo>
                    <a:pt x="80" y="78"/>
                  </a:lnTo>
                  <a:lnTo>
                    <a:pt x="68" y="82"/>
                  </a:lnTo>
                  <a:lnTo>
                    <a:pt x="56" y="85"/>
                  </a:lnTo>
                  <a:lnTo>
                    <a:pt x="45" y="90"/>
                  </a:lnTo>
                  <a:lnTo>
                    <a:pt x="42" y="91"/>
                  </a:lnTo>
                  <a:lnTo>
                    <a:pt x="40" y="91"/>
                  </a:lnTo>
                  <a:lnTo>
                    <a:pt x="38" y="91"/>
                  </a:lnTo>
                  <a:lnTo>
                    <a:pt x="35" y="92"/>
                  </a:lnTo>
                  <a:lnTo>
                    <a:pt x="29" y="92"/>
                  </a:lnTo>
                  <a:lnTo>
                    <a:pt x="23" y="90"/>
                  </a:lnTo>
                  <a:lnTo>
                    <a:pt x="16" y="87"/>
                  </a:lnTo>
                  <a:lnTo>
                    <a:pt x="11" y="84"/>
                  </a:lnTo>
                  <a:lnTo>
                    <a:pt x="7" y="79"/>
                  </a:lnTo>
                  <a:lnTo>
                    <a:pt x="3" y="74"/>
                  </a:lnTo>
                  <a:lnTo>
                    <a:pt x="1" y="67"/>
                  </a:lnTo>
                  <a:lnTo>
                    <a:pt x="0" y="60"/>
                  </a:lnTo>
                  <a:lnTo>
                    <a:pt x="1" y="49"/>
                  </a:lnTo>
                  <a:lnTo>
                    <a:pt x="6" y="39"/>
                  </a:lnTo>
                  <a:lnTo>
                    <a:pt x="11" y="32"/>
                  </a:lnTo>
                  <a:lnTo>
                    <a:pt x="21" y="26"/>
                  </a:lnTo>
                  <a:lnTo>
                    <a:pt x="22" y="25"/>
                  </a:lnTo>
                  <a:lnTo>
                    <a:pt x="34" y="21"/>
                  </a:lnTo>
                  <a:lnTo>
                    <a:pt x="48" y="16"/>
                  </a:lnTo>
                  <a:lnTo>
                    <a:pt x="62" y="13"/>
                  </a:lnTo>
                  <a:lnTo>
                    <a:pt x="76" y="9"/>
                  </a:lnTo>
                  <a:lnTo>
                    <a:pt x="91" y="7"/>
                  </a:lnTo>
                  <a:lnTo>
                    <a:pt x="106" y="5"/>
                  </a:lnTo>
                  <a:lnTo>
                    <a:pt x="122" y="2"/>
                  </a:lnTo>
                  <a:lnTo>
                    <a:pt x="138" y="1"/>
                  </a:lnTo>
                  <a:lnTo>
                    <a:pt x="147" y="0"/>
                  </a:lnTo>
                  <a:lnTo>
                    <a:pt x="157" y="0"/>
                  </a:lnTo>
                  <a:lnTo>
                    <a:pt x="166" y="0"/>
                  </a:lnTo>
                  <a:lnTo>
                    <a:pt x="175" y="0"/>
                  </a:lnTo>
                  <a:lnTo>
                    <a:pt x="183" y="0"/>
                  </a:lnTo>
                  <a:lnTo>
                    <a:pt x="192" y="1"/>
                  </a:lnTo>
                  <a:lnTo>
                    <a:pt x="200" y="1"/>
                  </a:lnTo>
                  <a:lnTo>
                    <a:pt x="20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de-DE">
                <a:ea typeface="+mn-ea"/>
              </a:endParaRPr>
            </a:p>
          </p:txBody>
        </p:sp>
        <p:sp>
          <p:nvSpPr>
            <p:cNvPr id="64526" name="Freeform 13"/>
            <p:cNvSpPr>
              <a:spLocks/>
            </p:cNvSpPr>
            <p:nvPr/>
          </p:nvSpPr>
          <p:spPr bwMode="auto">
            <a:xfrm>
              <a:off x="346" y="3450"/>
              <a:ext cx="82" cy="80"/>
            </a:xfrm>
            <a:custGeom>
              <a:avLst/>
              <a:gdLst>
                <a:gd name="T0" fmla="*/ 41 w 164"/>
                <a:gd name="T1" fmla="*/ 80 h 160"/>
                <a:gd name="T2" fmla="*/ 45 w 164"/>
                <a:gd name="T3" fmla="*/ 80 h 160"/>
                <a:gd name="T4" fmla="*/ 49 w 164"/>
                <a:gd name="T5" fmla="*/ 80 h 160"/>
                <a:gd name="T6" fmla="*/ 53 w 164"/>
                <a:gd name="T7" fmla="*/ 78 h 160"/>
                <a:gd name="T8" fmla="*/ 57 w 164"/>
                <a:gd name="T9" fmla="*/ 77 h 160"/>
                <a:gd name="T10" fmla="*/ 61 w 164"/>
                <a:gd name="T11" fmla="*/ 76 h 160"/>
                <a:gd name="T12" fmla="*/ 65 w 164"/>
                <a:gd name="T13" fmla="*/ 73 h 160"/>
                <a:gd name="T14" fmla="*/ 68 w 164"/>
                <a:gd name="T15" fmla="*/ 71 h 160"/>
                <a:gd name="T16" fmla="*/ 71 w 164"/>
                <a:gd name="T17" fmla="*/ 68 h 160"/>
                <a:gd name="T18" fmla="*/ 76 w 164"/>
                <a:gd name="T19" fmla="*/ 62 h 160"/>
                <a:gd name="T20" fmla="*/ 80 w 164"/>
                <a:gd name="T21" fmla="*/ 55 h 160"/>
                <a:gd name="T22" fmla="*/ 82 w 164"/>
                <a:gd name="T23" fmla="*/ 47 h 160"/>
                <a:gd name="T24" fmla="*/ 82 w 164"/>
                <a:gd name="T25" fmla="*/ 40 h 160"/>
                <a:gd name="T26" fmla="*/ 82 w 164"/>
                <a:gd name="T27" fmla="*/ 32 h 160"/>
                <a:gd name="T28" fmla="*/ 80 w 164"/>
                <a:gd name="T29" fmla="*/ 24 h 160"/>
                <a:gd name="T30" fmla="*/ 76 w 164"/>
                <a:gd name="T31" fmla="*/ 18 h 160"/>
                <a:gd name="T32" fmla="*/ 71 w 164"/>
                <a:gd name="T33" fmla="*/ 12 h 160"/>
                <a:gd name="T34" fmla="*/ 68 w 164"/>
                <a:gd name="T35" fmla="*/ 9 h 160"/>
                <a:gd name="T36" fmla="*/ 65 w 164"/>
                <a:gd name="T37" fmla="*/ 7 h 160"/>
                <a:gd name="T38" fmla="*/ 61 w 164"/>
                <a:gd name="T39" fmla="*/ 5 h 160"/>
                <a:gd name="T40" fmla="*/ 57 w 164"/>
                <a:gd name="T41" fmla="*/ 3 h 160"/>
                <a:gd name="T42" fmla="*/ 53 w 164"/>
                <a:gd name="T43" fmla="*/ 1 h 160"/>
                <a:gd name="T44" fmla="*/ 49 w 164"/>
                <a:gd name="T45" fmla="*/ 1 h 160"/>
                <a:gd name="T46" fmla="*/ 45 w 164"/>
                <a:gd name="T47" fmla="*/ 0 h 160"/>
                <a:gd name="T48" fmla="*/ 41 w 164"/>
                <a:gd name="T49" fmla="*/ 0 h 160"/>
                <a:gd name="T50" fmla="*/ 33 w 164"/>
                <a:gd name="T51" fmla="*/ 1 h 160"/>
                <a:gd name="T52" fmla="*/ 25 w 164"/>
                <a:gd name="T53" fmla="*/ 3 h 160"/>
                <a:gd name="T54" fmla="*/ 18 w 164"/>
                <a:gd name="T55" fmla="*/ 7 h 160"/>
                <a:gd name="T56" fmla="*/ 12 w 164"/>
                <a:gd name="T57" fmla="*/ 11 h 160"/>
                <a:gd name="T58" fmla="*/ 6 w 164"/>
                <a:gd name="T59" fmla="*/ 18 h 160"/>
                <a:gd name="T60" fmla="*/ 3 w 164"/>
                <a:gd name="T61" fmla="*/ 24 h 160"/>
                <a:gd name="T62" fmla="*/ 1 w 164"/>
                <a:gd name="T63" fmla="*/ 32 h 160"/>
                <a:gd name="T64" fmla="*/ 0 w 164"/>
                <a:gd name="T65" fmla="*/ 40 h 160"/>
                <a:gd name="T66" fmla="*/ 1 w 164"/>
                <a:gd name="T67" fmla="*/ 47 h 160"/>
                <a:gd name="T68" fmla="*/ 3 w 164"/>
                <a:gd name="T69" fmla="*/ 55 h 160"/>
                <a:gd name="T70" fmla="*/ 6 w 164"/>
                <a:gd name="T71" fmla="*/ 62 h 160"/>
                <a:gd name="T72" fmla="*/ 12 w 164"/>
                <a:gd name="T73" fmla="*/ 68 h 160"/>
                <a:gd name="T74" fmla="*/ 15 w 164"/>
                <a:gd name="T75" fmla="*/ 71 h 160"/>
                <a:gd name="T76" fmla="*/ 18 w 164"/>
                <a:gd name="T77" fmla="*/ 73 h 160"/>
                <a:gd name="T78" fmla="*/ 21 w 164"/>
                <a:gd name="T79" fmla="*/ 76 h 160"/>
                <a:gd name="T80" fmla="*/ 25 w 164"/>
                <a:gd name="T81" fmla="*/ 77 h 160"/>
                <a:gd name="T82" fmla="*/ 29 w 164"/>
                <a:gd name="T83" fmla="*/ 78 h 160"/>
                <a:gd name="T84" fmla="*/ 33 w 164"/>
                <a:gd name="T85" fmla="*/ 80 h 160"/>
                <a:gd name="T86" fmla="*/ 37 w 164"/>
                <a:gd name="T87" fmla="*/ 80 h 160"/>
                <a:gd name="T88" fmla="*/ 41 w 164"/>
                <a:gd name="T89" fmla="*/ 80 h 1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64"/>
                <a:gd name="T136" fmla="*/ 0 h 160"/>
                <a:gd name="T137" fmla="*/ 164 w 164"/>
                <a:gd name="T138" fmla="*/ 160 h 1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64" h="160">
                  <a:moveTo>
                    <a:pt x="83" y="160"/>
                  </a:moveTo>
                  <a:lnTo>
                    <a:pt x="91" y="160"/>
                  </a:lnTo>
                  <a:lnTo>
                    <a:pt x="99" y="159"/>
                  </a:lnTo>
                  <a:lnTo>
                    <a:pt x="107" y="156"/>
                  </a:lnTo>
                  <a:lnTo>
                    <a:pt x="114" y="154"/>
                  </a:lnTo>
                  <a:lnTo>
                    <a:pt x="122" y="151"/>
                  </a:lnTo>
                  <a:lnTo>
                    <a:pt x="129" y="146"/>
                  </a:lnTo>
                  <a:lnTo>
                    <a:pt x="136" y="141"/>
                  </a:lnTo>
                  <a:lnTo>
                    <a:pt x="141" y="136"/>
                  </a:lnTo>
                  <a:lnTo>
                    <a:pt x="152" y="124"/>
                  </a:lnTo>
                  <a:lnTo>
                    <a:pt x="159" y="110"/>
                  </a:lnTo>
                  <a:lnTo>
                    <a:pt x="163" y="95"/>
                  </a:lnTo>
                  <a:lnTo>
                    <a:pt x="164" y="80"/>
                  </a:lnTo>
                  <a:lnTo>
                    <a:pt x="163" y="64"/>
                  </a:lnTo>
                  <a:lnTo>
                    <a:pt x="159" y="49"/>
                  </a:lnTo>
                  <a:lnTo>
                    <a:pt x="152" y="36"/>
                  </a:lnTo>
                  <a:lnTo>
                    <a:pt x="141" y="24"/>
                  </a:lnTo>
                  <a:lnTo>
                    <a:pt x="136" y="18"/>
                  </a:lnTo>
                  <a:lnTo>
                    <a:pt x="129" y="14"/>
                  </a:lnTo>
                  <a:lnTo>
                    <a:pt x="122" y="9"/>
                  </a:lnTo>
                  <a:lnTo>
                    <a:pt x="114" y="6"/>
                  </a:lnTo>
                  <a:lnTo>
                    <a:pt x="107" y="3"/>
                  </a:lnTo>
                  <a:lnTo>
                    <a:pt x="99" y="1"/>
                  </a:lnTo>
                  <a:lnTo>
                    <a:pt x="91" y="0"/>
                  </a:lnTo>
                  <a:lnTo>
                    <a:pt x="83" y="0"/>
                  </a:lnTo>
                  <a:lnTo>
                    <a:pt x="65" y="1"/>
                  </a:lnTo>
                  <a:lnTo>
                    <a:pt x="50" y="6"/>
                  </a:lnTo>
                  <a:lnTo>
                    <a:pt x="36" y="14"/>
                  </a:lnTo>
                  <a:lnTo>
                    <a:pt x="24" y="23"/>
                  </a:lnTo>
                  <a:lnTo>
                    <a:pt x="13" y="36"/>
                  </a:lnTo>
                  <a:lnTo>
                    <a:pt x="6" y="49"/>
                  </a:lnTo>
                  <a:lnTo>
                    <a:pt x="1" y="64"/>
                  </a:lnTo>
                  <a:lnTo>
                    <a:pt x="0" y="80"/>
                  </a:lnTo>
                  <a:lnTo>
                    <a:pt x="1" y="95"/>
                  </a:lnTo>
                  <a:lnTo>
                    <a:pt x="5" y="110"/>
                  </a:lnTo>
                  <a:lnTo>
                    <a:pt x="13" y="124"/>
                  </a:lnTo>
                  <a:lnTo>
                    <a:pt x="24" y="136"/>
                  </a:lnTo>
                  <a:lnTo>
                    <a:pt x="30" y="141"/>
                  </a:lnTo>
                  <a:lnTo>
                    <a:pt x="36" y="146"/>
                  </a:lnTo>
                  <a:lnTo>
                    <a:pt x="43" y="151"/>
                  </a:lnTo>
                  <a:lnTo>
                    <a:pt x="50" y="154"/>
                  </a:lnTo>
                  <a:lnTo>
                    <a:pt x="58" y="156"/>
                  </a:lnTo>
                  <a:lnTo>
                    <a:pt x="65" y="159"/>
                  </a:lnTo>
                  <a:lnTo>
                    <a:pt x="74" y="160"/>
                  </a:lnTo>
                  <a:lnTo>
                    <a:pt x="83" y="1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de-DE">
                <a:ea typeface="+mn-ea"/>
              </a:endParaRPr>
            </a:p>
          </p:txBody>
        </p:sp>
        <p:sp>
          <p:nvSpPr>
            <p:cNvPr id="64527" name="Freeform 14"/>
            <p:cNvSpPr>
              <a:spLocks/>
            </p:cNvSpPr>
            <p:nvPr/>
          </p:nvSpPr>
          <p:spPr bwMode="auto">
            <a:xfrm>
              <a:off x="439" y="3450"/>
              <a:ext cx="83" cy="80"/>
            </a:xfrm>
            <a:custGeom>
              <a:avLst/>
              <a:gdLst>
                <a:gd name="T0" fmla="*/ 42 w 166"/>
                <a:gd name="T1" fmla="*/ 80 h 160"/>
                <a:gd name="T2" fmla="*/ 45 w 166"/>
                <a:gd name="T3" fmla="*/ 80 h 160"/>
                <a:gd name="T4" fmla="*/ 49 w 166"/>
                <a:gd name="T5" fmla="*/ 80 h 160"/>
                <a:gd name="T6" fmla="*/ 53 w 166"/>
                <a:gd name="T7" fmla="*/ 78 h 160"/>
                <a:gd name="T8" fmla="*/ 58 w 166"/>
                <a:gd name="T9" fmla="*/ 77 h 160"/>
                <a:gd name="T10" fmla="*/ 61 w 166"/>
                <a:gd name="T11" fmla="*/ 76 h 160"/>
                <a:gd name="T12" fmla="*/ 65 w 166"/>
                <a:gd name="T13" fmla="*/ 73 h 160"/>
                <a:gd name="T14" fmla="*/ 68 w 166"/>
                <a:gd name="T15" fmla="*/ 71 h 160"/>
                <a:gd name="T16" fmla="*/ 71 w 166"/>
                <a:gd name="T17" fmla="*/ 68 h 160"/>
                <a:gd name="T18" fmla="*/ 76 w 166"/>
                <a:gd name="T19" fmla="*/ 62 h 160"/>
                <a:gd name="T20" fmla="*/ 80 w 166"/>
                <a:gd name="T21" fmla="*/ 55 h 160"/>
                <a:gd name="T22" fmla="*/ 83 w 166"/>
                <a:gd name="T23" fmla="*/ 47 h 160"/>
                <a:gd name="T24" fmla="*/ 83 w 166"/>
                <a:gd name="T25" fmla="*/ 40 h 160"/>
                <a:gd name="T26" fmla="*/ 83 w 166"/>
                <a:gd name="T27" fmla="*/ 32 h 160"/>
                <a:gd name="T28" fmla="*/ 80 w 166"/>
                <a:gd name="T29" fmla="*/ 24 h 160"/>
                <a:gd name="T30" fmla="*/ 76 w 166"/>
                <a:gd name="T31" fmla="*/ 18 h 160"/>
                <a:gd name="T32" fmla="*/ 71 w 166"/>
                <a:gd name="T33" fmla="*/ 12 h 160"/>
                <a:gd name="T34" fmla="*/ 68 w 166"/>
                <a:gd name="T35" fmla="*/ 9 h 160"/>
                <a:gd name="T36" fmla="*/ 65 w 166"/>
                <a:gd name="T37" fmla="*/ 7 h 160"/>
                <a:gd name="T38" fmla="*/ 61 w 166"/>
                <a:gd name="T39" fmla="*/ 5 h 160"/>
                <a:gd name="T40" fmla="*/ 58 w 166"/>
                <a:gd name="T41" fmla="*/ 3 h 160"/>
                <a:gd name="T42" fmla="*/ 53 w 166"/>
                <a:gd name="T43" fmla="*/ 1 h 160"/>
                <a:gd name="T44" fmla="*/ 49 w 166"/>
                <a:gd name="T45" fmla="*/ 1 h 160"/>
                <a:gd name="T46" fmla="*/ 45 w 166"/>
                <a:gd name="T47" fmla="*/ 0 h 160"/>
                <a:gd name="T48" fmla="*/ 42 w 166"/>
                <a:gd name="T49" fmla="*/ 0 h 160"/>
                <a:gd name="T50" fmla="*/ 34 w 166"/>
                <a:gd name="T51" fmla="*/ 1 h 160"/>
                <a:gd name="T52" fmla="*/ 25 w 166"/>
                <a:gd name="T53" fmla="*/ 3 h 160"/>
                <a:gd name="T54" fmla="*/ 19 w 166"/>
                <a:gd name="T55" fmla="*/ 7 h 160"/>
                <a:gd name="T56" fmla="*/ 12 w 166"/>
                <a:gd name="T57" fmla="*/ 11 h 160"/>
                <a:gd name="T58" fmla="*/ 7 w 166"/>
                <a:gd name="T59" fmla="*/ 18 h 160"/>
                <a:gd name="T60" fmla="*/ 3 w 166"/>
                <a:gd name="T61" fmla="*/ 24 h 160"/>
                <a:gd name="T62" fmla="*/ 1 w 166"/>
                <a:gd name="T63" fmla="*/ 32 h 160"/>
                <a:gd name="T64" fmla="*/ 0 w 166"/>
                <a:gd name="T65" fmla="*/ 40 h 160"/>
                <a:gd name="T66" fmla="*/ 1 w 166"/>
                <a:gd name="T67" fmla="*/ 47 h 160"/>
                <a:gd name="T68" fmla="*/ 3 w 166"/>
                <a:gd name="T69" fmla="*/ 55 h 160"/>
                <a:gd name="T70" fmla="*/ 7 w 166"/>
                <a:gd name="T71" fmla="*/ 62 h 160"/>
                <a:gd name="T72" fmla="*/ 12 w 166"/>
                <a:gd name="T73" fmla="*/ 68 h 160"/>
                <a:gd name="T74" fmla="*/ 15 w 166"/>
                <a:gd name="T75" fmla="*/ 71 h 160"/>
                <a:gd name="T76" fmla="*/ 19 w 166"/>
                <a:gd name="T77" fmla="*/ 73 h 160"/>
                <a:gd name="T78" fmla="*/ 22 w 166"/>
                <a:gd name="T79" fmla="*/ 76 h 160"/>
                <a:gd name="T80" fmla="*/ 25 w 166"/>
                <a:gd name="T81" fmla="*/ 77 h 160"/>
                <a:gd name="T82" fmla="*/ 29 w 166"/>
                <a:gd name="T83" fmla="*/ 78 h 160"/>
                <a:gd name="T84" fmla="*/ 34 w 166"/>
                <a:gd name="T85" fmla="*/ 80 h 160"/>
                <a:gd name="T86" fmla="*/ 38 w 166"/>
                <a:gd name="T87" fmla="*/ 80 h 160"/>
                <a:gd name="T88" fmla="*/ 42 w 166"/>
                <a:gd name="T89" fmla="*/ 80 h 1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66"/>
                <a:gd name="T136" fmla="*/ 0 h 160"/>
                <a:gd name="T137" fmla="*/ 166 w 166"/>
                <a:gd name="T138" fmla="*/ 160 h 1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66" h="160">
                  <a:moveTo>
                    <a:pt x="83" y="160"/>
                  </a:moveTo>
                  <a:lnTo>
                    <a:pt x="91" y="160"/>
                  </a:lnTo>
                  <a:lnTo>
                    <a:pt x="99" y="159"/>
                  </a:lnTo>
                  <a:lnTo>
                    <a:pt x="107" y="156"/>
                  </a:lnTo>
                  <a:lnTo>
                    <a:pt x="116" y="154"/>
                  </a:lnTo>
                  <a:lnTo>
                    <a:pt x="122" y="151"/>
                  </a:lnTo>
                  <a:lnTo>
                    <a:pt x="129" y="146"/>
                  </a:lnTo>
                  <a:lnTo>
                    <a:pt x="136" y="141"/>
                  </a:lnTo>
                  <a:lnTo>
                    <a:pt x="142" y="136"/>
                  </a:lnTo>
                  <a:lnTo>
                    <a:pt x="152" y="124"/>
                  </a:lnTo>
                  <a:lnTo>
                    <a:pt x="159" y="110"/>
                  </a:lnTo>
                  <a:lnTo>
                    <a:pt x="165" y="95"/>
                  </a:lnTo>
                  <a:lnTo>
                    <a:pt x="166" y="80"/>
                  </a:lnTo>
                  <a:lnTo>
                    <a:pt x="165" y="64"/>
                  </a:lnTo>
                  <a:lnTo>
                    <a:pt x="159" y="49"/>
                  </a:lnTo>
                  <a:lnTo>
                    <a:pt x="152" y="36"/>
                  </a:lnTo>
                  <a:lnTo>
                    <a:pt x="142" y="24"/>
                  </a:lnTo>
                  <a:lnTo>
                    <a:pt x="136" y="18"/>
                  </a:lnTo>
                  <a:lnTo>
                    <a:pt x="129" y="14"/>
                  </a:lnTo>
                  <a:lnTo>
                    <a:pt x="122" y="9"/>
                  </a:lnTo>
                  <a:lnTo>
                    <a:pt x="116" y="6"/>
                  </a:lnTo>
                  <a:lnTo>
                    <a:pt x="107" y="3"/>
                  </a:lnTo>
                  <a:lnTo>
                    <a:pt x="99" y="1"/>
                  </a:lnTo>
                  <a:lnTo>
                    <a:pt x="91" y="0"/>
                  </a:lnTo>
                  <a:lnTo>
                    <a:pt x="83" y="0"/>
                  </a:lnTo>
                  <a:lnTo>
                    <a:pt x="67" y="1"/>
                  </a:lnTo>
                  <a:lnTo>
                    <a:pt x="51" y="6"/>
                  </a:lnTo>
                  <a:lnTo>
                    <a:pt x="37" y="14"/>
                  </a:lnTo>
                  <a:lnTo>
                    <a:pt x="24" y="23"/>
                  </a:lnTo>
                  <a:lnTo>
                    <a:pt x="14" y="36"/>
                  </a:lnTo>
                  <a:lnTo>
                    <a:pt x="7" y="49"/>
                  </a:lnTo>
                  <a:lnTo>
                    <a:pt x="1" y="64"/>
                  </a:lnTo>
                  <a:lnTo>
                    <a:pt x="0" y="80"/>
                  </a:lnTo>
                  <a:lnTo>
                    <a:pt x="1" y="95"/>
                  </a:lnTo>
                  <a:lnTo>
                    <a:pt x="7" y="110"/>
                  </a:lnTo>
                  <a:lnTo>
                    <a:pt x="14" y="124"/>
                  </a:lnTo>
                  <a:lnTo>
                    <a:pt x="24" y="136"/>
                  </a:lnTo>
                  <a:lnTo>
                    <a:pt x="30" y="141"/>
                  </a:lnTo>
                  <a:lnTo>
                    <a:pt x="37" y="146"/>
                  </a:lnTo>
                  <a:lnTo>
                    <a:pt x="44" y="151"/>
                  </a:lnTo>
                  <a:lnTo>
                    <a:pt x="51" y="154"/>
                  </a:lnTo>
                  <a:lnTo>
                    <a:pt x="59" y="156"/>
                  </a:lnTo>
                  <a:lnTo>
                    <a:pt x="67" y="159"/>
                  </a:lnTo>
                  <a:lnTo>
                    <a:pt x="75" y="160"/>
                  </a:lnTo>
                  <a:lnTo>
                    <a:pt x="83" y="1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de-DE">
                <a:ea typeface="+mn-ea"/>
              </a:endParaRPr>
            </a:p>
          </p:txBody>
        </p:sp>
        <p:sp>
          <p:nvSpPr>
            <p:cNvPr id="64528" name="Freeform 15"/>
            <p:cNvSpPr>
              <a:spLocks/>
            </p:cNvSpPr>
            <p:nvPr/>
          </p:nvSpPr>
          <p:spPr bwMode="auto">
            <a:xfrm>
              <a:off x="248" y="3429"/>
              <a:ext cx="102" cy="102"/>
            </a:xfrm>
            <a:custGeom>
              <a:avLst/>
              <a:gdLst>
                <a:gd name="T0" fmla="*/ 21 w 204"/>
                <a:gd name="T1" fmla="*/ 11 h 205"/>
                <a:gd name="T2" fmla="*/ 22 w 204"/>
                <a:gd name="T3" fmla="*/ 18 h 205"/>
                <a:gd name="T4" fmla="*/ 23 w 204"/>
                <a:gd name="T5" fmla="*/ 25 h 205"/>
                <a:gd name="T6" fmla="*/ 24 w 204"/>
                <a:gd name="T7" fmla="*/ 31 h 205"/>
                <a:gd name="T8" fmla="*/ 26 w 204"/>
                <a:gd name="T9" fmla="*/ 37 h 205"/>
                <a:gd name="T10" fmla="*/ 30 w 204"/>
                <a:gd name="T11" fmla="*/ 44 h 205"/>
                <a:gd name="T12" fmla="*/ 34 w 204"/>
                <a:gd name="T13" fmla="*/ 49 h 205"/>
                <a:gd name="T14" fmla="*/ 38 w 204"/>
                <a:gd name="T15" fmla="*/ 55 h 205"/>
                <a:gd name="T16" fmla="*/ 42 w 204"/>
                <a:gd name="T17" fmla="*/ 60 h 205"/>
                <a:gd name="T18" fmla="*/ 47 w 204"/>
                <a:gd name="T19" fmla="*/ 65 h 205"/>
                <a:gd name="T20" fmla="*/ 53 w 204"/>
                <a:gd name="T21" fmla="*/ 69 h 205"/>
                <a:gd name="T22" fmla="*/ 58 w 204"/>
                <a:gd name="T23" fmla="*/ 72 h 205"/>
                <a:gd name="T24" fmla="*/ 65 w 204"/>
                <a:gd name="T25" fmla="*/ 76 h 205"/>
                <a:gd name="T26" fmla="*/ 71 w 204"/>
                <a:gd name="T27" fmla="*/ 78 h 205"/>
                <a:gd name="T28" fmla="*/ 78 w 204"/>
                <a:gd name="T29" fmla="*/ 80 h 205"/>
                <a:gd name="T30" fmla="*/ 85 w 204"/>
                <a:gd name="T31" fmla="*/ 80 h 205"/>
                <a:gd name="T32" fmla="*/ 92 w 204"/>
                <a:gd name="T33" fmla="*/ 81 h 205"/>
                <a:gd name="T34" fmla="*/ 92 w 204"/>
                <a:gd name="T35" fmla="*/ 81 h 205"/>
                <a:gd name="T36" fmla="*/ 96 w 204"/>
                <a:gd name="T37" fmla="*/ 82 h 205"/>
                <a:gd name="T38" fmla="*/ 99 w 204"/>
                <a:gd name="T39" fmla="*/ 84 h 205"/>
                <a:gd name="T40" fmla="*/ 102 w 204"/>
                <a:gd name="T41" fmla="*/ 87 h 205"/>
                <a:gd name="T42" fmla="*/ 102 w 204"/>
                <a:gd name="T43" fmla="*/ 91 h 205"/>
                <a:gd name="T44" fmla="*/ 102 w 204"/>
                <a:gd name="T45" fmla="*/ 95 h 205"/>
                <a:gd name="T46" fmla="*/ 99 w 204"/>
                <a:gd name="T47" fmla="*/ 99 h 205"/>
                <a:gd name="T48" fmla="*/ 96 w 204"/>
                <a:gd name="T49" fmla="*/ 101 h 205"/>
                <a:gd name="T50" fmla="*/ 92 w 204"/>
                <a:gd name="T51" fmla="*/ 102 h 205"/>
                <a:gd name="T52" fmla="*/ 92 w 204"/>
                <a:gd name="T53" fmla="*/ 102 h 205"/>
                <a:gd name="T54" fmla="*/ 73 w 204"/>
                <a:gd name="T55" fmla="*/ 101 h 205"/>
                <a:gd name="T56" fmla="*/ 56 w 204"/>
                <a:gd name="T57" fmla="*/ 95 h 205"/>
                <a:gd name="T58" fmla="*/ 40 w 204"/>
                <a:gd name="T59" fmla="*/ 87 h 205"/>
                <a:gd name="T60" fmla="*/ 27 w 204"/>
                <a:gd name="T61" fmla="*/ 75 h 205"/>
                <a:gd name="T62" fmla="*/ 15 w 204"/>
                <a:gd name="T63" fmla="*/ 62 h 205"/>
                <a:gd name="T64" fmla="*/ 7 w 204"/>
                <a:gd name="T65" fmla="*/ 47 h 205"/>
                <a:gd name="T66" fmla="*/ 2 w 204"/>
                <a:gd name="T67" fmla="*/ 29 h 205"/>
                <a:gd name="T68" fmla="*/ 0 w 204"/>
                <a:gd name="T69" fmla="*/ 11 h 205"/>
                <a:gd name="T70" fmla="*/ 0 w 204"/>
                <a:gd name="T71" fmla="*/ 11 h 205"/>
                <a:gd name="T72" fmla="*/ 1 w 204"/>
                <a:gd name="T73" fmla="*/ 7 h 205"/>
                <a:gd name="T74" fmla="*/ 3 w 204"/>
                <a:gd name="T75" fmla="*/ 3 h 205"/>
                <a:gd name="T76" fmla="*/ 6 w 204"/>
                <a:gd name="T77" fmla="*/ 1 h 205"/>
                <a:gd name="T78" fmla="*/ 11 w 204"/>
                <a:gd name="T79" fmla="*/ 0 h 205"/>
                <a:gd name="T80" fmla="*/ 15 w 204"/>
                <a:gd name="T81" fmla="*/ 1 h 205"/>
                <a:gd name="T82" fmla="*/ 19 w 204"/>
                <a:gd name="T83" fmla="*/ 3 h 205"/>
                <a:gd name="T84" fmla="*/ 21 w 204"/>
                <a:gd name="T85" fmla="*/ 7 h 205"/>
                <a:gd name="T86" fmla="*/ 21 w 204"/>
                <a:gd name="T87" fmla="*/ 11 h 205"/>
                <a:gd name="T88" fmla="*/ 21 w 204"/>
                <a:gd name="T89" fmla="*/ 11 h 20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4"/>
                <a:gd name="T136" fmla="*/ 0 h 205"/>
                <a:gd name="T137" fmla="*/ 204 w 204"/>
                <a:gd name="T138" fmla="*/ 205 h 20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4" h="205">
                  <a:moveTo>
                    <a:pt x="42" y="22"/>
                  </a:moveTo>
                  <a:lnTo>
                    <a:pt x="44" y="36"/>
                  </a:lnTo>
                  <a:lnTo>
                    <a:pt x="45" y="50"/>
                  </a:lnTo>
                  <a:lnTo>
                    <a:pt x="48" y="62"/>
                  </a:lnTo>
                  <a:lnTo>
                    <a:pt x="53" y="75"/>
                  </a:lnTo>
                  <a:lnTo>
                    <a:pt x="60" y="88"/>
                  </a:lnTo>
                  <a:lnTo>
                    <a:pt x="67" y="99"/>
                  </a:lnTo>
                  <a:lnTo>
                    <a:pt x="75" y="111"/>
                  </a:lnTo>
                  <a:lnTo>
                    <a:pt x="84" y="121"/>
                  </a:lnTo>
                  <a:lnTo>
                    <a:pt x="94" y="130"/>
                  </a:lnTo>
                  <a:lnTo>
                    <a:pt x="106" y="138"/>
                  </a:lnTo>
                  <a:lnTo>
                    <a:pt x="117" y="145"/>
                  </a:lnTo>
                  <a:lnTo>
                    <a:pt x="129" y="152"/>
                  </a:lnTo>
                  <a:lnTo>
                    <a:pt x="142" y="157"/>
                  </a:lnTo>
                  <a:lnTo>
                    <a:pt x="155" y="160"/>
                  </a:lnTo>
                  <a:lnTo>
                    <a:pt x="169" y="161"/>
                  </a:lnTo>
                  <a:lnTo>
                    <a:pt x="183" y="163"/>
                  </a:lnTo>
                  <a:lnTo>
                    <a:pt x="191" y="164"/>
                  </a:lnTo>
                  <a:lnTo>
                    <a:pt x="198" y="168"/>
                  </a:lnTo>
                  <a:lnTo>
                    <a:pt x="203" y="175"/>
                  </a:lnTo>
                  <a:lnTo>
                    <a:pt x="204" y="183"/>
                  </a:lnTo>
                  <a:lnTo>
                    <a:pt x="203" y="191"/>
                  </a:lnTo>
                  <a:lnTo>
                    <a:pt x="198" y="198"/>
                  </a:lnTo>
                  <a:lnTo>
                    <a:pt x="191" y="203"/>
                  </a:lnTo>
                  <a:lnTo>
                    <a:pt x="183" y="205"/>
                  </a:lnTo>
                  <a:lnTo>
                    <a:pt x="146" y="202"/>
                  </a:lnTo>
                  <a:lnTo>
                    <a:pt x="112" y="190"/>
                  </a:lnTo>
                  <a:lnTo>
                    <a:pt x="80" y="174"/>
                  </a:lnTo>
                  <a:lnTo>
                    <a:pt x="54" y="151"/>
                  </a:lnTo>
                  <a:lnTo>
                    <a:pt x="31" y="125"/>
                  </a:lnTo>
                  <a:lnTo>
                    <a:pt x="14" y="94"/>
                  </a:lnTo>
                  <a:lnTo>
                    <a:pt x="3" y="59"/>
                  </a:lnTo>
                  <a:lnTo>
                    <a:pt x="0" y="22"/>
                  </a:lnTo>
                  <a:lnTo>
                    <a:pt x="1" y="14"/>
                  </a:lnTo>
                  <a:lnTo>
                    <a:pt x="6" y="7"/>
                  </a:lnTo>
                  <a:lnTo>
                    <a:pt x="12" y="3"/>
                  </a:lnTo>
                  <a:lnTo>
                    <a:pt x="22" y="0"/>
                  </a:lnTo>
                  <a:lnTo>
                    <a:pt x="30" y="3"/>
                  </a:lnTo>
                  <a:lnTo>
                    <a:pt x="37" y="7"/>
                  </a:lnTo>
                  <a:lnTo>
                    <a:pt x="41" y="14"/>
                  </a:lnTo>
                  <a:lnTo>
                    <a:pt x="4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de-DE">
                <a:ea typeface="+mn-ea"/>
              </a:endParaRPr>
            </a:p>
          </p:txBody>
        </p:sp>
        <p:sp>
          <p:nvSpPr>
            <p:cNvPr id="64529" name="Freeform 16"/>
            <p:cNvSpPr>
              <a:spLocks/>
            </p:cNvSpPr>
            <p:nvPr/>
          </p:nvSpPr>
          <p:spPr bwMode="auto">
            <a:xfrm>
              <a:off x="219" y="3380"/>
              <a:ext cx="79" cy="80"/>
            </a:xfrm>
            <a:custGeom>
              <a:avLst/>
              <a:gdLst>
                <a:gd name="T0" fmla="*/ 68 w 158"/>
                <a:gd name="T1" fmla="*/ 12 h 158"/>
                <a:gd name="T2" fmla="*/ 65 w 158"/>
                <a:gd name="T3" fmla="*/ 9 h 158"/>
                <a:gd name="T4" fmla="*/ 61 w 158"/>
                <a:gd name="T5" fmla="*/ 7 h 158"/>
                <a:gd name="T6" fmla="*/ 58 w 158"/>
                <a:gd name="T7" fmla="*/ 5 h 158"/>
                <a:gd name="T8" fmla="*/ 54 w 158"/>
                <a:gd name="T9" fmla="*/ 3 h 158"/>
                <a:gd name="T10" fmla="*/ 50 w 158"/>
                <a:gd name="T11" fmla="*/ 2 h 158"/>
                <a:gd name="T12" fmla="*/ 46 w 158"/>
                <a:gd name="T13" fmla="*/ 1 h 158"/>
                <a:gd name="T14" fmla="*/ 43 w 158"/>
                <a:gd name="T15" fmla="*/ 0 h 158"/>
                <a:gd name="T16" fmla="*/ 39 w 158"/>
                <a:gd name="T17" fmla="*/ 0 h 158"/>
                <a:gd name="T18" fmla="*/ 35 w 158"/>
                <a:gd name="T19" fmla="*/ 0 h 158"/>
                <a:gd name="T20" fmla="*/ 31 w 158"/>
                <a:gd name="T21" fmla="*/ 1 h 158"/>
                <a:gd name="T22" fmla="*/ 27 w 158"/>
                <a:gd name="T23" fmla="*/ 2 h 158"/>
                <a:gd name="T24" fmla="*/ 24 w 158"/>
                <a:gd name="T25" fmla="*/ 3 h 158"/>
                <a:gd name="T26" fmla="*/ 20 w 158"/>
                <a:gd name="T27" fmla="*/ 5 h 158"/>
                <a:gd name="T28" fmla="*/ 18 w 158"/>
                <a:gd name="T29" fmla="*/ 7 h 158"/>
                <a:gd name="T30" fmla="*/ 14 w 158"/>
                <a:gd name="T31" fmla="*/ 9 h 158"/>
                <a:gd name="T32" fmla="*/ 11 w 158"/>
                <a:gd name="T33" fmla="*/ 12 h 158"/>
                <a:gd name="T34" fmla="*/ 6 w 158"/>
                <a:gd name="T35" fmla="*/ 18 h 158"/>
                <a:gd name="T36" fmla="*/ 3 w 158"/>
                <a:gd name="T37" fmla="*/ 25 h 158"/>
                <a:gd name="T38" fmla="*/ 1 w 158"/>
                <a:gd name="T39" fmla="*/ 32 h 158"/>
                <a:gd name="T40" fmla="*/ 0 w 158"/>
                <a:gd name="T41" fmla="*/ 40 h 158"/>
                <a:gd name="T42" fmla="*/ 1 w 158"/>
                <a:gd name="T43" fmla="*/ 48 h 158"/>
                <a:gd name="T44" fmla="*/ 3 w 158"/>
                <a:gd name="T45" fmla="*/ 56 h 158"/>
                <a:gd name="T46" fmla="*/ 6 w 158"/>
                <a:gd name="T47" fmla="*/ 63 h 158"/>
                <a:gd name="T48" fmla="*/ 11 w 158"/>
                <a:gd name="T49" fmla="*/ 68 h 158"/>
                <a:gd name="T50" fmla="*/ 18 w 158"/>
                <a:gd name="T51" fmla="*/ 73 h 158"/>
                <a:gd name="T52" fmla="*/ 23 w 158"/>
                <a:gd name="T53" fmla="*/ 77 h 158"/>
                <a:gd name="T54" fmla="*/ 31 w 158"/>
                <a:gd name="T55" fmla="*/ 79 h 158"/>
                <a:gd name="T56" fmla="*/ 39 w 158"/>
                <a:gd name="T57" fmla="*/ 80 h 158"/>
                <a:gd name="T58" fmla="*/ 43 w 158"/>
                <a:gd name="T59" fmla="*/ 80 h 158"/>
                <a:gd name="T60" fmla="*/ 46 w 158"/>
                <a:gd name="T61" fmla="*/ 79 h 158"/>
                <a:gd name="T62" fmla="*/ 50 w 158"/>
                <a:gd name="T63" fmla="*/ 78 h 158"/>
                <a:gd name="T64" fmla="*/ 54 w 158"/>
                <a:gd name="T65" fmla="*/ 77 h 158"/>
                <a:gd name="T66" fmla="*/ 58 w 158"/>
                <a:gd name="T67" fmla="*/ 75 h 158"/>
                <a:gd name="T68" fmla="*/ 61 w 158"/>
                <a:gd name="T69" fmla="*/ 73 h 158"/>
                <a:gd name="T70" fmla="*/ 65 w 158"/>
                <a:gd name="T71" fmla="*/ 71 h 158"/>
                <a:gd name="T72" fmla="*/ 68 w 158"/>
                <a:gd name="T73" fmla="*/ 68 h 158"/>
                <a:gd name="T74" fmla="*/ 73 w 158"/>
                <a:gd name="T75" fmla="*/ 62 h 158"/>
                <a:gd name="T76" fmla="*/ 76 w 158"/>
                <a:gd name="T77" fmla="*/ 55 h 158"/>
                <a:gd name="T78" fmla="*/ 79 w 158"/>
                <a:gd name="T79" fmla="*/ 48 h 158"/>
                <a:gd name="T80" fmla="*/ 79 w 158"/>
                <a:gd name="T81" fmla="*/ 40 h 158"/>
                <a:gd name="T82" fmla="*/ 79 w 158"/>
                <a:gd name="T83" fmla="*/ 32 h 158"/>
                <a:gd name="T84" fmla="*/ 76 w 158"/>
                <a:gd name="T85" fmla="*/ 25 h 158"/>
                <a:gd name="T86" fmla="*/ 73 w 158"/>
                <a:gd name="T87" fmla="*/ 18 h 158"/>
                <a:gd name="T88" fmla="*/ 68 w 158"/>
                <a:gd name="T89" fmla="*/ 12 h 1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8"/>
                <a:gd name="T136" fmla="*/ 0 h 158"/>
                <a:gd name="T137" fmla="*/ 158 w 158"/>
                <a:gd name="T138" fmla="*/ 158 h 1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8" h="158">
                  <a:moveTo>
                    <a:pt x="135" y="24"/>
                  </a:moveTo>
                  <a:lnTo>
                    <a:pt x="129" y="18"/>
                  </a:lnTo>
                  <a:lnTo>
                    <a:pt x="122" y="13"/>
                  </a:lnTo>
                  <a:lnTo>
                    <a:pt x="116" y="10"/>
                  </a:lnTo>
                  <a:lnTo>
                    <a:pt x="108" y="6"/>
                  </a:lnTo>
                  <a:lnTo>
                    <a:pt x="101" y="3"/>
                  </a:lnTo>
                  <a:lnTo>
                    <a:pt x="93" y="1"/>
                  </a:lnTo>
                  <a:lnTo>
                    <a:pt x="86" y="0"/>
                  </a:lnTo>
                  <a:lnTo>
                    <a:pt x="78" y="0"/>
                  </a:lnTo>
                  <a:lnTo>
                    <a:pt x="70" y="0"/>
                  </a:lnTo>
                  <a:lnTo>
                    <a:pt x="63" y="1"/>
                  </a:lnTo>
                  <a:lnTo>
                    <a:pt x="55" y="3"/>
                  </a:lnTo>
                  <a:lnTo>
                    <a:pt x="48" y="6"/>
                  </a:lnTo>
                  <a:lnTo>
                    <a:pt x="41" y="10"/>
                  </a:lnTo>
                  <a:lnTo>
                    <a:pt x="35" y="13"/>
                  </a:lnTo>
                  <a:lnTo>
                    <a:pt x="29" y="18"/>
                  </a:lnTo>
                  <a:lnTo>
                    <a:pt x="23" y="24"/>
                  </a:lnTo>
                  <a:lnTo>
                    <a:pt x="13" y="35"/>
                  </a:lnTo>
                  <a:lnTo>
                    <a:pt x="6" y="49"/>
                  </a:lnTo>
                  <a:lnTo>
                    <a:pt x="1" y="64"/>
                  </a:lnTo>
                  <a:lnTo>
                    <a:pt x="0" y="79"/>
                  </a:lnTo>
                  <a:lnTo>
                    <a:pt x="1" y="95"/>
                  </a:lnTo>
                  <a:lnTo>
                    <a:pt x="6" y="110"/>
                  </a:lnTo>
                  <a:lnTo>
                    <a:pt x="13" y="124"/>
                  </a:lnTo>
                  <a:lnTo>
                    <a:pt x="23" y="135"/>
                  </a:lnTo>
                  <a:lnTo>
                    <a:pt x="35" y="145"/>
                  </a:lnTo>
                  <a:lnTo>
                    <a:pt x="47" y="153"/>
                  </a:lnTo>
                  <a:lnTo>
                    <a:pt x="62" y="157"/>
                  </a:lnTo>
                  <a:lnTo>
                    <a:pt x="78" y="158"/>
                  </a:lnTo>
                  <a:lnTo>
                    <a:pt x="86" y="158"/>
                  </a:lnTo>
                  <a:lnTo>
                    <a:pt x="93" y="157"/>
                  </a:lnTo>
                  <a:lnTo>
                    <a:pt x="101" y="155"/>
                  </a:lnTo>
                  <a:lnTo>
                    <a:pt x="108" y="152"/>
                  </a:lnTo>
                  <a:lnTo>
                    <a:pt x="116" y="149"/>
                  </a:lnTo>
                  <a:lnTo>
                    <a:pt x="122" y="145"/>
                  </a:lnTo>
                  <a:lnTo>
                    <a:pt x="129" y="140"/>
                  </a:lnTo>
                  <a:lnTo>
                    <a:pt x="135" y="135"/>
                  </a:lnTo>
                  <a:lnTo>
                    <a:pt x="145" y="123"/>
                  </a:lnTo>
                  <a:lnTo>
                    <a:pt x="152" y="109"/>
                  </a:lnTo>
                  <a:lnTo>
                    <a:pt x="157" y="94"/>
                  </a:lnTo>
                  <a:lnTo>
                    <a:pt x="158" y="79"/>
                  </a:lnTo>
                  <a:lnTo>
                    <a:pt x="157" y="64"/>
                  </a:lnTo>
                  <a:lnTo>
                    <a:pt x="152" y="49"/>
                  </a:lnTo>
                  <a:lnTo>
                    <a:pt x="145" y="35"/>
                  </a:lnTo>
                  <a:lnTo>
                    <a:pt x="135"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de-DE">
                <a:ea typeface="+mn-ea"/>
              </a:endParaRPr>
            </a:p>
          </p:txBody>
        </p:sp>
        <p:sp>
          <p:nvSpPr>
            <p:cNvPr id="64530" name="Freeform 17"/>
            <p:cNvSpPr>
              <a:spLocks/>
            </p:cNvSpPr>
            <p:nvPr/>
          </p:nvSpPr>
          <p:spPr bwMode="auto">
            <a:xfrm>
              <a:off x="560" y="3429"/>
              <a:ext cx="102" cy="102"/>
            </a:xfrm>
            <a:custGeom>
              <a:avLst/>
              <a:gdLst>
                <a:gd name="T0" fmla="*/ 81 w 204"/>
                <a:gd name="T1" fmla="*/ 11 h 205"/>
                <a:gd name="T2" fmla="*/ 81 w 204"/>
                <a:gd name="T3" fmla="*/ 18 h 205"/>
                <a:gd name="T4" fmla="*/ 80 w 204"/>
                <a:gd name="T5" fmla="*/ 25 h 205"/>
                <a:gd name="T6" fmla="*/ 78 w 204"/>
                <a:gd name="T7" fmla="*/ 31 h 205"/>
                <a:gd name="T8" fmla="*/ 76 w 204"/>
                <a:gd name="T9" fmla="*/ 37 h 205"/>
                <a:gd name="T10" fmla="*/ 72 w 204"/>
                <a:gd name="T11" fmla="*/ 44 h 205"/>
                <a:gd name="T12" fmla="*/ 69 w 204"/>
                <a:gd name="T13" fmla="*/ 49 h 205"/>
                <a:gd name="T14" fmla="*/ 65 w 204"/>
                <a:gd name="T15" fmla="*/ 55 h 205"/>
                <a:gd name="T16" fmla="*/ 60 w 204"/>
                <a:gd name="T17" fmla="*/ 60 h 205"/>
                <a:gd name="T18" fmla="*/ 55 w 204"/>
                <a:gd name="T19" fmla="*/ 65 h 205"/>
                <a:gd name="T20" fmla="*/ 50 w 204"/>
                <a:gd name="T21" fmla="*/ 69 h 205"/>
                <a:gd name="T22" fmla="*/ 44 w 204"/>
                <a:gd name="T23" fmla="*/ 72 h 205"/>
                <a:gd name="T24" fmla="*/ 38 w 204"/>
                <a:gd name="T25" fmla="*/ 76 h 205"/>
                <a:gd name="T26" fmla="*/ 31 w 204"/>
                <a:gd name="T27" fmla="*/ 78 h 205"/>
                <a:gd name="T28" fmla="*/ 25 w 204"/>
                <a:gd name="T29" fmla="*/ 80 h 205"/>
                <a:gd name="T30" fmla="*/ 18 w 204"/>
                <a:gd name="T31" fmla="*/ 80 h 205"/>
                <a:gd name="T32" fmla="*/ 11 w 204"/>
                <a:gd name="T33" fmla="*/ 81 h 205"/>
                <a:gd name="T34" fmla="*/ 11 w 204"/>
                <a:gd name="T35" fmla="*/ 81 h 205"/>
                <a:gd name="T36" fmla="*/ 6 w 204"/>
                <a:gd name="T37" fmla="*/ 82 h 205"/>
                <a:gd name="T38" fmla="*/ 3 w 204"/>
                <a:gd name="T39" fmla="*/ 84 h 205"/>
                <a:gd name="T40" fmla="*/ 1 w 204"/>
                <a:gd name="T41" fmla="*/ 87 h 205"/>
                <a:gd name="T42" fmla="*/ 0 w 204"/>
                <a:gd name="T43" fmla="*/ 91 h 205"/>
                <a:gd name="T44" fmla="*/ 1 w 204"/>
                <a:gd name="T45" fmla="*/ 95 h 205"/>
                <a:gd name="T46" fmla="*/ 3 w 204"/>
                <a:gd name="T47" fmla="*/ 99 h 205"/>
                <a:gd name="T48" fmla="*/ 6 w 204"/>
                <a:gd name="T49" fmla="*/ 101 h 205"/>
                <a:gd name="T50" fmla="*/ 11 w 204"/>
                <a:gd name="T51" fmla="*/ 102 h 205"/>
                <a:gd name="T52" fmla="*/ 11 w 204"/>
                <a:gd name="T53" fmla="*/ 102 h 205"/>
                <a:gd name="T54" fmla="*/ 29 w 204"/>
                <a:gd name="T55" fmla="*/ 101 h 205"/>
                <a:gd name="T56" fmla="*/ 47 w 204"/>
                <a:gd name="T57" fmla="*/ 95 h 205"/>
                <a:gd name="T58" fmla="*/ 62 w 204"/>
                <a:gd name="T59" fmla="*/ 87 h 205"/>
                <a:gd name="T60" fmla="*/ 76 w 204"/>
                <a:gd name="T61" fmla="*/ 75 h 205"/>
                <a:gd name="T62" fmla="*/ 87 w 204"/>
                <a:gd name="T63" fmla="*/ 62 h 205"/>
                <a:gd name="T64" fmla="*/ 96 w 204"/>
                <a:gd name="T65" fmla="*/ 47 h 205"/>
                <a:gd name="T66" fmla="*/ 101 w 204"/>
                <a:gd name="T67" fmla="*/ 29 h 205"/>
                <a:gd name="T68" fmla="*/ 102 w 204"/>
                <a:gd name="T69" fmla="*/ 11 h 205"/>
                <a:gd name="T70" fmla="*/ 102 w 204"/>
                <a:gd name="T71" fmla="*/ 11 h 205"/>
                <a:gd name="T72" fmla="*/ 102 w 204"/>
                <a:gd name="T73" fmla="*/ 7 h 205"/>
                <a:gd name="T74" fmla="*/ 100 w 204"/>
                <a:gd name="T75" fmla="*/ 3 h 205"/>
                <a:gd name="T76" fmla="*/ 96 w 204"/>
                <a:gd name="T77" fmla="*/ 1 h 205"/>
                <a:gd name="T78" fmla="*/ 92 w 204"/>
                <a:gd name="T79" fmla="*/ 0 h 205"/>
                <a:gd name="T80" fmla="*/ 87 w 204"/>
                <a:gd name="T81" fmla="*/ 1 h 205"/>
                <a:gd name="T82" fmla="*/ 84 w 204"/>
                <a:gd name="T83" fmla="*/ 3 h 205"/>
                <a:gd name="T84" fmla="*/ 82 w 204"/>
                <a:gd name="T85" fmla="*/ 7 h 205"/>
                <a:gd name="T86" fmla="*/ 81 w 204"/>
                <a:gd name="T87" fmla="*/ 11 h 205"/>
                <a:gd name="T88" fmla="*/ 81 w 204"/>
                <a:gd name="T89" fmla="*/ 11 h 20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4"/>
                <a:gd name="T136" fmla="*/ 0 h 205"/>
                <a:gd name="T137" fmla="*/ 204 w 204"/>
                <a:gd name="T138" fmla="*/ 205 h 20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4" h="205">
                  <a:moveTo>
                    <a:pt x="162" y="22"/>
                  </a:moveTo>
                  <a:lnTo>
                    <a:pt x="161" y="36"/>
                  </a:lnTo>
                  <a:lnTo>
                    <a:pt x="159" y="50"/>
                  </a:lnTo>
                  <a:lnTo>
                    <a:pt x="156" y="62"/>
                  </a:lnTo>
                  <a:lnTo>
                    <a:pt x="151" y="75"/>
                  </a:lnTo>
                  <a:lnTo>
                    <a:pt x="144" y="88"/>
                  </a:lnTo>
                  <a:lnTo>
                    <a:pt x="137" y="99"/>
                  </a:lnTo>
                  <a:lnTo>
                    <a:pt x="129" y="111"/>
                  </a:lnTo>
                  <a:lnTo>
                    <a:pt x="120" y="121"/>
                  </a:lnTo>
                  <a:lnTo>
                    <a:pt x="110" y="130"/>
                  </a:lnTo>
                  <a:lnTo>
                    <a:pt x="99" y="138"/>
                  </a:lnTo>
                  <a:lnTo>
                    <a:pt x="87" y="145"/>
                  </a:lnTo>
                  <a:lnTo>
                    <a:pt x="75" y="152"/>
                  </a:lnTo>
                  <a:lnTo>
                    <a:pt x="63" y="157"/>
                  </a:lnTo>
                  <a:lnTo>
                    <a:pt x="49" y="160"/>
                  </a:lnTo>
                  <a:lnTo>
                    <a:pt x="35" y="161"/>
                  </a:lnTo>
                  <a:lnTo>
                    <a:pt x="21" y="163"/>
                  </a:lnTo>
                  <a:lnTo>
                    <a:pt x="13" y="164"/>
                  </a:lnTo>
                  <a:lnTo>
                    <a:pt x="6" y="168"/>
                  </a:lnTo>
                  <a:lnTo>
                    <a:pt x="1" y="175"/>
                  </a:lnTo>
                  <a:lnTo>
                    <a:pt x="0" y="183"/>
                  </a:lnTo>
                  <a:lnTo>
                    <a:pt x="1" y="191"/>
                  </a:lnTo>
                  <a:lnTo>
                    <a:pt x="6" y="198"/>
                  </a:lnTo>
                  <a:lnTo>
                    <a:pt x="13" y="203"/>
                  </a:lnTo>
                  <a:lnTo>
                    <a:pt x="21" y="205"/>
                  </a:lnTo>
                  <a:lnTo>
                    <a:pt x="58" y="202"/>
                  </a:lnTo>
                  <a:lnTo>
                    <a:pt x="93" y="190"/>
                  </a:lnTo>
                  <a:lnTo>
                    <a:pt x="124" y="174"/>
                  </a:lnTo>
                  <a:lnTo>
                    <a:pt x="151" y="151"/>
                  </a:lnTo>
                  <a:lnTo>
                    <a:pt x="173" y="125"/>
                  </a:lnTo>
                  <a:lnTo>
                    <a:pt x="191" y="94"/>
                  </a:lnTo>
                  <a:lnTo>
                    <a:pt x="201" y="59"/>
                  </a:lnTo>
                  <a:lnTo>
                    <a:pt x="204" y="22"/>
                  </a:lnTo>
                  <a:lnTo>
                    <a:pt x="203" y="14"/>
                  </a:lnTo>
                  <a:lnTo>
                    <a:pt x="199" y="7"/>
                  </a:lnTo>
                  <a:lnTo>
                    <a:pt x="192" y="3"/>
                  </a:lnTo>
                  <a:lnTo>
                    <a:pt x="184" y="0"/>
                  </a:lnTo>
                  <a:lnTo>
                    <a:pt x="174" y="3"/>
                  </a:lnTo>
                  <a:lnTo>
                    <a:pt x="167" y="7"/>
                  </a:lnTo>
                  <a:lnTo>
                    <a:pt x="163" y="14"/>
                  </a:lnTo>
                  <a:lnTo>
                    <a:pt x="16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de-DE">
                <a:ea typeface="+mn-ea"/>
              </a:endParaRPr>
            </a:p>
          </p:txBody>
        </p:sp>
        <p:sp>
          <p:nvSpPr>
            <p:cNvPr id="64531" name="Freeform 18"/>
            <p:cNvSpPr>
              <a:spLocks/>
            </p:cNvSpPr>
            <p:nvPr/>
          </p:nvSpPr>
          <p:spPr bwMode="auto">
            <a:xfrm>
              <a:off x="613" y="3380"/>
              <a:ext cx="79" cy="80"/>
            </a:xfrm>
            <a:custGeom>
              <a:avLst/>
              <a:gdLst>
                <a:gd name="T0" fmla="*/ 0 w 159"/>
                <a:gd name="T1" fmla="*/ 40 h 158"/>
                <a:gd name="T2" fmla="*/ 0 w 159"/>
                <a:gd name="T3" fmla="*/ 48 h 158"/>
                <a:gd name="T4" fmla="*/ 3 w 159"/>
                <a:gd name="T5" fmla="*/ 55 h 158"/>
                <a:gd name="T6" fmla="*/ 7 w 159"/>
                <a:gd name="T7" fmla="*/ 62 h 158"/>
                <a:gd name="T8" fmla="*/ 11 w 159"/>
                <a:gd name="T9" fmla="*/ 68 h 158"/>
                <a:gd name="T10" fmla="*/ 14 w 159"/>
                <a:gd name="T11" fmla="*/ 71 h 158"/>
                <a:gd name="T12" fmla="*/ 18 w 159"/>
                <a:gd name="T13" fmla="*/ 73 h 158"/>
                <a:gd name="T14" fmla="*/ 21 w 159"/>
                <a:gd name="T15" fmla="*/ 75 h 158"/>
                <a:gd name="T16" fmla="*/ 25 w 159"/>
                <a:gd name="T17" fmla="*/ 77 h 158"/>
                <a:gd name="T18" fmla="*/ 28 w 159"/>
                <a:gd name="T19" fmla="*/ 78 h 158"/>
                <a:gd name="T20" fmla="*/ 32 w 159"/>
                <a:gd name="T21" fmla="*/ 79 h 158"/>
                <a:gd name="T22" fmla="*/ 36 w 159"/>
                <a:gd name="T23" fmla="*/ 80 h 158"/>
                <a:gd name="T24" fmla="*/ 40 w 159"/>
                <a:gd name="T25" fmla="*/ 80 h 158"/>
                <a:gd name="T26" fmla="*/ 48 w 159"/>
                <a:gd name="T27" fmla="*/ 79 h 158"/>
                <a:gd name="T28" fmla="*/ 55 w 159"/>
                <a:gd name="T29" fmla="*/ 77 h 158"/>
                <a:gd name="T30" fmla="*/ 62 w 159"/>
                <a:gd name="T31" fmla="*/ 73 h 158"/>
                <a:gd name="T32" fmla="*/ 68 w 159"/>
                <a:gd name="T33" fmla="*/ 68 h 158"/>
                <a:gd name="T34" fmla="*/ 72 w 159"/>
                <a:gd name="T35" fmla="*/ 63 h 158"/>
                <a:gd name="T36" fmla="*/ 77 w 159"/>
                <a:gd name="T37" fmla="*/ 56 h 158"/>
                <a:gd name="T38" fmla="*/ 79 w 159"/>
                <a:gd name="T39" fmla="*/ 48 h 158"/>
                <a:gd name="T40" fmla="*/ 79 w 159"/>
                <a:gd name="T41" fmla="*/ 40 h 158"/>
                <a:gd name="T42" fmla="*/ 79 w 159"/>
                <a:gd name="T43" fmla="*/ 32 h 158"/>
                <a:gd name="T44" fmla="*/ 76 w 159"/>
                <a:gd name="T45" fmla="*/ 25 h 158"/>
                <a:gd name="T46" fmla="*/ 72 w 159"/>
                <a:gd name="T47" fmla="*/ 18 h 158"/>
                <a:gd name="T48" fmla="*/ 67 w 159"/>
                <a:gd name="T49" fmla="*/ 12 h 158"/>
                <a:gd name="T50" fmla="*/ 64 w 159"/>
                <a:gd name="T51" fmla="*/ 9 h 158"/>
                <a:gd name="T52" fmla="*/ 62 w 159"/>
                <a:gd name="T53" fmla="*/ 7 h 158"/>
                <a:gd name="T54" fmla="*/ 58 w 159"/>
                <a:gd name="T55" fmla="*/ 5 h 158"/>
                <a:gd name="T56" fmla="*/ 55 w 159"/>
                <a:gd name="T57" fmla="*/ 3 h 158"/>
                <a:gd name="T58" fmla="*/ 51 w 159"/>
                <a:gd name="T59" fmla="*/ 2 h 158"/>
                <a:gd name="T60" fmla="*/ 47 w 159"/>
                <a:gd name="T61" fmla="*/ 1 h 158"/>
                <a:gd name="T62" fmla="*/ 44 w 159"/>
                <a:gd name="T63" fmla="*/ 0 h 158"/>
                <a:gd name="T64" fmla="*/ 40 w 159"/>
                <a:gd name="T65" fmla="*/ 0 h 158"/>
                <a:gd name="T66" fmla="*/ 36 w 159"/>
                <a:gd name="T67" fmla="*/ 0 h 158"/>
                <a:gd name="T68" fmla="*/ 32 w 159"/>
                <a:gd name="T69" fmla="*/ 1 h 158"/>
                <a:gd name="T70" fmla="*/ 28 w 159"/>
                <a:gd name="T71" fmla="*/ 2 h 158"/>
                <a:gd name="T72" fmla="*/ 25 w 159"/>
                <a:gd name="T73" fmla="*/ 3 h 158"/>
                <a:gd name="T74" fmla="*/ 21 w 159"/>
                <a:gd name="T75" fmla="*/ 5 h 158"/>
                <a:gd name="T76" fmla="*/ 18 w 159"/>
                <a:gd name="T77" fmla="*/ 7 h 158"/>
                <a:gd name="T78" fmla="*/ 14 w 159"/>
                <a:gd name="T79" fmla="*/ 9 h 158"/>
                <a:gd name="T80" fmla="*/ 11 w 159"/>
                <a:gd name="T81" fmla="*/ 12 h 158"/>
                <a:gd name="T82" fmla="*/ 7 w 159"/>
                <a:gd name="T83" fmla="*/ 18 h 158"/>
                <a:gd name="T84" fmla="*/ 3 w 159"/>
                <a:gd name="T85" fmla="*/ 25 h 158"/>
                <a:gd name="T86" fmla="*/ 0 w 159"/>
                <a:gd name="T87" fmla="*/ 32 h 158"/>
                <a:gd name="T88" fmla="*/ 0 w 159"/>
                <a:gd name="T89" fmla="*/ 40 h 1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9"/>
                <a:gd name="T136" fmla="*/ 0 h 158"/>
                <a:gd name="T137" fmla="*/ 159 w 159"/>
                <a:gd name="T138" fmla="*/ 158 h 1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9" h="158">
                  <a:moveTo>
                    <a:pt x="0" y="79"/>
                  </a:moveTo>
                  <a:lnTo>
                    <a:pt x="1" y="94"/>
                  </a:lnTo>
                  <a:lnTo>
                    <a:pt x="7" y="109"/>
                  </a:lnTo>
                  <a:lnTo>
                    <a:pt x="14" y="123"/>
                  </a:lnTo>
                  <a:lnTo>
                    <a:pt x="23" y="135"/>
                  </a:lnTo>
                  <a:lnTo>
                    <a:pt x="29" y="140"/>
                  </a:lnTo>
                  <a:lnTo>
                    <a:pt x="36" y="145"/>
                  </a:lnTo>
                  <a:lnTo>
                    <a:pt x="42" y="149"/>
                  </a:lnTo>
                  <a:lnTo>
                    <a:pt x="50" y="152"/>
                  </a:lnTo>
                  <a:lnTo>
                    <a:pt x="57" y="155"/>
                  </a:lnTo>
                  <a:lnTo>
                    <a:pt x="65" y="157"/>
                  </a:lnTo>
                  <a:lnTo>
                    <a:pt x="72" y="158"/>
                  </a:lnTo>
                  <a:lnTo>
                    <a:pt x="80" y="158"/>
                  </a:lnTo>
                  <a:lnTo>
                    <a:pt x="96" y="157"/>
                  </a:lnTo>
                  <a:lnTo>
                    <a:pt x="111" y="153"/>
                  </a:lnTo>
                  <a:lnTo>
                    <a:pt x="125" y="145"/>
                  </a:lnTo>
                  <a:lnTo>
                    <a:pt x="136" y="135"/>
                  </a:lnTo>
                  <a:lnTo>
                    <a:pt x="145" y="124"/>
                  </a:lnTo>
                  <a:lnTo>
                    <a:pt x="154" y="110"/>
                  </a:lnTo>
                  <a:lnTo>
                    <a:pt x="158" y="95"/>
                  </a:lnTo>
                  <a:lnTo>
                    <a:pt x="159" y="79"/>
                  </a:lnTo>
                  <a:lnTo>
                    <a:pt x="158" y="64"/>
                  </a:lnTo>
                  <a:lnTo>
                    <a:pt x="152" y="49"/>
                  </a:lnTo>
                  <a:lnTo>
                    <a:pt x="145" y="35"/>
                  </a:lnTo>
                  <a:lnTo>
                    <a:pt x="135" y="24"/>
                  </a:lnTo>
                  <a:lnTo>
                    <a:pt x="129" y="18"/>
                  </a:lnTo>
                  <a:lnTo>
                    <a:pt x="124" y="13"/>
                  </a:lnTo>
                  <a:lnTo>
                    <a:pt x="117" y="10"/>
                  </a:lnTo>
                  <a:lnTo>
                    <a:pt x="110" y="6"/>
                  </a:lnTo>
                  <a:lnTo>
                    <a:pt x="103" y="3"/>
                  </a:lnTo>
                  <a:lnTo>
                    <a:pt x="95" y="1"/>
                  </a:lnTo>
                  <a:lnTo>
                    <a:pt x="88" y="0"/>
                  </a:lnTo>
                  <a:lnTo>
                    <a:pt x="80" y="0"/>
                  </a:lnTo>
                  <a:lnTo>
                    <a:pt x="72" y="0"/>
                  </a:lnTo>
                  <a:lnTo>
                    <a:pt x="65" y="1"/>
                  </a:lnTo>
                  <a:lnTo>
                    <a:pt x="57" y="3"/>
                  </a:lnTo>
                  <a:lnTo>
                    <a:pt x="50" y="6"/>
                  </a:lnTo>
                  <a:lnTo>
                    <a:pt x="42" y="10"/>
                  </a:lnTo>
                  <a:lnTo>
                    <a:pt x="36" y="13"/>
                  </a:lnTo>
                  <a:lnTo>
                    <a:pt x="29" y="18"/>
                  </a:lnTo>
                  <a:lnTo>
                    <a:pt x="23" y="24"/>
                  </a:lnTo>
                  <a:lnTo>
                    <a:pt x="14" y="35"/>
                  </a:lnTo>
                  <a:lnTo>
                    <a:pt x="7" y="49"/>
                  </a:lnTo>
                  <a:lnTo>
                    <a:pt x="1" y="64"/>
                  </a:lnTo>
                  <a:lnTo>
                    <a:pt x="0"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de-DE">
                <a:ea typeface="+mn-ea"/>
              </a:endParaRPr>
            </a:p>
          </p:txBody>
        </p:sp>
        <p:sp>
          <p:nvSpPr>
            <p:cNvPr id="64532" name="Freeform 19"/>
            <p:cNvSpPr>
              <a:spLocks/>
            </p:cNvSpPr>
            <p:nvPr/>
          </p:nvSpPr>
          <p:spPr bwMode="auto">
            <a:xfrm>
              <a:off x="240" y="3402"/>
              <a:ext cx="37" cy="36"/>
            </a:xfrm>
            <a:custGeom>
              <a:avLst/>
              <a:gdLst>
                <a:gd name="T0" fmla="*/ 37 w 72"/>
                <a:gd name="T1" fmla="*/ 18 h 74"/>
                <a:gd name="T2" fmla="*/ 36 w 72"/>
                <a:gd name="T3" fmla="*/ 21 h 74"/>
                <a:gd name="T4" fmla="*/ 36 w 72"/>
                <a:gd name="T5" fmla="*/ 25 h 74"/>
                <a:gd name="T6" fmla="*/ 34 w 72"/>
                <a:gd name="T7" fmla="*/ 28 h 74"/>
                <a:gd name="T8" fmla="*/ 32 w 72"/>
                <a:gd name="T9" fmla="*/ 30 h 74"/>
                <a:gd name="T10" fmla="*/ 29 w 72"/>
                <a:gd name="T11" fmla="*/ 33 h 74"/>
                <a:gd name="T12" fmla="*/ 26 w 72"/>
                <a:gd name="T13" fmla="*/ 34 h 74"/>
                <a:gd name="T14" fmla="*/ 22 w 72"/>
                <a:gd name="T15" fmla="*/ 36 h 74"/>
                <a:gd name="T16" fmla="*/ 18 w 72"/>
                <a:gd name="T17" fmla="*/ 36 h 74"/>
                <a:gd name="T18" fmla="*/ 14 w 72"/>
                <a:gd name="T19" fmla="*/ 36 h 74"/>
                <a:gd name="T20" fmla="*/ 11 w 72"/>
                <a:gd name="T21" fmla="*/ 34 h 74"/>
                <a:gd name="T22" fmla="*/ 8 w 72"/>
                <a:gd name="T23" fmla="*/ 33 h 74"/>
                <a:gd name="T24" fmla="*/ 5 w 72"/>
                <a:gd name="T25" fmla="*/ 30 h 74"/>
                <a:gd name="T26" fmla="*/ 3 w 72"/>
                <a:gd name="T27" fmla="*/ 28 h 74"/>
                <a:gd name="T28" fmla="*/ 1 w 72"/>
                <a:gd name="T29" fmla="*/ 25 h 74"/>
                <a:gd name="T30" fmla="*/ 1 w 72"/>
                <a:gd name="T31" fmla="*/ 21 h 74"/>
                <a:gd name="T32" fmla="*/ 0 w 72"/>
                <a:gd name="T33" fmla="*/ 18 h 74"/>
                <a:gd name="T34" fmla="*/ 1 w 72"/>
                <a:gd name="T35" fmla="*/ 15 h 74"/>
                <a:gd name="T36" fmla="*/ 1 w 72"/>
                <a:gd name="T37" fmla="*/ 11 h 74"/>
                <a:gd name="T38" fmla="*/ 3 w 72"/>
                <a:gd name="T39" fmla="*/ 8 h 74"/>
                <a:gd name="T40" fmla="*/ 5 w 72"/>
                <a:gd name="T41" fmla="*/ 6 h 74"/>
                <a:gd name="T42" fmla="*/ 8 w 72"/>
                <a:gd name="T43" fmla="*/ 3 h 74"/>
                <a:gd name="T44" fmla="*/ 11 w 72"/>
                <a:gd name="T45" fmla="*/ 2 h 74"/>
                <a:gd name="T46" fmla="*/ 14 w 72"/>
                <a:gd name="T47" fmla="*/ 0 h 74"/>
                <a:gd name="T48" fmla="*/ 18 w 72"/>
                <a:gd name="T49" fmla="*/ 0 h 74"/>
                <a:gd name="T50" fmla="*/ 22 w 72"/>
                <a:gd name="T51" fmla="*/ 0 h 74"/>
                <a:gd name="T52" fmla="*/ 26 w 72"/>
                <a:gd name="T53" fmla="*/ 2 h 74"/>
                <a:gd name="T54" fmla="*/ 29 w 72"/>
                <a:gd name="T55" fmla="*/ 3 h 74"/>
                <a:gd name="T56" fmla="*/ 32 w 72"/>
                <a:gd name="T57" fmla="*/ 6 h 74"/>
                <a:gd name="T58" fmla="*/ 34 w 72"/>
                <a:gd name="T59" fmla="*/ 8 h 74"/>
                <a:gd name="T60" fmla="*/ 36 w 72"/>
                <a:gd name="T61" fmla="*/ 11 h 74"/>
                <a:gd name="T62" fmla="*/ 36 w 72"/>
                <a:gd name="T63" fmla="*/ 15 h 74"/>
                <a:gd name="T64" fmla="*/ 37 w 72"/>
                <a:gd name="T65" fmla="*/ 18 h 7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2"/>
                <a:gd name="T100" fmla="*/ 0 h 74"/>
                <a:gd name="T101" fmla="*/ 72 w 72"/>
                <a:gd name="T102" fmla="*/ 74 h 7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2" h="74">
                  <a:moveTo>
                    <a:pt x="72" y="37"/>
                  </a:moveTo>
                  <a:lnTo>
                    <a:pt x="71" y="44"/>
                  </a:lnTo>
                  <a:lnTo>
                    <a:pt x="70" y="51"/>
                  </a:lnTo>
                  <a:lnTo>
                    <a:pt x="66" y="57"/>
                  </a:lnTo>
                  <a:lnTo>
                    <a:pt x="62" y="62"/>
                  </a:lnTo>
                  <a:lnTo>
                    <a:pt x="56" y="67"/>
                  </a:lnTo>
                  <a:lnTo>
                    <a:pt x="50" y="70"/>
                  </a:lnTo>
                  <a:lnTo>
                    <a:pt x="43" y="73"/>
                  </a:lnTo>
                  <a:lnTo>
                    <a:pt x="35" y="74"/>
                  </a:lnTo>
                  <a:lnTo>
                    <a:pt x="28" y="73"/>
                  </a:lnTo>
                  <a:lnTo>
                    <a:pt x="22" y="70"/>
                  </a:lnTo>
                  <a:lnTo>
                    <a:pt x="16" y="67"/>
                  </a:lnTo>
                  <a:lnTo>
                    <a:pt x="10" y="62"/>
                  </a:lnTo>
                  <a:lnTo>
                    <a:pt x="5" y="57"/>
                  </a:lnTo>
                  <a:lnTo>
                    <a:pt x="2" y="51"/>
                  </a:lnTo>
                  <a:lnTo>
                    <a:pt x="1" y="44"/>
                  </a:lnTo>
                  <a:lnTo>
                    <a:pt x="0" y="37"/>
                  </a:lnTo>
                  <a:lnTo>
                    <a:pt x="1" y="30"/>
                  </a:lnTo>
                  <a:lnTo>
                    <a:pt x="2" y="23"/>
                  </a:lnTo>
                  <a:lnTo>
                    <a:pt x="5" y="17"/>
                  </a:lnTo>
                  <a:lnTo>
                    <a:pt x="10" y="12"/>
                  </a:lnTo>
                  <a:lnTo>
                    <a:pt x="16" y="7"/>
                  </a:lnTo>
                  <a:lnTo>
                    <a:pt x="22" y="4"/>
                  </a:lnTo>
                  <a:lnTo>
                    <a:pt x="28" y="1"/>
                  </a:lnTo>
                  <a:lnTo>
                    <a:pt x="35" y="0"/>
                  </a:lnTo>
                  <a:lnTo>
                    <a:pt x="43" y="1"/>
                  </a:lnTo>
                  <a:lnTo>
                    <a:pt x="50" y="4"/>
                  </a:lnTo>
                  <a:lnTo>
                    <a:pt x="56" y="7"/>
                  </a:lnTo>
                  <a:lnTo>
                    <a:pt x="62" y="12"/>
                  </a:lnTo>
                  <a:lnTo>
                    <a:pt x="66" y="16"/>
                  </a:lnTo>
                  <a:lnTo>
                    <a:pt x="70" y="23"/>
                  </a:lnTo>
                  <a:lnTo>
                    <a:pt x="71" y="30"/>
                  </a:lnTo>
                  <a:lnTo>
                    <a:pt x="72" y="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de-DE">
                <a:ea typeface="+mn-ea"/>
              </a:endParaRPr>
            </a:p>
          </p:txBody>
        </p:sp>
        <p:sp>
          <p:nvSpPr>
            <p:cNvPr id="64533" name="Freeform 20"/>
            <p:cNvSpPr>
              <a:spLocks/>
            </p:cNvSpPr>
            <p:nvPr/>
          </p:nvSpPr>
          <p:spPr bwMode="auto">
            <a:xfrm>
              <a:off x="634" y="3402"/>
              <a:ext cx="37" cy="36"/>
            </a:xfrm>
            <a:custGeom>
              <a:avLst/>
              <a:gdLst>
                <a:gd name="T0" fmla="*/ 19 w 74"/>
                <a:gd name="T1" fmla="*/ 0 h 74"/>
                <a:gd name="T2" fmla="*/ 22 w 74"/>
                <a:gd name="T3" fmla="*/ 0 h 74"/>
                <a:gd name="T4" fmla="*/ 25 w 74"/>
                <a:gd name="T5" fmla="*/ 2 h 74"/>
                <a:gd name="T6" fmla="*/ 28 w 74"/>
                <a:gd name="T7" fmla="*/ 3 h 74"/>
                <a:gd name="T8" fmla="*/ 31 w 74"/>
                <a:gd name="T9" fmla="*/ 6 h 74"/>
                <a:gd name="T10" fmla="*/ 34 w 74"/>
                <a:gd name="T11" fmla="*/ 8 h 74"/>
                <a:gd name="T12" fmla="*/ 35 w 74"/>
                <a:gd name="T13" fmla="*/ 11 h 74"/>
                <a:gd name="T14" fmla="*/ 36 w 74"/>
                <a:gd name="T15" fmla="*/ 15 h 74"/>
                <a:gd name="T16" fmla="*/ 37 w 74"/>
                <a:gd name="T17" fmla="*/ 18 h 74"/>
                <a:gd name="T18" fmla="*/ 36 w 74"/>
                <a:gd name="T19" fmla="*/ 21 h 74"/>
                <a:gd name="T20" fmla="*/ 35 w 74"/>
                <a:gd name="T21" fmla="*/ 25 h 74"/>
                <a:gd name="T22" fmla="*/ 34 w 74"/>
                <a:gd name="T23" fmla="*/ 28 h 74"/>
                <a:gd name="T24" fmla="*/ 31 w 74"/>
                <a:gd name="T25" fmla="*/ 30 h 74"/>
                <a:gd name="T26" fmla="*/ 28 w 74"/>
                <a:gd name="T27" fmla="*/ 33 h 74"/>
                <a:gd name="T28" fmla="*/ 25 w 74"/>
                <a:gd name="T29" fmla="*/ 34 h 74"/>
                <a:gd name="T30" fmla="*/ 22 w 74"/>
                <a:gd name="T31" fmla="*/ 36 h 74"/>
                <a:gd name="T32" fmla="*/ 19 w 74"/>
                <a:gd name="T33" fmla="*/ 36 h 74"/>
                <a:gd name="T34" fmla="*/ 15 w 74"/>
                <a:gd name="T35" fmla="*/ 36 h 74"/>
                <a:gd name="T36" fmla="*/ 11 w 74"/>
                <a:gd name="T37" fmla="*/ 34 h 74"/>
                <a:gd name="T38" fmla="*/ 9 w 74"/>
                <a:gd name="T39" fmla="*/ 33 h 74"/>
                <a:gd name="T40" fmla="*/ 5 w 74"/>
                <a:gd name="T41" fmla="*/ 30 h 74"/>
                <a:gd name="T42" fmla="*/ 3 w 74"/>
                <a:gd name="T43" fmla="*/ 28 h 74"/>
                <a:gd name="T44" fmla="*/ 1 w 74"/>
                <a:gd name="T45" fmla="*/ 25 h 74"/>
                <a:gd name="T46" fmla="*/ 1 w 74"/>
                <a:gd name="T47" fmla="*/ 21 h 74"/>
                <a:gd name="T48" fmla="*/ 0 w 74"/>
                <a:gd name="T49" fmla="*/ 18 h 74"/>
                <a:gd name="T50" fmla="*/ 1 w 74"/>
                <a:gd name="T51" fmla="*/ 15 h 74"/>
                <a:gd name="T52" fmla="*/ 1 w 74"/>
                <a:gd name="T53" fmla="*/ 11 h 74"/>
                <a:gd name="T54" fmla="*/ 3 w 74"/>
                <a:gd name="T55" fmla="*/ 8 h 74"/>
                <a:gd name="T56" fmla="*/ 5 w 74"/>
                <a:gd name="T57" fmla="*/ 6 h 74"/>
                <a:gd name="T58" fmla="*/ 8 w 74"/>
                <a:gd name="T59" fmla="*/ 3 h 74"/>
                <a:gd name="T60" fmla="*/ 11 w 74"/>
                <a:gd name="T61" fmla="*/ 2 h 74"/>
                <a:gd name="T62" fmla="*/ 15 w 74"/>
                <a:gd name="T63" fmla="*/ 0 h 74"/>
                <a:gd name="T64" fmla="*/ 19 w 74"/>
                <a:gd name="T65" fmla="*/ 0 h 7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4"/>
                <a:gd name="T100" fmla="*/ 0 h 74"/>
                <a:gd name="T101" fmla="*/ 74 w 74"/>
                <a:gd name="T102" fmla="*/ 74 h 7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4" h="74">
                  <a:moveTo>
                    <a:pt x="37" y="0"/>
                  </a:moveTo>
                  <a:lnTo>
                    <a:pt x="44" y="1"/>
                  </a:lnTo>
                  <a:lnTo>
                    <a:pt x="51" y="4"/>
                  </a:lnTo>
                  <a:lnTo>
                    <a:pt x="56" y="7"/>
                  </a:lnTo>
                  <a:lnTo>
                    <a:pt x="62" y="12"/>
                  </a:lnTo>
                  <a:lnTo>
                    <a:pt x="67" y="17"/>
                  </a:lnTo>
                  <a:lnTo>
                    <a:pt x="70" y="23"/>
                  </a:lnTo>
                  <a:lnTo>
                    <a:pt x="72" y="30"/>
                  </a:lnTo>
                  <a:lnTo>
                    <a:pt x="74" y="37"/>
                  </a:lnTo>
                  <a:lnTo>
                    <a:pt x="72" y="44"/>
                  </a:lnTo>
                  <a:lnTo>
                    <a:pt x="70" y="51"/>
                  </a:lnTo>
                  <a:lnTo>
                    <a:pt x="67" y="57"/>
                  </a:lnTo>
                  <a:lnTo>
                    <a:pt x="62" y="62"/>
                  </a:lnTo>
                  <a:lnTo>
                    <a:pt x="56" y="67"/>
                  </a:lnTo>
                  <a:lnTo>
                    <a:pt x="51" y="70"/>
                  </a:lnTo>
                  <a:lnTo>
                    <a:pt x="44" y="73"/>
                  </a:lnTo>
                  <a:lnTo>
                    <a:pt x="37" y="74"/>
                  </a:lnTo>
                  <a:lnTo>
                    <a:pt x="30" y="73"/>
                  </a:lnTo>
                  <a:lnTo>
                    <a:pt x="23" y="70"/>
                  </a:lnTo>
                  <a:lnTo>
                    <a:pt x="17" y="67"/>
                  </a:lnTo>
                  <a:lnTo>
                    <a:pt x="11" y="62"/>
                  </a:lnTo>
                  <a:lnTo>
                    <a:pt x="7" y="57"/>
                  </a:lnTo>
                  <a:lnTo>
                    <a:pt x="3" y="51"/>
                  </a:lnTo>
                  <a:lnTo>
                    <a:pt x="1" y="44"/>
                  </a:lnTo>
                  <a:lnTo>
                    <a:pt x="0" y="37"/>
                  </a:lnTo>
                  <a:lnTo>
                    <a:pt x="1" y="30"/>
                  </a:lnTo>
                  <a:lnTo>
                    <a:pt x="3" y="23"/>
                  </a:lnTo>
                  <a:lnTo>
                    <a:pt x="7" y="16"/>
                  </a:lnTo>
                  <a:lnTo>
                    <a:pt x="11" y="12"/>
                  </a:lnTo>
                  <a:lnTo>
                    <a:pt x="16" y="7"/>
                  </a:lnTo>
                  <a:lnTo>
                    <a:pt x="23" y="4"/>
                  </a:lnTo>
                  <a:lnTo>
                    <a:pt x="30" y="1"/>
                  </a:lnTo>
                  <a:lnTo>
                    <a:pt x="3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de-DE">
                <a:ea typeface="+mn-ea"/>
              </a:endParaRPr>
            </a:p>
          </p:txBody>
        </p:sp>
        <p:sp>
          <p:nvSpPr>
            <p:cNvPr id="64534" name="Freeform 21"/>
            <p:cNvSpPr>
              <a:spLocks/>
            </p:cNvSpPr>
            <p:nvPr/>
          </p:nvSpPr>
          <p:spPr bwMode="auto">
            <a:xfrm>
              <a:off x="362" y="3467"/>
              <a:ext cx="49" cy="46"/>
            </a:xfrm>
            <a:custGeom>
              <a:avLst/>
              <a:gdLst>
                <a:gd name="T0" fmla="*/ 0 w 98"/>
                <a:gd name="T1" fmla="*/ 23 h 94"/>
                <a:gd name="T2" fmla="*/ 1 w 98"/>
                <a:gd name="T3" fmla="*/ 19 h 94"/>
                <a:gd name="T4" fmla="*/ 2 w 98"/>
                <a:gd name="T5" fmla="*/ 14 h 94"/>
                <a:gd name="T6" fmla="*/ 4 w 98"/>
                <a:gd name="T7" fmla="*/ 11 h 94"/>
                <a:gd name="T8" fmla="*/ 7 w 98"/>
                <a:gd name="T9" fmla="*/ 7 h 94"/>
                <a:gd name="T10" fmla="*/ 9 w 98"/>
                <a:gd name="T11" fmla="*/ 6 h 94"/>
                <a:gd name="T12" fmla="*/ 11 w 98"/>
                <a:gd name="T13" fmla="*/ 4 h 94"/>
                <a:gd name="T14" fmla="*/ 12 w 98"/>
                <a:gd name="T15" fmla="*/ 3 h 94"/>
                <a:gd name="T16" fmla="*/ 15 w 98"/>
                <a:gd name="T17" fmla="*/ 2 h 94"/>
                <a:gd name="T18" fmla="*/ 18 w 98"/>
                <a:gd name="T19" fmla="*/ 1 h 94"/>
                <a:gd name="T20" fmla="*/ 20 w 98"/>
                <a:gd name="T21" fmla="*/ 0 h 94"/>
                <a:gd name="T22" fmla="*/ 23 w 98"/>
                <a:gd name="T23" fmla="*/ 0 h 94"/>
                <a:gd name="T24" fmla="*/ 25 w 98"/>
                <a:gd name="T25" fmla="*/ 0 h 94"/>
                <a:gd name="T26" fmla="*/ 27 w 98"/>
                <a:gd name="T27" fmla="*/ 0 h 94"/>
                <a:gd name="T28" fmla="*/ 29 w 98"/>
                <a:gd name="T29" fmla="*/ 0 h 94"/>
                <a:gd name="T30" fmla="*/ 31 w 98"/>
                <a:gd name="T31" fmla="*/ 1 h 94"/>
                <a:gd name="T32" fmla="*/ 34 w 98"/>
                <a:gd name="T33" fmla="*/ 2 h 94"/>
                <a:gd name="T34" fmla="*/ 37 w 98"/>
                <a:gd name="T35" fmla="*/ 3 h 94"/>
                <a:gd name="T36" fmla="*/ 38 w 98"/>
                <a:gd name="T37" fmla="*/ 4 h 94"/>
                <a:gd name="T38" fmla="*/ 41 w 98"/>
                <a:gd name="T39" fmla="*/ 6 h 94"/>
                <a:gd name="T40" fmla="*/ 42 w 98"/>
                <a:gd name="T41" fmla="*/ 7 h 94"/>
                <a:gd name="T42" fmla="*/ 45 w 98"/>
                <a:gd name="T43" fmla="*/ 11 h 94"/>
                <a:gd name="T44" fmla="*/ 47 w 98"/>
                <a:gd name="T45" fmla="*/ 14 h 94"/>
                <a:gd name="T46" fmla="*/ 49 w 98"/>
                <a:gd name="T47" fmla="*/ 19 h 94"/>
                <a:gd name="T48" fmla="*/ 49 w 98"/>
                <a:gd name="T49" fmla="*/ 23 h 94"/>
                <a:gd name="T50" fmla="*/ 49 w 98"/>
                <a:gd name="T51" fmla="*/ 28 h 94"/>
                <a:gd name="T52" fmla="*/ 47 w 98"/>
                <a:gd name="T53" fmla="*/ 32 h 94"/>
                <a:gd name="T54" fmla="*/ 45 w 98"/>
                <a:gd name="T55" fmla="*/ 36 h 94"/>
                <a:gd name="T56" fmla="*/ 42 w 98"/>
                <a:gd name="T57" fmla="*/ 39 h 94"/>
                <a:gd name="T58" fmla="*/ 38 w 98"/>
                <a:gd name="T59" fmla="*/ 42 h 94"/>
                <a:gd name="T60" fmla="*/ 34 w 98"/>
                <a:gd name="T61" fmla="*/ 44 h 94"/>
                <a:gd name="T62" fmla="*/ 29 w 98"/>
                <a:gd name="T63" fmla="*/ 45 h 94"/>
                <a:gd name="T64" fmla="*/ 25 w 98"/>
                <a:gd name="T65" fmla="*/ 46 h 94"/>
                <a:gd name="T66" fmla="*/ 23 w 98"/>
                <a:gd name="T67" fmla="*/ 46 h 94"/>
                <a:gd name="T68" fmla="*/ 20 w 98"/>
                <a:gd name="T69" fmla="*/ 45 h 94"/>
                <a:gd name="T70" fmla="*/ 18 w 98"/>
                <a:gd name="T71" fmla="*/ 45 h 94"/>
                <a:gd name="T72" fmla="*/ 15 w 98"/>
                <a:gd name="T73" fmla="*/ 44 h 94"/>
                <a:gd name="T74" fmla="*/ 12 w 98"/>
                <a:gd name="T75" fmla="*/ 43 h 94"/>
                <a:gd name="T76" fmla="*/ 11 w 98"/>
                <a:gd name="T77" fmla="*/ 42 h 94"/>
                <a:gd name="T78" fmla="*/ 9 w 98"/>
                <a:gd name="T79" fmla="*/ 41 h 94"/>
                <a:gd name="T80" fmla="*/ 7 w 98"/>
                <a:gd name="T81" fmla="*/ 39 h 94"/>
                <a:gd name="T82" fmla="*/ 4 w 98"/>
                <a:gd name="T83" fmla="*/ 36 h 94"/>
                <a:gd name="T84" fmla="*/ 2 w 98"/>
                <a:gd name="T85" fmla="*/ 32 h 94"/>
                <a:gd name="T86" fmla="*/ 1 w 98"/>
                <a:gd name="T87" fmla="*/ 27 h 94"/>
                <a:gd name="T88" fmla="*/ 0 w 98"/>
                <a:gd name="T89" fmla="*/ 23 h 9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8"/>
                <a:gd name="T136" fmla="*/ 0 h 94"/>
                <a:gd name="T137" fmla="*/ 98 w 98"/>
                <a:gd name="T138" fmla="*/ 94 h 9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8" h="94">
                  <a:moveTo>
                    <a:pt x="0" y="47"/>
                  </a:moveTo>
                  <a:lnTo>
                    <a:pt x="1" y="38"/>
                  </a:lnTo>
                  <a:lnTo>
                    <a:pt x="3" y="29"/>
                  </a:lnTo>
                  <a:lnTo>
                    <a:pt x="8" y="22"/>
                  </a:lnTo>
                  <a:lnTo>
                    <a:pt x="14" y="15"/>
                  </a:lnTo>
                  <a:lnTo>
                    <a:pt x="17" y="12"/>
                  </a:lnTo>
                  <a:lnTo>
                    <a:pt x="22" y="8"/>
                  </a:lnTo>
                  <a:lnTo>
                    <a:pt x="25" y="6"/>
                  </a:lnTo>
                  <a:lnTo>
                    <a:pt x="30" y="4"/>
                  </a:lnTo>
                  <a:lnTo>
                    <a:pt x="35" y="3"/>
                  </a:lnTo>
                  <a:lnTo>
                    <a:pt x="39" y="1"/>
                  </a:lnTo>
                  <a:lnTo>
                    <a:pt x="45" y="0"/>
                  </a:lnTo>
                  <a:lnTo>
                    <a:pt x="50" y="0"/>
                  </a:lnTo>
                  <a:lnTo>
                    <a:pt x="54" y="0"/>
                  </a:lnTo>
                  <a:lnTo>
                    <a:pt x="59" y="1"/>
                  </a:lnTo>
                  <a:lnTo>
                    <a:pt x="63" y="3"/>
                  </a:lnTo>
                  <a:lnTo>
                    <a:pt x="68" y="4"/>
                  </a:lnTo>
                  <a:lnTo>
                    <a:pt x="73" y="6"/>
                  </a:lnTo>
                  <a:lnTo>
                    <a:pt x="76" y="8"/>
                  </a:lnTo>
                  <a:lnTo>
                    <a:pt x="81" y="12"/>
                  </a:lnTo>
                  <a:lnTo>
                    <a:pt x="84" y="15"/>
                  </a:lnTo>
                  <a:lnTo>
                    <a:pt x="90" y="22"/>
                  </a:lnTo>
                  <a:lnTo>
                    <a:pt x="94" y="29"/>
                  </a:lnTo>
                  <a:lnTo>
                    <a:pt x="97" y="38"/>
                  </a:lnTo>
                  <a:lnTo>
                    <a:pt x="98" y="47"/>
                  </a:lnTo>
                  <a:lnTo>
                    <a:pt x="97" y="57"/>
                  </a:lnTo>
                  <a:lnTo>
                    <a:pt x="94" y="66"/>
                  </a:lnTo>
                  <a:lnTo>
                    <a:pt x="90" y="73"/>
                  </a:lnTo>
                  <a:lnTo>
                    <a:pt x="84" y="80"/>
                  </a:lnTo>
                  <a:lnTo>
                    <a:pt x="76" y="85"/>
                  </a:lnTo>
                  <a:lnTo>
                    <a:pt x="68" y="90"/>
                  </a:lnTo>
                  <a:lnTo>
                    <a:pt x="59" y="92"/>
                  </a:lnTo>
                  <a:lnTo>
                    <a:pt x="50" y="94"/>
                  </a:lnTo>
                  <a:lnTo>
                    <a:pt x="45" y="94"/>
                  </a:lnTo>
                  <a:lnTo>
                    <a:pt x="39" y="92"/>
                  </a:lnTo>
                  <a:lnTo>
                    <a:pt x="35" y="91"/>
                  </a:lnTo>
                  <a:lnTo>
                    <a:pt x="30" y="90"/>
                  </a:lnTo>
                  <a:lnTo>
                    <a:pt x="25" y="88"/>
                  </a:lnTo>
                  <a:lnTo>
                    <a:pt x="22" y="85"/>
                  </a:lnTo>
                  <a:lnTo>
                    <a:pt x="17" y="83"/>
                  </a:lnTo>
                  <a:lnTo>
                    <a:pt x="14" y="80"/>
                  </a:lnTo>
                  <a:lnTo>
                    <a:pt x="8" y="73"/>
                  </a:lnTo>
                  <a:lnTo>
                    <a:pt x="3" y="65"/>
                  </a:lnTo>
                  <a:lnTo>
                    <a:pt x="1" y="56"/>
                  </a:lnTo>
                  <a:lnTo>
                    <a:pt x="0"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de-DE">
                <a:ea typeface="+mn-ea"/>
              </a:endParaRPr>
            </a:p>
          </p:txBody>
        </p:sp>
        <p:sp>
          <p:nvSpPr>
            <p:cNvPr id="64535" name="Freeform 22"/>
            <p:cNvSpPr>
              <a:spLocks/>
            </p:cNvSpPr>
            <p:nvPr/>
          </p:nvSpPr>
          <p:spPr bwMode="auto">
            <a:xfrm>
              <a:off x="456" y="3467"/>
              <a:ext cx="49" cy="46"/>
            </a:xfrm>
            <a:custGeom>
              <a:avLst/>
              <a:gdLst>
                <a:gd name="T0" fmla="*/ 0 w 97"/>
                <a:gd name="T1" fmla="*/ 23 h 94"/>
                <a:gd name="T2" fmla="*/ 1 w 97"/>
                <a:gd name="T3" fmla="*/ 19 h 94"/>
                <a:gd name="T4" fmla="*/ 2 w 97"/>
                <a:gd name="T5" fmla="*/ 14 h 94"/>
                <a:gd name="T6" fmla="*/ 4 w 97"/>
                <a:gd name="T7" fmla="*/ 11 h 94"/>
                <a:gd name="T8" fmla="*/ 7 w 97"/>
                <a:gd name="T9" fmla="*/ 7 h 94"/>
                <a:gd name="T10" fmla="*/ 8 w 97"/>
                <a:gd name="T11" fmla="*/ 6 h 94"/>
                <a:gd name="T12" fmla="*/ 11 w 97"/>
                <a:gd name="T13" fmla="*/ 4 h 94"/>
                <a:gd name="T14" fmla="*/ 12 w 97"/>
                <a:gd name="T15" fmla="*/ 3 h 94"/>
                <a:gd name="T16" fmla="*/ 15 w 97"/>
                <a:gd name="T17" fmla="*/ 2 h 94"/>
                <a:gd name="T18" fmla="*/ 17 w 97"/>
                <a:gd name="T19" fmla="*/ 1 h 94"/>
                <a:gd name="T20" fmla="*/ 19 w 97"/>
                <a:gd name="T21" fmla="*/ 0 h 94"/>
                <a:gd name="T22" fmla="*/ 22 w 97"/>
                <a:gd name="T23" fmla="*/ 0 h 94"/>
                <a:gd name="T24" fmla="*/ 24 w 97"/>
                <a:gd name="T25" fmla="*/ 0 h 94"/>
                <a:gd name="T26" fmla="*/ 27 w 97"/>
                <a:gd name="T27" fmla="*/ 0 h 94"/>
                <a:gd name="T28" fmla="*/ 30 w 97"/>
                <a:gd name="T29" fmla="*/ 0 h 94"/>
                <a:gd name="T30" fmla="*/ 32 w 97"/>
                <a:gd name="T31" fmla="*/ 1 h 94"/>
                <a:gd name="T32" fmla="*/ 34 w 97"/>
                <a:gd name="T33" fmla="*/ 2 h 94"/>
                <a:gd name="T34" fmla="*/ 36 w 97"/>
                <a:gd name="T35" fmla="*/ 3 h 94"/>
                <a:gd name="T36" fmla="*/ 38 w 97"/>
                <a:gd name="T37" fmla="*/ 4 h 94"/>
                <a:gd name="T38" fmla="*/ 41 w 97"/>
                <a:gd name="T39" fmla="*/ 6 h 94"/>
                <a:gd name="T40" fmla="*/ 42 w 97"/>
                <a:gd name="T41" fmla="*/ 7 h 94"/>
                <a:gd name="T42" fmla="*/ 45 w 97"/>
                <a:gd name="T43" fmla="*/ 11 h 94"/>
                <a:gd name="T44" fmla="*/ 47 w 97"/>
                <a:gd name="T45" fmla="*/ 14 h 94"/>
                <a:gd name="T46" fmla="*/ 48 w 97"/>
                <a:gd name="T47" fmla="*/ 19 h 94"/>
                <a:gd name="T48" fmla="*/ 49 w 97"/>
                <a:gd name="T49" fmla="*/ 23 h 94"/>
                <a:gd name="T50" fmla="*/ 48 w 97"/>
                <a:gd name="T51" fmla="*/ 28 h 94"/>
                <a:gd name="T52" fmla="*/ 47 w 97"/>
                <a:gd name="T53" fmla="*/ 32 h 94"/>
                <a:gd name="T54" fmla="*/ 45 w 97"/>
                <a:gd name="T55" fmla="*/ 36 h 94"/>
                <a:gd name="T56" fmla="*/ 42 w 97"/>
                <a:gd name="T57" fmla="*/ 39 h 94"/>
                <a:gd name="T58" fmla="*/ 38 w 97"/>
                <a:gd name="T59" fmla="*/ 42 h 94"/>
                <a:gd name="T60" fmla="*/ 34 w 97"/>
                <a:gd name="T61" fmla="*/ 44 h 94"/>
                <a:gd name="T62" fmla="*/ 29 w 97"/>
                <a:gd name="T63" fmla="*/ 45 h 94"/>
                <a:gd name="T64" fmla="*/ 24 w 97"/>
                <a:gd name="T65" fmla="*/ 46 h 94"/>
                <a:gd name="T66" fmla="*/ 22 w 97"/>
                <a:gd name="T67" fmla="*/ 46 h 94"/>
                <a:gd name="T68" fmla="*/ 19 w 97"/>
                <a:gd name="T69" fmla="*/ 45 h 94"/>
                <a:gd name="T70" fmla="*/ 17 w 97"/>
                <a:gd name="T71" fmla="*/ 45 h 94"/>
                <a:gd name="T72" fmla="*/ 15 w 97"/>
                <a:gd name="T73" fmla="*/ 44 h 94"/>
                <a:gd name="T74" fmla="*/ 12 w 97"/>
                <a:gd name="T75" fmla="*/ 43 h 94"/>
                <a:gd name="T76" fmla="*/ 11 w 97"/>
                <a:gd name="T77" fmla="*/ 42 h 94"/>
                <a:gd name="T78" fmla="*/ 8 w 97"/>
                <a:gd name="T79" fmla="*/ 41 h 94"/>
                <a:gd name="T80" fmla="*/ 7 w 97"/>
                <a:gd name="T81" fmla="*/ 39 h 94"/>
                <a:gd name="T82" fmla="*/ 4 w 97"/>
                <a:gd name="T83" fmla="*/ 36 h 94"/>
                <a:gd name="T84" fmla="*/ 2 w 97"/>
                <a:gd name="T85" fmla="*/ 32 h 94"/>
                <a:gd name="T86" fmla="*/ 1 w 97"/>
                <a:gd name="T87" fmla="*/ 27 h 94"/>
                <a:gd name="T88" fmla="*/ 0 w 97"/>
                <a:gd name="T89" fmla="*/ 23 h 9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7"/>
                <a:gd name="T136" fmla="*/ 0 h 94"/>
                <a:gd name="T137" fmla="*/ 97 w 97"/>
                <a:gd name="T138" fmla="*/ 94 h 9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7" h="94">
                  <a:moveTo>
                    <a:pt x="0" y="47"/>
                  </a:moveTo>
                  <a:lnTo>
                    <a:pt x="1" y="38"/>
                  </a:lnTo>
                  <a:lnTo>
                    <a:pt x="3" y="29"/>
                  </a:lnTo>
                  <a:lnTo>
                    <a:pt x="7" y="22"/>
                  </a:lnTo>
                  <a:lnTo>
                    <a:pt x="13" y="15"/>
                  </a:lnTo>
                  <a:lnTo>
                    <a:pt x="16" y="12"/>
                  </a:lnTo>
                  <a:lnTo>
                    <a:pt x="21" y="8"/>
                  </a:lnTo>
                  <a:lnTo>
                    <a:pt x="24" y="6"/>
                  </a:lnTo>
                  <a:lnTo>
                    <a:pt x="29" y="4"/>
                  </a:lnTo>
                  <a:lnTo>
                    <a:pt x="33" y="3"/>
                  </a:lnTo>
                  <a:lnTo>
                    <a:pt x="38" y="1"/>
                  </a:lnTo>
                  <a:lnTo>
                    <a:pt x="44" y="0"/>
                  </a:lnTo>
                  <a:lnTo>
                    <a:pt x="48" y="0"/>
                  </a:lnTo>
                  <a:lnTo>
                    <a:pt x="53" y="0"/>
                  </a:lnTo>
                  <a:lnTo>
                    <a:pt x="59" y="1"/>
                  </a:lnTo>
                  <a:lnTo>
                    <a:pt x="63" y="3"/>
                  </a:lnTo>
                  <a:lnTo>
                    <a:pt x="68" y="4"/>
                  </a:lnTo>
                  <a:lnTo>
                    <a:pt x="72" y="6"/>
                  </a:lnTo>
                  <a:lnTo>
                    <a:pt x="76" y="8"/>
                  </a:lnTo>
                  <a:lnTo>
                    <a:pt x="81" y="12"/>
                  </a:lnTo>
                  <a:lnTo>
                    <a:pt x="84" y="15"/>
                  </a:lnTo>
                  <a:lnTo>
                    <a:pt x="90" y="22"/>
                  </a:lnTo>
                  <a:lnTo>
                    <a:pt x="93" y="29"/>
                  </a:lnTo>
                  <a:lnTo>
                    <a:pt x="96" y="38"/>
                  </a:lnTo>
                  <a:lnTo>
                    <a:pt x="97" y="47"/>
                  </a:lnTo>
                  <a:lnTo>
                    <a:pt x="96" y="57"/>
                  </a:lnTo>
                  <a:lnTo>
                    <a:pt x="93" y="66"/>
                  </a:lnTo>
                  <a:lnTo>
                    <a:pt x="89" y="73"/>
                  </a:lnTo>
                  <a:lnTo>
                    <a:pt x="83" y="80"/>
                  </a:lnTo>
                  <a:lnTo>
                    <a:pt x="75" y="85"/>
                  </a:lnTo>
                  <a:lnTo>
                    <a:pt x="67" y="90"/>
                  </a:lnTo>
                  <a:lnTo>
                    <a:pt x="57" y="92"/>
                  </a:lnTo>
                  <a:lnTo>
                    <a:pt x="48" y="94"/>
                  </a:lnTo>
                  <a:lnTo>
                    <a:pt x="44" y="94"/>
                  </a:lnTo>
                  <a:lnTo>
                    <a:pt x="38" y="92"/>
                  </a:lnTo>
                  <a:lnTo>
                    <a:pt x="33" y="91"/>
                  </a:lnTo>
                  <a:lnTo>
                    <a:pt x="29" y="90"/>
                  </a:lnTo>
                  <a:lnTo>
                    <a:pt x="24" y="88"/>
                  </a:lnTo>
                  <a:lnTo>
                    <a:pt x="21" y="85"/>
                  </a:lnTo>
                  <a:lnTo>
                    <a:pt x="16" y="83"/>
                  </a:lnTo>
                  <a:lnTo>
                    <a:pt x="13" y="80"/>
                  </a:lnTo>
                  <a:lnTo>
                    <a:pt x="7" y="73"/>
                  </a:lnTo>
                  <a:lnTo>
                    <a:pt x="3" y="65"/>
                  </a:lnTo>
                  <a:lnTo>
                    <a:pt x="1" y="56"/>
                  </a:lnTo>
                  <a:lnTo>
                    <a:pt x="0"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de-DE">
                <a:ea typeface="+mn-ea"/>
              </a:endParaRPr>
            </a:p>
          </p:txBody>
        </p:sp>
        <p:sp>
          <p:nvSpPr>
            <p:cNvPr id="64536" name="Freeform 23"/>
            <p:cNvSpPr>
              <a:spLocks/>
            </p:cNvSpPr>
            <p:nvPr/>
          </p:nvSpPr>
          <p:spPr bwMode="auto">
            <a:xfrm>
              <a:off x="378" y="3481"/>
              <a:ext cx="18" cy="18"/>
            </a:xfrm>
            <a:custGeom>
              <a:avLst/>
              <a:gdLst>
                <a:gd name="T0" fmla="*/ 9 w 36"/>
                <a:gd name="T1" fmla="*/ 0 h 36"/>
                <a:gd name="T2" fmla="*/ 6 w 36"/>
                <a:gd name="T3" fmla="*/ 1 h 36"/>
                <a:gd name="T4" fmla="*/ 3 w 36"/>
                <a:gd name="T5" fmla="*/ 3 h 36"/>
                <a:gd name="T6" fmla="*/ 1 w 36"/>
                <a:gd name="T7" fmla="*/ 6 h 36"/>
                <a:gd name="T8" fmla="*/ 0 w 36"/>
                <a:gd name="T9" fmla="*/ 9 h 36"/>
                <a:gd name="T10" fmla="*/ 1 w 36"/>
                <a:gd name="T11" fmla="*/ 12 h 36"/>
                <a:gd name="T12" fmla="*/ 3 w 36"/>
                <a:gd name="T13" fmla="*/ 15 h 36"/>
                <a:gd name="T14" fmla="*/ 6 w 36"/>
                <a:gd name="T15" fmla="*/ 18 h 36"/>
                <a:gd name="T16" fmla="*/ 9 w 36"/>
                <a:gd name="T17" fmla="*/ 18 h 36"/>
                <a:gd name="T18" fmla="*/ 12 w 36"/>
                <a:gd name="T19" fmla="*/ 18 h 36"/>
                <a:gd name="T20" fmla="*/ 15 w 36"/>
                <a:gd name="T21" fmla="*/ 15 h 36"/>
                <a:gd name="T22" fmla="*/ 18 w 36"/>
                <a:gd name="T23" fmla="*/ 12 h 36"/>
                <a:gd name="T24" fmla="*/ 18 w 36"/>
                <a:gd name="T25" fmla="*/ 9 h 36"/>
                <a:gd name="T26" fmla="*/ 18 w 36"/>
                <a:gd name="T27" fmla="*/ 6 h 36"/>
                <a:gd name="T28" fmla="*/ 15 w 36"/>
                <a:gd name="T29" fmla="*/ 3 h 36"/>
                <a:gd name="T30" fmla="*/ 12 w 36"/>
                <a:gd name="T31" fmla="*/ 1 h 36"/>
                <a:gd name="T32" fmla="*/ 9 w 36"/>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19" y="0"/>
                  </a:moveTo>
                  <a:lnTo>
                    <a:pt x="12" y="1"/>
                  </a:lnTo>
                  <a:lnTo>
                    <a:pt x="6" y="6"/>
                  </a:lnTo>
                  <a:lnTo>
                    <a:pt x="1" y="12"/>
                  </a:lnTo>
                  <a:lnTo>
                    <a:pt x="0" y="18"/>
                  </a:lnTo>
                  <a:lnTo>
                    <a:pt x="1" y="25"/>
                  </a:lnTo>
                  <a:lnTo>
                    <a:pt x="6" y="30"/>
                  </a:lnTo>
                  <a:lnTo>
                    <a:pt x="12" y="35"/>
                  </a:lnTo>
                  <a:lnTo>
                    <a:pt x="19" y="36"/>
                  </a:lnTo>
                  <a:lnTo>
                    <a:pt x="25" y="35"/>
                  </a:lnTo>
                  <a:lnTo>
                    <a:pt x="31" y="30"/>
                  </a:lnTo>
                  <a:lnTo>
                    <a:pt x="35" y="25"/>
                  </a:lnTo>
                  <a:lnTo>
                    <a:pt x="36" y="18"/>
                  </a:lnTo>
                  <a:lnTo>
                    <a:pt x="35" y="12"/>
                  </a:lnTo>
                  <a:lnTo>
                    <a:pt x="31" y="6"/>
                  </a:lnTo>
                  <a:lnTo>
                    <a:pt x="25" y="1"/>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de-DE">
                <a:ea typeface="+mn-ea"/>
              </a:endParaRPr>
            </a:p>
          </p:txBody>
        </p:sp>
        <p:sp>
          <p:nvSpPr>
            <p:cNvPr id="64537" name="Freeform 24"/>
            <p:cNvSpPr>
              <a:spLocks/>
            </p:cNvSpPr>
            <p:nvPr/>
          </p:nvSpPr>
          <p:spPr bwMode="auto">
            <a:xfrm>
              <a:off x="473" y="3481"/>
              <a:ext cx="17" cy="18"/>
            </a:xfrm>
            <a:custGeom>
              <a:avLst/>
              <a:gdLst>
                <a:gd name="T0" fmla="*/ 9 w 36"/>
                <a:gd name="T1" fmla="*/ 0 h 36"/>
                <a:gd name="T2" fmla="*/ 6 w 36"/>
                <a:gd name="T3" fmla="*/ 1 h 36"/>
                <a:gd name="T4" fmla="*/ 3 w 36"/>
                <a:gd name="T5" fmla="*/ 3 h 36"/>
                <a:gd name="T6" fmla="*/ 0 w 36"/>
                <a:gd name="T7" fmla="*/ 6 h 36"/>
                <a:gd name="T8" fmla="*/ 0 w 36"/>
                <a:gd name="T9" fmla="*/ 9 h 36"/>
                <a:gd name="T10" fmla="*/ 0 w 36"/>
                <a:gd name="T11" fmla="*/ 12 h 36"/>
                <a:gd name="T12" fmla="*/ 3 w 36"/>
                <a:gd name="T13" fmla="*/ 15 h 36"/>
                <a:gd name="T14" fmla="*/ 6 w 36"/>
                <a:gd name="T15" fmla="*/ 18 h 36"/>
                <a:gd name="T16" fmla="*/ 9 w 36"/>
                <a:gd name="T17" fmla="*/ 18 h 36"/>
                <a:gd name="T18" fmla="*/ 12 w 36"/>
                <a:gd name="T19" fmla="*/ 18 h 36"/>
                <a:gd name="T20" fmla="*/ 15 w 36"/>
                <a:gd name="T21" fmla="*/ 15 h 36"/>
                <a:gd name="T22" fmla="*/ 17 w 36"/>
                <a:gd name="T23" fmla="*/ 12 h 36"/>
                <a:gd name="T24" fmla="*/ 17 w 36"/>
                <a:gd name="T25" fmla="*/ 9 h 36"/>
                <a:gd name="T26" fmla="*/ 17 w 36"/>
                <a:gd name="T27" fmla="*/ 6 h 36"/>
                <a:gd name="T28" fmla="*/ 15 w 36"/>
                <a:gd name="T29" fmla="*/ 3 h 36"/>
                <a:gd name="T30" fmla="*/ 12 w 36"/>
                <a:gd name="T31" fmla="*/ 1 h 36"/>
                <a:gd name="T32" fmla="*/ 9 w 36"/>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19" y="0"/>
                  </a:moveTo>
                  <a:lnTo>
                    <a:pt x="12" y="1"/>
                  </a:lnTo>
                  <a:lnTo>
                    <a:pt x="6" y="6"/>
                  </a:lnTo>
                  <a:lnTo>
                    <a:pt x="1" y="12"/>
                  </a:lnTo>
                  <a:lnTo>
                    <a:pt x="0" y="18"/>
                  </a:lnTo>
                  <a:lnTo>
                    <a:pt x="1" y="25"/>
                  </a:lnTo>
                  <a:lnTo>
                    <a:pt x="6" y="30"/>
                  </a:lnTo>
                  <a:lnTo>
                    <a:pt x="12" y="35"/>
                  </a:lnTo>
                  <a:lnTo>
                    <a:pt x="19" y="36"/>
                  </a:lnTo>
                  <a:lnTo>
                    <a:pt x="25" y="35"/>
                  </a:lnTo>
                  <a:lnTo>
                    <a:pt x="31" y="30"/>
                  </a:lnTo>
                  <a:lnTo>
                    <a:pt x="35" y="25"/>
                  </a:lnTo>
                  <a:lnTo>
                    <a:pt x="36" y="18"/>
                  </a:lnTo>
                  <a:lnTo>
                    <a:pt x="35" y="12"/>
                  </a:lnTo>
                  <a:lnTo>
                    <a:pt x="31" y="6"/>
                  </a:lnTo>
                  <a:lnTo>
                    <a:pt x="25" y="1"/>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de-DE">
                <a:ea typeface="+mn-ea"/>
              </a:endParaRPr>
            </a:p>
          </p:txBody>
        </p:sp>
      </p:grpSp>
      <p:sp>
        <p:nvSpPr>
          <p:cNvPr id="7174" name="Text Box 26"/>
          <p:cNvSpPr txBox="1">
            <a:spLocks noChangeArrowheads="1"/>
          </p:cNvSpPr>
          <p:nvPr/>
        </p:nvSpPr>
        <p:spPr bwMode="auto">
          <a:xfrm>
            <a:off x="1331913" y="1412875"/>
            <a:ext cx="5905500" cy="3633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a:t>pharmacon  =  	Gift (Arznei)</a:t>
            </a:r>
          </a:p>
          <a:p>
            <a:r>
              <a:rPr lang="de-DE" altLang="en-US"/>
              <a:t>epi		=	über</a:t>
            </a:r>
          </a:p>
          <a:p>
            <a:r>
              <a:rPr lang="de-DE" altLang="en-US"/>
              <a:t>demos	=	das Volk</a:t>
            </a:r>
          </a:p>
          <a:p>
            <a:r>
              <a:rPr lang="de-DE" altLang="en-US"/>
              <a:t>logos		=	die Lehre</a:t>
            </a:r>
          </a:p>
          <a:p>
            <a:endParaRPr lang="de-DE" altLang="en-US"/>
          </a:p>
          <a:p>
            <a:r>
              <a:rPr lang="de-DE" altLang="en-US"/>
              <a:t>„</a:t>
            </a:r>
            <a:r>
              <a:rPr lang="de-DE" altLang="en-US" i="1"/>
              <a:t>die Lehre von dem, was mit dem Volk durch die Arzneien (Gifte) geschieht</a:t>
            </a:r>
            <a:r>
              <a:rPr lang="ja-JP" altLang="de-DE" i="1"/>
              <a:t>“</a:t>
            </a:r>
            <a:endParaRPr lang="de-DE" altLang="en-US" i="1"/>
          </a:p>
        </p:txBody>
      </p:sp>
    </p:spTree>
  </p:cSld>
  <p:clrMapOvr>
    <a:masterClrMapping/>
  </p:clrMapOvr>
  <p:transition>
    <p:zoom/>
  </p:transition>
</p:sld>
</file>

<file path=ppt/slides/slide5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2226"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52227"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F22D3A19-88A4-451A-8CBC-17A5D759C3D9}" type="slidenum">
              <a:rPr lang="de-DE" altLang="en-US" sz="900" smtClean="0">
                <a:solidFill>
                  <a:schemeClr val="accent2"/>
                </a:solidFill>
              </a:rPr>
              <a:pPr/>
              <a:t>50</a:t>
            </a:fld>
            <a:endParaRPr lang="de-DE" altLang="en-US" sz="1400" b="0" smtClean="0">
              <a:solidFill>
                <a:schemeClr val="tx1"/>
              </a:solidFill>
            </a:endParaRPr>
          </a:p>
        </p:txBody>
      </p:sp>
      <p:sp>
        <p:nvSpPr>
          <p:cNvPr id="173058"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2.1.3 Zulassung: Sinn und Unsinn</a:t>
            </a:r>
          </a:p>
        </p:txBody>
      </p:sp>
      <p:sp>
        <p:nvSpPr>
          <p:cNvPr id="52229" name="Text Box 6"/>
          <p:cNvSpPr txBox="1">
            <a:spLocks noChangeArrowheads="1"/>
          </p:cNvSpPr>
          <p:nvPr/>
        </p:nvSpPr>
        <p:spPr bwMode="auto">
          <a:xfrm>
            <a:off x="684213" y="1052513"/>
            <a:ext cx="4103687"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2000" dirty="0" err="1">
                <a:solidFill>
                  <a:srgbClr val="CC0000"/>
                </a:solidFill>
              </a:rPr>
              <a:t>Cardular</a:t>
            </a:r>
            <a:r>
              <a:rPr lang="de-DE" altLang="en-US" sz="2000" dirty="0">
                <a:solidFill>
                  <a:srgbClr val="CC0000"/>
                </a:solidFill>
              </a:rPr>
              <a:t> </a:t>
            </a:r>
            <a:r>
              <a:rPr lang="de-DE" altLang="en-US" sz="2000" dirty="0" smtClean="0">
                <a:solidFill>
                  <a:srgbClr val="CC0000"/>
                </a:solidFill>
              </a:rPr>
              <a:t>Pp </a:t>
            </a:r>
            <a:r>
              <a:rPr lang="de-DE" altLang="en-US" sz="2000" dirty="0">
                <a:solidFill>
                  <a:srgbClr val="CC0000"/>
                </a:solidFill>
              </a:rPr>
              <a:t>4mg</a:t>
            </a:r>
            <a:endParaRPr lang="de-DE" altLang="en-US" sz="800" dirty="0">
              <a:solidFill>
                <a:srgbClr val="CC0000"/>
              </a:solidFill>
            </a:endParaRPr>
          </a:p>
          <a:p>
            <a:r>
              <a:rPr lang="de-DE" altLang="en-US" sz="1800" dirty="0" err="1"/>
              <a:t>Doxazosin</a:t>
            </a:r>
            <a:r>
              <a:rPr lang="de-DE" altLang="en-US" sz="1800" dirty="0"/>
              <a:t> </a:t>
            </a:r>
            <a:r>
              <a:rPr lang="de-DE" altLang="en-US" sz="1800" dirty="0" err="1"/>
              <a:t>mesilat</a:t>
            </a:r>
            <a:r>
              <a:rPr lang="de-DE" altLang="en-US" sz="1800" dirty="0"/>
              <a:t> .....4.85 mg</a:t>
            </a:r>
          </a:p>
          <a:p>
            <a:r>
              <a:rPr lang="de-DE" altLang="en-US" sz="1000" dirty="0"/>
              <a:t>  </a:t>
            </a:r>
            <a:r>
              <a:rPr lang="de-DE" altLang="en-US" sz="1600" b="0" dirty="0"/>
              <a:t>= </a:t>
            </a:r>
            <a:r>
              <a:rPr lang="de-DE" altLang="en-US" sz="1600" b="0" dirty="0" err="1"/>
              <a:t>Doxazosin</a:t>
            </a:r>
            <a:r>
              <a:rPr lang="de-DE" altLang="en-US" sz="1600" b="0" dirty="0"/>
              <a:t> .................4 mg</a:t>
            </a:r>
          </a:p>
          <a:p>
            <a:r>
              <a:rPr lang="de-DE" altLang="en-US" sz="1600" b="0" dirty="0"/>
              <a:t>  (H) Magnesium </a:t>
            </a:r>
            <a:r>
              <a:rPr lang="de-DE" altLang="en-US" sz="1600" b="0" dirty="0" err="1"/>
              <a:t>stearat</a:t>
            </a:r>
            <a:r>
              <a:rPr lang="de-DE" altLang="en-US" sz="1600" b="0" dirty="0"/>
              <a:t> ........+ </a:t>
            </a:r>
          </a:p>
          <a:p>
            <a:r>
              <a:rPr lang="de-DE" altLang="en-US" sz="1600" b="0" dirty="0"/>
              <a:t>  (H) </a:t>
            </a:r>
            <a:r>
              <a:rPr lang="de-DE" altLang="en-US" sz="1600" b="0" dirty="0" err="1"/>
              <a:t>Macrogol</a:t>
            </a:r>
            <a:r>
              <a:rPr lang="de-DE" altLang="en-US" sz="1600" b="0" dirty="0"/>
              <a:t> 200000 ..........+ </a:t>
            </a:r>
          </a:p>
          <a:p>
            <a:r>
              <a:rPr lang="de-DE" altLang="en-US" sz="1600" b="0" dirty="0"/>
              <a:t>  (H) </a:t>
            </a:r>
            <a:r>
              <a:rPr lang="de-DE" altLang="en-US" sz="1600" b="0" dirty="0" err="1"/>
              <a:t>Macrogol</a:t>
            </a:r>
            <a:r>
              <a:rPr lang="de-DE" altLang="en-US" sz="1600" b="0" dirty="0"/>
              <a:t> 3350 ...............+ </a:t>
            </a:r>
          </a:p>
          <a:p>
            <a:r>
              <a:rPr lang="de-DE" altLang="en-US" sz="1600" b="0" dirty="0"/>
              <a:t>  (H) </a:t>
            </a:r>
            <a:r>
              <a:rPr lang="de-DE" altLang="en-US" sz="1600" b="0" dirty="0" err="1"/>
              <a:t>Macrogol</a:t>
            </a:r>
            <a:r>
              <a:rPr lang="de-DE" altLang="en-US" sz="1600" b="0" dirty="0"/>
              <a:t> 5000000 ........+ </a:t>
            </a:r>
          </a:p>
          <a:p>
            <a:r>
              <a:rPr lang="de-DE" altLang="en-US" sz="1600" b="0" dirty="0"/>
              <a:t>  (H) </a:t>
            </a:r>
            <a:r>
              <a:rPr lang="de-DE" altLang="en-US" sz="1600" b="0" dirty="0" err="1"/>
              <a:t>Hypromellose</a:t>
            </a:r>
            <a:r>
              <a:rPr lang="de-DE" altLang="en-US" sz="1600" b="0" dirty="0"/>
              <a:t> ..................+ </a:t>
            </a:r>
          </a:p>
          <a:p>
            <a:r>
              <a:rPr lang="de-DE" altLang="en-US" sz="1600" b="0" dirty="0"/>
              <a:t>  (H) Eisenoxide .......................+ </a:t>
            </a:r>
          </a:p>
          <a:p>
            <a:r>
              <a:rPr lang="de-DE" altLang="en-US" sz="1600" b="0" dirty="0"/>
              <a:t>  (H) Natriumchlorid ..............+ </a:t>
            </a:r>
          </a:p>
          <a:p>
            <a:r>
              <a:rPr lang="de-DE" altLang="en-US" sz="1600" b="0" dirty="0"/>
              <a:t>  (H) </a:t>
            </a:r>
            <a:r>
              <a:rPr lang="de-DE" altLang="en-US" sz="1600" b="0" dirty="0" err="1"/>
              <a:t>Celluloseacetat</a:t>
            </a:r>
            <a:r>
              <a:rPr lang="de-DE" altLang="en-US" sz="1600" b="0" dirty="0"/>
              <a:t> ..............+ </a:t>
            </a:r>
          </a:p>
          <a:p>
            <a:r>
              <a:rPr lang="de-DE" altLang="en-US" sz="1600" b="0" dirty="0"/>
              <a:t>  (H) Titandioxid .....................+ </a:t>
            </a:r>
          </a:p>
          <a:p>
            <a:r>
              <a:rPr lang="de-DE" altLang="en-US" sz="1600" b="0" dirty="0"/>
              <a:t>  (H) Schellack .........................+ </a:t>
            </a:r>
          </a:p>
        </p:txBody>
      </p:sp>
      <p:sp>
        <p:nvSpPr>
          <p:cNvPr id="52230" name="Text Box 8"/>
          <p:cNvSpPr txBox="1">
            <a:spLocks noChangeArrowheads="1"/>
          </p:cNvSpPr>
          <p:nvPr/>
        </p:nvSpPr>
        <p:spPr bwMode="auto">
          <a:xfrm>
            <a:off x="4751388" y="1052513"/>
            <a:ext cx="4213225"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2000" dirty="0" err="1">
                <a:solidFill>
                  <a:srgbClr val="CC0000"/>
                </a:solidFill>
              </a:rPr>
              <a:t>Cardular</a:t>
            </a:r>
            <a:r>
              <a:rPr lang="de-DE" altLang="en-US" sz="2000" dirty="0">
                <a:solidFill>
                  <a:srgbClr val="CC0000"/>
                </a:solidFill>
              </a:rPr>
              <a:t> </a:t>
            </a:r>
            <a:r>
              <a:rPr lang="de-DE" altLang="en-US" sz="2000" dirty="0" smtClean="0">
                <a:solidFill>
                  <a:srgbClr val="CC0000"/>
                </a:solidFill>
              </a:rPr>
              <a:t>Pp </a:t>
            </a:r>
            <a:r>
              <a:rPr lang="de-DE" altLang="en-US" sz="2000" dirty="0" err="1">
                <a:solidFill>
                  <a:srgbClr val="CC0000"/>
                </a:solidFill>
              </a:rPr>
              <a:t>Uro</a:t>
            </a:r>
            <a:r>
              <a:rPr lang="de-DE" altLang="en-US" sz="2000" dirty="0">
                <a:solidFill>
                  <a:srgbClr val="CC0000"/>
                </a:solidFill>
              </a:rPr>
              <a:t> 4mg</a:t>
            </a:r>
            <a:r>
              <a:rPr lang="de-DE" altLang="en-US" sz="800" dirty="0"/>
              <a:t> </a:t>
            </a:r>
          </a:p>
          <a:p>
            <a:r>
              <a:rPr lang="de-DE" altLang="en-US" sz="1800" dirty="0" err="1"/>
              <a:t>Doxazosin</a:t>
            </a:r>
            <a:r>
              <a:rPr lang="de-DE" altLang="en-US" sz="1800" dirty="0"/>
              <a:t> </a:t>
            </a:r>
            <a:r>
              <a:rPr lang="de-DE" altLang="en-US" sz="1800" dirty="0" err="1"/>
              <a:t>mesilat</a:t>
            </a:r>
            <a:r>
              <a:rPr lang="de-DE" altLang="en-US" sz="1800" dirty="0"/>
              <a:t> ........4.85 mg</a:t>
            </a:r>
          </a:p>
          <a:p>
            <a:r>
              <a:rPr lang="de-DE" altLang="en-US" sz="800" dirty="0"/>
              <a:t>  </a:t>
            </a:r>
            <a:r>
              <a:rPr lang="de-DE" altLang="en-US" sz="1600" b="0" dirty="0"/>
              <a:t>= </a:t>
            </a:r>
            <a:r>
              <a:rPr lang="de-DE" altLang="en-US" sz="1600" b="0" dirty="0" err="1"/>
              <a:t>Doxazosin</a:t>
            </a:r>
            <a:r>
              <a:rPr lang="de-DE" altLang="en-US" sz="1600" b="0" dirty="0"/>
              <a:t> ...............................4 mg</a:t>
            </a:r>
          </a:p>
          <a:p>
            <a:r>
              <a:rPr lang="de-DE" altLang="en-US" sz="1600" b="0" dirty="0"/>
              <a:t>  (H) Magnesium </a:t>
            </a:r>
            <a:r>
              <a:rPr lang="de-DE" altLang="en-US" sz="1600" b="0" dirty="0" err="1"/>
              <a:t>stearat</a:t>
            </a:r>
            <a:r>
              <a:rPr lang="de-DE" altLang="en-US" sz="1600" b="0" dirty="0"/>
              <a:t> ................+ </a:t>
            </a:r>
          </a:p>
          <a:p>
            <a:r>
              <a:rPr lang="de-DE" altLang="en-US" sz="1600" b="0" dirty="0"/>
              <a:t>  (H) </a:t>
            </a:r>
            <a:r>
              <a:rPr lang="de-DE" altLang="en-US" sz="1600" b="0" dirty="0" err="1"/>
              <a:t>Macrogol</a:t>
            </a:r>
            <a:r>
              <a:rPr lang="de-DE" altLang="en-US" sz="1600" b="0" dirty="0"/>
              <a:t> 5000000 ................+ </a:t>
            </a:r>
          </a:p>
          <a:p>
            <a:r>
              <a:rPr lang="de-DE" altLang="en-US" sz="1600" b="0" dirty="0"/>
              <a:t>  (H) </a:t>
            </a:r>
            <a:r>
              <a:rPr lang="de-DE" altLang="en-US" sz="1600" b="0" dirty="0" err="1"/>
              <a:t>Hypromellose</a:t>
            </a:r>
            <a:r>
              <a:rPr lang="de-DE" altLang="en-US" sz="1600" b="0" dirty="0"/>
              <a:t> ..........................+ </a:t>
            </a:r>
          </a:p>
          <a:p>
            <a:r>
              <a:rPr lang="de-DE" altLang="en-US" sz="1600" b="0" dirty="0"/>
              <a:t>  (H) Eisen(III)-oxid ......................+ </a:t>
            </a:r>
          </a:p>
          <a:p>
            <a:r>
              <a:rPr lang="de-DE" altLang="en-US" sz="1600" b="0" dirty="0"/>
              <a:t>  (H) Natriumchlorid .......................+ </a:t>
            </a:r>
          </a:p>
          <a:p>
            <a:r>
              <a:rPr lang="de-DE" altLang="en-US" sz="1600" b="0" dirty="0"/>
              <a:t>  (H) </a:t>
            </a:r>
            <a:r>
              <a:rPr lang="de-DE" altLang="en-US" sz="1600" b="0" dirty="0" err="1"/>
              <a:t>Celluloseacetat</a:t>
            </a:r>
            <a:r>
              <a:rPr lang="de-DE" altLang="en-US" sz="1600" b="0" dirty="0"/>
              <a:t> .......................+ </a:t>
            </a:r>
          </a:p>
          <a:p>
            <a:r>
              <a:rPr lang="de-DE" altLang="en-US" sz="1600" b="0" dirty="0"/>
              <a:t>  (H) </a:t>
            </a:r>
            <a:r>
              <a:rPr lang="de-DE" altLang="en-US" sz="1600" b="0" dirty="0" err="1"/>
              <a:t>Macrogol</a:t>
            </a:r>
            <a:r>
              <a:rPr lang="de-DE" altLang="en-US" sz="1600" b="0" dirty="0"/>
              <a:t> 3350 .......................+ </a:t>
            </a:r>
          </a:p>
          <a:p>
            <a:r>
              <a:rPr lang="de-DE" altLang="en-US" sz="1600" b="0" dirty="0"/>
              <a:t>  (H) Titandioxid ..............................+ </a:t>
            </a:r>
          </a:p>
          <a:p>
            <a:r>
              <a:rPr lang="de-DE" altLang="en-US" sz="1600" b="0" dirty="0"/>
              <a:t>  (H) Schellack .................................+ </a:t>
            </a:r>
          </a:p>
          <a:p>
            <a:r>
              <a:rPr lang="de-DE" altLang="en-US" sz="1600" b="0" dirty="0"/>
              <a:t>  (H) Eisen(II,III)-oxid ……...........+</a:t>
            </a:r>
          </a:p>
        </p:txBody>
      </p:sp>
      <p:sp>
        <p:nvSpPr>
          <p:cNvPr id="52231" name="Text Box 9"/>
          <p:cNvSpPr txBox="1">
            <a:spLocks noChangeArrowheads="1"/>
          </p:cNvSpPr>
          <p:nvPr/>
        </p:nvSpPr>
        <p:spPr bwMode="auto">
          <a:xfrm>
            <a:off x="684213" y="5516563"/>
            <a:ext cx="3527425" cy="931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u="sng">
                <a:solidFill>
                  <a:srgbClr val="CC0000"/>
                </a:solidFill>
              </a:rPr>
              <a:t>Zulassung:</a:t>
            </a:r>
          </a:p>
          <a:p>
            <a:r>
              <a:rPr lang="de-DE" altLang="en-US">
                <a:solidFill>
                  <a:srgbClr val="CC0000"/>
                </a:solidFill>
              </a:rPr>
              <a:t>Essentielle Hypertonie</a:t>
            </a:r>
          </a:p>
        </p:txBody>
      </p:sp>
      <p:sp>
        <p:nvSpPr>
          <p:cNvPr id="52232" name="Text Box 10"/>
          <p:cNvSpPr txBox="1">
            <a:spLocks noChangeArrowheads="1"/>
          </p:cNvSpPr>
          <p:nvPr/>
        </p:nvSpPr>
        <p:spPr bwMode="auto">
          <a:xfrm>
            <a:off x="4570413" y="5516563"/>
            <a:ext cx="4573587" cy="931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u="sng">
                <a:solidFill>
                  <a:srgbClr val="CC0000"/>
                </a:solidFill>
              </a:rPr>
              <a:t>Zulassung:</a:t>
            </a:r>
            <a:r>
              <a:rPr lang="de-DE" altLang="en-US">
                <a:solidFill>
                  <a:srgbClr val="CC0000"/>
                </a:solidFill>
              </a:rPr>
              <a:t> </a:t>
            </a:r>
          </a:p>
          <a:p>
            <a:r>
              <a:rPr lang="de-DE" altLang="en-US">
                <a:solidFill>
                  <a:srgbClr val="CC0000"/>
                </a:solidFill>
              </a:rPr>
              <a:t>Benigne Prostata Hyperplasie</a:t>
            </a:r>
          </a:p>
        </p:txBody>
      </p:sp>
    </p:spTree>
  </p:cSld>
  <p:clrMapOvr>
    <a:masterClrMapping/>
  </p:clrMapOvr>
  <p:transition>
    <p:zoom/>
  </p:transition>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3250"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53251"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E1F595F9-518C-4D22-B739-032019E4DBBC}" type="slidenum">
              <a:rPr lang="de-DE" altLang="en-US" sz="900" smtClean="0">
                <a:solidFill>
                  <a:schemeClr val="accent2"/>
                </a:solidFill>
              </a:rPr>
              <a:pPr/>
              <a:t>51</a:t>
            </a:fld>
            <a:endParaRPr lang="de-DE" altLang="en-US" sz="1400" b="0" smtClean="0">
              <a:solidFill>
                <a:schemeClr val="tx1"/>
              </a:solidFill>
            </a:endParaRPr>
          </a:p>
        </p:txBody>
      </p:sp>
      <p:sp>
        <p:nvSpPr>
          <p:cNvPr id="739330"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2.1.3 Zulassung: Sinn und Unsinn</a:t>
            </a:r>
          </a:p>
        </p:txBody>
      </p:sp>
      <p:sp>
        <p:nvSpPr>
          <p:cNvPr id="53253" name="Text Box 3"/>
          <p:cNvSpPr txBox="1">
            <a:spLocks noChangeArrowheads="1"/>
          </p:cNvSpPr>
          <p:nvPr/>
        </p:nvSpPr>
        <p:spPr bwMode="auto">
          <a:xfrm>
            <a:off x="684213" y="1844675"/>
            <a:ext cx="4103687" cy="2466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2000" dirty="0" err="1">
                <a:solidFill>
                  <a:srgbClr val="CC0000"/>
                </a:solidFill>
              </a:rPr>
              <a:t>Cabaseril</a:t>
            </a:r>
            <a:r>
              <a:rPr lang="de-DE" altLang="en-US" sz="2000" dirty="0">
                <a:solidFill>
                  <a:srgbClr val="CC0000"/>
                </a:solidFill>
              </a:rPr>
              <a:t> 1mg</a:t>
            </a:r>
            <a:endParaRPr lang="de-DE" altLang="en-US" sz="800" dirty="0">
              <a:solidFill>
                <a:srgbClr val="CC0000"/>
              </a:solidFill>
            </a:endParaRPr>
          </a:p>
          <a:p>
            <a:r>
              <a:rPr lang="de-DE" altLang="en-US" sz="1800" dirty="0" err="1"/>
              <a:t>Cabergolin</a:t>
            </a:r>
            <a:r>
              <a:rPr lang="de-DE" altLang="en-US" sz="1800" dirty="0"/>
              <a:t>   1,0mg</a:t>
            </a:r>
          </a:p>
          <a:p>
            <a:r>
              <a:rPr lang="de-DE" altLang="en-US" sz="1000" dirty="0"/>
              <a:t>  </a:t>
            </a:r>
            <a:r>
              <a:rPr lang="de-DE" altLang="en-US" sz="1600" b="0" dirty="0"/>
              <a:t>(H) Lactose ........+ </a:t>
            </a:r>
          </a:p>
          <a:p>
            <a:r>
              <a:rPr lang="de-DE" altLang="en-US" sz="1600" b="0" dirty="0"/>
              <a:t>  (H) </a:t>
            </a:r>
            <a:r>
              <a:rPr lang="de-DE" altLang="en-US" sz="1600" b="0" dirty="0" err="1"/>
              <a:t>Leucin</a:t>
            </a:r>
            <a:r>
              <a:rPr lang="de-DE" altLang="en-US" sz="1600" b="0" dirty="0"/>
              <a:t> ..........+ </a:t>
            </a:r>
          </a:p>
          <a:p>
            <a:r>
              <a:rPr lang="de-DE" altLang="en-US" sz="1600" b="0" dirty="0"/>
              <a:t>  </a:t>
            </a:r>
          </a:p>
          <a:p>
            <a:endParaRPr lang="de-DE" altLang="en-US" sz="1600" b="0" dirty="0"/>
          </a:p>
          <a:p>
            <a:r>
              <a:rPr lang="de-DE" altLang="en-US" sz="1600" b="0" dirty="0"/>
              <a:t> 1 </a:t>
            </a:r>
            <a:r>
              <a:rPr lang="de-DE" altLang="en-US" sz="1600" b="0" dirty="0" err="1"/>
              <a:t>Tbl</a:t>
            </a:r>
            <a:r>
              <a:rPr lang="de-DE" altLang="en-US" sz="1600" b="0" dirty="0"/>
              <a:t> (Preis </a:t>
            </a:r>
            <a:r>
              <a:rPr lang="de-DE" altLang="en-US" sz="1600" b="0" dirty="0" smtClean="0"/>
              <a:t>2017) 3,02€</a:t>
            </a:r>
            <a:endParaRPr lang="de-DE" altLang="en-US" sz="1600" b="0" dirty="0"/>
          </a:p>
        </p:txBody>
      </p:sp>
      <p:sp>
        <p:nvSpPr>
          <p:cNvPr id="53254" name="Text Box 4"/>
          <p:cNvSpPr txBox="1">
            <a:spLocks noChangeArrowheads="1"/>
          </p:cNvSpPr>
          <p:nvPr/>
        </p:nvSpPr>
        <p:spPr bwMode="auto">
          <a:xfrm>
            <a:off x="4716463" y="1844675"/>
            <a:ext cx="4213225" cy="2466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2000" dirty="0" err="1">
                <a:solidFill>
                  <a:srgbClr val="CC0000"/>
                </a:solidFill>
              </a:rPr>
              <a:t>Dostinex</a:t>
            </a:r>
            <a:r>
              <a:rPr lang="de-DE" altLang="en-US" sz="800" dirty="0"/>
              <a:t> </a:t>
            </a:r>
          </a:p>
          <a:p>
            <a:r>
              <a:rPr lang="de-DE" altLang="en-US" sz="1800" dirty="0" err="1"/>
              <a:t>Cabergolin</a:t>
            </a:r>
            <a:r>
              <a:rPr lang="de-DE" altLang="en-US" sz="1800" dirty="0"/>
              <a:t>   0,5mg</a:t>
            </a:r>
          </a:p>
          <a:p>
            <a:r>
              <a:rPr lang="de-DE" altLang="en-US" sz="1600" b="0" dirty="0"/>
              <a:t>  (H) Lactose ........+ </a:t>
            </a:r>
          </a:p>
          <a:p>
            <a:r>
              <a:rPr lang="de-DE" altLang="en-US" sz="1600" b="0" dirty="0"/>
              <a:t>  (H) </a:t>
            </a:r>
            <a:r>
              <a:rPr lang="de-DE" altLang="en-US" sz="1600" b="0" dirty="0" err="1"/>
              <a:t>Leucin</a:t>
            </a:r>
            <a:r>
              <a:rPr lang="de-DE" altLang="en-US" sz="1600" b="0" dirty="0"/>
              <a:t> ..........+ </a:t>
            </a:r>
          </a:p>
          <a:p>
            <a:pPr algn="ctr"/>
            <a:r>
              <a:rPr lang="de-DE" altLang="en-US" sz="1600" b="0" dirty="0"/>
              <a:t>  </a:t>
            </a:r>
          </a:p>
          <a:p>
            <a:pPr algn="ctr"/>
            <a:endParaRPr lang="de-DE" altLang="en-US" sz="1600" b="0" dirty="0"/>
          </a:p>
          <a:p>
            <a:r>
              <a:rPr lang="de-DE" altLang="en-US" sz="1600" b="0" dirty="0"/>
              <a:t>1 </a:t>
            </a:r>
            <a:r>
              <a:rPr lang="de-DE" altLang="en-US" sz="1600" b="0" dirty="0" err="1"/>
              <a:t>Tbl</a:t>
            </a:r>
            <a:r>
              <a:rPr lang="de-DE" altLang="en-US" sz="1600" b="0" dirty="0"/>
              <a:t> (Preis </a:t>
            </a:r>
            <a:r>
              <a:rPr lang="de-DE" altLang="en-US" sz="1600" b="0" dirty="0" smtClean="0"/>
              <a:t>2017) 10,54€</a:t>
            </a:r>
            <a:endParaRPr lang="de-DE" altLang="en-US" sz="1600" b="0" dirty="0"/>
          </a:p>
        </p:txBody>
      </p:sp>
      <p:sp>
        <p:nvSpPr>
          <p:cNvPr id="53255" name="Text Box 5"/>
          <p:cNvSpPr txBox="1">
            <a:spLocks noChangeArrowheads="1"/>
          </p:cNvSpPr>
          <p:nvPr/>
        </p:nvSpPr>
        <p:spPr bwMode="auto">
          <a:xfrm>
            <a:off x="684213" y="5157192"/>
            <a:ext cx="3527425" cy="931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u="sng" dirty="0">
                <a:solidFill>
                  <a:srgbClr val="CC0000"/>
                </a:solidFill>
              </a:rPr>
              <a:t>Zulassung:</a:t>
            </a:r>
          </a:p>
          <a:p>
            <a:r>
              <a:rPr lang="de-DE" altLang="en-US" dirty="0" err="1">
                <a:solidFill>
                  <a:srgbClr val="CC0000"/>
                </a:solidFill>
              </a:rPr>
              <a:t>Parkison</a:t>
            </a:r>
            <a:endParaRPr lang="de-DE" altLang="en-US" dirty="0">
              <a:solidFill>
                <a:srgbClr val="CC0000"/>
              </a:solidFill>
            </a:endParaRPr>
          </a:p>
        </p:txBody>
      </p:sp>
      <p:sp>
        <p:nvSpPr>
          <p:cNvPr id="53256" name="Text Box 6"/>
          <p:cNvSpPr txBox="1">
            <a:spLocks noChangeArrowheads="1"/>
          </p:cNvSpPr>
          <p:nvPr/>
        </p:nvSpPr>
        <p:spPr bwMode="auto">
          <a:xfrm>
            <a:off x="4570412" y="5229200"/>
            <a:ext cx="4573587" cy="931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u="sng" dirty="0">
                <a:solidFill>
                  <a:srgbClr val="CC0000"/>
                </a:solidFill>
              </a:rPr>
              <a:t>Zulassung:</a:t>
            </a:r>
            <a:r>
              <a:rPr lang="de-DE" altLang="en-US" dirty="0">
                <a:solidFill>
                  <a:srgbClr val="CC0000"/>
                </a:solidFill>
              </a:rPr>
              <a:t> </a:t>
            </a:r>
          </a:p>
          <a:p>
            <a:r>
              <a:rPr lang="de-DE" altLang="en-US" dirty="0">
                <a:solidFill>
                  <a:srgbClr val="CC0000"/>
                </a:solidFill>
              </a:rPr>
              <a:t>Abstillen</a:t>
            </a:r>
          </a:p>
        </p:txBody>
      </p:sp>
    </p:spTree>
  </p:cSld>
  <p:clrMapOvr>
    <a:masterClrMapping/>
  </p:clrMapOvr>
  <p:transition>
    <p:zoom/>
  </p:transition>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4274"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54275" name="Foliennummernplatzhalter 5"/>
          <p:cNvSpPr txBox="1">
            <a:spLocks noGrp="1"/>
          </p:cNvSpPr>
          <p:nvPr/>
        </p:nvSpPr>
        <p:spPr bwMode="auto">
          <a:xfrm>
            <a:off x="8101013" y="6524625"/>
            <a:ext cx="4572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r">
              <a:lnSpc>
                <a:spcPct val="100000"/>
              </a:lnSpc>
              <a:spcBef>
                <a:spcPct val="0"/>
              </a:spcBef>
              <a:buSzTx/>
            </a:pPr>
            <a:fld id="{0ED4F36A-D4CD-4BCD-9BC9-CE5971656AF8}" type="slidenum">
              <a:rPr lang="de-DE" altLang="en-US" sz="900">
                <a:solidFill>
                  <a:schemeClr val="accent2"/>
                </a:solidFill>
              </a:rPr>
              <a:pPr algn="r">
                <a:lnSpc>
                  <a:spcPct val="100000"/>
                </a:lnSpc>
                <a:spcBef>
                  <a:spcPct val="0"/>
                </a:spcBef>
                <a:buSzTx/>
              </a:pPr>
              <a:t>52</a:t>
            </a:fld>
            <a:endParaRPr lang="de-DE" altLang="en-US" sz="1400" b="0">
              <a:solidFill>
                <a:schemeClr val="tx1"/>
              </a:solidFill>
            </a:endParaRPr>
          </a:p>
        </p:txBody>
      </p:sp>
      <p:sp>
        <p:nvSpPr>
          <p:cNvPr id="739330" name="Rectangle 2"/>
          <p:cNvSpPr>
            <a:spLocks noGrp="1" noChangeArrowheads="1"/>
          </p:cNvSpPr>
          <p:nvPr>
            <p:ph type="title" idx="4294967295"/>
          </p:nvPr>
        </p:nvSpPr>
        <p:spPr>
          <a:xfrm>
            <a:off x="685800" y="539750"/>
            <a:ext cx="7772400" cy="519113"/>
          </a:xfrm>
        </p:spPr>
        <p:txBody>
          <a:bodyPr/>
          <a:lstStyle/>
          <a:p>
            <a:pPr>
              <a:defRPr/>
            </a:pPr>
            <a:r>
              <a:rPr lang="de-DE" altLang="en-US" smtClean="0">
                <a:ea typeface="ＭＳ Ｐゴシック" pitchFamily="1" charset="-128"/>
              </a:rPr>
              <a:t>2.1.3 Zulassung: Sinn und Unsinn</a:t>
            </a:r>
          </a:p>
        </p:txBody>
      </p:sp>
      <p:sp>
        <p:nvSpPr>
          <p:cNvPr id="501764" name="Text Box 3"/>
          <p:cNvSpPr txBox="1">
            <a:spLocks noChangeArrowheads="1"/>
          </p:cNvSpPr>
          <p:nvPr/>
        </p:nvSpPr>
        <p:spPr bwMode="auto">
          <a:xfrm>
            <a:off x="684213" y="1844675"/>
            <a:ext cx="4103687" cy="431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2000" dirty="0" err="1" smtClean="0">
                <a:solidFill>
                  <a:srgbClr val="CC0000"/>
                </a:solidFill>
                <a:effectLst>
                  <a:outerShdw blurRad="38100" dist="38100" dir="2700000" algn="tl">
                    <a:srgbClr val="000000"/>
                  </a:outerShdw>
                </a:effectLst>
              </a:rPr>
              <a:t>Savene</a:t>
            </a:r>
            <a:r>
              <a:rPr lang="de-DE" altLang="en-US" sz="2000" dirty="0" smtClean="0">
                <a:solidFill>
                  <a:srgbClr val="CC0000"/>
                </a:solidFill>
                <a:effectLst>
                  <a:outerShdw blurRad="38100" dist="38100" dir="2700000" algn="tl">
                    <a:srgbClr val="000000"/>
                  </a:outerShdw>
                </a:effectLst>
              </a:rPr>
              <a:t>®</a:t>
            </a:r>
            <a:endParaRPr lang="de-DE" altLang="en-US" sz="800" dirty="0" smtClean="0">
              <a:solidFill>
                <a:srgbClr val="CC0000"/>
              </a:solidFill>
              <a:effectLst>
                <a:outerShdw blurRad="38100" dist="38100" dir="2700000" algn="tl">
                  <a:srgbClr val="000000"/>
                </a:outerShdw>
              </a:effectLst>
            </a:endParaRPr>
          </a:p>
          <a:p>
            <a:pPr>
              <a:defRPr/>
            </a:pPr>
            <a:r>
              <a:rPr lang="de-DE" altLang="en-US" sz="1800" dirty="0" err="1" smtClean="0">
                <a:effectLst>
                  <a:outerShdw blurRad="38100" dist="38100" dir="2700000" algn="tl">
                    <a:srgbClr val="000000"/>
                  </a:outerShdw>
                </a:effectLst>
              </a:rPr>
              <a:t>Dexrazoxan</a:t>
            </a:r>
            <a:r>
              <a:rPr lang="de-DE" altLang="en-US" sz="1800" dirty="0" smtClean="0">
                <a:effectLst>
                  <a:outerShdw blurRad="38100" dist="38100" dir="2700000" algn="tl">
                    <a:srgbClr val="000000"/>
                  </a:outerShdw>
                </a:effectLst>
              </a:rPr>
              <a:t> 500mg</a:t>
            </a:r>
            <a:r>
              <a:rPr lang="de-DE" altLang="en-US" sz="1800" dirty="0" smtClean="0"/>
              <a:t> </a:t>
            </a:r>
          </a:p>
          <a:p>
            <a:pPr>
              <a:defRPr/>
            </a:pPr>
            <a:r>
              <a:rPr lang="de-DE" altLang="en-US" sz="1600" dirty="0" smtClean="0">
                <a:solidFill>
                  <a:srgbClr val="FF0000"/>
                </a:solidFill>
              </a:rPr>
              <a:t>Behandlung einer </a:t>
            </a:r>
            <a:r>
              <a:rPr lang="de-DE" altLang="en-US" sz="1600" dirty="0" err="1" smtClean="0">
                <a:solidFill>
                  <a:srgbClr val="FF0000"/>
                </a:solidFill>
              </a:rPr>
              <a:t>Extravasation</a:t>
            </a:r>
            <a:r>
              <a:rPr lang="de-DE" altLang="en-US" sz="1600" dirty="0" smtClean="0">
                <a:solidFill>
                  <a:srgbClr val="FF0000"/>
                </a:solidFill>
              </a:rPr>
              <a:t> durch </a:t>
            </a:r>
            <a:r>
              <a:rPr lang="de-DE" altLang="en-US" sz="1600" dirty="0" err="1" smtClean="0">
                <a:solidFill>
                  <a:srgbClr val="FF0000"/>
                </a:solidFill>
              </a:rPr>
              <a:t>Anthracycline</a:t>
            </a:r>
            <a:r>
              <a:rPr lang="de-DE" altLang="en-US" sz="1600" dirty="0" smtClean="0">
                <a:solidFill>
                  <a:srgbClr val="FF0000"/>
                </a:solidFill>
              </a:rPr>
              <a:t> z.B. </a:t>
            </a:r>
            <a:r>
              <a:rPr lang="de-DE" altLang="en-US" sz="1600" dirty="0" err="1" smtClean="0">
                <a:solidFill>
                  <a:srgbClr val="FF0000"/>
                </a:solidFill>
              </a:rPr>
              <a:t>Daunorubicin</a:t>
            </a:r>
            <a:r>
              <a:rPr lang="de-DE" altLang="en-US" sz="1600" dirty="0" smtClean="0">
                <a:solidFill>
                  <a:srgbClr val="FF0000"/>
                </a:solidFill>
              </a:rPr>
              <a:t>, </a:t>
            </a:r>
            <a:r>
              <a:rPr lang="de-DE" altLang="en-US" sz="1600" dirty="0" err="1" smtClean="0">
                <a:solidFill>
                  <a:srgbClr val="FF0000"/>
                </a:solidFill>
              </a:rPr>
              <a:t>Idarubicin</a:t>
            </a:r>
            <a:r>
              <a:rPr lang="de-DE" altLang="en-US" sz="1600" dirty="0" smtClean="0">
                <a:solidFill>
                  <a:srgbClr val="FF0000"/>
                </a:solidFill>
              </a:rPr>
              <a:t>, </a:t>
            </a:r>
            <a:r>
              <a:rPr lang="de-DE" altLang="en-US" sz="1600" dirty="0" err="1" smtClean="0">
                <a:solidFill>
                  <a:srgbClr val="FF0000"/>
                </a:solidFill>
              </a:rPr>
              <a:t>Doxorubicin</a:t>
            </a:r>
            <a:r>
              <a:rPr lang="de-DE" altLang="en-US" sz="1600" dirty="0" smtClean="0">
                <a:solidFill>
                  <a:srgbClr val="FF0000"/>
                </a:solidFill>
              </a:rPr>
              <a:t> oder </a:t>
            </a:r>
            <a:r>
              <a:rPr lang="de-DE" altLang="en-US" sz="1600" dirty="0" err="1" smtClean="0">
                <a:solidFill>
                  <a:srgbClr val="FF0000"/>
                </a:solidFill>
              </a:rPr>
              <a:t>Epirubicin</a:t>
            </a:r>
            <a:endParaRPr lang="de-DE" altLang="en-US" sz="1200" dirty="0" smtClean="0">
              <a:solidFill>
                <a:srgbClr val="FF0000"/>
              </a:solidFill>
            </a:endParaRPr>
          </a:p>
          <a:p>
            <a:pPr>
              <a:defRPr/>
            </a:pPr>
            <a:r>
              <a:rPr lang="de-DE" altLang="en-US" sz="1800" dirty="0" smtClean="0"/>
              <a:t> </a:t>
            </a:r>
            <a:r>
              <a:rPr lang="en-GB" altLang="en-US" sz="900" b="0" dirty="0" smtClean="0"/>
              <a:t>(H) </a:t>
            </a:r>
            <a:r>
              <a:rPr lang="en-GB" altLang="en-US" sz="900" b="0" dirty="0" err="1" smtClean="0"/>
              <a:t>Kalium</a:t>
            </a:r>
            <a:r>
              <a:rPr lang="en-GB" altLang="en-US" sz="900" b="0" dirty="0" smtClean="0"/>
              <a:t> </a:t>
            </a:r>
            <a:r>
              <a:rPr lang="en-GB" altLang="en-US" sz="900" b="0" dirty="0" err="1" smtClean="0"/>
              <a:t>chlorid</a:t>
            </a:r>
            <a:r>
              <a:rPr lang="en-GB" altLang="en-US" sz="900" b="0" dirty="0" smtClean="0"/>
              <a:t>  .................................................+</a:t>
            </a:r>
          </a:p>
          <a:p>
            <a:pPr>
              <a:defRPr/>
            </a:pPr>
            <a:r>
              <a:rPr lang="en-GB" altLang="en-US" sz="900" b="0" dirty="0" smtClean="0"/>
              <a:t>  </a:t>
            </a:r>
            <a:r>
              <a:rPr lang="de-DE" altLang="en-US" sz="900" b="0" dirty="0" smtClean="0"/>
              <a:t>(H) Magnesium </a:t>
            </a:r>
            <a:r>
              <a:rPr lang="de-DE" altLang="en-US" sz="900" b="0" dirty="0" err="1" smtClean="0"/>
              <a:t>chlorid</a:t>
            </a:r>
            <a:r>
              <a:rPr lang="de-DE" altLang="en-US" sz="900" b="0" dirty="0" smtClean="0"/>
              <a:t> 6-Wasser  .....................................+</a:t>
            </a:r>
          </a:p>
          <a:p>
            <a:pPr>
              <a:defRPr/>
            </a:pPr>
            <a:r>
              <a:rPr lang="de-DE" altLang="en-US" sz="900" b="0" dirty="0" smtClean="0"/>
              <a:t>  (H) Natrium </a:t>
            </a:r>
            <a:r>
              <a:rPr lang="de-DE" altLang="en-US" sz="900" b="0" dirty="0" err="1" smtClean="0"/>
              <a:t>acetat</a:t>
            </a:r>
            <a:r>
              <a:rPr lang="de-DE" altLang="en-US" sz="900" b="0" dirty="0" smtClean="0"/>
              <a:t> 3-Wasser  ........................................+</a:t>
            </a:r>
          </a:p>
          <a:p>
            <a:pPr>
              <a:defRPr/>
            </a:pPr>
            <a:r>
              <a:rPr lang="de-DE" altLang="en-US" sz="900" b="0" dirty="0" smtClean="0"/>
              <a:t>  (H) Natrium </a:t>
            </a:r>
            <a:r>
              <a:rPr lang="de-DE" altLang="en-US" sz="900" b="0" dirty="0" err="1" smtClean="0"/>
              <a:t>chlorid</a:t>
            </a:r>
            <a:r>
              <a:rPr lang="de-DE" altLang="en-US" sz="900" b="0" dirty="0" smtClean="0"/>
              <a:t>  ................................................+</a:t>
            </a:r>
          </a:p>
          <a:p>
            <a:pPr>
              <a:defRPr/>
            </a:pPr>
            <a:r>
              <a:rPr lang="de-DE" altLang="en-US" sz="900" b="0" dirty="0" smtClean="0"/>
              <a:t>  (H) Natrium D-</a:t>
            </a:r>
            <a:r>
              <a:rPr lang="de-DE" altLang="en-US" sz="900" b="0" dirty="0" err="1" smtClean="0"/>
              <a:t>gluconat</a:t>
            </a:r>
            <a:r>
              <a:rPr lang="de-DE" altLang="en-US" sz="900" b="0" dirty="0" smtClean="0"/>
              <a:t>  .............................................+</a:t>
            </a:r>
          </a:p>
          <a:p>
            <a:pPr>
              <a:defRPr/>
            </a:pPr>
            <a:r>
              <a:rPr lang="de-DE" altLang="en-US" sz="900" b="0" dirty="0" smtClean="0"/>
              <a:t>  (H) Natrium </a:t>
            </a:r>
            <a:r>
              <a:rPr lang="de-DE" altLang="en-US" sz="900" b="0" dirty="0" err="1" smtClean="0"/>
              <a:t>hydroxid</a:t>
            </a:r>
            <a:r>
              <a:rPr lang="de-DE" altLang="en-US" sz="900" b="0" dirty="0" smtClean="0"/>
              <a:t>  ...............................................+</a:t>
            </a:r>
          </a:p>
          <a:p>
            <a:pPr>
              <a:defRPr/>
            </a:pPr>
            <a:r>
              <a:rPr lang="de-DE" altLang="en-US" sz="900" b="0" dirty="0" smtClean="0"/>
              <a:t>  (H) Salzsäure, konzentriert  ........................................+</a:t>
            </a:r>
          </a:p>
          <a:p>
            <a:pPr>
              <a:defRPr/>
            </a:pPr>
            <a:r>
              <a:rPr lang="de-DE" altLang="en-US" sz="900" b="0" dirty="0" smtClean="0"/>
              <a:t>  (H) Wasser, für Injektionszwecke  ...................................+</a:t>
            </a:r>
            <a:r>
              <a:rPr lang="de-DE" altLang="en-US" sz="1600" b="0" dirty="0" smtClean="0"/>
              <a:t>  </a:t>
            </a:r>
          </a:p>
          <a:p>
            <a:pPr>
              <a:defRPr/>
            </a:pPr>
            <a:endParaRPr lang="de-DE" altLang="en-US" sz="1600" b="0" dirty="0" smtClean="0"/>
          </a:p>
          <a:p>
            <a:pPr>
              <a:defRPr/>
            </a:pPr>
            <a:r>
              <a:rPr lang="de-DE" altLang="en-US" sz="1600" b="0" dirty="0" smtClean="0"/>
              <a:t> 1 </a:t>
            </a:r>
            <a:r>
              <a:rPr lang="de-DE" altLang="en-US" sz="1600" b="0" dirty="0" err="1" smtClean="0"/>
              <a:t>Amp</a:t>
            </a:r>
            <a:r>
              <a:rPr lang="de-DE" altLang="en-US" sz="1600" b="0" dirty="0" smtClean="0"/>
              <a:t> (Preis 2017) </a:t>
            </a:r>
            <a:r>
              <a:rPr lang="de-DE" altLang="en-US" sz="1600" dirty="0" smtClean="0">
                <a:effectLst>
                  <a:outerShdw blurRad="38100" dist="38100" dir="2700000" algn="tl">
                    <a:srgbClr val="000000"/>
                  </a:outerShdw>
                </a:effectLst>
              </a:rPr>
              <a:t>1.196,07€</a:t>
            </a:r>
          </a:p>
        </p:txBody>
      </p:sp>
      <p:sp>
        <p:nvSpPr>
          <p:cNvPr id="501765" name="Text Box 4"/>
          <p:cNvSpPr txBox="1">
            <a:spLocks noChangeArrowheads="1"/>
          </p:cNvSpPr>
          <p:nvPr/>
        </p:nvSpPr>
        <p:spPr bwMode="auto">
          <a:xfrm>
            <a:off x="4716463" y="1844675"/>
            <a:ext cx="4213225" cy="4354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2000" dirty="0" err="1" smtClean="0">
                <a:solidFill>
                  <a:srgbClr val="CC0000"/>
                </a:solidFill>
                <a:effectLst>
                  <a:outerShdw blurRad="38100" dist="38100" dir="2700000" algn="tl">
                    <a:srgbClr val="000000"/>
                  </a:outerShdw>
                </a:effectLst>
              </a:rPr>
              <a:t>Cardioxane</a:t>
            </a:r>
            <a:r>
              <a:rPr lang="de-DE" altLang="en-US" sz="2000" dirty="0" smtClean="0">
                <a:solidFill>
                  <a:srgbClr val="CC0000"/>
                </a:solidFill>
                <a:effectLst>
                  <a:outerShdw blurRad="38100" dist="38100" dir="2700000" algn="tl">
                    <a:srgbClr val="000000"/>
                  </a:outerShdw>
                </a:effectLst>
              </a:rPr>
              <a:t>®</a:t>
            </a:r>
            <a:endParaRPr lang="de-DE" altLang="en-US" sz="800" dirty="0" smtClean="0">
              <a:effectLst>
                <a:outerShdw blurRad="38100" dist="38100" dir="2700000" algn="tl">
                  <a:srgbClr val="000000"/>
                </a:outerShdw>
              </a:effectLst>
            </a:endParaRPr>
          </a:p>
          <a:p>
            <a:pPr>
              <a:defRPr/>
            </a:pPr>
            <a:r>
              <a:rPr lang="de-DE" altLang="en-US" sz="1800" dirty="0" err="1" smtClean="0">
                <a:effectLst>
                  <a:outerShdw blurRad="38100" dist="38100" dir="2700000" algn="tl">
                    <a:srgbClr val="000000"/>
                  </a:outerShdw>
                </a:effectLst>
              </a:rPr>
              <a:t>Dexrazoxan</a:t>
            </a:r>
            <a:r>
              <a:rPr lang="de-DE" altLang="en-US" sz="1800" dirty="0" smtClean="0">
                <a:effectLst>
                  <a:outerShdw blurRad="38100" dist="38100" dir="2700000" algn="tl">
                    <a:srgbClr val="000000"/>
                  </a:outerShdw>
                </a:effectLst>
              </a:rPr>
              <a:t> 500mg</a:t>
            </a:r>
            <a:endParaRPr lang="de-DE" altLang="en-US" sz="1400" dirty="0" smtClean="0"/>
          </a:p>
          <a:p>
            <a:pPr>
              <a:defRPr/>
            </a:pPr>
            <a:r>
              <a:rPr lang="de-DE" altLang="en-US" sz="1600" b="0" dirty="0" smtClean="0"/>
              <a:t>  </a:t>
            </a:r>
            <a:r>
              <a:rPr lang="de-DE" altLang="en-US" sz="1600" dirty="0" smtClean="0">
                <a:solidFill>
                  <a:srgbClr val="FF0000"/>
                </a:solidFill>
              </a:rPr>
              <a:t>Vorbeugung von chronischer kumulativer Kardiotoxizität durch Verwendung von </a:t>
            </a:r>
            <a:r>
              <a:rPr lang="de-DE" altLang="en-US" sz="1600" dirty="0" err="1" smtClean="0">
                <a:solidFill>
                  <a:srgbClr val="FF0000"/>
                </a:solidFill>
              </a:rPr>
              <a:t>Doxorubicin</a:t>
            </a:r>
            <a:r>
              <a:rPr lang="de-DE" altLang="en-US" sz="1600" dirty="0" smtClean="0">
                <a:solidFill>
                  <a:srgbClr val="FF0000"/>
                </a:solidFill>
              </a:rPr>
              <a:t> oder </a:t>
            </a:r>
            <a:r>
              <a:rPr lang="de-DE" altLang="en-US" sz="1600" dirty="0" err="1" smtClean="0">
                <a:solidFill>
                  <a:srgbClr val="FF0000"/>
                </a:solidFill>
              </a:rPr>
              <a:t>Epirubicin</a:t>
            </a:r>
            <a:r>
              <a:rPr lang="de-DE" altLang="en-US" sz="1600" dirty="0" smtClean="0">
                <a:solidFill>
                  <a:srgbClr val="FF0000"/>
                </a:solidFill>
              </a:rPr>
              <a:t> bei Patienten mit fortgeschrittener und/oder metastasierter Krebserkrankung nach         vorheriger </a:t>
            </a:r>
            <a:r>
              <a:rPr lang="de-DE" altLang="en-US" sz="1600" dirty="0" err="1" smtClean="0">
                <a:solidFill>
                  <a:srgbClr val="FF0000"/>
                </a:solidFill>
              </a:rPr>
              <a:t>anthrazyklinhaltiger</a:t>
            </a:r>
            <a:r>
              <a:rPr lang="de-DE" altLang="en-US" sz="1600" dirty="0" smtClean="0">
                <a:solidFill>
                  <a:srgbClr val="FF0000"/>
                </a:solidFill>
              </a:rPr>
              <a:t> Behandlung.</a:t>
            </a:r>
          </a:p>
          <a:p>
            <a:pPr algn="ctr">
              <a:defRPr/>
            </a:pPr>
            <a:r>
              <a:rPr lang="de-DE" altLang="en-US" sz="1600" b="0" dirty="0" smtClean="0"/>
              <a:t>  </a:t>
            </a:r>
          </a:p>
          <a:p>
            <a:pPr algn="ctr">
              <a:defRPr/>
            </a:pPr>
            <a:endParaRPr lang="de-DE" altLang="en-US" sz="1600" b="0" dirty="0" smtClean="0"/>
          </a:p>
          <a:p>
            <a:pPr algn="ctr">
              <a:defRPr/>
            </a:pPr>
            <a:endParaRPr lang="de-DE" altLang="en-US" sz="1600" b="0" dirty="0" smtClean="0"/>
          </a:p>
          <a:p>
            <a:pPr algn="ctr">
              <a:defRPr/>
            </a:pPr>
            <a:endParaRPr lang="de-DE" altLang="en-US" sz="1600" b="0" dirty="0" smtClean="0"/>
          </a:p>
          <a:p>
            <a:pPr>
              <a:defRPr/>
            </a:pPr>
            <a:r>
              <a:rPr lang="de-DE" altLang="en-US" sz="1600" b="0" dirty="0" smtClean="0"/>
              <a:t>1 </a:t>
            </a:r>
            <a:r>
              <a:rPr lang="de-DE" altLang="en-US" sz="1600" b="0" dirty="0" err="1" smtClean="0"/>
              <a:t>Amp</a:t>
            </a:r>
            <a:r>
              <a:rPr lang="de-DE" altLang="en-US" sz="1600" b="0" dirty="0" smtClean="0"/>
              <a:t> (Preis 2011) </a:t>
            </a:r>
            <a:r>
              <a:rPr lang="de-DE" altLang="en-US" sz="1600" dirty="0" smtClean="0">
                <a:effectLst>
                  <a:outerShdw blurRad="38100" dist="38100" dir="2700000" algn="tl">
                    <a:srgbClr val="000000"/>
                  </a:outerShdw>
                </a:effectLst>
              </a:rPr>
              <a:t>285,31€</a:t>
            </a:r>
          </a:p>
        </p:txBody>
      </p:sp>
      <p:sp>
        <p:nvSpPr>
          <p:cNvPr id="54279" name="Foliennummernplatzhalter 1"/>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D0FA3989-5B37-4FED-90D9-F8EC95C46B53}" type="slidenum">
              <a:rPr lang="de-DE" altLang="en-US" sz="900" smtClean="0">
                <a:solidFill>
                  <a:schemeClr val="accent2"/>
                </a:solidFill>
              </a:rPr>
              <a:pPr/>
              <a:t>52</a:t>
            </a:fld>
            <a:endParaRPr lang="de-DE" altLang="en-US" sz="1400" b="0" smtClean="0">
              <a:solidFill>
                <a:schemeClr val="tx1"/>
              </a:solidFill>
            </a:endParaRPr>
          </a:p>
        </p:txBody>
      </p:sp>
    </p:spTree>
  </p:cSld>
  <p:clrMapOvr>
    <a:masterClrMapping/>
  </p:clrMapOvr>
  <p:transition>
    <p:zoom/>
  </p:transition>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5298"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55299"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67D41646-3588-44BE-BC93-D673A2F6A86A}" type="slidenum">
              <a:rPr lang="de-DE" altLang="en-US" sz="900" smtClean="0">
                <a:solidFill>
                  <a:schemeClr val="accent2"/>
                </a:solidFill>
              </a:rPr>
              <a:pPr/>
              <a:t>53</a:t>
            </a:fld>
            <a:endParaRPr lang="de-DE" altLang="en-US" sz="1400" b="0" smtClean="0">
              <a:solidFill>
                <a:schemeClr val="tx1"/>
              </a:solidFill>
            </a:endParaRPr>
          </a:p>
        </p:txBody>
      </p:sp>
      <p:sp>
        <p:nvSpPr>
          <p:cNvPr id="804866"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2.1.4 off label / compassionate use</a:t>
            </a:r>
          </a:p>
        </p:txBody>
      </p:sp>
      <p:sp>
        <p:nvSpPr>
          <p:cNvPr id="107525" name="Rectangle 7"/>
          <p:cNvSpPr>
            <a:spLocks noGrp="1" noChangeArrowheads="1"/>
          </p:cNvSpPr>
          <p:nvPr>
            <p:ph type="body" idx="1"/>
          </p:nvPr>
        </p:nvSpPr>
        <p:spPr>
          <a:xfrm>
            <a:off x="755650" y="1196975"/>
            <a:ext cx="7777163" cy="5040313"/>
          </a:xfrm>
        </p:spPr>
        <p:txBody>
          <a:bodyPr/>
          <a:lstStyle/>
          <a:p>
            <a:pPr>
              <a:defRPr/>
            </a:pPr>
            <a:r>
              <a:rPr lang="de-DE" altLang="en-US" smtClean="0">
                <a:ea typeface="ＭＳ Ｐゴシック" pitchFamily="1" charset="-128"/>
              </a:rPr>
              <a:t>Off label use</a:t>
            </a:r>
          </a:p>
          <a:p>
            <a:pPr lvl="1">
              <a:defRPr/>
            </a:pPr>
            <a:r>
              <a:rPr lang="de-DE" altLang="en-US" smtClean="0">
                <a:ea typeface="ＭＳ Ｐゴシック" pitchFamily="1" charset="-128"/>
              </a:rPr>
              <a:t>Verwendung eines zugelassenen Arzneimittels in einer nicht zugelassenen Indikation</a:t>
            </a:r>
          </a:p>
          <a:p>
            <a:pPr lvl="1">
              <a:defRPr/>
            </a:pPr>
            <a:r>
              <a:rPr lang="de-DE" altLang="en-US" smtClean="0">
                <a:ea typeface="ＭＳ Ｐゴシック" pitchFamily="1" charset="-128"/>
              </a:rPr>
              <a:t>Kosten werden von der Krankenkassen generell nicht übernommen. </a:t>
            </a:r>
            <a:br>
              <a:rPr lang="de-DE" altLang="en-US" smtClean="0">
                <a:ea typeface="ＭＳ Ｐゴシック" pitchFamily="1" charset="-128"/>
              </a:rPr>
            </a:br>
            <a:r>
              <a:rPr lang="de-DE" altLang="en-US" smtClean="0">
                <a:ea typeface="ＭＳ Ｐゴシック" pitchFamily="1" charset="-128"/>
              </a:rPr>
              <a:t> </a:t>
            </a:r>
            <a:r>
              <a:rPr lang="de-DE" altLang="en-US" smtClean="0">
                <a:solidFill>
                  <a:srgbClr val="00FF00"/>
                </a:solidFill>
                <a:effectLst>
                  <a:outerShdw blurRad="38100" dist="38100" dir="2700000" algn="tl">
                    <a:srgbClr val="000000"/>
                  </a:outerShdw>
                </a:effectLst>
                <a:ea typeface="ＭＳ Ｐゴシック" pitchFamily="1" charset="-128"/>
              </a:rPr>
              <a:t>Ausnahme</a:t>
            </a:r>
          </a:p>
          <a:p>
            <a:pPr lvl="2">
              <a:defRPr/>
            </a:pPr>
            <a:r>
              <a:rPr lang="de-DE" altLang="en-US" smtClean="0">
                <a:ea typeface="ＭＳ Ｐゴシック" pitchFamily="1" charset="-128"/>
              </a:rPr>
              <a:t>Schwerwiegende Krankheit</a:t>
            </a:r>
          </a:p>
          <a:p>
            <a:pPr lvl="2">
              <a:defRPr/>
            </a:pPr>
            <a:r>
              <a:rPr lang="de-DE" altLang="en-US" smtClean="0">
                <a:ea typeface="ＭＳ Ｐゴシック" pitchFamily="1" charset="-128"/>
              </a:rPr>
              <a:t>Alle andere Therapeutische Optionen ausgeschöpft</a:t>
            </a:r>
          </a:p>
          <a:p>
            <a:pPr lvl="2">
              <a:defRPr/>
            </a:pPr>
            <a:r>
              <a:rPr lang="de-DE" altLang="en-US" smtClean="0">
                <a:ea typeface="ＭＳ Ｐゴシック" pitchFamily="1" charset="-128"/>
              </a:rPr>
              <a:t>Nachweis der Wirksamkeit vorhanden </a:t>
            </a:r>
            <a:br>
              <a:rPr lang="de-DE" altLang="en-US" smtClean="0">
                <a:ea typeface="ＭＳ Ｐゴシック" pitchFamily="1" charset="-128"/>
              </a:rPr>
            </a:br>
            <a:r>
              <a:rPr lang="de-DE" altLang="en-US" sz="1600" smtClean="0">
                <a:ea typeface="ＭＳ Ｐゴシック" pitchFamily="1" charset="-128"/>
              </a:rPr>
              <a:t>(z.B. Zulassung in einem anderen Land, publizierte Phase III Studie)</a:t>
            </a:r>
          </a:p>
          <a:p>
            <a:pPr lvl="1">
              <a:defRPr/>
            </a:pPr>
            <a:endParaRPr lang="de-DE" altLang="en-US" sz="1600" smtClean="0">
              <a:ea typeface="ＭＳ Ｐゴシック" pitchFamily="1" charset="-128"/>
            </a:endParaRPr>
          </a:p>
          <a:p>
            <a:pPr>
              <a:defRPr/>
            </a:pPr>
            <a:r>
              <a:rPr lang="de-DE" altLang="en-US" smtClean="0">
                <a:ea typeface="ＭＳ Ｐゴシック" pitchFamily="1" charset="-128"/>
              </a:rPr>
              <a:t>Compassionate use</a:t>
            </a:r>
          </a:p>
          <a:p>
            <a:pPr lvl="1">
              <a:defRPr/>
            </a:pPr>
            <a:r>
              <a:rPr lang="de-DE" altLang="en-US" smtClean="0">
                <a:ea typeface="ＭＳ Ｐゴシック" pitchFamily="1" charset="-128"/>
              </a:rPr>
              <a:t>Verwendung eines noch nicht zugelassenen Arzneimittels</a:t>
            </a:r>
          </a:p>
        </p:txBody>
      </p:sp>
    </p:spTree>
  </p:cSld>
  <p:clrMapOvr>
    <a:masterClrMapping/>
  </p:clrMapOvr>
  <p:transition>
    <p:zoom/>
  </p:transition>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755650" y="260350"/>
            <a:ext cx="7772400" cy="400050"/>
          </a:xfrm>
        </p:spPr>
        <p:txBody>
          <a:bodyPr/>
          <a:lstStyle/>
          <a:p>
            <a:pPr>
              <a:defRPr/>
            </a:pPr>
            <a:r>
              <a:rPr lang="de-DE" sz="2000" dirty="0" smtClean="0"/>
              <a:t>Anteil von Spezialitäten an Zulassung (FDA 2010-2012)*</a:t>
            </a:r>
            <a:endParaRPr lang="en-GB" sz="2000" dirty="0"/>
          </a:p>
        </p:txBody>
      </p:sp>
      <p:sp>
        <p:nvSpPr>
          <p:cNvPr id="56323" name="Foliennummernplatzhalt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C2B4FDBB-858C-48CD-A10A-8629540C4924}" type="slidenum">
              <a:rPr lang="de-DE" altLang="en-US" sz="900" smtClean="0">
                <a:solidFill>
                  <a:schemeClr val="accent2"/>
                </a:solidFill>
              </a:rPr>
              <a:pPr/>
              <a:t>54</a:t>
            </a:fld>
            <a:endParaRPr lang="de-DE" altLang="en-US" sz="1400" b="0" smtClean="0">
              <a:solidFill>
                <a:schemeClr val="tx1"/>
              </a:solidFill>
            </a:endParaRPr>
          </a:p>
        </p:txBody>
      </p:sp>
      <p:sp>
        <p:nvSpPr>
          <p:cNvPr id="56324" name="Fußzeilenplatzhalter 3"/>
          <p:cNvSpPr>
            <a:spLocks noGrp="1"/>
          </p:cNvSpPr>
          <p:nvPr>
            <p:ph type="ftr" sz="quarter" idx="11"/>
          </p:nvPr>
        </p:nvSpPr>
        <p:spPr>
          <a:noFill/>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000" b="0" smtClean="0">
                <a:solidFill>
                  <a:schemeClr val="tx1"/>
                </a:solidFill>
              </a:rPr>
              <a:t>Pharmakoepidemiologie und Pharmakoökonomie © Dr. Roberto Frontini WS 2017/18 Stand 16.10.2017</a:t>
            </a:r>
          </a:p>
        </p:txBody>
      </p:sp>
      <p:pic>
        <p:nvPicPr>
          <p:cNvPr id="558082" name="Picture 2"/>
          <p:cNvPicPr>
            <a:picLocks noChangeAspect="1" noChangeArrowheads="1"/>
          </p:cNvPicPr>
          <p:nvPr/>
        </p:nvPicPr>
        <p:blipFill>
          <a:blip r:embed="rId2"/>
          <a:srcRect/>
          <a:stretch>
            <a:fillRect/>
          </a:stretch>
        </p:blipFill>
        <p:spPr bwMode="auto">
          <a:xfrm>
            <a:off x="1403350" y="765175"/>
            <a:ext cx="5400675" cy="5208588"/>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gradFill rotWithShape="1">
                  <a:gsLst>
                    <a:gs pos="0">
                      <a:schemeClr val="bg1"/>
                    </a:gs>
                    <a:gs pos="100000">
                      <a:srgbClr val="0066CC"/>
                    </a:gs>
                  </a:gsLst>
                  <a:lin ang="5400000" scaled="1"/>
                </a:gradFill>
              </a14:hiddenFill>
            </a:ext>
            <a:ext uri="{91240B29-F687-4F45-9708-019B960494DF}">
              <a14:hiddenLine xmlns:a14="http://schemas.microsoft.com/office/drawing/2010/main" w="9525" cap="flat" cmpd="sng" algn="ctr">
                <a:solidFill>
                  <a:srgbClr val="000000"/>
                </a:solidFill>
                <a:prstDash val="solid"/>
                <a:miter lim="800000"/>
                <a:headEnd/>
                <a:tailEnd/>
              </a14:hiddenLine>
            </a:ext>
          </a:extLst>
        </p:spPr>
      </p:pic>
      <p:sp>
        <p:nvSpPr>
          <p:cNvPr id="56326" name="Textfeld 4"/>
          <p:cNvSpPr txBox="1">
            <a:spLocks noChangeArrowheads="1"/>
          </p:cNvSpPr>
          <p:nvPr/>
        </p:nvSpPr>
        <p:spPr bwMode="auto">
          <a:xfrm>
            <a:off x="1619250" y="6165850"/>
            <a:ext cx="7129463"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000">
                <a:solidFill>
                  <a:schemeClr val="tx1"/>
                </a:solidFill>
              </a:rPr>
              <a:t>* Sacks LV et al. </a:t>
            </a:r>
            <a:r>
              <a:rPr lang="en-GB" altLang="en-US" sz="1000" i="1">
                <a:solidFill>
                  <a:schemeClr val="tx1"/>
                </a:solidFill>
              </a:rPr>
              <a:t>JAMA. </a:t>
            </a:r>
            <a:r>
              <a:rPr lang="en-GB" altLang="en-US" sz="1000">
                <a:solidFill>
                  <a:schemeClr val="tx1"/>
                </a:solidFill>
              </a:rPr>
              <a:t>2014;311(4):378-384. doi:10.1001/jama.2013.282542 </a:t>
            </a:r>
          </a:p>
        </p:txBody>
      </p:sp>
    </p:spTree>
  </p:cSld>
  <p:clrMapOvr>
    <a:masterClrMapping/>
  </p:clrMapOvr>
  <p:transition>
    <p:zoom/>
  </p:transition>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755650" y="260350"/>
            <a:ext cx="7772400" cy="400050"/>
          </a:xfrm>
        </p:spPr>
        <p:txBody>
          <a:bodyPr/>
          <a:lstStyle/>
          <a:p>
            <a:pPr>
              <a:defRPr/>
            </a:pPr>
            <a:r>
              <a:rPr lang="de-DE" sz="2000" dirty="0" smtClean="0"/>
              <a:t>UAW (FDA 2110-2012)*</a:t>
            </a:r>
            <a:endParaRPr lang="en-GB" sz="2000" dirty="0"/>
          </a:p>
        </p:txBody>
      </p:sp>
      <p:sp>
        <p:nvSpPr>
          <p:cNvPr id="57347" name="Foliennummernplatzhalt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11692B79-C81A-40D2-8106-AF9BFEB8B55F}" type="slidenum">
              <a:rPr lang="de-DE" altLang="en-US" sz="900" smtClean="0">
                <a:solidFill>
                  <a:schemeClr val="accent2"/>
                </a:solidFill>
              </a:rPr>
              <a:pPr/>
              <a:t>55</a:t>
            </a:fld>
            <a:endParaRPr lang="de-DE" altLang="en-US" sz="1400" b="0" smtClean="0">
              <a:solidFill>
                <a:schemeClr val="tx1"/>
              </a:solidFill>
            </a:endParaRPr>
          </a:p>
        </p:txBody>
      </p:sp>
      <p:sp>
        <p:nvSpPr>
          <p:cNvPr id="57348" name="Fußzeilenplatzhalter 3"/>
          <p:cNvSpPr>
            <a:spLocks noGrp="1"/>
          </p:cNvSpPr>
          <p:nvPr>
            <p:ph type="ftr" sz="quarter" idx="11"/>
          </p:nvPr>
        </p:nvSpPr>
        <p:spPr>
          <a:noFill/>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000" b="0" smtClean="0">
                <a:solidFill>
                  <a:schemeClr val="tx1"/>
                </a:solidFill>
              </a:rPr>
              <a:t>Pharmakoepidemiologie und Pharmakoökonomie © Dr. Roberto Frontini WS 2017/18 Stand 16.10.2017</a:t>
            </a:r>
          </a:p>
        </p:txBody>
      </p:sp>
      <p:sp>
        <p:nvSpPr>
          <p:cNvPr id="57349" name="Textfeld 4"/>
          <p:cNvSpPr txBox="1">
            <a:spLocks noChangeArrowheads="1"/>
          </p:cNvSpPr>
          <p:nvPr/>
        </p:nvSpPr>
        <p:spPr bwMode="auto">
          <a:xfrm>
            <a:off x="1619250" y="6165850"/>
            <a:ext cx="7129463"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000">
                <a:solidFill>
                  <a:schemeClr val="tx1"/>
                </a:solidFill>
              </a:rPr>
              <a:t>* Sacks LV et al. </a:t>
            </a:r>
            <a:r>
              <a:rPr lang="en-GB" altLang="en-US" sz="1000" i="1">
                <a:solidFill>
                  <a:schemeClr val="tx1"/>
                </a:solidFill>
              </a:rPr>
              <a:t>JAMA. </a:t>
            </a:r>
            <a:r>
              <a:rPr lang="en-GB" altLang="en-US" sz="1000">
                <a:solidFill>
                  <a:schemeClr val="tx1"/>
                </a:solidFill>
              </a:rPr>
              <a:t>2014;311(4):378-384. doi:10.1001/jama.2013.282542 </a:t>
            </a:r>
          </a:p>
        </p:txBody>
      </p:sp>
      <p:pic>
        <p:nvPicPr>
          <p:cNvPr id="560130" name="Picture 2"/>
          <p:cNvPicPr>
            <a:picLocks noChangeAspect="1" noChangeArrowheads="1"/>
          </p:cNvPicPr>
          <p:nvPr/>
        </p:nvPicPr>
        <p:blipFill>
          <a:blip r:embed="rId2"/>
          <a:srcRect/>
          <a:stretch>
            <a:fillRect/>
          </a:stretch>
        </p:blipFill>
        <p:spPr bwMode="auto">
          <a:xfrm>
            <a:off x="250825" y="765175"/>
            <a:ext cx="8748713" cy="5210175"/>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gradFill rotWithShape="1">
                  <a:gsLst>
                    <a:gs pos="0">
                      <a:schemeClr val="bg1"/>
                    </a:gs>
                    <a:gs pos="100000">
                      <a:srgbClr val="0066CC"/>
                    </a:gs>
                  </a:gsLst>
                  <a:lin ang="5400000" scaled="1"/>
                </a:gradFill>
              </a14:hiddenFill>
            </a:ext>
            <a:ext uri="{91240B29-F687-4F45-9708-019B960494DF}">
              <a14:hiddenLine xmlns:a14="http://schemas.microsoft.com/office/drawing/2010/main" w="9525" cap="flat" cmpd="sng" algn="ctr">
                <a:solidFill>
                  <a:srgbClr val="000000"/>
                </a:solidFill>
                <a:prstDash val="solid"/>
                <a:miter lim="800000"/>
                <a:headEnd/>
                <a:tailEnd/>
              </a14:hiddenLine>
            </a:ext>
          </a:extLst>
        </p:spPr>
      </p:pic>
    </p:spTree>
  </p:cSld>
  <p:clrMapOvr>
    <a:masterClrMapping/>
  </p:clrMapOvr>
  <p:transition>
    <p:zoom/>
  </p:transition>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755650" y="260350"/>
            <a:ext cx="7772400" cy="400050"/>
          </a:xfrm>
        </p:spPr>
        <p:txBody>
          <a:bodyPr/>
          <a:lstStyle/>
          <a:p>
            <a:pPr>
              <a:defRPr/>
            </a:pPr>
            <a:r>
              <a:rPr lang="de-DE" sz="2000" dirty="0" smtClean="0"/>
              <a:t>Mängel (FDA 2110-2012)*</a:t>
            </a:r>
            <a:endParaRPr lang="en-GB" sz="2000" dirty="0"/>
          </a:p>
        </p:txBody>
      </p:sp>
      <p:sp>
        <p:nvSpPr>
          <p:cNvPr id="58371" name="Foliennummernplatzhalt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1DB4C359-BAFC-41C3-8556-48AF24E7D056}" type="slidenum">
              <a:rPr lang="de-DE" altLang="en-US" sz="900" smtClean="0">
                <a:solidFill>
                  <a:schemeClr val="accent2"/>
                </a:solidFill>
              </a:rPr>
              <a:pPr/>
              <a:t>56</a:t>
            </a:fld>
            <a:endParaRPr lang="de-DE" altLang="en-US" sz="1400" b="0" smtClean="0">
              <a:solidFill>
                <a:schemeClr val="tx1"/>
              </a:solidFill>
            </a:endParaRPr>
          </a:p>
        </p:txBody>
      </p:sp>
      <p:sp>
        <p:nvSpPr>
          <p:cNvPr id="58372" name="Fußzeilenplatzhalter 3"/>
          <p:cNvSpPr>
            <a:spLocks noGrp="1"/>
          </p:cNvSpPr>
          <p:nvPr>
            <p:ph type="ftr" sz="quarter" idx="11"/>
          </p:nvPr>
        </p:nvSpPr>
        <p:spPr>
          <a:noFill/>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000" b="0" smtClean="0">
                <a:solidFill>
                  <a:schemeClr val="tx1"/>
                </a:solidFill>
              </a:rPr>
              <a:t>Pharmakoepidemiologie und Pharmakoökonomie © Dr. Roberto Frontini WS 2017/18 Stand 16.10.2017</a:t>
            </a:r>
          </a:p>
        </p:txBody>
      </p:sp>
      <p:sp>
        <p:nvSpPr>
          <p:cNvPr id="58373" name="Textfeld 4"/>
          <p:cNvSpPr txBox="1">
            <a:spLocks noChangeArrowheads="1"/>
          </p:cNvSpPr>
          <p:nvPr/>
        </p:nvSpPr>
        <p:spPr bwMode="auto">
          <a:xfrm>
            <a:off x="1619250" y="6165850"/>
            <a:ext cx="7129463"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000">
                <a:solidFill>
                  <a:schemeClr val="tx1"/>
                </a:solidFill>
              </a:rPr>
              <a:t>* Sacks LV et al. </a:t>
            </a:r>
            <a:r>
              <a:rPr lang="en-GB" altLang="en-US" sz="1000" i="1">
                <a:solidFill>
                  <a:schemeClr val="tx1"/>
                </a:solidFill>
              </a:rPr>
              <a:t>JAMA. </a:t>
            </a:r>
            <a:r>
              <a:rPr lang="en-GB" altLang="en-US" sz="1000">
                <a:solidFill>
                  <a:schemeClr val="tx1"/>
                </a:solidFill>
              </a:rPr>
              <a:t>2014;311(4):378-384. doi:10.1001/jama.2013.282542 </a:t>
            </a:r>
          </a:p>
        </p:txBody>
      </p:sp>
      <p:pic>
        <p:nvPicPr>
          <p:cNvPr id="559106" name="Picture 2"/>
          <p:cNvPicPr>
            <a:picLocks noChangeAspect="1" noChangeArrowheads="1"/>
          </p:cNvPicPr>
          <p:nvPr/>
        </p:nvPicPr>
        <p:blipFill>
          <a:blip r:embed="rId2"/>
          <a:srcRect/>
          <a:stretch>
            <a:fillRect/>
          </a:stretch>
        </p:blipFill>
        <p:spPr bwMode="auto">
          <a:xfrm>
            <a:off x="166688" y="1258888"/>
            <a:ext cx="8761412" cy="347345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gradFill rotWithShape="1">
                  <a:gsLst>
                    <a:gs pos="0">
                      <a:schemeClr val="bg1"/>
                    </a:gs>
                    <a:gs pos="100000">
                      <a:srgbClr val="0066CC"/>
                    </a:gs>
                  </a:gsLst>
                  <a:lin ang="5400000" scaled="1"/>
                </a:gradFill>
              </a14:hiddenFill>
            </a:ext>
            <a:ext uri="{91240B29-F687-4F45-9708-019B960494DF}">
              <a14:hiddenLine xmlns:a14="http://schemas.microsoft.com/office/drawing/2010/main" w="9525" cap="flat" cmpd="sng" algn="ctr">
                <a:solidFill>
                  <a:srgbClr val="000000"/>
                </a:solidFill>
                <a:prstDash val="solid"/>
                <a:miter lim="800000"/>
                <a:headEnd/>
                <a:tailEnd/>
              </a14:hiddenLine>
            </a:ext>
          </a:extLst>
        </p:spPr>
      </p:pic>
      <p:sp>
        <p:nvSpPr>
          <p:cNvPr id="58375" name="Textfeld 7"/>
          <p:cNvSpPr txBox="1">
            <a:spLocks noChangeArrowheads="1"/>
          </p:cNvSpPr>
          <p:nvPr/>
        </p:nvSpPr>
        <p:spPr bwMode="auto">
          <a:xfrm>
            <a:off x="250825" y="4797425"/>
            <a:ext cx="7129463"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000">
                <a:solidFill>
                  <a:schemeClr val="tx1"/>
                </a:solidFill>
              </a:rPr>
              <a:t>CMC = Chemistry, Manufactoring, Control </a:t>
            </a:r>
            <a:endParaRPr lang="en-GB" altLang="en-US" sz="1000">
              <a:solidFill>
                <a:schemeClr val="tx1"/>
              </a:solidFill>
            </a:endParaRPr>
          </a:p>
        </p:txBody>
      </p:sp>
    </p:spTree>
  </p:cSld>
  <p:clrMapOvr>
    <a:masterClrMapping/>
  </p:clrMapOvr>
  <p:transition>
    <p:zoom/>
  </p:transition>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10"/>
          <p:cNvSpPr>
            <a:spLocks noChangeArrowheads="1"/>
          </p:cNvSpPr>
          <p:nvPr/>
        </p:nvSpPr>
        <p:spPr bwMode="auto">
          <a:xfrm>
            <a:off x="0" y="687388"/>
            <a:ext cx="9144000" cy="914400"/>
          </a:xfrm>
          <a:prstGeom prst="rect">
            <a:avLst/>
          </a:prstGeom>
          <a:solidFill>
            <a:srgbClr val="EEEEEE"/>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en-US" altLang="en-US">
              <a:solidFill>
                <a:srgbClr val="FFFFFF"/>
              </a:solidFill>
            </a:endParaRPr>
          </a:p>
        </p:txBody>
      </p:sp>
      <p:sp>
        <p:nvSpPr>
          <p:cNvPr id="59395" name="Date Placeholder 3"/>
          <p:cNvSpPr txBox="1">
            <a:spLocks noGrp="1"/>
          </p:cNvSpPr>
          <p:nvPr/>
        </p:nvSpPr>
        <p:spPr bwMode="auto">
          <a:xfrm>
            <a:off x="6629400" y="2047875"/>
            <a:ext cx="2540000" cy="63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54000" tIns="63500" rIns="127000" bIns="63500"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eaLnBrk="1" hangingPunct="1"/>
            <a:r>
              <a:rPr lang="en-US" altLang="en-US" sz="1100">
                <a:solidFill>
                  <a:srgbClr val="999999"/>
                </a:solidFill>
                <a:latin typeface="Helvetica" pitchFamily="1" charset="0"/>
              </a:rPr>
              <a:t>Date of download:  11/27/2012</a:t>
            </a:r>
          </a:p>
        </p:txBody>
      </p:sp>
      <p:sp>
        <p:nvSpPr>
          <p:cNvPr id="59396" name="Footer Placeholder 4"/>
          <p:cNvSpPr txBox="1">
            <a:spLocks noGrp="1"/>
          </p:cNvSpPr>
          <p:nvPr/>
        </p:nvSpPr>
        <p:spPr bwMode="auto">
          <a:xfrm>
            <a:off x="6191250" y="1700213"/>
            <a:ext cx="2952750" cy="242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eaLnBrk="1" hangingPunct="1"/>
            <a:r>
              <a:rPr lang="en-US" altLang="en-US" sz="1100">
                <a:solidFill>
                  <a:srgbClr val="999999"/>
                </a:solidFill>
                <a:latin typeface="Helvetica" pitchFamily="1" charset="0"/>
              </a:rPr>
              <a:t>Copyright © 2012 American Medical Association. All rights reserved.</a:t>
            </a:r>
          </a:p>
        </p:txBody>
      </p:sp>
      <p:sp>
        <p:nvSpPr>
          <p:cNvPr id="59397" name="Text Placeholder 2"/>
          <p:cNvSpPr txBox="1">
            <a:spLocks/>
          </p:cNvSpPr>
          <p:nvPr/>
        </p:nvSpPr>
        <p:spPr bwMode="auto">
          <a:xfrm>
            <a:off x="0" y="692150"/>
            <a:ext cx="9144000"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54000" tIns="63500" rIns="127000" bIns="0"/>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eaLnBrk="1" hangingPunct="1"/>
            <a:r>
              <a:rPr lang="en-US" altLang="en-US" sz="1300">
                <a:solidFill>
                  <a:schemeClr val="tx1"/>
                </a:solidFill>
                <a:latin typeface="Helvetica" pitchFamily="1" charset="0"/>
              </a:rPr>
              <a:t>From: New Drugs and Safety:  What Happened to New Active Substances Approved in Canada Between 1995 and 2010?</a:t>
            </a:r>
          </a:p>
        </p:txBody>
      </p:sp>
      <p:cxnSp>
        <p:nvCxnSpPr>
          <p:cNvPr id="59398" name="Straight Connector 8"/>
          <p:cNvCxnSpPr>
            <a:cxnSpLocks noChangeShapeType="1"/>
          </p:cNvCxnSpPr>
          <p:nvPr/>
        </p:nvCxnSpPr>
        <p:spPr bwMode="auto">
          <a:xfrm flipV="1">
            <a:off x="0" y="6215063"/>
            <a:ext cx="9144000" cy="7937"/>
          </a:xfrm>
          <a:prstGeom prst="line">
            <a:avLst/>
          </a:prstGeom>
          <a:noFill/>
          <a:ln w="12700">
            <a:solidFill>
              <a:srgbClr val="999999"/>
            </a:solidFill>
            <a:round/>
            <a:headEnd/>
            <a:tailEnd/>
          </a:ln>
          <a:extLst>
            <a:ext uri="{909E8E84-426E-40DD-AFC4-6F175D3DCCD1}">
              <a14:hiddenFill xmlns:a14="http://schemas.microsoft.com/office/drawing/2010/main">
                <a:noFill/>
              </a14:hiddenFill>
            </a:ext>
          </a:extLst>
        </p:spPr>
      </p:cxnSp>
      <p:sp>
        <p:nvSpPr>
          <p:cNvPr id="59399" name="Text Placeholder 2"/>
          <p:cNvSpPr txBox="1">
            <a:spLocks/>
          </p:cNvSpPr>
          <p:nvPr/>
        </p:nvSpPr>
        <p:spPr bwMode="auto">
          <a:xfrm>
            <a:off x="0" y="1282700"/>
            <a:ext cx="91440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54000" tIns="0" rIns="127000" bIns="63500"/>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eaLnBrk="1" hangingPunct="1"/>
            <a:r>
              <a:rPr lang="en-US" altLang="en-US" sz="1200">
                <a:solidFill>
                  <a:schemeClr val="tx1"/>
                </a:solidFill>
                <a:latin typeface="Helvetica" pitchFamily="1" charset="0"/>
              </a:rPr>
              <a:t>Arch Intern Med. 2012;172(21):1680-1681. doi:10.1001/archinternmed.2012.4444</a:t>
            </a:r>
          </a:p>
        </p:txBody>
      </p:sp>
      <p:sp>
        <p:nvSpPr>
          <p:cNvPr id="59400" name="Text Placeholder 2"/>
          <p:cNvSpPr txBox="1">
            <a:spLocks/>
          </p:cNvSpPr>
          <p:nvPr/>
        </p:nvSpPr>
        <p:spPr bwMode="auto">
          <a:xfrm>
            <a:off x="0" y="5575300"/>
            <a:ext cx="9144000" cy="63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54000" tIns="0" rIns="0" bIns="63500"/>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eaLnBrk="1" hangingPunct="1">
              <a:spcBef>
                <a:spcPct val="20000"/>
              </a:spcBef>
            </a:pPr>
            <a:r>
              <a:rPr lang="en-US" altLang="en-US" sz="1200">
                <a:solidFill>
                  <a:schemeClr val="tx1"/>
                </a:solidFill>
                <a:latin typeface="Helvetica" pitchFamily="1" charset="0"/>
              </a:rPr>
              <a:t>Figure. Kaplan-Meier estimate of new active substance survival without a safety warning and/or withdrawal. Sixty-eight products had serious safety warnings only; 9 products had serious safety warnings and were then withdrawn; and 7 products were withdrawn without prior serious safety warnings.The red lines represent the 95% confidence intervals.</a:t>
            </a:r>
          </a:p>
        </p:txBody>
      </p:sp>
      <p:sp>
        <p:nvSpPr>
          <p:cNvPr id="59401" name="TextBox 11"/>
          <p:cNvSpPr txBox="1">
            <a:spLocks noChangeArrowheads="1"/>
          </p:cNvSpPr>
          <p:nvPr/>
        </p:nvSpPr>
        <p:spPr bwMode="auto">
          <a:xfrm>
            <a:off x="0" y="5305425"/>
            <a:ext cx="9144000"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54000" tIns="0" rIns="0" bIns="63500">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eaLnBrk="1" hangingPunct="1"/>
            <a:r>
              <a:rPr lang="en-US" altLang="en-US" sz="1200">
                <a:solidFill>
                  <a:schemeClr val="tx1"/>
                </a:solidFill>
                <a:latin typeface="Helvetica" pitchFamily="1" charset="0"/>
              </a:rPr>
              <a:t>Figure </a:t>
            </a:r>
            <a:r>
              <a:rPr lang="en-US" altLang="en-US" sz="1300">
                <a:solidFill>
                  <a:schemeClr val="tx1"/>
                </a:solidFill>
                <a:latin typeface="Helvetica" pitchFamily="1" charset="0"/>
              </a:rPr>
              <a:t>Legend</a:t>
            </a:r>
            <a:r>
              <a:rPr lang="en-US" altLang="en-US" sz="1200">
                <a:solidFill>
                  <a:schemeClr val="tx1"/>
                </a:solidFill>
                <a:latin typeface="Helvetica" pitchFamily="1" charset="0"/>
              </a:rPr>
              <a:t>:</a:t>
            </a:r>
          </a:p>
        </p:txBody>
      </p:sp>
      <p:cxnSp>
        <p:nvCxnSpPr>
          <p:cNvPr id="59402" name="Straight Connector 5"/>
          <p:cNvCxnSpPr>
            <a:cxnSpLocks noChangeShapeType="1"/>
          </p:cNvCxnSpPr>
          <p:nvPr/>
        </p:nvCxnSpPr>
        <p:spPr bwMode="auto">
          <a:xfrm>
            <a:off x="0" y="666750"/>
            <a:ext cx="9144000" cy="0"/>
          </a:xfrm>
          <a:prstGeom prst="line">
            <a:avLst/>
          </a:prstGeom>
          <a:noFill/>
          <a:ln w="38100">
            <a:solidFill>
              <a:srgbClr val="999999"/>
            </a:solidFill>
            <a:round/>
            <a:headEnd/>
            <a:tailEnd/>
          </a:ln>
          <a:extLst>
            <a:ext uri="{909E8E84-426E-40DD-AFC4-6F175D3DCCD1}">
              <a14:hiddenFill xmlns:a14="http://schemas.microsoft.com/office/drawing/2010/main">
                <a:noFill/>
              </a14:hiddenFill>
            </a:ext>
          </a:extLst>
        </p:spPr>
      </p:cxnSp>
      <p:pic>
        <p:nvPicPr>
          <p:cNvPr id="59403" name="Picture 12" descr="Cove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14600" y="2057400"/>
            <a:ext cx="4114800" cy="304641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284" name="Fußzeilenplatzhalter 1"/>
          <p:cNvSpPr>
            <a:spLocks noGrp="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endParaRPr lang="de-DE" altLang="en-US" sz="1000" b="0" dirty="0" smtClean="0">
              <a:solidFill>
                <a:schemeClr val="tx1"/>
              </a:solidFill>
            </a:endParaRPr>
          </a:p>
        </p:txBody>
      </p:sp>
      <p:sp>
        <p:nvSpPr>
          <p:cNvPr id="59405" name="Foliennummernplatzhalt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3B76E3C7-E729-4B2C-AD1A-E8E7A3B72B54}" type="slidenum">
              <a:rPr lang="de-DE" altLang="en-US" sz="900" smtClean="0">
                <a:solidFill>
                  <a:schemeClr val="accent2"/>
                </a:solidFill>
              </a:rPr>
              <a:pPr/>
              <a:t>57</a:t>
            </a:fld>
            <a:endParaRPr lang="de-DE" altLang="en-US" sz="1400" b="0" smtClean="0">
              <a:solidFill>
                <a:schemeClr val="tx1"/>
              </a:solidFill>
            </a:endParaRPr>
          </a:p>
        </p:txBody>
      </p:sp>
      <p:sp>
        <p:nvSpPr>
          <p:cNvPr id="59406" name="Textfeld 3"/>
          <p:cNvSpPr txBox="1">
            <a:spLocks noChangeArrowheads="1"/>
          </p:cNvSpPr>
          <p:nvPr/>
        </p:nvSpPr>
        <p:spPr bwMode="auto">
          <a:xfrm>
            <a:off x="406400" y="115888"/>
            <a:ext cx="7634288"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a:t>Überleben von zugelassenen Arzneimitteln</a:t>
            </a:r>
          </a:p>
        </p:txBody>
      </p:sp>
    </p:spTree>
  </p:cSld>
  <p:clrMapOvr>
    <a:masterClrMapping/>
  </p:clrMapOvr>
  <p:transition>
    <p:zoom/>
  </p:transition>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10"/>
          <p:cNvSpPr>
            <a:spLocks noChangeArrowheads="1"/>
          </p:cNvSpPr>
          <p:nvPr/>
        </p:nvSpPr>
        <p:spPr bwMode="auto">
          <a:xfrm>
            <a:off x="0" y="687388"/>
            <a:ext cx="9144000" cy="293687"/>
          </a:xfrm>
          <a:prstGeom prst="rect">
            <a:avLst/>
          </a:prstGeom>
          <a:solidFill>
            <a:srgbClr val="EEEEEE"/>
          </a:solidFill>
          <a:ln>
            <a:noFill/>
          </a:ln>
          <a:extLst>
            <a:ext uri="{91240B29-F687-4F45-9708-019B960494DF}">
              <a14:hiddenLine xmlns:a14="http://schemas.microsoft.com/office/drawing/2010/main" w="25400" algn="ctr">
                <a:solidFill>
                  <a:srgbClr val="000000"/>
                </a:solidFill>
                <a:miter lim="800000"/>
                <a:headEnd/>
                <a:tailEnd/>
              </a14:hiddenLine>
            </a:ext>
          </a:extLst>
        </p:spPr>
        <p:txBody>
          <a:bodyPr anchor="ctr"/>
          <a:lstStyle>
            <a:lvl1pPr>
              <a:spcBef>
                <a:spcPct val="20000"/>
              </a:spcBef>
              <a:buClr>
                <a:srgbClr val="000066"/>
              </a:buClr>
              <a:buBlip>
                <a:blip r:embed="rId2"/>
              </a:buBlip>
              <a:defRPr sz="2400" b="1">
                <a:solidFill>
                  <a:srgbClr val="000066"/>
                </a:solidFill>
                <a:latin typeface="Arial" pitchFamily="34" charset="0"/>
                <a:ea typeface="ＭＳ Ｐゴシック" pitchFamily="34" charset="-128"/>
              </a:defRPr>
            </a:lvl1pPr>
            <a:lvl2pPr marL="742950" indent="-285750">
              <a:spcBef>
                <a:spcPct val="20000"/>
              </a:spcBef>
              <a:buClr>
                <a:srgbClr val="000066"/>
              </a:buClr>
              <a:buFont typeface="Wingdings" pitchFamily="2" charset="2"/>
              <a:buBlip>
                <a:blip r:embed="rId3"/>
              </a:buBlip>
              <a:defRPr sz="2000" b="1">
                <a:solidFill>
                  <a:schemeClr val="tx1"/>
                </a:solidFill>
                <a:latin typeface="Arial" pitchFamily="34" charset="0"/>
                <a:ea typeface="ＭＳ Ｐゴシック" pitchFamily="34" charset="-128"/>
              </a:defRPr>
            </a:lvl2pPr>
            <a:lvl3pPr marL="1143000" indent="-228600">
              <a:spcBef>
                <a:spcPct val="20000"/>
              </a:spcBef>
              <a:buClr>
                <a:srgbClr val="000066"/>
              </a:buClr>
              <a:buFont typeface="Wingdings" pitchFamily="2" charset="2"/>
              <a:buBlip>
                <a:blip r:embed="rId3"/>
              </a:buBlip>
              <a:defRPr sz="2000">
                <a:solidFill>
                  <a:schemeClr val="tx1"/>
                </a:solidFill>
                <a:latin typeface="Arial" pitchFamily="34" charset="0"/>
                <a:ea typeface="ＭＳ Ｐゴシック" pitchFamily="34" charset="-128"/>
              </a:defRPr>
            </a:lvl3pPr>
            <a:lvl4pPr marL="1600200" indent="-228600">
              <a:spcBef>
                <a:spcPct val="20000"/>
              </a:spcBef>
              <a:buClr>
                <a:srgbClr val="000066"/>
              </a:buClr>
              <a:buSzPct val="115000"/>
              <a:buFont typeface="Symbol" pitchFamily="18" charset="2"/>
              <a:buBlip>
                <a:blip r:embed="rId4"/>
              </a:buBlip>
              <a:defRPr sz="1600">
                <a:solidFill>
                  <a:schemeClr val="tx1"/>
                </a:solidFill>
                <a:latin typeface="Arial" pitchFamily="34" charset="0"/>
                <a:ea typeface="ＭＳ Ｐゴシック" pitchFamily="34" charset="-128"/>
              </a:defRPr>
            </a:lvl4pPr>
            <a:lvl5pPr marL="2057400" indent="-228600">
              <a:spcBef>
                <a:spcPct val="20000"/>
              </a:spcBef>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5pPr>
            <a:lvl6pPr marL="25146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6pPr>
            <a:lvl7pPr marL="29718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7pPr>
            <a:lvl8pPr marL="34290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8pPr>
            <a:lvl9pPr marL="38862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9pPr>
          </a:lstStyle>
          <a:p>
            <a:pPr algn="ctr" eaLnBrk="1" hangingPunct="1">
              <a:spcBef>
                <a:spcPct val="50000"/>
              </a:spcBef>
              <a:buClrTx/>
              <a:buFontTx/>
              <a:buNone/>
            </a:pPr>
            <a:endParaRPr lang="en-US" altLang="en-US">
              <a:solidFill>
                <a:srgbClr val="FFFFFF"/>
              </a:solidFill>
            </a:endParaRPr>
          </a:p>
        </p:txBody>
      </p:sp>
      <p:sp>
        <p:nvSpPr>
          <p:cNvPr id="60419" name="Date Placeholder 3"/>
          <p:cNvSpPr txBox="1">
            <a:spLocks noGrp="1"/>
          </p:cNvSpPr>
          <p:nvPr/>
        </p:nvSpPr>
        <p:spPr bwMode="auto">
          <a:xfrm>
            <a:off x="3779838" y="5895975"/>
            <a:ext cx="2540000" cy="63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54000" tIns="63500" rIns="127000" bIns="63500" anchor="ctr"/>
          <a:lstStyle>
            <a:lvl1pPr>
              <a:spcBef>
                <a:spcPct val="20000"/>
              </a:spcBef>
              <a:buClr>
                <a:srgbClr val="000066"/>
              </a:buClr>
              <a:buBlip>
                <a:blip r:embed="rId2"/>
              </a:buBlip>
              <a:defRPr sz="2400" b="1">
                <a:solidFill>
                  <a:srgbClr val="000066"/>
                </a:solidFill>
                <a:latin typeface="Arial" pitchFamily="34" charset="0"/>
                <a:ea typeface="ＭＳ Ｐゴシック" pitchFamily="34" charset="-128"/>
              </a:defRPr>
            </a:lvl1pPr>
            <a:lvl2pPr marL="742950" indent="-285750">
              <a:spcBef>
                <a:spcPct val="20000"/>
              </a:spcBef>
              <a:buClr>
                <a:srgbClr val="000066"/>
              </a:buClr>
              <a:buFont typeface="Wingdings" pitchFamily="2" charset="2"/>
              <a:buBlip>
                <a:blip r:embed="rId3"/>
              </a:buBlip>
              <a:defRPr sz="2000" b="1">
                <a:solidFill>
                  <a:schemeClr val="tx1"/>
                </a:solidFill>
                <a:latin typeface="Arial" pitchFamily="34" charset="0"/>
                <a:ea typeface="ＭＳ Ｐゴシック" pitchFamily="34" charset="-128"/>
              </a:defRPr>
            </a:lvl2pPr>
            <a:lvl3pPr marL="1143000" indent="-228600">
              <a:spcBef>
                <a:spcPct val="20000"/>
              </a:spcBef>
              <a:buClr>
                <a:srgbClr val="000066"/>
              </a:buClr>
              <a:buFont typeface="Wingdings" pitchFamily="2" charset="2"/>
              <a:buBlip>
                <a:blip r:embed="rId3"/>
              </a:buBlip>
              <a:defRPr sz="2000">
                <a:solidFill>
                  <a:schemeClr val="tx1"/>
                </a:solidFill>
                <a:latin typeface="Arial" pitchFamily="34" charset="0"/>
                <a:ea typeface="ＭＳ Ｐゴシック" pitchFamily="34" charset="-128"/>
              </a:defRPr>
            </a:lvl3pPr>
            <a:lvl4pPr marL="1600200" indent="-228600">
              <a:spcBef>
                <a:spcPct val="20000"/>
              </a:spcBef>
              <a:buClr>
                <a:srgbClr val="000066"/>
              </a:buClr>
              <a:buSzPct val="115000"/>
              <a:buFont typeface="Symbol" pitchFamily="18" charset="2"/>
              <a:buBlip>
                <a:blip r:embed="rId4"/>
              </a:buBlip>
              <a:defRPr sz="1600">
                <a:solidFill>
                  <a:schemeClr val="tx1"/>
                </a:solidFill>
                <a:latin typeface="Arial" pitchFamily="34" charset="0"/>
                <a:ea typeface="ＭＳ Ｐゴシック" pitchFamily="34" charset="-128"/>
              </a:defRPr>
            </a:lvl4pPr>
            <a:lvl5pPr marL="2057400" indent="-228600">
              <a:spcBef>
                <a:spcPct val="20000"/>
              </a:spcBef>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5pPr>
            <a:lvl6pPr marL="25146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6pPr>
            <a:lvl7pPr marL="29718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7pPr>
            <a:lvl8pPr marL="34290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8pPr>
            <a:lvl9pPr marL="38862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9pPr>
          </a:lstStyle>
          <a:p>
            <a:pPr eaLnBrk="1" hangingPunct="1">
              <a:spcBef>
                <a:spcPct val="50000"/>
              </a:spcBef>
              <a:buClrTx/>
              <a:buFontTx/>
              <a:buNone/>
            </a:pPr>
            <a:r>
              <a:rPr lang="en-US" altLang="en-US" sz="1000">
                <a:solidFill>
                  <a:schemeClr val="bg1"/>
                </a:solidFill>
                <a:latin typeface="Helvetica" pitchFamily="1" charset="0"/>
              </a:rPr>
              <a:t>Date of download:  3/20/2014</a:t>
            </a:r>
          </a:p>
        </p:txBody>
      </p:sp>
      <p:sp>
        <p:nvSpPr>
          <p:cNvPr id="60420" name="Footer Placeholder 4"/>
          <p:cNvSpPr txBox="1">
            <a:spLocks noGrp="1"/>
          </p:cNvSpPr>
          <p:nvPr/>
        </p:nvSpPr>
        <p:spPr bwMode="auto">
          <a:xfrm>
            <a:off x="5795963" y="5895975"/>
            <a:ext cx="3200400" cy="63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lr>
                <a:srgbClr val="000066"/>
              </a:buClr>
              <a:buBlip>
                <a:blip r:embed="rId2"/>
              </a:buBlip>
              <a:defRPr sz="2400" b="1">
                <a:solidFill>
                  <a:srgbClr val="000066"/>
                </a:solidFill>
                <a:latin typeface="Arial" pitchFamily="34" charset="0"/>
                <a:ea typeface="ＭＳ Ｐゴシック" pitchFamily="34" charset="-128"/>
              </a:defRPr>
            </a:lvl1pPr>
            <a:lvl2pPr marL="742950" indent="-285750">
              <a:spcBef>
                <a:spcPct val="20000"/>
              </a:spcBef>
              <a:buClr>
                <a:srgbClr val="000066"/>
              </a:buClr>
              <a:buFont typeface="Wingdings" pitchFamily="2" charset="2"/>
              <a:buBlip>
                <a:blip r:embed="rId3"/>
              </a:buBlip>
              <a:defRPr sz="2000" b="1">
                <a:solidFill>
                  <a:schemeClr val="tx1"/>
                </a:solidFill>
                <a:latin typeface="Arial" pitchFamily="34" charset="0"/>
                <a:ea typeface="ＭＳ Ｐゴシック" pitchFamily="34" charset="-128"/>
              </a:defRPr>
            </a:lvl2pPr>
            <a:lvl3pPr marL="1143000" indent="-228600">
              <a:spcBef>
                <a:spcPct val="20000"/>
              </a:spcBef>
              <a:buClr>
                <a:srgbClr val="000066"/>
              </a:buClr>
              <a:buFont typeface="Wingdings" pitchFamily="2" charset="2"/>
              <a:buBlip>
                <a:blip r:embed="rId3"/>
              </a:buBlip>
              <a:defRPr sz="2000">
                <a:solidFill>
                  <a:schemeClr val="tx1"/>
                </a:solidFill>
                <a:latin typeface="Arial" pitchFamily="34" charset="0"/>
                <a:ea typeface="ＭＳ Ｐゴシック" pitchFamily="34" charset="-128"/>
              </a:defRPr>
            </a:lvl3pPr>
            <a:lvl4pPr marL="1600200" indent="-228600">
              <a:spcBef>
                <a:spcPct val="20000"/>
              </a:spcBef>
              <a:buClr>
                <a:srgbClr val="000066"/>
              </a:buClr>
              <a:buSzPct val="115000"/>
              <a:buFont typeface="Symbol" pitchFamily="18" charset="2"/>
              <a:buBlip>
                <a:blip r:embed="rId4"/>
              </a:buBlip>
              <a:defRPr sz="1600">
                <a:solidFill>
                  <a:schemeClr val="tx1"/>
                </a:solidFill>
                <a:latin typeface="Arial" pitchFamily="34" charset="0"/>
                <a:ea typeface="ＭＳ Ｐゴシック" pitchFamily="34" charset="-128"/>
              </a:defRPr>
            </a:lvl4pPr>
            <a:lvl5pPr marL="2057400" indent="-228600">
              <a:spcBef>
                <a:spcPct val="20000"/>
              </a:spcBef>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5pPr>
            <a:lvl6pPr marL="25146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6pPr>
            <a:lvl7pPr marL="29718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7pPr>
            <a:lvl8pPr marL="34290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8pPr>
            <a:lvl9pPr marL="38862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9pPr>
          </a:lstStyle>
          <a:p>
            <a:pPr algn="ctr" eaLnBrk="1" hangingPunct="1">
              <a:spcBef>
                <a:spcPct val="50000"/>
              </a:spcBef>
              <a:buClrTx/>
              <a:buFontTx/>
              <a:buNone/>
            </a:pPr>
            <a:r>
              <a:rPr lang="en-US" altLang="en-US" sz="1000">
                <a:solidFill>
                  <a:schemeClr val="bg1"/>
                </a:solidFill>
                <a:latin typeface="Helvetica" pitchFamily="1" charset="0"/>
              </a:rPr>
              <a:t>Copyright © 2014 American Medical Association. All rights reserved.</a:t>
            </a:r>
          </a:p>
        </p:txBody>
      </p:sp>
      <p:sp>
        <p:nvSpPr>
          <p:cNvPr id="60421" name="Text Placeholder 2"/>
          <p:cNvSpPr txBox="1">
            <a:spLocks/>
          </p:cNvSpPr>
          <p:nvPr/>
        </p:nvSpPr>
        <p:spPr bwMode="auto">
          <a:xfrm>
            <a:off x="36513" y="765175"/>
            <a:ext cx="91440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54000" tIns="0" rIns="127000" bIns="63500"/>
          <a:lstStyle>
            <a:lvl1pPr>
              <a:spcBef>
                <a:spcPct val="20000"/>
              </a:spcBef>
              <a:buClr>
                <a:srgbClr val="000066"/>
              </a:buClr>
              <a:buBlip>
                <a:blip r:embed="rId2"/>
              </a:buBlip>
              <a:defRPr sz="2400" b="1">
                <a:solidFill>
                  <a:srgbClr val="000066"/>
                </a:solidFill>
                <a:latin typeface="Arial" pitchFamily="34" charset="0"/>
                <a:ea typeface="ＭＳ Ｐゴシック" pitchFamily="34" charset="-128"/>
              </a:defRPr>
            </a:lvl1pPr>
            <a:lvl2pPr marL="742950" indent="-285750">
              <a:spcBef>
                <a:spcPct val="20000"/>
              </a:spcBef>
              <a:buClr>
                <a:srgbClr val="000066"/>
              </a:buClr>
              <a:buFont typeface="Wingdings" pitchFamily="2" charset="2"/>
              <a:buBlip>
                <a:blip r:embed="rId3"/>
              </a:buBlip>
              <a:defRPr sz="2000" b="1">
                <a:solidFill>
                  <a:schemeClr val="tx1"/>
                </a:solidFill>
                <a:latin typeface="Arial" pitchFamily="34" charset="0"/>
                <a:ea typeface="ＭＳ Ｐゴシック" pitchFamily="34" charset="-128"/>
              </a:defRPr>
            </a:lvl2pPr>
            <a:lvl3pPr marL="1143000" indent="-228600">
              <a:spcBef>
                <a:spcPct val="20000"/>
              </a:spcBef>
              <a:buClr>
                <a:srgbClr val="000066"/>
              </a:buClr>
              <a:buFont typeface="Wingdings" pitchFamily="2" charset="2"/>
              <a:buBlip>
                <a:blip r:embed="rId3"/>
              </a:buBlip>
              <a:defRPr sz="2000">
                <a:solidFill>
                  <a:schemeClr val="tx1"/>
                </a:solidFill>
                <a:latin typeface="Arial" pitchFamily="34" charset="0"/>
                <a:ea typeface="ＭＳ Ｐゴシック" pitchFamily="34" charset="-128"/>
              </a:defRPr>
            </a:lvl3pPr>
            <a:lvl4pPr marL="1600200" indent="-228600">
              <a:spcBef>
                <a:spcPct val="20000"/>
              </a:spcBef>
              <a:buClr>
                <a:srgbClr val="000066"/>
              </a:buClr>
              <a:buSzPct val="115000"/>
              <a:buFont typeface="Symbol" pitchFamily="18" charset="2"/>
              <a:buBlip>
                <a:blip r:embed="rId4"/>
              </a:buBlip>
              <a:defRPr sz="1600">
                <a:solidFill>
                  <a:schemeClr val="tx1"/>
                </a:solidFill>
                <a:latin typeface="Arial" pitchFamily="34" charset="0"/>
                <a:ea typeface="ＭＳ Ｐゴシック" pitchFamily="34" charset="-128"/>
              </a:defRPr>
            </a:lvl4pPr>
            <a:lvl5pPr marL="2057400" indent="-228600">
              <a:spcBef>
                <a:spcPct val="20000"/>
              </a:spcBef>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5pPr>
            <a:lvl6pPr marL="25146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6pPr>
            <a:lvl7pPr marL="29718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7pPr>
            <a:lvl8pPr marL="34290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8pPr>
            <a:lvl9pPr marL="38862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9pPr>
          </a:lstStyle>
          <a:p>
            <a:pPr eaLnBrk="1" hangingPunct="1">
              <a:spcBef>
                <a:spcPct val="50000"/>
              </a:spcBef>
              <a:buClrTx/>
              <a:buFontTx/>
              <a:buNone/>
            </a:pPr>
            <a:r>
              <a:rPr lang="en-US" altLang="en-US" sz="1200">
                <a:solidFill>
                  <a:schemeClr val="tx1"/>
                </a:solidFill>
                <a:latin typeface="Helvetica" pitchFamily="1" charset="0"/>
              </a:rPr>
              <a:t>JAMA. 2014;311(10):1045-1052. doi:10.1001/jama.2014.1361</a:t>
            </a:r>
          </a:p>
        </p:txBody>
      </p:sp>
      <p:sp>
        <p:nvSpPr>
          <p:cNvPr id="60422" name="Text Placeholder 2"/>
          <p:cNvSpPr txBox="1">
            <a:spLocks/>
          </p:cNvSpPr>
          <p:nvPr/>
        </p:nvSpPr>
        <p:spPr bwMode="auto">
          <a:xfrm>
            <a:off x="12700" y="130175"/>
            <a:ext cx="9144000" cy="63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54000" tIns="0" rIns="0" bIns="63500"/>
          <a:lstStyle>
            <a:lvl1pPr>
              <a:spcBef>
                <a:spcPct val="20000"/>
              </a:spcBef>
              <a:buClr>
                <a:srgbClr val="000066"/>
              </a:buClr>
              <a:buBlip>
                <a:blip r:embed="rId2"/>
              </a:buBlip>
              <a:defRPr sz="2400" b="1">
                <a:solidFill>
                  <a:srgbClr val="000066"/>
                </a:solidFill>
                <a:latin typeface="Arial" pitchFamily="34" charset="0"/>
                <a:ea typeface="ＭＳ Ｐゴシック" pitchFamily="34" charset="-128"/>
              </a:defRPr>
            </a:lvl1pPr>
            <a:lvl2pPr marL="742950" indent="-285750">
              <a:spcBef>
                <a:spcPct val="20000"/>
              </a:spcBef>
              <a:buClr>
                <a:srgbClr val="000066"/>
              </a:buClr>
              <a:buFont typeface="Wingdings" pitchFamily="2" charset="2"/>
              <a:buBlip>
                <a:blip r:embed="rId3"/>
              </a:buBlip>
              <a:defRPr sz="2000" b="1">
                <a:solidFill>
                  <a:schemeClr val="tx1"/>
                </a:solidFill>
                <a:latin typeface="Arial" pitchFamily="34" charset="0"/>
                <a:ea typeface="ＭＳ Ｐゴシック" pitchFamily="34" charset="-128"/>
              </a:defRPr>
            </a:lvl2pPr>
            <a:lvl3pPr marL="1143000" indent="-228600">
              <a:spcBef>
                <a:spcPct val="20000"/>
              </a:spcBef>
              <a:buClr>
                <a:srgbClr val="000066"/>
              </a:buClr>
              <a:buFont typeface="Wingdings" pitchFamily="2" charset="2"/>
              <a:buBlip>
                <a:blip r:embed="rId3"/>
              </a:buBlip>
              <a:defRPr sz="2000">
                <a:solidFill>
                  <a:schemeClr val="tx1"/>
                </a:solidFill>
                <a:latin typeface="Arial" pitchFamily="34" charset="0"/>
                <a:ea typeface="ＭＳ Ｐゴシック" pitchFamily="34" charset="-128"/>
              </a:defRPr>
            </a:lvl3pPr>
            <a:lvl4pPr marL="1600200" indent="-228600">
              <a:spcBef>
                <a:spcPct val="20000"/>
              </a:spcBef>
              <a:buClr>
                <a:srgbClr val="000066"/>
              </a:buClr>
              <a:buSzPct val="115000"/>
              <a:buFont typeface="Symbol" pitchFamily="18" charset="2"/>
              <a:buBlip>
                <a:blip r:embed="rId4"/>
              </a:buBlip>
              <a:defRPr sz="1600">
                <a:solidFill>
                  <a:schemeClr val="tx1"/>
                </a:solidFill>
                <a:latin typeface="Arial" pitchFamily="34" charset="0"/>
                <a:ea typeface="ＭＳ Ｐゴシック" pitchFamily="34" charset="-128"/>
              </a:defRPr>
            </a:lvl4pPr>
            <a:lvl5pPr marL="2057400" indent="-228600">
              <a:spcBef>
                <a:spcPct val="20000"/>
              </a:spcBef>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5pPr>
            <a:lvl6pPr marL="25146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6pPr>
            <a:lvl7pPr marL="29718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7pPr>
            <a:lvl8pPr marL="34290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8pPr>
            <a:lvl9pPr marL="38862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9pPr>
          </a:lstStyle>
          <a:p>
            <a:pPr eaLnBrk="1" hangingPunct="1">
              <a:buClrTx/>
              <a:buFontTx/>
              <a:buNone/>
            </a:pPr>
            <a:r>
              <a:rPr lang="en-US" altLang="en-US" sz="1200">
                <a:solidFill>
                  <a:schemeClr val="tx1"/>
                </a:solidFill>
                <a:latin typeface="Helvetica" pitchFamily="1" charset="0"/>
              </a:rPr>
              <a:t>Prevalence of Randomized Clinical Trial (RCT) Discontinuation and Reported Reasons for Discontinuation</a:t>
            </a:r>
          </a:p>
        </p:txBody>
      </p:sp>
      <p:cxnSp>
        <p:nvCxnSpPr>
          <p:cNvPr id="60423" name="Straight Connector 5"/>
          <p:cNvCxnSpPr>
            <a:cxnSpLocks noChangeShapeType="1"/>
          </p:cNvCxnSpPr>
          <p:nvPr/>
        </p:nvCxnSpPr>
        <p:spPr bwMode="auto">
          <a:xfrm>
            <a:off x="0" y="666750"/>
            <a:ext cx="9144000" cy="0"/>
          </a:xfrm>
          <a:prstGeom prst="line">
            <a:avLst/>
          </a:prstGeom>
          <a:noFill/>
          <a:ln w="38100" algn="ctr">
            <a:solidFill>
              <a:srgbClr val="999999"/>
            </a:solidFill>
            <a:round/>
            <a:headEnd/>
            <a:tailEnd/>
          </a:ln>
          <a:extLst>
            <a:ext uri="{909E8E84-426E-40DD-AFC4-6F175D3DCCD1}">
              <a14:hiddenFill xmlns:a14="http://schemas.microsoft.com/office/drawing/2010/main">
                <a:noFill/>
              </a14:hiddenFill>
            </a:ext>
          </a:extLst>
        </p:spPr>
      </p:cxnSp>
      <p:pic>
        <p:nvPicPr>
          <p:cNvPr id="14347" name="Picture 18"/>
          <p:cNvPicPr>
            <a:picLocks noChangeAspect="1"/>
          </p:cNvPicPr>
          <p:nvPr/>
        </p:nvPicPr>
        <p:blipFill>
          <a:blip r:embed="rId5"/>
          <a:srcRect/>
          <a:stretch>
            <a:fillRect/>
          </a:stretch>
        </p:blipFill>
        <p:spPr bwMode="auto">
          <a:xfrm>
            <a:off x="7947025" y="381000"/>
            <a:ext cx="1077913" cy="171450"/>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349" name="Picture 13" descr="Cover"/>
          <p:cNvPicPr>
            <a:picLocks noChangeAspect="1" noChangeArrowheads="1"/>
          </p:cNvPicPr>
          <p:nvPr/>
        </p:nvPicPr>
        <p:blipFill>
          <a:blip r:embed="rId6"/>
          <a:srcRect/>
          <a:stretch>
            <a:fillRect/>
          </a:stretch>
        </p:blipFill>
        <p:spPr bwMode="auto">
          <a:xfrm>
            <a:off x="1187450" y="1108075"/>
            <a:ext cx="6048375" cy="4860925"/>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13" name="Fußzeilenplatzhalter 1"/>
          <p:cNvSpPr>
            <a:spLocks noGrp="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endParaRPr lang="de-DE" altLang="en-US" sz="1000" b="0" dirty="0" smtClean="0">
              <a:solidFill>
                <a:schemeClr val="tx1"/>
              </a:solidFill>
            </a:endParaRPr>
          </a:p>
        </p:txBody>
      </p:sp>
      <p:sp>
        <p:nvSpPr>
          <p:cNvPr id="60427" name="Foliennummernplatzhalt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E7DEF277-574A-488E-ADC4-BDD15A4172C0}" type="slidenum">
              <a:rPr lang="de-DE" altLang="en-US" sz="900" smtClean="0">
                <a:solidFill>
                  <a:schemeClr val="accent2"/>
                </a:solidFill>
              </a:rPr>
              <a:pPr/>
              <a:t>58</a:t>
            </a:fld>
            <a:endParaRPr lang="de-DE" altLang="en-US" sz="1400" b="0" smtClean="0">
              <a:solidFill>
                <a:schemeClr val="tx1"/>
              </a:solidFill>
            </a:endParaRPr>
          </a:p>
        </p:txBody>
      </p:sp>
    </p:spTree>
  </p:cSld>
  <p:clrMapOvr>
    <a:masterClrMapping/>
  </p:clrMapOvr>
  <p:transition>
    <p:zoom/>
  </p:transition>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61443"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FA031364-17C1-4CC0-84FB-14AA86047D52}" type="slidenum">
              <a:rPr lang="de-DE" altLang="en-US" sz="900" smtClean="0">
                <a:solidFill>
                  <a:schemeClr val="accent2"/>
                </a:solidFill>
              </a:rPr>
              <a:pPr/>
              <a:t>59</a:t>
            </a:fld>
            <a:endParaRPr lang="de-DE" altLang="en-US" sz="1400" b="0" smtClean="0">
              <a:solidFill>
                <a:schemeClr val="tx1"/>
              </a:solidFill>
            </a:endParaRPr>
          </a:p>
        </p:txBody>
      </p:sp>
      <p:sp>
        <p:nvSpPr>
          <p:cNvPr id="114690" name="Rectangle 2"/>
          <p:cNvSpPr>
            <a:spLocks noGrp="1" noChangeArrowheads="1"/>
          </p:cNvSpPr>
          <p:nvPr>
            <p:ph type="title"/>
          </p:nvPr>
        </p:nvSpPr>
        <p:spPr>
          <a:xfrm>
            <a:off x="901700" y="574675"/>
            <a:ext cx="7772400" cy="884238"/>
          </a:xfrm>
        </p:spPr>
        <p:txBody>
          <a:bodyPr/>
          <a:lstStyle/>
          <a:p>
            <a:pPr>
              <a:defRPr/>
            </a:pPr>
            <a:r>
              <a:rPr lang="de-DE" altLang="en-US" sz="2400" smtClean="0">
                <a:solidFill>
                  <a:srgbClr val="FFFF00"/>
                </a:solidFill>
                <a:effectLst>
                  <a:outerShdw blurRad="38100" dist="38100" dir="2700000" algn="tl">
                    <a:srgbClr val="000000"/>
                  </a:outerShdw>
                </a:effectLst>
                <a:ea typeface="ＭＳ Ｐゴシック" pitchFamily="1" charset="-128"/>
              </a:rPr>
              <a:t>2 Pharmakoepidemiologie</a:t>
            </a:r>
            <a:r>
              <a:rPr lang="de-DE" altLang="en-US" smtClean="0">
                <a:solidFill>
                  <a:srgbClr val="FFFF00"/>
                </a:solidFill>
                <a:effectLst>
                  <a:outerShdw blurRad="38100" dist="38100" dir="2700000" algn="tl">
                    <a:srgbClr val="000000"/>
                  </a:outerShdw>
                </a:effectLst>
                <a:ea typeface="ＭＳ Ｐゴシック" pitchFamily="1" charset="-128"/>
              </a:rPr>
              <a:t/>
            </a:r>
            <a:br>
              <a:rPr lang="de-DE" altLang="en-US" smtClean="0">
                <a:solidFill>
                  <a:srgbClr val="FFFF00"/>
                </a:solidFill>
                <a:effectLst>
                  <a:outerShdw blurRad="38100" dist="38100" dir="2700000" algn="tl">
                    <a:srgbClr val="000000"/>
                  </a:outerShdw>
                </a:effectLst>
                <a:ea typeface="ＭＳ Ｐゴシック" pitchFamily="1" charset="-128"/>
              </a:rPr>
            </a:br>
            <a:r>
              <a:rPr lang="de-DE" altLang="en-US" smtClean="0">
                <a:ea typeface="ＭＳ Ｐゴシック" pitchFamily="1" charset="-128"/>
              </a:rPr>
              <a:t> 2.2 Methodische Grundlagen</a:t>
            </a:r>
          </a:p>
        </p:txBody>
      </p:sp>
      <p:sp>
        <p:nvSpPr>
          <p:cNvPr id="61445" name="Rectangle 3"/>
          <p:cNvSpPr>
            <a:spLocks noGrp="1" noChangeArrowheads="1"/>
          </p:cNvSpPr>
          <p:nvPr>
            <p:ph type="body" idx="1"/>
          </p:nvPr>
        </p:nvSpPr>
        <p:spPr>
          <a:xfrm>
            <a:off x="755650" y="1484313"/>
            <a:ext cx="7777163" cy="4248150"/>
          </a:xfrm>
        </p:spPr>
        <p:txBody>
          <a:bodyPr/>
          <a:lstStyle/>
          <a:p>
            <a:pPr>
              <a:lnSpc>
                <a:spcPct val="80000"/>
              </a:lnSpc>
            </a:pPr>
            <a:r>
              <a:rPr lang="de-DE" altLang="en-US" sz="1500" dirty="0" smtClean="0">
                <a:ea typeface="ＭＳ Ｐゴシック" pitchFamily="34" charset="-128"/>
              </a:rPr>
              <a:t>2.2.1 Biometrische Grundlagen</a:t>
            </a:r>
          </a:p>
          <a:p>
            <a:pPr lvl="1">
              <a:lnSpc>
                <a:spcPct val="80000"/>
              </a:lnSpc>
            </a:pPr>
            <a:r>
              <a:rPr lang="de-DE" altLang="en-US" sz="1500" dirty="0" smtClean="0">
                <a:solidFill>
                  <a:srgbClr val="000066"/>
                </a:solidFill>
                <a:ea typeface="ＭＳ Ｐゴシック" pitchFamily="34" charset="-128"/>
              </a:rPr>
              <a:t>2.2.1.1</a:t>
            </a:r>
            <a:r>
              <a:rPr lang="de-DE" altLang="en-US" sz="1500" dirty="0" smtClean="0">
                <a:ea typeface="ＭＳ Ｐゴシック" pitchFamily="34" charset="-128"/>
              </a:rPr>
              <a:t> Die </a:t>
            </a:r>
            <a:r>
              <a:rPr lang="de-DE" altLang="en-US" sz="1500" dirty="0" err="1" smtClean="0">
                <a:ea typeface="ＭＳ Ｐゴシック" pitchFamily="34" charset="-128"/>
              </a:rPr>
              <a:t>Vierfeldertafel</a:t>
            </a:r>
            <a:endParaRPr lang="de-DE" altLang="en-US" sz="1500" dirty="0" smtClean="0">
              <a:ea typeface="ＭＳ Ｐゴシック" pitchFamily="34" charset="-128"/>
            </a:endParaRPr>
          </a:p>
          <a:p>
            <a:pPr lvl="1">
              <a:lnSpc>
                <a:spcPct val="80000"/>
              </a:lnSpc>
            </a:pPr>
            <a:r>
              <a:rPr lang="de-DE" altLang="en-US" sz="1500" dirty="0" smtClean="0">
                <a:solidFill>
                  <a:srgbClr val="000066"/>
                </a:solidFill>
                <a:ea typeface="ＭＳ Ｐゴシック" pitchFamily="34" charset="-128"/>
              </a:rPr>
              <a:t>2.2.1.2 </a:t>
            </a:r>
            <a:r>
              <a:rPr lang="de-DE" altLang="en-US" sz="1500" dirty="0" smtClean="0">
                <a:ea typeface="ＭＳ Ｐゴシック" pitchFamily="34" charset="-128"/>
              </a:rPr>
              <a:t>Fehler 1. und 2.Art</a:t>
            </a:r>
          </a:p>
          <a:p>
            <a:pPr lvl="1">
              <a:lnSpc>
                <a:spcPct val="80000"/>
              </a:lnSpc>
            </a:pPr>
            <a:r>
              <a:rPr lang="de-DE" altLang="en-US" sz="1500" dirty="0" smtClean="0">
                <a:solidFill>
                  <a:srgbClr val="000066"/>
                </a:solidFill>
                <a:ea typeface="ＭＳ Ｐゴシック" pitchFamily="34" charset="-128"/>
              </a:rPr>
              <a:t>2.2.1.3 </a:t>
            </a:r>
            <a:r>
              <a:rPr lang="de-DE" altLang="en-US" sz="1500" dirty="0" smtClean="0">
                <a:ea typeface="ＭＳ Ｐゴシック" pitchFamily="34" charset="-128"/>
              </a:rPr>
              <a:t>Studiendesign</a:t>
            </a:r>
          </a:p>
          <a:p>
            <a:pPr lvl="1">
              <a:lnSpc>
                <a:spcPct val="80000"/>
              </a:lnSpc>
            </a:pPr>
            <a:r>
              <a:rPr lang="de-DE" altLang="en-US" sz="1500" dirty="0" smtClean="0">
                <a:solidFill>
                  <a:srgbClr val="000066"/>
                </a:solidFill>
                <a:ea typeface="ＭＳ Ｐゴシック" pitchFamily="34" charset="-128"/>
              </a:rPr>
              <a:t>2.2.1.4 </a:t>
            </a:r>
            <a:r>
              <a:rPr lang="de-DE" altLang="en-US" sz="1500" dirty="0" err="1" smtClean="0">
                <a:ea typeface="ＭＳ Ｐゴシック" pitchFamily="34" charset="-128"/>
              </a:rPr>
              <a:t>Verblindung</a:t>
            </a:r>
            <a:endParaRPr lang="de-DE" altLang="en-US" sz="1500" dirty="0" smtClean="0">
              <a:ea typeface="ＭＳ Ｐゴシック" pitchFamily="34" charset="-128"/>
            </a:endParaRPr>
          </a:p>
          <a:p>
            <a:pPr lvl="1">
              <a:lnSpc>
                <a:spcPct val="80000"/>
              </a:lnSpc>
            </a:pPr>
            <a:r>
              <a:rPr lang="de-DE" altLang="en-US" sz="1500" dirty="0" smtClean="0">
                <a:solidFill>
                  <a:srgbClr val="000066"/>
                </a:solidFill>
                <a:ea typeface="ＭＳ Ｐゴシック" pitchFamily="34" charset="-128"/>
              </a:rPr>
              <a:t>2.2.1.5 </a:t>
            </a:r>
            <a:r>
              <a:rPr lang="de-DE" altLang="en-US" sz="1500" dirty="0" smtClean="0">
                <a:ea typeface="ＭＳ Ｐゴシック" pitchFamily="34" charset="-128"/>
              </a:rPr>
              <a:t>Randomisierung</a:t>
            </a:r>
          </a:p>
          <a:p>
            <a:pPr lvl="1">
              <a:lnSpc>
                <a:spcPct val="80000"/>
              </a:lnSpc>
            </a:pPr>
            <a:r>
              <a:rPr lang="de-DE" altLang="en-US" sz="1500" dirty="0" smtClean="0">
                <a:solidFill>
                  <a:srgbClr val="000066"/>
                </a:solidFill>
                <a:ea typeface="ＭＳ Ｐゴシック" pitchFamily="34" charset="-128"/>
              </a:rPr>
              <a:t>2.2.1.6</a:t>
            </a:r>
            <a:r>
              <a:rPr lang="de-DE" altLang="en-US" sz="1500" dirty="0" smtClean="0">
                <a:ea typeface="ＭＳ Ｐゴシック" pitchFamily="34" charset="-128"/>
              </a:rPr>
              <a:t> Art der Datenanalyse</a:t>
            </a:r>
          </a:p>
          <a:p>
            <a:pPr>
              <a:lnSpc>
                <a:spcPct val="80000"/>
              </a:lnSpc>
            </a:pPr>
            <a:r>
              <a:rPr lang="de-DE" altLang="en-US" sz="1500" dirty="0" smtClean="0">
                <a:ea typeface="ＭＳ Ｐゴシック" pitchFamily="34" charset="-128"/>
              </a:rPr>
              <a:t>2.2.2 Studienpopulation</a:t>
            </a:r>
          </a:p>
          <a:p>
            <a:pPr lvl="1">
              <a:lnSpc>
                <a:spcPct val="80000"/>
              </a:lnSpc>
            </a:pPr>
            <a:r>
              <a:rPr lang="de-DE" altLang="en-US" sz="1500" dirty="0" smtClean="0">
                <a:solidFill>
                  <a:srgbClr val="000066"/>
                </a:solidFill>
                <a:ea typeface="ＭＳ Ｐゴシック" pitchFamily="34" charset="-128"/>
              </a:rPr>
              <a:t>2.2.2.1</a:t>
            </a:r>
            <a:r>
              <a:rPr lang="de-DE" altLang="en-US" sz="1500" dirty="0" smtClean="0">
                <a:ea typeface="ＭＳ Ｐゴシック" pitchFamily="34" charset="-128"/>
              </a:rPr>
              <a:t> Einschlusskriterien</a:t>
            </a:r>
          </a:p>
          <a:p>
            <a:pPr lvl="1">
              <a:lnSpc>
                <a:spcPct val="80000"/>
              </a:lnSpc>
            </a:pPr>
            <a:r>
              <a:rPr lang="de-DE" altLang="en-US" sz="1500" dirty="0" smtClean="0">
                <a:solidFill>
                  <a:srgbClr val="000066"/>
                </a:solidFill>
                <a:ea typeface="ＭＳ Ｐゴシック" pitchFamily="34" charset="-128"/>
              </a:rPr>
              <a:t>2.2.2.2</a:t>
            </a:r>
            <a:r>
              <a:rPr lang="de-DE" altLang="en-US" sz="1500" dirty="0" smtClean="0">
                <a:ea typeface="ＭＳ Ｐゴシック" pitchFamily="34" charset="-128"/>
              </a:rPr>
              <a:t> Ausschlusskriterien</a:t>
            </a:r>
          </a:p>
          <a:p>
            <a:pPr>
              <a:lnSpc>
                <a:spcPct val="80000"/>
              </a:lnSpc>
            </a:pPr>
            <a:r>
              <a:rPr lang="de-DE" altLang="en-US" sz="1500" dirty="0" smtClean="0">
                <a:ea typeface="ＭＳ Ｐゴシック" pitchFamily="34" charset="-128"/>
              </a:rPr>
              <a:t>2.2.3 Zielgroßen</a:t>
            </a:r>
          </a:p>
          <a:p>
            <a:pPr lvl="1">
              <a:lnSpc>
                <a:spcPct val="80000"/>
              </a:lnSpc>
            </a:pPr>
            <a:r>
              <a:rPr lang="de-DE" altLang="en-US" sz="1500" dirty="0" smtClean="0">
                <a:solidFill>
                  <a:srgbClr val="000066"/>
                </a:solidFill>
                <a:ea typeface="ＭＳ Ｐゴシック" pitchFamily="34" charset="-128"/>
              </a:rPr>
              <a:t>2.2.3.1</a:t>
            </a:r>
            <a:r>
              <a:rPr lang="de-DE" altLang="en-US" sz="1500" dirty="0" smtClean="0">
                <a:ea typeface="ＭＳ Ｐゴシック" pitchFamily="34" charset="-128"/>
              </a:rPr>
              <a:t> Endpunkt</a:t>
            </a:r>
          </a:p>
          <a:p>
            <a:pPr lvl="1">
              <a:lnSpc>
                <a:spcPct val="80000"/>
              </a:lnSpc>
            </a:pPr>
            <a:r>
              <a:rPr lang="de-DE" altLang="en-US" sz="1500" dirty="0" smtClean="0">
                <a:solidFill>
                  <a:srgbClr val="000066"/>
                </a:solidFill>
                <a:ea typeface="ＭＳ Ｐゴシック" pitchFamily="34" charset="-128"/>
              </a:rPr>
              <a:t>2.2.3.2</a:t>
            </a:r>
            <a:r>
              <a:rPr lang="de-DE" altLang="en-US" sz="1500" dirty="0" smtClean="0">
                <a:ea typeface="ＭＳ Ｐゴシック" pitchFamily="34" charset="-128"/>
              </a:rPr>
              <a:t> Surrogat Endpunkt</a:t>
            </a:r>
          </a:p>
          <a:p>
            <a:pPr lvl="1">
              <a:lnSpc>
                <a:spcPct val="80000"/>
              </a:lnSpc>
            </a:pPr>
            <a:r>
              <a:rPr lang="de-DE" altLang="en-US" sz="1500" dirty="0" smtClean="0">
                <a:solidFill>
                  <a:srgbClr val="000066"/>
                </a:solidFill>
                <a:ea typeface="ＭＳ Ｐゴシック" pitchFamily="34" charset="-128"/>
              </a:rPr>
              <a:t>2.2.3.3</a:t>
            </a:r>
            <a:r>
              <a:rPr lang="de-DE" altLang="en-US" sz="1500" dirty="0" smtClean="0">
                <a:ea typeface="ＭＳ Ｐゴシック" pitchFamily="34" charset="-128"/>
              </a:rPr>
              <a:t> Composite Endpunkt</a:t>
            </a:r>
          </a:p>
          <a:p>
            <a:pPr>
              <a:lnSpc>
                <a:spcPct val="80000"/>
              </a:lnSpc>
            </a:pPr>
            <a:r>
              <a:rPr lang="de-DE" altLang="en-US" sz="1500" dirty="0" smtClean="0">
                <a:ea typeface="ＭＳ Ｐゴシック" pitchFamily="34" charset="-128"/>
              </a:rPr>
              <a:t>2.2.4 Studientypen</a:t>
            </a:r>
          </a:p>
          <a:p>
            <a:pPr lvl="1">
              <a:lnSpc>
                <a:spcPct val="80000"/>
              </a:lnSpc>
            </a:pPr>
            <a:r>
              <a:rPr lang="de-DE" altLang="en-US" sz="1500" dirty="0" smtClean="0">
                <a:solidFill>
                  <a:srgbClr val="000066"/>
                </a:solidFill>
                <a:ea typeface="ＭＳ Ｐゴシック" pitchFamily="34" charset="-128"/>
              </a:rPr>
              <a:t>2.2.4.1</a:t>
            </a:r>
            <a:r>
              <a:rPr lang="de-DE" altLang="en-US" sz="1500" dirty="0" smtClean="0">
                <a:ea typeface="ＭＳ Ｐゴシック" pitchFamily="34" charset="-128"/>
              </a:rPr>
              <a:t> </a:t>
            </a:r>
            <a:r>
              <a:rPr lang="de-DE" altLang="en-US" sz="1500" dirty="0" smtClean="0">
                <a:solidFill>
                  <a:srgbClr val="000066"/>
                </a:solidFill>
                <a:ea typeface="ＭＳ Ｐゴシック" pitchFamily="34" charset="-128"/>
              </a:rPr>
              <a:t>D</a:t>
            </a:r>
            <a:r>
              <a:rPr lang="de-DE" altLang="en-US" sz="1500" dirty="0" smtClean="0">
                <a:ea typeface="ＭＳ Ｐゴシック" pitchFamily="34" charset="-128"/>
              </a:rPr>
              <a:t>eskriptive Studien</a:t>
            </a:r>
          </a:p>
          <a:p>
            <a:pPr lvl="1">
              <a:lnSpc>
                <a:spcPct val="80000"/>
              </a:lnSpc>
            </a:pPr>
            <a:r>
              <a:rPr lang="de-DE" altLang="en-US" sz="1500" dirty="0" smtClean="0">
                <a:solidFill>
                  <a:srgbClr val="000066"/>
                </a:solidFill>
                <a:ea typeface="ＭＳ Ｐゴシック" pitchFamily="34" charset="-128"/>
              </a:rPr>
              <a:t>2.2.4.2 </a:t>
            </a:r>
            <a:r>
              <a:rPr lang="de-DE" altLang="en-US" sz="1500" dirty="0" smtClean="0">
                <a:ea typeface="ＭＳ Ｐゴシック" pitchFamily="34" charset="-128"/>
              </a:rPr>
              <a:t>Fallkontrollstudie</a:t>
            </a:r>
          </a:p>
          <a:p>
            <a:pPr lvl="1">
              <a:lnSpc>
                <a:spcPct val="80000"/>
              </a:lnSpc>
            </a:pPr>
            <a:r>
              <a:rPr lang="de-DE" altLang="en-US" sz="1500" dirty="0" smtClean="0">
                <a:solidFill>
                  <a:srgbClr val="000066"/>
                </a:solidFill>
                <a:ea typeface="ＭＳ Ｐゴシック" pitchFamily="34" charset="-128"/>
              </a:rPr>
              <a:t>2.2.4.3</a:t>
            </a:r>
            <a:r>
              <a:rPr lang="de-DE" altLang="en-US" sz="1500" dirty="0" smtClean="0">
                <a:ea typeface="ＭＳ Ｐゴシック" pitchFamily="34" charset="-128"/>
              </a:rPr>
              <a:t> </a:t>
            </a:r>
            <a:r>
              <a:rPr lang="de-DE" altLang="en-US" sz="1500" dirty="0" err="1" smtClean="0">
                <a:ea typeface="ＭＳ Ｐゴシック" pitchFamily="34" charset="-128"/>
              </a:rPr>
              <a:t>Kohortenstudie</a:t>
            </a:r>
            <a:endParaRPr lang="de-DE" altLang="en-US" sz="1500" dirty="0" smtClean="0">
              <a:ea typeface="ＭＳ Ｐゴシック" pitchFamily="34" charset="-128"/>
            </a:endParaRPr>
          </a:p>
          <a:p>
            <a:pPr lvl="1">
              <a:lnSpc>
                <a:spcPct val="80000"/>
              </a:lnSpc>
            </a:pPr>
            <a:r>
              <a:rPr lang="de-DE" altLang="en-US" sz="1500" dirty="0" smtClean="0">
                <a:solidFill>
                  <a:srgbClr val="000066"/>
                </a:solidFill>
                <a:ea typeface="ＭＳ Ｐゴシック" pitchFamily="34" charset="-128"/>
              </a:rPr>
              <a:t>2.2.4.4 </a:t>
            </a:r>
            <a:r>
              <a:rPr lang="de-DE" altLang="en-US" sz="1500" dirty="0" smtClean="0">
                <a:ea typeface="ＭＳ Ｐゴシック" pitchFamily="34" charset="-128"/>
              </a:rPr>
              <a:t>Randomisierte kontrollierte Studie </a:t>
            </a:r>
            <a:br>
              <a:rPr lang="de-DE" altLang="en-US" sz="1500" dirty="0" smtClean="0">
                <a:ea typeface="ＭＳ Ｐゴシック" pitchFamily="34" charset="-128"/>
              </a:rPr>
            </a:br>
            <a:r>
              <a:rPr lang="de-DE" altLang="en-US" sz="1500" dirty="0" smtClean="0">
                <a:ea typeface="ＭＳ Ｐゴシック" pitchFamily="34" charset="-128"/>
              </a:rPr>
              <a:t>(</a:t>
            </a:r>
            <a:r>
              <a:rPr lang="de-DE" altLang="en-US" sz="1500" dirty="0" err="1" smtClean="0">
                <a:solidFill>
                  <a:srgbClr val="CC0000"/>
                </a:solidFill>
                <a:ea typeface="ＭＳ Ｐゴシック" pitchFamily="34" charset="-128"/>
              </a:rPr>
              <a:t>R</a:t>
            </a:r>
            <a:r>
              <a:rPr lang="de-DE" altLang="en-US" sz="1500" dirty="0" err="1" smtClean="0">
                <a:ea typeface="ＭＳ Ｐゴシック" pitchFamily="34" charset="-128"/>
              </a:rPr>
              <a:t>andomised</a:t>
            </a:r>
            <a:r>
              <a:rPr lang="de-DE" altLang="en-US" sz="1500" dirty="0" smtClean="0">
                <a:ea typeface="ＭＳ Ｐゴシック" pitchFamily="34" charset="-128"/>
              </a:rPr>
              <a:t> </a:t>
            </a:r>
            <a:r>
              <a:rPr lang="de-DE" altLang="en-US" sz="1500" dirty="0" err="1" smtClean="0">
                <a:solidFill>
                  <a:srgbClr val="CC0000"/>
                </a:solidFill>
                <a:ea typeface="ＭＳ Ｐゴシック" pitchFamily="34" charset="-128"/>
              </a:rPr>
              <a:t>c</a:t>
            </a:r>
            <a:r>
              <a:rPr lang="de-DE" altLang="en-US" sz="1500" dirty="0" err="1" smtClean="0">
                <a:ea typeface="ＭＳ Ｐゴシック" pitchFamily="34" charset="-128"/>
              </a:rPr>
              <a:t>ontrolled</a:t>
            </a:r>
            <a:r>
              <a:rPr lang="de-DE" altLang="en-US" sz="1500" dirty="0" smtClean="0">
                <a:ea typeface="ＭＳ Ｐゴシック" pitchFamily="34" charset="-128"/>
              </a:rPr>
              <a:t> </a:t>
            </a:r>
            <a:r>
              <a:rPr lang="de-DE" altLang="en-US" sz="1500" dirty="0" smtClean="0">
                <a:solidFill>
                  <a:srgbClr val="CC0000"/>
                </a:solidFill>
                <a:ea typeface="ＭＳ Ｐゴシック" pitchFamily="34" charset="-128"/>
              </a:rPr>
              <a:t>T</a:t>
            </a:r>
            <a:r>
              <a:rPr lang="de-DE" altLang="en-US" sz="1500" dirty="0" smtClean="0">
                <a:ea typeface="ＭＳ Ｐゴシック" pitchFamily="34" charset="-128"/>
              </a:rPr>
              <a:t>rial </a:t>
            </a:r>
            <a:r>
              <a:rPr lang="de-DE" altLang="en-US" sz="1500" dirty="0" smtClean="0">
                <a:solidFill>
                  <a:srgbClr val="CC0000"/>
                </a:solidFill>
                <a:ea typeface="ＭＳ Ｐゴシック" pitchFamily="34" charset="-128"/>
              </a:rPr>
              <a:t>RCT</a:t>
            </a:r>
            <a:r>
              <a:rPr lang="de-DE" altLang="en-US" sz="1500" dirty="0" smtClean="0">
                <a:ea typeface="ＭＳ Ｐゴシック" pitchFamily="34" charset="-128"/>
              </a:rPr>
              <a:t>)</a:t>
            </a:r>
          </a:p>
          <a:p>
            <a:pPr>
              <a:lnSpc>
                <a:spcPct val="80000"/>
              </a:lnSpc>
            </a:pPr>
            <a:r>
              <a:rPr lang="de-DE" altLang="en-US" sz="1500" dirty="0" smtClean="0">
                <a:ea typeface="ＭＳ Ｐゴシック" pitchFamily="34" charset="-128"/>
              </a:rPr>
              <a:t>2.2.5 Metaanalyse</a:t>
            </a:r>
          </a:p>
        </p:txBody>
      </p:sp>
    </p:spTree>
  </p:cSld>
  <p:clrMapOvr>
    <a:masterClrMapping/>
  </p:clrMapOvr>
  <p:transition>
    <p:zoom/>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8195"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67C6367D-29D2-408E-A803-84BC75989849}" type="slidenum">
              <a:rPr lang="de-DE" altLang="en-US" sz="900" smtClean="0">
                <a:solidFill>
                  <a:schemeClr val="accent2"/>
                </a:solidFill>
              </a:rPr>
              <a:pPr/>
              <a:t>6</a:t>
            </a:fld>
            <a:endParaRPr lang="de-DE" altLang="en-US" sz="1400" b="0" smtClean="0">
              <a:solidFill>
                <a:schemeClr val="tx1"/>
              </a:solidFill>
            </a:endParaRPr>
          </a:p>
        </p:txBody>
      </p:sp>
      <p:sp>
        <p:nvSpPr>
          <p:cNvPr id="14338" name="Rectangle 2"/>
          <p:cNvSpPr>
            <a:spLocks noGrp="1" noChangeArrowheads="1"/>
          </p:cNvSpPr>
          <p:nvPr>
            <p:ph type="title"/>
          </p:nvPr>
        </p:nvSpPr>
        <p:spPr>
          <a:xfrm>
            <a:off x="611188" y="333375"/>
            <a:ext cx="7772400" cy="946150"/>
          </a:xfrm>
        </p:spPr>
        <p:txBody>
          <a:bodyPr/>
          <a:lstStyle/>
          <a:p>
            <a:pPr>
              <a:defRPr/>
            </a:pPr>
            <a:r>
              <a:rPr lang="de-DE" altLang="en-US" smtClean="0">
                <a:ea typeface="ＭＳ Ｐゴシック" pitchFamily="1" charset="-128"/>
              </a:rPr>
              <a:t>Bedeutung der Pharmakoepidemiologie und der Pharmakoökonomie für die Pharmazie</a:t>
            </a:r>
          </a:p>
        </p:txBody>
      </p:sp>
      <p:sp>
        <p:nvSpPr>
          <p:cNvPr id="14346" name="Text Box 10"/>
          <p:cNvSpPr txBox="1">
            <a:spLocks noChangeArrowheads="1"/>
          </p:cNvSpPr>
          <p:nvPr/>
        </p:nvSpPr>
        <p:spPr bwMode="auto">
          <a:xfrm>
            <a:off x="684213" y="2276475"/>
            <a:ext cx="7489825" cy="3414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buFontTx/>
              <a:buBlip>
                <a:blip r:embed="rId3"/>
              </a:buBlip>
              <a:defRPr/>
            </a:pPr>
            <a:r>
              <a:rPr lang="de-DE" altLang="en-US" smtClean="0"/>
              <a:t>Die </a:t>
            </a:r>
            <a:r>
              <a:rPr lang="de-DE" altLang="en-US" smtClean="0">
                <a:solidFill>
                  <a:srgbClr val="CC0000"/>
                </a:solidFill>
                <a:effectLst>
                  <a:outerShdw blurRad="38100" dist="38100" dir="2700000" algn="tl">
                    <a:srgbClr val="000000"/>
                  </a:outerShdw>
                </a:effectLst>
              </a:rPr>
              <a:t>Pharmakoepidemiologie</a:t>
            </a:r>
            <a:r>
              <a:rPr lang="de-DE" altLang="en-US" smtClean="0"/>
              <a:t> untersucht die erwünschten und unerwünschten Effekte einer breiten Arzneimittelanwendung in definierten Bevölkerungsgruppen</a:t>
            </a:r>
          </a:p>
          <a:p>
            <a:pPr>
              <a:buFontTx/>
              <a:buBlip>
                <a:blip r:embed="rId3"/>
              </a:buBlip>
              <a:defRPr/>
            </a:pPr>
            <a:r>
              <a:rPr lang="de-DE" altLang="en-US" smtClean="0">
                <a:solidFill>
                  <a:srgbClr val="CC0000"/>
                </a:solidFill>
                <a:effectLst>
                  <a:outerShdw blurRad="38100" dist="38100" dir="2700000" algn="tl">
                    <a:srgbClr val="000000"/>
                  </a:outerShdw>
                </a:effectLst>
              </a:rPr>
              <a:t>Ziel</a:t>
            </a:r>
            <a:r>
              <a:rPr lang="de-DE" altLang="en-US" smtClean="0"/>
              <a:t> der Pharmakoepidemiologie ist es, kausale Zusammenhänge zu erkennen, um sie im Sinne einer rationalen Pharmakotherapie zu bewerten</a:t>
            </a:r>
          </a:p>
          <a:p>
            <a:pPr>
              <a:buFontTx/>
              <a:buBlip>
                <a:blip r:embed="rId3"/>
              </a:buBlip>
              <a:defRPr/>
            </a:pPr>
            <a:r>
              <a:rPr lang="de-DE" altLang="en-US" smtClean="0">
                <a:solidFill>
                  <a:srgbClr val="CC0000"/>
                </a:solidFill>
                <a:effectLst>
                  <a:outerShdw blurRad="38100" dist="38100" dir="2700000" algn="tl">
                    <a:srgbClr val="000000"/>
                  </a:outerShdw>
                </a:effectLst>
              </a:rPr>
              <a:t>Wirksamkeit</a:t>
            </a:r>
            <a:r>
              <a:rPr lang="de-DE" altLang="en-US" smtClean="0">
                <a:effectLst>
                  <a:outerShdw blurRad="38100" dist="38100" dir="2700000" algn="tl">
                    <a:srgbClr val="000000"/>
                  </a:outerShdw>
                </a:effectLst>
              </a:rPr>
              <a:t>, </a:t>
            </a:r>
            <a:r>
              <a:rPr lang="de-DE" altLang="en-US" smtClean="0">
                <a:solidFill>
                  <a:srgbClr val="CC0000"/>
                </a:solidFill>
                <a:effectLst>
                  <a:outerShdw blurRad="38100" dist="38100" dir="2700000" algn="tl">
                    <a:srgbClr val="000000"/>
                  </a:outerShdw>
                </a:effectLst>
              </a:rPr>
              <a:t>Effektivität</a:t>
            </a:r>
            <a:r>
              <a:rPr lang="de-DE" altLang="en-US" smtClean="0"/>
              <a:t> und </a:t>
            </a:r>
            <a:r>
              <a:rPr lang="de-DE" altLang="en-US" smtClean="0">
                <a:solidFill>
                  <a:srgbClr val="CC0000"/>
                </a:solidFill>
                <a:effectLst>
                  <a:outerShdw blurRad="38100" dist="38100" dir="2700000" algn="tl">
                    <a:srgbClr val="000000"/>
                  </a:outerShdw>
                </a:effectLst>
              </a:rPr>
              <a:t>Sicherheit</a:t>
            </a:r>
            <a:r>
              <a:rPr lang="de-DE" altLang="en-US" smtClean="0">
                <a:solidFill>
                  <a:srgbClr val="CC0000"/>
                </a:solidFill>
              </a:rPr>
              <a:t> </a:t>
            </a:r>
            <a:r>
              <a:rPr lang="de-DE" altLang="en-US" smtClean="0"/>
              <a:t>von Arzneimitteln</a:t>
            </a:r>
          </a:p>
        </p:txBody>
      </p:sp>
      <p:sp>
        <p:nvSpPr>
          <p:cNvPr id="14351" name="Text Box 15"/>
          <p:cNvSpPr txBox="1">
            <a:spLocks noChangeArrowheads="1"/>
          </p:cNvSpPr>
          <p:nvPr/>
        </p:nvSpPr>
        <p:spPr bwMode="auto">
          <a:xfrm>
            <a:off x="611188" y="15573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en-US" sz="1600" smtClean="0"/>
              <a:t>Definitionen 1.</a:t>
            </a:r>
          </a:p>
        </p:txBody>
      </p:sp>
      <p:grpSp>
        <p:nvGrpSpPr>
          <p:cNvPr id="2" name="Group 26"/>
          <p:cNvGrpSpPr>
            <a:grpSpLocks noChangeAspect="1"/>
          </p:cNvGrpSpPr>
          <p:nvPr/>
        </p:nvGrpSpPr>
        <p:grpSpPr bwMode="auto">
          <a:xfrm>
            <a:off x="7667625" y="5445125"/>
            <a:ext cx="803275" cy="906463"/>
            <a:chOff x="204" y="3203"/>
            <a:chExt cx="506" cy="571"/>
          </a:xfrm>
          <a:effectLst>
            <a:outerShdw blurRad="50800" dist="38100" dir="2700000" algn="tl" rotWithShape="0">
              <a:prstClr val="black">
                <a:alpha val="40000"/>
              </a:prstClr>
            </a:outerShdw>
          </a:effectLst>
        </p:grpSpPr>
        <p:sp>
          <p:nvSpPr>
            <p:cNvPr id="65544" name="AutoShape 25"/>
            <p:cNvSpPr>
              <a:spLocks noChangeAspect="1" noChangeArrowheads="1" noTextEdit="1"/>
            </p:cNvSpPr>
            <p:nvPr/>
          </p:nvSpPr>
          <p:spPr bwMode="auto">
            <a:xfrm>
              <a:off x="204" y="3203"/>
              <a:ext cx="506" cy="5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defRPr/>
              </a:pPr>
              <a:endParaRPr lang="de-DE">
                <a:ea typeface="+mn-ea"/>
              </a:endParaRPr>
            </a:p>
          </p:txBody>
        </p:sp>
        <p:sp>
          <p:nvSpPr>
            <p:cNvPr id="65545" name="Freeform 27"/>
            <p:cNvSpPr>
              <a:spLocks/>
            </p:cNvSpPr>
            <p:nvPr/>
          </p:nvSpPr>
          <p:spPr bwMode="auto">
            <a:xfrm>
              <a:off x="204" y="3280"/>
              <a:ext cx="506" cy="432"/>
            </a:xfrm>
            <a:custGeom>
              <a:avLst/>
              <a:gdLst>
                <a:gd name="T0" fmla="*/ 0 w 1012"/>
                <a:gd name="T1" fmla="*/ 0 h 865"/>
                <a:gd name="T2" fmla="*/ 62 w 1012"/>
                <a:gd name="T3" fmla="*/ 408 h 865"/>
                <a:gd name="T4" fmla="*/ 426 w 1012"/>
                <a:gd name="T5" fmla="*/ 432 h 865"/>
                <a:gd name="T6" fmla="*/ 506 w 1012"/>
                <a:gd name="T7" fmla="*/ 21 h 865"/>
                <a:gd name="T8" fmla="*/ 0 w 1012"/>
                <a:gd name="T9" fmla="*/ 0 h 865"/>
                <a:gd name="T10" fmla="*/ 0 60000 65536"/>
                <a:gd name="T11" fmla="*/ 0 60000 65536"/>
                <a:gd name="T12" fmla="*/ 0 60000 65536"/>
                <a:gd name="T13" fmla="*/ 0 60000 65536"/>
                <a:gd name="T14" fmla="*/ 0 60000 65536"/>
                <a:gd name="T15" fmla="*/ 0 w 1012"/>
                <a:gd name="T16" fmla="*/ 0 h 865"/>
                <a:gd name="T17" fmla="*/ 1012 w 1012"/>
                <a:gd name="T18" fmla="*/ 865 h 865"/>
              </a:gdLst>
              <a:ahLst/>
              <a:cxnLst>
                <a:cxn ang="T10">
                  <a:pos x="T0" y="T1"/>
                </a:cxn>
                <a:cxn ang="T11">
                  <a:pos x="T2" y="T3"/>
                </a:cxn>
                <a:cxn ang="T12">
                  <a:pos x="T4" y="T5"/>
                </a:cxn>
                <a:cxn ang="T13">
                  <a:pos x="T6" y="T7"/>
                </a:cxn>
                <a:cxn ang="T14">
                  <a:pos x="T8" y="T9"/>
                </a:cxn>
              </a:cxnLst>
              <a:rect l="T15" t="T16" r="T17" b="T18"/>
              <a:pathLst>
                <a:path w="1012" h="865">
                  <a:moveTo>
                    <a:pt x="0" y="0"/>
                  </a:moveTo>
                  <a:lnTo>
                    <a:pt x="123" y="816"/>
                  </a:lnTo>
                  <a:lnTo>
                    <a:pt x="852" y="865"/>
                  </a:lnTo>
                  <a:lnTo>
                    <a:pt x="1012" y="42"/>
                  </a:lnTo>
                  <a:lnTo>
                    <a:pt x="0" y="0"/>
                  </a:lnTo>
                  <a:close/>
                </a:path>
              </a:pathLst>
            </a:custGeom>
            <a:solidFill>
              <a:srgbClr val="F2A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de-DE">
                <a:ea typeface="+mn-ea"/>
              </a:endParaRPr>
            </a:p>
          </p:txBody>
        </p:sp>
        <p:sp>
          <p:nvSpPr>
            <p:cNvPr id="65546" name="Freeform 28"/>
            <p:cNvSpPr>
              <a:spLocks/>
            </p:cNvSpPr>
            <p:nvPr/>
          </p:nvSpPr>
          <p:spPr bwMode="auto">
            <a:xfrm>
              <a:off x="250" y="3203"/>
              <a:ext cx="409" cy="215"/>
            </a:xfrm>
            <a:custGeom>
              <a:avLst/>
              <a:gdLst>
                <a:gd name="T0" fmla="*/ 409 w 820"/>
                <a:gd name="T1" fmla="*/ 34 h 429"/>
                <a:gd name="T2" fmla="*/ 402 w 820"/>
                <a:gd name="T3" fmla="*/ 31 h 429"/>
                <a:gd name="T4" fmla="*/ 393 w 820"/>
                <a:gd name="T5" fmla="*/ 27 h 429"/>
                <a:gd name="T6" fmla="*/ 383 w 820"/>
                <a:gd name="T7" fmla="*/ 24 h 429"/>
                <a:gd name="T8" fmla="*/ 373 w 820"/>
                <a:gd name="T9" fmla="*/ 20 h 429"/>
                <a:gd name="T10" fmla="*/ 362 w 820"/>
                <a:gd name="T11" fmla="*/ 18 h 429"/>
                <a:gd name="T12" fmla="*/ 350 w 820"/>
                <a:gd name="T13" fmla="*/ 15 h 429"/>
                <a:gd name="T14" fmla="*/ 339 w 820"/>
                <a:gd name="T15" fmla="*/ 12 h 429"/>
                <a:gd name="T16" fmla="*/ 327 w 820"/>
                <a:gd name="T17" fmla="*/ 10 h 429"/>
                <a:gd name="T18" fmla="*/ 314 w 820"/>
                <a:gd name="T19" fmla="*/ 8 h 429"/>
                <a:gd name="T20" fmla="*/ 301 w 820"/>
                <a:gd name="T21" fmla="*/ 7 h 429"/>
                <a:gd name="T22" fmla="*/ 288 w 820"/>
                <a:gd name="T23" fmla="*/ 5 h 429"/>
                <a:gd name="T24" fmla="*/ 275 w 820"/>
                <a:gd name="T25" fmla="*/ 3 h 429"/>
                <a:gd name="T26" fmla="*/ 261 w 820"/>
                <a:gd name="T27" fmla="*/ 2 h 429"/>
                <a:gd name="T28" fmla="*/ 247 w 820"/>
                <a:gd name="T29" fmla="*/ 1 h 429"/>
                <a:gd name="T30" fmla="*/ 233 w 820"/>
                <a:gd name="T31" fmla="*/ 1 h 429"/>
                <a:gd name="T32" fmla="*/ 218 w 820"/>
                <a:gd name="T33" fmla="*/ 0 h 429"/>
                <a:gd name="T34" fmla="*/ 204 w 820"/>
                <a:gd name="T35" fmla="*/ 0 h 429"/>
                <a:gd name="T36" fmla="*/ 190 w 820"/>
                <a:gd name="T37" fmla="*/ 0 h 429"/>
                <a:gd name="T38" fmla="*/ 176 w 820"/>
                <a:gd name="T39" fmla="*/ 1 h 429"/>
                <a:gd name="T40" fmla="*/ 162 w 820"/>
                <a:gd name="T41" fmla="*/ 1 h 429"/>
                <a:gd name="T42" fmla="*/ 148 w 820"/>
                <a:gd name="T43" fmla="*/ 2 h 429"/>
                <a:gd name="T44" fmla="*/ 134 w 820"/>
                <a:gd name="T45" fmla="*/ 3 h 429"/>
                <a:gd name="T46" fmla="*/ 121 w 820"/>
                <a:gd name="T47" fmla="*/ 5 h 429"/>
                <a:gd name="T48" fmla="*/ 108 w 820"/>
                <a:gd name="T49" fmla="*/ 7 h 429"/>
                <a:gd name="T50" fmla="*/ 95 w 820"/>
                <a:gd name="T51" fmla="*/ 8 h 429"/>
                <a:gd name="T52" fmla="*/ 82 w 820"/>
                <a:gd name="T53" fmla="*/ 10 h 429"/>
                <a:gd name="T54" fmla="*/ 70 w 820"/>
                <a:gd name="T55" fmla="*/ 12 h 429"/>
                <a:gd name="T56" fmla="*/ 59 w 820"/>
                <a:gd name="T57" fmla="*/ 15 h 429"/>
                <a:gd name="T58" fmla="*/ 47 w 820"/>
                <a:gd name="T59" fmla="*/ 18 h 429"/>
                <a:gd name="T60" fmla="*/ 36 w 820"/>
                <a:gd name="T61" fmla="*/ 20 h 429"/>
                <a:gd name="T62" fmla="*/ 26 w 820"/>
                <a:gd name="T63" fmla="*/ 24 h 429"/>
                <a:gd name="T64" fmla="*/ 16 w 820"/>
                <a:gd name="T65" fmla="*/ 27 h 429"/>
                <a:gd name="T66" fmla="*/ 7 w 820"/>
                <a:gd name="T67" fmla="*/ 31 h 429"/>
                <a:gd name="T68" fmla="*/ 0 w 820"/>
                <a:gd name="T69" fmla="*/ 34 h 429"/>
                <a:gd name="T70" fmla="*/ 0 w 820"/>
                <a:gd name="T71" fmla="*/ 215 h 429"/>
                <a:gd name="T72" fmla="*/ 409 w 820"/>
                <a:gd name="T73" fmla="*/ 215 h 429"/>
                <a:gd name="T74" fmla="*/ 409 w 820"/>
                <a:gd name="T75" fmla="*/ 34 h 42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20"/>
                <a:gd name="T115" fmla="*/ 0 h 429"/>
                <a:gd name="T116" fmla="*/ 820 w 820"/>
                <a:gd name="T117" fmla="*/ 429 h 42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20" h="429">
                  <a:moveTo>
                    <a:pt x="820" y="67"/>
                  </a:moveTo>
                  <a:lnTo>
                    <a:pt x="806" y="61"/>
                  </a:lnTo>
                  <a:lnTo>
                    <a:pt x="787" y="54"/>
                  </a:lnTo>
                  <a:lnTo>
                    <a:pt x="768" y="47"/>
                  </a:lnTo>
                  <a:lnTo>
                    <a:pt x="747" y="40"/>
                  </a:lnTo>
                  <a:lnTo>
                    <a:pt x="725" y="35"/>
                  </a:lnTo>
                  <a:lnTo>
                    <a:pt x="702" y="30"/>
                  </a:lnTo>
                  <a:lnTo>
                    <a:pt x="679" y="24"/>
                  </a:lnTo>
                  <a:lnTo>
                    <a:pt x="655" y="20"/>
                  </a:lnTo>
                  <a:lnTo>
                    <a:pt x="629" y="16"/>
                  </a:lnTo>
                  <a:lnTo>
                    <a:pt x="604" y="13"/>
                  </a:lnTo>
                  <a:lnTo>
                    <a:pt x="578" y="9"/>
                  </a:lnTo>
                  <a:lnTo>
                    <a:pt x="551" y="6"/>
                  </a:lnTo>
                  <a:lnTo>
                    <a:pt x="523" y="3"/>
                  </a:lnTo>
                  <a:lnTo>
                    <a:pt x="496" y="2"/>
                  </a:lnTo>
                  <a:lnTo>
                    <a:pt x="467" y="1"/>
                  </a:lnTo>
                  <a:lnTo>
                    <a:pt x="438" y="0"/>
                  </a:lnTo>
                  <a:lnTo>
                    <a:pt x="409" y="0"/>
                  </a:lnTo>
                  <a:lnTo>
                    <a:pt x="380" y="0"/>
                  </a:lnTo>
                  <a:lnTo>
                    <a:pt x="352" y="1"/>
                  </a:lnTo>
                  <a:lnTo>
                    <a:pt x="324" y="2"/>
                  </a:lnTo>
                  <a:lnTo>
                    <a:pt x="296" y="3"/>
                  </a:lnTo>
                  <a:lnTo>
                    <a:pt x="269" y="6"/>
                  </a:lnTo>
                  <a:lnTo>
                    <a:pt x="242" y="9"/>
                  </a:lnTo>
                  <a:lnTo>
                    <a:pt x="216" y="13"/>
                  </a:lnTo>
                  <a:lnTo>
                    <a:pt x="190" y="16"/>
                  </a:lnTo>
                  <a:lnTo>
                    <a:pt x="165" y="20"/>
                  </a:lnTo>
                  <a:lnTo>
                    <a:pt x="141" y="24"/>
                  </a:lnTo>
                  <a:lnTo>
                    <a:pt x="118" y="30"/>
                  </a:lnTo>
                  <a:lnTo>
                    <a:pt x="95" y="35"/>
                  </a:lnTo>
                  <a:lnTo>
                    <a:pt x="73" y="40"/>
                  </a:lnTo>
                  <a:lnTo>
                    <a:pt x="52" y="47"/>
                  </a:lnTo>
                  <a:lnTo>
                    <a:pt x="32" y="54"/>
                  </a:lnTo>
                  <a:lnTo>
                    <a:pt x="14" y="61"/>
                  </a:lnTo>
                  <a:lnTo>
                    <a:pt x="0" y="67"/>
                  </a:lnTo>
                  <a:lnTo>
                    <a:pt x="0" y="429"/>
                  </a:lnTo>
                  <a:lnTo>
                    <a:pt x="820" y="429"/>
                  </a:lnTo>
                  <a:lnTo>
                    <a:pt x="820"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de-DE">
                <a:ea typeface="+mn-ea"/>
              </a:endParaRPr>
            </a:p>
          </p:txBody>
        </p:sp>
        <p:sp>
          <p:nvSpPr>
            <p:cNvPr id="65547" name="Freeform 29"/>
            <p:cNvSpPr>
              <a:spLocks/>
            </p:cNvSpPr>
            <p:nvPr/>
          </p:nvSpPr>
          <p:spPr bwMode="auto">
            <a:xfrm>
              <a:off x="271" y="3224"/>
              <a:ext cx="367" cy="172"/>
            </a:xfrm>
            <a:custGeom>
              <a:avLst/>
              <a:gdLst>
                <a:gd name="T0" fmla="*/ 367 w 734"/>
                <a:gd name="T1" fmla="*/ 26 h 344"/>
                <a:gd name="T2" fmla="*/ 367 w 734"/>
                <a:gd name="T3" fmla="*/ 172 h 344"/>
                <a:gd name="T4" fmla="*/ 0 w 734"/>
                <a:gd name="T5" fmla="*/ 172 h 344"/>
                <a:gd name="T6" fmla="*/ 0 w 734"/>
                <a:gd name="T7" fmla="*/ 26 h 344"/>
                <a:gd name="T8" fmla="*/ 9 w 734"/>
                <a:gd name="T9" fmla="*/ 23 h 344"/>
                <a:gd name="T10" fmla="*/ 19 w 734"/>
                <a:gd name="T11" fmla="*/ 21 h 344"/>
                <a:gd name="T12" fmla="*/ 27 w 734"/>
                <a:gd name="T13" fmla="*/ 18 h 344"/>
                <a:gd name="T14" fmla="*/ 38 w 734"/>
                <a:gd name="T15" fmla="*/ 15 h 344"/>
                <a:gd name="T16" fmla="*/ 48 w 734"/>
                <a:gd name="T17" fmla="*/ 12 h 344"/>
                <a:gd name="T18" fmla="*/ 59 w 734"/>
                <a:gd name="T19" fmla="*/ 11 h 344"/>
                <a:gd name="T20" fmla="*/ 71 w 734"/>
                <a:gd name="T21" fmla="*/ 9 h 344"/>
                <a:gd name="T22" fmla="*/ 83 w 734"/>
                <a:gd name="T23" fmla="*/ 6 h 344"/>
                <a:gd name="T24" fmla="*/ 94 w 734"/>
                <a:gd name="T25" fmla="*/ 5 h 344"/>
                <a:gd name="T26" fmla="*/ 106 w 734"/>
                <a:gd name="T27" fmla="*/ 4 h 344"/>
                <a:gd name="T28" fmla="*/ 118 w 734"/>
                <a:gd name="T29" fmla="*/ 3 h 344"/>
                <a:gd name="T30" fmla="*/ 131 w 734"/>
                <a:gd name="T31" fmla="*/ 1 h 344"/>
                <a:gd name="T32" fmla="*/ 144 w 734"/>
                <a:gd name="T33" fmla="*/ 1 h 344"/>
                <a:gd name="T34" fmla="*/ 157 w 734"/>
                <a:gd name="T35" fmla="*/ 1 h 344"/>
                <a:gd name="T36" fmla="*/ 170 w 734"/>
                <a:gd name="T37" fmla="*/ 0 h 344"/>
                <a:gd name="T38" fmla="*/ 183 w 734"/>
                <a:gd name="T39" fmla="*/ 0 h 344"/>
                <a:gd name="T40" fmla="*/ 196 w 734"/>
                <a:gd name="T41" fmla="*/ 0 h 344"/>
                <a:gd name="T42" fmla="*/ 209 w 734"/>
                <a:gd name="T43" fmla="*/ 1 h 344"/>
                <a:gd name="T44" fmla="*/ 223 w 734"/>
                <a:gd name="T45" fmla="*/ 1 h 344"/>
                <a:gd name="T46" fmla="*/ 235 w 734"/>
                <a:gd name="T47" fmla="*/ 1 h 344"/>
                <a:gd name="T48" fmla="*/ 248 w 734"/>
                <a:gd name="T49" fmla="*/ 3 h 344"/>
                <a:gd name="T50" fmla="*/ 261 w 734"/>
                <a:gd name="T51" fmla="*/ 4 h 344"/>
                <a:gd name="T52" fmla="*/ 273 w 734"/>
                <a:gd name="T53" fmla="*/ 5 h 344"/>
                <a:gd name="T54" fmla="*/ 285 w 734"/>
                <a:gd name="T55" fmla="*/ 6 h 344"/>
                <a:gd name="T56" fmla="*/ 296 w 734"/>
                <a:gd name="T57" fmla="*/ 9 h 344"/>
                <a:gd name="T58" fmla="*/ 308 w 734"/>
                <a:gd name="T59" fmla="*/ 11 h 344"/>
                <a:gd name="T60" fmla="*/ 319 w 734"/>
                <a:gd name="T61" fmla="*/ 12 h 344"/>
                <a:gd name="T62" fmla="*/ 329 w 734"/>
                <a:gd name="T63" fmla="*/ 15 h 344"/>
                <a:gd name="T64" fmla="*/ 339 w 734"/>
                <a:gd name="T65" fmla="*/ 18 h 344"/>
                <a:gd name="T66" fmla="*/ 349 w 734"/>
                <a:gd name="T67" fmla="*/ 21 h 344"/>
                <a:gd name="T68" fmla="*/ 359 w 734"/>
                <a:gd name="T69" fmla="*/ 23 h 344"/>
                <a:gd name="T70" fmla="*/ 367 w 734"/>
                <a:gd name="T71" fmla="*/ 26 h 3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34"/>
                <a:gd name="T109" fmla="*/ 0 h 344"/>
                <a:gd name="T110" fmla="*/ 734 w 734"/>
                <a:gd name="T111" fmla="*/ 344 h 34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34" h="344">
                  <a:moveTo>
                    <a:pt x="734" y="53"/>
                  </a:moveTo>
                  <a:lnTo>
                    <a:pt x="734" y="344"/>
                  </a:lnTo>
                  <a:lnTo>
                    <a:pt x="0" y="344"/>
                  </a:lnTo>
                  <a:lnTo>
                    <a:pt x="0" y="53"/>
                  </a:lnTo>
                  <a:lnTo>
                    <a:pt x="17" y="47"/>
                  </a:lnTo>
                  <a:lnTo>
                    <a:pt x="37" y="41"/>
                  </a:lnTo>
                  <a:lnTo>
                    <a:pt x="55" y="35"/>
                  </a:lnTo>
                  <a:lnTo>
                    <a:pt x="76" y="31"/>
                  </a:lnTo>
                  <a:lnTo>
                    <a:pt x="97" y="25"/>
                  </a:lnTo>
                  <a:lnTo>
                    <a:pt x="118" y="21"/>
                  </a:lnTo>
                  <a:lnTo>
                    <a:pt x="141" y="17"/>
                  </a:lnTo>
                  <a:lnTo>
                    <a:pt x="165" y="13"/>
                  </a:lnTo>
                  <a:lnTo>
                    <a:pt x="188" y="10"/>
                  </a:lnTo>
                  <a:lnTo>
                    <a:pt x="212" y="8"/>
                  </a:lnTo>
                  <a:lnTo>
                    <a:pt x="236" y="5"/>
                  </a:lnTo>
                  <a:lnTo>
                    <a:pt x="261" y="3"/>
                  </a:lnTo>
                  <a:lnTo>
                    <a:pt x="287" y="2"/>
                  </a:lnTo>
                  <a:lnTo>
                    <a:pt x="313" y="1"/>
                  </a:lnTo>
                  <a:lnTo>
                    <a:pt x="340" y="0"/>
                  </a:lnTo>
                  <a:lnTo>
                    <a:pt x="366" y="0"/>
                  </a:lnTo>
                  <a:lnTo>
                    <a:pt x="393" y="0"/>
                  </a:lnTo>
                  <a:lnTo>
                    <a:pt x="419" y="1"/>
                  </a:lnTo>
                  <a:lnTo>
                    <a:pt x="446" y="2"/>
                  </a:lnTo>
                  <a:lnTo>
                    <a:pt x="471" y="3"/>
                  </a:lnTo>
                  <a:lnTo>
                    <a:pt x="496" y="5"/>
                  </a:lnTo>
                  <a:lnTo>
                    <a:pt x="521" y="8"/>
                  </a:lnTo>
                  <a:lnTo>
                    <a:pt x="545" y="10"/>
                  </a:lnTo>
                  <a:lnTo>
                    <a:pt x="569" y="13"/>
                  </a:lnTo>
                  <a:lnTo>
                    <a:pt x="592" y="17"/>
                  </a:lnTo>
                  <a:lnTo>
                    <a:pt x="615" y="21"/>
                  </a:lnTo>
                  <a:lnTo>
                    <a:pt x="637" y="25"/>
                  </a:lnTo>
                  <a:lnTo>
                    <a:pt x="658" y="31"/>
                  </a:lnTo>
                  <a:lnTo>
                    <a:pt x="677" y="35"/>
                  </a:lnTo>
                  <a:lnTo>
                    <a:pt x="697" y="41"/>
                  </a:lnTo>
                  <a:lnTo>
                    <a:pt x="717" y="47"/>
                  </a:lnTo>
                  <a:lnTo>
                    <a:pt x="734" y="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de-DE">
                <a:ea typeface="+mn-ea"/>
              </a:endParaRPr>
            </a:p>
          </p:txBody>
        </p:sp>
        <p:sp>
          <p:nvSpPr>
            <p:cNvPr id="65548" name="Freeform 30"/>
            <p:cNvSpPr>
              <a:spLocks/>
            </p:cNvSpPr>
            <p:nvPr/>
          </p:nvSpPr>
          <p:spPr bwMode="auto">
            <a:xfrm>
              <a:off x="321" y="3427"/>
              <a:ext cx="259" cy="346"/>
            </a:xfrm>
            <a:custGeom>
              <a:avLst/>
              <a:gdLst>
                <a:gd name="T0" fmla="*/ 186 w 518"/>
                <a:gd name="T1" fmla="*/ 240 h 691"/>
                <a:gd name="T2" fmla="*/ 197 w 518"/>
                <a:gd name="T3" fmla="*/ 234 h 691"/>
                <a:gd name="T4" fmla="*/ 207 w 518"/>
                <a:gd name="T5" fmla="*/ 227 h 691"/>
                <a:gd name="T6" fmla="*/ 217 w 518"/>
                <a:gd name="T7" fmla="*/ 219 h 691"/>
                <a:gd name="T8" fmla="*/ 230 w 518"/>
                <a:gd name="T9" fmla="*/ 205 h 691"/>
                <a:gd name="T10" fmla="*/ 244 w 518"/>
                <a:gd name="T11" fmla="*/ 185 h 691"/>
                <a:gd name="T12" fmla="*/ 253 w 518"/>
                <a:gd name="T13" fmla="*/ 163 h 691"/>
                <a:gd name="T14" fmla="*/ 258 w 518"/>
                <a:gd name="T15" fmla="*/ 139 h 691"/>
                <a:gd name="T16" fmla="*/ 258 w 518"/>
                <a:gd name="T17" fmla="*/ 114 h 691"/>
                <a:gd name="T18" fmla="*/ 253 w 518"/>
                <a:gd name="T19" fmla="*/ 89 h 691"/>
                <a:gd name="T20" fmla="*/ 244 w 518"/>
                <a:gd name="T21" fmla="*/ 67 h 691"/>
                <a:gd name="T22" fmla="*/ 230 w 518"/>
                <a:gd name="T23" fmla="*/ 46 h 691"/>
                <a:gd name="T24" fmla="*/ 212 w 518"/>
                <a:gd name="T25" fmla="*/ 28 h 691"/>
                <a:gd name="T26" fmla="*/ 192 w 518"/>
                <a:gd name="T27" fmla="*/ 15 h 691"/>
                <a:gd name="T28" fmla="*/ 169 w 518"/>
                <a:gd name="T29" fmla="*/ 5 h 691"/>
                <a:gd name="T30" fmla="*/ 145 w 518"/>
                <a:gd name="T31" fmla="*/ 1 h 691"/>
                <a:gd name="T32" fmla="*/ 120 w 518"/>
                <a:gd name="T33" fmla="*/ 1 h 691"/>
                <a:gd name="T34" fmla="*/ 95 w 518"/>
                <a:gd name="T35" fmla="*/ 6 h 691"/>
                <a:gd name="T36" fmla="*/ 72 w 518"/>
                <a:gd name="T37" fmla="*/ 15 h 691"/>
                <a:gd name="T38" fmla="*/ 52 w 518"/>
                <a:gd name="T39" fmla="*/ 29 h 691"/>
                <a:gd name="T40" fmla="*/ 35 w 518"/>
                <a:gd name="T41" fmla="*/ 46 h 691"/>
                <a:gd name="T42" fmla="*/ 21 w 518"/>
                <a:gd name="T43" fmla="*/ 66 h 691"/>
                <a:gd name="T44" fmla="*/ 12 w 518"/>
                <a:gd name="T45" fmla="*/ 89 h 691"/>
                <a:gd name="T46" fmla="*/ 7 w 518"/>
                <a:gd name="T47" fmla="*/ 114 h 691"/>
                <a:gd name="T48" fmla="*/ 7 w 518"/>
                <a:gd name="T49" fmla="*/ 139 h 691"/>
                <a:gd name="T50" fmla="*/ 11 w 518"/>
                <a:gd name="T51" fmla="*/ 163 h 691"/>
                <a:gd name="T52" fmla="*/ 21 w 518"/>
                <a:gd name="T53" fmla="*/ 185 h 691"/>
                <a:gd name="T54" fmla="*/ 34 w 518"/>
                <a:gd name="T55" fmla="*/ 205 h 691"/>
                <a:gd name="T56" fmla="*/ 48 w 518"/>
                <a:gd name="T57" fmla="*/ 218 h 691"/>
                <a:gd name="T58" fmla="*/ 57 w 518"/>
                <a:gd name="T59" fmla="*/ 226 h 691"/>
                <a:gd name="T60" fmla="*/ 67 w 518"/>
                <a:gd name="T61" fmla="*/ 233 h 691"/>
                <a:gd name="T62" fmla="*/ 77 w 518"/>
                <a:gd name="T63" fmla="*/ 239 h 691"/>
                <a:gd name="T64" fmla="*/ 56 w 518"/>
                <a:gd name="T65" fmla="*/ 315 h 691"/>
                <a:gd name="T66" fmla="*/ 11 w 518"/>
                <a:gd name="T67" fmla="*/ 292 h 691"/>
                <a:gd name="T68" fmla="*/ 4 w 518"/>
                <a:gd name="T69" fmla="*/ 294 h 691"/>
                <a:gd name="T70" fmla="*/ 0 w 518"/>
                <a:gd name="T71" fmla="*/ 302 h 691"/>
                <a:gd name="T72" fmla="*/ 2 w 518"/>
                <a:gd name="T73" fmla="*/ 309 h 691"/>
                <a:gd name="T74" fmla="*/ 67 w 518"/>
                <a:gd name="T75" fmla="*/ 344 h 691"/>
                <a:gd name="T76" fmla="*/ 106 w 518"/>
                <a:gd name="T77" fmla="*/ 248 h 691"/>
                <a:gd name="T78" fmla="*/ 113 w 518"/>
                <a:gd name="T79" fmla="*/ 250 h 691"/>
                <a:gd name="T80" fmla="*/ 121 w 518"/>
                <a:gd name="T81" fmla="*/ 251 h 691"/>
                <a:gd name="T82" fmla="*/ 129 w 518"/>
                <a:gd name="T83" fmla="*/ 252 h 691"/>
                <a:gd name="T84" fmla="*/ 136 w 518"/>
                <a:gd name="T85" fmla="*/ 252 h 691"/>
                <a:gd name="T86" fmla="*/ 143 w 518"/>
                <a:gd name="T87" fmla="*/ 251 h 691"/>
                <a:gd name="T88" fmla="*/ 150 w 518"/>
                <a:gd name="T89" fmla="*/ 251 h 691"/>
                <a:gd name="T90" fmla="*/ 156 w 518"/>
                <a:gd name="T91" fmla="*/ 249 h 691"/>
                <a:gd name="T92" fmla="*/ 160 w 518"/>
                <a:gd name="T93" fmla="*/ 249 h 691"/>
                <a:gd name="T94" fmla="*/ 160 w 518"/>
                <a:gd name="T95" fmla="*/ 249 h 691"/>
                <a:gd name="T96" fmla="*/ 160 w 518"/>
                <a:gd name="T97" fmla="*/ 249 h 691"/>
                <a:gd name="T98" fmla="*/ 162 w 518"/>
                <a:gd name="T99" fmla="*/ 325 h 691"/>
                <a:gd name="T100" fmla="*/ 156 w 518"/>
                <a:gd name="T101" fmla="*/ 330 h 691"/>
                <a:gd name="T102" fmla="*/ 155 w 518"/>
                <a:gd name="T103" fmla="*/ 338 h 691"/>
                <a:gd name="T104" fmla="*/ 161 w 518"/>
                <a:gd name="T105" fmla="*/ 344 h 691"/>
                <a:gd name="T106" fmla="*/ 169 w 518"/>
                <a:gd name="T107" fmla="*/ 345 h 691"/>
                <a:gd name="T108" fmla="*/ 181 w 518"/>
                <a:gd name="T109" fmla="*/ 242 h 6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18"/>
                <a:gd name="T166" fmla="*/ 0 h 691"/>
                <a:gd name="T167" fmla="*/ 518 w 518"/>
                <a:gd name="T168" fmla="*/ 691 h 69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18" h="691">
                  <a:moveTo>
                    <a:pt x="362" y="483"/>
                  </a:moveTo>
                  <a:lnTo>
                    <a:pt x="373" y="479"/>
                  </a:lnTo>
                  <a:lnTo>
                    <a:pt x="384" y="473"/>
                  </a:lnTo>
                  <a:lnTo>
                    <a:pt x="394" y="467"/>
                  </a:lnTo>
                  <a:lnTo>
                    <a:pt x="405" y="460"/>
                  </a:lnTo>
                  <a:lnTo>
                    <a:pt x="415" y="454"/>
                  </a:lnTo>
                  <a:lnTo>
                    <a:pt x="425" y="445"/>
                  </a:lnTo>
                  <a:lnTo>
                    <a:pt x="435" y="437"/>
                  </a:lnTo>
                  <a:lnTo>
                    <a:pt x="444" y="428"/>
                  </a:lnTo>
                  <a:lnTo>
                    <a:pt x="461" y="410"/>
                  </a:lnTo>
                  <a:lnTo>
                    <a:pt x="475" y="390"/>
                  </a:lnTo>
                  <a:lnTo>
                    <a:pt x="488" y="370"/>
                  </a:lnTo>
                  <a:lnTo>
                    <a:pt x="498" y="348"/>
                  </a:lnTo>
                  <a:lnTo>
                    <a:pt x="507" y="325"/>
                  </a:lnTo>
                  <a:lnTo>
                    <a:pt x="513" y="302"/>
                  </a:lnTo>
                  <a:lnTo>
                    <a:pt x="516" y="277"/>
                  </a:lnTo>
                  <a:lnTo>
                    <a:pt x="518" y="252"/>
                  </a:lnTo>
                  <a:lnTo>
                    <a:pt x="516" y="227"/>
                  </a:lnTo>
                  <a:lnTo>
                    <a:pt x="513" y="203"/>
                  </a:lnTo>
                  <a:lnTo>
                    <a:pt x="507" y="178"/>
                  </a:lnTo>
                  <a:lnTo>
                    <a:pt x="498" y="155"/>
                  </a:lnTo>
                  <a:lnTo>
                    <a:pt x="488" y="134"/>
                  </a:lnTo>
                  <a:lnTo>
                    <a:pt x="475" y="112"/>
                  </a:lnTo>
                  <a:lnTo>
                    <a:pt x="461" y="92"/>
                  </a:lnTo>
                  <a:lnTo>
                    <a:pt x="444" y="74"/>
                  </a:lnTo>
                  <a:lnTo>
                    <a:pt x="425" y="56"/>
                  </a:lnTo>
                  <a:lnTo>
                    <a:pt x="405" y="41"/>
                  </a:lnTo>
                  <a:lnTo>
                    <a:pt x="384" y="29"/>
                  </a:lnTo>
                  <a:lnTo>
                    <a:pt x="362" y="18"/>
                  </a:lnTo>
                  <a:lnTo>
                    <a:pt x="338" y="10"/>
                  </a:lnTo>
                  <a:lnTo>
                    <a:pt x="315" y="5"/>
                  </a:lnTo>
                  <a:lnTo>
                    <a:pt x="290" y="1"/>
                  </a:lnTo>
                  <a:lnTo>
                    <a:pt x="265" y="0"/>
                  </a:lnTo>
                  <a:lnTo>
                    <a:pt x="240" y="1"/>
                  </a:lnTo>
                  <a:lnTo>
                    <a:pt x="214" y="5"/>
                  </a:lnTo>
                  <a:lnTo>
                    <a:pt x="190" y="11"/>
                  </a:lnTo>
                  <a:lnTo>
                    <a:pt x="167" y="20"/>
                  </a:lnTo>
                  <a:lnTo>
                    <a:pt x="145" y="30"/>
                  </a:lnTo>
                  <a:lnTo>
                    <a:pt x="124" y="43"/>
                  </a:lnTo>
                  <a:lnTo>
                    <a:pt x="105" y="58"/>
                  </a:lnTo>
                  <a:lnTo>
                    <a:pt x="86" y="74"/>
                  </a:lnTo>
                  <a:lnTo>
                    <a:pt x="70" y="92"/>
                  </a:lnTo>
                  <a:lnTo>
                    <a:pt x="55" y="112"/>
                  </a:lnTo>
                  <a:lnTo>
                    <a:pt x="43" y="132"/>
                  </a:lnTo>
                  <a:lnTo>
                    <a:pt x="32" y="154"/>
                  </a:lnTo>
                  <a:lnTo>
                    <a:pt x="24" y="177"/>
                  </a:lnTo>
                  <a:lnTo>
                    <a:pt x="17" y="201"/>
                  </a:lnTo>
                  <a:lnTo>
                    <a:pt x="14" y="227"/>
                  </a:lnTo>
                  <a:lnTo>
                    <a:pt x="13" y="252"/>
                  </a:lnTo>
                  <a:lnTo>
                    <a:pt x="14" y="277"/>
                  </a:lnTo>
                  <a:lnTo>
                    <a:pt x="17" y="302"/>
                  </a:lnTo>
                  <a:lnTo>
                    <a:pt x="23" y="325"/>
                  </a:lnTo>
                  <a:lnTo>
                    <a:pt x="32" y="348"/>
                  </a:lnTo>
                  <a:lnTo>
                    <a:pt x="43" y="370"/>
                  </a:lnTo>
                  <a:lnTo>
                    <a:pt x="55" y="390"/>
                  </a:lnTo>
                  <a:lnTo>
                    <a:pt x="69" y="410"/>
                  </a:lnTo>
                  <a:lnTo>
                    <a:pt x="86" y="428"/>
                  </a:lnTo>
                  <a:lnTo>
                    <a:pt x="96" y="436"/>
                  </a:lnTo>
                  <a:lnTo>
                    <a:pt x="105" y="444"/>
                  </a:lnTo>
                  <a:lnTo>
                    <a:pt x="114" y="452"/>
                  </a:lnTo>
                  <a:lnTo>
                    <a:pt x="123" y="459"/>
                  </a:lnTo>
                  <a:lnTo>
                    <a:pt x="134" y="466"/>
                  </a:lnTo>
                  <a:lnTo>
                    <a:pt x="144" y="472"/>
                  </a:lnTo>
                  <a:lnTo>
                    <a:pt x="154" y="478"/>
                  </a:lnTo>
                  <a:lnTo>
                    <a:pt x="165" y="482"/>
                  </a:lnTo>
                  <a:lnTo>
                    <a:pt x="112" y="629"/>
                  </a:lnTo>
                  <a:lnTo>
                    <a:pt x="31" y="586"/>
                  </a:lnTo>
                  <a:lnTo>
                    <a:pt x="23" y="584"/>
                  </a:lnTo>
                  <a:lnTo>
                    <a:pt x="15" y="585"/>
                  </a:lnTo>
                  <a:lnTo>
                    <a:pt x="8" y="588"/>
                  </a:lnTo>
                  <a:lnTo>
                    <a:pt x="2" y="595"/>
                  </a:lnTo>
                  <a:lnTo>
                    <a:pt x="0" y="603"/>
                  </a:lnTo>
                  <a:lnTo>
                    <a:pt x="1" y="611"/>
                  </a:lnTo>
                  <a:lnTo>
                    <a:pt x="5" y="618"/>
                  </a:lnTo>
                  <a:lnTo>
                    <a:pt x="12" y="624"/>
                  </a:lnTo>
                  <a:lnTo>
                    <a:pt x="135" y="688"/>
                  </a:lnTo>
                  <a:lnTo>
                    <a:pt x="205" y="495"/>
                  </a:lnTo>
                  <a:lnTo>
                    <a:pt x="212" y="496"/>
                  </a:lnTo>
                  <a:lnTo>
                    <a:pt x="220" y="498"/>
                  </a:lnTo>
                  <a:lnTo>
                    <a:pt x="227" y="500"/>
                  </a:lnTo>
                  <a:lnTo>
                    <a:pt x="235" y="501"/>
                  </a:lnTo>
                  <a:lnTo>
                    <a:pt x="242" y="502"/>
                  </a:lnTo>
                  <a:lnTo>
                    <a:pt x="250" y="502"/>
                  </a:lnTo>
                  <a:lnTo>
                    <a:pt x="257" y="503"/>
                  </a:lnTo>
                  <a:lnTo>
                    <a:pt x="265" y="503"/>
                  </a:lnTo>
                  <a:lnTo>
                    <a:pt x="272" y="503"/>
                  </a:lnTo>
                  <a:lnTo>
                    <a:pt x="279" y="503"/>
                  </a:lnTo>
                  <a:lnTo>
                    <a:pt x="286" y="502"/>
                  </a:lnTo>
                  <a:lnTo>
                    <a:pt x="293" y="501"/>
                  </a:lnTo>
                  <a:lnTo>
                    <a:pt x="300" y="501"/>
                  </a:lnTo>
                  <a:lnTo>
                    <a:pt x="307" y="500"/>
                  </a:lnTo>
                  <a:lnTo>
                    <a:pt x="312" y="497"/>
                  </a:lnTo>
                  <a:lnTo>
                    <a:pt x="319" y="496"/>
                  </a:lnTo>
                  <a:lnTo>
                    <a:pt x="320" y="497"/>
                  </a:lnTo>
                  <a:lnTo>
                    <a:pt x="320" y="498"/>
                  </a:lnTo>
                  <a:lnTo>
                    <a:pt x="407" y="625"/>
                  </a:lnTo>
                  <a:lnTo>
                    <a:pt x="325" y="649"/>
                  </a:lnTo>
                  <a:lnTo>
                    <a:pt x="317" y="653"/>
                  </a:lnTo>
                  <a:lnTo>
                    <a:pt x="312" y="660"/>
                  </a:lnTo>
                  <a:lnTo>
                    <a:pt x="310" y="668"/>
                  </a:lnTo>
                  <a:lnTo>
                    <a:pt x="311" y="676"/>
                  </a:lnTo>
                  <a:lnTo>
                    <a:pt x="315" y="684"/>
                  </a:lnTo>
                  <a:lnTo>
                    <a:pt x="322" y="688"/>
                  </a:lnTo>
                  <a:lnTo>
                    <a:pt x="330" y="691"/>
                  </a:lnTo>
                  <a:lnTo>
                    <a:pt x="338" y="690"/>
                  </a:lnTo>
                  <a:lnTo>
                    <a:pt x="476" y="649"/>
                  </a:lnTo>
                  <a:lnTo>
                    <a:pt x="362" y="4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de-DE">
                <a:ea typeface="+mn-ea"/>
              </a:endParaRPr>
            </a:p>
          </p:txBody>
        </p:sp>
        <p:sp>
          <p:nvSpPr>
            <p:cNvPr id="65549" name="Freeform 31"/>
            <p:cNvSpPr>
              <a:spLocks/>
            </p:cNvSpPr>
            <p:nvPr/>
          </p:nvSpPr>
          <p:spPr bwMode="auto">
            <a:xfrm>
              <a:off x="349" y="3449"/>
              <a:ext cx="209" cy="209"/>
            </a:xfrm>
            <a:custGeom>
              <a:avLst/>
              <a:gdLst>
                <a:gd name="T0" fmla="*/ 24 w 420"/>
                <a:gd name="T1" fmla="*/ 171 h 417"/>
                <a:gd name="T2" fmla="*/ 12 w 420"/>
                <a:gd name="T3" fmla="*/ 154 h 417"/>
                <a:gd name="T4" fmla="*/ 5 w 420"/>
                <a:gd name="T5" fmla="*/ 135 h 417"/>
                <a:gd name="T6" fmla="*/ 0 w 420"/>
                <a:gd name="T7" fmla="*/ 115 h 417"/>
                <a:gd name="T8" fmla="*/ 0 w 420"/>
                <a:gd name="T9" fmla="*/ 94 h 417"/>
                <a:gd name="T10" fmla="*/ 5 w 420"/>
                <a:gd name="T11" fmla="*/ 74 h 417"/>
                <a:gd name="T12" fmla="*/ 12 w 420"/>
                <a:gd name="T13" fmla="*/ 55 h 417"/>
                <a:gd name="T14" fmla="*/ 24 w 420"/>
                <a:gd name="T15" fmla="*/ 38 h 417"/>
                <a:gd name="T16" fmla="*/ 39 w 420"/>
                <a:gd name="T17" fmla="*/ 24 h 417"/>
                <a:gd name="T18" fmla="*/ 55 w 420"/>
                <a:gd name="T19" fmla="*/ 12 h 417"/>
                <a:gd name="T20" fmla="*/ 74 w 420"/>
                <a:gd name="T21" fmla="*/ 5 h 417"/>
                <a:gd name="T22" fmla="*/ 94 w 420"/>
                <a:gd name="T23" fmla="*/ 1 h 417"/>
                <a:gd name="T24" fmla="*/ 115 w 420"/>
                <a:gd name="T25" fmla="*/ 1 h 417"/>
                <a:gd name="T26" fmla="*/ 135 w 420"/>
                <a:gd name="T27" fmla="*/ 5 h 417"/>
                <a:gd name="T28" fmla="*/ 154 w 420"/>
                <a:gd name="T29" fmla="*/ 12 h 417"/>
                <a:gd name="T30" fmla="*/ 171 w 420"/>
                <a:gd name="T31" fmla="*/ 24 h 417"/>
                <a:gd name="T32" fmla="*/ 186 w 420"/>
                <a:gd name="T33" fmla="*/ 38 h 417"/>
                <a:gd name="T34" fmla="*/ 197 w 420"/>
                <a:gd name="T35" fmla="*/ 55 h 417"/>
                <a:gd name="T36" fmla="*/ 205 w 420"/>
                <a:gd name="T37" fmla="*/ 74 h 417"/>
                <a:gd name="T38" fmla="*/ 209 w 420"/>
                <a:gd name="T39" fmla="*/ 94 h 417"/>
                <a:gd name="T40" fmla="*/ 209 w 420"/>
                <a:gd name="T41" fmla="*/ 116 h 417"/>
                <a:gd name="T42" fmla="*/ 205 w 420"/>
                <a:gd name="T43" fmla="*/ 136 h 417"/>
                <a:gd name="T44" fmla="*/ 197 w 420"/>
                <a:gd name="T45" fmla="*/ 154 h 417"/>
                <a:gd name="T46" fmla="*/ 185 w 420"/>
                <a:gd name="T47" fmla="*/ 171 h 417"/>
                <a:gd name="T48" fmla="*/ 171 w 420"/>
                <a:gd name="T49" fmla="*/ 185 h 417"/>
                <a:gd name="T50" fmla="*/ 154 w 420"/>
                <a:gd name="T51" fmla="*/ 196 h 417"/>
                <a:gd name="T52" fmla="*/ 135 w 420"/>
                <a:gd name="T53" fmla="*/ 204 h 417"/>
                <a:gd name="T54" fmla="*/ 115 w 420"/>
                <a:gd name="T55" fmla="*/ 208 h 417"/>
                <a:gd name="T56" fmla="*/ 94 w 420"/>
                <a:gd name="T57" fmla="*/ 208 h 417"/>
                <a:gd name="T58" fmla="*/ 74 w 420"/>
                <a:gd name="T59" fmla="*/ 204 h 417"/>
                <a:gd name="T60" fmla="*/ 55 w 420"/>
                <a:gd name="T61" fmla="*/ 197 h 417"/>
                <a:gd name="T62" fmla="*/ 39 w 420"/>
                <a:gd name="T63" fmla="*/ 185 h 41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0"/>
                <a:gd name="T97" fmla="*/ 0 h 417"/>
                <a:gd name="T98" fmla="*/ 420 w 420"/>
                <a:gd name="T99" fmla="*/ 417 h 41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0" h="417">
                  <a:moveTo>
                    <a:pt x="61" y="356"/>
                  </a:moveTo>
                  <a:lnTo>
                    <a:pt x="48" y="341"/>
                  </a:lnTo>
                  <a:lnTo>
                    <a:pt x="35" y="324"/>
                  </a:lnTo>
                  <a:lnTo>
                    <a:pt x="25" y="307"/>
                  </a:lnTo>
                  <a:lnTo>
                    <a:pt x="16" y="289"/>
                  </a:lnTo>
                  <a:lnTo>
                    <a:pt x="10" y="270"/>
                  </a:lnTo>
                  <a:lnTo>
                    <a:pt x="5" y="249"/>
                  </a:lnTo>
                  <a:lnTo>
                    <a:pt x="1" y="230"/>
                  </a:lnTo>
                  <a:lnTo>
                    <a:pt x="0" y="209"/>
                  </a:lnTo>
                  <a:lnTo>
                    <a:pt x="1" y="188"/>
                  </a:lnTo>
                  <a:lnTo>
                    <a:pt x="5" y="168"/>
                  </a:lnTo>
                  <a:lnTo>
                    <a:pt x="10" y="148"/>
                  </a:lnTo>
                  <a:lnTo>
                    <a:pt x="16" y="129"/>
                  </a:lnTo>
                  <a:lnTo>
                    <a:pt x="25" y="110"/>
                  </a:lnTo>
                  <a:lnTo>
                    <a:pt x="35" y="93"/>
                  </a:lnTo>
                  <a:lnTo>
                    <a:pt x="48" y="76"/>
                  </a:lnTo>
                  <a:lnTo>
                    <a:pt x="61" y="61"/>
                  </a:lnTo>
                  <a:lnTo>
                    <a:pt x="78" y="47"/>
                  </a:lnTo>
                  <a:lnTo>
                    <a:pt x="94" y="34"/>
                  </a:lnTo>
                  <a:lnTo>
                    <a:pt x="111" y="24"/>
                  </a:lnTo>
                  <a:lnTo>
                    <a:pt x="129" y="16"/>
                  </a:lnTo>
                  <a:lnTo>
                    <a:pt x="149" y="9"/>
                  </a:lnTo>
                  <a:lnTo>
                    <a:pt x="169" y="3"/>
                  </a:lnTo>
                  <a:lnTo>
                    <a:pt x="189" y="1"/>
                  </a:lnTo>
                  <a:lnTo>
                    <a:pt x="210" y="0"/>
                  </a:lnTo>
                  <a:lnTo>
                    <a:pt x="231" y="1"/>
                  </a:lnTo>
                  <a:lnTo>
                    <a:pt x="252" y="3"/>
                  </a:lnTo>
                  <a:lnTo>
                    <a:pt x="271" y="9"/>
                  </a:lnTo>
                  <a:lnTo>
                    <a:pt x="291" y="16"/>
                  </a:lnTo>
                  <a:lnTo>
                    <a:pt x="309" y="24"/>
                  </a:lnTo>
                  <a:lnTo>
                    <a:pt x="326" y="34"/>
                  </a:lnTo>
                  <a:lnTo>
                    <a:pt x="343" y="47"/>
                  </a:lnTo>
                  <a:lnTo>
                    <a:pt x="359" y="61"/>
                  </a:lnTo>
                  <a:lnTo>
                    <a:pt x="373" y="76"/>
                  </a:lnTo>
                  <a:lnTo>
                    <a:pt x="385" y="93"/>
                  </a:lnTo>
                  <a:lnTo>
                    <a:pt x="396" y="110"/>
                  </a:lnTo>
                  <a:lnTo>
                    <a:pt x="404" y="129"/>
                  </a:lnTo>
                  <a:lnTo>
                    <a:pt x="411" y="148"/>
                  </a:lnTo>
                  <a:lnTo>
                    <a:pt x="416" y="168"/>
                  </a:lnTo>
                  <a:lnTo>
                    <a:pt x="419" y="188"/>
                  </a:lnTo>
                  <a:lnTo>
                    <a:pt x="420" y="209"/>
                  </a:lnTo>
                  <a:lnTo>
                    <a:pt x="419" y="231"/>
                  </a:lnTo>
                  <a:lnTo>
                    <a:pt x="415" y="251"/>
                  </a:lnTo>
                  <a:lnTo>
                    <a:pt x="411" y="271"/>
                  </a:lnTo>
                  <a:lnTo>
                    <a:pt x="404" y="290"/>
                  </a:lnTo>
                  <a:lnTo>
                    <a:pt x="395" y="308"/>
                  </a:lnTo>
                  <a:lnTo>
                    <a:pt x="384" y="325"/>
                  </a:lnTo>
                  <a:lnTo>
                    <a:pt x="371" y="341"/>
                  </a:lnTo>
                  <a:lnTo>
                    <a:pt x="359" y="356"/>
                  </a:lnTo>
                  <a:lnTo>
                    <a:pt x="344" y="370"/>
                  </a:lnTo>
                  <a:lnTo>
                    <a:pt x="328" y="382"/>
                  </a:lnTo>
                  <a:lnTo>
                    <a:pt x="310" y="392"/>
                  </a:lnTo>
                  <a:lnTo>
                    <a:pt x="292" y="401"/>
                  </a:lnTo>
                  <a:lnTo>
                    <a:pt x="272" y="408"/>
                  </a:lnTo>
                  <a:lnTo>
                    <a:pt x="253" y="413"/>
                  </a:lnTo>
                  <a:lnTo>
                    <a:pt x="232" y="416"/>
                  </a:lnTo>
                  <a:lnTo>
                    <a:pt x="210" y="417"/>
                  </a:lnTo>
                  <a:lnTo>
                    <a:pt x="189" y="416"/>
                  </a:lnTo>
                  <a:lnTo>
                    <a:pt x="169" y="413"/>
                  </a:lnTo>
                  <a:lnTo>
                    <a:pt x="149" y="408"/>
                  </a:lnTo>
                  <a:lnTo>
                    <a:pt x="129" y="401"/>
                  </a:lnTo>
                  <a:lnTo>
                    <a:pt x="111" y="393"/>
                  </a:lnTo>
                  <a:lnTo>
                    <a:pt x="94" y="383"/>
                  </a:lnTo>
                  <a:lnTo>
                    <a:pt x="78" y="370"/>
                  </a:lnTo>
                  <a:lnTo>
                    <a:pt x="61" y="356"/>
                  </a:lnTo>
                  <a:close/>
                </a:path>
              </a:pathLst>
            </a:custGeom>
            <a:solidFill>
              <a:srgbClr val="F2A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de-DE">
                <a:ea typeface="+mn-ea"/>
              </a:endParaRPr>
            </a:p>
          </p:txBody>
        </p:sp>
        <p:sp>
          <p:nvSpPr>
            <p:cNvPr id="65550" name="Freeform 32"/>
            <p:cNvSpPr>
              <a:spLocks/>
            </p:cNvSpPr>
            <p:nvPr/>
          </p:nvSpPr>
          <p:spPr bwMode="auto">
            <a:xfrm>
              <a:off x="350" y="3576"/>
              <a:ext cx="174" cy="48"/>
            </a:xfrm>
            <a:custGeom>
              <a:avLst/>
              <a:gdLst>
                <a:gd name="T0" fmla="*/ 112 w 348"/>
                <a:gd name="T1" fmla="*/ 1 h 97"/>
                <a:gd name="T2" fmla="*/ 129 w 348"/>
                <a:gd name="T3" fmla="*/ 4 h 97"/>
                <a:gd name="T4" fmla="*/ 143 w 348"/>
                <a:gd name="T5" fmla="*/ 8 h 97"/>
                <a:gd name="T6" fmla="*/ 157 w 348"/>
                <a:gd name="T7" fmla="*/ 13 h 97"/>
                <a:gd name="T8" fmla="*/ 164 w 348"/>
                <a:gd name="T9" fmla="*/ 16 h 97"/>
                <a:gd name="T10" fmla="*/ 172 w 348"/>
                <a:gd name="T11" fmla="*/ 23 h 97"/>
                <a:gd name="T12" fmla="*/ 174 w 348"/>
                <a:gd name="T13" fmla="*/ 33 h 97"/>
                <a:gd name="T14" fmla="*/ 172 w 348"/>
                <a:gd name="T15" fmla="*/ 39 h 97"/>
                <a:gd name="T16" fmla="*/ 168 w 348"/>
                <a:gd name="T17" fmla="*/ 44 h 97"/>
                <a:gd name="T18" fmla="*/ 162 w 348"/>
                <a:gd name="T19" fmla="*/ 48 h 97"/>
                <a:gd name="T20" fmla="*/ 156 w 348"/>
                <a:gd name="T21" fmla="*/ 48 h 97"/>
                <a:gd name="T22" fmla="*/ 153 w 348"/>
                <a:gd name="T23" fmla="*/ 48 h 97"/>
                <a:gd name="T24" fmla="*/ 151 w 348"/>
                <a:gd name="T25" fmla="*/ 47 h 97"/>
                <a:gd name="T26" fmla="*/ 140 w 348"/>
                <a:gd name="T27" fmla="*/ 42 h 97"/>
                <a:gd name="T28" fmla="*/ 126 w 348"/>
                <a:gd name="T29" fmla="*/ 39 h 97"/>
                <a:gd name="T30" fmla="*/ 112 w 348"/>
                <a:gd name="T31" fmla="*/ 36 h 97"/>
                <a:gd name="T32" fmla="*/ 98 w 348"/>
                <a:gd name="T33" fmla="*/ 34 h 97"/>
                <a:gd name="T34" fmla="*/ 92 w 348"/>
                <a:gd name="T35" fmla="*/ 33 h 97"/>
                <a:gd name="T36" fmla="*/ 87 w 348"/>
                <a:gd name="T37" fmla="*/ 33 h 97"/>
                <a:gd name="T38" fmla="*/ 80 w 348"/>
                <a:gd name="T39" fmla="*/ 33 h 97"/>
                <a:gd name="T40" fmla="*/ 74 w 348"/>
                <a:gd name="T41" fmla="*/ 33 h 97"/>
                <a:gd name="T42" fmla="*/ 60 w 348"/>
                <a:gd name="T43" fmla="*/ 35 h 97"/>
                <a:gd name="T44" fmla="*/ 46 w 348"/>
                <a:gd name="T45" fmla="*/ 37 h 97"/>
                <a:gd name="T46" fmla="*/ 34 w 348"/>
                <a:gd name="T47" fmla="*/ 41 h 97"/>
                <a:gd name="T48" fmla="*/ 22 w 348"/>
                <a:gd name="T49" fmla="*/ 45 h 97"/>
                <a:gd name="T50" fmla="*/ 20 w 348"/>
                <a:gd name="T51" fmla="*/ 45 h 97"/>
                <a:gd name="T52" fmla="*/ 18 w 348"/>
                <a:gd name="T53" fmla="*/ 46 h 97"/>
                <a:gd name="T54" fmla="*/ 11 w 348"/>
                <a:gd name="T55" fmla="*/ 45 h 97"/>
                <a:gd name="T56" fmla="*/ 5 w 348"/>
                <a:gd name="T57" fmla="*/ 42 h 97"/>
                <a:gd name="T58" fmla="*/ 1 w 348"/>
                <a:gd name="T59" fmla="*/ 37 h 97"/>
                <a:gd name="T60" fmla="*/ 0 w 348"/>
                <a:gd name="T61" fmla="*/ 30 h 97"/>
                <a:gd name="T62" fmla="*/ 3 w 348"/>
                <a:gd name="T63" fmla="*/ 19 h 97"/>
                <a:gd name="T64" fmla="*/ 11 w 348"/>
                <a:gd name="T65" fmla="*/ 13 h 97"/>
                <a:gd name="T66" fmla="*/ 17 w 348"/>
                <a:gd name="T67" fmla="*/ 10 h 97"/>
                <a:gd name="T68" fmla="*/ 31 w 348"/>
                <a:gd name="T69" fmla="*/ 6 h 97"/>
                <a:gd name="T70" fmla="*/ 45 w 348"/>
                <a:gd name="T71" fmla="*/ 3 h 97"/>
                <a:gd name="T72" fmla="*/ 61 w 348"/>
                <a:gd name="T73" fmla="*/ 1 h 97"/>
                <a:gd name="T74" fmla="*/ 74 w 348"/>
                <a:gd name="T75" fmla="*/ 0 h 97"/>
                <a:gd name="T76" fmla="*/ 83 w 348"/>
                <a:gd name="T77" fmla="*/ 0 h 97"/>
                <a:gd name="T78" fmla="*/ 91 w 348"/>
                <a:gd name="T79" fmla="*/ 0 h 97"/>
                <a:gd name="T80" fmla="*/ 100 w 348"/>
                <a:gd name="T81" fmla="*/ 0 h 9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48"/>
                <a:gd name="T124" fmla="*/ 0 h 97"/>
                <a:gd name="T125" fmla="*/ 348 w 348"/>
                <a:gd name="T126" fmla="*/ 97 h 9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48" h="97">
                  <a:moveTo>
                    <a:pt x="208" y="2"/>
                  </a:moveTo>
                  <a:lnTo>
                    <a:pt x="225" y="3"/>
                  </a:lnTo>
                  <a:lnTo>
                    <a:pt x="241" y="6"/>
                  </a:lnTo>
                  <a:lnTo>
                    <a:pt x="257" y="9"/>
                  </a:lnTo>
                  <a:lnTo>
                    <a:pt x="272" y="13"/>
                  </a:lnTo>
                  <a:lnTo>
                    <a:pt x="286" y="17"/>
                  </a:lnTo>
                  <a:lnTo>
                    <a:pt x="301" y="21"/>
                  </a:lnTo>
                  <a:lnTo>
                    <a:pt x="313" y="26"/>
                  </a:lnTo>
                  <a:lnTo>
                    <a:pt x="326" y="31"/>
                  </a:lnTo>
                  <a:lnTo>
                    <a:pt x="327" y="32"/>
                  </a:lnTo>
                  <a:lnTo>
                    <a:pt x="336" y="38"/>
                  </a:lnTo>
                  <a:lnTo>
                    <a:pt x="343" y="46"/>
                  </a:lnTo>
                  <a:lnTo>
                    <a:pt x="347" y="56"/>
                  </a:lnTo>
                  <a:lnTo>
                    <a:pt x="348" y="67"/>
                  </a:lnTo>
                  <a:lnTo>
                    <a:pt x="347" y="74"/>
                  </a:lnTo>
                  <a:lnTo>
                    <a:pt x="343" y="79"/>
                  </a:lnTo>
                  <a:lnTo>
                    <a:pt x="340" y="85"/>
                  </a:lnTo>
                  <a:lnTo>
                    <a:pt x="335" y="89"/>
                  </a:lnTo>
                  <a:lnTo>
                    <a:pt x="331" y="92"/>
                  </a:lnTo>
                  <a:lnTo>
                    <a:pt x="324" y="96"/>
                  </a:lnTo>
                  <a:lnTo>
                    <a:pt x="318" y="97"/>
                  </a:lnTo>
                  <a:lnTo>
                    <a:pt x="311" y="97"/>
                  </a:lnTo>
                  <a:lnTo>
                    <a:pt x="309" y="97"/>
                  </a:lnTo>
                  <a:lnTo>
                    <a:pt x="306" y="96"/>
                  </a:lnTo>
                  <a:lnTo>
                    <a:pt x="304" y="96"/>
                  </a:lnTo>
                  <a:lnTo>
                    <a:pt x="302" y="94"/>
                  </a:lnTo>
                  <a:lnTo>
                    <a:pt x="290" y="90"/>
                  </a:lnTo>
                  <a:lnTo>
                    <a:pt x="279" y="85"/>
                  </a:lnTo>
                  <a:lnTo>
                    <a:pt x="266" y="82"/>
                  </a:lnTo>
                  <a:lnTo>
                    <a:pt x="252" y="78"/>
                  </a:lnTo>
                  <a:lnTo>
                    <a:pt x="240" y="75"/>
                  </a:lnTo>
                  <a:lnTo>
                    <a:pt x="225" y="73"/>
                  </a:lnTo>
                  <a:lnTo>
                    <a:pt x="211" y="70"/>
                  </a:lnTo>
                  <a:lnTo>
                    <a:pt x="196" y="68"/>
                  </a:lnTo>
                  <a:lnTo>
                    <a:pt x="190" y="68"/>
                  </a:lnTo>
                  <a:lnTo>
                    <a:pt x="184" y="67"/>
                  </a:lnTo>
                  <a:lnTo>
                    <a:pt x="178" y="67"/>
                  </a:lnTo>
                  <a:lnTo>
                    <a:pt x="173" y="67"/>
                  </a:lnTo>
                  <a:lnTo>
                    <a:pt x="166" y="67"/>
                  </a:lnTo>
                  <a:lnTo>
                    <a:pt x="160" y="67"/>
                  </a:lnTo>
                  <a:lnTo>
                    <a:pt x="154" y="67"/>
                  </a:lnTo>
                  <a:lnTo>
                    <a:pt x="148" y="67"/>
                  </a:lnTo>
                  <a:lnTo>
                    <a:pt x="135" y="68"/>
                  </a:lnTo>
                  <a:lnTo>
                    <a:pt x="121" y="70"/>
                  </a:lnTo>
                  <a:lnTo>
                    <a:pt x="107" y="73"/>
                  </a:lnTo>
                  <a:lnTo>
                    <a:pt x="93" y="75"/>
                  </a:lnTo>
                  <a:lnTo>
                    <a:pt x="80" y="78"/>
                  </a:lnTo>
                  <a:lnTo>
                    <a:pt x="68" y="82"/>
                  </a:lnTo>
                  <a:lnTo>
                    <a:pt x="56" y="85"/>
                  </a:lnTo>
                  <a:lnTo>
                    <a:pt x="45" y="90"/>
                  </a:lnTo>
                  <a:lnTo>
                    <a:pt x="42" y="91"/>
                  </a:lnTo>
                  <a:lnTo>
                    <a:pt x="40" y="91"/>
                  </a:lnTo>
                  <a:lnTo>
                    <a:pt x="38" y="91"/>
                  </a:lnTo>
                  <a:lnTo>
                    <a:pt x="35" y="92"/>
                  </a:lnTo>
                  <a:lnTo>
                    <a:pt x="29" y="92"/>
                  </a:lnTo>
                  <a:lnTo>
                    <a:pt x="23" y="90"/>
                  </a:lnTo>
                  <a:lnTo>
                    <a:pt x="16" y="87"/>
                  </a:lnTo>
                  <a:lnTo>
                    <a:pt x="11" y="84"/>
                  </a:lnTo>
                  <a:lnTo>
                    <a:pt x="7" y="79"/>
                  </a:lnTo>
                  <a:lnTo>
                    <a:pt x="3" y="74"/>
                  </a:lnTo>
                  <a:lnTo>
                    <a:pt x="1" y="67"/>
                  </a:lnTo>
                  <a:lnTo>
                    <a:pt x="0" y="60"/>
                  </a:lnTo>
                  <a:lnTo>
                    <a:pt x="1" y="49"/>
                  </a:lnTo>
                  <a:lnTo>
                    <a:pt x="6" y="39"/>
                  </a:lnTo>
                  <a:lnTo>
                    <a:pt x="11" y="32"/>
                  </a:lnTo>
                  <a:lnTo>
                    <a:pt x="21" y="26"/>
                  </a:lnTo>
                  <a:lnTo>
                    <a:pt x="22" y="25"/>
                  </a:lnTo>
                  <a:lnTo>
                    <a:pt x="34" y="21"/>
                  </a:lnTo>
                  <a:lnTo>
                    <a:pt x="48" y="16"/>
                  </a:lnTo>
                  <a:lnTo>
                    <a:pt x="62" y="13"/>
                  </a:lnTo>
                  <a:lnTo>
                    <a:pt x="76" y="9"/>
                  </a:lnTo>
                  <a:lnTo>
                    <a:pt x="91" y="7"/>
                  </a:lnTo>
                  <a:lnTo>
                    <a:pt x="106" y="5"/>
                  </a:lnTo>
                  <a:lnTo>
                    <a:pt x="122" y="2"/>
                  </a:lnTo>
                  <a:lnTo>
                    <a:pt x="138" y="1"/>
                  </a:lnTo>
                  <a:lnTo>
                    <a:pt x="147" y="0"/>
                  </a:lnTo>
                  <a:lnTo>
                    <a:pt x="157" y="0"/>
                  </a:lnTo>
                  <a:lnTo>
                    <a:pt x="166" y="0"/>
                  </a:lnTo>
                  <a:lnTo>
                    <a:pt x="175" y="0"/>
                  </a:lnTo>
                  <a:lnTo>
                    <a:pt x="183" y="0"/>
                  </a:lnTo>
                  <a:lnTo>
                    <a:pt x="192" y="1"/>
                  </a:lnTo>
                  <a:lnTo>
                    <a:pt x="200" y="1"/>
                  </a:lnTo>
                  <a:lnTo>
                    <a:pt x="20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de-DE">
                <a:ea typeface="+mn-ea"/>
              </a:endParaRPr>
            </a:p>
          </p:txBody>
        </p:sp>
        <p:sp>
          <p:nvSpPr>
            <p:cNvPr id="65551" name="Freeform 33"/>
            <p:cNvSpPr>
              <a:spLocks/>
            </p:cNvSpPr>
            <p:nvPr/>
          </p:nvSpPr>
          <p:spPr bwMode="auto">
            <a:xfrm>
              <a:off x="346" y="3450"/>
              <a:ext cx="82" cy="80"/>
            </a:xfrm>
            <a:custGeom>
              <a:avLst/>
              <a:gdLst>
                <a:gd name="T0" fmla="*/ 41 w 164"/>
                <a:gd name="T1" fmla="*/ 80 h 160"/>
                <a:gd name="T2" fmla="*/ 45 w 164"/>
                <a:gd name="T3" fmla="*/ 80 h 160"/>
                <a:gd name="T4" fmla="*/ 49 w 164"/>
                <a:gd name="T5" fmla="*/ 80 h 160"/>
                <a:gd name="T6" fmla="*/ 53 w 164"/>
                <a:gd name="T7" fmla="*/ 78 h 160"/>
                <a:gd name="T8" fmla="*/ 57 w 164"/>
                <a:gd name="T9" fmla="*/ 77 h 160"/>
                <a:gd name="T10" fmla="*/ 61 w 164"/>
                <a:gd name="T11" fmla="*/ 76 h 160"/>
                <a:gd name="T12" fmla="*/ 65 w 164"/>
                <a:gd name="T13" fmla="*/ 73 h 160"/>
                <a:gd name="T14" fmla="*/ 68 w 164"/>
                <a:gd name="T15" fmla="*/ 71 h 160"/>
                <a:gd name="T16" fmla="*/ 71 w 164"/>
                <a:gd name="T17" fmla="*/ 68 h 160"/>
                <a:gd name="T18" fmla="*/ 76 w 164"/>
                <a:gd name="T19" fmla="*/ 62 h 160"/>
                <a:gd name="T20" fmla="*/ 80 w 164"/>
                <a:gd name="T21" fmla="*/ 55 h 160"/>
                <a:gd name="T22" fmla="*/ 82 w 164"/>
                <a:gd name="T23" fmla="*/ 47 h 160"/>
                <a:gd name="T24" fmla="*/ 82 w 164"/>
                <a:gd name="T25" fmla="*/ 40 h 160"/>
                <a:gd name="T26" fmla="*/ 82 w 164"/>
                <a:gd name="T27" fmla="*/ 32 h 160"/>
                <a:gd name="T28" fmla="*/ 80 w 164"/>
                <a:gd name="T29" fmla="*/ 24 h 160"/>
                <a:gd name="T30" fmla="*/ 76 w 164"/>
                <a:gd name="T31" fmla="*/ 18 h 160"/>
                <a:gd name="T32" fmla="*/ 71 w 164"/>
                <a:gd name="T33" fmla="*/ 12 h 160"/>
                <a:gd name="T34" fmla="*/ 68 w 164"/>
                <a:gd name="T35" fmla="*/ 9 h 160"/>
                <a:gd name="T36" fmla="*/ 65 w 164"/>
                <a:gd name="T37" fmla="*/ 7 h 160"/>
                <a:gd name="T38" fmla="*/ 61 w 164"/>
                <a:gd name="T39" fmla="*/ 5 h 160"/>
                <a:gd name="T40" fmla="*/ 57 w 164"/>
                <a:gd name="T41" fmla="*/ 3 h 160"/>
                <a:gd name="T42" fmla="*/ 53 w 164"/>
                <a:gd name="T43" fmla="*/ 1 h 160"/>
                <a:gd name="T44" fmla="*/ 49 w 164"/>
                <a:gd name="T45" fmla="*/ 1 h 160"/>
                <a:gd name="T46" fmla="*/ 45 w 164"/>
                <a:gd name="T47" fmla="*/ 0 h 160"/>
                <a:gd name="T48" fmla="*/ 41 w 164"/>
                <a:gd name="T49" fmla="*/ 0 h 160"/>
                <a:gd name="T50" fmla="*/ 33 w 164"/>
                <a:gd name="T51" fmla="*/ 1 h 160"/>
                <a:gd name="T52" fmla="*/ 25 w 164"/>
                <a:gd name="T53" fmla="*/ 3 h 160"/>
                <a:gd name="T54" fmla="*/ 18 w 164"/>
                <a:gd name="T55" fmla="*/ 7 h 160"/>
                <a:gd name="T56" fmla="*/ 12 w 164"/>
                <a:gd name="T57" fmla="*/ 11 h 160"/>
                <a:gd name="T58" fmla="*/ 6 w 164"/>
                <a:gd name="T59" fmla="*/ 18 h 160"/>
                <a:gd name="T60" fmla="*/ 3 w 164"/>
                <a:gd name="T61" fmla="*/ 24 h 160"/>
                <a:gd name="T62" fmla="*/ 1 w 164"/>
                <a:gd name="T63" fmla="*/ 32 h 160"/>
                <a:gd name="T64" fmla="*/ 0 w 164"/>
                <a:gd name="T65" fmla="*/ 40 h 160"/>
                <a:gd name="T66" fmla="*/ 1 w 164"/>
                <a:gd name="T67" fmla="*/ 47 h 160"/>
                <a:gd name="T68" fmla="*/ 3 w 164"/>
                <a:gd name="T69" fmla="*/ 55 h 160"/>
                <a:gd name="T70" fmla="*/ 6 w 164"/>
                <a:gd name="T71" fmla="*/ 62 h 160"/>
                <a:gd name="T72" fmla="*/ 12 w 164"/>
                <a:gd name="T73" fmla="*/ 68 h 160"/>
                <a:gd name="T74" fmla="*/ 15 w 164"/>
                <a:gd name="T75" fmla="*/ 71 h 160"/>
                <a:gd name="T76" fmla="*/ 18 w 164"/>
                <a:gd name="T77" fmla="*/ 73 h 160"/>
                <a:gd name="T78" fmla="*/ 21 w 164"/>
                <a:gd name="T79" fmla="*/ 76 h 160"/>
                <a:gd name="T80" fmla="*/ 25 w 164"/>
                <a:gd name="T81" fmla="*/ 77 h 160"/>
                <a:gd name="T82" fmla="*/ 29 w 164"/>
                <a:gd name="T83" fmla="*/ 78 h 160"/>
                <a:gd name="T84" fmla="*/ 33 w 164"/>
                <a:gd name="T85" fmla="*/ 80 h 160"/>
                <a:gd name="T86" fmla="*/ 37 w 164"/>
                <a:gd name="T87" fmla="*/ 80 h 160"/>
                <a:gd name="T88" fmla="*/ 41 w 164"/>
                <a:gd name="T89" fmla="*/ 80 h 1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64"/>
                <a:gd name="T136" fmla="*/ 0 h 160"/>
                <a:gd name="T137" fmla="*/ 164 w 164"/>
                <a:gd name="T138" fmla="*/ 160 h 1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64" h="160">
                  <a:moveTo>
                    <a:pt x="83" y="160"/>
                  </a:moveTo>
                  <a:lnTo>
                    <a:pt x="91" y="160"/>
                  </a:lnTo>
                  <a:lnTo>
                    <a:pt x="99" y="159"/>
                  </a:lnTo>
                  <a:lnTo>
                    <a:pt x="107" y="156"/>
                  </a:lnTo>
                  <a:lnTo>
                    <a:pt x="114" y="154"/>
                  </a:lnTo>
                  <a:lnTo>
                    <a:pt x="122" y="151"/>
                  </a:lnTo>
                  <a:lnTo>
                    <a:pt x="129" y="146"/>
                  </a:lnTo>
                  <a:lnTo>
                    <a:pt x="136" y="141"/>
                  </a:lnTo>
                  <a:lnTo>
                    <a:pt x="141" y="136"/>
                  </a:lnTo>
                  <a:lnTo>
                    <a:pt x="152" y="124"/>
                  </a:lnTo>
                  <a:lnTo>
                    <a:pt x="159" y="110"/>
                  </a:lnTo>
                  <a:lnTo>
                    <a:pt x="163" y="95"/>
                  </a:lnTo>
                  <a:lnTo>
                    <a:pt x="164" y="80"/>
                  </a:lnTo>
                  <a:lnTo>
                    <a:pt x="163" y="64"/>
                  </a:lnTo>
                  <a:lnTo>
                    <a:pt x="159" y="49"/>
                  </a:lnTo>
                  <a:lnTo>
                    <a:pt x="152" y="36"/>
                  </a:lnTo>
                  <a:lnTo>
                    <a:pt x="141" y="24"/>
                  </a:lnTo>
                  <a:lnTo>
                    <a:pt x="136" y="18"/>
                  </a:lnTo>
                  <a:lnTo>
                    <a:pt x="129" y="14"/>
                  </a:lnTo>
                  <a:lnTo>
                    <a:pt x="122" y="9"/>
                  </a:lnTo>
                  <a:lnTo>
                    <a:pt x="114" y="6"/>
                  </a:lnTo>
                  <a:lnTo>
                    <a:pt x="107" y="3"/>
                  </a:lnTo>
                  <a:lnTo>
                    <a:pt x="99" y="1"/>
                  </a:lnTo>
                  <a:lnTo>
                    <a:pt x="91" y="0"/>
                  </a:lnTo>
                  <a:lnTo>
                    <a:pt x="83" y="0"/>
                  </a:lnTo>
                  <a:lnTo>
                    <a:pt x="65" y="1"/>
                  </a:lnTo>
                  <a:lnTo>
                    <a:pt x="50" y="6"/>
                  </a:lnTo>
                  <a:lnTo>
                    <a:pt x="36" y="14"/>
                  </a:lnTo>
                  <a:lnTo>
                    <a:pt x="24" y="23"/>
                  </a:lnTo>
                  <a:lnTo>
                    <a:pt x="13" y="36"/>
                  </a:lnTo>
                  <a:lnTo>
                    <a:pt x="6" y="49"/>
                  </a:lnTo>
                  <a:lnTo>
                    <a:pt x="1" y="64"/>
                  </a:lnTo>
                  <a:lnTo>
                    <a:pt x="0" y="80"/>
                  </a:lnTo>
                  <a:lnTo>
                    <a:pt x="1" y="95"/>
                  </a:lnTo>
                  <a:lnTo>
                    <a:pt x="5" y="110"/>
                  </a:lnTo>
                  <a:lnTo>
                    <a:pt x="13" y="124"/>
                  </a:lnTo>
                  <a:lnTo>
                    <a:pt x="24" y="136"/>
                  </a:lnTo>
                  <a:lnTo>
                    <a:pt x="30" y="141"/>
                  </a:lnTo>
                  <a:lnTo>
                    <a:pt x="36" y="146"/>
                  </a:lnTo>
                  <a:lnTo>
                    <a:pt x="43" y="151"/>
                  </a:lnTo>
                  <a:lnTo>
                    <a:pt x="50" y="154"/>
                  </a:lnTo>
                  <a:lnTo>
                    <a:pt x="58" y="156"/>
                  </a:lnTo>
                  <a:lnTo>
                    <a:pt x="65" y="159"/>
                  </a:lnTo>
                  <a:lnTo>
                    <a:pt x="74" y="160"/>
                  </a:lnTo>
                  <a:lnTo>
                    <a:pt x="83" y="1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de-DE">
                <a:ea typeface="+mn-ea"/>
              </a:endParaRPr>
            </a:p>
          </p:txBody>
        </p:sp>
        <p:sp>
          <p:nvSpPr>
            <p:cNvPr id="65552" name="Freeform 34"/>
            <p:cNvSpPr>
              <a:spLocks/>
            </p:cNvSpPr>
            <p:nvPr/>
          </p:nvSpPr>
          <p:spPr bwMode="auto">
            <a:xfrm>
              <a:off x="439" y="3450"/>
              <a:ext cx="83" cy="80"/>
            </a:xfrm>
            <a:custGeom>
              <a:avLst/>
              <a:gdLst>
                <a:gd name="T0" fmla="*/ 42 w 166"/>
                <a:gd name="T1" fmla="*/ 80 h 160"/>
                <a:gd name="T2" fmla="*/ 45 w 166"/>
                <a:gd name="T3" fmla="*/ 80 h 160"/>
                <a:gd name="T4" fmla="*/ 49 w 166"/>
                <a:gd name="T5" fmla="*/ 80 h 160"/>
                <a:gd name="T6" fmla="*/ 53 w 166"/>
                <a:gd name="T7" fmla="*/ 78 h 160"/>
                <a:gd name="T8" fmla="*/ 58 w 166"/>
                <a:gd name="T9" fmla="*/ 77 h 160"/>
                <a:gd name="T10" fmla="*/ 61 w 166"/>
                <a:gd name="T11" fmla="*/ 76 h 160"/>
                <a:gd name="T12" fmla="*/ 65 w 166"/>
                <a:gd name="T13" fmla="*/ 73 h 160"/>
                <a:gd name="T14" fmla="*/ 68 w 166"/>
                <a:gd name="T15" fmla="*/ 71 h 160"/>
                <a:gd name="T16" fmla="*/ 71 w 166"/>
                <a:gd name="T17" fmla="*/ 68 h 160"/>
                <a:gd name="T18" fmla="*/ 76 w 166"/>
                <a:gd name="T19" fmla="*/ 62 h 160"/>
                <a:gd name="T20" fmla="*/ 80 w 166"/>
                <a:gd name="T21" fmla="*/ 55 h 160"/>
                <a:gd name="T22" fmla="*/ 83 w 166"/>
                <a:gd name="T23" fmla="*/ 47 h 160"/>
                <a:gd name="T24" fmla="*/ 83 w 166"/>
                <a:gd name="T25" fmla="*/ 40 h 160"/>
                <a:gd name="T26" fmla="*/ 83 w 166"/>
                <a:gd name="T27" fmla="*/ 32 h 160"/>
                <a:gd name="T28" fmla="*/ 80 w 166"/>
                <a:gd name="T29" fmla="*/ 24 h 160"/>
                <a:gd name="T30" fmla="*/ 76 w 166"/>
                <a:gd name="T31" fmla="*/ 18 h 160"/>
                <a:gd name="T32" fmla="*/ 71 w 166"/>
                <a:gd name="T33" fmla="*/ 12 h 160"/>
                <a:gd name="T34" fmla="*/ 68 w 166"/>
                <a:gd name="T35" fmla="*/ 9 h 160"/>
                <a:gd name="T36" fmla="*/ 65 w 166"/>
                <a:gd name="T37" fmla="*/ 7 h 160"/>
                <a:gd name="T38" fmla="*/ 61 w 166"/>
                <a:gd name="T39" fmla="*/ 5 h 160"/>
                <a:gd name="T40" fmla="*/ 58 w 166"/>
                <a:gd name="T41" fmla="*/ 3 h 160"/>
                <a:gd name="T42" fmla="*/ 53 w 166"/>
                <a:gd name="T43" fmla="*/ 1 h 160"/>
                <a:gd name="T44" fmla="*/ 49 w 166"/>
                <a:gd name="T45" fmla="*/ 1 h 160"/>
                <a:gd name="T46" fmla="*/ 45 w 166"/>
                <a:gd name="T47" fmla="*/ 0 h 160"/>
                <a:gd name="T48" fmla="*/ 42 w 166"/>
                <a:gd name="T49" fmla="*/ 0 h 160"/>
                <a:gd name="T50" fmla="*/ 34 w 166"/>
                <a:gd name="T51" fmla="*/ 1 h 160"/>
                <a:gd name="T52" fmla="*/ 25 w 166"/>
                <a:gd name="T53" fmla="*/ 3 h 160"/>
                <a:gd name="T54" fmla="*/ 19 w 166"/>
                <a:gd name="T55" fmla="*/ 7 h 160"/>
                <a:gd name="T56" fmla="*/ 12 w 166"/>
                <a:gd name="T57" fmla="*/ 11 h 160"/>
                <a:gd name="T58" fmla="*/ 7 w 166"/>
                <a:gd name="T59" fmla="*/ 18 h 160"/>
                <a:gd name="T60" fmla="*/ 3 w 166"/>
                <a:gd name="T61" fmla="*/ 24 h 160"/>
                <a:gd name="T62" fmla="*/ 1 w 166"/>
                <a:gd name="T63" fmla="*/ 32 h 160"/>
                <a:gd name="T64" fmla="*/ 0 w 166"/>
                <a:gd name="T65" fmla="*/ 40 h 160"/>
                <a:gd name="T66" fmla="*/ 1 w 166"/>
                <a:gd name="T67" fmla="*/ 47 h 160"/>
                <a:gd name="T68" fmla="*/ 3 w 166"/>
                <a:gd name="T69" fmla="*/ 55 h 160"/>
                <a:gd name="T70" fmla="*/ 7 w 166"/>
                <a:gd name="T71" fmla="*/ 62 h 160"/>
                <a:gd name="T72" fmla="*/ 12 w 166"/>
                <a:gd name="T73" fmla="*/ 68 h 160"/>
                <a:gd name="T74" fmla="*/ 15 w 166"/>
                <a:gd name="T75" fmla="*/ 71 h 160"/>
                <a:gd name="T76" fmla="*/ 19 w 166"/>
                <a:gd name="T77" fmla="*/ 73 h 160"/>
                <a:gd name="T78" fmla="*/ 22 w 166"/>
                <a:gd name="T79" fmla="*/ 76 h 160"/>
                <a:gd name="T80" fmla="*/ 25 w 166"/>
                <a:gd name="T81" fmla="*/ 77 h 160"/>
                <a:gd name="T82" fmla="*/ 29 w 166"/>
                <a:gd name="T83" fmla="*/ 78 h 160"/>
                <a:gd name="T84" fmla="*/ 34 w 166"/>
                <a:gd name="T85" fmla="*/ 80 h 160"/>
                <a:gd name="T86" fmla="*/ 38 w 166"/>
                <a:gd name="T87" fmla="*/ 80 h 160"/>
                <a:gd name="T88" fmla="*/ 42 w 166"/>
                <a:gd name="T89" fmla="*/ 80 h 1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66"/>
                <a:gd name="T136" fmla="*/ 0 h 160"/>
                <a:gd name="T137" fmla="*/ 166 w 166"/>
                <a:gd name="T138" fmla="*/ 160 h 1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66" h="160">
                  <a:moveTo>
                    <a:pt x="83" y="160"/>
                  </a:moveTo>
                  <a:lnTo>
                    <a:pt x="91" y="160"/>
                  </a:lnTo>
                  <a:lnTo>
                    <a:pt x="99" y="159"/>
                  </a:lnTo>
                  <a:lnTo>
                    <a:pt x="107" y="156"/>
                  </a:lnTo>
                  <a:lnTo>
                    <a:pt x="116" y="154"/>
                  </a:lnTo>
                  <a:lnTo>
                    <a:pt x="122" y="151"/>
                  </a:lnTo>
                  <a:lnTo>
                    <a:pt x="129" y="146"/>
                  </a:lnTo>
                  <a:lnTo>
                    <a:pt x="136" y="141"/>
                  </a:lnTo>
                  <a:lnTo>
                    <a:pt x="142" y="136"/>
                  </a:lnTo>
                  <a:lnTo>
                    <a:pt x="152" y="124"/>
                  </a:lnTo>
                  <a:lnTo>
                    <a:pt x="159" y="110"/>
                  </a:lnTo>
                  <a:lnTo>
                    <a:pt x="165" y="95"/>
                  </a:lnTo>
                  <a:lnTo>
                    <a:pt x="166" y="80"/>
                  </a:lnTo>
                  <a:lnTo>
                    <a:pt x="165" y="64"/>
                  </a:lnTo>
                  <a:lnTo>
                    <a:pt x="159" y="49"/>
                  </a:lnTo>
                  <a:lnTo>
                    <a:pt x="152" y="36"/>
                  </a:lnTo>
                  <a:lnTo>
                    <a:pt x="142" y="24"/>
                  </a:lnTo>
                  <a:lnTo>
                    <a:pt x="136" y="18"/>
                  </a:lnTo>
                  <a:lnTo>
                    <a:pt x="129" y="14"/>
                  </a:lnTo>
                  <a:lnTo>
                    <a:pt x="122" y="9"/>
                  </a:lnTo>
                  <a:lnTo>
                    <a:pt x="116" y="6"/>
                  </a:lnTo>
                  <a:lnTo>
                    <a:pt x="107" y="3"/>
                  </a:lnTo>
                  <a:lnTo>
                    <a:pt x="99" y="1"/>
                  </a:lnTo>
                  <a:lnTo>
                    <a:pt x="91" y="0"/>
                  </a:lnTo>
                  <a:lnTo>
                    <a:pt x="83" y="0"/>
                  </a:lnTo>
                  <a:lnTo>
                    <a:pt x="67" y="1"/>
                  </a:lnTo>
                  <a:lnTo>
                    <a:pt x="51" y="6"/>
                  </a:lnTo>
                  <a:lnTo>
                    <a:pt x="37" y="14"/>
                  </a:lnTo>
                  <a:lnTo>
                    <a:pt x="24" y="23"/>
                  </a:lnTo>
                  <a:lnTo>
                    <a:pt x="14" y="36"/>
                  </a:lnTo>
                  <a:lnTo>
                    <a:pt x="7" y="49"/>
                  </a:lnTo>
                  <a:lnTo>
                    <a:pt x="1" y="64"/>
                  </a:lnTo>
                  <a:lnTo>
                    <a:pt x="0" y="80"/>
                  </a:lnTo>
                  <a:lnTo>
                    <a:pt x="1" y="95"/>
                  </a:lnTo>
                  <a:lnTo>
                    <a:pt x="7" y="110"/>
                  </a:lnTo>
                  <a:lnTo>
                    <a:pt x="14" y="124"/>
                  </a:lnTo>
                  <a:lnTo>
                    <a:pt x="24" y="136"/>
                  </a:lnTo>
                  <a:lnTo>
                    <a:pt x="30" y="141"/>
                  </a:lnTo>
                  <a:lnTo>
                    <a:pt x="37" y="146"/>
                  </a:lnTo>
                  <a:lnTo>
                    <a:pt x="44" y="151"/>
                  </a:lnTo>
                  <a:lnTo>
                    <a:pt x="51" y="154"/>
                  </a:lnTo>
                  <a:lnTo>
                    <a:pt x="59" y="156"/>
                  </a:lnTo>
                  <a:lnTo>
                    <a:pt x="67" y="159"/>
                  </a:lnTo>
                  <a:lnTo>
                    <a:pt x="75" y="160"/>
                  </a:lnTo>
                  <a:lnTo>
                    <a:pt x="83" y="1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de-DE">
                <a:ea typeface="+mn-ea"/>
              </a:endParaRPr>
            </a:p>
          </p:txBody>
        </p:sp>
        <p:sp>
          <p:nvSpPr>
            <p:cNvPr id="65553" name="Freeform 35"/>
            <p:cNvSpPr>
              <a:spLocks/>
            </p:cNvSpPr>
            <p:nvPr/>
          </p:nvSpPr>
          <p:spPr bwMode="auto">
            <a:xfrm>
              <a:off x="248" y="3429"/>
              <a:ext cx="102" cy="102"/>
            </a:xfrm>
            <a:custGeom>
              <a:avLst/>
              <a:gdLst>
                <a:gd name="T0" fmla="*/ 21 w 204"/>
                <a:gd name="T1" fmla="*/ 11 h 205"/>
                <a:gd name="T2" fmla="*/ 22 w 204"/>
                <a:gd name="T3" fmla="*/ 18 h 205"/>
                <a:gd name="T4" fmla="*/ 23 w 204"/>
                <a:gd name="T5" fmla="*/ 25 h 205"/>
                <a:gd name="T6" fmla="*/ 24 w 204"/>
                <a:gd name="T7" fmla="*/ 31 h 205"/>
                <a:gd name="T8" fmla="*/ 26 w 204"/>
                <a:gd name="T9" fmla="*/ 37 h 205"/>
                <a:gd name="T10" fmla="*/ 30 w 204"/>
                <a:gd name="T11" fmla="*/ 44 h 205"/>
                <a:gd name="T12" fmla="*/ 34 w 204"/>
                <a:gd name="T13" fmla="*/ 49 h 205"/>
                <a:gd name="T14" fmla="*/ 38 w 204"/>
                <a:gd name="T15" fmla="*/ 55 h 205"/>
                <a:gd name="T16" fmla="*/ 42 w 204"/>
                <a:gd name="T17" fmla="*/ 60 h 205"/>
                <a:gd name="T18" fmla="*/ 47 w 204"/>
                <a:gd name="T19" fmla="*/ 65 h 205"/>
                <a:gd name="T20" fmla="*/ 53 w 204"/>
                <a:gd name="T21" fmla="*/ 69 h 205"/>
                <a:gd name="T22" fmla="*/ 58 w 204"/>
                <a:gd name="T23" fmla="*/ 72 h 205"/>
                <a:gd name="T24" fmla="*/ 65 w 204"/>
                <a:gd name="T25" fmla="*/ 76 h 205"/>
                <a:gd name="T26" fmla="*/ 71 w 204"/>
                <a:gd name="T27" fmla="*/ 78 h 205"/>
                <a:gd name="T28" fmla="*/ 78 w 204"/>
                <a:gd name="T29" fmla="*/ 80 h 205"/>
                <a:gd name="T30" fmla="*/ 85 w 204"/>
                <a:gd name="T31" fmla="*/ 80 h 205"/>
                <a:gd name="T32" fmla="*/ 92 w 204"/>
                <a:gd name="T33" fmla="*/ 81 h 205"/>
                <a:gd name="T34" fmla="*/ 92 w 204"/>
                <a:gd name="T35" fmla="*/ 81 h 205"/>
                <a:gd name="T36" fmla="*/ 96 w 204"/>
                <a:gd name="T37" fmla="*/ 82 h 205"/>
                <a:gd name="T38" fmla="*/ 99 w 204"/>
                <a:gd name="T39" fmla="*/ 84 h 205"/>
                <a:gd name="T40" fmla="*/ 102 w 204"/>
                <a:gd name="T41" fmla="*/ 87 h 205"/>
                <a:gd name="T42" fmla="*/ 102 w 204"/>
                <a:gd name="T43" fmla="*/ 91 h 205"/>
                <a:gd name="T44" fmla="*/ 102 w 204"/>
                <a:gd name="T45" fmla="*/ 95 h 205"/>
                <a:gd name="T46" fmla="*/ 99 w 204"/>
                <a:gd name="T47" fmla="*/ 99 h 205"/>
                <a:gd name="T48" fmla="*/ 96 w 204"/>
                <a:gd name="T49" fmla="*/ 101 h 205"/>
                <a:gd name="T50" fmla="*/ 92 w 204"/>
                <a:gd name="T51" fmla="*/ 102 h 205"/>
                <a:gd name="T52" fmla="*/ 92 w 204"/>
                <a:gd name="T53" fmla="*/ 102 h 205"/>
                <a:gd name="T54" fmla="*/ 73 w 204"/>
                <a:gd name="T55" fmla="*/ 101 h 205"/>
                <a:gd name="T56" fmla="*/ 56 w 204"/>
                <a:gd name="T57" fmla="*/ 95 h 205"/>
                <a:gd name="T58" fmla="*/ 40 w 204"/>
                <a:gd name="T59" fmla="*/ 87 h 205"/>
                <a:gd name="T60" fmla="*/ 27 w 204"/>
                <a:gd name="T61" fmla="*/ 75 h 205"/>
                <a:gd name="T62" fmla="*/ 15 w 204"/>
                <a:gd name="T63" fmla="*/ 62 h 205"/>
                <a:gd name="T64" fmla="*/ 7 w 204"/>
                <a:gd name="T65" fmla="*/ 47 h 205"/>
                <a:gd name="T66" fmla="*/ 2 w 204"/>
                <a:gd name="T67" fmla="*/ 29 h 205"/>
                <a:gd name="T68" fmla="*/ 0 w 204"/>
                <a:gd name="T69" fmla="*/ 11 h 205"/>
                <a:gd name="T70" fmla="*/ 0 w 204"/>
                <a:gd name="T71" fmla="*/ 11 h 205"/>
                <a:gd name="T72" fmla="*/ 1 w 204"/>
                <a:gd name="T73" fmla="*/ 7 h 205"/>
                <a:gd name="T74" fmla="*/ 3 w 204"/>
                <a:gd name="T75" fmla="*/ 3 h 205"/>
                <a:gd name="T76" fmla="*/ 6 w 204"/>
                <a:gd name="T77" fmla="*/ 1 h 205"/>
                <a:gd name="T78" fmla="*/ 11 w 204"/>
                <a:gd name="T79" fmla="*/ 0 h 205"/>
                <a:gd name="T80" fmla="*/ 15 w 204"/>
                <a:gd name="T81" fmla="*/ 1 h 205"/>
                <a:gd name="T82" fmla="*/ 19 w 204"/>
                <a:gd name="T83" fmla="*/ 3 h 205"/>
                <a:gd name="T84" fmla="*/ 21 w 204"/>
                <a:gd name="T85" fmla="*/ 7 h 205"/>
                <a:gd name="T86" fmla="*/ 21 w 204"/>
                <a:gd name="T87" fmla="*/ 11 h 205"/>
                <a:gd name="T88" fmla="*/ 21 w 204"/>
                <a:gd name="T89" fmla="*/ 11 h 20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4"/>
                <a:gd name="T136" fmla="*/ 0 h 205"/>
                <a:gd name="T137" fmla="*/ 204 w 204"/>
                <a:gd name="T138" fmla="*/ 205 h 20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4" h="205">
                  <a:moveTo>
                    <a:pt x="42" y="22"/>
                  </a:moveTo>
                  <a:lnTo>
                    <a:pt x="44" y="36"/>
                  </a:lnTo>
                  <a:lnTo>
                    <a:pt x="45" y="50"/>
                  </a:lnTo>
                  <a:lnTo>
                    <a:pt x="48" y="62"/>
                  </a:lnTo>
                  <a:lnTo>
                    <a:pt x="53" y="75"/>
                  </a:lnTo>
                  <a:lnTo>
                    <a:pt x="60" y="88"/>
                  </a:lnTo>
                  <a:lnTo>
                    <a:pt x="67" y="99"/>
                  </a:lnTo>
                  <a:lnTo>
                    <a:pt x="75" y="111"/>
                  </a:lnTo>
                  <a:lnTo>
                    <a:pt x="84" y="121"/>
                  </a:lnTo>
                  <a:lnTo>
                    <a:pt x="94" y="130"/>
                  </a:lnTo>
                  <a:lnTo>
                    <a:pt x="106" y="138"/>
                  </a:lnTo>
                  <a:lnTo>
                    <a:pt x="117" y="145"/>
                  </a:lnTo>
                  <a:lnTo>
                    <a:pt x="129" y="152"/>
                  </a:lnTo>
                  <a:lnTo>
                    <a:pt x="142" y="157"/>
                  </a:lnTo>
                  <a:lnTo>
                    <a:pt x="155" y="160"/>
                  </a:lnTo>
                  <a:lnTo>
                    <a:pt x="169" y="161"/>
                  </a:lnTo>
                  <a:lnTo>
                    <a:pt x="183" y="163"/>
                  </a:lnTo>
                  <a:lnTo>
                    <a:pt x="191" y="164"/>
                  </a:lnTo>
                  <a:lnTo>
                    <a:pt x="198" y="168"/>
                  </a:lnTo>
                  <a:lnTo>
                    <a:pt x="203" y="175"/>
                  </a:lnTo>
                  <a:lnTo>
                    <a:pt x="204" y="183"/>
                  </a:lnTo>
                  <a:lnTo>
                    <a:pt x="203" y="191"/>
                  </a:lnTo>
                  <a:lnTo>
                    <a:pt x="198" y="198"/>
                  </a:lnTo>
                  <a:lnTo>
                    <a:pt x="191" y="203"/>
                  </a:lnTo>
                  <a:lnTo>
                    <a:pt x="183" y="205"/>
                  </a:lnTo>
                  <a:lnTo>
                    <a:pt x="146" y="202"/>
                  </a:lnTo>
                  <a:lnTo>
                    <a:pt x="112" y="190"/>
                  </a:lnTo>
                  <a:lnTo>
                    <a:pt x="80" y="174"/>
                  </a:lnTo>
                  <a:lnTo>
                    <a:pt x="54" y="151"/>
                  </a:lnTo>
                  <a:lnTo>
                    <a:pt x="31" y="125"/>
                  </a:lnTo>
                  <a:lnTo>
                    <a:pt x="14" y="94"/>
                  </a:lnTo>
                  <a:lnTo>
                    <a:pt x="3" y="59"/>
                  </a:lnTo>
                  <a:lnTo>
                    <a:pt x="0" y="22"/>
                  </a:lnTo>
                  <a:lnTo>
                    <a:pt x="1" y="14"/>
                  </a:lnTo>
                  <a:lnTo>
                    <a:pt x="6" y="7"/>
                  </a:lnTo>
                  <a:lnTo>
                    <a:pt x="12" y="3"/>
                  </a:lnTo>
                  <a:lnTo>
                    <a:pt x="22" y="0"/>
                  </a:lnTo>
                  <a:lnTo>
                    <a:pt x="30" y="3"/>
                  </a:lnTo>
                  <a:lnTo>
                    <a:pt x="37" y="7"/>
                  </a:lnTo>
                  <a:lnTo>
                    <a:pt x="41" y="14"/>
                  </a:lnTo>
                  <a:lnTo>
                    <a:pt x="4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de-DE">
                <a:ea typeface="+mn-ea"/>
              </a:endParaRPr>
            </a:p>
          </p:txBody>
        </p:sp>
        <p:sp>
          <p:nvSpPr>
            <p:cNvPr id="65554" name="Freeform 36"/>
            <p:cNvSpPr>
              <a:spLocks/>
            </p:cNvSpPr>
            <p:nvPr/>
          </p:nvSpPr>
          <p:spPr bwMode="auto">
            <a:xfrm>
              <a:off x="219" y="3380"/>
              <a:ext cx="79" cy="80"/>
            </a:xfrm>
            <a:custGeom>
              <a:avLst/>
              <a:gdLst>
                <a:gd name="T0" fmla="*/ 68 w 158"/>
                <a:gd name="T1" fmla="*/ 12 h 158"/>
                <a:gd name="T2" fmla="*/ 65 w 158"/>
                <a:gd name="T3" fmla="*/ 9 h 158"/>
                <a:gd name="T4" fmla="*/ 61 w 158"/>
                <a:gd name="T5" fmla="*/ 7 h 158"/>
                <a:gd name="T6" fmla="*/ 58 w 158"/>
                <a:gd name="T7" fmla="*/ 5 h 158"/>
                <a:gd name="T8" fmla="*/ 54 w 158"/>
                <a:gd name="T9" fmla="*/ 3 h 158"/>
                <a:gd name="T10" fmla="*/ 50 w 158"/>
                <a:gd name="T11" fmla="*/ 2 h 158"/>
                <a:gd name="T12" fmla="*/ 46 w 158"/>
                <a:gd name="T13" fmla="*/ 1 h 158"/>
                <a:gd name="T14" fmla="*/ 43 w 158"/>
                <a:gd name="T15" fmla="*/ 0 h 158"/>
                <a:gd name="T16" fmla="*/ 39 w 158"/>
                <a:gd name="T17" fmla="*/ 0 h 158"/>
                <a:gd name="T18" fmla="*/ 35 w 158"/>
                <a:gd name="T19" fmla="*/ 0 h 158"/>
                <a:gd name="T20" fmla="*/ 31 w 158"/>
                <a:gd name="T21" fmla="*/ 1 h 158"/>
                <a:gd name="T22" fmla="*/ 27 w 158"/>
                <a:gd name="T23" fmla="*/ 2 h 158"/>
                <a:gd name="T24" fmla="*/ 24 w 158"/>
                <a:gd name="T25" fmla="*/ 3 h 158"/>
                <a:gd name="T26" fmla="*/ 20 w 158"/>
                <a:gd name="T27" fmla="*/ 5 h 158"/>
                <a:gd name="T28" fmla="*/ 18 w 158"/>
                <a:gd name="T29" fmla="*/ 7 h 158"/>
                <a:gd name="T30" fmla="*/ 14 w 158"/>
                <a:gd name="T31" fmla="*/ 9 h 158"/>
                <a:gd name="T32" fmla="*/ 11 w 158"/>
                <a:gd name="T33" fmla="*/ 12 h 158"/>
                <a:gd name="T34" fmla="*/ 6 w 158"/>
                <a:gd name="T35" fmla="*/ 18 h 158"/>
                <a:gd name="T36" fmla="*/ 3 w 158"/>
                <a:gd name="T37" fmla="*/ 25 h 158"/>
                <a:gd name="T38" fmla="*/ 1 w 158"/>
                <a:gd name="T39" fmla="*/ 32 h 158"/>
                <a:gd name="T40" fmla="*/ 0 w 158"/>
                <a:gd name="T41" fmla="*/ 40 h 158"/>
                <a:gd name="T42" fmla="*/ 1 w 158"/>
                <a:gd name="T43" fmla="*/ 48 h 158"/>
                <a:gd name="T44" fmla="*/ 3 w 158"/>
                <a:gd name="T45" fmla="*/ 56 h 158"/>
                <a:gd name="T46" fmla="*/ 6 w 158"/>
                <a:gd name="T47" fmla="*/ 63 h 158"/>
                <a:gd name="T48" fmla="*/ 11 w 158"/>
                <a:gd name="T49" fmla="*/ 68 h 158"/>
                <a:gd name="T50" fmla="*/ 18 w 158"/>
                <a:gd name="T51" fmla="*/ 73 h 158"/>
                <a:gd name="T52" fmla="*/ 23 w 158"/>
                <a:gd name="T53" fmla="*/ 77 h 158"/>
                <a:gd name="T54" fmla="*/ 31 w 158"/>
                <a:gd name="T55" fmla="*/ 79 h 158"/>
                <a:gd name="T56" fmla="*/ 39 w 158"/>
                <a:gd name="T57" fmla="*/ 80 h 158"/>
                <a:gd name="T58" fmla="*/ 43 w 158"/>
                <a:gd name="T59" fmla="*/ 80 h 158"/>
                <a:gd name="T60" fmla="*/ 46 w 158"/>
                <a:gd name="T61" fmla="*/ 79 h 158"/>
                <a:gd name="T62" fmla="*/ 50 w 158"/>
                <a:gd name="T63" fmla="*/ 78 h 158"/>
                <a:gd name="T64" fmla="*/ 54 w 158"/>
                <a:gd name="T65" fmla="*/ 77 h 158"/>
                <a:gd name="T66" fmla="*/ 58 w 158"/>
                <a:gd name="T67" fmla="*/ 75 h 158"/>
                <a:gd name="T68" fmla="*/ 61 w 158"/>
                <a:gd name="T69" fmla="*/ 73 h 158"/>
                <a:gd name="T70" fmla="*/ 65 w 158"/>
                <a:gd name="T71" fmla="*/ 71 h 158"/>
                <a:gd name="T72" fmla="*/ 68 w 158"/>
                <a:gd name="T73" fmla="*/ 68 h 158"/>
                <a:gd name="T74" fmla="*/ 73 w 158"/>
                <a:gd name="T75" fmla="*/ 62 h 158"/>
                <a:gd name="T76" fmla="*/ 76 w 158"/>
                <a:gd name="T77" fmla="*/ 55 h 158"/>
                <a:gd name="T78" fmla="*/ 79 w 158"/>
                <a:gd name="T79" fmla="*/ 48 h 158"/>
                <a:gd name="T80" fmla="*/ 79 w 158"/>
                <a:gd name="T81" fmla="*/ 40 h 158"/>
                <a:gd name="T82" fmla="*/ 79 w 158"/>
                <a:gd name="T83" fmla="*/ 32 h 158"/>
                <a:gd name="T84" fmla="*/ 76 w 158"/>
                <a:gd name="T85" fmla="*/ 25 h 158"/>
                <a:gd name="T86" fmla="*/ 73 w 158"/>
                <a:gd name="T87" fmla="*/ 18 h 158"/>
                <a:gd name="T88" fmla="*/ 68 w 158"/>
                <a:gd name="T89" fmla="*/ 12 h 1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8"/>
                <a:gd name="T136" fmla="*/ 0 h 158"/>
                <a:gd name="T137" fmla="*/ 158 w 158"/>
                <a:gd name="T138" fmla="*/ 158 h 1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8" h="158">
                  <a:moveTo>
                    <a:pt x="135" y="24"/>
                  </a:moveTo>
                  <a:lnTo>
                    <a:pt x="129" y="18"/>
                  </a:lnTo>
                  <a:lnTo>
                    <a:pt x="122" y="13"/>
                  </a:lnTo>
                  <a:lnTo>
                    <a:pt x="116" y="10"/>
                  </a:lnTo>
                  <a:lnTo>
                    <a:pt x="108" y="6"/>
                  </a:lnTo>
                  <a:lnTo>
                    <a:pt x="101" y="3"/>
                  </a:lnTo>
                  <a:lnTo>
                    <a:pt x="93" y="1"/>
                  </a:lnTo>
                  <a:lnTo>
                    <a:pt x="86" y="0"/>
                  </a:lnTo>
                  <a:lnTo>
                    <a:pt x="78" y="0"/>
                  </a:lnTo>
                  <a:lnTo>
                    <a:pt x="70" y="0"/>
                  </a:lnTo>
                  <a:lnTo>
                    <a:pt x="63" y="1"/>
                  </a:lnTo>
                  <a:lnTo>
                    <a:pt x="55" y="3"/>
                  </a:lnTo>
                  <a:lnTo>
                    <a:pt x="48" y="6"/>
                  </a:lnTo>
                  <a:lnTo>
                    <a:pt x="41" y="10"/>
                  </a:lnTo>
                  <a:lnTo>
                    <a:pt x="35" y="13"/>
                  </a:lnTo>
                  <a:lnTo>
                    <a:pt x="29" y="18"/>
                  </a:lnTo>
                  <a:lnTo>
                    <a:pt x="23" y="24"/>
                  </a:lnTo>
                  <a:lnTo>
                    <a:pt x="13" y="35"/>
                  </a:lnTo>
                  <a:lnTo>
                    <a:pt x="6" y="49"/>
                  </a:lnTo>
                  <a:lnTo>
                    <a:pt x="1" y="64"/>
                  </a:lnTo>
                  <a:lnTo>
                    <a:pt x="0" y="79"/>
                  </a:lnTo>
                  <a:lnTo>
                    <a:pt x="1" y="95"/>
                  </a:lnTo>
                  <a:lnTo>
                    <a:pt x="6" y="110"/>
                  </a:lnTo>
                  <a:lnTo>
                    <a:pt x="13" y="124"/>
                  </a:lnTo>
                  <a:lnTo>
                    <a:pt x="23" y="135"/>
                  </a:lnTo>
                  <a:lnTo>
                    <a:pt x="35" y="145"/>
                  </a:lnTo>
                  <a:lnTo>
                    <a:pt x="47" y="153"/>
                  </a:lnTo>
                  <a:lnTo>
                    <a:pt x="62" y="157"/>
                  </a:lnTo>
                  <a:lnTo>
                    <a:pt x="78" y="158"/>
                  </a:lnTo>
                  <a:lnTo>
                    <a:pt x="86" y="158"/>
                  </a:lnTo>
                  <a:lnTo>
                    <a:pt x="93" y="157"/>
                  </a:lnTo>
                  <a:lnTo>
                    <a:pt x="101" y="155"/>
                  </a:lnTo>
                  <a:lnTo>
                    <a:pt x="108" y="152"/>
                  </a:lnTo>
                  <a:lnTo>
                    <a:pt x="116" y="149"/>
                  </a:lnTo>
                  <a:lnTo>
                    <a:pt x="122" y="145"/>
                  </a:lnTo>
                  <a:lnTo>
                    <a:pt x="129" y="140"/>
                  </a:lnTo>
                  <a:lnTo>
                    <a:pt x="135" y="135"/>
                  </a:lnTo>
                  <a:lnTo>
                    <a:pt x="145" y="123"/>
                  </a:lnTo>
                  <a:lnTo>
                    <a:pt x="152" y="109"/>
                  </a:lnTo>
                  <a:lnTo>
                    <a:pt x="157" y="94"/>
                  </a:lnTo>
                  <a:lnTo>
                    <a:pt x="158" y="79"/>
                  </a:lnTo>
                  <a:lnTo>
                    <a:pt x="157" y="64"/>
                  </a:lnTo>
                  <a:lnTo>
                    <a:pt x="152" y="49"/>
                  </a:lnTo>
                  <a:lnTo>
                    <a:pt x="145" y="35"/>
                  </a:lnTo>
                  <a:lnTo>
                    <a:pt x="135"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de-DE">
                <a:ea typeface="+mn-ea"/>
              </a:endParaRPr>
            </a:p>
          </p:txBody>
        </p:sp>
        <p:sp>
          <p:nvSpPr>
            <p:cNvPr id="65555" name="Freeform 37"/>
            <p:cNvSpPr>
              <a:spLocks/>
            </p:cNvSpPr>
            <p:nvPr/>
          </p:nvSpPr>
          <p:spPr bwMode="auto">
            <a:xfrm>
              <a:off x="560" y="3429"/>
              <a:ext cx="102" cy="102"/>
            </a:xfrm>
            <a:custGeom>
              <a:avLst/>
              <a:gdLst>
                <a:gd name="T0" fmla="*/ 81 w 204"/>
                <a:gd name="T1" fmla="*/ 11 h 205"/>
                <a:gd name="T2" fmla="*/ 81 w 204"/>
                <a:gd name="T3" fmla="*/ 18 h 205"/>
                <a:gd name="T4" fmla="*/ 80 w 204"/>
                <a:gd name="T5" fmla="*/ 25 h 205"/>
                <a:gd name="T6" fmla="*/ 78 w 204"/>
                <a:gd name="T7" fmla="*/ 31 h 205"/>
                <a:gd name="T8" fmla="*/ 76 w 204"/>
                <a:gd name="T9" fmla="*/ 37 h 205"/>
                <a:gd name="T10" fmla="*/ 72 w 204"/>
                <a:gd name="T11" fmla="*/ 44 h 205"/>
                <a:gd name="T12" fmla="*/ 69 w 204"/>
                <a:gd name="T13" fmla="*/ 49 h 205"/>
                <a:gd name="T14" fmla="*/ 65 w 204"/>
                <a:gd name="T15" fmla="*/ 55 h 205"/>
                <a:gd name="T16" fmla="*/ 60 w 204"/>
                <a:gd name="T17" fmla="*/ 60 h 205"/>
                <a:gd name="T18" fmla="*/ 55 w 204"/>
                <a:gd name="T19" fmla="*/ 65 h 205"/>
                <a:gd name="T20" fmla="*/ 50 w 204"/>
                <a:gd name="T21" fmla="*/ 69 h 205"/>
                <a:gd name="T22" fmla="*/ 44 w 204"/>
                <a:gd name="T23" fmla="*/ 72 h 205"/>
                <a:gd name="T24" fmla="*/ 38 w 204"/>
                <a:gd name="T25" fmla="*/ 76 h 205"/>
                <a:gd name="T26" fmla="*/ 31 w 204"/>
                <a:gd name="T27" fmla="*/ 78 h 205"/>
                <a:gd name="T28" fmla="*/ 25 w 204"/>
                <a:gd name="T29" fmla="*/ 80 h 205"/>
                <a:gd name="T30" fmla="*/ 18 w 204"/>
                <a:gd name="T31" fmla="*/ 80 h 205"/>
                <a:gd name="T32" fmla="*/ 11 w 204"/>
                <a:gd name="T33" fmla="*/ 81 h 205"/>
                <a:gd name="T34" fmla="*/ 11 w 204"/>
                <a:gd name="T35" fmla="*/ 81 h 205"/>
                <a:gd name="T36" fmla="*/ 6 w 204"/>
                <a:gd name="T37" fmla="*/ 82 h 205"/>
                <a:gd name="T38" fmla="*/ 3 w 204"/>
                <a:gd name="T39" fmla="*/ 84 h 205"/>
                <a:gd name="T40" fmla="*/ 1 w 204"/>
                <a:gd name="T41" fmla="*/ 87 h 205"/>
                <a:gd name="T42" fmla="*/ 0 w 204"/>
                <a:gd name="T43" fmla="*/ 91 h 205"/>
                <a:gd name="T44" fmla="*/ 1 w 204"/>
                <a:gd name="T45" fmla="*/ 95 h 205"/>
                <a:gd name="T46" fmla="*/ 3 w 204"/>
                <a:gd name="T47" fmla="*/ 99 h 205"/>
                <a:gd name="T48" fmla="*/ 6 w 204"/>
                <a:gd name="T49" fmla="*/ 101 h 205"/>
                <a:gd name="T50" fmla="*/ 11 w 204"/>
                <a:gd name="T51" fmla="*/ 102 h 205"/>
                <a:gd name="T52" fmla="*/ 11 w 204"/>
                <a:gd name="T53" fmla="*/ 102 h 205"/>
                <a:gd name="T54" fmla="*/ 29 w 204"/>
                <a:gd name="T55" fmla="*/ 101 h 205"/>
                <a:gd name="T56" fmla="*/ 47 w 204"/>
                <a:gd name="T57" fmla="*/ 95 h 205"/>
                <a:gd name="T58" fmla="*/ 62 w 204"/>
                <a:gd name="T59" fmla="*/ 87 h 205"/>
                <a:gd name="T60" fmla="*/ 76 w 204"/>
                <a:gd name="T61" fmla="*/ 75 h 205"/>
                <a:gd name="T62" fmla="*/ 87 w 204"/>
                <a:gd name="T63" fmla="*/ 62 h 205"/>
                <a:gd name="T64" fmla="*/ 96 w 204"/>
                <a:gd name="T65" fmla="*/ 47 h 205"/>
                <a:gd name="T66" fmla="*/ 101 w 204"/>
                <a:gd name="T67" fmla="*/ 29 h 205"/>
                <a:gd name="T68" fmla="*/ 102 w 204"/>
                <a:gd name="T69" fmla="*/ 11 h 205"/>
                <a:gd name="T70" fmla="*/ 102 w 204"/>
                <a:gd name="T71" fmla="*/ 11 h 205"/>
                <a:gd name="T72" fmla="*/ 102 w 204"/>
                <a:gd name="T73" fmla="*/ 7 h 205"/>
                <a:gd name="T74" fmla="*/ 100 w 204"/>
                <a:gd name="T75" fmla="*/ 3 h 205"/>
                <a:gd name="T76" fmla="*/ 96 w 204"/>
                <a:gd name="T77" fmla="*/ 1 h 205"/>
                <a:gd name="T78" fmla="*/ 92 w 204"/>
                <a:gd name="T79" fmla="*/ 0 h 205"/>
                <a:gd name="T80" fmla="*/ 87 w 204"/>
                <a:gd name="T81" fmla="*/ 1 h 205"/>
                <a:gd name="T82" fmla="*/ 84 w 204"/>
                <a:gd name="T83" fmla="*/ 3 h 205"/>
                <a:gd name="T84" fmla="*/ 82 w 204"/>
                <a:gd name="T85" fmla="*/ 7 h 205"/>
                <a:gd name="T86" fmla="*/ 81 w 204"/>
                <a:gd name="T87" fmla="*/ 11 h 205"/>
                <a:gd name="T88" fmla="*/ 81 w 204"/>
                <a:gd name="T89" fmla="*/ 11 h 20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4"/>
                <a:gd name="T136" fmla="*/ 0 h 205"/>
                <a:gd name="T137" fmla="*/ 204 w 204"/>
                <a:gd name="T138" fmla="*/ 205 h 20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4" h="205">
                  <a:moveTo>
                    <a:pt x="162" y="22"/>
                  </a:moveTo>
                  <a:lnTo>
                    <a:pt x="161" y="36"/>
                  </a:lnTo>
                  <a:lnTo>
                    <a:pt x="159" y="50"/>
                  </a:lnTo>
                  <a:lnTo>
                    <a:pt x="156" y="62"/>
                  </a:lnTo>
                  <a:lnTo>
                    <a:pt x="151" y="75"/>
                  </a:lnTo>
                  <a:lnTo>
                    <a:pt x="144" y="88"/>
                  </a:lnTo>
                  <a:lnTo>
                    <a:pt x="137" y="99"/>
                  </a:lnTo>
                  <a:lnTo>
                    <a:pt x="129" y="111"/>
                  </a:lnTo>
                  <a:lnTo>
                    <a:pt x="120" y="121"/>
                  </a:lnTo>
                  <a:lnTo>
                    <a:pt x="110" y="130"/>
                  </a:lnTo>
                  <a:lnTo>
                    <a:pt x="99" y="138"/>
                  </a:lnTo>
                  <a:lnTo>
                    <a:pt x="87" y="145"/>
                  </a:lnTo>
                  <a:lnTo>
                    <a:pt x="75" y="152"/>
                  </a:lnTo>
                  <a:lnTo>
                    <a:pt x="63" y="157"/>
                  </a:lnTo>
                  <a:lnTo>
                    <a:pt x="49" y="160"/>
                  </a:lnTo>
                  <a:lnTo>
                    <a:pt x="35" y="161"/>
                  </a:lnTo>
                  <a:lnTo>
                    <a:pt x="21" y="163"/>
                  </a:lnTo>
                  <a:lnTo>
                    <a:pt x="13" y="164"/>
                  </a:lnTo>
                  <a:lnTo>
                    <a:pt x="6" y="168"/>
                  </a:lnTo>
                  <a:lnTo>
                    <a:pt x="1" y="175"/>
                  </a:lnTo>
                  <a:lnTo>
                    <a:pt x="0" y="183"/>
                  </a:lnTo>
                  <a:lnTo>
                    <a:pt x="1" y="191"/>
                  </a:lnTo>
                  <a:lnTo>
                    <a:pt x="6" y="198"/>
                  </a:lnTo>
                  <a:lnTo>
                    <a:pt x="13" y="203"/>
                  </a:lnTo>
                  <a:lnTo>
                    <a:pt x="21" y="205"/>
                  </a:lnTo>
                  <a:lnTo>
                    <a:pt x="58" y="202"/>
                  </a:lnTo>
                  <a:lnTo>
                    <a:pt x="93" y="190"/>
                  </a:lnTo>
                  <a:lnTo>
                    <a:pt x="124" y="174"/>
                  </a:lnTo>
                  <a:lnTo>
                    <a:pt x="151" y="151"/>
                  </a:lnTo>
                  <a:lnTo>
                    <a:pt x="173" y="125"/>
                  </a:lnTo>
                  <a:lnTo>
                    <a:pt x="191" y="94"/>
                  </a:lnTo>
                  <a:lnTo>
                    <a:pt x="201" y="59"/>
                  </a:lnTo>
                  <a:lnTo>
                    <a:pt x="204" y="22"/>
                  </a:lnTo>
                  <a:lnTo>
                    <a:pt x="203" y="14"/>
                  </a:lnTo>
                  <a:lnTo>
                    <a:pt x="199" y="7"/>
                  </a:lnTo>
                  <a:lnTo>
                    <a:pt x="192" y="3"/>
                  </a:lnTo>
                  <a:lnTo>
                    <a:pt x="184" y="0"/>
                  </a:lnTo>
                  <a:lnTo>
                    <a:pt x="174" y="3"/>
                  </a:lnTo>
                  <a:lnTo>
                    <a:pt x="167" y="7"/>
                  </a:lnTo>
                  <a:lnTo>
                    <a:pt x="163" y="14"/>
                  </a:lnTo>
                  <a:lnTo>
                    <a:pt x="16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de-DE">
                <a:ea typeface="+mn-ea"/>
              </a:endParaRPr>
            </a:p>
          </p:txBody>
        </p:sp>
        <p:sp>
          <p:nvSpPr>
            <p:cNvPr id="65556" name="Freeform 38"/>
            <p:cNvSpPr>
              <a:spLocks/>
            </p:cNvSpPr>
            <p:nvPr/>
          </p:nvSpPr>
          <p:spPr bwMode="auto">
            <a:xfrm>
              <a:off x="613" y="3380"/>
              <a:ext cx="79" cy="80"/>
            </a:xfrm>
            <a:custGeom>
              <a:avLst/>
              <a:gdLst>
                <a:gd name="T0" fmla="*/ 0 w 159"/>
                <a:gd name="T1" fmla="*/ 40 h 158"/>
                <a:gd name="T2" fmla="*/ 0 w 159"/>
                <a:gd name="T3" fmla="*/ 48 h 158"/>
                <a:gd name="T4" fmla="*/ 3 w 159"/>
                <a:gd name="T5" fmla="*/ 55 h 158"/>
                <a:gd name="T6" fmla="*/ 7 w 159"/>
                <a:gd name="T7" fmla="*/ 62 h 158"/>
                <a:gd name="T8" fmla="*/ 11 w 159"/>
                <a:gd name="T9" fmla="*/ 68 h 158"/>
                <a:gd name="T10" fmla="*/ 14 w 159"/>
                <a:gd name="T11" fmla="*/ 71 h 158"/>
                <a:gd name="T12" fmla="*/ 18 w 159"/>
                <a:gd name="T13" fmla="*/ 73 h 158"/>
                <a:gd name="T14" fmla="*/ 21 w 159"/>
                <a:gd name="T15" fmla="*/ 75 h 158"/>
                <a:gd name="T16" fmla="*/ 25 w 159"/>
                <a:gd name="T17" fmla="*/ 77 h 158"/>
                <a:gd name="T18" fmla="*/ 28 w 159"/>
                <a:gd name="T19" fmla="*/ 78 h 158"/>
                <a:gd name="T20" fmla="*/ 32 w 159"/>
                <a:gd name="T21" fmla="*/ 79 h 158"/>
                <a:gd name="T22" fmla="*/ 36 w 159"/>
                <a:gd name="T23" fmla="*/ 80 h 158"/>
                <a:gd name="T24" fmla="*/ 40 w 159"/>
                <a:gd name="T25" fmla="*/ 80 h 158"/>
                <a:gd name="T26" fmla="*/ 48 w 159"/>
                <a:gd name="T27" fmla="*/ 79 h 158"/>
                <a:gd name="T28" fmla="*/ 55 w 159"/>
                <a:gd name="T29" fmla="*/ 77 h 158"/>
                <a:gd name="T30" fmla="*/ 62 w 159"/>
                <a:gd name="T31" fmla="*/ 73 h 158"/>
                <a:gd name="T32" fmla="*/ 68 w 159"/>
                <a:gd name="T33" fmla="*/ 68 h 158"/>
                <a:gd name="T34" fmla="*/ 72 w 159"/>
                <a:gd name="T35" fmla="*/ 63 h 158"/>
                <a:gd name="T36" fmla="*/ 77 w 159"/>
                <a:gd name="T37" fmla="*/ 56 h 158"/>
                <a:gd name="T38" fmla="*/ 79 w 159"/>
                <a:gd name="T39" fmla="*/ 48 h 158"/>
                <a:gd name="T40" fmla="*/ 79 w 159"/>
                <a:gd name="T41" fmla="*/ 40 h 158"/>
                <a:gd name="T42" fmla="*/ 79 w 159"/>
                <a:gd name="T43" fmla="*/ 32 h 158"/>
                <a:gd name="T44" fmla="*/ 76 w 159"/>
                <a:gd name="T45" fmla="*/ 25 h 158"/>
                <a:gd name="T46" fmla="*/ 72 w 159"/>
                <a:gd name="T47" fmla="*/ 18 h 158"/>
                <a:gd name="T48" fmla="*/ 67 w 159"/>
                <a:gd name="T49" fmla="*/ 12 h 158"/>
                <a:gd name="T50" fmla="*/ 64 w 159"/>
                <a:gd name="T51" fmla="*/ 9 h 158"/>
                <a:gd name="T52" fmla="*/ 62 w 159"/>
                <a:gd name="T53" fmla="*/ 7 h 158"/>
                <a:gd name="T54" fmla="*/ 58 w 159"/>
                <a:gd name="T55" fmla="*/ 5 h 158"/>
                <a:gd name="T56" fmla="*/ 55 w 159"/>
                <a:gd name="T57" fmla="*/ 3 h 158"/>
                <a:gd name="T58" fmla="*/ 51 w 159"/>
                <a:gd name="T59" fmla="*/ 2 h 158"/>
                <a:gd name="T60" fmla="*/ 47 w 159"/>
                <a:gd name="T61" fmla="*/ 1 h 158"/>
                <a:gd name="T62" fmla="*/ 44 w 159"/>
                <a:gd name="T63" fmla="*/ 0 h 158"/>
                <a:gd name="T64" fmla="*/ 40 w 159"/>
                <a:gd name="T65" fmla="*/ 0 h 158"/>
                <a:gd name="T66" fmla="*/ 36 w 159"/>
                <a:gd name="T67" fmla="*/ 0 h 158"/>
                <a:gd name="T68" fmla="*/ 32 w 159"/>
                <a:gd name="T69" fmla="*/ 1 h 158"/>
                <a:gd name="T70" fmla="*/ 28 w 159"/>
                <a:gd name="T71" fmla="*/ 2 h 158"/>
                <a:gd name="T72" fmla="*/ 25 w 159"/>
                <a:gd name="T73" fmla="*/ 3 h 158"/>
                <a:gd name="T74" fmla="*/ 21 w 159"/>
                <a:gd name="T75" fmla="*/ 5 h 158"/>
                <a:gd name="T76" fmla="*/ 18 w 159"/>
                <a:gd name="T77" fmla="*/ 7 h 158"/>
                <a:gd name="T78" fmla="*/ 14 w 159"/>
                <a:gd name="T79" fmla="*/ 9 h 158"/>
                <a:gd name="T80" fmla="*/ 11 w 159"/>
                <a:gd name="T81" fmla="*/ 12 h 158"/>
                <a:gd name="T82" fmla="*/ 7 w 159"/>
                <a:gd name="T83" fmla="*/ 18 h 158"/>
                <a:gd name="T84" fmla="*/ 3 w 159"/>
                <a:gd name="T85" fmla="*/ 25 h 158"/>
                <a:gd name="T86" fmla="*/ 0 w 159"/>
                <a:gd name="T87" fmla="*/ 32 h 158"/>
                <a:gd name="T88" fmla="*/ 0 w 159"/>
                <a:gd name="T89" fmla="*/ 40 h 1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9"/>
                <a:gd name="T136" fmla="*/ 0 h 158"/>
                <a:gd name="T137" fmla="*/ 159 w 159"/>
                <a:gd name="T138" fmla="*/ 158 h 1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9" h="158">
                  <a:moveTo>
                    <a:pt x="0" y="79"/>
                  </a:moveTo>
                  <a:lnTo>
                    <a:pt x="1" y="94"/>
                  </a:lnTo>
                  <a:lnTo>
                    <a:pt x="7" y="109"/>
                  </a:lnTo>
                  <a:lnTo>
                    <a:pt x="14" y="123"/>
                  </a:lnTo>
                  <a:lnTo>
                    <a:pt x="23" y="135"/>
                  </a:lnTo>
                  <a:lnTo>
                    <a:pt x="29" y="140"/>
                  </a:lnTo>
                  <a:lnTo>
                    <a:pt x="36" y="145"/>
                  </a:lnTo>
                  <a:lnTo>
                    <a:pt x="42" y="149"/>
                  </a:lnTo>
                  <a:lnTo>
                    <a:pt x="50" y="152"/>
                  </a:lnTo>
                  <a:lnTo>
                    <a:pt x="57" y="155"/>
                  </a:lnTo>
                  <a:lnTo>
                    <a:pt x="65" y="157"/>
                  </a:lnTo>
                  <a:lnTo>
                    <a:pt x="72" y="158"/>
                  </a:lnTo>
                  <a:lnTo>
                    <a:pt x="80" y="158"/>
                  </a:lnTo>
                  <a:lnTo>
                    <a:pt x="96" y="157"/>
                  </a:lnTo>
                  <a:lnTo>
                    <a:pt x="111" y="153"/>
                  </a:lnTo>
                  <a:lnTo>
                    <a:pt x="125" y="145"/>
                  </a:lnTo>
                  <a:lnTo>
                    <a:pt x="136" y="135"/>
                  </a:lnTo>
                  <a:lnTo>
                    <a:pt x="145" y="124"/>
                  </a:lnTo>
                  <a:lnTo>
                    <a:pt x="154" y="110"/>
                  </a:lnTo>
                  <a:lnTo>
                    <a:pt x="158" y="95"/>
                  </a:lnTo>
                  <a:lnTo>
                    <a:pt x="159" y="79"/>
                  </a:lnTo>
                  <a:lnTo>
                    <a:pt x="158" y="64"/>
                  </a:lnTo>
                  <a:lnTo>
                    <a:pt x="152" y="49"/>
                  </a:lnTo>
                  <a:lnTo>
                    <a:pt x="145" y="35"/>
                  </a:lnTo>
                  <a:lnTo>
                    <a:pt x="135" y="24"/>
                  </a:lnTo>
                  <a:lnTo>
                    <a:pt x="129" y="18"/>
                  </a:lnTo>
                  <a:lnTo>
                    <a:pt x="124" y="13"/>
                  </a:lnTo>
                  <a:lnTo>
                    <a:pt x="117" y="10"/>
                  </a:lnTo>
                  <a:lnTo>
                    <a:pt x="110" y="6"/>
                  </a:lnTo>
                  <a:lnTo>
                    <a:pt x="103" y="3"/>
                  </a:lnTo>
                  <a:lnTo>
                    <a:pt x="95" y="1"/>
                  </a:lnTo>
                  <a:lnTo>
                    <a:pt x="88" y="0"/>
                  </a:lnTo>
                  <a:lnTo>
                    <a:pt x="80" y="0"/>
                  </a:lnTo>
                  <a:lnTo>
                    <a:pt x="72" y="0"/>
                  </a:lnTo>
                  <a:lnTo>
                    <a:pt x="65" y="1"/>
                  </a:lnTo>
                  <a:lnTo>
                    <a:pt x="57" y="3"/>
                  </a:lnTo>
                  <a:lnTo>
                    <a:pt x="50" y="6"/>
                  </a:lnTo>
                  <a:lnTo>
                    <a:pt x="42" y="10"/>
                  </a:lnTo>
                  <a:lnTo>
                    <a:pt x="36" y="13"/>
                  </a:lnTo>
                  <a:lnTo>
                    <a:pt x="29" y="18"/>
                  </a:lnTo>
                  <a:lnTo>
                    <a:pt x="23" y="24"/>
                  </a:lnTo>
                  <a:lnTo>
                    <a:pt x="14" y="35"/>
                  </a:lnTo>
                  <a:lnTo>
                    <a:pt x="7" y="49"/>
                  </a:lnTo>
                  <a:lnTo>
                    <a:pt x="1" y="64"/>
                  </a:lnTo>
                  <a:lnTo>
                    <a:pt x="0"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de-DE">
                <a:ea typeface="+mn-ea"/>
              </a:endParaRPr>
            </a:p>
          </p:txBody>
        </p:sp>
        <p:sp>
          <p:nvSpPr>
            <p:cNvPr id="65557" name="Freeform 39"/>
            <p:cNvSpPr>
              <a:spLocks/>
            </p:cNvSpPr>
            <p:nvPr/>
          </p:nvSpPr>
          <p:spPr bwMode="auto">
            <a:xfrm>
              <a:off x="240" y="3402"/>
              <a:ext cx="37" cy="36"/>
            </a:xfrm>
            <a:custGeom>
              <a:avLst/>
              <a:gdLst>
                <a:gd name="T0" fmla="*/ 37 w 72"/>
                <a:gd name="T1" fmla="*/ 18 h 74"/>
                <a:gd name="T2" fmla="*/ 36 w 72"/>
                <a:gd name="T3" fmla="*/ 21 h 74"/>
                <a:gd name="T4" fmla="*/ 36 w 72"/>
                <a:gd name="T5" fmla="*/ 25 h 74"/>
                <a:gd name="T6" fmla="*/ 34 w 72"/>
                <a:gd name="T7" fmla="*/ 28 h 74"/>
                <a:gd name="T8" fmla="*/ 32 w 72"/>
                <a:gd name="T9" fmla="*/ 30 h 74"/>
                <a:gd name="T10" fmla="*/ 29 w 72"/>
                <a:gd name="T11" fmla="*/ 33 h 74"/>
                <a:gd name="T12" fmla="*/ 26 w 72"/>
                <a:gd name="T13" fmla="*/ 34 h 74"/>
                <a:gd name="T14" fmla="*/ 22 w 72"/>
                <a:gd name="T15" fmla="*/ 36 h 74"/>
                <a:gd name="T16" fmla="*/ 18 w 72"/>
                <a:gd name="T17" fmla="*/ 36 h 74"/>
                <a:gd name="T18" fmla="*/ 14 w 72"/>
                <a:gd name="T19" fmla="*/ 36 h 74"/>
                <a:gd name="T20" fmla="*/ 11 w 72"/>
                <a:gd name="T21" fmla="*/ 34 h 74"/>
                <a:gd name="T22" fmla="*/ 8 w 72"/>
                <a:gd name="T23" fmla="*/ 33 h 74"/>
                <a:gd name="T24" fmla="*/ 5 w 72"/>
                <a:gd name="T25" fmla="*/ 30 h 74"/>
                <a:gd name="T26" fmla="*/ 3 w 72"/>
                <a:gd name="T27" fmla="*/ 28 h 74"/>
                <a:gd name="T28" fmla="*/ 1 w 72"/>
                <a:gd name="T29" fmla="*/ 25 h 74"/>
                <a:gd name="T30" fmla="*/ 1 w 72"/>
                <a:gd name="T31" fmla="*/ 21 h 74"/>
                <a:gd name="T32" fmla="*/ 0 w 72"/>
                <a:gd name="T33" fmla="*/ 18 h 74"/>
                <a:gd name="T34" fmla="*/ 1 w 72"/>
                <a:gd name="T35" fmla="*/ 15 h 74"/>
                <a:gd name="T36" fmla="*/ 1 w 72"/>
                <a:gd name="T37" fmla="*/ 11 h 74"/>
                <a:gd name="T38" fmla="*/ 3 w 72"/>
                <a:gd name="T39" fmla="*/ 8 h 74"/>
                <a:gd name="T40" fmla="*/ 5 w 72"/>
                <a:gd name="T41" fmla="*/ 6 h 74"/>
                <a:gd name="T42" fmla="*/ 8 w 72"/>
                <a:gd name="T43" fmla="*/ 3 h 74"/>
                <a:gd name="T44" fmla="*/ 11 w 72"/>
                <a:gd name="T45" fmla="*/ 2 h 74"/>
                <a:gd name="T46" fmla="*/ 14 w 72"/>
                <a:gd name="T47" fmla="*/ 0 h 74"/>
                <a:gd name="T48" fmla="*/ 18 w 72"/>
                <a:gd name="T49" fmla="*/ 0 h 74"/>
                <a:gd name="T50" fmla="*/ 22 w 72"/>
                <a:gd name="T51" fmla="*/ 0 h 74"/>
                <a:gd name="T52" fmla="*/ 26 w 72"/>
                <a:gd name="T53" fmla="*/ 2 h 74"/>
                <a:gd name="T54" fmla="*/ 29 w 72"/>
                <a:gd name="T55" fmla="*/ 3 h 74"/>
                <a:gd name="T56" fmla="*/ 32 w 72"/>
                <a:gd name="T57" fmla="*/ 6 h 74"/>
                <a:gd name="T58" fmla="*/ 34 w 72"/>
                <a:gd name="T59" fmla="*/ 8 h 74"/>
                <a:gd name="T60" fmla="*/ 36 w 72"/>
                <a:gd name="T61" fmla="*/ 11 h 74"/>
                <a:gd name="T62" fmla="*/ 36 w 72"/>
                <a:gd name="T63" fmla="*/ 15 h 74"/>
                <a:gd name="T64" fmla="*/ 37 w 72"/>
                <a:gd name="T65" fmla="*/ 18 h 7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2"/>
                <a:gd name="T100" fmla="*/ 0 h 74"/>
                <a:gd name="T101" fmla="*/ 72 w 72"/>
                <a:gd name="T102" fmla="*/ 74 h 7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2" h="74">
                  <a:moveTo>
                    <a:pt x="72" y="37"/>
                  </a:moveTo>
                  <a:lnTo>
                    <a:pt x="71" y="44"/>
                  </a:lnTo>
                  <a:lnTo>
                    <a:pt x="70" y="51"/>
                  </a:lnTo>
                  <a:lnTo>
                    <a:pt x="66" y="57"/>
                  </a:lnTo>
                  <a:lnTo>
                    <a:pt x="62" y="62"/>
                  </a:lnTo>
                  <a:lnTo>
                    <a:pt x="56" y="67"/>
                  </a:lnTo>
                  <a:lnTo>
                    <a:pt x="50" y="70"/>
                  </a:lnTo>
                  <a:lnTo>
                    <a:pt x="43" y="73"/>
                  </a:lnTo>
                  <a:lnTo>
                    <a:pt x="35" y="74"/>
                  </a:lnTo>
                  <a:lnTo>
                    <a:pt x="28" y="73"/>
                  </a:lnTo>
                  <a:lnTo>
                    <a:pt x="22" y="70"/>
                  </a:lnTo>
                  <a:lnTo>
                    <a:pt x="16" y="67"/>
                  </a:lnTo>
                  <a:lnTo>
                    <a:pt x="10" y="62"/>
                  </a:lnTo>
                  <a:lnTo>
                    <a:pt x="5" y="57"/>
                  </a:lnTo>
                  <a:lnTo>
                    <a:pt x="2" y="51"/>
                  </a:lnTo>
                  <a:lnTo>
                    <a:pt x="1" y="44"/>
                  </a:lnTo>
                  <a:lnTo>
                    <a:pt x="0" y="37"/>
                  </a:lnTo>
                  <a:lnTo>
                    <a:pt x="1" y="30"/>
                  </a:lnTo>
                  <a:lnTo>
                    <a:pt x="2" y="23"/>
                  </a:lnTo>
                  <a:lnTo>
                    <a:pt x="5" y="17"/>
                  </a:lnTo>
                  <a:lnTo>
                    <a:pt x="10" y="12"/>
                  </a:lnTo>
                  <a:lnTo>
                    <a:pt x="16" y="7"/>
                  </a:lnTo>
                  <a:lnTo>
                    <a:pt x="22" y="4"/>
                  </a:lnTo>
                  <a:lnTo>
                    <a:pt x="28" y="1"/>
                  </a:lnTo>
                  <a:lnTo>
                    <a:pt x="35" y="0"/>
                  </a:lnTo>
                  <a:lnTo>
                    <a:pt x="43" y="1"/>
                  </a:lnTo>
                  <a:lnTo>
                    <a:pt x="50" y="4"/>
                  </a:lnTo>
                  <a:lnTo>
                    <a:pt x="56" y="7"/>
                  </a:lnTo>
                  <a:lnTo>
                    <a:pt x="62" y="12"/>
                  </a:lnTo>
                  <a:lnTo>
                    <a:pt x="66" y="16"/>
                  </a:lnTo>
                  <a:lnTo>
                    <a:pt x="70" y="23"/>
                  </a:lnTo>
                  <a:lnTo>
                    <a:pt x="71" y="30"/>
                  </a:lnTo>
                  <a:lnTo>
                    <a:pt x="72" y="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de-DE">
                <a:ea typeface="+mn-ea"/>
              </a:endParaRPr>
            </a:p>
          </p:txBody>
        </p:sp>
        <p:sp>
          <p:nvSpPr>
            <p:cNvPr id="65558" name="Freeform 40"/>
            <p:cNvSpPr>
              <a:spLocks/>
            </p:cNvSpPr>
            <p:nvPr/>
          </p:nvSpPr>
          <p:spPr bwMode="auto">
            <a:xfrm>
              <a:off x="634" y="3402"/>
              <a:ext cx="37" cy="36"/>
            </a:xfrm>
            <a:custGeom>
              <a:avLst/>
              <a:gdLst>
                <a:gd name="T0" fmla="*/ 19 w 74"/>
                <a:gd name="T1" fmla="*/ 0 h 74"/>
                <a:gd name="T2" fmla="*/ 22 w 74"/>
                <a:gd name="T3" fmla="*/ 0 h 74"/>
                <a:gd name="T4" fmla="*/ 25 w 74"/>
                <a:gd name="T5" fmla="*/ 2 h 74"/>
                <a:gd name="T6" fmla="*/ 28 w 74"/>
                <a:gd name="T7" fmla="*/ 3 h 74"/>
                <a:gd name="T8" fmla="*/ 31 w 74"/>
                <a:gd name="T9" fmla="*/ 6 h 74"/>
                <a:gd name="T10" fmla="*/ 34 w 74"/>
                <a:gd name="T11" fmla="*/ 8 h 74"/>
                <a:gd name="T12" fmla="*/ 35 w 74"/>
                <a:gd name="T13" fmla="*/ 11 h 74"/>
                <a:gd name="T14" fmla="*/ 36 w 74"/>
                <a:gd name="T15" fmla="*/ 15 h 74"/>
                <a:gd name="T16" fmla="*/ 37 w 74"/>
                <a:gd name="T17" fmla="*/ 18 h 74"/>
                <a:gd name="T18" fmla="*/ 36 w 74"/>
                <a:gd name="T19" fmla="*/ 21 h 74"/>
                <a:gd name="T20" fmla="*/ 35 w 74"/>
                <a:gd name="T21" fmla="*/ 25 h 74"/>
                <a:gd name="T22" fmla="*/ 34 w 74"/>
                <a:gd name="T23" fmla="*/ 28 h 74"/>
                <a:gd name="T24" fmla="*/ 31 w 74"/>
                <a:gd name="T25" fmla="*/ 30 h 74"/>
                <a:gd name="T26" fmla="*/ 28 w 74"/>
                <a:gd name="T27" fmla="*/ 33 h 74"/>
                <a:gd name="T28" fmla="*/ 25 w 74"/>
                <a:gd name="T29" fmla="*/ 34 h 74"/>
                <a:gd name="T30" fmla="*/ 22 w 74"/>
                <a:gd name="T31" fmla="*/ 36 h 74"/>
                <a:gd name="T32" fmla="*/ 19 w 74"/>
                <a:gd name="T33" fmla="*/ 36 h 74"/>
                <a:gd name="T34" fmla="*/ 15 w 74"/>
                <a:gd name="T35" fmla="*/ 36 h 74"/>
                <a:gd name="T36" fmla="*/ 11 w 74"/>
                <a:gd name="T37" fmla="*/ 34 h 74"/>
                <a:gd name="T38" fmla="*/ 9 w 74"/>
                <a:gd name="T39" fmla="*/ 33 h 74"/>
                <a:gd name="T40" fmla="*/ 5 w 74"/>
                <a:gd name="T41" fmla="*/ 30 h 74"/>
                <a:gd name="T42" fmla="*/ 3 w 74"/>
                <a:gd name="T43" fmla="*/ 28 h 74"/>
                <a:gd name="T44" fmla="*/ 1 w 74"/>
                <a:gd name="T45" fmla="*/ 25 h 74"/>
                <a:gd name="T46" fmla="*/ 1 w 74"/>
                <a:gd name="T47" fmla="*/ 21 h 74"/>
                <a:gd name="T48" fmla="*/ 0 w 74"/>
                <a:gd name="T49" fmla="*/ 18 h 74"/>
                <a:gd name="T50" fmla="*/ 1 w 74"/>
                <a:gd name="T51" fmla="*/ 15 h 74"/>
                <a:gd name="T52" fmla="*/ 1 w 74"/>
                <a:gd name="T53" fmla="*/ 11 h 74"/>
                <a:gd name="T54" fmla="*/ 3 w 74"/>
                <a:gd name="T55" fmla="*/ 8 h 74"/>
                <a:gd name="T56" fmla="*/ 5 w 74"/>
                <a:gd name="T57" fmla="*/ 6 h 74"/>
                <a:gd name="T58" fmla="*/ 8 w 74"/>
                <a:gd name="T59" fmla="*/ 3 h 74"/>
                <a:gd name="T60" fmla="*/ 11 w 74"/>
                <a:gd name="T61" fmla="*/ 2 h 74"/>
                <a:gd name="T62" fmla="*/ 15 w 74"/>
                <a:gd name="T63" fmla="*/ 0 h 74"/>
                <a:gd name="T64" fmla="*/ 19 w 74"/>
                <a:gd name="T65" fmla="*/ 0 h 7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4"/>
                <a:gd name="T100" fmla="*/ 0 h 74"/>
                <a:gd name="T101" fmla="*/ 74 w 74"/>
                <a:gd name="T102" fmla="*/ 74 h 7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4" h="74">
                  <a:moveTo>
                    <a:pt x="37" y="0"/>
                  </a:moveTo>
                  <a:lnTo>
                    <a:pt x="44" y="1"/>
                  </a:lnTo>
                  <a:lnTo>
                    <a:pt x="51" y="4"/>
                  </a:lnTo>
                  <a:lnTo>
                    <a:pt x="56" y="7"/>
                  </a:lnTo>
                  <a:lnTo>
                    <a:pt x="62" y="12"/>
                  </a:lnTo>
                  <a:lnTo>
                    <a:pt x="67" y="17"/>
                  </a:lnTo>
                  <a:lnTo>
                    <a:pt x="70" y="23"/>
                  </a:lnTo>
                  <a:lnTo>
                    <a:pt x="72" y="30"/>
                  </a:lnTo>
                  <a:lnTo>
                    <a:pt x="74" y="37"/>
                  </a:lnTo>
                  <a:lnTo>
                    <a:pt x="72" y="44"/>
                  </a:lnTo>
                  <a:lnTo>
                    <a:pt x="70" y="51"/>
                  </a:lnTo>
                  <a:lnTo>
                    <a:pt x="67" y="57"/>
                  </a:lnTo>
                  <a:lnTo>
                    <a:pt x="62" y="62"/>
                  </a:lnTo>
                  <a:lnTo>
                    <a:pt x="56" y="67"/>
                  </a:lnTo>
                  <a:lnTo>
                    <a:pt x="51" y="70"/>
                  </a:lnTo>
                  <a:lnTo>
                    <a:pt x="44" y="73"/>
                  </a:lnTo>
                  <a:lnTo>
                    <a:pt x="37" y="74"/>
                  </a:lnTo>
                  <a:lnTo>
                    <a:pt x="30" y="73"/>
                  </a:lnTo>
                  <a:lnTo>
                    <a:pt x="23" y="70"/>
                  </a:lnTo>
                  <a:lnTo>
                    <a:pt x="17" y="67"/>
                  </a:lnTo>
                  <a:lnTo>
                    <a:pt x="11" y="62"/>
                  </a:lnTo>
                  <a:lnTo>
                    <a:pt x="7" y="57"/>
                  </a:lnTo>
                  <a:lnTo>
                    <a:pt x="3" y="51"/>
                  </a:lnTo>
                  <a:lnTo>
                    <a:pt x="1" y="44"/>
                  </a:lnTo>
                  <a:lnTo>
                    <a:pt x="0" y="37"/>
                  </a:lnTo>
                  <a:lnTo>
                    <a:pt x="1" y="30"/>
                  </a:lnTo>
                  <a:lnTo>
                    <a:pt x="3" y="23"/>
                  </a:lnTo>
                  <a:lnTo>
                    <a:pt x="7" y="16"/>
                  </a:lnTo>
                  <a:lnTo>
                    <a:pt x="11" y="12"/>
                  </a:lnTo>
                  <a:lnTo>
                    <a:pt x="16" y="7"/>
                  </a:lnTo>
                  <a:lnTo>
                    <a:pt x="23" y="4"/>
                  </a:lnTo>
                  <a:lnTo>
                    <a:pt x="30" y="1"/>
                  </a:lnTo>
                  <a:lnTo>
                    <a:pt x="3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de-DE">
                <a:ea typeface="+mn-ea"/>
              </a:endParaRPr>
            </a:p>
          </p:txBody>
        </p:sp>
        <p:sp>
          <p:nvSpPr>
            <p:cNvPr id="65559" name="Freeform 41"/>
            <p:cNvSpPr>
              <a:spLocks/>
            </p:cNvSpPr>
            <p:nvPr/>
          </p:nvSpPr>
          <p:spPr bwMode="auto">
            <a:xfrm>
              <a:off x="362" y="3467"/>
              <a:ext cx="49" cy="46"/>
            </a:xfrm>
            <a:custGeom>
              <a:avLst/>
              <a:gdLst>
                <a:gd name="T0" fmla="*/ 0 w 98"/>
                <a:gd name="T1" fmla="*/ 23 h 94"/>
                <a:gd name="T2" fmla="*/ 1 w 98"/>
                <a:gd name="T3" fmla="*/ 19 h 94"/>
                <a:gd name="T4" fmla="*/ 2 w 98"/>
                <a:gd name="T5" fmla="*/ 14 h 94"/>
                <a:gd name="T6" fmla="*/ 4 w 98"/>
                <a:gd name="T7" fmla="*/ 11 h 94"/>
                <a:gd name="T8" fmla="*/ 7 w 98"/>
                <a:gd name="T9" fmla="*/ 7 h 94"/>
                <a:gd name="T10" fmla="*/ 9 w 98"/>
                <a:gd name="T11" fmla="*/ 6 h 94"/>
                <a:gd name="T12" fmla="*/ 11 w 98"/>
                <a:gd name="T13" fmla="*/ 4 h 94"/>
                <a:gd name="T14" fmla="*/ 12 w 98"/>
                <a:gd name="T15" fmla="*/ 3 h 94"/>
                <a:gd name="T16" fmla="*/ 15 w 98"/>
                <a:gd name="T17" fmla="*/ 2 h 94"/>
                <a:gd name="T18" fmla="*/ 18 w 98"/>
                <a:gd name="T19" fmla="*/ 1 h 94"/>
                <a:gd name="T20" fmla="*/ 20 w 98"/>
                <a:gd name="T21" fmla="*/ 0 h 94"/>
                <a:gd name="T22" fmla="*/ 23 w 98"/>
                <a:gd name="T23" fmla="*/ 0 h 94"/>
                <a:gd name="T24" fmla="*/ 25 w 98"/>
                <a:gd name="T25" fmla="*/ 0 h 94"/>
                <a:gd name="T26" fmla="*/ 27 w 98"/>
                <a:gd name="T27" fmla="*/ 0 h 94"/>
                <a:gd name="T28" fmla="*/ 29 w 98"/>
                <a:gd name="T29" fmla="*/ 0 h 94"/>
                <a:gd name="T30" fmla="*/ 31 w 98"/>
                <a:gd name="T31" fmla="*/ 1 h 94"/>
                <a:gd name="T32" fmla="*/ 34 w 98"/>
                <a:gd name="T33" fmla="*/ 2 h 94"/>
                <a:gd name="T34" fmla="*/ 37 w 98"/>
                <a:gd name="T35" fmla="*/ 3 h 94"/>
                <a:gd name="T36" fmla="*/ 38 w 98"/>
                <a:gd name="T37" fmla="*/ 4 h 94"/>
                <a:gd name="T38" fmla="*/ 41 w 98"/>
                <a:gd name="T39" fmla="*/ 6 h 94"/>
                <a:gd name="T40" fmla="*/ 42 w 98"/>
                <a:gd name="T41" fmla="*/ 7 h 94"/>
                <a:gd name="T42" fmla="*/ 45 w 98"/>
                <a:gd name="T43" fmla="*/ 11 h 94"/>
                <a:gd name="T44" fmla="*/ 47 w 98"/>
                <a:gd name="T45" fmla="*/ 14 h 94"/>
                <a:gd name="T46" fmla="*/ 49 w 98"/>
                <a:gd name="T47" fmla="*/ 19 h 94"/>
                <a:gd name="T48" fmla="*/ 49 w 98"/>
                <a:gd name="T49" fmla="*/ 23 h 94"/>
                <a:gd name="T50" fmla="*/ 49 w 98"/>
                <a:gd name="T51" fmla="*/ 28 h 94"/>
                <a:gd name="T52" fmla="*/ 47 w 98"/>
                <a:gd name="T53" fmla="*/ 32 h 94"/>
                <a:gd name="T54" fmla="*/ 45 w 98"/>
                <a:gd name="T55" fmla="*/ 36 h 94"/>
                <a:gd name="T56" fmla="*/ 42 w 98"/>
                <a:gd name="T57" fmla="*/ 39 h 94"/>
                <a:gd name="T58" fmla="*/ 38 w 98"/>
                <a:gd name="T59" fmla="*/ 42 h 94"/>
                <a:gd name="T60" fmla="*/ 34 w 98"/>
                <a:gd name="T61" fmla="*/ 44 h 94"/>
                <a:gd name="T62" fmla="*/ 29 w 98"/>
                <a:gd name="T63" fmla="*/ 45 h 94"/>
                <a:gd name="T64" fmla="*/ 25 w 98"/>
                <a:gd name="T65" fmla="*/ 46 h 94"/>
                <a:gd name="T66" fmla="*/ 23 w 98"/>
                <a:gd name="T67" fmla="*/ 46 h 94"/>
                <a:gd name="T68" fmla="*/ 20 w 98"/>
                <a:gd name="T69" fmla="*/ 45 h 94"/>
                <a:gd name="T70" fmla="*/ 18 w 98"/>
                <a:gd name="T71" fmla="*/ 45 h 94"/>
                <a:gd name="T72" fmla="*/ 15 w 98"/>
                <a:gd name="T73" fmla="*/ 44 h 94"/>
                <a:gd name="T74" fmla="*/ 12 w 98"/>
                <a:gd name="T75" fmla="*/ 43 h 94"/>
                <a:gd name="T76" fmla="*/ 11 w 98"/>
                <a:gd name="T77" fmla="*/ 42 h 94"/>
                <a:gd name="T78" fmla="*/ 9 w 98"/>
                <a:gd name="T79" fmla="*/ 41 h 94"/>
                <a:gd name="T80" fmla="*/ 7 w 98"/>
                <a:gd name="T81" fmla="*/ 39 h 94"/>
                <a:gd name="T82" fmla="*/ 4 w 98"/>
                <a:gd name="T83" fmla="*/ 36 h 94"/>
                <a:gd name="T84" fmla="*/ 2 w 98"/>
                <a:gd name="T85" fmla="*/ 32 h 94"/>
                <a:gd name="T86" fmla="*/ 1 w 98"/>
                <a:gd name="T87" fmla="*/ 27 h 94"/>
                <a:gd name="T88" fmla="*/ 0 w 98"/>
                <a:gd name="T89" fmla="*/ 23 h 9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8"/>
                <a:gd name="T136" fmla="*/ 0 h 94"/>
                <a:gd name="T137" fmla="*/ 98 w 98"/>
                <a:gd name="T138" fmla="*/ 94 h 9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8" h="94">
                  <a:moveTo>
                    <a:pt x="0" y="47"/>
                  </a:moveTo>
                  <a:lnTo>
                    <a:pt x="1" y="38"/>
                  </a:lnTo>
                  <a:lnTo>
                    <a:pt x="3" y="29"/>
                  </a:lnTo>
                  <a:lnTo>
                    <a:pt x="8" y="22"/>
                  </a:lnTo>
                  <a:lnTo>
                    <a:pt x="14" y="15"/>
                  </a:lnTo>
                  <a:lnTo>
                    <a:pt x="17" y="12"/>
                  </a:lnTo>
                  <a:lnTo>
                    <a:pt x="22" y="8"/>
                  </a:lnTo>
                  <a:lnTo>
                    <a:pt x="25" y="6"/>
                  </a:lnTo>
                  <a:lnTo>
                    <a:pt x="30" y="4"/>
                  </a:lnTo>
                  <a:lnTo>
                    <a:pt x="35" y="3"/>
                  </a:lnTo>
                  <a:lnTo>
                    <a:pt x="39" y="1"/>
                  </a:lnTo>
                  <a:lnTo>
                    <a:pt x="45" y="0"/>
                  </a:lnTo>
                  <a:lnTo>
                    <a:pt x="50" y="0"/>
                  </a:lnTo>
                  <a:lnTo>
                    <a:pt x="54" y="0"/>
                  </a:lnTo>
                  <a:lnTo>
                    <a:pt x="59" y="1"/>
                  </a:lnTo>
                  <a:lnTo>
                    <a:pt x="63" y="3"/>
                  </a:lnTo>
                  <a:lnTo>
                    <a:pt x="68" y="4"/>
                  </a:lnTo>
                  <a:lnTo>
                    <a:pt x="73" y="6"/>
                  </a:lnTo>
                  <a:lnTo>
                    <a:pt x="76" y="8"/>
                  </a:lnTo>
                  <a:lnTo>
                    <a:pt x="81" y="12"/>
                  </a:lnTo>
                  <a:lnTo>
                    <a:pt x="84" y="15"/>
                  </a:lnTo>
                  <a:lnTo>
                    <a:pt x="90" y="22"/>
                  </a:lnTo>
                  <a:lnTo>
                    <a:pt x="94" y="29"/>
                  </a:lnTo>
                  <a:lnTo>
                    <a:pt x="97" y="38"/>
                  </a:lnTo>
                  <a:lnTo>
                    <a:pt x="98" y="47"/>
                  </a:lnTo>
                  <a:lnTo>
                    <a:pt x="97" y="57"/>
                  </a:lnTo>
                  <a:lnTo>
                    <a:pt x="94" y="66"/>
                  </a:lnTo>
                  <a:lnTo>
                    <a:pt x="90" y="73"/>
                  </a:lnTo>
                  <a:lnTo>
                    <a:pt x="84" y="80"/>
                  </a:lnTo>
                  <a:lnTo>
                    <a:pt x="76" y="85"/>
                  </a:lnTo>
                  <a:lnTo>
                    <a:pt x="68" y="90"/>
                  </a:lnTo>
                  <a:lnTo>
                    <a:pt x="59" y="92"/>
                  </a:lnTo>
                  <a:lnTo>
                    <a:pt x="50" y="94"/>
                  </a:lnTo>
                  <a:lnTo>
                    <a:pt x="45" y="94"/>
                  </a:lnTo>
                  <a:lnTo>
                    <a:pt x="39" y="92"/>
                  </a:lnTo>
                  <a:lnTo>
                    <a:pt x="35" y="91"/>
                  </a:lnTo>
                  <a:lnTo>
                    <a:pt x="30" y="90"/>
                  </a:lnTo>
                  <a:lnTo>
                    <a:pt x="25" y="88"/>
                  </a:lnTo>
                  <a:lnTo>
                    <a:pt x="22" y="85"/>
                  </a:lnTo>
                  <a:lnTo>
                    <a:pt x="17" y="83"/>
                  </a:lnTo>
                  <a:lnTo>
                    <a:pt x="14" y="80"/>
                  </a:lnTo>
                  <a:lnTo>
                    <a:pt x="8" y="73"/>
                  </a:lnTo>
                  <a:lnTo>
                    <a:pt x="3" y="65"/>
                  </a:lnTo>
                  <a:lnTo>
                    <a:pt x="1" y="56"/>
                  </a:lnTo>
                  <a:lnTo>
                    <a:pt x="0"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de-DE">
                <a:ea typeface="+mn-ea"/>
              </a:endParaRPr>
            </a:p>
          </p:txBody>
        </p:sp>
        <p:sp>
          <p:nvSpPr>
            <p:cNvPr id="65560" name="Freeform 42"/>
            <p:cNvSpPr>
              <a:spLocks/>
            </p:cNvSpPr>
            <p:nvPr/>
          </p:nvSpPr>
          <p:spPr bwMode="auto">
            <a:xfrm>
              <a:off x="456" y="3467"/>
              <a:ext cx="49" cy="46"/>
            </a:xfrm>
            <a:custGeom>
              <a:avLst/>
              <a:gdLst>
                <a:gd name="T0" fmla="*/ 0 w 97"/>
                <a:gd name="T1" fmla="*/ 23 h 94"/>
                <a:gd name="T2" fmla="*/ 1 w 97"/>
                <a:gd name="T3" fmla="*/ 19 h 94"/>
                <a:gd name="T4" fmla="*/ 2 w 97"/>
                <a:gd name="T5" fmla="*/ 14 h 94"/>
                <a:gd name="T6" fmla="*/ 4 w 97"/>
                <a:gd name="T7" fmla="*/ 11 h 94"/>
                <a:gd name="T8" fmla="*/ 7 w 97"/>
                <a:gd name="T9" fmla="*/ 7 h 94"/>
                <a:gd name="T10" fmla="*/ 8 w 97"/>
                <a:gd name="T11" fmla="*/ 6 h 94"/>
                <a:gd name="T12" fmla="*/ 11 w 97"/>
                <a:gd name="T13" fmla="*/ 4 h 94"/>
                <a:gd name="T14" fmla="*/ 12 w 97"/>
                <a:gd name="T15" fmla="*/ 3 h 94"/>
                <a:gd name="T16" fmla="*/ 15 w 97"/>
                <a:gd name="T17" fmla="*/ 2 h 94"/>
                <a:gd name="T18" fmla="*/ 17 w 97"/>
                <a:gd name="T19" fmla="*/ 1 h 94"/>
                <a:gd name="T20" fmla="*/ 19 w 97"/>
                <a:gd name="T21" fmla="*/ 0 h 94"/>
                <a:gd name="T22" fmla="*/ 22 w 97"/>
                <a:gd name="T23" fmla="*/ 0 h 94"/>
                <a:gd name="T24" fmla="*/ 24 w 97"/>
                <a:gd name="T25" fmla="*/ 0 h 94"/>
                <a:gd name="T26" fmla="*/ 27 w 97"/>
                <a:gd name="T27" fmla="*/ 0 h 94"/>
                <a:gd name="T28" fmla="*/ 30 w 97"/>
                <a:gd name="T29" fmla="*/ 0 h 94"/>
                <a:gd name="T30" fmla="*/ 32 w 97"/>
                <a:gd name="T31" fmla="*/ 1 h 94"/>
                <a:gd name="T32" fmla="*/ 34 w 97"/>
                <a:gd name="T33" fmla="*/ 2 h 94"/>
                <a:gd name="T34" fmla="*/ 36 w 97"/>
                <a:gd name="T35" fmla="*/ 3 h 94"/>
                <a:gd name="T36" fmla="*/ 38 w 97"/>
                <a:gd name="T37" fmla="*/ 4 h 94"/>
                <a:gd name="T38" fmla="*/ 41 w 97"/>
                <a:gd name="T39" fmla="*/ 6 h 94"/>
                <a:gd name="T40" fmla="*/ 42 w 97"/>
                <a:gd name="T41" fmla="*/ 7 h 94"/>
                <a:gd name="T42" fmla="*/ 45 w 97"/>
                <a:gd name="T43" fmla="*/ 11 h 94"/>
                <a:gd name="T44" fmla="*/ 47 w 97"/>
                <a:gd name="T45" fmla="*/ 14 h 94"/>
                <a:gd name="T46" fmla="*/ 48 w 97"/>
                <a:gd name="T47" fmla="*/ 19 h 94"/>
                <a:gd name="T48" fmla="*/ 49 w 97"/>
                <a:gd name="T49" fmla="*/ 23 h 94"/>
                <a:gd name="T50" fmla="*/ 48 w 97"/>
                <a:gd name="T51" fmla="*/ 28 h 94"/>
                <a:gd name="T52" fmla="*/ 47 w 97"/>
                <a:gd name="T53" fmla="*/ 32 h 94"/>
                <a:gd name="T54" fmla="*/ 45 w 97"/>
                <a:gd name="T55" fmla="*/ 36 h 94"/>
                <a:gd name="T56" fmla="*/ 42 w 97"/>
                <a:gd name="T57" fmla="*/ 39 h 94"/>
                <a:gd name="T58" fmla="*/ 38 w 97"/>
                <a:gd name="T59" fmla="*/ 42 h 94"/>
                <a:gd name="T60" fmla="*/ 34 w 97"/>
                <a:gd name="T61" fmla="*/ 44 h 94"/>
                <a:gd name="T62" fmla="*/ 29 w 97"/>
                <a:gd name="T63" fmla="*/ 45 h 94"/>
                <a:gd name="T64" fmla="*/ 24 w 97"/>
                <a:gd name="T65" fmla="*/ 46 h 94"/>
                <a:gd name="T66" fmla="*/ 22 w 97"/>
                <a:gd name="T67" fmla="*/ 46 h 94"/>
                <a:gd name="T68" fmla="*/ 19 w 97"/>
                <a:gd name="T69" fmla="*/ 45 h 94"/>
                <a:gd name="T70" fmla="*/ 17 w 97"/>
                <a:gd name="T71" fmla="*/ 45 h 94"/>
                <a:gd name="T72" fmla="*/ 15 w 97"/>
                <a:gd name="T73" fmla="*/ 44 h 94"/>
                <a:gd name="T74" fmla="*/ 12 w 97"/>
                <a:gd name="T75" fmla="*/ 43 h 94"/>
                <a:gd name="T76" fmla="*/ 11 w 97"/>
                <a:gd name="T77" fmla="*/ 42 h 94"/>
                <a:gd name="T78" fmla="*/ 8 w 97"/>
                <a:gd name="T79" fmla="*/ 41 h 94"/>
                <a:gd name="T80" fmla="*/ 7 w 97"/>
                <a:gd name="T81" fmla="*/ 39 h 94"/>
                <a:gd name="T82" fmla="*/ 4 w 97"/>
                <a:gd name="T83" fmla="*/ 36 h 94"/>
                <a:gd name="T84" fmla="*/ 2 w 97"/>
                <a:gd name="T85" fmla="*/ 32 h 94"/>
                <a:gd name="T86" fmla="*/ 1 w 97"/>
                <a:gd name="T87" fmla="*/ 27 h 94"/>
                <a:gd name="T88" fmla="*/ 0 w 97"/>
                <a:gd name="T89" fmla="*/ 23 h 9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7"/>
                <a:gd name="T136" fmla="*/ 0 h 94"/>
                <a:gd name="T137" fmla="*/ 97 w 97"/>
                <a:gd name="T138" fmla="*/ 94 h 9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7" h="94">
                  <a:moveTo>
                    <a:pt x="0" y="47"/>
                  </a:moveTo>
                  <a:lnTo>
                    <a:pt x="1" y="38"/>
                  </a:lnTo>
                  <a:lnTo>
                    <a:pt x="3" y="29"/>
                  </a:lnTo>
                  <a:lnTo>
                    <a:pt x="7" y="22"/>
                  </a:lnTo>
                  <a:lnTo>
                    <a:pt x="13" y="15"/>
                  </a:lnTo>
                  <a:lnTo>
                    <a:pt x="16" y="12"/>
                  </a:lnTo>
                  <a:lnTo>
                    <a:pt x="21" y="8"/>
                  </a:lnTo>
                  <a:lnTo>
                    <a:pt x="24" y="6"/>
                  </a:lnTo>
                  <a:lnTo>
                    <a:pt x="29" y="4"/>
                  </a:lnTo>
                  <a:lnTo>
                    <a:pt x="33" y="3"/>
                  </a:lnTo>
                  <a:lnTo>
                    <a:pt x="38" y="1"/>
                  </a:lnTo>
                  <a:lnTo>
                    <a:pt x="44" y="0"/>
                  </a:lnTo>
                  <a:lnTo>
                    <a:pt x="48" y="0"/>
                  </a:lnTo>
                  <a:lnTo>
                    <a:pt x="53" y="0"/>
                  </a:lnTo>
                  <a:lnTo>
                    <a:pt x="59" y="1"/>
                  </a:lnTo>
                  <a:lnTo>
                    <a:pt x="63" y="3"/>
                  </a:lnTo>
                  <a:lnTo>
                    <a:pt x="68" y="4"/>
                  </a:lnTo>
                  <a:lnTo>
                    <a:pt x="72" y="6"/>
                  </a:lnTo>
                  <a:lnTo>
                    <a:pt x="76" y="8"/>
                  </a:lnTo>
                  <a:lnTo>
                    <a:pt x="81" y="12"/>
                  </a:lnTo>
                  <a:lnTo>
                    <a:pt x="84" y="15"/>
                  </a:lnTo>
                  <a:lnTo>
                    <a:pt x="90" y="22"/>
                  </a:lnTo>
                  <a:lnTo>
                    <a:pt x="93" y="29"/>
                  </a:lnTo>
                  <a:lnTo>
                    <a:pt x="96" y="38"/>
                  </a:lnTo>
                  <a:lnTo>
                    <a:pt x="97" y="47"/>
                  </a:lnTo>
                  <a:lnTo>
                    <a:pt x="96" y="57"/>
                  </a:lnTo>
                  <a:lnTo>
                    <a:pt x="93" y="66"/>
                  </a:lnTo>
                  <a:lnTo>
                    <a:pt x="89" y="73"/>
                  </a:lnTo>
                  <a:lnTo>
                    <a:pt x="83" y="80"/>
                  </a:lnTo>
                  <a:lnTo>
                    <a:pt x="75" y="85"/>
                  </a:lnTo>
                  <a:lnTo>
                    <a:pt x="67" y="90"/>
                  </a:lnTo>
                  <a:lnTo>
                    <a:pt x="57" y="92"/>
                  </a:lnTo>
                  <a:lnTo>
                    <a:pt x="48" y="94"/>
                  </a:lnTo>
                  <a:lnTo>
                    <a:pt x="44" y="94"/>
                  </a:lnTo>
                  <a:lnTo>
                    <a:pt x="38" y="92"/>
                  </a:lnTo>
                  <a:lnTo>
                    <a:pt x="33" y="91"/>
                  </a:lnTo>
                  <a:lnTo>
                    <a:pt x="29" y="90"/>
                  </a:lnTo>
                  <a:lnTo>
                    <a:pt x="24" y="88"/>
                  </a:lnTo>
                  <a:lnTo>
                    <a:pt x="21" y="85"/>
                  </a:lnTo>
                  <a:lnTo>
                    <a:pt x="16" y="83"/>
                  </a:lnTo>
                  <a:lnTo>
                    <a:pt x="13" y="80"/>
                  </a:lnTo>
                  <a:lnTo>
                    <a:pt x="7" y="73"/>
                  </a:lnTo>
                  <a:lnTo>
                    <a:pt x="3" y="65"/>
                  </a:lnTo>
                  <a:lnTo>
                    <a:pt x="1" y="56"/>
                  </a:lnTo>
                  <a:lnTo>
                    <a:pt x="0"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de-DE">
                <a:ea typeface="+mn-ea"/>
              </a:endParaRPr>
            </a:p>
          </p:txBody>
        </p:sp>
        <p:sp>
          <p:nvSpPr>
            <p:cNvPr id="65561" name="Freeform 43"/>
            <p:cNvSpPr>
              <a:spLocks/>
            </p:cNvSpPr>
            <p:nvPr/>
          </p:nvSpPr>
          <p:spPr bwMode="auto">
            <a:xfrm>
              <a:off x="378" y="3481"/>
              <a:ext cx="18" cy="18"/>
            </a:xfrm>
            <a:custGeom>
              <a:avLst/>
              <a:gdLst>
                <a:gd name="T0" fmla="*/ 9 w 36"/>
                <a:gd name="T1" fmla="*/ 0 h 36"/>
                <a:gd name="T2" fmla="*/ 6 w 36"/>
                <a:gd name="T3" fmla="*/ 1 h 36"/>
                <a:gd name="T4" fmla="*/ 3 w 36"/>
                <a:gd name="T5" fmla="*/ 3 h 36"/>
                <a:gd name="T6" fmla="*/ 1 w 36"/>
                <a:gd name="T7" fmla="*/ 6 h 36"/>
                <a:gd name="T8" fmla="*/ 0 w 36"/>
                <a:gd name="T9" fmla="*/ 9 h 36"/>
                <a:gd name="T10" fmla="*/ 1 w 36"/>
                <a:gd name="T11" fmla="*/ 12 h 36"/>
                <a:gd name="T12" fmla="*/ 3 w 36"/>
                <a:gd name="T13" fmla="*/ 15 h 36"/>
                <a:gd name="T14" fmla="*/ 6 w 36"/>
                <a:gd name="T15" fmla="*/ 18 h 36"/>
                <a:gd name="T16" fmla="*/ 9 w 36"/>
                <a:gd name="T17" fmla="*/ 18 h 36"/>
                <a:gd name="T18" fmla="*/ 12 w 36"/>
                <a:gd name="T19" fmla="*/ 18 h 36"/>
                <a:gd name="T20" fmla="*/ 15 w 36"/>
                <a:gd name="T21" fmla="*/ 15 h 36"/>
                <a:gd name="T22" fmla="*/ 18 w 36"/>
                <a:gd name="T23" fmla="*/ 12 h 36"/>
                <a:gd name="T24" fmla="*/ 18 w 36"/>
                <a:gd name="T25" fmla="*/ 9 h 36"/>
                <a:gd name="T26" fmla="*/ 18 w 36"/>
                <a:gd name="T27" fmla="*/ 6 h 36"/>
                <a:gd name="T28" fmla="*/ 15 w 36"/>
                <a:gd name="T29" fmla="*/ 3 h 36"/>
                <a:gd name="T30" fmla="*/ 12 w 36"/>
                <a:gd name="T31" fmla="*/ 1 h 36"/>
                <a:gd name="T32" fmla="*/ 9 w 36"/>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19" y="0"/>
                  </a:moveTo>
                  <a:lnTo>
                    <a:pt x="12" y="1"/>
                  </a:lnTo>
                  <a:lnTo>
                    <a:pt x="6" y="6"/>
                  </a:lnTo>
                  <a:lnTo>
                    <a:pt x="1" y="12"/>
                  </a:lnTo>
                  <a:lnTo>
                    <a:pt x="0" y="18"/>
                  </a:lnTo>
                  <a:lnTo>
                    <a:pt x="1" y="25"/>
                  </a:lnTo>
                  <a:lnTo>
                    <a:pt x="6" y="30"/>
                  </a:lnTo>
                  <a:lnTo>
                    <a:pt x="12" y="35"/>
                  </a:lnTo>
                  <a:lnTo>
                    <a:pt x="19" y="36"/>
                  </a:lnTo>
                  <a:lnTo>
                    <a:pt x="25" y="35"/>
                  </a:lnTo>
                  <a:lnTo>
                    <a:pt x="31" y="30"/>
                  </a:lnTo>
                  <a:lnTo>
                    <a:pt x="35" y="25"/>
                  </a:lnTo>
                  <a:lnTo>
                    <a:pt x="36" y="18"/>
                  </a:lnTo>
                  <a:lnTo>
                    <a:pt x="35" y="12"/>
                  </a:lnTo>
                  <a:lnTo>
                    <a:pt x="31" y="6"/>
                  </a:lnTo>
                  <a:lnTo>
                    <a:pt x="25" y="1"/>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de-DE">
                <a:ea typeface="+mn-ea"/>
              </a:endParaRPr>
            </a:p>
          </p:txBody>
        </p:sp>
        <p:sp>
          <p:nvSpPr>
            <p:cNvPr id="65562" name="Freeform 44"/>
            <p:cNvSpPr>
              <a:spLocks/>
            </p:cNvSpPr>
            <p:nvPr/>
          </p:nvSpPr>
          <p:spPr bwMode="auto">
            <a:xfrm>
              <a:off x="473" y="3481"/>
              <a:ext cx="17" cy="18"/>
            </a:xfrm>
            <a:custGeom>
              <a:avLst/>
              <a:gdLst>
                <a:gd name="T0" fmla="*/ 9 w 36"/>
                <a:gd name="T1" fmla="*/ 0 h 36"/>
                <a:gd name="T2" fmla="*/ 6 w 36"/>
                <a:gd name="T3" fmla="*/ 1 h 36"/>
                <a:gd name="T4" fmla="*/ 3 w 36"/>
                <a:gd name="T5" fmla="*/ 3 h 36"/>
                <a:gd name="T6" fmla="*/ 0 w 36"/>
                <a:gd name="T7" fmla="*/ 6 h 36"/>
                <a:gd name="T8" fmla="*/ 0 w 36"/>
                <a:gd name="T9" fmla="*/ 9 h 36"/>
                <a:gd name="T10" fmla="*/ 0 w 36"/>
                <a:gd name="T11" fmla="*/ 12 h 36"/>
                <a:gd name="T12" fmla="*/ 3 w 36"/>
                <a:gd name="T13" fmla="*/ 15 h 36"/>
                <a:gd name="T14" fmla="*/ 6 w 36"/>
                <a:gd name="T15" fmla="*/ 18 h 36"/>
                <a:gd name="T16" fmla="*/ 9 w 36"/>
                <a:gd name="T17" fmla="*/ 18 h 36"/>
                <a:gd name="T18" fmla="*/ 12 w 36"/>
                <a:gd name="T19" fmla="*/ 18 h 36"/>
                <a:gd name="T20" fmla="*/ 15 w 36"/>
                <a:gd name="T21" fmla="*/ 15 h 36"/>
                <a:gd name="T22" fmla="*/ 17 w 36"/>
                <a:gd name="T23" fmla="*/ 12 h 36"/>
                <a:gd name="T24" fmla="*/ 17 w 36"/>
                <a:gd name="T25" fmla="*/ 9 h 36"/>
                <a:gd name="T26" fmla="*/ 17 w 36"/>
                <a:gd name="T27" fmla="*/ 6 h 36"/>
                <a:gd name="T28" fmla="*/ 15 w 36"/>
                <a:gd name="T29" fmla="*/ 3 h 36"/>
                <a:gd name="T30" fmla="*/ 12 w 36"/>
                <a:gd name="T31" fmla="*/ 1 h 36"/>
                <a:gd name="T32" fmla="*/ 9 w 36"/>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19" y="0"/>
                  </a:moveTo>
                  <a:lnTo>
                    <a:pt x="12" y="1"/>
                  </a:lnTo>
                  <a:lnTo>
                    <a:pt x="6" y="6"/>
                  </a:lnTo>
                  <a:lnTo>
                    <a:pt x="1" y="12"/>
                  </a:lnTo>
                  <a:lnTo>
                    <a:pt x="0" y="18"/>
                  </a:lnTo>
                  <a:lnTo>
                    <a:pt x="1" y="25"/>
                  </a:lnTo>
                  <a:lnTo>
                    <a:pt x="6" y="30"/>
                  </a:lnTo>
                  <a:lnTo>
                    <a:pt x="12" y="35"/>
                  </a:lnTo>
                  <a:lnTo>
                    <a:pt x="19" y="36"/>
                  </a:lnTo>
                  <a:lnTo>
                    <a:pt x="25" y="35"/>
                  </a:lnTo>
                  <a:lnTo>
                    <a:pt x="31" y="30"/>
                  </a:lnTo>
                  <a:lnTo>
                    <a:pt x="35" y="25"/>
                  </a:lnTo>
                  <a:lnTo>
                    <a:pt x="36" y="18"/>
                  </a:lnTo>
                  <a:lnTo>
                    <a:pt x="35" y="12"/>
                  </a:lnTo>
                  <a:lnTo>
                    <a:pt x="31" y="6"/>
                  </a:lnTo>
                  <a:lnTo>
                    <a:pt x="25" y="1"/>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de-DE">
                <a:ea typeface="+mn-ea"/>
              </a:endParaRPr>
            </a:p>
          </p:txBody>
        </p:sp>
      </p:gr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4351"/>
                                        </p:tgtEl>
                                        <p:attrNameLst>
                                          <p:attrName>style.visibility</p:attrName>
                                        </p:attrNameLst>
                                      </p:cBhvr>
                                      <p:to>
                                        <p:strVal val="visible"/>
                                      </p:to>
                                    </p:set>
                                    <p:anim calcmode="lin" valueType="num">
                                      <p:cBhvr additive="base">
                                        <p:cTn id="7" dur="500" fill="hold"/>
                                        <p:tgtEl>
                                          <p:spTgt spid="14351"/>
                                        </p:tgtEl>
                                        <p:attrNameLst>
                                          <p:attrName>ppt_x</p:attrName>
                                        </p:attrNameLst>
                                      </p:cBhvr>
                                      <p:tavLst>
                                        <p:tav tm="0">
                                          <p:val>
                                            <p:strVal val="0-#ppt_w/2"/>
                                          </p:val>
                                        </p:tav>
                                        <p:tav tm="100000">
                                          <p:val>
                                            <p:strVal val="#ppt_x"/>
                                          </p:val>
                                        </p:tav>
                                      </p:tavLst>
                                    </p:anim>
                                    <p:anim calcmode="lin" valueType="num">
                                      <p:cBhvr additive="base">
                                        <p:cTn id="8" dur="500" fill="hold"/>
                                        <p:tgtEl>
                                          <p:spTgt spid="14351"/>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4346">
                                            <p:txEl>
                                              <p:pRg st="0" end="0"/>
                                            </p:txEl>
                                          </p:spTgt>
                                        </p:tgtEl>
                                        <p:attrNameLst>
                                          <p:attrName>style.visibility</p:attrName>
                                        </p:attrNameLst>
                                      </p:cBhvr>
                                      <p:to>
                                        <p:strVal val="visible"/>
                                      </p:to>
                                    </p:set>
                                    <p:anim calcmode="lin" valueType="num">
                                      <p:cBhvr additive="base">
                                        <p:cTn id="13" dur="500" fill="hold"/>
                                        <p:tgtEl>
                                          <p:spTgt spid="14346">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434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4346">
                                            <p:txEl>
                                              <p:pRg st="1" end="1"/>
                                            </p:txEl>
                                          </p:spTgt>
                                        </p:tgtEl>
                                        <p:attrNameLst>
                                          <p:attrName>style.visibility</p:attrName>
                                        </p:attrNameLst>
                                      </p:cBhvr>
                                      <p:to>
                                        <p:strVal val="visible"/>
                                      </p:to>
                                    </p:set>
                                    <p:anim calcmode="lin" valueType="num">
                                      <p:cBhvr additive="base">
                                        <p:cTn id="19" dur="500" fill="hold"/>
                                        <p:tgtEl>
                                          <p:spTgt spid="14346">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434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4346">
                                            <p:txEl>
                                              <p:pRg st="2" end="2"/>
                                            </p:txEl>
                                          </p:spTgt>
                                        </p:tgtEl>
                                        <p:attrNameLst>
                                          <p:attrName>style.visibility</p:attrName>
                                        </p:attrNameLst>
                                      </p:cBhvr>
                                      <p:to>
                                        <p:strVal val="visible"/>
                                      </p:to>
                                    </p:set>
                                    <p:anim calcmode="lin" valueType="num">
                                      <p:cBhvr additive="base">
                                        <p:cTn id="25" dur="500" fill="hold"/>
                                        <p:tgtEl>
                                          <p:spTgt spid="14346">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4346">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46" grpId="0" build="p"/>
      <p:bldP spid="14351"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6"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62467" name="Foliennummernplatzhalter 6"/>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9C8E04E3-D474-4399-BF60-B61512EBD56F}" type="slidenum">
              <a:rPr lang="de-DE" altLang="en-US" sz="900" smtClean="0">
                <a:solidFill>
                  <a:schemeClr val="accent2"/>
                </a:solidFill>
              </a:rPr>
              <a:pPr/>
              <a:t>60</a:t>
            </a:fld>
            <a:endParaRPr lang="de-DE" altLang="en-US" sz="1400" b="0" smtClean="0">
              <a:solidFill>
                <a:schemeClr val="tx1"/>
              </a:solidFill>
            </a:endParaRPr>
          </a:p>
        </p:txBody>
      </p:sp>
      <p:sp>
        <p:nvSpPr>
          <p:cNvPr id="181250"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2.2.1 Biometrische Grundlagen</a:t>
            </a:r>
          </a:p>
        </p:txBody>
      </p:sp>
      <p:grpSp>
        <p:nvGrpSpPr>
          <p:cNvPr id="181253" name="Diagram 5"/>
          <p:cNvGrpSpPr>
            <a:grpSpLocks/>
          </p:cNvGrpSpPr>
          <p:nvPr/>
        </p:nvGrpSpPr>
        <p:grpSpPr bwMode="auto">
          <a:xfrm>
            <a:off x="1042988" y="1700213"/>
            <a:ext cx="7777162" cy="4681537"/>
            <a:chOff x="682" y="785"/>
            <a:chExt cx="4899" cy="2949"/>
          </a:xfrm>
        </p:grpSpPr>
        <p:sp>
          <p:nvSpPr>
            <p:cNvPr id="62473" name="AutoShape 4"/>
            <p:cNvSpPr>
              <a:spLocks noChangeAspect="1" noChangeArrowheads="1" noTextEdit="1"/>
            </p:cNvSpPr>
            <p:nvPr/>
          </p:nvSpPr>
          <p:spPr bwMode="auto">
            <a:xfrm>
              <a:off x="682" y="785"/>
              <a:ext cx="4899" cy="2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de-DE"/>
            </a:p>
          </p:txBody>
        </p:sp>
        <p:sp>
          <p:nvSpPr>
            <p:cNvPr id="62474" name="_s1028"/>
            <p:cNvSpPr>
              <a:spLocks noChangeArrowheads="1" noTextEdit="1"/>
            </p:cNvSpPr>
            <p:nvPr/>
          </p:nvSpPr>
          <p:spPr bwMode="auto">
            <a:xfrm>
              <a:off x="1643" y="958"/>
              <a:ext cx="2430" cy="243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0 h 21600"/>
              </a:gdLst>
              <a:ahLst/>
              <a:cxnLst>
                <a:cxn ang="T8">
                  <a:pos x="T0" y="T1"/>
                </a:cxn>
                <a:cxn ang="T9">
                  <a:pos x="T2" y="T3"/>
                </a:cxn>
                <a:cxn ang="T10">
                  <a:pos x="T4" y="T5"/>
                </a:cxn>
                <a:cxn ang="T11">
                  <a:pos x="T6" y="T7"/>
                </a:cxn>
              </a:cxnLst>
              <a:rect l="T12" t="T13" r="T14" b="T15"/>
              <a:pathLst>
                <a:path w="21600" h="21600">
                  <a:moveTo>
                    <a:pt x="7765" y="3289"/>
                  </a:moveTo>
                  <a:cubicBezTo>
                    <a:pt x="8729" y="2900"/>
                    <a:pt x="9760" y="2700"/>
                    <a:pt x="10799" y="2700"/>
                  </a:cubicBezTo>
                  <a:cubicBezTo>
                    <a:pt x="11839" y="2700"/>
                    <a:pt x="12870" y="2900"/>
                    <a:pt x="13834" y="3289"/>
                  </a:cubicBezTo>
                  <a:lnTo>
                    <a:pt x="14845" y="786"/>
                  </a:lnTo>
                  <a:cubicBezTo>
                    <a:pt x="13560" y="266"/>
                    <a:pt x="12186" y="-1"/>
                    <a:pt x="10800" y="-1"/>
                  </a:cubicBezTo>
                  <a:cubicBezTo>
                    <a:pt x="9413" y="-1"/>
                    <a:pt x="8039" y="266"/>
                    <a:pt x="6754" y="786"/>
                  </a:cubicBezTo>
                  <a:lnTo>
                    <a:pt x="7765" y="3289"/>
                  </a:lnTo>
                  <a:close/>
                </a:path>
              </a:pathLst>
            </a:custGeom>
            <a:gradFill rotWithShape="1">
              <a:gsLst>
                <a:gs pos="0">
                  <a:schemeClr val="hlink"/>
                </a:gs>
                <a:gs pos="100000">
                  <a:schemeClr val="bg1"/>
                </a:gs>
              </a:gsLst>
              <a:path path="rect">
                <a:fillToRect r="100000" b="100000"/>
              </a:path>
            </a:gradFill>
            <a:ln w="9525">
              <a:round/>
              <a:headEnd/>
              <a:tailEnd/>
            </a:ln>
            <a:effectLst>
              <a:outerShdw blurRad="50800" dist="38100" dir="2700000" algn="tl" rotWithShape="0">
                <a:prstClr val="black">
                  <a:alpha val="40000"/>
                </a:prstClr>
              </a:outerShdw>
            </a:effectLst>
            <a:scene3d>
              <a:camera prst="legacyPerspectiveTopRight"/>
              <a:lightRig rig="legacyFlat3" dir="b"/>
            </a:scene3d>
            <a:sp3d extrusionH="887400" prstMaterial="legacyMatte">
              <a:bevelT w="13500" h="13500" prst="angle"/>
              <a:bevelB w="13500" h="13500" prst="angle"/>
              <a:extrusionClr>
                <a:schemeClr val="hlink"/>
              </a:extrusionClr>
            </a:sp3d>
          </p:spPr>
          <p:txBody>
            <a:bodyPr anchor="ctr">
              <a:flatTx/>
            </a:bodyPr>
            <a:lstStyle/>
            <a:p>
              <a:endParaRPr lang="de-DE"/>
            </a:p>
          </p:txBody>
        </p:sp>
        <p:sp>
          <p:nvSpPr>
            <p:cNvPr id="62475" name="_s1029"/>
            <p:cNvSpPr>
              <a:spLocks noChangeArrowheads="1" noTextEdit="1"/>
            </p:cNvSpPr>
            <p:nvPr/>
          </p:nvSpPr>
          <p:spPr bwMode="auto">
            <a:xfrm rot="5400000">
              <a:off x="1643" y="958"/>
              <a:ext cx="2430" cy="243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0 h 21600"/>
              </a:gdLst>
              <a:ahLst/>
              <a:cxnLst>
                <a:cxn ang="T8">
                  <a:pos x="T0" y="T1"/>
                </a:cxn>
                <a:cxn ang="T9">
                  <a:pos x="T2" y="T3"/>
                </a:cxn>
                <a:cxn ang="T10">
                  <a:pos x="T4" y="T5"/>
                </a:cxn>
                <a:cxn ang="T11">
                  <a:pos x="T6" y="T7"/>
                </a:cxn>
              </a:cxnLst>
              <a:rect l="T12" t="T13" r="T14" b="T15"/>
              <a:pathLst>
                <a:path w="21600" h="21600">
                  <a:moveTo>
                    <a:pt x="7765" y="3289"/>
                  </a:moveTo>
                  <a:cubicBezTo>
                    <a:pt x="8729" y="2900"/>
                    <a:pt x="9760" y="2700"/>
                    <a:pt x="10799" y="2700"/>
                  </a:cubicBezTo>
                  <a:cubicBezTo>
                    <a:pt x="11839" y="2700"/>
                    <a:pt x="12870" y="2900"/>
                    <a:pt x="13834" y="3289"/>
                  </a:cubicBezTo>
                  <a:lnTo>
                    <a:pt x="14845" y="786"/>
                  </a:lnTo>
                  <a:cubicBezTo>
                    <a:pt x="13560" y="266"/>
                    <a:pt x="12186" y="-1"/>
                    <a:pt x="10800" y="-1"/>
                  </a:cubicBezTo>
                  <a:cubicBezTo>
                    <a:pt x="9413" y="-1"/>
                    <a:pt x="8039" y="266"/>
                    <a:pt x="6754" y="786"/>
                  </a:cubicBezTo>
                  <a:lnTo>
                    <a:pt x="7765" y="3289"/>
                  </a:lnTo>
                  <a:close/>
                </a:path>
              </a:pathLst>
            </a:custGeom>
            <a:gradFill rotWithShape="1">
              <a:gsLst>
                <a:gs pos="0">
                  <a:schemeClr val="accent2"/>
                </a:gs>
                <a:gs pos="100000">
                  <a:schemeClr val="bg1"/>
                </a:gs>
              </a:gsLst>
              <a:path path="rect">
                <a:fillToRect r="100000" b="100000"/>
              </a:path>
            </a:gradFill>
            <a:ln w="9525">
              <a:round/>
              <a:headEnd/>
              <a:tailEnd/>
            </a:ln>
            <a:scene3d>
              <a:camera prst="legacyPerspectiveTopRight"/>
              <a:lightRig rig="legacyFlat3" dir="b"/>
            </a:scene3d>
            <a:sp3d extrusionH="887400" prstMaterial="legacyMatte">
              <a:bevelT w="13500" h="13500" prst="angle"/>
              <a:bevelB w="13500" h="13500" prst="angle"/>
              <a:extrusionClr>
                <a:schemeClr val="accent2"/>
              </a:extrusionClr>
            </a:sp3d>
          </p:spPr>
          <p:txBody>
            <a:bodyPr anchor="ctr">
              <a:flatTx/>
            </a:bodyPr>
            <a:lstStyle/>
            <a:p>
              <a:endParaRPr lang="de-DE"/>
            </a:p>
          </p:txBody>
        </p:sp>
        <p:sp>
          <p:nvSpPr>
            <p:cNvPr id="62476" name="_s1030"/>
            <p:cNvSpPr>
              <a:spLocks noChangeArrowheads="1" noTextEdit="1"/>
            </p:cNvSpPr>
            <p:nvPr/>
          </p:nvSpPr>
          <p:spPr bwMode="auto">
            <a:xfrm rot="10800000">
              <a:off x="1643" y="958"/>
              <a:ext cx="2430" cy="243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0 h 21600"/>
              </a:gdLst>
              <a:ahLst/>
              <a:cxnLst>
                <a:cxn ang="T8">
                  <a:pos x="T0" y="T1"/>
                </a:cxn>
                <a:cxn ang="T9">
                  <a:pos x="T2" y="T3"/>
                </a:cxn>
                <a:cxn ang="T10">
                  <a:pos x="T4" y="T5"/>
                </a:cxn>
                <a:cxn ang="T11">
                  <a:pos x="T6" y="T7"/>
                </a:cxn>
              </a:cxnLst>
              <a:rect l="T12" t="T13" r="T14" b="T15"/>
              <a:pathLst>
                <a:path w="21600" h="21600">
                  <a:moveTo>
                    <a:pt x="7765" y="3289"/>
                  </a:moveTo>
                  <a:cubicBezTo>
                    <a:pt x="8729" y="2900"/>
                    <a:pt x="9760" y="2700"/>
                    <a:pt x="10799" y="2700"/>
                  </a:cubicBezTo>
                  <a:cubicBezTo>
                    <a:pt x="11839" y="2700"/>
                    <a:pt x="12870" y="2900"/>
                    <a:pt x="13834" y="3289"/>
                  </a:cubicBezTo>
                  <a:lnTo>
                    <a:pt x="14845" y="786"/>
                  </a:lnTo>
                  <a:cubicBezTo>
                    <a:pt x="13560" y="266"/>
                    <a:pt x="12186" y="-1"/>
                    <a:pt x="10800" y="-1"/>
                  </a:cubicBezTo>
                  <a:cubicBezTo>
                    <a:pt x="9413" y="-1"/>
                    <a:pt x="8039" y="266"/>
                    <a:pt x="6754" y="786"/>
                  </a:cubicBezTo>
                  <a:lnTo>
                    <a:pt x="7765" y="3289"/>
                  </a:lnTo>
                  <a:close/>
                </a:path>
              </a:pathLst>
            </a:custGeom>
            <a:gradFill rotWithShape="1">
              <a:gsLst>
                <a:gs pos="0">
                  <a:schemeClr val="accent1"/>
                </a:gs>
                <a:gs pos="100000">
                  <a:schemeClr val="bg1"/>
                </a:gs>
              </a:gsLst>
              <a:path path="rect">
                <a:fillToRect r="100000" b="100000"/>
              </a:path>
            </a:gradFill>
            <a:ln w="9525">
              <a:round/>
              <a:headEnd/>
              <a:tailEnd/>
            </a:ln>
            <a:scene3d>
              <a:camera prst="legacyPerspectiveTopRight"/>
              <a:lightRig rig="legacyFlat3" dir="b"/>
            </a:scene3d>
            <a:sp3d extrusionH="887400" prstMaterial="legacyMatte">
              <a:bevelT w="13500" h="13500" prst="angle"/>
              <a:bevelB w="13500" h="13500" prst="angle"/>
              <a:extrusionClr>
                <a:schemeClr val="accent1"/>
              </a:extrusionClr>
            </a:sp3d>
          </p:spPr>
          <p:txBody>
            <a:bodyPr anchor="ctr">
              <a:flatTx/>
            </a:bodyPr>
            <a:lstStyle/>
            <a:p>
              <a:endParaRPr lang="de-DE"/>
            </a:p>
          </p:txBody>
        </p:sp>
        <p:sp>
          <p:nvSpPr>
            <p:cNvPr id="62477" name="_s1031"/>
            <p:cNvSpPr>
              <a:spLocks noChangeArrowheads="1" noTextEdit="1"/>
            </p:cNvSpPr>
            <p:nvPr/>
          </p:nvSpPr>
          <p:spPr bwMode="auto">
            <a:xfrm rot="-5400000">
              <a:off x="1643" y="958"/>
              <a:ext cx="2430" cy="243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0 w 21600"/>
                <a:gd name="T13" fmla="*/ 0 h 21600"/>
                <a:gd name="T14" fmla="*/ 21600 w 21600"/>
                <a:gd name="T15" fmla="*/ 0 h 21600"/>
              </a:gdLst>
              <a:ahLst/>
              <a:cxnLst>
                <a:cxn ang="T8">
                  <a:pos x="T0" y="T1"/>
                </a:cxn>
                <a:cxn ang="T9">
                  <a:pos x="T2" y="T3"/>
                </a:cxn>
                <a:cxn ang="T10">
                  <a:pos x="T4" y="T5"/>
                </a:cxn>
                <a:cxn ang="T11">
                  <a:pos x="T6" y="T7"/>
                </a:cxn>
              </a:cxnLst>
              <a:rect l="T12" t="T13" r="T14" b="T15"/>
              <a:pathLst>
                <a:path w="21600" h="21600">
                  <a:moveTo>
                    <a:pt x="7765" y="3289"/>
                  </a:moveTo>
                  <a:cubicBezTo>
                    <a:pt x="8729" y="2900"/>
                    <a:pt x="9760" y="2700"/>
                    <a:pt x="10799" y="2700"/>
                  </a:cubicBezTo>
                  <a:cubicBezTo>
                    <a:pt x="11839" y="2700"/>
                    <a:pt x="12870" y="2900"/>
                    <a:pt x="13834" y="3289"/>
                  </a:cubicBezTo>
                  <a:lnTo>
                    <a:pt x="14845" y="786"/>
                  </a:lnTo>
                  <a:cubicBezTo>
                    <a:pt x="13560" y="266"/>
                    <a:pt x="12186" y="-1"/>
                    <a:pt x="10800" y="-1"/>
                  </a:cubicBezTo>
                  <a:cubicBezTo>
                    <a:pt x="9413" y="-1"/>
                    <a:pt x="8039" y="266"/>
                    <a:pt x="6754" y="786"/>
                  </a:cubicBezTo>
                  <a:lnTo>
                    <a:pt x="7765" y="3289"/>
                  </a:lnTo>
                  <a:close/>
                </a:path>
              </a:pathLst>
            </a:custGeom>
            <a:gradFill rotWithShape="1">
              <a:gsLst>
                <a:gs pos="0">
                  <a:schemeClr val="folHlink"/>
                </a:gs>
                <a:gs pos="100000">
                  <a:schemeClr val="bg1"/>
                </a:gs>
              </a:gsLst>
              <a:path path="rect">
                <a:fillToRect r="100000" b="100000"/>
              </a:path>
            </a:gradFill>
            <a:ln w="9525">
              <a:round/>
              <a:headEnd/>
              <a:tailEnd/>
            </a:ln>
            <a:scene3d>
              <a:camera prst="legacyPerspectiveTopRight"/>
              <a:lightRig rig="legacyFlat3" dir="b"/>
            </a:scene3d>
            <a:sp3d extrusionH="887400" prstMaterial="legacyMatte">
              <a:bevelT w="13500" h="13500" prst="angle"/>
              <a:bevelB w="13500" h="13500" prst="angle"/>
              <a:extrusionClr>
                <a:schemeClr val="folHlink"/>
              </a:extrusionClr>
            </a:sp3d>
          </p:spPr>
          <p:txBody>
            <a:bodyPr anchor="ctr">
              <a:flatTx/>
            </a:bodyPr>
            <a:lstStyle/>
            <a:p>
              <a:endParaRPr lang="de-DE"/>
            </a:p>
          </p:txBody>
        </p:sp>
        <p:sp>
          <p:nvSpPr>
            <p:cNvPr id="62478" name="_s1032"/>
            <p:cNvSpPr>
              <a:spLocks noChangeArrowheads="1"/>
            </p:cNvSpPr>
            <p:nvPr/>
          </p:nvSpPr>
          <p:spPr bwMode="auto">
            <a:xfrm>
              <a:off x="3449" y="967"/>
              <a:ext cx="1407" cy="6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800" dirty="0"/>
                <a:t>Generierung </a:t>
              </a:r>
            </a:p>
            <a:p>
              <a:r>
                <a:rPr lang="de-DE" altLang="en-US" sz="1800" dirty="0"/>
                <a:t>der </a:t>
              </a:r>
              <a:r>
                <a:rPr lang="de-DE" altLang="en-US" dirty="0">
                  <a:solidFill>
                    <a:srgbClr val="CC0000"/>
                  </a:solidFill>
                </a:rPr>
                <a:t>Hypothese</a:t>
              </a:r>
            </a:p>
          </p:txBody>
        </p:sp>
        <p:sp>
          <p:nvSpPr>
            <p:cNvPr id="62479" name="_s1033"/>
            <p:cNvSpPr>
              <a:spLocks noChangeArrowheads="1"/>
            </p:cNvSpPr>
            <p:nvPr/>
          </p:nvSpPr>
          <p:spPr bwMode="auto">
            <a:xfrm>
              <a:off x="3449" y="2690"/>
              <a:ext cx="1783" cy="6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a:solidFill>
                    <a:srgbClr val="CC0000"/>
                  </a:solidFill>
                </a:rPr>
                <a:t>Überprüfung</a:t>
              </a:r>
              <a:r>
                <a:rPr lang="de-DE" altLang="en-US" sz="1800"/>
                <a:t> der Hypothese </a:t>
              </a:r>
            </a:p>
            <a:p>
              <a:r>
                <a:rPr lang="de-DE" altLang="en-US" sz="1800"/>
                <a:t>unter </a:t>
              </a:r>
              <a:r>
                <a:rPr lang="de-DE" altLang="en-US" sz="1800">
                  <a:solidFill>
                    <a:srgbClr val="CC0000"/>
                  </a:solidFill>
                </a:rPr>
                <a:t>kontrollierten Bedingungen</a:t>
              </a:r>
            </a:p>
          </p:txBody>
        </p:sp>
        <p:sp>
          <p:nvSpPr>
            <p:cNvPr id="62480" name="_s1034"/>
            <p:cNvSpPr>
              <a:spLocks noChangeArrowheads="1"/>
            </p:cNvSpPr>
            <p:nvPr/>
          </p:nvSpPr>
          <p:spPr bwMode="auto">
            <a:xfrm>
              <a:off x="728" y="2690"/>
              <a:ext cx="1556" cy="6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a:solidFill>
                    <a:srgbClr val="CC0000"/>
                  </a:solidFill>
                </a:rPr>
                <a:t>Umsetzung</a:t>
              </a:r>
              <a:r>
                <a:rPr lang="de-DE" altLang="en-US" sz="1800"/>
                <a:t> der Ergebnisse</a:t>
              </a:r>
            </a:p>
            <a:p>
              <a:r>
                <a:rPr lang="de-DE" altLang="en-US" sz="1800"/>
                <a:t> in die Therapie</a:t>
              </a:r>
            </a:p>
          </p:txBody>
        </p:sp>
        <p:sp>
          <p:nvSpPr>
            <p:cNvPr id="62481" name="_s1035"/>
            <p:cNvSpPr>
              <a:spLocks noChangeArrowheads="1"/>
            </p:cNvSpPr>
            <p:nvPr/>
          </p:nvSpPr>
          <p:spPr bwMode="auto">
            <a:xfrm>
              <a:off x="682" y="1014"/>
              <a:ext cx="1963" cy="6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dirty="0">
                  <a:solidFill>
                    <a:srgbClr val="CC0000"/>
                  </a:solidFill>
                </a:rPr>
                <a:t>Beobachtung</a:t>
              </a:r>
              <a:r>
                <a:rPr lang="de-DE" altLang="en-US" sz="1800" dirty="0"/>
                <a:t> </a:t>
              </a:r>
            </a:p>
            <a:p>
              <a:r>
                <a:rPr lang="de-DE" altLang="en-US" sz="1800" dirty="0"/>
                <a:t>(Exploratorische Studie)</a:t>
              </a:r>
            </a:p>
          </p:txBody>
        </p:sp>
      </p:grpSp>
      <p:sp>
        <p:nvSpPr>
          <p:cNvPr id="181267" name="Text Box 19"/>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Der Weg der biometrischen Forschung</a:t>
            </a:r>
            <a:endParaRPr lang="en-US" sz="1600" smtClean="0"/>
          </a:p>
        </p:txBody>
      </p:sp>
      <p:sp>
        <p:nvSpPr>
          <p:cNvPr id="181283" name="AutoShape 35"/>
          <p:cNvSpPr>
            <a:spLocks noChangeArrowheads="1"/>
          </p:cNvSpPr>
          <p:nvPr/>
        </p:nvSpPr>
        <p:spPr bwMode="auto">
          <a:xfrm rot="2795857">
            <a:off x="4048919" y="2583657"/>
            <a:ext cx="1087437" cy="2921000"/>
          </a:xfrm>
          <a:prstGeom prst="curvedLeftArrow">
            <a:avLst>
              <a:gd name="adj1" fmla="val 53723"/>
              <a:gd name="adj2" fmla="val 107445"/>
              <a:gd name="adj3" fmla="val 33333"/>
            </a:avLst>
          </a:prstGeom>
          <a:solidFill>
            <a:srgbClr val="FF0000"/>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sp>
        <p:nvSpPr>
          <p:cNvPr id="181284" name="Text Box 36"/>
          <p:cNvSpPr txBox="1">
            <a:spLocks noChangeArrowheads="1"/>
          </p:cNvSpPr>
          <p:nvPr/>
        </p:nvSpPr>
        <p:spPr bwMode="auto">
          <a:xfrm>
            <a:off x="3563938" y="3429000"/>
            <a:ext cx="1512887" cy="53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sz="3200">
                <a:solidFill>
                  <a:srgbClr val="CC0000"/>
                </a:solidFill>
              </a:rPr>
              <a:t>Cave!</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81267"/>
                                        </p:tgtEl>
                                        <p:attrNameLst>
                                          <p:attrName>style.visibility</p:attrName>
                                        </p:attrNameLst>
                                      </p:cBhvr>
                                      <p:to>
                                        <p:strVal val="visible"/>
                                      </p:to>
                                    </p:set>
                                    <p:anim calcmode="lin" valueType="num">
                                      <p:cBhvr additive="base">
                                        <p:cTn id="7" dur="500" fill="hold"/>
                                        <p:tgtEl>
                                          <p:spTgt spid="181267"/>
                                        </p:tgtEl>
                                        <p:attrNameLst>
                                          <p:attrName>ppt_x</p:attrName>
                                        </p:attrNameLst>
                                      </p:cBhvr>
                                      <p:tavLst>
                                        <p:tav tm="0">
                                          <p:val>
                                            <p:strVal val="0-#ppt_w/2"/>
                                          </p:val>
                                        </p:tav>
                                        <p:tav tm="100000">
                                          <p:val>
                                            <p:strVal val="#ppt_x"/>
                                          </p:val>
                                        </p:tav>
                                      </p:tavLst>
                                    </p:anim>
                                    <p:anim calcmode="lin" valueType="num">
                                      <p:cBhvr additive="base">
                                        <p:cTn id="8" dur="500" fill="hold"/>
                                        <p:tgtEl>
                                          <p:spTgt spid="18126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9" presetClass="entr" presetSubtype="0" fill="hold" grpId="0" nodeType="clickEffect">
                                  <p:stCondLst>
                                    <p:cond delay="0"/>
                                  </p:stCondLst>
                                  <p:childTnLst>
                                    <p:set>
                                      <p:cBhvr>
                                        <p:cTn id="12" dur="1" fill="hold">
                                          <p:stCondLst>
                                            <p:cond delay="0"/>
                                          </p:stCondLst>
                                        </p:cTn>
                                        <p:tgtEl>
                                          <p:spTgt spid="181253"/>
                                        </p:tgtEl>
                                        <p:attrNameLst>
                                          <p:attrName>style.visibility</p:attrName>
                                        </p:attrNameLst>
                                      </p:cBhvr>
                                      <p:to>
                                        <p:strVal val="visible"/>
                                      </p:to>
                                    </p:set>
                                    <p:animEffect transition="in" filter="dissolve">
                                      <p:cBhvr>
                                        <p:cTn id="13" dur="500"/>
                                        <p:tgtEl>
                                          <p:spTgt spid="181253"/>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181283"/>
                                        </p:tgtEl>
                                        <p:attrNameLst>
                                          <p:attrName>style.visibility</p:attrName>
                                        </p:attrNameLst>
                                      </p:cBhvr>
                                      <p:to>
                                        <p:strVal val="visible"/>
                                      </p:to>
                                    </p:set>
                                    <p:animEffect transition="in" filter="dissolve">
                                      <p:cBhvr>
                                        <p:cTn id="18" dur="500"/>
                                        <p:tgtEl>
                                          <p:spTgt spid="181283"/>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181284"/>
                                        </p:tgtEl>
                                        <p:attrNameLst>
                                          <p:attrName>style.visibility</p:attrName>
                                        </p:attrNameLst>
                                      </p:cBhvr>
                                      <p:to>
                                        <p:strVal val="visible"/>
                                      </p:to>
                                    </p:set>
                                    <p:animEffect transition="in" filter="dissolve">
                                      <p:cBhvr>
                                        <p:cTn id="21" dur="500"/>
                                        <p:tgtEl>
                                          <p:spTgt spid="1812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Dgm spid="181253" grpId="0"/>
      <p:bldP spid="181267" grpId="0" animBg="1"/>
      <p:bldP spid="181283" grpId="0" animBg="1"/>
      <p:bldP spid="181284" grpId="0"/>
    </p:bldLst>
  </p:timing>
</p:sld>
</file>

<file path=ppt/slides/slide6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7346"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63491"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AE48DBC0-2C1E-4660-97D9-985D521E4B92}" type="slidenum">
              <a:rPr lang="de-DE" altLang="en-US" sz="900" smtClean="0">
                <a:solidFill>
                  <a:schemeClr val="accent2"/>
                </a:solidFill>
              </a:rPr>
              <a:pPr/>
              <a:t>61</a:t>
            </a:fld>
            <a:endParaRPr lang="de-DE" altLang="en-US" sz="1400" b="0" smtClean="0">
              <a:solidFill>
                <a:schemeClr val="tx1"/>
              </a:solidFill>
            </a:endParaRPr>
          </a:p>
        </p:txBody>
      </p:sp>
      <p:sp>
        <p:nvSpPr>
          <p:cNvPr id="379906"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2.2.1 Biometrische Grundlagen</a:t>
            </a:r>
          </a:p>
        </p:txBody>
      </p:sp>
      <p:sp>
        <p:nvSpPr>
          <p:cNvPr id="379914" name="Rectangle 10"/>
          <p:cNvSpPr>
            <a:spLocks noGrp="1" noChangeArrowheads="1"/>
          </p:cNvSpPr>
          <p:nvPr>
            <p:ph type="body" idx="1"/>
          </p:nvPr>
        </p:nvSpPr>
        <p:spPr>
          <a:xfrm>
            <a:off x="684213" y="4141788"/>
            <a:ext cx="7772400" cy="1660525"/>
          </a:xfrm>
          <a:gradFill rotWithShape="1">
            <a:gsLst>
              <a:gs pos="0">
                <a:schemeClr val="bg1"/>
              </a:gs>
              <a:gs pos="100000">
                <a:srgbClr val="0066CC"/>
              </a:gs>
            </a:gsLst>
            <a:lin ang="5400000" scaled="1"/>
          </a:gradFill>
          <a:extLst>
            <a:ext uri="{91240B29-F687-4F45-9708-019B960494DF}">
              <a14:hiddenLine xmlns:a14="http://schemas.microsoft.com/office/drawing/2010/main" w="9525" cap="flat" cmpd="sng">
                <a:solidFill>
                  <a:srgbClr val="000000"/>
                </a:solidFill>
                <a:prstDash val="solid"/>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marL="342900" indent="-342900" algn="ctr">
              <a:lnSpc>
                <a:spcPct val="90000"/>
              </a:lnSpc>
              <a:spcBef>
                <a:spcPct val="50000"/>
              </a:spcBef>
              <a:buClrTx/>
              <a:buFontTx/>
              <a:buNone/>
            </a:pPr>
            <a:r>
              <a:rPr lang="de-DE" altLang="en-US" sz="1600" smtClean="0">
                <a:ea typeface="ＭＳ Ｐゴシック" pitchFamily="34" charset="-128"/>
              </a:rPr>
              <a:t>Der Ursprung des Hypothesentests basiert auf die Arbeiten von Jerzy Neyman und Egon Pearson</a:t>
            </a:r>
          </a:p>
          <a:p>
            <a:pPr marL="342900" indent="-342900" algn="ctr">
              <a:lnSpc>
                <a:spcPct val="90000"/>
              </a:lnSpc>
              <a:spcBef>
                <a:spcPct val="50000"/>
              </a:spcBef>
              <a:buClrTx/>
              <a:buFontTx/>
              <a:buNone/>
            </a:pPr>
            <a:r>
              <a:rPr lang="de-DE" altLang="en-US" sz="1600" smtClean="0">
                <a:ea typeface="ＭＳ Ｐゴシック" pitchFamily="34" charset="-128"/>
              </a:rPr>
              <a:t>Diese warnten: „No test based upon a theory of probability can by itself provide any valuable evidence of truth or falsehood of a hypothesis</a:t>
            </a:r>
            <a:r>
              <a:rPr lang="ja-JP" altLang="de-DE" sz="1600" smtClean="0">
                <a:ea typeface="ＭＳ Ｐゴシック" pitchFamily="34" charset="-128"/>
              </a:rPr>
              <a:t>“</a:t>
            </a:r>
            <a:r>
              <a:rPr lang="de-DE" altLang="ja-JP" sz="1600" smtClean="0">
                <a:ea typeface="ＭＳ Ｐゴシック" pitchFamily="34" charset="-128"/>
              </a:rPr>
              <a:t> (1933)</a:t>
            </a:r>
          </a:p>
          <a:p>
            <a:pPr marL="342900" indent="-342900" algn="ctr">
              <a:lnSpc>
                <a:spcPct val="90000"/>
              </a:lnSpc>
              <a:spcBef>
                <a:spcPct val="50000"/>
              </a:spcBef>
              <a:buClrTx/>
              <a:buFontTx/>
              <a:buNone/>
            </a:pPr>
            <a:r>
              <a:rPr lang="de-DE" altLang="en-US" sz="1600" smtClean="0">
                <a:ea typeface="ＭＳ Ｐゴシック" pitchFamily="34" charset="-128"/>
              </a:rPr>
              <a:t>Eingang in der medizinischen Forschung nach dem 2. Weltkrieg</a:t>
            </a:r>
          </a:p>
        </p:txBody>
      </p:sp>
      <p:sp>
        <p:nvSpPr>
          <p:cNvPr id="379907"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Goldstandard der probabilistischen Untersuchung</a:t>
            </a:r>
          </a:p>
        </p:txBody>
      </p:sp>
      <p:sp>
        <p:nvSpPr>
          <p:cNvPr id="63495" name="Text Box 4"/>
          <p:cNvSpPr txBox="1">
            <a:spLocks noChangeArrowheads="1"/>
          </p:cNvSpPr>
          <p:nvPr/>
        </p:nvSpPr>
        <p:spPr bwMode="auto">
          <a:xfrm>
            <a:off x="1258888" y="3644900"/>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63496"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379915" name="Rectangle 11"/>
          <p:cNvSpPr>
            <a:spLocks noChangeArrowheads="1"/>
          </p:cNvSpPr>
          <p:nvPr/>
        </p:nvSpPr>
        <p:spPr bwMode="auto">
          <a:xfrm>
            <a:off x="755650" y="1628775"/>
            <a:ext cx="7772400" cy="2374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20000"/>
              </a:spcBef>
              <a:buClr>
                <a:srgbClr val="000066"/>
              </a:buClr>
              <a:buFontTx/>
              <a:buBlip>
                <a:blip r:embed="rId3"/>
              </a:buBlip>
            </a:pPr>
            <a:r>
              <a:rPr lang="de-DE" altLang="en-US"/>
              <a:t>Aufstellung der „Null-Hypothese</a:t>
            </a:r>
            <a:r>
              <a:rPr lang="ja-JP" altLang="de-DE"/>
              <a:t>“</a:t>
            </a:r>
            <a:r>
              <a:rPr lang="de-DE" altLang="ja-JP"/>
              <a:t> H</a:t>
            </a:r>
            <a:r>
              <a:rPr lang="de-DE" altLang="ja-JP" baseline="-25000"/>
              <a:t>0 </a:t>
            </a:r>
            <a:r>
              <a:rPr lang="de-DE" altLang="ja-JP"/>
              <a:t>:</a:t>
            </a:r>
            <a:br>
              <a:rPr lang="de-DE" altLang="ja-JP"/>
            </a:br>
            <a:r>
              <a:rPr lang="de-DE" altLang="ja-JP">
                <a:solidFill>
                  <a:srgbClr val="CC0000"/>
                </a:solidFill>
              </a:rPr>
              <a:t>Zwischen den untersuchten Therapien besteht keinen Unterschied</a:t>
            </a:r>
          </a:p>
          <a:p>
            <a:pPr>
              <a:lnSpc>
                <a:spcPct val="100000"/>
              </a:lnSpc>
              <a:spcBef>
                <a:spcPct val="20000"/>
              </a:spcBef>
              <a:buClr>
                <a:srgbClr val="000066"/>
              </a:buClr>
              <a:buFontTx/>
              <a:buBlip>
                <a:blip r:embed="rId3"/>
              </a:buBlip>
            </a:pPr>
            <a:r>
              <a:rPr lang="de-DE" altLang="en-US"/>
              <a:t>Es wird die Wahrscheinlichkeit </a:t>
            </a:r>
            <a:r>
              <a:rPr lang="de-DE" altLang="en-US">
                <a:solidFill>
                  <a:srgbClr val="CC0000"/>
                </a:solidFill>
              </a:rPr>
              <a:t>p </a:t>
            </a:r>
            <a:r>
              <a:rPr lang="de-DE" altLang="en-US"/>
              <a:t>angegeben, mit der das Gegenteil dieser Aussage (</a:t>
            </a:r>
            <a:r>
              <a:rPr lang="de-DE" altLang="en-US">
                <a:solidFill>
                  <a:srgbClr val="CC0000"/>
                </a:solidFill>
              </a:rPr>
              <a:t>es gibt einen Unterschied</a:t>
            </a:r>
            <a:r>
              <a:rPr lang="de-DE" altLang="en-US"/>
              <a:t>) falsch sein könnte</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379906"/>
                                        </p:tgtEl>
                                        <p:attrNameLst>
                                          <p:attrName>style.visibility</p:attrName>
                                        </p:attrNameLst>
                                      </p:cBhvr>
                                      <p:to>
                                        <p:strVal val="visible"/>
                                      </p:to>
                                    </p:set>
                                    <p:anim calcmode="lin" valueType="num">
                                      <p:cBhvr additive="base">
                                        <p:cTn id="7" dur="500" fill="hold"/>
                                        <p:tgtEl>
                                          <p:spTgt spid="379906"/>
                                        </p:tgtEl>
                                        <p:attrNameLst>
                                          <p:attrName>ppt_x</p:attrName>
                                        </p:attrNameLst>
                                      </p:cBhvr>
                                      <p:tavLst>
                                        <p:tav tm="0">
                                          <p:val>
                                            <p:strVal val="#ppt_x"/>
                                          </p:val>
                                        </p:tav>
                                        <p:tav tm="100000">
                                          <p:val>
                                            <p:strVal val="#ppt_x"/>
                                          </p:val>
                                        </p:tav>
                                      </p:tavLst>
                                    </p:anim>
                                    <p:anim calcmode="lin" valueType="num">
                                      <p:cBhvr additive="base">
                                        <p:cTn id="8" dur="500" fill="hold"/>
                                        <p:tgtEl>
                                          <p:spTgt spid="379906"/>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379907"/>
                                        </p:tgtEl>
                                        <p:attrNameLst>
                                          <p:attrName>style.visibility</p:attrName>
                                        </p:attrNameLst>
                                      </p:cBhvr>
                                      <p:to>
                                        <p:strVal val="visible"/>
                                      </p:to>
                                    </p:set>
                                    <p:anim calcmode="lin" valueType="num">
                                      <p:cBhvr additive="base">
                                        <p:cTn id="12" dur="500" fill="hold"/>
                                        <p:tgtEl>
                                          <p:spTgt spid="379907"/>
                                        </p:tgtEl>
                                        <p:attrNameLst>
                                          <p:attrName>ppt_x</p:attrName>
                                        </p:attrNameLst>
                                      </p:cBhvr>
                                      <p:tavLst>
                                        <p:tav tm="0">
                                          <p:val>
                                            <p:strVal val="0-#ppt_w/2"/>
                                          </p:val>
                                        </p:tav>
                                        <p:tav tm="100000">
                                          <p:val>
                                            <p:strVal val="#ppt_x"/>
                                          </p:val>
                                        </p:tav>
                                      </p:tavLst>
                                    </p:anim>
                                    <p:anim calcmode="lin" valueType="num">
                                      <p:cBhvr additive="base">
                                        <p:cTn id="13" dur="500" fill="hold"/>
                                        <p:tgtEl>
                                          <p:spTgt spid="379907"/>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379915">
                                            <p:txEl>
                                              <p:pRg st="0" end="0"/>
                                            </p:txEl>
                                          </p:spTgt>
                                        </p:tgtEl>
                                        <p:attrNameLst>
                                          <p:attrName>style.visibility</p:attrName>
                                        </p:attrNameLst>
                                      </p:cBhvr>
                                      <p:to>
                                        <p:strVal val="visible"/>
                                      </p:to>
                                    </p:set>
                                    <p:anim calcmode="lin" valueType="num">
                                      <p:cBhvr additive="base">
                                        <p:cTn id="18" dur="500" fill="hold"/>
                                        <p:tgtEl>
                                          <p:spTgt spid="379915">
                                            <p:txEl>
                                              <p:pRg st="0" end="0"/>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37991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379915">
                                            <p:txEl>
                                              <p:pRg st="1" end="1"/>
                                            </p:txEl>
                                          </p:spTgt>
                                        </p:tgtEl>
                                        <p:attrNameLst>
                                          <p:attrName>style.visibility</p:attrName>
                                        </p:attrNameLst>
                                      </p:cBhvr>
                                      <p:to>
                                        <p:strVal val="visible"/>
                                      </p:to>
                                    </p:set>
                                    <p:anim calcmode="lin" valueType="num">
                                      <p:cBhvr additive="base">
                                        <p:cTn id="24" dur="500" fill="hold"/>
                                        <p:tgtEl>
                                          <p:spTgt spid="379915">
                                            <p:txEl>
                                              <p:pRg st="1" end="1"/>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37991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379914">
                                            <p:bg/>
                                          </p:spTgt>
                                        </p:tgtEl>
                                        <p:attrNameLst>
                                          <p:attrName>style.visibility</p:attrName>
                                        </p:attrNameLst>
                                      </p:cBhvr>
                                      <p:to>
                                        <p:strVal val="visible"/>
                                      </p:to>
                                    </p:set>
                                    <p:anim calcmode="lin" valueType="num">
                                      <p:cBhvr additive="base">
                                        <p:cTn id="30" dur="500" fill="hold"/>
                                        <p:tgtEl>
                                          <p:spTgt spid="379914">
                                            <p:bg/>
                                          </p:spTgt>
                                        </p:tgtEl>
                                        <p:attrNameLst>
                                          <p:attrName>ppt_x</p:attrName>
                                        </p:attrNameLst>
                                      </p:cBhvr>
                                      <p:tavLst>
                                        <p:tav tm="0">
                                          <p:val>
                                            <p:strVal val="0-#ppt_w/2"/>
                                          </p:val>
                                        </p:tav>
                                        <p:tav tm="100000">
                                          <p:val>
                                            <p:strVal val="#ppt_x"/>
                                          </p:val>
                                        </p:tav>
                                      </p:tavLst>
                                    </p:anim>
                                    <p:anim calcmode="lin" valueType="num">
                                      <p:cBhvr additive="base">
                                        <p:cTn id="31" dur="500" fill="hold"/>
                                        <p:tgtEl>
                                          <p:spTgt spid="379914">
                                            <p:bg/>
                                          </p:spTgt>
                                        </p:tgtEl>
                                        <p:attrNameLst>
                                          <p:attrName>ppt_y</p:attrName>
                                        </p:attrNameLst>
                                      </p:cBhvr>
                                      <p:tavLst>
                                        <p:tav tm="0">
                                          <p:val>
                                            <p:strVal val="#ppt_y"/>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 presetClass="entr" presetSubtype="8" fill="hold" grpId="0" nodeType="clickEffect">
                                  <p:stCondLst>
                                    <p:cond delay="0"/>
                                  </p:stCondLst>
                                  <p:childTnLst>
                                    <p:set>
                                      <p:cBhvr>
                                        <p:cTn id="35" dur="1" fill="hold">
                                          <p:stCondLst>
                                            <p:cond delay="0"/>
                                          </p:stCondLst>
                                        </p:cTn>
                                        <p:tgtEl>
                                          <p:spTgt spid="379914">
                                            <p:txEl>
                                              <p:pRg st="0" end="0"/>
                                            </p:txEl>
                                          </p:spTgt>
                                        </p:tgtEl>
                                        <p:attrNameLst>
                                          <p:attrName>style.visibility</p:attrName>
                                        </p:attrNameLst>
                                      </p:cBhvr>
                                      <p:to>
                                        <p:strVal val="visible"/>
                                      </p:to>
                                    </p:set>
                                    <p:anim calcmode="lin" valueType="num">
                                      <p:cBhvr additive="base">
                                        <p:cTn id="36" dur="500" fill="hold"/>
                                        <p:tgtEl>
                                          <p:spTgt spid="379914">
                                            <p:txEl>
                                              <p:pRg st="0" end="0"/>
                                            </p:txEl>
                                          </p:spTgt>
                                        </p:tgtEl>
                                        <p:attrNameLst>
                                          <p:attrName>ppt_x</p:attrName>
                                        </p:attrNameLst>
                                      </p:cBhvr>
                                      <p:tavLst>
                                        <p:tav tm="0">
                                          <p:val>
                                            <p:strVal val="0-#ppt_w/2"/>
                                          </p:val>
                                        </p:tav>
                                        <p:tav tm="100000">
                                          <p:val>
                                            <p:strVal val="#ppt_x"/>
                                          </p:val>
                                        </p:tav>
                                      </p:tavLst>
                                    </p:anim>
                                    <p:anim calcmode="lin" valueType="num">
                                      <p:cBhvr additive="base">
                                        <p:cTn id="37" dur="500" fill="hold"/>
                                        <p:tgtEl>
                                          <p:spTgt spid="37991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8" fill="hold" grpId="0" nodeType="clickEffect">
                                  <p:stCondLst>
                                    <p:cond delay="0"/>
                                  </p:stCondLst>
                                  <p:childTnLst>
                                    <p:set>
                                      <p:cBhvr>
                                        <p:cTn id="41" dur="1" fill="hold">
                                          <p:stCondLst>
                                            <p:cond delay="0"/>
                                          </p:stCondLst>
                                        </p:cTn>
                                        <p:tgtEl>
                                          <p:spTgt spid="379914">
                                            <p:txEl>
                                              <p:pRg st="1" end="1"/>
                                            </p:txEl>
                                          </p:spTgt>
                                        </p:tgtEl>
                                        <p:attrNameLst>
                                          <p:attrName>style.visibility</p:attrName>
                                        </p:attrNameLst>
                                      </p:cBhvr>
                                      <p:to>
                                        <p:strVal val="visible"/>
                                      </p:to>
                                    </p:set>
                                    <p:anim calcmode="lin" valueType="num">
                                      <p:cBhvr additive="base">
                                        <p:cTn id="42" dur="500" fill="hold"/>
                                        <p:tgtEl>
                                          <p:spTgt spid="379914">
                                            <p:txEl>
                                              <p:pRg st="1" end="1"/>
                                            </p:txEl>
                                          </p:spTgt>
                                        </p:tgtEl>
                                        <p:attrNameLst>
                                          <p:attrName>ppt_x</p:attrName>
                                        </p:attrNameLst>
                                      </p:cBhvr>
                                      <p:tavLst>
                                        <p:tav tm="0">
                                          <p:val>
                                            <p:strVal val="0-#ppt_w/2"/>
                                          </p:val>
                                        </p:tav>
                                        <p:tav tm="100000">
                                          <p:val>
                                            <p:strVal val="#ppt_x"/>
                                          </p:val>
                                        </p:tav>
                                      </p:tavLst>
                                    </p:anim>
                                    <p:anim calcmode="lin" valueType="num">
                                      <p:cBhvr additive="base">
                                        <p:cTn id="43" dur="500" fill="hold"/>
                                        <p:tgtEl>
                                          <p:spTgt spid="37991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8" fill="hold" grpId="0" nodeType="clickEffect">
                                  <p:stCondLst>
                                    <p:cond delay="0"/>
                                  </p:stCondLst>
                                  <p:childTnLst>
                                    <p:set>
                                      <p:cBhvr>
                                        <p:cTn id="47" dur="1" fill="hold">
                                          <p:stCondLst>
                                            <p:cond delay="0"/>
                                          </p:stCondLst>
                                        </p:cTn>
                                        <p:tgtEl>
                                          <p:spTgt spid="379914">
                                            <p:txEl>
                                              <p:pRg st="2" end="2"/>
                                            </p:txEl>
                                          </p:spTgt>
                                        </p:tgtEl>
                                        <p:attrNameLst>
                                          <p:attrName>style.visibility</p:attrName>
                                        </p:attrNameLst>
                                      </p:cBhvr>
                                      <p:to>
                                        <p:strVal val="visible"/>
                                      </p:to>
                                    </p:set>
                                    <p:anim calcmode="lin" valueType="num">
                                      <p:cBhvr additive="base">
                                        <p:cTn id="48" dur="500" fill="hold"/>
                                        <p:tgtEl>
                                          <p:spTgt spid="379914">
                                            <p:txEl>
                                              <p:pRg st="2" end="2"/>
                                            </p:txEl>
                                          </p:spTgt>
                                        </p:tgtEl>
                                        <p:attrNameLst>
                                          <p:attrName>ppt_x</p:attrName>
                                        </p:attrNameLst>
                                      </p:cBhvr>
                                      <p:tavLst>
                                        <p:tav tm="0">
                                          <p:val>
                                            <p:strVal val="0-#ppt_w/2"/>
                                          </p:val>
                                        </p:tav>
                                        <p:tav tm="100000">
                                          <p:val>
                                            <p:strVal val="#ppt_x"/>
                                          </p:val>
                                        </p:tav>
                                      </p:tavLst>
                                    </p:anim>
                                    <p:anim calcmode="lin" valueType="num">
                                      <p:cBhvr additive="base">
                                        <p:cTn id="49" dur="500" fill="hold"/>
                                        <p:tgtEl>
                                          <p:spTgt spid="379914">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9906" grpId="0" animBg="1" autoUpdateAnimBg="0"/>
      <p:bldP spid="379914" grpId="0" build="p" animBg="1"/>
      <p:bldP spid="379907" grpId="0" animBg="1"/>
      <p:bldP spid="379915" grpId="0" build="p"/>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64515" name="Foliennummernplatzhalter 7"/>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3BE7FC97-1D46-4064-A222-7FF0B1AC6248}" type="slidenum">
              <a:rPr lang="de-DE" altLang="en-US" sz="900" smtClean="0">
                <a:solidFill>
                  <a:schemeClr val="accent2"/>
                </a:solidFill>
              </a:rPr>
              <a:pPr/>
              <a:t>62</a:t>
            </a:fld>
            <a:endParaRPr lang="de-DE" altLang="en-US" sz="1400" b="0" smtClean="0">
              <a:solidFill>
                <a:schemeClr val="tx1"/>
              </a:solidFill>
            </a:endParaRPr>
          </a:p>
        </p:txBody>
      </p:sp>
      <p:sp>
        <p:nvSpPr>
          <p:cNvPr id="64516" name="AutoShape 8"/>
          <p:cNvSpPr>
            <a:spLocks noChangeArrowheads="1"/>
          </p:cNvSpPr>
          <p:nvPr/>
        </p:nvSpPr>
        <p:spPr bwMode="auto">
          <a:xfrm>
            <a:off x="827088" y="2349500"/>
            <a:ext cx="3168650" cy="3311525"/>
          </a:xfrm>
          <a:prstGeom prst="cube">
            <a:avLst>
              <a:gd name="adj" fmla="val 25000"/>
            </a:avLst>
          </a:prstGeom>
          <a:solidFill>
            <a:srgbClr val="FFFF00"/>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sp>
        <p:nvSpPr>
          <p:cNvPr id="393220" name="Rectangle 4"/>
          <p:cNvSpPr>
            <a:spLocks noGrp="1" noChangeArrowheads="1"/>
          </p:cNvSpPr>
          <p:nvPr>
            <p:ph type="title"/>
          </p:nvPr>
        </p:nvSpPr>
        <p:spPr>
          <a:xfrm>
            <a:off x="714375" y="357188"/>
            <a:ext cx="7772400" cy="519112"/>
          </a:xfrm>
        </p:spPr>
        <p:txBody>
          <a:bodyPr/>
          <a:lstStyle/>
          <a:p>
            <a:pPr>
              <a:defRPr/>
            </a:pPr>
            <a:r>
              <a:rPr lang="de-DE" altLang="en-US" smtClean="0">
                <a:ea typeface="ＭＳ Ｐゴシック" pitchFamily="1" charset="-128"/>
              </a:rPr>
              <a:t>2.2.1 Biometrische Grundlagen</a:t>
            </a:r>
          </a:p>
        </p:txBody>
      </p:sp>
      <p:grpSp>
        <p:nvGrpSpPr>
          <p:cNvPr id="393222" name="Text Box 6"/>
          <p:cNvGrpSpPr>
            <a:grpSpLocks/>
          </p:cNvGrpSpPr>
          <p:nvPr/>
        </p:nvGrpSpPr>
        <p:grpSpPr bwMode="auto">
          <a:xfrm>
            <a:off x="407988" y="981075"/>
            <a:ext cx="8388350" cy="457200"/>
            <a:chOff x="257" y="618"/>
            <a:chExt cx="5284" cy="288"/>
          </a:xfrm>
        </p:grpSpPr>
        <p:pic>
          <p:nvPicPr>
            <p:cNvPr id="58527" name="Text Box 6"/>
            <p:cNvPicPr>
              <a:picLocks noChangeArrowheads="1"/>
            </p:cNvPicPr>
            <p:nvPr/>
          </p:nvPicPr>
          <p:blipFill>
            <a:blip r:embed="rId2"/>
            <a:srcRect/>
            <a:stretch>
              <a:fillRect/>
            </a:stretch>
          </p:blipFill>
          <p:spPr bwMode="auto">
            <a:xfrm>
              <a:off x="257" y="618"/>
              <a:ext cx="5284" cy="288"/>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pic>
        <p:sp>
          <p:nvSpPr>
            <p:cNvPr id="2" name="Text Box 7"/>
            <p:cNvSpPr txBox="1">
              <a:spLocks noChangeArrowheads="1"/>
            </p:cNvSpPr>
            <p:nvPr/>
          </p:nvSpPr>
          <p:spPr bwMode="auto">
            <a:xfrm>
              <a:off x="270" y="630"/>
              <a:ext cx="5265" cy="231"/>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lgn="ctr">
                <a:defRPr/>
              </a:pPr>
              <a:r>
                <a:rPr lang="de-DE" altLang="en-US" sz="1600" smtClean="0"/>
                <a:t>Wahrscheinlichkeit </a:t>
              </a:r>
              <a:r>
                <a:rPr lang="el-GR" altLang="en-US" sz="2000" smtClean="0">
                  <a:solidFill>
                    <a:srgbClr val="CC0000"/>
                  </a:solidFill>
                  <a:effectLst>
                    <a:outerShdw blurRad="38100" dist="38100" dir="2700000" algn="tl">
                      <a:srgbClr val="C0C0C0"/>
                    </a:outerShdw>
                  </a:effectLst>
                </a:rPr>
                <a:t>α</a:t>
              </a:r>
              <a:r>
                <a:rPr lang="de-DE" altLang="en-US" sz="1600" smtClean="0"/>
                <a:t> ein richtiges Ergebnis zu haben</a:t>
              </a:r>
            </a:p>
          </p:txBody>
        </p:sp>
      </p:grpSp>
      <p:sp>
        <p:nvSpPr>
          <p:cNvPr id="64519" name="AutoShape 7"/>
          <p:cNvSpPr>
            <a:spLocks noChangeArrowheads="1"/>
          </p:cNvSpPr>
          <p:nvPr/>
        </p:nvSpPr>
        <p:spPr bwMode="auto">
          <a:xfrm>
            <a:off x="900113" y="2349500"/>
            <a:ext cx="3311525" cy="3600450"/>
          </a:xfrm>
          <a:prstGeom prst="cube">
            <a:avLst>
              <a:gd name="adj" fmla="val 25000"/>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sp>
        <p:nvSpPr>
          <p:cNvPr id="64520" name="Oval 11"/>
          <p:cNvSpPr>
            <a:spLocks noChangeArrowheads="1"/>
          </p:cNvSpPr>
          <p:nvPr/>
        </p:nvSpPr>
        <p:spPr bwMode="auto">
          <a:xfrm>
            <a:off x="4572000" y="4149725"/>
            <a:ext cx="71438" cy="71438"/>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pic>
        <p:nvPicPr>
          <p:cNvPr id="64521" name="Picture 18"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63713" y="3429000"/>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22" name="Picture 19" descr="BD21335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79613" y="2636838"/>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23" name="Picture 20" descr="BD21335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95513" y="2852738"/>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24" name="Picture 21" descr="BD21335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11413" y="3068638"/>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25" name="Picture 22" descr="BD21335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627313" y="3284538"/>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26" name="Picture 23" descr="BD21335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43213" y="3500438"/>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27" name="Picture 24" descr="BD21335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39975" y="3357563"/>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28" name="Picture 25"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79613" y="3644900"/>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29" name="Picture 26"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95513" y="3860800"/>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30" name="Picture 27"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11413" y="4076700"/>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31" name="Picture 28"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27313" y="4292600"/>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32" name="Picture 29"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43213" y="4508500"/>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33" name="Picture 30" descr="BD21335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87450" y="3500438"/>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34" name="Picture 31" descr="BD21335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03350" y="3716338"/>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35" name="Picture 32" descr="BD21335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19250" y="3932238"/>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36" name="Picture 33" descr="BD21335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35150" y="4148138"/>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37" name="Picture 34" descr="BD21335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51050" y="4364038"/>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38" name="Picture 35" descr="BD21335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66950" y="4579938"/>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39" name="Picture 36" descr="BD21335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82850" y="4795838"/>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40" name="Picture 37" descr="BD21335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698750" y="5011738"/>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41" name="Picture 38" descr="BD21335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14650" y="5227638"/>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42" name="Picture 39" descr="BD21335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71775" y="5445125"/>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43" name="Picture 40" descr="BD21335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19250" y="2565400"/>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44" name="Picture 41" descr="BD21335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48038" y="3789363"/>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45" name="Picture 42" descr="BD21335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48038" y="4221163"/>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46" name="Picture 43" descr="BD21335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419475" y="3284538"/>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47" name="Picture 44" descr="BD21335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16238" y="4292600"/>
            <a:ext cx="122237" cy="122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48" name="Picture 45" descr="BD21335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00338" y="3933825"/>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49" name="Picture 46" descr="BD21335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39975" y="4437063"/>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50" name="Picture 47" descr="BD21335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95513" y="5229225"/>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51" name="Picture 48" descr="BD21335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24075" y="4868863"/>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52" name="Picture 49" descr="BD21335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00338" y="2997200"/>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53" name="Picture 50" descr="BD21335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51050" y="4005263"/>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54" name="Picture 51" descr="BD21335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00338" y="4652963"/>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55" name="Picture 52" descr="BD21335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08400" y="2924175"/>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56" name="Picture 53" descr="BD21335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63938" y="4005263"/>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57" name="Picture 54" descr="BD21335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79838" y="4221163"/>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58" name="Picture 55" descr="BD21335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43213" y="2636838"/>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59" name="Picture 56" descr="BD21335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492500" y="4724400"/>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60" name="Picture 57" descr="BD21335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35375" y="4437063"/>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61" name="Picture 58" descr="BD21335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35375" y="3500438"/>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62" name="Picture 59" descr="BD21335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419475" y="5013325"/>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63" name="Picture 60" descr="BD21335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51275" y="4652963"/>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64" name="Picture 61" descr="BD21335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87675" y="5445125"/>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65" name="Picture 62" descr="BD21335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51275" y="3644900"/>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66" name="Picture 63" descr="BD21335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47813" y="5084763"/>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67" name="Picture 64" descr="BD21335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48038" y="4508500"/>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68" name="Picture 65" descr="BD21335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32138" y="2708275"/>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69" name="Picture 66" descr="BD21335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42988" y="4724400"/>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70" name="Picture 67" descr="BD21335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19250" y="4797425"/>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71" name="Picture 68" descr="BD21335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03575" y="2420938"/>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72" name="Picture 69" descr="BD21335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03350" y="4076700"/>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73" name="Picture 70" descr="BD21335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76375" y="4365625"/>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74" name="Picture 71"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59113" y="4724400"/>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75" name="Picture 72"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75013" y="4940300"/>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76" name="Picture 73"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90913" y="5156200"/>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77" name="Picture 74"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84438" y="5157788"/>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78" name="Picture 75"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08175" y="4508500"/>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79" name="Picture 76"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16013" y="4149725"/>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80" name="Picture 77"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87450" y="3860800"/>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81" name="Picture 78"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1550" y="3644900"/>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82" name="Picture 79"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27313" y="2492375"/>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83" name="Picture 80"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59113" y="2924175"/>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84" name="Picture 81"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76375" y="2852738"/>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85" name="Picture 82"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95513" y="2492375"/>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86" name="Picture 83"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39975" y="2636838"/>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87" name="Picture 84"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63713" y="2781300"/>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88" name="Picture 85"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08175" y="5229225"/>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89" name="Picture 86"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79838" y="4005263"/>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90" name="Picture 87"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39975" y="5013325"/>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91" name="Picture 88"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00338" y="3644900"/>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92" name="Picture 89"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76600" y="4005263"/>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93" name="Picture 90"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47813" y="3500438"/>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94" name="Picture 91"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35150" y="5013325"/>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95" name="Picture 92"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92275" y="5373688"/>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96" name="Picture 93"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31913" y="5373688"/>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97" name="Picture 95"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08400" y="2708275"/>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98" name="Picture 96"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92500" y="3068638"/>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99" name="Picture 97"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27313" y="2781300"/>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600" name="Picture 98"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79613" y="3068638"/>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601" name="Picture 99"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76600" y="3500438"/>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602" name="Picture 100"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95513" y="3500438"/>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603" name="Picture 101"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31913" y="4508500"/>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604" name="Picture 102"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08175" y="4724400"/>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605" name="Picture 103"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92500" y="2492375"/>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606" name="Picture 104"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35375" y="3860800"/>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607" name="Picture 105"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1550" y="5229225"/>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608" name="Picture 106"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39975" y="5373688"/>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609" name="Picture 107"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58888" y="4868863"/>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610" name="Picture 108"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42988" y="5013325"/>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611" name="Picture 109"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1550" y="4437063"/>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612" name="Picture 110"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87450" y="2924175"/>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613" name="Picture 111"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16238" y="3789363"/>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614" name="Picture 112"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84438" y="3573463"/>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615" name="Picture 113"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35375" y="3213100"/>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616" name="Picture 114"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08400" y="4797425"/>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3331" name="Picture 115" descr="j0336894"/>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a:off x="395288" y="1628775"/>
            <a:ext cx="957262" cy="1096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618" name="Picture 131" descr="BD21335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31913" y="5157788"/>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619" name="Picture 134" descr="BD21335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00113" y="3284538"/>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620" name="Picture 136"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47813" y="3213100"/>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621" name="Picture 137" descr="BD21335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58888" y="3284538"/>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3354" name="Text Box 138"/>
          <p:cNvSpPr txBox="1">
            <a:spLocks noChangeArrowheads="1"/>
          </p:cNvSpPr>
          <p:nvPr/>
        </p:nvSpPr>
        <p:spPr bwMode="auto">
          <a:xfrm>
            <a:off x="4286250" y="1500188"/>
            <a:ext cx="3671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buClr>
                <a:srgbClr val="000066"/>
              </a:buClr>
            </a:pPr>
            <a:r>
              <a:rPr lang="de-DE" altLang="en-US"/>
              <a:t>1.Versuch: n=10</a:t>
            </a:r>
          </a:p>
        </p:txBody>
      </p:sp>
      <p:pic>
        <p:nvPicPr>
          <p:cNvPr id="393355" name="Picture 139" descr="BD21335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43438" y="1989138"/>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3356" name="Picture 140" descr="BD21335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59338" y="1989138"/>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3357" name="Picture 141"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76825" y="1989138"/>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3359" name="Picture 143"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92725" y="1989138"/>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3360" name="Picture 144"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35600" y="1989138"/>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3361" name="Picture 145"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11863" y="1989138"/>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3362" name="Picture 146" descr="BD21335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651500" y="1989138"/>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3363" name="Picture 147" descr="BD21335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95963" y="1989138"/>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3364" name="Picture 148"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27763" y="1989138"/>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3365" name="Picture 149"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43663" y="1989138"/>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3366" name="Text Box 150"/>
          <p:cNvSpPr txBox="1">
            <a:spLocks noChangeArrowheads="1"/>
          </p:cNvSpPr>
          <p:nvPr/>
        </p:nvSpPr>
        <p:spPr bwMode="auto">
          <a:xfrm>
            <a:off x="4284663" y="2349500"/>
            <a:ext cx="2844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buClr>
                <a:srgbClr val="000066"/>
              </a:buClr>
            </a:pPr>
            <a:r>
              <a:rPr lang="de-DE" altLang="en-US"/>
              <a:t>2.Versuch: n=10</a:t>
            </a:r>
          </a:p>
        </p:txBody>
      </p:sp>
      <p:pic>
        <p:nvPicPr>
          <p:cNvPr id="393379" name="Picture 163" descr="BD21335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43438" y="2924175"/>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3380" name="Picture 164" descr="BD21335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59338" y="2924175"/>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3381" name="Picture 165"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76825" y="2924175"/>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3382" name="Picture 166"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92725" y="2924175"/>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3383" name="Picture 167" descr="BD21335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08625" y="2924175"/>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3386" name="Picture 170" descr="BD21335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24525" y="2924175"/>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3387" name="Picture 171"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67400" y="2924175"/>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3388" name="Picture 172" descr="BD21335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84888" y="2924175"/>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3389" name="Picture 173" descr="BD21335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00788" y="2924175"/>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3391" name="Picture 175"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516688" y="2924175"/>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644" name="AutoShape 176"/>
          <p:cNvSpPr>
            <a:spLocks noChangeArrowheads="1"/>
          </p:cNvSpPr>
          <p:nvPr/>
        </p:nvSpPr>
        <p:spPr bwMode="auto">
          <a:xfrm>
            <a:off x="5003800" y="3357563"/>
            <a:ext cx="431800" cy="287337"/>
          </a:xfrm>
          <a:prstGeom prst="smileyFace">
            <a:avLst>
              <a:gd name="adj" fmla="val 4653"/>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sp>
        <p:nvSpPr>
          <p:cNvPr id="393393" name="AutoShape 177"/>
          <p:cNvSpPr>
            <a:spLocks noChangeArrowheads="1"/>
          </p:cNvSpPr>
          <p:nvPr/>
        </p:nvSpPr>
        <p:spPr bwMode="auto">
          <a:xfrm>
            <a:off x="4572000" y="3500438"/>
            <a:ext cx="360363" cy="360362"/>
          </a:xfrm>
          <a:prstGeom prst="smileyFace">
            <a:avLst>
              <a:gd name="adj" fmla="val 4597"/>
            </a:avLst>
          </a:pr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sp>
        <p:nvSpPr>
          <p:cNvPr id="393394" name="AutoShape 178"/>
          <p:cNvSpPr>
            <a:spLocks noChangeArrowheads="1"/>
          </p:cNvSpPr>
          <p:nvPr/>
        </p:nvSpPr>
        <p:spPr bwMode="auto">
          <a:xfrm>
            <a:off x="4787900" y="3716338"/>
            <a:ext cx="360363" cy="360362"/>
          </a:xfrm>
          <a:prstGeom prst="smileyFace">
            <a:avLst>
              <a:gd name="adj" fmla="val 4597"/>
            </a:avLst>
          </a:pr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sp>
        <p:nvSpPr>
          <p:cNvPr id="393395" name="AutoShape 179"/>
          <p:cNvSpPr>
            <a:spLocks noChangeArrowheads="1"/>
          </p:cNvSpPr>
          <p:nvPr/>
        </p:nvSpPr>
        <p:spPr bwMode="auto">
          <a:xfrm>
            <a:off x="5003800" y="3932238"/>
            <a:ext cx="360363" cy="360362"/>
          </a:xfrm>
          <a:prstGeom prst="smileyFace">
            <a:avLst>
              <a:gd name="adj" fmla="val 4597"/>
            </a:avLst>
          </a:pr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sp>
        <p:nvSpPr>
          <p:cNvPr id="393396" name="AutoShape 180"/>
          <p:cNvSpPr>
            <a:spLocks noChangeArrowheads="1"/>
          </p:cNvSpPr>
          <p:nvPr/>
        </p:nvSpPr>
        <p:spPr bwMode="auto">
          <a:xfrm>
            <a:off x="5219700" y="4148138"/>
            <a:ext cx="360363" cy="360362"/>
          </a:xfrm>
          <a:prstGeom prst="smileyFace">
            <a:avLst>
              <a:gd name="adj" fmla="val 4597"/>
            </a:avLst>
          </a:pr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sp>
        <p:nvSpPr>
          <p:cNvPr id="393397" name="AutoShape 181"/>
          <p:cNvSpPr>
            <a:spLocks noChangeArrowheads="1"/>
          </p:cNvSpPr>
          <p:nvPr/>
        </p:nvSpPr>
        <p:spPr bwMode="auto">
          <a:xfrm>
            <a:off x="5435600" y="4364038"/>
            <a:ext cx="360363" cy="360362"/>
          </a:xfrm>
          <a:prstGeom prst="smileyFace">
            <a:avLst>
              <a:gd name="adj" fmla="val 4597"/>
            </a:avLst>
          </a:pr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sp>
        <p:nvSpPr>
          <p:cNvPr id="393398" name="AutoShape 182"/>
          <p:cNvSpPr>
            <a:spLocks noChangeArrowheads="1"/>
          </p:cNvSpPr>
          <p:nvPr/>
        </p:nvSpPr>
        <p:spPr bwMode="auto">
          <a:xfrm>
            <a:off x="5651500" y="4579938"/>
            <a:ext cx="360363" cy="360362"/>
          </a:xfrm>
          <a:prstGeom prst="smileyFace">
            <a:avLst>
              <a:gd name="adj" fmla="val 4597"/>
            </a:avLst>
          </a:pr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sp>
        <p:nvSpPr>
          <p:cNvPr id="393401" name="AutoShape 185"/>
          <p:cNvSpPr>
            <a:spLocks noChangeArrowheads="1"/>
          </p:cNvSpPr>
          <p:nvPr/>
        </p:nvSpPr>
        <p:spPr bwMode="auto">
          <a:xfrm>
            <a:off x="5580063" y="3357563"/>
            <a:ext cx="360362" cy="360362"/>
          </a:xfrm>
          <a:prstGeom prst="smileyFace">
            <a:avLst>
              <a:gd name="adj" fmla="val 4597"/>
            </a:avLst>
          </a:pr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sp>
        <p:nvSpPr>
          <p:cNvPr id="393402" name="AutoShape 186"/>
          <p:cNvSpPr>
            <a:spLocks noChangeArrowheads="1"/>
          </p:cNvSpPr>
          <p:nvPr/>
        </p:nvSpPr>
        <p:spPr bwMode="auto">
          <a:xfrm>
            <a:off x="5795963" y="3573463"/>
            <a:ext cx="360362" cy="360362"/>
          </a:xfrm>
          <a:prstGeom prst="smileyFace">
            <a:avLst>
              <a:gd name="adj" fmla="val 4597"/>
            </a:avLst>
          </a:pr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sp>
        <p:nvSpPr>
          <p:cNvPr id="393403" name="AutoShape 187"/>
          <p:cNvSpPr>
            <a:spLocks noChangeArrowheads="1"/>
          </p:cNvSpPr>
          <p:nvPr/>
        </p:nvSpPr>
        <p:spPr bwMode="auto">
          <a:xfrm>
            <a:off x="6011863" y="3789363"/>
            <a:ext cx="360362" cy="360362"/>
          </a:xfrm>
          <a:prstGeom prst="smileyFace">
            <a:avLst>
              <a:gd name="adj" fmla="val 4597"/>
            </a:avLst>
          </a:prstGeom>
          <a:solidFill>
            <a:srgbClr val="FFFF00"/>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sp>
        <p:nvSpPr>
          <p:cNvPr id="393404" name="AutoShape 188"/>
          <p:cNvSpPr>
            <a:spLocks noChangeArrowheads="1"/>
          </p:cNvSpPr>
          <p:nvPr/>
        </p:nvSpPr>
        <p:spPr bwMode="auto">
          <a:xfrm>
            <a:off x="6227763" y="4005263"/>
            <a:ext cx="360362" cy="360362"/>
          </a:xfrm>
          <a:prstGeom prst="smileyFace">
            <a:avLst>
              <a:gd name="adj" fmla="val 4597"/>
            </a:avLst>
          </a:prstGeom>
          <a:solidFill>
            <a:srgbClr val="FFFF00"/>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sp>
        <p:nvSpPr>
          <p:cNvPr id="393405" name="AutoShape 189"/>
          <p:cNvSpPr>
            <a:spLocks noChangeArrowheads="1"/>
          </p:cNvSpPr>
          <p:nvPr/>
        </p:nvSpPr>
        <p:spPr bwMode="auto">
          <a:xfrm>
            <a:off x="6443663" y="4221163"/>
            <a:ext cx="360362" cy="360362"/>
          </a:xfrm>
          <a:prstGeom prst="smileyFace">
            <a:avLst>
              <a:gd name="adj" fmla="val 4597"/>
            </a:avLst>
          </a:prstGeom>
          <a:solidFill>
            <a:srgbClr val="FFFF00"/>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sp>
        <p:nvSpPr>
          <p:cNvPr id="393406" name="AutoShape 190"/>
          <p:cNvSpPr>
            <a:spLocks noChangeArrowheads="1"/>
          </p:cNvSpPr>
          <p:nvPr/>
        </p:nvSpPr>
        <p:spPr bwMode="auto">
          <a:xfrm>
            <a:off x="6659563" y="4437063"/>
            <a:ext cx="360362" cy="360362"/>
          </a:xfrm>
          <a:prstGeom prst="smileyFace">
            <a:avLst>
              <a:gd name="adj" fmla="val 4597"/>
            </a:avLst>
          </a:prstGeom>
          <a:solidFill>
            <a:srgbClr val="FFFF00"/>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sp>
        <p:nvSpPr>
          <p:cNvPr id="393408" name="Text Box 192"/>
          <p:cNvSpPr txBox="1">
            <a:spLocks noChangeArrowheads="1"/>
          </p:cNvSpPr>
          <p:nvPr/>
        </p:nvSpPr>
        <p:spPr bwMode="auto">
          <a:xfrm>
            <a:off x="4427538" y="5013325"/>
            <a:ext cx="2844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buClr>
                <a:srgbClr val="000066"/>
              </a:buClr>
            </a:pPr>
            <a:r>
              <a:rPr lang="de-DE" altLang="en-US"/>
              <a:t>15.Versuch: n=10</a:t>
            </a:r>
          </a:p>
        </p:txBody>
      </p:sp>
      <p:sp>
        <p:nvSpPr>
          <p:cNvPr id="393409" name="Text Box 193"/>
          <p:cNvSpPr txBox="1">
            <a:spLocks noChangeArrowheads="1"/>
          </p:cNvSpPr>
          <p:nvPr/>
        </p:nvSpPr>
        <p:spPr bwMode="auto">
          <a:xfrm>
            <a:off x="6084888" y="3284538"/>
            <a:ext cx="2844800"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buClr>
                <a:srgbClr val="000066"/>
              </a:buClr>
            </a:pPr>
            <a:r>
              <a:rPr lang="de-DE" altLang="en-US"/>
              <a:t>Weitere Versuchen</a:t>
            </a:r>
          </a:p>
        </p:txBody>
      </p:sp>
      <p:pic>
        <p:nvPicPr>
          <p:cNvPr id="393410" name="Picture 194"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43438" y="5589588"/>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3411" name="Picture 195"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59338" y="5589588"/>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3412" name="Picture 196"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76825" y="5589588"/>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3413" name="Picture 197"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08625" y="5589588"/>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3414" name="Picture 198"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24525" y="5589588"/>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3415" name="Picture 199"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27763" y="5589588"/>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3416" name="Picture 200"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43663" y="5589588"/>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3417" name="Picture 201" descr="BD21294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59563" y="5589588"/>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3418" name="Picture 202" descr="BD21335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292725" y="5589588"/>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3419" name="Picture 203" descr="BD21335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40425" y="5589588"/>
            <a:ext cx="1238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3420" name="Text Box 204"/>
          <p:cNvSpPr txBox="1">
            <a:spLocks noChangeArrowheads="1"/>
          </p:cNvSpPr>
          <p:nvPr/>
        </p:nvSpPr>
        <p:spPr bwMode="auto">
          <a:xfrm>
            <a:off x="2286000" y="5805488"/>
            <a:ext cx="5500688"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buClr>
                <a:srgbClr val="000066"/>
              </a:buClr>
            </a:pPr>
            <a:r>
              <a:rPr lang="de-DE" altLang="en-US"/>
              <a:t>Ergebnis: </a:t>
            </a:r>
            <a:r>
              <a:rPr lang="de-DE" altLang="en-US">
                <a:solidFill>
                  <a:srgbClr val="CC0000"/>
                </a:solidFill>
              </a:rPr>
              <a:t>es gibt mehr rote Bälle, 		</a:t>
            </a:r>
            <a:r>
              <a:rPr lang="el-GR" altLang="en-US">
                <a:solidFill>
                  <a:srgbClr val="CC0000"/>
                </a:solidFill>
              </a:rPr>
              <a:t>α</a:t>
            </a:r>
            <a:r>
              <a:rPr lang="de-DE" altLang="en-US">
                <a:solidFill>
                  <a:srgbClr val="CC0000"/>
                </a:solidFill>
              </a:rPr>
              <a:t> = 0,05</a:t>
            </a:r>
            <a:endParaRPr lang="el-GR" altLang="en-US">
              <a:solidFill>
                <a:srgbClr val="CC0000"/>
              </a:solidFill>
            </a:endParaRPr>
          </a:p>
        </p:txBody>
      </p:sp>
      <p:sp>
        <p:nvSpPr>
          <p:cNvPr id="393421" name="Text Box 205"/>
          <p:cNvSpPr txBox="1">
            <a:spLocks noChangeArrowheads="1"/>
          </p:cNvSpPr>
          <p:nvPr/>
        </p:nvSpPr>
        <p:spPr bwMode="auto">
          <a:xfrm>
            <a:off x="7667625" y="5516563"/>
            <a:ext cx="1225550"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buClr>
                <a:srgbClr val="000066"/>
              </a:buClr>
            </a:pPr>
            <a:r>
              <a:rPr lang="de-DE" altLang="en-US" sz="6000" dirty="0">
                <a:solidFill>
                  <a:srgbClr val="CC0000"/>
                </a:solidFill>
                <a:effectLst>
                  <a:outerShdw blurRad="38100" dist="38100" dir="2700000" algn="tl">
                    <a:srgbClr val="000000">
                      <a:alpha val="43137"/>
                    </a:srgbClr>
                  </a:outerShdw>
                </a:effectLst>
              </a:rPr>
              <a:t>??</a:t>
            </a:r>
          </a:p>
        </p:txBody>
      </p:sp>
      <p:sp>
        <p:nvSpPr>
          <p:cNvPr id="161" name="AutoShape 177"/>
          <p:cNvSpPr>
            <a:spLocks noChangeArrowheads="1"/>
          </p:cNvSpPr>
          <p:nvPr/>
        </p:nvSpPr>
        <p:spPr bwMode="auto">
          <a:xfrm>
            <a:off x="4597174" y="3470275"/>
            <a:ext cx="360363" cy="360362"/>
          </a:xfrm>
          <a:prstGeom prst="smileyFace">
            <a:avLst>
              <a:gd name="adj" fmla="val 4597"/>
            </a:avLst>
          </a:prstGeom>
          <a:solidFill>
            <a:srgbClr val="FFFF00"/>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sp>
        <p:nvSpPr>
          <p:cNvPr id="162" name="AutoShape 178"/>
          <p:cNvSpPr>
            <a:spLocks noChangeArrowheads="1"/>
          </p:cNvSpPr>
          <p:nvPr/>
        </p:nvSpPr>
        <p:spPr bwMode="auto">
          <a:xfrm>
            <a:off x="4813074" y="3686175"/>
            <a:ext cx="360363" cy="360362"/>
          </a:xfrm>
          <a:prstGeom prst="smileyFace">
            <a:avLst>
              <a:gd name="adj" fmla="val 4597"/>
            </a:avLst>
          </a:prstGeom>
          <a:solidFill>
            <a:srgbClr val="FFFF00"/>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sp>
        <p:nvSpPr>
          <p:cNvPr id="163" name="AutoShape 179"/>
          <p:cNvSpPr>
            <a:spLocks noChangeArrowheads="1"/>
          </p:cNvSpPr>
          <p:nvPr/>
        </p:nvSpPr>
        <p:spPr bwMode="auto">
          <a:xfrm>
            <a:off x="5028974" y="3902075"/>
            <a:ext cx="360363" cy="360362"/>
          </a:xfrm>
          <a:prstGeom prst="smileyFace">
            <a:avLst>
              <a:gd name="adj" fmla="val 4597"/>
            </a:avLst>
          </a:prstGeom>
          <a:solidFill>
            <a:srgbClr val="FFFF00"/>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sp>
        <p:nvSpPr>
          <p:cNvPr id="164" name="AutoShape 180"/>
          <p:cNvSpPr>
            <a:spLocks noChangeArrowheads="1"/>
          </p:cNvSpPr>
          <p:nvPr/>
        </p:nvSpPr>
        <p:spPr bwMode="auto">
          <a:xfrm>
            <a:off x="5244874" y="4117975"/>
            <a:ext cx="360363" cy="360362"/>
          </a:xfrm>
          <a:prstGeom prst="smileyFace">
            <a:avLst>
              <a:gd name="adj" fmla="val 4597"/>
            </a:avLst>
          </a:prstGeom>
          <a:solidFill>
            <a:srgbClr val="FFFF00"/>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sp>
        <p:nvSpPr>
          <p:cNvPr id="165" name="AutoShape 181"/>
          <p:cNvSpPr>
            <a:spLocks noChangeArrowheads="1"/>
          </p:cNvSpPr>
          <p:nvPr/>
        </p:nvSpPr>
        <p:spPr bwMode="auto">
          <a:xfrm>
            <a:off x="5460774" y="4333875"/>
            <a:ext cx="360363" cy="360362"/>
          </a:xfrm>
          <a:prstGeom prst="smileyFace">
            <a:avLst>
              <a:gd name="adj" fmla="val 4597"/>
            </a:avLst>
          </a:prstGeom>
          <a:solidFill>
            <a:srgbClr val="FFFF00"/>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sp>
        <p:nvSpPr>
          <p:cNvPr id="166" name="AutoShape 182"/>
          <p:cNvSpPr>
            <a:spLocks noChangeArrowheads="1"/>
          </p:cNvSpPr>
          <p:nvPr/>
        </p:nvSpPr>
        <p:spPr bwMode="auto">
          <a:xfrm>
            <a:off x="5676674" y="4549775"/>
            <a:ext cx="360363" cy="360362"/>
          </a:xfrm>
          <a:prstGeom prst="smileyFace">
            <a:avLst>
              <a:gd name="adj" fmla="val 4597"/>
            </a:avLst>
          </a:prstGeom>
          <a:solidFill>
            <a:srgbClr val="FFFF00"/>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sp>
        <p:nvSpPr>
          <p:cNvPr id="167" name="AutoShape 185"/>
          <p:cNvSpPr>
            <a:spLocks noChangeArrowheads="1"/>
          </p:cNvSpPr>
          <p:nvPr/>
        </p:nvSpPr>
        <p:spPr bwMode="auto">
          <a:xfrm>
            <a:off x="5605237" y="3327400"/>
            <a:ext cx="360362" cy="360362"/>
          </a:xfrm>
          <a:prstGeom prst="smileyFace">
            <a:avLst>
              <a:gd name="adj" fmla="val 4597"/>
            </a:avLst>
          </a:prstGeom>
          <a:solidFill>
            <a:srgbClr val="FFFF00"/>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sp>
        <p:nvSpPr>
          <p:cNvPr id="168" name="AutoShape 186"/>
          <p:cNvSpPr>
            <a:spLocks noChangeArrowheads="1"/>
          </p:cNvSpPr>
          <p:nvPr/>
        </p:nvSpPr>
        <p:spPr bwMode="auto">
          <a:xfrm>
            <a:off x="5821137" y="3543300"/>
            <a:ext cx="360362" cy="360362"/>
          </a:xfrm>
          <a:prstGeom prst="smileyFace">
            <a:avLst>
              <a:gd name="adj" fmla="val 4597"/>
            </a:avLst>
          </a:prstGeom>
          <a:solidFill>
            <a:srgbClr val="FFFF00"/>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393222"/>
                                        </p:tgtEl>
                                        <p:attrNameLst>
                                          <p:attrName>style.visibility</p:attrName>
                                        </p:attrNameLst>
                                      </p:cBhvr>
                                      <p:to>
                                        <p:strVal val="visible"/>
                                      </p:to>
                                    </p:set>
                                    <p:anim calcmode="lin" valueType="num">
                                      <p:cBhvr additive="base">
                                        <p:cTn id="7" dur="500" fill="hold"/>
                                        <p:tgtEl>
                                          <p:spTgt spid="393222"/>
                                        </p:tgtEl>
                                        <p:attrNameLst>
                                          <p:attrName>ppt_x</p:attrName>
                                        </p:attrNameLst>
                                      </p:cBhvr>
                                      <p:tavLst>
                                        <p:tav tm="0">
                                          <p:val>
                                            <p:strVal val="0-#ppt_w/2"/>
                                          </p:val>
                                        </p:tav>
                                        <p:tav tm="100000">
                                          <p:val>
                                            <p:strVal val="#ppt_x"/>
                                          </p:val>
                                        </p:tav>
                                      </p:tavLst>
                                    </p:anim>
                                    <p:anim calcmode="lin" valueType="num">
                                      <p:cBhvr additive="base">
                                        <p:cTn id="8" dur="500" fill="hold"/>
                                        <p:tgtEl>
                                          <p:spTgt spid="39322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9" presetClass="entr" presetSubtype="0" fill="hold" nodeType="clickEffect">
                                  <p:stCondLst>
                                    <p:cond delay="0"/>
                                  </p:stCondLst>
                                  <p:childTnLst>
                                    <p:set>
                                      <p:cBhvr>
                                        <p:cTn id="12" dur="1" fill="hold">
                                          <p:stCondLst>
                                            <p:cond delay="0"/>
                                          </p:stCondLst>
                                        </p:cTn>
                                        <p:tgtEl>
                                          <p:spTgt spid="393331"/>
                                        </p:tgtEl>
                                        <p:attrNameLst>
                                          <p:attrName>style.visibility</p:attrName>
                                        </p:attrNameLst>
                                      </p:cBhvr>
                                      <p:to>
                                        <p:strVal val="visible"/>
                                      </p:to>
                                    </p:set>
                                    <p:animEffect transition="in" filter="dissolve">
                                      <p:cBhvr>
                                        <p:cTn id="13" dur="500"/>
                                        <p:tgtEl>
                                          <p:spTgt spid="393331"/>
                                        </p:tgtEl>
                                      </p:cBhvr>
                                    </p:animEffect>
                                  </p:childTnLst>
                                </p:cTn>
                              </p:par>
                              <p:par>
                                <p:cTn id="14" presetID="2" presetClass="entr" presetSubtype="8" fill="hold" grpId="0" nodeType="withEffect">
                                  <p:stCondLst>
                                    <p:cond delay="0"/>
                                  </p:stCondLst>
                                  <p:childTnLst>
                                    <p:set>
                                      <p:cBhvr>
                                        <p:cTn id="15" dur="1" fill="hold">
                                          <p:stCondLst>
                                            <p:cond delay="0"/>
                                          </p:stCondLst>
                                        </p:cTn>
                                        <p:tgtEl>
                                          <p:spTgt spid="393354"/>
                                        </p:tgtEl>
                                        <p:attrNameLst>
                                          <p:attrName>style.visibility</p:attrName>
                                        </p:attrNameLst>
                                      </p:cBhvr>
                                      <p:to>
                                        <p:strVal val="visible"/>
                                      </p:to>
                                    </p:set>
                                    <p:anim calcmode="lin" valueType="num">
                                      <p:cBhvr additive="base">
                                        <p:cTn id="16" dur="500" fill="hold"/>
                                        <p:tgtEl>
                                          <p:spTgt spid="393354"/>
                                        </p:tgtEl>
                                        <p:attrNameLst>
                                          <p:attrName>ppt_x</p:attrName>
                                        </p:attrNameLst>
                                      </p:cBhvr>
                                      <p:tavLst>
                                        <p:tav tm="0">
                                          <p:val>
                                            <p:strVal val="0-#ppt_w/2"/>
                                          </p:val>
                                        </p:tav>
                                        <p:tav tm="100000">
                                          <p:val>
                                            <p:strVal val="#ppt_x"/>
                                          </p:val>
                                        </p:tav>
                                      </p:tavLst>
                                    </p:anim>
                                    <p:anim calcmode="lin" valueType="num">
                                      <p:cBhvr additive="base">
                                        <p:cTn id="17" dur="500" fill="hold"/>
                                        <p:tgtEl>
                                          <p:spTgt spid="393354"/>
                                        </p:tgtEl>
                                        <p:attrNameLst>
                                          <p:attrName>ppt_y</p:attrName>
                                        </p:attrNameLst>
                                      </p:cBhvr>
                                      <p:tavLst>
                                        <p:tav tm="0">
                                          <p:val>
                                            <p:strVal val="#ppt_y"/>
                                          </p:val>
                                        </p:tav>
                                        <p:tav tm="100000">
                                          <p:val>
                                            <p:strVal val="#ppt_y"/>
                                          </p:val>
                                        </p:tav>
                                      </p:tavLst>
                                    </p:anim>
                                  </p:childTnLst>
                                </p:cTn>
                              </p:par>
                            </p:childTnLst>
                          </p:cTn>
                        </p:par>
                        <p:par>
                          <p:cTn id="18" fill="hold" nodeType="afterGroup">
                            <p:stCondLst>
                              <p:cond delay="500"/>
                            </p:stCondLst>
                            <p:childTnLst>
                              <p:par>
                                <p:cTn id="19" presetID="51" presetClass="entr" presetSubtype="0" fill="hold" nodeType="afterEffect">
                                  <p:stCondLst>
                                    <p:cond delay="0"/>
                                  </p:stCondLst>
                                  <p:childTnLst>
                                    <p:set>
                                      <p:cBhvr>
                                        <p:cTn id="20" dur="1" fill="hold">
                                          <p:stCondLst>
                                            <p:cond delay="0"/>
                                          </p:stCondLst>
                                        </p:cTn>
                                        <p:tgtEl>
                                          <p:spTgt spid="393355"/>
                                        </p:tgtEl>
                                        <p:attrNameLst>
                                          <p:attrName>style.visibility</p:attrName>
                                        </p:attrNameLst>
                                      </p:cBhvr>
                                      <p:to>
                                        <p:strVal val="visible"/>
                                      </p:to>
                                    </p:set>
                                    <p:animEffect transition="in" filter="fade">
                                      <p:cBhvr>
                                        <p:cTn id="21" dur="192" decel="100000"/>
                                        <p:tgtEl>
                                          <p:spTgt spid="393355"/>
                                        </p:tgtEl>
                                      </p:cBhvr>
                                    </p:animEffect>
                                    <p:animScale>
                                      <p:cBhvr>
                                        <p:cTn id="22" dur="192" decel="100000"/>
                                        <p:tgtEl>
                                          <p:spTgt spid="393355"/>
                                        </p:tgtEl>
                                      </p:cBhvr>
                                      <p:from x="10000" y="10000"/>
                                      <p:to x="200000" y="450000"/>
                                    </p:animScale>
                                    <p:animScale>
                                      <p:cBhvr>
                                        <p:cTn id="23" dur="308" accel="100000" fill="hold">
                                          <p:stCondLst>
                                            <p:cond delay="192"/>
                                          </p:stCondLst>
                                        </p:cTn>
                                        <p:tgtEl>
                                          <p:spTgt spid="393355"/>
                                        </p:tgtEl>
                                      </p:cBhvr>
                                      <p:from x="200000" y="450000"/>
                                      <p:to x="100000" y="100000"/>
                                    </p:animScale>
                                    <p:set>
                                      <p:cBhvr>
                                        <p:cTn id="24" dur="192" fill="hold"/>
                                        <p:tgtEl>
                                          <p:spTgt spid="393355"/>
                                        </p:tgtEl>
                                        <p:attrNameLst>
                                          <p:attrName>ppt_x</p:attrName>
                                        </p:attrNameLst>
                                      </p:cBhvr>
                                      <p:to>
                                        <p:strVal val="(0.5)"/>
                                      </p:to>
                                    </p:set>
                                    <p:anim from="(0.5)" to="(#ppt_x)" calcmode="lin" valueType="num">
                                      <p:cBhvr>
                                        <p:cTn id="25" dur="308" accel="100000" fill="hold">
                                          <p:stCondLst>
                                            <p:cond delay="192"/>
                                          </p:stCondLst>
                                        </p:cTn>
                                        <p:tgtEl>
                                          <p:spTgt spid="393355"/>
                                        </p:tgtEl>
                                        <p:attrNameLst>
                                          <p:attrName>ppt_x</p:attrName>
                                        </p:attrNameLst>
                                      </p:cBhvr>
                                    </p:anim>
                                    <p:set>
                                      <p:cBhvr>
                                        <p:cTn id="26" dur="192" fill="hold"/>
                                        <p:tgtEl>
                                          <p:spTgt spid="393355"/>
                                        </p:tgtEl>
                                        <p:attrNameLst>
                                          <p:attrName>ppt_y</p:attrName>
                                        </p:attrNameLst>
                                      </p:cBhvr>
                                      <p:to>
                                        <p:strVal val="(#ppt_y+0.4)"/>
                                      </p:to>
                                    </p:set>
                                    <p:anim from="(#ppt_y+0.4)" to="(#ppt_y)" calcmode="lin" valueType="num">
                                      <p:cBhvr>
                                        <p:cTn id="27" dur="308" accel="100000" fill="hold">
                                          <p:stCondLst>
                                            <p:cond delay="192"/>
                                          </p:stCondLst>
                                        </p:cTn>
                                        <p:tgtEl>
                                          <p:spTgt spid="393355"/>
                                        </p:tgtEl>
                                        <p:attrNameLst>
                                          <p:attrName>ppt_y</p:attrName>
                                        </p:attrNameLst>
                                      </p:cBhvr>
                                    </p:anim>
                                  </p:childTnLst>
                                </p:cTn>
                              </p:par>
                            </p:childTnLst>
                          </p:cTn>
                        </p:par>
                        <p:par>
                          <p:cTn id="28" fill="hold" nodeType="afterGroup">
                            <p:stCondLst>
                              <p:cond delay="1000"/>
                            </p:stCondLst>
                            <p:childTnLst>
                              <p:par>
                                <p:cTn id="29" presetID="51" presetClass="entr" presetSubtype="0" fill="hold" nodeType="afterEffect">
                                  <p:stCondLst>
                                    <p:cond delay="0"/>
                                  </p:stCondLst>
                                  <p:childTnLst>
                                    <p:set>
                                      <p:cBhvr>
                                        <p:cTn id="30" dur="1" fill="hold">
                                          <p:stCondLst>
                                            <p:cond delay="0"/>
                                          </p:stCondLst>
                                        </p:cTn>
                                        <p:tgtEl>
                                          <p:spTgt spid="393356"/>
                                        </p:tgtEl>
                                        <p:attrNameLst>
                                          <p:attrName>style.visibility</p:attrName>
                                        </p:attrNameLst>
                                      </p:cBhvr>
                                      <p:to>
                                        <p:strVal val="visible"/>
                                      </p:to>
                                    </p:set>
                                    <p:animEffect transition="in" filter="fade">
                                      <p:cBhvr>
                                        <p:cTn id="31" dur="192" decel="100000"/>
                                        <p:tgtEl>
                                          <p:spTgt spid="393356"/>
                                        </p:tgtEl>
                                      </p:cBhvr>
                                    </p:animEffect>
                                    <p:animScale>
                                      <p:cBhvr>
                                        <p:cTn id="32" dur="192" decel="100000"/>
                                        <p:tgtEl>
                                          <p:spTgt spid="393356"/>
                                        </p:tgtEl>
                                      </p:cBhvr>
                                      <p:from x="10000" y="10000"/>
                                      <p:to x="200000" y="450000"/>
                                    </p:animScale>
                                    <p:animScale>
                                      <p:cBhvr>
                                        <p:cTn id="33" dur="308" accel="100000" fill="hold">
                                          <p:stCondLst>
                                            <p:cond delay="192"/>
                                          </p:stCondLst>
                                        </p:cTn>
                                        <p:tgtEl>
                                          <p:spTgt spid="393356"/>
                                        </p:tgtEl>
                                      </p:cBhvr>
                                      <p:from x="200000" y="450000"/>
                                      <p:to x="100000" y="100000"/>
                                    </p:animScale>
                                    <p:set>
                                      <p:cBhvr>
                                        <p:cTn id="34" dur="192" fill="hold"/>
                                        <p:tgtEl>
                                          <p:spTgt spid="393356"/>
                                        </p:tgtEl>
                                        <p:attrNameLst>
                                          <p:attrName>ppt_x</p:attrName>
                                        </p:attrNameLst>
                                      </p:cBhvr>
                                      <p:to>
                                        <p:strVal val="(0.5)"/>
                                      </p:to>
                                    </p:set>
                                    <p:anim from="(0.5)" to="(#ppt_x)" calcmode="lin" valueType="num">
                                      <p:cBhvr>
                                        <p:cTn id="35" dur="308" accel="100000" fill="hold">
                                          <p:stCondLst>
                                            <p:cond delay="192"/>
                                          </p:stCondLst>
                                        </p:cTn>
                                        <p:tgtEl>
                                          <p:spTgt spid="393356"/>
                                        </p:tgtEl>
                                        <p:attrNameLst>
                                          <p:attrName>ppt_x</p:attrName>
                                        </p:attrNameLst>
                                      </p:cBhvr>
                                    </p:anim>
                                    <p:set>
                                      <p:cBhvr>
                                        <p:cTn id="36" dur="192" fill="hold"/>
                                        <p:tgtEl>
                                          <p:spTgt spid="393356"/>
                                        </p:tgtEl>
                                        <p:attrNameLst>
                                          <p:attrName>ppt_y</p:attrName>
                                        </p:attrNameLst>
                                      </p:cBhvr>
                                      <p:to>
                                        <p:strVal val="(#ppt_y+0.4)"/>
                                      </p:to>
                                    </p:set>
                                    <p:anim from="(#ppt_y+0.4)" to="(#ppt_y)" calcmode="lin" valueType="num">
                                      <p:cBhvr>
                                        <p:cTn id="37" dur="308" accel="100000" fill="hold">
                                          <p:stCondLst>
                                            <p:cond delay="192"/>
                                          </p:stCondLst>
                                        </p:cTn>
                                        <p:tgtEl>
                                          <p:spTgt spid="393356"/>
                                        </p:tgtEl>
                                        <p:attrNameLst>
                                          <p:attrName>ppt_y</p:attrName>
                                        </p:attrNameLst>
                                      </p:cBhvr>
                                    </p:anim>
                                  </p:childTnLst>
                                </p:cTn>
                              </p:par>
                            </p:childTnLst>
                          </p:cTn>
                        </p:par>
                        <p:par>
                          <p:cTn id="38" fill="hold" nodeType="afterGroup">
                            <p:stCondLst>
                              <p:cond delay="1500"/>
                            </p:stCondLst>
                            <p:childTnLst>
                              <p:par>
                                <p:cTn id="39" presetID="51" presetClass="entr" presetSubtype="0" fill="hold" nodeType="afterEffect">
                                  <p:stCondLst>
                                    <p:cond delay="0"/>
                                  </p:stCondLst>
                                  <p:childTnLst>
                                    <p:set>
                                      <p:cBhvr>
                                        <p:cTn id="40" dur="1" fill="hold">
                                          <p:stCondLst>
                                            <p:cond delay="0"/>
                                          </p:stCondLst>
                                        </p:cTn>
                                        <p:tgtEl>
                                          <p:spTgt spid="393357"/>
                                        </p:tgtEl>
                                        <p:attrNameLst>
                                          <p:attrName>style.visibility</p:attrName>
                                        </p:attrNameLst>
                                      </p:cBhvr>
                                      <p:to>
                                        <p:strVal val="visible"/>
                                      </p:to>
                                    </p:set>
                                    <p:animEffect transition="in" filter="fade">
                                      <p:cBhvr>
                                        <p:cTn id="41" dur="192" decel="100000"/>
                                        <p:tgtEl>
                                          <p:spTgt spid="393357"/>
                                        </p:tgtEl>
                                      </p:cBhvr>
                                    </p:animEffect>
                                    <p:animScale>
                                      <p:cBhvr>
                                        <p:cTn id="42" dur="192" decel="100000"/>
                                        <p:tgtEl>
                                          <p:spTgt spid="393357"/>
                                        </p:tgtEl>
                                      </p:cBhvr>
                                      <p:from x="10000" y="10000"/>
                                      <p:to x="200000" y="450000"/>
                                    </p:animScale>
                                    <p:animScale>
                                      <p:cBhvr>
                                        <p:cTn id="43" dur="308" accel="100000" fill="hold">
                                          <p:stCondLst>
                                            <p:cond delay="192"/>
                                          </p:stCondLst>
                                        </p:cTn>
                                        <p:tgtEl>
                                          <p:spTgt spid="393357"/>
                                        </p:tgtEl>
                                      </p:cBhvr>
                                      <p:from x="200000" y="450000"/>
                                      <p:to x="100000" y="100000"/>
                                    </p:animScale>
                                    <p:set>
                                      <p:cBhvr>
                                        <p:cTn id="44" dur="192" fill="hold"/>
                                        <p:tgtEl>
                                          <p:spTgt spid="393357"/>
                                        </p:tgtEl>
                                        <p:attrNameLst>
                                          <p:attrName>ppt_x</p:attrName>
                                        </p:attrNameLst>
                                      </p:cBhvr>
                                      <p:to>
                                        <p:strVal val="(0.5)"/>
                                      </p:to>
                                    </p:set>
                                    <p:anim from="(0.5)" to="(#ppt_x)" calcmode="lin" valueType="num">
                                      <p:cBhvr>
                                        <p:cTn id="45" dur="308" accel="100000" fill="hold">
                                          <p:stCondLst>
                                            <p:cond delay="192"/>
                                          </p:stCondLst>
                                        </p:cTn>
                                        <p:tgtEl>
                                          <p:spTgt spid="393357"/>
                                        </p:tgtEl>
                                        <p:attrNameLst>
                                          <p:attrName>ppt_x</p:attrName>
                                        </p:attrNameLst>
                                      </p:cBhvr>
                                    </p:anim>
                                    <p:set>
                                      <p:cBhvr>
                                        <p:cTn id="46" dur="192" fill="hold"/>
                                        <p:tgtEl>
                                          <p:spTgt spid="393357"/>
                                        </p:tgtEl>
                                        <p:attrNameLst>
                                          <p:attrName>ppt_y</p:attrName>
                                        </p:attrNameLst>
                                      </p:cBhvr>
                                      <p:to>
                                        <p:strVal val="(#ppt_y+0.4)"/>
                                      </p:to>
                                    </p:set>
                                    <p:anim from="(#ppt_y+0.4)" to="(#ppt_y)" calcmode="lin" valueType="num">
                                      <p:cBhvr>
                                        <p:cTn id="47" dur="308" accel="100000" fill="hold">
                                          <p:stCondLst>
                                            <p:cond delay="192"/>
                                          </p:stCondLst>
                                        </p:cTn>
                                        <p:tgtEl>
                                          <p:spTgt spid="393357"/>
                                        </p:tgtEl>
                                        <p:attrNameLst>
                                          <p:attrName>ppt_y</p:attrName>
                                        </p:attrNameLst>
                                      </p:cBhvr>
                                    </p:anim>
                                  </p:childTnLst>
                                </p:cTn>
                              </p:par>
                            </p:childTnLst>
                          </p:cTn>
                        </p:par>
                        <p:par>
                          <p:cTn id="48" fill="hold" nodeType="afterGroup">
                            <p:stCondLst>
                              <p:cond delay="2000"/>
                            </p:stCondLst>
                            <p:childTnLst>
                              <p:par>
                                <p:cTn id="49" presetID="51" presetClass="entr" presetSubtype="0" fill="hold" nodeType="afterEffect">
                                  <p:stCondLst>
                                    <p:cond delay="0"/>
                                  </p:stCondLst>
                                  <p:childTnLst>
                                    <p:set>
                                      <p:cBhvr>
                                        <p:cTn id="50" dur="1" fill="hold">
                                          <p:stCondLst>
                                            <p:cond delay="0"/>
                                          </p:stCondLst>
                                        </p:cTn>
                                        <p:tgtEl>
                                          <p:spTgt spid="393359"/>
                                        </p:tgtEl>
                                        <p:attrNameLst>
                                          <p:attrName>style.visibility</p:attrName>
                                        </p:attrNameLst>
                                      </p:cBhvr>
                                      <p:to>
                                        <p:strVal val="visible"/>
                                      </p:to>
                                    </p:set>
                                    <p:animEffect transition="in" filter="fade">
                                      <p:cBhvr>
                                        <p:cTn id="51" dur="192" decel="100000"/>
                                        <p:tgtEl>
                                          <p:spTgt spid="393359"/>
                                        </p:tgtEl>
                                      </p:cBhvr>
                                    </p:animEffect>
                                    <p:animScale>
                                      <p:cBhvr>
                                        <p:cTn id="52" dur="192" decel="100000"/>
                                        <p:tgtEl>
                                          <p:spTgt spid="393359"/>
                                        </p:tgtEl>
                                      </p:cBhvr>
                                      <p:from x="10000" y="10000"/>
                                      <p:to x="200000" y="450000"/>
                                    </p:animScale>
                                    <p:animScale>
                                      <p:cBhvr>
                                        <p:cTn id="53" dur="308" accel="100000" fill="hold">
                                          <p:stCondLst>
                                            <p:cond delay="192"/>
                                          </p:stCondLst>
                                        </p:cTn>
                                        <p:tgtEl>
                                          <p:spTgt spid="393359"/>
                                        </p:tgtEl>
                                      </p:cBhvr>
                                      <p:from x="200000" y="450000"/>
                                      <p:to x="100000" y="100000"/>
                                    </p:animScale>
                                    <p:set>
                                      <p:cBhvr>
                                        <p:cTn id="54" dur="192" fill="hold"/>
                                        <p:tgtEl>
                                          <p:spTgt spid="393359"/>
                                        </p:tgtEl>
                                        <p:attrNameLst>
                                          <p:attrName>ppt_x</p:attrName>
                                        </p:attrNameLst>
                                      </p:cBhvr>
                                      <p:to>
                                        <p:strVal val="(0.5)"/>
                                      </p:to>
                                    </p:set>
                                    <p:anim from="(0.5)" to="(#ppt_x)" calcmode="lin" valueType="num">
                                      <p:cBhvr>
                                        <p:cTn id="55" dur="308" accel="100000" fill="hold">
                                          <p:stCondLst>
                                            <p:cond delay="192"/>
                                          </p:stCondLst>
                                        </p:cTn>
                                        <p:tgtEl>
                                          <p:spTgt spid="393359"/>
                                        </p:tgtEl>
                                        <p:attrNameLst>
                                          <p:attrName>ppt_x</p:attrName>
                                        </p:attrNameLst>
                                      </p:cBhvr>
                                    </p:anim>
                                    <p:set>
                                      <p:cBhvr>
                                        <p:cTn id="56" dur="192" fill="hold"/>
                                        <p:tgtEl>
                                          <p:spTgt spid="393359"/>
                                        </p:tgtEl>
                                        <p:attrNameLst>
                                          <p:attrName>ppt_y</p:attrName>
                                        </p:attrNameLst>
                                      </p:cBhvr>
                                      <p:to>
                                        <p:strVal val="(#ppt_y+0.4)"/>
                                      </p:to>
                                    </p:set>
                                    <p:anim from="(#ppt_y+0.4)" to="(#ppt_y)" calcmode="lin" valueType="num">
                                      <p:cBhvr>
                                        <p:cTn id="57" dur="308" accel="100000" fill="hold">
                                          <p:stCondLst>
                                            <p:cond delay="192"/>
                                          </p:stCondLst>
                                        </p:cTn>
                                        <p:tgtEl>
                                          <p:spTgt spid="393359"/>
                                        </p:tgtEl>
                                        <p:attrNameLst>
                                          <p:attrName>ppt_y</p:attrName>
                                        </p:attrNameLst>
                                      </p:cBhvr>
                                    </p:anim>
                                  </p:childTnLst>
                                </p:cTn>
                              </p:par>
                            </p:childTnLst>
                          </p:cTn>
                        </p:par>
                        <p:par>
                          <p:cTn id="58" fill="hold" nodeType="afterGroup">
                            <p:stCondLst>
                              <p:cond delay="2500"/>
                            </p:stCondLst>
                            <p:childTnLst>
                              <p:par>
                                <p:cTn id="59" presetID="51" presetClass="entr" presetSubtype="0" fill="hold" nodeType="afterEffect">
                                  <p:stCondLst>
                                    <p:cond delay="0"/>
                                  </p:stCondLst>
                                  <p:childTnLst>
                                    <p:set>
                                      <p:cBhvr>
                                        <p:cTn id="60" dur="1" fill="hold">
                                          <p:stCondLst>
                                            <p:cond delay="0"/>
                                          </p:stCondLst>
                                        </p:cTn>
                                        <p:tgtEl>
                                          <p:spTgt spid="393360"/>
                                        </p:tgtEl>
                                        <p:attrNameLst>
                                          <p:attrName>style.visibility</p:attrName>
                                        </p:attrNameLst>
                                      </p:cBhvr>
                                      <p:to>
                                        <p:strVal val="visible"/>
                                      </p:to>
                                    </p:set>
                                    <p:animEffect transition="in" filter="fade">
                                      <p:cBhvr>
                                        <p:cTn id="61" dur="192" decel="100000"/>
                                        <p:tgtEl>
                                          <p:spTgt spid="393360"/>
                                        </p:tgtEl>
                                      </p:cBhvr>
                                    </p:animEffect>
                                    <p:animScale>
                                      <p:cBhvr>
                                        <p:cTn id="62" dur="192" decel="100000"/>
                                        <p:tgtEl>
                                          <p:spTgt spid="393360"/>
                                        </p:tgtEl>
                                      </p:cBhvr>
                                      <p:from x="10000" y="10000"/>
                                      <p:to x="200000" y="450000"/>
                                    </p:animScale>
                                    <p:animScale>
                                      <p:cBhvr>
                                        <p:cTn id="63" dur="308" accel="100000" fill="hold">
                                          <p:stCondLst>
                                            <p:cond delay="192"/>
                                          </p:stCondLst>
                                        </p:cTn>
                                        <p:tgtEl>
                                          <p:spTgt spid="393360"/>
                                        </p:tgtEl>
                                      </p:cBhvr>
                                      <p:from x="200000" y="450000"/>
                                      <p:to x="100000" y="100000"/>
                                    </p:animScale>
                                    <p:set>
                                      <p:cBhvr>
                                        <p:cTn id="64" dur="192" fill="hold"/>
                                        <p:tgtEl>
                                          <p:spTgt spid="393360"/>
                                        </p:tgtEl>
                                        <p:attrNameLst>
                                          <p:attrName>ppt_x</p:attrName>
                                        </p:attrNameLst>
                                      </p:cBhvr>
                                      <p:to>
                                        <p:strVal val="(0.5)"/>
                                      </p:to>
                                    </p:set>
                                    <p:anim from="(0.5)" to="(#ppt_x)" calcmode="lin" valueType="num">
                                      <p:cBhvr>
                                        <p:cTn id="65" dur="308" accel="100000" fill="hold">
                                          <p:stCondLst>
                                            <p:cond delay="192"/>
                                          </p:stCondLst>
                                        </p:cTn>
                                        <p:tgtEl>
                                          <p:spTgt spid="393360"/>
                                        </p:tgtEl>
                                        <p:attrNameLst>
                                          <p:attrName>ppt_x</p:attrName>
                                        </p:attrNameLst>
                                      </p:cBhvr>
                                    </p:anim>
                                    <p:set>
                                      <p:cBhvr>
                                        <p:cTn id="66" dur="192" fill="hold"/>
                                        <p:tgtEl>
                                          <p:spTgt spid="393360"/>
                                        </p:tgtEl>
                                        <p:attrNameLst>
                                          <p:attrName>ppt_y</p:attrName>
                                        </p:attrNameLst>
                                      </p:cBhvr>
                                      <p:to>
                                        <p:strVal val="(#ppt_y+0.4)"/>
                                      </p:to>
                                    </p:set>
                                    <p:anim from="(#ppt_y+0.4)" to="(#ppt_y)" calcmode="lin" valueType="num">
                                      <p:cBhvr>
                                        <p:cTn id="67" dur="308" accel="100000" fill="hold">
                                          <p:stCondLst>
                                            <p:cond delay="192"/>
                                          </p:stCondLst>
                                        </p:cTn>
                                        <p:tgtEl>
                                          <p:spTgt spid="393360"/>
                                        </p:tgtEl>
                                        <p:attrNameLst>
                                          <p:attrName>ppt_y</p:attrName>
                                        </p:attrNameLst>
                                      </p:cBhvr>
                                    </p:anim>
                                  </p:childTnLst>
                                </p:cTn>
                              </p:par>
                            </p:childTnLst>
                          </p:cTn>
                        </p:par>
                        <p:par>
                          <p:cTn id="68" fill="hold" nodeType="afterGroup">
                            <p:stCondLst>
                              <p:cond delay="3000"/>
                            </p:stCondLst>
                            <p:childTnLst>
                              <p:par>
                                <p:cTn id="69" presetID="51" presetClass="entr" presetSubtype="0" fill="hold" nodeType="afterEffect">
                                  <p:stCondLst>
                                    <p:cond delay="0"/>
                                  </p:stCondLst>
                                  <p:childTnLst>
                                    <p:set>
                                      <p:cBhvr>
                                        <p:cTn id="70" dur="1" fill="hold">
                                          <p:stCondLst>
                                            <p:cond delay="0"/>
                                          </p:stCondLst>
                                        </p:cTn>
                                        <p:tgtEl>
                                          <p:spTgt spid="393362"/>
                                        </p:tgtEl>
                                        <p:attrNameLst>
                                          <p:attrName>style.visibility</p:attrName>
                                        </p:attrNameLst>
                                      </p:cBhvr>
                                      <p:to>
                                        <p:strVal val="visible"/>
                                      </p:to>
                                    </p:set>
                                    <p:animEffect transition="in" filter="fade">
                                      <p:cBhvr>
                                        <p:cTn id="71" dur="192" decel="100000"/>
                                        <p:tgtEl>
                                          <p:spTgt spid="393362"/>
                                        </p:tgtEl>
                                      </p:cBhvr>
                                    </p:animEffect>
                                    <p:animScale>
                                      <p:cBhvr>
                                        <p:cTn id="72" dur="192" decel="100000"/>
                                        <p:tgtEl>
                                          <p:spTgt spid="393362"/>
                                        </p:tgtEl>
                                      </p:cBhvr>
                                      <p:from x="10000" y="10000"/>
                                      <p:to x="200000" y="450000"/>
                                    </p:animScale>
                                    <p:animScale>
                                      <p:cBhvr>
                                        <p:cTn id="73" dur="308" accel="100000" fill="hold">
                                          <p:stCondLst>
                                            <p:cond delay="192"/>
                                          </p:stCondLst>
                                        </p:cTn>
                                        <p:tgtEl>
                                          <p:spTgt spid="393362"/>
                                        </p:tgtEl>
                                      </p:cBhvr>
                                      <p:from x="200000" y="450000"/>
                                      <p:to x="100000" y="100000"/>
                                    </p:animScale>
                                    <p:set>
                                      <p:cBhvr>
                                        <p:cTn id="74" dur="192" fill="hold"/>
                                        <p:tgtEl>
                                          <p:spTgt spid="393362"/>
                                        </p:tgtEl>
                                        <p:attrNameLst>
                                          <p:attrName>ppt_x</p:attrName>
                                        </p:attrNameLst>
                                      </p:cBhvr>
                                      <p:to>
                                        <p:strVal val="(0.5)"/>
                                      </p:to>
                                    </p:set>
                                    <p:anim from="(0.5)" to="(#ppt_x)" calcmode="lin" valueType="num">
                                      <p:cBhvr>
                                        <p:cTn id="75" dur="308" accel="100000" fill="hold">
                                          <p:stCondLst>
                                            <p:cond delay="192"/>
                                          </p:stCondLst>
                                        </p:cTn>
                                        <p:tgtEl>
                                          <p:spTgt spid="393362"/>
                                        </p:tgtEl>
                                        <p:attrNameLst>
                                          <p:attrName>ppt_x</p:attrName>
                                        </p:attrNameLst>
                                      </p:cBhvr>
                                    </p:anim>
                                    <p:set>
                                      <p:cBhvr>
                                        <p:cTn id="76" dur="192" fill="hold"/>
                                        <p:tgtEl>
                                          <p:spTgt spid="393362"/>
                                        </p:tgtEl>
                                        <p:attrNameLst>
                                          <p:attrName>ppt_y</p:attrName>
                                        </p:attrNameLst>
                                      </p:cBhvr>
                                      <p:to>
                                        <p:strVal val="(#ppt_y+0.4)"/>
                                      </p:to>
                                    </p:set>
                                    <p:anim from="(#ppt_y+0.4)" to="(#ppt_y)" calcmode="lin" valueType="num">
                                      <p:cBhvr>
                                        <p:cTn id="77" dur="308" accel="100000" fill="hold">
                                          <p:stCondLst>
                                            <p:cond delay="192"/>
                                          </p:stCondLst>
                                        </p:cTn>
                                        <p:tgtEl>
                                          <p:spTgt spid="393362"/>
                                        </p:tgtEl>
                                        <p:attrNameLst>
                                          <p:attrName>ppt_y</p:attrName>
                                        </p:attrNameLst>
                                      </p:cBhvr>
                                    </p:anim>
                                  </p:childTnLst>
                                </p:cTn>
                              </p:par>
                            </p:childTnLst>
                          </p:cTn>
                        </p:par>
                        <p:par>
                          <p:cTn id="78" fill="hold" nodeType="afterGroup">
                            <p:stCondLst>
                              <p:cond delay="3500"/>
                            </p:stCondLst>
                            <p:childTnLst>
                              <p:par>
                                <p:cTn id="79" presetID="51" presetClass="entr" presetSubtype="0" fill="hold" nodeType="afterEffect">
                                  <p:stCondLst>
                                    <p:cond delay="0"/>
                                  </p:stCondLst>
                                  <p:childTnLst>
                                    <p:set>
                                      <p:cBhvr>
                                        <p:cTn id="80" dur="1" fill="hold">
                                          <p:stCondLst>
                                            <p:cond delay="0"/>
                                          </p:stCondLst>
                                        </p:cTn>
                                        <p:tgtEl>
                                          <p:spTgt spid="393363"/>
                                        </p:tgtEl>
                                        <p:attrNameLst>
                                          <p:attrName>style.visibility</p:attrName>
                                        </p:attrNameLst>
                                      </p:cBhvr>
                                      <p:to>
                                        <p:strVal val="visible"/>
                                      </p:to>
                                    </p:set>
                                    <p:animEffect transition="in" filter="fade">
                                      <p:cBhvr>
                                        <p:cTn id="81" dur="192" decel="100000"/>
                                        <p:tgtEl>
                                          <p:spTgt spid="393363"/>
                                        </p:tgtEl>
                                      </p:cBhvr>
                                    </p:animEffect>
                                    <p:animScale>
                                      <p:cBhvr>
                                        <p:cTn id="82" dur="192" decel="100000"/>
                                        <p:tgtEl>
                                          <p:spTgt spid="393363"/>
                                        </p:tgtEl>
                                      </p:cBhvr>
                                      <p:from x="10000" y="10000"/>
                                      <p:to x="200000" y="450000"/>
                                    </p:animScale>
                                    <p:animScale>
                                      <p:cBhvr>
                                        <p:cTn id="83" dur="308" accel="100000" fill="hold">
                                          <p:stCondLst>
                                            <p:cond delay="192"/>
                                          </p:stCondLst>
                                        </p:cTn>
                                        <p:tgtEl>
                                          <p:spTgt spid="393363"/>
                                        </p:tgtEl>
                                      </p:cBhvr>
                                      <p:from x="200000" y="450000"/>
                                      <p:to x="100000" y="100000"/>
                                    </p:animScale>
                                    <p:set>
                                      <p:cBhvr>
                                        <p:cTn id="84" dur="192" fill="hold"/>
                                        <p:tgtEl>
                                          <p:spTgt spid="393363"/>
                                        </p:tgtEl>
                                        <p:attrNameLst>
                                          <p:attrName>ppt_x</p:attrName>
                                        </p:attrNameLst>
                                      </p:cBhvr>
                                      <p:to>
                                        <p:strVal val="(0.5)"/>
                                      </p:to>
                                    </p:set>
                                    <p:anim from="(0.5)" to="(#ppt_x)" calcmode="lin" valueType="num">
                                      <p:cBhvr>
                                        <p:cTn id="85" dur="308" accel="100000" fill="hold">
                                          <p:stCondLst>
                                            <p:cond delay="192"/>
                                          </p:stCondLst>
                                        </p:cTn>
                                        <p:tgtEl>
                                          <p:spTgt spid="393363"/>
                                        </p:tgtEl>
                                        <p:attrNameLst>
                                          <p:attrName>ppt_x</p:attrName>
                                        </p:attrNameLst>
                                      </p:cBhvr>
                                    </p:anim>
                                    <p:set>
                                      <p:cBhvr>
                                        <p:cTn id="86" dur="192" fill="hold"/>
                                        <p:tgtEl>
                                          <p:spTgt spid="393363"/>
                                        </p:tgtEl>
                                        <p:attrNameLst>
                                          <p:attrName>ppt_y</p:attrName>
                                        </p:attrNameLst>
                                      </p:cBhvr>
                                      <p:to>
                                        <p:strVal val="(#ppt_y+0.4)"/>
                                      </p:to>
                                    </p:set>
                                    <p:anim from="(#ppt_y+0.4)" to="(#ppt_y)" calcmode="lin" valueType="num">
                                      <p:cBhvr>
                                        <p:cTn id="87" dur="308" accel="100000" fill="hold">
                                          <p:stCondLst>
                                            <p:cond delay="192"/>
                                          </p:stCondLst>
                                        </p:cTn>
                                        <p:tgtEl>
                                          <p:spTgt spid="393363"/>
                                        </p:tgtEl>
                                        <p:attrNameLst>
                                          <p:attrName>ppt_y</p:attrName>
                                        </p:attrNameLst>
                                      </p:cBhvr>
                                    </p:anim>
                                  </p:childTnLst>
                                </p:cTn>
                              </p:par>
                            </p:childTnLst>
                          </p:cTn>
                        </p:par>
                        <p:par>
                          <p:cTn id="88" fill="hold" nodeType="afterGroup">
                            <p:stCondLst>
                              <p:cond delay="4000"/>
                            </p:stCondLst>
                            <p:childTnLst>
                              <p:par>
                                <p:cTn id="89" presetID="51" presetClass="entr" presetSubtype="0" fill="hold" nodeType="afterEffect">
                                  <p:stCondLst>
                                    <p:cond delay="0"/>
                                  </p:stCondLst>
                                  <p:childTnLst>
                                    <p:set>
                                      <p:cBhvr>
                                        <p:cTn id="90" dur="1" fill="hold">
                                          <p:stCondLst>
                                            <p:cond delay="0"/>
                                          </p:stCondLst>
                                        </p:cTn>
                                        <p:tgtEl>
                                          <p:spTgt spid="393361"/>
                                        </p:tgtEl>
                                        <p:attrNameLst>
                                          <p:attrName>style.visibility</p:attrName>
                                        </p:attrNameLst>
                                      </p:cBhvr>
                                      <p:to>
                                        <p:strVal val="visible"/>
                                      </p:to>
                                    </p:set>
                                    <p:animEffect transition="in" filter="fade">
                                      <p:cBhvr>
                                        <p:cTn id="91" dur="192" decel="100000"/>
                                        <p:tgtEl>
                                          <p:spTgt spid="393361"/>
                                        </p:tgtEl>
                                      </p:cBhvr>
                                    </p:animEffect>
                                    <p:animScale>
                                      <p:cBhvr>
                                        <p:cTn id="92" dur="192" decel="100000"/>
                                        <p:tgtEl>
                                          <p:spTgt spid="393361"/>
                                        </p:tgtEl>
                                      </p:cBhvr>
                                      <p:from x="10000" y="10000"/>
                                      <p:to x="200000" y="450000"/>
                                    </p:animScale>
                                    <p:animScale>
                                      <p:cBhvr>
                                        <p:cTn id="93" dur="308" accel="100000" fill="hold">
                                          <p:stCondLst>
                                            <p:cond delay="192"/>
                                          </p:stCondLst>
                                        </p:cTn>
                                        <p:tgtEl>
                                          <p:spTgt spid="393361"/>
                                        </p:tgtEl>
                                      </p:cBhvr>
                                      <p:from x="200000" y="450000"/>
                                      <p:to x="100000" y="100000"/>
                                    </p:animScale>
                                    <p:set>
                                      <p:cBhvr>
                                        <p:cTn id="94" dur="192" fill="hold"/>
                                        <p:tgtEl>
                                          <p:spTgt spid="393361"/>
                                        </p:tgtEl>
                                        <p:attrNameLst>
                                          <p:attrName>ppt_x</p:attrName>
                                        </p:attrNameLst>
                                      </p:cBhvr>
                                      <p:to>
                                        <p:strVal val="(0.5)"/>
                                      </p:to>
                                    </p:set>
                                    <p:anim from="(0.5)" to="(#ppt_x)" calcmode="lin" valueType="num">
                                      <p:cBhvr>
                                        <p:cTn id="95" dur="308" accel="100000" fill="hold">
                                          <p:stCondLst>
                                            <p:cond delay="192"/>
                                          </p:stCondLst>
                                        </p:cTn>
                                        <p:tgtEl>
                                          <p:spTgt spid="393361"/>
                                        </p:tgtEl>
                                        <p:attrNameLst>
                                          <p:attrName>ppt_x</p:attrName>
                                        </p:attrNameLst>
                                      </p:cBhvr>
                                    </p:anim>
                                    <p:set>
                                      <p:cBhvr>
                                        <p:cTn id="96" dur="192" fill="hold"/>
                                        <p:tgtEl>
                                          <p:spTgt spid="393361"/>
                                        </p:tgtEl>
                                        <p:attrNameLst>
                                          <p:attrName>ppt_y</p:attrName>
                                        </p:attrNameLst>
                                      </p:cBhvr>
                                      <p:to>
                                        <p:strVal val="(#ppt_y+0.4)"/>
                                      </p:to>
                                    </p:set>
                                    <p:anim from="(#ppt_y+0.4)" to="(#ppt_y)" calcmode="lin" valueType="num">
                                      <p:cBhvr>
                                        <p:cTn id="97" dur="308" accel="100000" fill="hold">
                                          <p:stCondLst>
                                            <p:cond delay="192"/>
                                          </p:stCondLst>
                                        </p:cTn>
                                        <p:tgtEl>
                                          <p:spTgt spid="393361"/>
                                        </p:tgtEl>
                                        <p:attrNameLst>
                                          <p:attrName>ppt_y</p:attrName>
                                        </p:attrNameLst>
                                      </p:cBhvr>
                                    </p:anim>
                                  </p:childTnLst>
                                </p:cTn>
                              </p:par>
                            </p:childTnLst>
                          </p:cTn>
                        </p:par>
                        <p:par>
                          <p:cTn id="98" fill="hold" nodeType="afterGroup">
                            <p:stCondLst>
                              <p:cond delay="4500"/>
                            </p:stCondLst>
                            <p:childTnLst>
                              <p:par>
                                <p:cTn id="99" presetID="51" presetClass="entr" presetSubtype="0" fill="hold" nodeType="afterEffect">
                                  <p:stCondLst>
                                    <p:cond delay="0"/>
                                  </p:stCondLst>
                                  <p:childTnLst>
                                    <p:set>
                                      <p:cBhvr>
                                        <p:cTn id="100" dur="1" fill="hold">
                                          <p:stCondLst>
                                            <p:cond delay="0"/>
                                          </p:stCondLst>
                                        </p:cTn>
                                        <p:tgtEl>
                                          <p:spTgt spid="393364"/>
                                        </p:tgtEl>
                                        <p:attrNameLst>
                                          <p:attrName>style.visibility</p:attrName>
                                        </p:attrNameLst>
                                      </p:cBhvr>
                                      <p:to>
                                        <p:strVal val="visible"/>
                                      </p:to>
                                    </p:set>
                                    <p:animEffect transition="in" filter="fade">
                                      <p:cBhvr>
                                        <p:cTn id="101" dur="192" decel="100000"/>
                                        <p:tgtEl>
                                          <p:spTgt spid="393364"/>
                                        </p:tgtEl>
                                      </p:cBhvr>
                                    </p:animEffect>
                                    <p:animScale>
                                      <p:cBhvr>
                                        <p:cTn id="102" dur="192" decel="100000"/>
                                        <p:tgtEl>
                                          <p:spTgt spid="393364"/>
                                        </p:tgtEl>
                                      </p:cBhvr>
                                      <p:from x="10000" y="10000"/>
                                      <p:to x="200000" y="450000"/>
                                    </p:animScale>
                                    <p:animScale>
                                      <p:cBhvr>
                                        <p:cTn id="103" dur="308" accel="100000" fill="hold">
                                          <p:stCondLst>
                                            <p:cond delay="192"/>
                                          </p:stCondLst>
                                        </p:cTn>
                                        <p:tgtEl>
                                          <p:spTgt spid="393364"/>
                                        </p:tgtEl>
                                      </p:cBhvr>
                                      <p:from x="200000" y="450000"/>
                                      <p:to x="100000" y="100000"/>
                                    </p:animScale>
                                    <p:set>
                                      <p:cBhvr>
                                        <p:cTn id="104" dur="192" fill="hold"/>
                                        <p:tgtEl>
                                          <p:spTgt spid="393364"/>
                                        </p:tgtEl>
                                        <p:attrNameLst>
                                          <p:attrName>ppt_x</p:attrName>
                                        </p:attrNameLst>
                                      </p:cBhvr>
                                      <p:to>
                                        <p:strVal val="(0.5)"/>
                                      </p:to>
                                    </p:set>
                                    <p:anim from="(0.5)" to="(#ppt_x)" calcmode="lin" valueType="num">
                                      <p:cBhvr>
                                        <p:cTn id="105" dur="308" accel="100000" fill="hold">
                                          <p:stCondLst>
                                            <p:cond delay="192"/>
                                          </p:stCondLst>
                                        </p:cTn>
                                        <p:tgtEl>
                                          <p:spTgt spid="393364"/>
                                        </p:tgtEl>
                                        <p:attrNameLst>
                                          <p:attrName>ppt_x</p:attrName>
                                        </p:attrNameLst>
                                      </p:cBhvr>
                                    </p:anim>
                                    <p:set>
                                      <p:cBhvr>
                                        <p:cTn id="106" dur="192" fill="hold"/>
                                        <p:tgtEl>
                                          <p:spTgt spid="393364"/>
                                        </p:tgtEl>
                                        <p:attrNameLst>
                                          <p:attrName>ppt_y</p:attrName>
                                        </p:attrNameLst>
                                      </p:cBhvr>
                                      <p:to>
                                        <p:strVal val="(#ppt_y+0.4)"/>
                                      </p:to>
                                    </p:set>
                                    <p:anim from="(#ppt_y+0.4)" to="(#ppt_y)" calcmode="lin" valueType="num">
                                      <p:cBhvr>
                                        <p:cTn id="107" dur="308" accel="100000" fill="hold">
                                          <p:stCondLst>
                                            <p:cond delay="192"/>
                                          </p:stCondLst>
                                        </p:cTn>
                                        <p:tgtEl>
                                          <p:spTgt spid="393364"/>
                                        </p:tgtEl>
                                        <p:attrNameLst>
                                          <p:attrName>ppt_y</p:attrName>
                                        </p:attrNameLst>
                                      </p:cBhvr>
                                    </p:anim>
                                  </p:childTnLst>
                                </p:cTn>
                              </p:par>
                            </p:childTnLst>
                          </p:cTn>
                        </p:par>
                        <p:par>
                          <p:cTn id="108" fill="hold" nodeType="afterGroup">
                            <p:stCondLst>
                              <p:cond delay="5000"/>
                            </p:stCondLst>
                            <p:childTnLst>
                              <p:par>
                                <p:cTn id="109" presetID="51" presetClass="entr" presetSubtype="0" fill="hold" nodeType="afterEffect">
                                  <p:stCondLst>
                                    <p:cond delay="0"/>
                                  </p:stCondLst>
                                  <p:childTnLst>
                                    <p:set>
                                      <p:cBhvr>
                                        <p:cTn id="110" dur="1" fill="hold">
                                          <p:stCondLst>
                                            <p:cond delay="0"/>
                                          </p:stCondLst>
                                        </p:cTn>
                                        <p:tgtEl>
                                          <p:spTgt spid="393365"/>
                                        </p:tgtEl>
                                        <p:attrNameLst>
                                          <p:attrName>style.visibility</p:attrName>
                                        </p:attrNameLst>
                                      </p:cBhvr>
                                      <p:to>
                                        <p:strVal val="visible"/>
                                      </p:to>
                                    </p:set>
                                    <p:animEffect transition="in" filter="fade">
                                      <p:cBhvr>
                                        <p:cTn id="111" dur="192" decel="100000"/>
                                        <p:tgtEl>
                                          <p:spTgt spid="393365"/>
                                        </p:tgtEl>
                                      </p:cBhvr>
                                    </p:animEffect>
                                    <p:animScale>
                                      <p:cBhvr>
                                        <p:cTn id="112" dur="192" decel="100000"/>
                                        <p:tgtEl>
                                          <p:spTgt spid="393365"/>
                                        </p:tgtEl>
                                      </p:cBhvr>
                                      <p:from x="10000" y="10000"/>
                                      <p:to x="200000" y="450000"/>
                                    </p:animScale>
                                    <p:animScale>
                                      <p:cBhvr>
                                        <p:cTn id="113" dur="308" accel="100000" fill="hold">
                                          <p:stCondLst>
                                            <p:cond delay="192"/>
                                          </p:stCondLst>
                                        </p:cTn>
                                        <p:tgtEl>
                                          <p:spTgt spid="393365"/>
                                        </p:tgtEl>
                                      </p:cBhvr>
                                      <p:from x="200000" y="450000"/>
                                      <p:to x="100000" y="100000"/>
                                    </p:animScale>
                                    <p:set>
                                      <p:cBhvr>
                                        <p:cTn id="114" dur="192" fill="hold"/>
                                        <p:tgtEl>
                                          <p:spTgt spid="393365"/>
                                        </p:tgtEl>
                                        <p:attrNameLst>
                                          <p:attrName>ppt_x</p:attrName>
                                        </p:attrNameLst>
                                      </p:cBhvr>
                                      <p:to>
                                        <p:strVal val="(0.5)"/>
                                      </p:to>
                                    </p:set>
                                    <p:anim from="(0.5)" to="(#ppt_x)" calcmode="lin" valueType="num">
                                      <p:cBhvr>
                                        <p:cTn id="115" dur="308" accel="100000" fill="hold">
                                          <p:stCondLst>
                                            <p:cond delay="192"/>
                                          </p:stCondLst>
                                        </p:cTn>
                                        <p:tgtEl>
                                          <p:spTgt spid="393365"/>
                                        </p:tgtEl>
                                        <p:attrNameLst>
                                          <p:attrName>ppt_x</p:attrName>
                                        </p:attrNameLst>
                                      </p:cBhvr>
                                    </p:anim>
                                    <p:set>
                                      <p:cBhvr>
                                        <p:cTn id="116" dur="192" fill="hold"/>
                                        <p:tgtEl>
                                          <p:spTgt spid="393365"/>
                                        </p:tgtEl>
                                        <p:attrNameLst>
                                          <p:attrName>ppt_y</p:attrName>
                                        </p:attrNameLst>
                                      </p:cBhvr>
                                      <p:to>
                                        <p:strVal val="(#ppt_y+0.4)"/>
                                      </p:to>
                                    </p:set>
                                    <p:anim from="(#ppt_y+0.4)" to="(#ppt_y)" calcmode="lin" valueType="num">
                                      <p:cBhvr>
                                        <p:cTn id="117" dur="308" accel="100000" fill="hold">
                                          <p:stCondLst>
                                            <p:cond delay="192"/>
                                          </p:stCondLst>
                                        </p:cTn>
                                        <p:tgtEl>
                                          <p:spTgt spid="393365"/>
                                        </p:tgtEl>
                                        <p:attrNameLst>
                                          <p:attrName>ppt_y</p:attrName>
                                        </p:attrNameLst>
                                      </p:cBhvr>
                                    </p:anim>
                                  </p:childTnLst>
                                </p:cTn>
                              </p:par>
                            </p:childTnLst>
                          </p:cTn>
                        </p:par>
                      </p:childTnLst>
                    </p:cTn>
                  </p:par>
                  <p:par>
                    <p:cTn id="118" fill="hold" nodeType="clickPar">
                      <p:stCondLst>
                        <p:cond delay="indefinite"/>
                      </p:stCondLst>
                      <p:childTnLst>
                        <p:par>
                          <p:cTn id="119" fill="hold" nodeType="withGroup">
                            <p:stCondLst>
                              <p:cond delay="0"/>
                            </p:stCondLst>
                            <p:childTnLst>
                              <p:par>
                                <p:cTn id="120" presetID="2" presetClass="entr" presetSubtype="8" fill="hold" grpId="0" nodeType="clickEffect">
                                  <p:stCondLst>
                                    <p:cond delay="0"/>
                                  </p:stCondLst>
                                  <p:childTnLst>
                                    <p:set>
                                      <p:cBhvr>
                                        <p:cTn id="121" dur="1" fill="hold">
                                          <p:stCondLst>
                                            <p:cond delay="0"/>
                                          </p:stCondLst>
                                        </p:cTn>
                                        <p:tgtEl>
                                          <p:spTgt spid="393366"/>
                                        </p:tgtEl>
                                        <p:attrNameLst>
                                          <p:attrName>style.visibility</p:attrName>
                                        </p:attrNameLst>
                                      </p:cBhvr>
                                      <p:to>
                                        <p:strVal val="visible"/>
                                      </p:to>
                                    </p:set>
                                    <p:anim calcmode="lin" valueType="num">
                                      <p:cBhvr additive="base">
                                        <p:cTn id="122" dur="500" fill="hold"/>
                                        <p:tgtEl>
                                          <p:spTgt spid="393366"/>
                                        </p:tgtEl>
                                        <p:attrNameLst>
                                          <p:attrName>ppt_x</p:attrName>
                                        </p:attrNameLst>
                                      </p:cBhvr>
                                      <p:tavLst>
                                        <p:tav tm="0">
                                          <p:val>
                                            <p:strVal val="0-#ppt_w/2"/>
                                          </p:val>
                                        </p:tav>
                                        <p:tav tm="100000">
                                          <p:val>
                                            <p:strVal val="#ppt_x"/>
                                          </p:val>
                                        </p:tav>
                                      </p:tavLst>
                                    </p:anim>
                                    <p:anim calcmode="lin" valueType="num">
                                      <p:cBhvr additive="base">
                                        <p:cTn id="123" dur="500" fill="hold"/>
                                        <p:tgtEl>
                                          <p:spTgt spid="393366"/>
                                        </p:tgtEl>
                                        <p:attrNameLst>
                                          <p:attrName>ppt_y</p:attrName>
                                        </p:attrNameLst>
                                      </p:cBhvr>
                                      <p:tavLst>
                                        <p:tav tm="0">
                                          <p:val>
                                            <p:strVal val="#ppt_y"/>
                                          </p:val>
                                        </p:tav>
                                        <p:tav tm="100000">
                                          <p:val>
                                            <p:strVal val="#ppt_y"/>
                                          </p:val>
                                        </p:tav>
                                      </p:tavLst>
                                    </p:anim>
                                  </p:childTnLst>
                                </p:cTn>
                              </p:par>
                            </p:childTnLst>
                          </p:cTn>
                        </p:par>
                        <p:par>
                          <p:cTn id="124" fill="hold" nodeType="afterGroup">
                            <p:stCondLst>
                              <p:cond delay="500"/>
                            </p:stCondLst>
                            <p:childTnLst>
                              <p:par>
                                <p:cTn id="125" presetID="51" presetClass="entr" presetSubtype="0" fill="hold" nodeType="afterEffect">
                                  <p:stCondLst>
                                    <p:cond delay="0"/>
                                  </p:stCondLst>
                                  <p:childTnLst>
                                    <p:set>
                                      <p:cBhvr>
                                        <p:cTn id="126" dur="1" fill="hold">
                                          <p:stCondLst>
                                            <p:cond delay="0"/>
                                          </p:stCondLst>
                                        </p:cTn>
                                        <p:tgtEl>
                                          <p:spTgt spid="393379"/>
                                        </p:tgtEl>
                                        <p:attrNameLst>
                                          <p:attrName>style.visibility</p:attrName>
                                        </p:attrNameLst>
                                      </p:cBhvr>
                                      <p:to>
                                        <p:strVal val="visible"/>
                                      </p:to>
                                    </p:set>
                                    <p:animEffect transition="in" filter="fade">
                                      <p:cBhvr>
                                        <p:cTn id="127" dur="192" decel="100000"/>
                                        <p:tgtEl>
                                          <p:spTgt spid="393379"/>
                                        </p:tgtEl>
                                      </p:cBhvr>
                                    </p:animEffect>
                                    <p:animScale>
                                      <p:cBhvr>
                                        <p:cTn id="128" dur="192" decel="100000"/>
                                        <p:tgtEl>
                                          <p:spTgt spid="393379"/>
                                        </p:tgtEl>
                                      </p:cBhvr>
                                      <p:from x="10000" y="10000"/>
                                      <p:to x="200000" y="450000"/>
                                    </p:animScale>
                                    <p:animScale>
                                      <p:cBhvr>
                                        <p:cTn id="129" dur="308" accel="100000" fill="hold">
                                          <p:stCondLst>
                                            <p:cond delay="192"/>
                                          </p:stCondLst>
                                        </p:cTn>
                                        <p:tgtEl>
                                          <p:spTgt spid="393379"/>
                                        </p:tgtEl>
                                      </p:cBhvr>
                                      <p:from x="200000" y="450000"/>
                                      <p:to x="100000" y="100000"/>
                                    </p:animScale>
                                    <p:set>
                                      <p:cBhvr>
                                        <p:cTn id="130" dur="192" fill="hold"/>
                                        <p:tgtEl>
                                          <p:spTgt spid="393379"/>
                                        </p:tgtEl>
                                        <p:attrNameLst>
                                          <p:attrName>ppt_x</p:attrName>
                                        </p:attrNameLst>
                                      </p:cBhvr>
                                      <p:to>
                                        <p:strVal val="(0.5)"/>
                                      </p:to>
                                    </p:set>
                                    <p:anim from="(0.5)" to="(#ppt_x)" calcmode="lin" valueType="num">
                                      <p:cBhvr>
                                        <p:cTn id="131" dur="308" accel="100000" fill="hold">
                                          <p:stCondLst>
                                            <p:cond delay="192"/>
                                          </p:stCondLst>
                                        </p:cTn>
                                        <p:tgtEl>
                                          <p:spTgt spid="393379"/>
                                        </p:tgtEl>
                                        <p:attrNameLst>
                                          <p:attrName>ppt_x</p:attrName>
                                        </p:attrNameLst>
                                      </p:cBhvr>
                                    </p:anim>
                                    <p:set>
                                      <p:cBhvr>
                                        <p:cTn id="132" dur="192" fill="hold"/>
                                        <p:tgtEl>
                                          <p:spTgt spid="393379"/>
                                        </p:tgtEl>
                                        <p:attrNameLst>
                                          <p:attrName>ppt_y</p:attrName>
                                        </p:attrNameLst>
                                      </p:cBhvr>
                                      <p:to>
                                        <p:strVal val="(#ppt_y+0.4)"/>
                                      </p:to>
                                    </p:set>
                                    <p:anim from="(#ppt_y+0.4)" to="(#ppt_y)" calcmode="lin" valueType="num">
                                      <p:cBhvr>
                                        <p:cTn id="133" dur="308" accel="100000" fill="hold">
                                          <p:stCondLst>
                                            <p:cond delay="192"/>
                                          </p:stCondLst>
                                        </p:cTn>
                                        <p:tgtEl>
                                          <p:spTgt spid="393379"/>
                                        </p:tgtEl>
                                        <p:attrNameLst>
                                          <p:attrName>ppt_y</p:attrName>
                                        </p:attrNameLst>
                                      </p:cBhvr>
                                    </p:anim>
                                  </p:childTnLst>
                                </p:cTn>
                              </p:par>
                            </p:childTnLst>
                          </p:cTn>
                        </p:par>
                        <p:par>
                          <p:cTn id="134" fill="hold" nodeType="afterGroup">
                            <p:stCondLst>
                              <p:cond delay="1000"/>
                            </p:stCondLst>
                            <p:childTnLst>
                              <p:par>
                                <p:cTn id="135" presetID="51" presetClass="entr" presetSubtype="0" fill="hold" nodeType="afterEffect">
                                  <p:stCondLst>
                                    <p:cond delay="0"/>
                                  </p:stCondLst>
                                  <p:childTnLst>
                                    <p:set>
                                      <p:cBhvr>
                                        <p:cTn id="136" dur="1" fill="hold">
                                          <p:stCondLst>
                                            <p:cond delay="0"/>
                                          </p:stCondLst>
                                        </p:cTn>
                                        <p:tgtEl>
                                          <p:spTgt spid="393380"/>
                                        </p:tgtEl>
                                        <p:attrNameLst>
                                          <p:attrName>style.visibility</p:attrName>
                                        </p:attrNameLst>
                                      </p:cBhvr>
                                      <p:to>
                                        <p:strVal val="visible"/>
                                      </p:to>
                                    </p:set>
                                    <p:animEffect transition="in" filter="fade">
                                      <p:cBhvr>
                                        <p:cTn id="137" dur="192" decel="100000"/>
                                        <p:tgtEl>
                                          <p:spTgt spid="393380"/>
                                        </p:tgtEl>
                                      </p:cBhvr>
                                    </p:animEffect>
                                    <p:animScale>
                                      <p:cBhvr>
                                        <p:cTn id="138" dur="192" decel="100000"/>
                                        <p:tgtEl>
                                          <p:spTgt spid="393380"/>
                                        </p:tgtEl>
                                      </p:cBhvr>
                                      <p:from x="10000" y="10000"/>
                                      <p:to x="200000" y="450000"/>
                                    </p:animScale>
                                    <p:animScale>
                                      <p:cBhvr>
                                        <p:cTn id="139" dur="308" accel="100000" fill="hold">
                                          <p:stCondLst>
                                            <p:cond delay="192"/>
                                          </p:stCondLst>
                                        </p:cTn>
                                        <p:tgtEl>
                                          <p:spTgt spid="393380"/>
                                        </p:tgtEl>
                                      </p:cBhvr>
                                      <p:from x="200000" y="450000"/>
                                      <p:to x="100000" y="100000"/>
                                    </p:animScale>
                                    <p:set>
                                      <p:cBhvr>
                                        <p:cTn id="140" dur="192" fill="hold"/>
                                        <p:tgtEl>
                                          <p:spTgt spid="393380"/>
                                        </p:tgtEl>
                                        <p:attrNameLst>
                                          <p:attrName>ppt_x</p:attrName>
                                        </p:attrNameLst>
                                      </p:cBhvr>
                                      <p:to>
                                        <p:strVal val="(0.5)"/>
                                      </p:to>
                                    </p:set>
                                    <p:anim from="(0.5)" to="(#ppt_x)" calcmode="lin" valueType="num">
                                      <p:cBhvr>
                                        <p:cTn id="141" dur="308" accel="100000" fill="hold">
                                          <p:stCondLst>
                                            <p:cond delay="192"/>
                                          </p:stCondLst>
                                        </p:cTn>
                                        <p:tgtEl>
                                          <p:spTgt spid="393380"/>
                                        </p:tgtEl>
                                        <p:attrNameLst>
                                          <p:attrName>ppt_x</p:attrName>
                                        </p:attrNameLst>
                                      </p:cBhvr>
                                    </p:anim>
                                    <p:set>
                                      <p:cBhvr>
                                        <p:cTn id="142" dur="192" fill="hold"/>
                                        <p:tgtEl>
                                          <p:spTgt spid="393380"/>
                                        </p:tgtEl>
                                        <p:attrNameLst>
                                          <p:attrName>ppt_y</p:attrName>
                                        </p:attrNameLst>
                                      </p:cBhvr>
                                      <p:to>
                                        <p:strVal val="(#ppt_y+0.4)"/>
                                      </p:to>
                                    </p:set>
                                    <p:anim from="(#ppt_y+0.4)" to="(#ppt_y)" calcmode="lin" valueType="num">
                                      <p:cBhvr>
                                        <p:cTn id="143" dur="308" accel="100000" fill="hold">
                                          <p:stCondLst>
                                            <p:cond delay="192"/>
                                          </p:stCondLst>
                                        </p:cTn>
                                        <p:tgtEl>
                                          <p:spTgt spid="393380"/>
                                        </p:tgtEl>
                                        <p:attrNameLst>
                                          <p:attrName>ppt_y</p:attrName>
                                        </p:attrNameLst>
                                      </p:cBhvr>
                                    </p:anim>
                                  </p:childTnLst>
                                </p:cTn>
                              </p:par>
                            </p:childTnLst>
                          </p:cTn>
                        </p:par>
                        <p:par>
                          <p:cTn id="144" fill="hold" nodeType="afterGroup">
                            <p:stCondLst>
                              <p:cond delay="1500"/>
                            </p:stCondLst>
                            <p:childTnLst>
                              <p:par>
                                <p:cTn id="145" presetID="51" presetClass="entr" presetSubtype="0" fill="hold" nodeType="afterEffect">
                                  <p:stCondLst>
                                    <p:cond delay="0"/>
                                  </p:stCondLst>
                                  <p:childTnLst>
                                    <p:set>
                                      <p:cBhvr>
                                        <p:cTn id="146" dur="1" fill="hold">
                                          <p:stCondLst>
                                            <p:cond delay="0"/>
                                          </p:stCondLst>
                                        </p:cTn>
                                        <p:tgtEl>
                                          <p:spTgt spid="393381"/>
                                        </p:tgtEl>
                                        <p:attrNameLst>
                                          <p:attrName>style.visibility</p:attrName>
                                        </p:attrNameLst>
                                      </p:cBhvr>
                                      <p:to>
                                        <p:strVal val="visible"/>
                                      </p:to>
                                    </p:set>
                                    <p:animEffect transition="in" filter="fade">
                                      <p:cBhvr>
                                        <p:cTn id="147" dur="192" decel="100000"/>
                                        <p:tgtEl>
                                          <p:spTgt spid="393381"/>
                                        </p:tgtEl>
                                      </p:cBhvr>
                                    </p:animEffect>
                                    <p:animScale>
                                      <p:cBhvr>
                                        <p:cTn id="148" dur="192" decel="100000"/>
                                        <p:tgtEl>
                                          <p:spTgt spid="393381"/>
                                        </p:tgtEl>
                                      </p:cBhvr>
                                      <p:from x="10000" y="10000"/>
                                      <p:to x="200000" y="450000"/>
                                    </p:animScale>
                                    <p:animScale>
                                      <p:cBhvr>
                                        <p:cTn id="149" dur="308" accel="100000" fill="hold">
                                          <p:stCondLst>
                                            <p:cond delay="192"/>
                                          </p:stCondLst>
                                        </p:cTn>
                                        <p:tgtEl>
                                          <p:spTgt spid="393381"/>
                                        </p:tgtEl>
                                      </p:cBhvr>
                                      <p:from x="200000" y="450000"/>
                                      <p:to x="100000" y="100000"/>
                                    </p:animScale>
                                    <p:set>
                                      <p:cBhvr>
                                        <p:cTn id="150" dur="192" fill="hold"/>
                                        <p:tgtEl>
                                          <p:spTgt spid="393381"/>
                                        </p:tgtEl>
                                        <p:attrNameLst>
                                          <p:attrName>ppt_x</p:attrName>
                                        </p:attrNameLst>
                                      </p:cBhvr>
                                      <p:to>
                                        <p:strVal val="(0.5)"/>
                                      </p:to>
                                    </p:set>
                                    <p:anim from="(0.5)" to="(#ppt_x)" calcmode="lin" valueType="num">
                                      <p:cBhvr>
                                        <p:cTn id="151" dur="308" accel="100000" fill="hold">
                                          <p:stCondLst>
                                            <p:cond delay="192"/>
                                          </p:stCondLst>
                                        </p:cTn>
                                        <p:tgtEl>
                                          <p:spTgt spid="393381"/>
                                        </p:tgtEl>
                                        <p:attrNameLst>
                                          <p:attrName>ppt_x</p:attrName>
                                        </p:attrNameLst>
                                      </p:cBhvr>
                                    </p:anim>
                                    <p:set>
                                      <p:cBhvr>
                                        <p:cTn id="152" dur="192" fill="hold"/>
                                        <p:tgtEl>
                                          <p:spTgt spid="393381"/>
                                        </p:tgtEl>
                                        <p:attrNameLst>
                                          <p:attrName>ppt_y</p:attrName>
                                        </p:attrNameLst>
                                      </p:cBhvr>
                                      <p:to>
                                        <p:strVal val="(#ppt_y+0.4)"/>
                                      </p:to>
                                    </p:set>
                                    <p:anim from="(#ppt_y+0.4)" to="(#ppt_y)" calcmode="lin" valueType="num">
                                      <p:cBhvr>
                                        <p:cTn id="153" dur="308" accel="100000" fill="hold">
                                          <p:stCondLst>
                                            <p:cond delay="192"/>
                                          </p:stCondLst>
                                        </p:cTn>
                                        <p:tgtEl>
                                          <p:spTgt spid="393381"/>
                                        </p:tgtEl>
                                        <p:attrNameLst>
                                          <p:attrName>ppt_y</p:attrName>
                                        </p:attrNameLst>
                                      </p:cBhvr>
                                    </p:anim>
                                  </p:childTnLst>
                                </p:cTn>
                              </p:par>
                            </p:childTnLst>
                          </p:cTn>
                        </p:par>
                        <p:par>
                          <p:cTn id="154" fill="hold" nodeType="afterGroup">
                            <p:stCondLst>
                              <p:cond delay="2000"/>
                            </p:stCondLst>
                            <p:childTnLst>
                              <p:par>
                                <p:cTn id="155" presetID="51" presetClass="entr" presetSubtype="0" fill="hold" nodeType="afterEffect">
                                  <p:stCondLst>
                                    <p:cond delay="0"/>
                                  </p:stCondLst>
                                  <p:childTnLst>
                                    <p:set>
                                      <p:cBhvr>
                                        <p:cTn id="156" dur="1" fill="hold">
                                          <p:stCondLst>
                                            <p:cond delay="0"/>
                                          </p:stCondLst>
                                        </p:cTn>
                                        <p:tgtEl>
                                          <p:spTgt spid="393382"/>
                                        </p:tgtEl>
                                        <p:attrNameLst>
                                          <p:attrName>style.visibility</p:attrName>
                                        </p:attrNameLst>
                                      </p:cBhvr>
                                      <p:to>
                                        <p:strVal val="visible"/>
                                      </p:to>
                                    </p:set>
                                    <p:animEffect transition="in" filter="fade">
                                      <p:cBhvr>
                                        <p:cTn id="157" dur="192" decel="100000"/>
                                        <p:tgtEl>
                                          <p:spTgt spid="393382"/>
                                        </p:tgtEl>
                                      </p:cBhvr>
                                    </p:animEffect>
                                    <p:animScale>
                                      <p:cBhvr>
                                        <p:cTn id="158" dur="192" decel="100000"/>
                                        <p:tgtEl>
                                          <p:spTgt spid="393382"/>
                                        </p:tgtEl>
                                      </p:cBhvr>
                                      <p:from x="10000" y="10000"/>
                                      <p:to x="200000" y="450000"/>
                                    </p:animScale>
                                    <p:animScale>
                                      <p:cBhvr>
                                        <p:cTn id="159" dur="308" accel="100000" fill="hold">
                                          <p:stCondLst>
                                            <p:cond delay="192"/>
                                          </p:stCondLst>
                                        </p:cTn>
                                        <p:tgtEl>
                                          <p:spTgt spid="393382"/>
                                        </p:tgtEl>
                                      </p:cBhvr>
                                      <p:from x="200000" y="450000"/>
                                      <p:to x="100000" y="100000"/>
                                    </p:animScale>
                                    <p:set>
                                      <p:cBhvr>
                                        <p:cTn id="160" dur="192" fill="hold"/>
                                        <p:tgtEl>
                                          <p:spTgt spid="393382"/>
                                        </p:tgtEl>
                                        <p:attrNameLst>
                                          <p:attrName>ppt_x</p:attrName>
                                        </p:attrNameLst>
                                      </p:cBhvr>
                                      <p:to>
                                        <p:strVal val="(0.5)"/>
                                      </p:to>
                                    </p:set>
                                    <p:anim from="(0.5)" to="(#ppt_x)" calcmode="lin" valueType="num">
                                      <p:cBhvr>
                                        <p:cTn id="161" dur="308" accel="100000" fill="hold">
                                          <p:stCondLst>
                                            <p:cond delay="192"/>
                                          </p:stCondLst>
                                        </p:cTn>
                                        <p:tgtEl>
                                          <p:spTgt spid="393382"/>
                                        </p:tgtEl>
                                        <p:attrNameLst>
                                          <p:attrName>ppt_x</p:attrName>
                                        </p:attrNameLst>
                                      </p:cBhvr>
                                    </p:anim>
                                    <p:set>
                                      <p:cBhvr>
                                        <p:cTn id="162" dur="192" fill="hold"/>
                                        <p:tgtEl>
                                          <p:spTgt spid="393382"/>
                                        </p:tgtEl>
                                        <p:attrNameLst>
                                          <p:attrName>ppt_y</p:attrName>
                                        </p:attrNameLst>
                                      </p:cBhvr>
                                      <p:to>
                                        <p:strVal val="(#ppt_y+0.4)"/>
                                      </p:to>
                                    </p:set>
                                    <p:anim from="(#ppt_y+0.4)" to="(#ppt_y)" calcmode="lin" valueType="num">
                                      <p:cBhvr>
                                        <p:cTn id="163" dur="308" accel="100000" fill="hold">
                                          <p:stCondLst>
                                            <p:cond delay="192"/>
                                          </p:stCondLst>
                                        </p:cTn>
                                        <p:tgtEl>
                                          <p:spTgt spid="393382"/>
                                        </p:tgtEl>
                                        <p:attrNameLst>
                                          <p:attrName>ppt_y</p:attrName>
                                        </p:attrNameLst>
                                      </p:cBhvr>
                                    </p:anim>
                                  </p:childTnLst>
                                </p:cTn>
                              </p:par>
                            </p:childTnLst>
                          </p:cTn>
                        </p:par>
                        <p:par>
                          <p:cTn id="164" fill="hold" nodeType="afterGroup">
                            <p:stCondLst>
                              <p:cond delay="2500"/>
                            </p:stCondLst>
                            <p:childTnLst>
                              <p:par>
                                <p:cTn id="165" presetID="51" presetClass="entr" presetSubtype="0" fill="hold" nodeType="afterEffect">
                                  <p:stCondLst>
                                    <p:cond delay="0"/>
                                  </p:stCondLst>
                                  <p:childTnLst>
                                    <p:set>
                                      <p:cBhvr>
                                        <p:cTn id="166" dur="1" fill="hold">
                                          <p:stCondLst>
                                            <p:cond delay="0"/>
                                          </p:stCondLst>
                                        </p:cTn>
                                        <p:tgtEl>
                                          <p:spTgt spid="393383"/>
                                        </p:tgtEl>
                                        <p:attrNameLst>
                                          <p:attrName>style.visibility</p:attrName>
                                        </p:attrNameLst>
                                      </p:cBhvr>
                                      <p:to>
                                        <p:strVal val="visible"/>
                                      </p:to>
                                    </p:set>
                                    <p:animEffect transition="in" filter="fade">
                                      <p:cBhvr>
                                        <p:cTn id="167" dur="192" decel="100000"/>
                                        <p:tgtEl>
                                          <p:spTgt spid="393383"/>
                                        </p:tgtEl>
                                      </p:cBhvr>
                                    </p:animEffect>
                                    <p:animScale>
                                      <p:cBhvr>
                                        <p:cTn id="168" dur="192" decel="100000"/>
                                        <p:tgtEl>
                                          <p:spTgt spid="393383"/>
                                        </p:tgtEl>
                                      </p:cBhvr>
                                      <p:from x="10000" y="10000"/>
                                      <p:to x="200000" y="450000"/>
                                    </p:animScale>
                                    <p:animScale>
                                      <p:cBhvr>
                                        <p:cTn id="169" dur="308" accel="100000" fill="hold">
                                          <p:stCondLst>
                                            <p:cond delay="192"/>
                                          </p:stCondLst>
                                        </p:cTn>
                                        <p:tgtEl>
                                          <p:spTgt spid="393383"/>
                                        </p:tgtEl>
                                      </p:cBhvr>
                                      <p:from x="200000" y="450000"/>
                                      <p:to x="100000" y="100000"/>
                                    </p:animScale>
                                    <p:set>
                                      <p:cBhvr>
                                        <p:cTn id="170" dur="192" fill="hold"/>
                                        <p:tgtEl>
                                          <p:spTgt spid="393383"/>
                                        </p:tgtEl>
                                        <p:attrNameLst>
                                          <p:attrName>ppt_x</p:attrName>
                                        </p:attrNameLst>
                                      </p:cBhvr>
                                      <p:to>
                                        <p:strVal val="(0.5)"/>
                                      </p:to>
                                    </p:set>
                                    <p:anim from="(0.5)" to="(#ppt_x)" calcmode="lin" valueType="num">
                                      <p:cBhvr>
                                        <p:cTn id="171" dur="308" accel="100000" fill="hold">
                                          <p:stCondLst>
                                            <p:cond delay="192"/>
                                          </p:stCondLst>
                                        </p:cTn>
                                        <p:tgtEl>
                                          <p:spTgt spid="393383"/>
                                        </p:tgtEl>
                                        <p:attrNameLst>
                                          <p:attrName>ppt_x</p:attrName>
                                        </p:attrNameLst>
                                      </p:cBhvr>
                                    </p:anim>
                                    <p:set>
                                      <p:cBhvr>
                                        <p:cTn id="172" dur="192" fill="hold"/>
                                        <p:tgtEl>
                                          <p:spTgt spid="393383"/>
                                        </p:tgtEl>
                                        <p:attrNameLst>
                                          <p:attrName>ppt_y</p:attrName>
                                        </p:attrNameLst>
                                      </p:cBhvr>
                                      <p:to>
                                        <p:strVal val="(#ppt_y+0.4)"/>
                                      </p:to>
                                    </p:set>
                                    <p:anim from="(#ppt_y+0.4)" to="(#ppt_y)" calcmode="lin" valueType="num">
                                      <p:cBhvr>
                                        <p:cTn id="173" dur="308" accel="100000" fill="hold">
                                          <p:stCondLst>
                                            <p:cond delay="192"/>
                                          </p:stCondLst>
                                        </p:cTn>
                                        <p:tgtEl>
                                          <p:spTgt spid="393383"/>
                                        </p:tgtEl>
                                        <p:attrNameLst>
                                          <p:attrName>ppt_y</p:attrName>
                                        </p:attrNameLst>
                                      </p:cBhvr>
                                    </p:anim>
                                  </p:childTnLst>
                                </p:cTn>
                              </p:par>
                            </p:childTnLst>
                          </p:cTn>
                        </p:par>
                        <p:par>
                          <p:cTn id="174" fill="hold" nodeType="afterGroup">
                            <p:stCondLst>
                              <p:cond delay="3000"/>
                            </p:stCondLst>
                            <p:childTnLst>
                              <p:par>
                                <p:cTn id="175" presetID="51" presetClass="entr" presetSubtype="0" fill="hold" nodeType="afterEffect">
                                  <p:stCondLst>
                                    <p:cond delay="0"/>
                                  </p:stCondLst>
                                  <p:childTnLst>
                                    <p:set>
                                      <p:cBhvr>
                                        <p:cTn id="176" dur="1" fill="hold">
                                          <p:stCondLst>
                                            <p:cond delay="0"/>
                                          </p:stCondLst>
                                        </p:cTn>
                                        <p:tgtEl>
                                          <p:spTgt spid="393386"/>
                                        </p:tgtEl>
                                        <p:attrNameLst>
                                          <p:attrName>style.visibility</p:attrName>
                                        </p:attrNameLst>
                                      </p:cBhvr>
                                      <p:to>
                                        <p:strVal val="visible"/>
                                      </p:to>
                                    </p:set>
                                    <p:animEffect transition="in" filter="fade">
                                      <p:cBhvr>
                                        <p:cTn id="177" dur="192" decel="100000"/>
                                        <p:tgtEl>
                                          <p:spTgt spid="393386"/>
                                        </p:tgtEl>
                                      </p:cBhvr>
                                    </p:animEffect>
                                    <p:animScale>
                                      <p:cBhvr>
                                        <p:cTn id="178" dur="192" decel="100000"/>
                                        <p:tgtEl>
                                          <p:spTgt spid="393386"/>
                                        </p:tgtEl>
                                      </p:cBhvr>
                                      <p:from x="10000" y="10000"/>
                                      <p:to x="200000" y="450000"/>
                                    </p:animScale>
                                    <p:animScale>
                                      <p:cBhvr>
                                        <p:cTn id="179" dur="308" accel="100000" fill="hold">
                                          <p:stCondLst>
                                            <p:cond delay="192"/>
                                          </p:stCondLst>
                                        </p:cTn>
                                        <p:tgtEl>
                                          <p:spTgt spid="393386"/>
                                        </p:tgtEl>
                                      </p:cBhvr>
                                      <p:from x="200000" y="450000"/>
                                      <p:to x="100000" y="100000"/>
                                    </p:animScale>
                                    <p:set>
                                      <p:cBhvr>
                                        <p:cTn id="180" dur="192" fill="hold"/>
                                        <p:tgtEl>
                                          <p:spTgt spid="393386"/>
                                        </p:tgtEl>
                                        <p:attrNameLst>
                                          <p:attrName>ppt_x</p:attrName>
                                        </p:attrNameLst>
                                      </p:cBhvr>
                                      <p:to>
                                        <p:strVal val="(0.5)"/>
                                      </p:to>
                                    </p:set>
                                    <p:anim from="(0.5)" to="(#ppt_x)" calcmode="lin" valueType="num">
                                      <p:cBhvr>
                                        <p:cTn id="181" dur="308" accel="100000" fill="hold">
                                          <p:stCondLst>
                                            <p:cond delay="192"/>
                                          </p:stCondLst>
                                        </p:cTn>
                                        <p:tgtEl>
                                          <p:spTgt spid="393386"/>
                                        </p:tgtEl>
                                        <p:attrNameLst>
                                          <p:attrName>ppt_x</p:attrName>
                                        </p:attrNameLst>
                                      </p:cBhvr>
                                    </p:anim>
                                    <p:set>
                                      <p:cBhvr>
                                        <p:cTn id="182" dur="192" fill="hold"/>
                                        <p:tgtEl>
                                          <p:spTgt spid="393386"/>
                                        </p:tgtEl>
                                        <p:attrNameLst>
                                          <p:attrName>ppt_y</p:attrName>
                                        </p:attrNameLst>
                                      </p:cBhvr>
                                      <p:to>
                                        <p:strVal val="(#ppt_y+0.4)"/>
                                      </p:to>
                                    </p:set>
                                    <p:anim from="(#ppt_y+0.4)" to="(#ppt_y)" calcmode="lin" valueType="num">
                                      <p:cBhvr>
                                        <p:cTn id="183" dur="308" accel="100000" fill="hold">
                                          <p:stCondLst>
                                            <p:cond delay="192"/>
                                          </p:stCondLst>
                                        </p:cTn>
                                        <p:tgtEl>
                                          <p:spTgt spid="393386"/>
                                        </p:tgtEl>
                                        <p:attrNameLst>
                                          <p:attrName>ppt_y</p:attrName>
                                        </p:attrNameLst>
                                      </p:cBhvr>
                                    </p:anim>
                                  </p:childTnLst>
                                </p:cTn>
                              </p:par>
                            </p:childTnLst>
                          </p:cTn>
                        </p:par>
                        <p:par>
                          <p:cTn id="184" fill="hold" nodeType="afterGroup">
                            <p:stCondLst>
                              <p:cond delay="3500"/>
                            </p:stCondLst>
                            <p:childTnLst>
                              <p:par>
                                <p:cTn id="185" presetID="51" presetClass="entr" presetSubtype="0" fill="hold" nodeType="afterEffect">
                                  <p:stCondLst>
                                    <p:cond delay="0"/>
                                  </p:stCondLst>
                                  <p:childTnLst>
                                    <p:set>
                                      <p:cBhvr>
                                        <p:cTn id="186" dur="1" fill="hold">
                                          <p:stCondLst>
                                            <p:cond delay="0"/>
                                          </p:stCondLst>
                                        </p:cTn>
                                        <p:tgtEl>
                                          <p:spTgt spid="393387"/>
                                        </p:tgtEl>
                                        <p:attrNameLst>
                                          <p:attrName>style.visibility</p:attrName>
                                        </p:attrNameLst>
                                      </p:cBhvr>
                                      <p:to>
                                        <p:strVal val="visible"/>
                                      </p:to>
                                    </p:set>
                                    <p:animEffect transition="in" filter="fade">
                                      <p:cBhvr>
                                        <p:cTn id="187" dur="192" decel="100000"/>
                                        <p:tgtEl>
                                          <p:spTgt spid="393387"/>
                                        </p:tgtEl>
                                      </p:cBhvr>
                                    </p:animEffect>
                                    <p:animScale>
                                      <p:cBhvr>
                                        <p:cTn id="188" dur="192" decel="100000"/>
                                        <p:tgtEl>
                                          <p:spTgt spid="393387"/>
                                        </p:tgtEl>
                                      </p:cBhvr>
                                      <p:from x="10000" y="10000"/>
                                      <p:to x="200000" y="450000"/>
                                    </p:animScale>
                                    <p:animScale>
                                      <p:cBhvr>
                                        <p:cTn id="189" dur="308" accel="100000" fill="hold">
                                          <p:stCondLst>
                                            <p:cond delay="192"/>
                                          </p:stCondLst>
                                        </p:cTn>
                                        <p:tgtEl>
                                          <p:spTgt spid="393387"/>
                                        </p:tgtEl>
                                      </p:cBhvr>
                                      <p:from x="200000" y="450000"/>
                                      <p:to x="100000" y="100000"/>
                                    </p:animScale>
                                    <p:set>
                                      <p:cBhvr>
                                        <p:cTn id="190" dur="192" fill="hold"/>
                                        <p:tgtEl>
                                          <p:spTgt spid="393387"/>
                                        </p:tgtEl>
                                        <p:attrNameLst>
                                          <p:attrName>ppt_x</p:attrName>
                                        </p:attrNameLst>
                                      </p:cBhvr>
                                      <p:to>
                                        <p:strVal val="(0.5)"/>
                                      </p:to>
                                    </p:set>
                                    <p:anim from="(0.5)" to="(#ppt_x)" calcmode="lin" valueType="num">
                                      <p:cBhvr>
                                        <p:cTn id="191" dur="308" accel="100000" fill="hold">
                                          <p:stCondLst>
                                            <p:cond delay="192"/>
                                          </p:stCondLst>
                                        </p:cTn>
                                        <p:tgtEl>
                                          <p:spTgt spid="393387"/>
                                        </p:tgtEl>
                                        <p:attrNameLst>
                                          <p:attrName>ppt_x</p:attrName>
                                        </p:attrNameLst>
                                      </p:cBhvr>
                                    </p:anim>
                                    <p:set>
                                      <p:cBhvr>
                                        <p:cTn id="192" dur="192" fill="hold"/>
                                        <p:tgtEl>
                                          <p:spTgt spid="393387"/>
                                        </p:tgtEl>
                                        <p:attrNameLst>
                                          <p:attrName>ppt_y</p:attrName>
                                        </p:attrNameLst>
                                      </p:cBhvr>
                                      <p:to>
                                        <p:strVal val="(#ppt_y+0.4)"/>
                                      </p:to>
                                    </p:set>
                                    <p:anim from="(#ppt_y+0.4)" to="(#ppt_y)" calcmode="lin" valueType="num">
                                      <p:cBhvr>
                                        <p:cTn id="193" dur="308" accel="100000" fill="hold">
                                          <p:stCondLst>
                                            <p:cond delay="192"/>
                                          </p:stCondLst>
                                        </p:cTn>
                                        <p:tgtEl>
                                          <p:spTgt spid="393387"/>
                                        </p:tgtEl>
                                        <p:attrNameLst>
                                          <p:attrName>ppt_y</p:attrName>
                                        </p:attrNameLst>
                                      </p:cBhvr>
                                    </p:anim>
                                  </p:childTnLst>
                                </p:cTn>
                              </p:par>
                            </p:childTnLst>
                          </p:cTn>
                        </p:par>
                        <p:par>
                          <p:cTn id="194" fill="hold" nodeType="afterGroup">
                            <p:stCondLst>
                              <p:cond delay="4000"/>
                            </p:stCondLst>
                            <p:childTnLst>
                              <p:par>
                                <p:cTn id="195" presetID="51" presetClass="entr" presetSubtype="0" fill="hold" nodeType="afterEffect">
                                  <p:stCondLst>
                                    <p:cond delay="0"/>
                                  </p:stCondLst>
                                  <p:childTnLst>
                                    <p:set>
                                      <p:cBhvr>
                                        <p:cTn id="196" dur="1" fill="hold">
                                          <p:stCondLst>
                                            <p:cond delay="0"/>
                                          </p:stCondLst>
                                        </p:cTn>
                                        <p:tgtEl>
                                          <p:spTgt spid="393388"/>
                                        </p:tgtEl>
                                        <p:attrNameLst>
                                          <p:attrName>style.visibility</p:attrName>
                                        </p:attrNameLst>
                                      </p:cBhvr>
                                      <p:to>
                                        <p:strVal val="visible"/>
                                      </p:to>
                                    </p:set>
                                    <p:animEffect transition="in" filter="fade">
                                      <p:cBhvr>
                                        <p:cTn id="197" dur="192" decel="100000"/>
                                        <p:tgtEl>
                                          <p:spTgt spid="393388"/>
                                        </p:tgtEl>
                                      </p:cBhvr>
                                    </p:animEffect>
                                    <p:animScale>
                                      <p:cBhvr>
                                        <p:cTn id="198" dur="192" decel="100000"/>
                                        <p:tgtEl>
                                          <p:spTgt spid="393388"/>
                                        </p:tgtEl>
                                      </p:cBhvr>
                                      <p:from x="10000" y="10000"/>
                                      <p:to x="200000" y="450000"/>
                                    </p:animScale>
                                    <p:animScale>
                                      <p:cBhvr>
                                        <p:cTn id="199" dur="308" accel="100000" fill="hold">
                                          <p:stCondLst>
                                            <p:cond delay="192"/>
                                          </p:stCondLst>
                                        </p:cTn>
                                        <p:tgtEl>
                                          <p:spTgt spid="393388"/>
                                        </p:tgtEl>
                                      </p:cBhvr>
                                      <p:from x="200000" y="450000"/>
                                      <p:to x="100000" y="100000"/>
                                    </p:animScale>
                                    <p:set>
                                      <p:cBhvr>
                                        <p:cTn id="200" dur="192" fill="hold"/>
                                        <p:tgtEl>
                                          <p:spTgt spid="393388"/>
                                        </p:tgtEl>
                                        <p:attrNameLst>
                                          <p:attrName>ppt_x</p:attrName>
                                        </p:attrNameLst>
                                      </p:cBhvr>
                                      <p:to>
                                        <p:strVal val="(0.5)"/>
                                      </p:to>
                                    </p:set>
                                    <p:anim from="(0.5)" to="(#ppt_x)" calcmode="lin" valueType="num">
                                      <p:cBhvr>
                                        <p:cTn id="201" dur="308" accel="100000" fill="hold">
                                          <p:stCondLst>
                                            <p:cond delay="192"/>
                                          </p:stCondLst>
                                        </p:cTn>
                                        <p:tgtEl>
                                          <p:spTgt spid="393388"/>
                                        </p:tgtEl>
                                        <p:attrNameLst>
                                          <p:attrName>ppt_x</p:attrName>
                                        </p:attrNameLst>
                                      </p:cBhvr>
                                    </p:anim>
                                    <p:set>
                                      <p:cBhvr>
                                        <p:cTn id="202" dur="192" fill="hold"/>
                                        <p:tgtEl>
                                          <p:spTgt spid="393388"/>
                                        </p:tgtEl>
                                        <p:attrNameLst>
                                          <p:attrName>ppt_y</p:attrName>
                                        </p:attrNameLst>
                                      </p:cBhvr>
                                      <p:to>
                                        <p:strVal val="(#ppt_y+0.4)"/>
                                      </p:to>
                                    </p:set>
                                    <p:anim from="(#ppt_y+0.4)" to="(#ppt_y)" calcmode="lin" valueType="num">
                                      <p:cBhvr>
                                        <p:cTn id="203" dur="308" accel="100000" fill="hold">
                                          <p:stCondLst>
                                            <p:cond delay="192"/>
                                          </p:stCondLst>
                                        </p:cTn>
                                        <p:tgtEl>
                                          <p:spTgt spid="393388"/>
                                        </p:tgtEl>
                                        <p:attrNameLst>
                                          <p:attrName>ppt_y</p:attrName>
                                        </p:attrNameLst>
                                      </p:cBhvr>
                                    </p:anim>
                                  </p:childTnLst>
                                </p:cTn>
                              </p:par>
                            </p:childTnLst>
                          </p:cTn>
                        </p:par>
                        <p:par>
                          <p:cTn id="204" fill="hold" nodeType="afterGroup">
                            <p:stCondLst>
                              <p:cond delay="4500"/>
                            </p:stCondLst>
                            <p:childTnLst>
                              <p:par>
                                <p:cTn id="205" presetID="51" presetClass="entr" presetSubtype="0" fill="hold" nodeType="afterEffect">
                                  <p:stCondLst>
                                    <p:cond delay="0"/>
                                  </p:stCondLst>
                                  <p:childTnLst>
                                    <p:set>
                                      <p:cBhvr>
                                        <p:cTn id="206" dur="1" fill="hold">
                                          <p:stCondLst>
                                            <p:cond delay="0"/>
                                          </p:stCondLst>
                                        </p:cTn>
                                        <p:tgtEl>
                                          <p:spTgt spid="393389"/>
                                        </p:tgtEl>
                                        <p:attrNameLst>
                                          <p:attrName>style.visibility</p:attrName>
                                        </p:attrNameLst>
                                      </p:cBhvr>
                                      <p:to>
                                        <p:strVal val="visible"/>
                                      </p:to>
                                    </p:set>
                                    <p:animEffect transition="in" filter="fade">
                                      <p:cBhvr>
                                        <p:cTn id="207" dur="192" decel="100000"/>
                                        <p:tgtEl>
                                          <p:spTgt spid="393389"/>
                                        </p:tgtEl>
                                      </p:cBhvr>
                                    </p:animEffect>
                                    <p:animScale>
                                      <p:cBhvr>
                                        <p:cTn id="208" dur="192" decel="100000"/>
                                        <p:tgtEl>
                                          <p:spTgt spid="393389"/>
                                        </p:tgtEl>
                                      </p:cBhvr>
                                      <p:from x="10000" y="10000"/>
                                      <p:to x="200000" y="450000"/>
                                    </p:animScale>
                                    <p:animScale>
                                      <p:cBhvr>
                                        <p:cTn id="209" dur="308" accel="100000" fill="hold">
                                          <p:stCondLst>
                                            <p:cond delay="192"/>
                                          </p:stCondLst>
                                        </p:cTn>
                                        <p:tgtEl>
                                          <p:spTgt spid="393389"/>
                                        </p:tgtEl>
                                      </p:cBhvr>
                                      <p:from x="200000" y="450000"/>
                                      <p:to x="100000" y="100000"/>
                                    </p:animScale>
                                    <p:set>
                                      <p:cBhvr>
                                        <p:cTn id="210" dur="192" fill="hold"/>
                                        <p:tgtEl>
                                          <p:spTgt spid="393389"/>
                                        </p:tgtEl>
                                        <p:attrNameLst>
                                          <p:attrName>ppt_x</p:attrName>
                                        </p:attrNameLst>
                                      </p:cBhvr>
                                      <p:to>
                                        <p:strVal val="(0.5)"/>
                                      </p:to>
                                    </p:set>
                                    <p:anim from="(0.5)" to="(#ppt_x)" calcmode="lin" valueType="num">
                                      <p:cBhvr>
                                        <p:cTn id="211" dur="308" accel="100000" fill="hold">
                                          <p:stCondLst>
                                            <p:cond delay="192"/>
                                          </p:stCondLst>
                                        </p:cTn>
                                        <p:tgtEl>
                                          <p:spTgt spid="393389"/>
                                        </p:tgtEl>
                                        <p:attrNameLst>
                                          <p:attrName>ppt_x</p:attrName>
                                        </p:attrNameLst>
                                      </p:cBhvr>
                                    </p:anim>
                                    <p:set>
                                      <p:cBhvr>
                                        <p:cTn id="212" dur="192" fill="hold"/>
                                        <p:tgtEl>
                                          <p:spTgt spid="393389"/>
                                        </p:tgtEl>
                                        <p:attrNameLst>
                                          <p:attrName>ppt_y</p:attrName>
                                        </p:attrNameLst>
                                      </p:cBhvr>
                                      <p:to>
                                        <p:strVal val="(#ppt_y+0.4)"/>
                                      </p:to>
                                    </p:set>
                                    <p:anim from="(#ppt_y+0.4)" to="(#ppt_y)" calcmode="lin" valueType="num">
                                      <p:cBhvr>
                                        <p:cTn id="213" dur="308" accel="100000" fill="hold">
                                          <p:stCondLst>
                                            <p:cond delay="192"/>
                                          </p:stCondLst>
                                        </p:cTn>
                                        <p:tgtEl>
                                          <p:spTgt spid="393389"/>
                                        </p:tgtEl>
                                        <p:attrNameLst>
                                          <p:attrName>ppt_y</p:attrName>
                                        </p:attrNameLst>
                                      </p:cBhvr>
                                    </p:anim>
                                  </p:childTnLst>
                                </p:cTn>
                              </p:par>
                            </p:childTnLst>
                          </p:cTn>
                        </p:par>
                        <p:par>
                          <p:cTn id="214" fill="hold" nodeType="afterGroup">
                            <p:stCondLst>
                              <p:cond delay="5000"/>
                            </p:stCondLst>
                            <p:childTnLst>
                              <p:par>
                                <p:cTn id="215" presetID="51" presetClass="entr" presetSubtype="0" fill="hold" nodeType="afterEffect">
                                  <p:stCondLst>
                                    <p:cond delay="0"/>
                                  </p:stCondLst>
                                  <p:childTnLst>
                                    <p:set>
                                      <p:cBhvr>
                                        <p:cTn id="216" dur="1" fill="hold">
                                          <p:stCondLst>
                                            <p:cond delay="0"/>
                                          </p:stCondLst>
                                        </p:cTn>
                                        <p:tgtEl>
                                          <p:spTgt spid="393391"/>
                                        </p:tgtEl>
                                        <p:attrNameLst>
                                          <p:attrName>style.visibility</p:attrName>
                                        </p:attrNameLst>
                                      </p:cBhvr>
                                      <p:to>
                                        <p:strVal val="visible"/>
                                      </p:to>
                                    </p:set>
                                    <p:animEffect transition="in" filter="fade">
                                      <p:cBhvr>
                                        <p:cTn id="217" dur="192" decel="100000"/>
                                        <p:tgtEl>
                                          <p:spTgt spid="393391"/>
                                        </p:tgtEl>
                                      </p:cBhvr>
                                    </p:animEffect>
                                    <p:animScale>
                                      <p:cBhvr>
                                        <p:cTn id="218" dur="192" decel="100000"/>
                                        <p:tgtEl>
                                          <p:spTgt spid="393391"/>
                                        </p:tgtEl>
                                      </p:cBhvr>
                                      <p:from x="10000" y="10000"/>
                                      <p:to x="200000" y="450000"/>
                                    </p:animScale>
                                    <p:animScale>
                                      <p:cBhvr>
                                        <p:cTn id="219" dur="308" accel="100000" fill="hold">
                                          <p:stCondLst>
                                            <p:cond delay="192"/>
                                          </p:stCondLst>
                                        </p:cTn>
                                        <p:tgtEl>
                                          <p:spTgt spid="393391"/>
                                        </p:tgtEl>
                                      </p:cBhvr>
                                      <p:from x="200000" y="450000"/>
                                      <p:to x="100000" y="100000"/>
                                    </p:animScale>
                                    <p:set>
                                      <p:cBhvr>
                                        <p:cTn id="220" dur="192" fill="hold"/>
                                        <p:tgtEl>
                                          <p:spTgt spid="393391"/>
                                        </p:tgtEl>
                                        <p:attrNameLst>
                                          <p:attrName>ppt_x</p:attrName>
                                        </p:attrNameLst>
                                      </p:cBhvr>
                                      <p:to>
                                        <p:strVal val="(0.5)"/>
                                      </p:to>
                                    </p:set>
                                    <p:anim from="(0.5)" to="(#ppt_x)" calcmode="lin" valueType="num">
                                      <p:cBhvr>
                                        <p:cTn id="221" dur="308" accel="100000" fill="hold">
                                          <p:stCondLst>
                                            <p:cond delay="192"/>
                                          </p:stCondLst>
                                        </p:cTn>
                                        <p:tgtEl>
                                          <p:spTgt spid="393391"/>
                                        </p:tgtEl>
                                        <p:attrNameLst>
                                          <p:attrName>ppt_x</p:attrName>
                                        </p:attrNameLst>
                                      </p:cBhvr>
                                    </p:anim>
                                    <p:set>
                                      <p:cBhvr>
                                        <p:cTn id="222" dur="192" fill="hold"/>
                                        <p:tgtEl>
                                          <p:spTgt spid="393391"/>
                                        </p:tgtEl>
                                        <p:attrNameLst>
                                          <p:attrName>ppt_y</p:attrName>
                                        </p:attrNameLst>
                                      </p:cBhvr>
                                      <p:to>
                                        <p:strVal val="(#ppt_y+0.4)"/>
                                      </p:to>
                                    </p:set>
                                    <p:anim from="(#ppt_y+0.4)" to="(#ppt_y)" calcmode="lin" valueType="num">
                                      <p:cBhvr>
                                        <p:cTn id="223" dur="308" accel="100000" fill="hold">
                                          <p:stCondLst>
                                            <p:cond delay="192"/>
                                          </p:stCondLst>
                                        </p:cTn>
                                        <p:tgtEl>
                                          <p:spTgt spid="393391"/>
                                        </p:tgtEl>
                                        <p:attrNameLst>
                                          <p:attrName>ppt_y</p:attrName>
                                        </p:attrNameLst>
                                      </p:cBhvr>
                                    </p:anim>
                                  </p:childTnLst>
                                </p:cTn>
                              </p:par>
                            </p:childTnLst>
                          </p:cTn>
                        </p:par>
                      </p:childTnLst>
                    </p:cTn>
                  </p:par>
                  <p:par>
                    <p:cTn id="224" fill="hold" nodeType="clickPar">
                      <p:stCondLst>
                        <p:cond delay="indefinite"/>
                      </p:stCondLst>
                      <p:childTnLst>
                        <p:par>
                          <p:cTn id="225" fill="hold" nodeType="withGroup">
                            <p:stCondLst>
                              <p:cond delay="0"/>
                            </p:stCondLst>
                            <p:childTnLst>
                              <p:par>
                                <p:cTn id="226" presetID="2" presetClass="entr" presetSubtype="1" fill="hold" grpId="0" nodeType="clickEffect">
                                  <p:stCondLst>
                                    <p:cond delay="0"/>
                                  </p:stCondLst>
                                  <p:childTnLst>
                                    <p:set>
                                      <p:cBhvr>
                                        <p:cTn id="227" dur="1" fill="hold">
                                          <p:stCondLst>
                                            <p:cond delay="0"/>
                                          </p:stCondLst>
                                        </p:cTn>
                                        <p:tgtEl>
                                          <p:spTgt spid="393409"/>
                                        </p:tgtEl>
                                        <p:attrNameLst>
                                          <p:attrName>style.visibility</p:attrName>
                                        </p:attrNameLst>
                                      </p:cBhvr>
                                      <p:to>
                                        <p:strVal val="visible"/>
                                      </p:to>
                                    </p:set>
                                    <p:anim calcmode="lin" valueType="num">
                                      <p:cBhvr additive="base">
                                        <p:cTn id="228" dur="500" fill="hold"/>
                                        <p:tgtEl>
                                          <p:spTgt spid="393409"/>
                                        </p:tgtEl>
                                        <p:attrNameLst>
                                          <p:attrName>ppt_x</p:attrName>
                                        </p:attrNameLst>
                                      </p:cBhvr>
                                      <p:tavLst>
                                        <p:tav tm="0">
                                          <p:val>
                                            <p:strVal val="#ppt_x"/>
                                          </p:val>
                                        </p:tav>
                                        <p:tav tm="100000">
                                          <p:val>
                                            <p:strVal val="#ppt_x"/>
                                          </p:val>
                                        </p:tav>
                                      </p:tavLst>
                                    </p:anim>
                                    <p:anim calcmode="lin" valueType="num">
                                      <p:cBhvr additive="base">
                                        <p:cTn id="229" dur="500" fill="hold"/>
                                        <p:tgtEl>
                                          <p:spTgt spid="393409"/>
                                        </p:tgtEl>
                                        <p:attrNameLst>
                                          <p:attrName>ppt_y</p:attrName>
                                        </p:attrNameLst>
                                      </p:cBhvr>
                                      <p:tavLst>
                                        <p:tav tm="0">
                                          <p:val>
                                            <p:strVal val="0-#ppt_h/2"/>
                                          </p:val>
                                        </p:tav>
                                        <p:tav tm="100000">
                                          <p:val>
                                            <p:strVal val="#ppt_y"/>
                                          </p:val>
                                        </p:tav>
                                      </p:tavLst>
                                    </p:anim>
                                  </p:childTnLst>
                                </p:cTn>
                              </p:par>
                            </p:childTnLst>
                          </p:cTn>
                        </p:par>
                        <p:par>
                          <p:cTn id="230" fill="hold" nodeType="afterGroup">
                            <p:stCondLst>
                              <p:cond delay="500"/>
                            </p:stCondLst>
                            <p:childTnLst>
                              <p:par>
                                <p:cTn id="231" presetID="2" presetClass="entr" presetSubtype="1" fill="hold" grpId="0" nodeType="afterEffect">
                                  <p:stCondLst>
                                    <p:cond delay="0"/>
                                  </p:stCondLst>
                                  <p:childTnLst>
                                    <p:set>
                                      <p:cBhvr>
                                        <p:cTn id="232" dur="1" fill="hold">
                                          <p:stCondLst>
                                            <p:cond delay="0"/>
                                          </p:stCondLst>
                                        </p:cTn>
                                        <p:tgtEl>
                                          <p:spTgt spid="393393"/>
                                        </p:tgtEl>
                                        <p:attrNameLst>
                                          <p:attrName>style.visibility</p:attrName>
                                        </p:attrNameLst>
                                      </p:cBhvr>
                                      <p:to>
                                        <p:strVal val="visible"/>
                                      </p:to>
                                    </p:set>
                                    <p:anim calcmode="lin" valueType="num">
                                      <p:cBhvr additive="base">
                                        <p:cTn id="233" dur="500" fill="hold"/>
                                        <p:tgtEl>
                                          <p:spTgt spid="393393"/>
                                        </p:tgtEl>
                                        <p:attrNameLst>
                                          <p:attrName>ppt_x</p:attrName>
                                        </p:attrNameLst>
                                      </p:cBhvr>
                                      <p:tavLst>
                                        <p:tav tm="0">
                                          <p:val>
                                            <p:strVal val="#ppt_x"/>
                                          </p:val>
                                        </p:tav>
                                        <p:tav tm="100000">
                                          <p:val>
                                            <p:strVal val="#ppt_x"/>
                                          </p:val>
                                        </p:tav>
                                      </p:tavLst>
                                    </p:anim>
                                    <p:anim calcmode="lin" valueType="num">
                                      <p:cBhvr additive="base">
                                        <p:cTn id="234" dur="500" fill="hold"/>
                                        <p:tgtEl>
                                          <p:spTgt spid="393393"/>
                                        </p:tgtEl>
                                        <p:attrNameLst>
                                          <p:attrName>ppt_y</p:attrName>
                                        </p:attrNameLst>
                                      </p:cBhvr>
                                      <p:tavLst>
                                        <p:tav tm="0">
                                          <p:val>
                                            <p:strVal val="0-#ppt_h/2"/>
                                          </p:val>
                                        </p:tav>
                                        <p:tav tm="100000">
                                          <p:val>
                                            <p:strVal val="#ppt_y"/>
                                          </p:val>
                                        </p:tav>
                                      </p:tavLst>
                                    </p:anim>
                                  </p:childTnLst>
                                </p:cTn>
                              </p:par>
                            </p:childTnLst>
                          </p:cTn>
                        </p:par>
                        <p:par>
                          <p:cTn id="235" fill="hold" nodeType="afterGroup">
                            <p:stCondLst>
                              <p:cond delay="1000"/>
                            </p:stCondLst>
                            <p:childTnLst>
                              <p:par>
                                <p:cTn id="236" presetID="2" presetClass="entr" presetSubtype="1" fill="hold" grpId="0" nodeType="afterEffect">
                                  <p:stCondLst>
                                    <p:cond delay="0"/>
                                  </p:stCondLst>
                                  <p:childTnLst>
                                    <p:set>
                                      <p:cBhvr>
                                        <p:cTn id="237" dur="1" fill="hold">
                                          <p:stCondLst>
                                            <p:cond delay="0"/>
                                          </p:stCondLst>
                                        </p:cTn>
                                        <p:tgtEl>
                                          <p:spTgt spid="393394"/>
                                        </p:tgtEl>
                                        <p:attrNameLst>
                                          <p:attrName>style.visibility</p:attrName>
                                        </p:attrNameLst>
                                      </p:cBhvr>
                                      <p:to>
                                        <p:strVal val="visible"/>
                                      </p:to>
                                    </p:set>
                                    <p:anim calcmode="lin" valueType="num">
                                      <p:cBhvr additive="base">
                                        <p:cTn id="238" dur="500" fill="hold"/>
                                        <p:tgtEl>
                                          <p:spTgt spid="393394"/>
                                        </p:tgtEl>
                                        <p:attrNameLst>
                                          <p:attrName>ppt_x</p:attrName>
                                        </p:attrNameLst>
                                      </p:cBhvr>
                                      <p:tavLst>
                                        <p:tav tm="0">
                                          <p:val>
                                            <p:strVal val="#ppt_x"/>
                                          </p:val>
                                        </p:tav>
                                        <p:tav tm="100000">
                                          <p:val>
                                            <p:strVal val="#ppt_x"/>
                                          </p:val>
                                        </p:tav>
                                      </p:tavLst>
                                    </p:anim>
                                    <p:anim calcmode="lin" valueType="num">
                                      <p:cBhvr additive="base">
                                        <p:cTn id="239" dur="500" fill="hold"/>
                                        <p:tgtEl>
                                          <p:spTgt spid="393394"/>
                                        </p:tgtEl>
                                        <p:attrNameLst>
                                          <p:attrName>ppt_y</p:attrName>
                                        </p:attrNameLst>
                                      </p:cBhvr>
                                      <p:tavLst>
                                        <p:tav tm="0">
                                          <p:val>
                                            <p:strVal val="0-#ppt_h/2"/>
                                          </p:val>
                                        </p:tav>
                                        <p:tav tm="100000">
                                          <p:val>
                                            <p:strVal val="#ppt_y"/>
                                          </p:val>
                                        </p:tav>
                                      </p:tavLst>
                                    </p:anim>
                                  </p:childTnLst>
                                </p:cTn>
                              </p:par>
                            </p:childTnLst>
                          </p:cTn>
                        </p:par>
                        <p:par>
                          <p:cTn id="240" fill="hold" nodeType="afterGroup">
                            <p:stCondLst>
                              <p:cond delay="1500"/>
                            </p:stCondLst>
                            <p:childTnLst>
                              <p:par>
                                <p:cTn id="241" presetID="2" presetClass="entr" presetSubtype="1" fill="hold" grpId="0" nodeType="afterEffect">
                                  <p:stCondLst>
                                    <p:cond delay="0"/>
                                  </p:stCondLst>
                                  <p:childTnLst>
                                    <p:set>
                                      <p:cBhvr>
                                        <p:cTn id="242" dur="1" fill="hold">
                                          <p:stCondLst>
                                            <p:cond delay="0"/>
                                          </p:stCondLst>
                                        </p:cTn>
                                        <p:tgtEl>
                                          <p:spTgt spid="393395"/>
                                        </p:tgtEl>
                                        <p:attrNameLst>
                                          <p:attrName>style.visibility</p:attrName>
                                        </p:attrNameLst>
                                      </p:cBhvr>
                                      <p:to>
                                        <p:strVal val="visible"/>
                                      </p:to>
                                    </p:set>
                                    <p:anim calcmode="lin" valueType="num">
                                      <p:cBhvr additive="base">
                                        <p:cTn id="243" dur="500" fill="hold"/>
                                        <p:tgtEl>
                                          <p:spTgt spid="393395"/>
                                        </p:tgtEl>
                                        <p:attrNameLst>
                                          <p:attrName>ppt_x</p:attrName>
                                        </p:attrNameLst>
                                      </p:cBhvr>
                                      <p:tavLst>
                                        <p:tav tm="0">
                                          <p:val>
                                            <p:strVal val="#ppt_x"/>
                                          </p:val>
                                        </p:tav>
                                        <p:tav tm="100000">
                                          <p:val>
                                            <p:strVal val="#ppt_x"/>
                                          </p:val>
                                        </p:tav>
                                      </p:tavLst>
                                    </p:anim>
                                    <p:anim calcmode="lin" valueType="num">
                                      <p:cBhvr additive="base">
                                        <p:cTn id="244" dur="500" fill="hold"/>
                                        <p:tgtEl>
                                          <p:spTgt spid="393395"/>
                                        </p:tgtEl>
                                        <p:attrNameLst>
                                          <p:attrName>ppt_y</p:attrName>
                                        </p:attrNameLst>
                                      </p:cBhvr>
                                      <p:tavLst>
                                        <p:tav tm="0">
                                          <p:val>
                                            <p:strVal val="0-#ppt_h/2"/>
                                          </p:val>
                                        </p:tav>
                                        <p:tav tm="100000">
                                          <p:val>
                                            <p:strVal val="#ppt_y"/>
                                          </p:val>
                                        </p:tav>
                                      </p:tavLst>
                                    </p:anim>
                                  </p:childTnLst>
                                </p:cTn>
                              </p:par>
                            </p:childTnLst>
                          </p:cTn>
                        </p:par>
                        <p:par>
                          <p:cTn id="245" fill="hold" nodeType="afterGroup">
                            <p:stCondLst>
                              <p:cond delay="2000"/>
                            </p:stCondLst>
                            <p:childTnLst>
                              <p:par>
                                <p:cTn id="246" presetID="2" presetClass="entr" presetSubtype="1" fill="hold" grpId="0" nodeType="afterEffect">
                                  <p:stCondLst>
                                    <p:cond delay="0"/>
                                  </p:stCondLst>
                                  <p:childTnLst>
                                    <p:set>
                                      <p:cBhvr>
                                        <p:cTn id="247" dur="1" fill="hold">
                                          <p:stCondLst>
                                            <p:cond delay="0"/>
                                          </p:stCondLst>
                                        </p:cTn>
                                        <p:tgtEl>
                                          <p:spTgt spid="393396"/>
                                        </p:tgtEl>
                                        <p:attrNameLst>
                                          <p:attrName>style.visibility</p:attrName>
                                        </p:attrNameLst>
                                      </p:cBhvr>
                                      <p:to>
                                        <p:strVal val="visible"/>
                                      </p:to>
                                    </p:set>
                                    <p:anim calcmode="lin" valueType="num">
                                      <p:cBhvr additive="base">
                                        <p:cTn id="248" dur="500" fill="hold"/>
                                        <p:tgtEl>
                                          <p:spTgt spid="393396"/>
                                        </p:tgtEl>
                                        <p:attrNameLst>
                                          <p:attrName>ppt_x</p:attrName>
                                        </p:attrNameLst>
                                      </p:cBhvr>
                                      <p:tavLst>
                                        <p:tav tm="0">
                                          <p:val>
                                            <p:strVal val="#ppt_x"/>
                                          </p:val>
                                        </p:tav>
                                        <p:tav tm="100000">
                                          <p:val>
                                            <p:strVal val="#ppt_x"/>
                                          </p:val>
                                        </p:tav>
                                      </p:tavLst>
                                    </p:anim>
                                    <p:anim calcmode="lin" valueType="num">
                                      <p:cBhvr additive="base">
                                        <p:cTn id="249" dur="500" fill="hold"/>
                                        <p:tgtEl>
                                          <p:spTgt spid="393396"/>
                                        </p:tgtEl>
                                        <p:attrNameLst>
                                          <p:attrName>ppt_y</p:attrName>
                                        </p:attrNameLst>
                                      </p:cBhvr>
                                      <p:tavLst>
                                        <p:tav tm="0">
                                          <p:val>
                                            <p:strVal val="0-#ppt_h/2"/>
                                          </p:val>
                                        </p:tav>
                                        <p:tav tm="100000">
                                          <p:val>
                                            <p:strVal val="#ppt_y"/>
                                          </p:val>
                                        </p:tav>
                                      </p:tavLst>
                                    </p:anim>
                                  </p:childTnLst>
                                </p:cTn>
                              </p:par>
                            </p:childTnLst>
                          </p:cTn>
                        </p:par>
                        <p:par>
                          <p:cTn id="250" fill="hold" nodeType="afterGroup">
                            <p:stCondLst>
                              <p:cond delay="2500"/>
                            </p:stCondLst>
                            <p:childTnLst>
                              <p:par>
                                <p:cTn id="251" presetID="2" presetClass="entr" presetSubtype="1" fill="hold" grpId="0" nodeType="afterEffect">
                                  <p:stCondLst>
                                    <p:cond delay="0"/>
                                  </p:stCondLst>
                                  <p:childTnLst>
                                    <p:set>
                                      <p:cBhvr>
                                        <p:cTn id="252" dur="1" fill="hold">
                                          <p:stCondLst>
                                            <p:cond delay="0"/>
                                          </p:stCondLst>
                                        </p:cTn>
                                        <p:tgtEl>
                                          <p:spTgt spid="393397"/>
                                        </p:tgtEl>
                                        <p:attrNameLst>
                                          <p:attrName>style.visibility</p:attrName>
                                        </p:attrNameLst>
                                      </p:cBhvr>
                                      <p:to>
                                        <p:strVal val="visible"/>
                                      </p:to>
                                    </p:set>
                                    <p:anim calcmode="lin" valueType="num">
                                      <p:cBhvr additive="base">
                                        <p:cTn id="253" dur="500" fill="hold"/>
                                        <p:tgtEl>
                                          <p:spTgt spid="393397"/>
                                        </p:tgtEl>
                                        <p:attrNameLst>
                                          <p:attrName>ppt_x</p:attrName>
                                        </p:attrNameLst>
                                      </p:cBhvr>
                                      <p:tavLst>
                                        <p:tav tm="0">
                                          <p:val>
                                            <p:strVal val="#ppt_x"/>
                                          </p:val>
                                        </p:tav>
                                        <p:tav tm="100000">
                                          <p:val>
                                            <p:strVal val="#ppt_x"/>
                                          </p:val>
                                        </p:tav>
                                      </p:tavLst>
                                    </p:anim>
                                    <p:anim calcmode="lin" valueType="num">
                                      <p:cBhvr additive="base">
                                        <p:cTn id="254" dur="500" fill="hold"/>
                                        <p:tgtEl>
                                          <p:spTgt spid="393397"/>
                                        </p:tgtEl>
                                        <p:attrNameLst>
                                          <p:attrName>ppt_y</p:attrName>
                                        </p:attrNameLst>
                                      </p:cBhvr>
                                      <p:tavLst>
                                        <p:tav tm="0">
                                          <p:val>
                                            <p:strVal val="0-#ppt_h/2"/>
                                          </p:val>
                                        </p:tav>
                                        <p:tav tm="100000">
                                          <p:val>
                                            <p:strVal val="#ppt_y"/>
                                          </p:val>
                                        </p:tav>
                                      </p:tavLst>
                                    </p:anim>
                                  </p:childTnLst>
                                </p:cTn>
                              </p:par>
                            </p:childTnLst>
                          </p:cTn>
                        </p:par>
                        <p:par>
                          <p:cTn id="255" fill="hold" nodeType="afterGroup">
                            <p:stCondLst>
                              <p:cond delay="3000"/>
                            </p:stCondLst>
                            <p:childTnLst>
                              <p:par>
                                <p:cTn id="256" presetID="2" presetClass="entr" presetSubtype="1" fill="hold" grpId="0" nodeType="afterEffect">
                                  <p:stCondLst>
                                    <p:cond delay="0"/>
                                  </p:stCondLst>
                                  <p:childTnLst>
                                    <p:set>
                                      <p:cBhvr>
                                        <p:cTn id="257" dur="1" fill="hold">
                                          <p:stCondLst>
                                            <p:cond delay="0"/>
                                          </p:stCondLst>
                                        </p:cTn>
                                        <p:tgtEl>
                                          <p:spTgt spid="393398"/>
                                        </p:tgtEl>
                                        <p:attrNameLst>
                                          <p:attrName>style.visibility</p:attrName>
                                        </p:attrNameLst>
                                      </p:cBhvr>
                                      <p:to>
                                        <p:strVal val="visible"/>
                                      </p:to>
                                    </p:set>
                                    <p:anim calcmode="lin" valueType="num">
                                      <p:cBhvr additive="base">
                                        <p:cTn id="258" dur="500" fill="hold"/>
                                        <p:tgtEl>
                                          <p:spTgt spid="393398"/>
                                        </p:tgtEl>
                                        <p:attrNameLst>
                                          <p:attrName>ppt_x</p:attrName>
                                        </p:attrNameLst>
                                      </p:cBhvr>
                                      <p:tavLst>
                                        <p:tav tm="0">
                                          <p:val>
                                            <p:strVal val="#ppt_x"/>
                                          </p:val>
                                        </p:tav>
                                        <p:tav tm="100000">
                                          <p:val>
                                            <p:strVal val="#ppt_x"/>
                                          </p:val>
                                        </p:tav>
                                      </p:tavLst>
                                    </p:anim>
                                    <p:anim calcmode="lin" valueType="num">
                                      <p:cBhvr additive="base">
                                        <p:cTn id="259" dur="500" fill="hold"/>
                                        <p:tgtEl>
                                          <p:spTgt spid="393398"/>
                                        </p:tgtEl>
                                        <p:attrNameLst>
                                          <p:attrName>ppt_y</p:attrName>
                                        </p:attrNameLst>
                                      </p:cBhvr>
                                      <p:tavLst>
                                        <p:tav tm="0">
                                          <p:val>
                                            <p:strVal val="0-#ppt_h/2"/>
                                          </p:val>
                                        </p:tav>
                                        <p:tav tm="100000">
                                          <p:val>
                                            <p:strVal val="#ppt_y"/>
                                          </p:val>
                                        </p:tav>
                                      </p:tavLst>
                                    </p:anim>
                                  </p:childTnLst>
                                </p:cTn>
                              </p:par>
                            </p:childTnLst>
                          </p:cTn>
                        </p:par>
                        <p:par>
                          <p:cTn id="260" fill="hold" nodeType="afterGroup">
                            <p:stCondLst>
                              <p:cond delay="3500"/>
                            </p:stCondLst>
                            <p:childTnLst>
                              <p:par>
                                <p:cTn id="261" presetID="2" presetClass="entr" presetSubtype="1" fill="hold" grpId="0" nodeType="afterEffect">
                                  <p:stCondLst>
                                    <p:cond delay="0"/>
                                  </p:stCondLst>
                                  <p:childTnLst>
                                    <p:set>
                                      <p:cBhvr>
                                        <p:cTn id="262" dur="1" fill="hold">
                                          <p:stCondLst>
                                            <p:cond delay="0"/>
                                          </p:stCondLst>
                                        </p:cTn>
                                        <p:tgtEl>
                                          <p:spTgt spid="393401"/>
                                        </p:tgtEl>
                                        <p:attrNameLst>
                                          <p:attrName>style.visibility</p:attrName>
                                        </p:attrNameLst>
                                      </p:cBhvr>
                                      <p:to>
                                        <p:strVal val="visible"/>
                                      </p:to>
                                    </p:set>
                                    <p:anim calcmode="lin" valueType="num">
                                      <p:cBhvr additive="base">
                                        <p:cTn id="263" dur="500" fill="hold"/>
                                        <p:tgtEl>
                                          <p:spTgt spid="393401"/>
                                        </p:tgtEl>
                                        <p:attrNameLst>
                                          <p:attrName>ppt_x</p:attrName>
                                        </p:attrNameLst>
                                      </p:cBhvr>
                                      <p:tavLst>
                                        <p:tav tm="0">
                                          <p:val>
                                            <p:strVal val="#ppt_x"/>
                                          </p:val>
                                        </p:tav>
                                        <p:tav tm="100000">
                                          <p:val>
                                            <p:strVal val="#ppt_x"/>
                                          </p:val>
                                        </p:tav>
                                      </p:tavLst>
                                    </p:anim>
                                    <p:anim calcmode="lin" valueType="num">
                                      <p:cBhvr additive="base">
                                        <p:cTn id="264" dur="500" fill="hold"/>
                                        <p:tgtEl>
                                          <p:spTgt spid="393401"/>
                                        </p:tgtEl>
                                        <p:attrNameLst>
                                          <p:attrName>ppt_y</p:attrName>
                                        </p:attrNameLst>
                                      </p:cBhvr>
                                      <p:tavLst>
                                        <p:tav tm="0">
                                          <p:val>
                                            <p:strVal val="0-#ppt_h/2"/>
                                          </p:val>
                                        </p:tav>
                                        <p:tav tm="100000">
                                          <p:val>
                                            <p:strVal val="#ppt_y"/>
                                          </p:val>
                                        </p:tav>
                                      </p:tavLst>
                                    </p:anim>
                                  </p:childTnLst>
                                </p:cTn>
                              </p:par>
                            </p:childTnLst>
                          </p:cTn>
                        </p:par>
                        <p:par>
                          <p:cTn id="265" fill="hold" nodeType="afterGroup">
                            <p:stCondLst>
                              <p:cond delay="4000"/>
                            </p:stCondLst>
                            <p:childTnLst>
                              <p:par>
                                <p:cTn id="266" presetID="2" presetClass="entr" presetSubtype="1" fill="hold" grpId="0" nodeType="afterEffect">
                                  <p:stCondLst>
                                    <p:cond delay="0"/>
                                  </p:stCondLst>
                                  <p:childTnLst>
                                    <p:set>
                                      <p:cBhvr>
                                        <p:cTn id="267" dur="1" fill="hold">
                                          <p:stCondLst>
                                            <p:cond delay="0"/>
                                          </p:stCondLst>
                                        </p:cTn>
                                        <p:tgtEl>
                                          <p:spTgt spid="393402"/>
                                        </p:tgtEl>
                                        <p:attrNameLst>
                                          <p:attrName>style.visibility</p:attrName>
                                        </p:attrNameLst>
                                      </p:cBhvr>
                                      <p:to>
                                        <p:strVal val="visible"/>
                                      </p:to>
                                    </p:set>
                                    <p:anim calcmode="lin" valueType="num">
                                      <p:cBhvr additive="base">
                                        <p:cTn id="268" dur="500" fill="hold"/>
                                        <p:tgtEl>
                                          <p:spTgt spid="393402"/>
                                        </p:tgtEl>
                                        <p:attrNameLst>
                                          <p:attrName>ppt_x</p:attrName>
                                        </p:attrNameLst>
                                      </p:cBhvr>
                                      <p:tavLst>
                                        <p:tav tm="0">
                                          <p:val>
                                            <p:strVal val="#ppt_x"/>
                                          </p:val>
                                        </p:tav>
                                        <p:tav tm="100000">
                                          <p:val>
                                            <p:strVal val="#ppt_x"/>
                                          </p:val>
                                        </p:tav>
                                      </p:tavLst>
                                    </p:anim>
                                    <p:anim calcmode="lin" valueType="num">
                                      <p:cBhvr additive="base">
                                        <p:cTn id="269" dur="500" fill="hold"/>
                                        <p:tgtEl>
                                          <p:spTgt spid="393402"/>
                                        </p:tgtEl>
                                        <p:attrNameLst>
                                          <p:attrName>ppt_y</p:attrName>
                                        </p:attrNameLst>
                                      </p:cBhvr>
                                      <p:tavLst>
                                        <p:tav tm="0">
                                          <p:val>
                                            <p:strVal val="0-#ppt_h/2"/>
                                          </p:val>
                                        </p:tav>
                                        <p:tav tm="100000">
                                          <p:val>
                                            <p:strVal val="#ppt_y"/>
                                          </p:val>
                                        </p:tav>
                                      </p:tavLst>
                                    </p:anim>
                                  </p:childTnLst>
                                </p:cTn>
                              </p:par>
                            </p:childTnLst>
                          </p:cTn>
                        </p:par>
                        <p:par>
                          <p:cTn id="270" fill="hold" nodeType="afterGroup">
                            <p:stCondLst>
                              <p:cond delay="4500"/>
                            </p:stCondLst>
                            <p:childTnLst>
                              <p:par>
                                <p:cTn id="271" presetID="2" presetClass="entr" presetSubtype="1" fill="hold" grpId="0" nodeType="afterEffect">
                                  <p:stCondLst>
                                    <p:cond delay="0"/>
                                  </p:stCondLst>
                                  <p:childTnLst>
                                    <p:set>
                                      <p:cBhvr>
                                        <p:cTn id="272" dur="1" fill="hold">
                                          <p:stCondLst>
                                            <p:cond delay="0"/>
                                          </p:stCondLst>
                                        </p:cTn>
                                        <p:tgtEl>
                                          <p:spTgt spid="393403"/>
                                        </p:tgtEl>
                                        <p:attrNameLst>
                                          <p:attrName>style.visibility</p:attrName>
                                        </p:attrNameLst>
                                      </p:cBhvr>
                                      <p:to>
                                        <p:strVal val="visible"/>
                                      </p:to>
                                    </p:set>
                                    <p:anim calcmode="lin" valueType="num">
                                      <p:cBhvr additive="base">
                                        <p:cTn id="273" dur="500" fill="hold"/>
                                        <p:tgtEl>
                                          <p:spTgt spid="393403"/>
                                        </p:tgtEl>
                                        <p:attrNameLst>
                                          <p:attrName>ppt_x</p:attrName>
                                        </p:attrNameLst>
                                      </p:cBhvr>
                                      <p:tavLst>
                                        <p:tav tm="0">
                                          <p:val>
                                            <p:strVal val="#ppt_x"/>
                                          </p:val>
                                        </p:tav>
                                        <p:tav tm="100000">
                                          <p:val>
                                            <p:strVal val="#ppt_x"/>
                                          </p:val>
                                        </p:tav>
                                      </p:tavLst>
                                    </p:anim>
                                    <p:anim calcmode="lin" valueType="num">
                                      <p:cBhvr additive="base">
                                        <p:cTn id="274" dur="500" fill="hold"/>
                                        <p:tgtEl>
                                          <p:spTgt spid="393403"/>
                                        </p:tgtEl>
                                        <p:attrNameLst>
                                          <p:attrName>ppt_y</p:attrName>
                                        </p:attrNameLst>
                                      </p:cBhvr>
                                      <p:tavLst>
                                        <p:tav tm="0">
                                          <p:val>
                                            <p:strVal val="0-#ppt_h/2"/>
                                          </p:val>
                                        </p:tav>
                                        <p:tav tm="100000">
                                          <p:val>
                                            <p:strVal val="#ppt_y"/>
                                          </p:val>
                                        </p:tav>
                                      </p:tavLst>
                                    </p:anim>
                                  </p:childTnLst>
                                </p:cTn>
                              </p:par>
                            </p:childTnLst>
                          </p:cTn>
                        </p:par>
                        <p:par>
                          <p:cTn id="275" fill="hold" nodeType="afterGroup">
                            <p:stCondLst>
                              <p:cond delay="5000"/>
                            </p:stCondLst>
                            <p:childTnLst>
                              <p:par>
                                <p:cTn id="276" presetID="2" presetClass="entr" presetSubtype="1" fill="hold" grpId="0" nodeType="afterEffect">
                                  <p:stCondLst>
                                    <p:cond delay="0"/>
                                  </p:stCondLst>
                                  <p:childTnLst>
                                    <p:set>
                                      <p:cBhvr>
                                        <p:cTn id="277" dur="1" fill="hold">
                                          <p:stCondLst>
                                            <p:cond delay="0"/>
                                          </p:stCondLst>
                                        </p:cTn>
                                        <p:tgtEl>
                                          <p:spTgt spid="393404"/>
                                        </p:tgtEl>
                                        <p:attrNameLst>
                                          <p:attrName>style.visibility</p:attrName>
                                        </p:attrNameLst>
                                      </p:cBhvr>
                                      <p:to>
                                        <p:strVal val="visible"/>
                                      </p:to>
                                    </p:set>
                                    <p:anim calcmode="lin" valueType="num">
                                      <p:cBhvr additive="base">
                                        <p:cTn id="278" dur="500" fill="hold"/>
                                        <p:tgtEl>
                                          <p:spTgt spid="393404"/>
                                        </p:tgtEl>
                                        <p:attrNameLst>
                                          <p:attrName>ppt_x</p:attrName>
                                        </p:attrNameLst>
                                      </p:cBhvr>
                                      <p:tavLst>
                                        <p:tav tm="0">
                                          <p:val>
                                            <p:strVal val="#ppt_x"/>
                                          </p:val>
                                        </p:tav>
                                        <p:tav tm="100000">
                                          <p:val>
                                            <p:strVal val="#ppt_x"/>
                                          </p:val>
                                        </p:tav>
                                      </p:tavLst>
                                    </p:anim>
                                    <p:anim calcmode="lin" valueType="num">
                                      <p:cBhvr additive="base">
                                        <p:cTn id="279" dur="500" fill="hold"/>
                                        <p:tgtEl>
                                          <p:spTgt spid="393404"/>
                                        </p:tgtEl>
                                        <p:attrNameLst>
                                          <p:attrName>ppt_y</p:attrName>
                                        </p:attrNameLst>
                                      </p:cBhvr>
                                      <p:tavLst>
                                        <p:tav tm="0">
                                          <p:val>
                                            <p:strVal val="0-#ppt_h/2"/>
                                          </p:val>
                                        </p:tav>
                                        <p:tav tm="100000">
                                          <p:val>
                                            <p:strVal val="#ppt_y"/>
                                          </p:val>
                                        </p:tav>
                                      </p:tavLst>
                                    </p:anim>
                                  </p:childTnLst>
                                </p:cTn>
                              </p:par>
                            </p:childTnLst>
                          </p:cTn>
                        </p:par>
                        <p:par>
                          <p:cTn id="280" fill="hold" nodeType="afterGroup">
                            <p:stCondLst>
                              <p:cond delay="5500"/>
                            </p:stCondLst>
                            <p:childTnLst>
                              <p:par>
                                <p:cTn id="281" presetID="2" presetClass="entr" presetSubtype="1" fill="hold" grpId="0" nodeType="afterEffect">
                                  <p:stCondLst>
                                    <p:cond delay="0"/>
                                  </p:stCondLst>
                                  <p:childTnLst>
                                    <p:set>
                                      <p:cBhvr>
                                        <p:cTn id="282" dur="1" fill="hold">
                                          <p:stCondLst>
                                            <p:cond delay="0"/>
                                          </p:stCondLst>
                                        </p:cTn>
                                        <p:tgtEl>
                                          <p:spTgt spid="393405"/>
                                        </p:tgtEl>
                                        <p:attrNameLst>
                                          <p:attrName>style.visibility</p:attrName>
                                        </p:attrNameLst>
                                      </p:cBhvr>
                                      <p:to>
                                        <p:strVal val="visible"/>
                                      </p:to>
                                    </p:set>
                                    <p:anim calcmode="lin" valueType="num">
                                      <p:cBhvr additive="base">
                                        <p:cTn id="283" dur="500" fill="hold"/>
                                        <p:tgtEl>
                                          <p:spTgt spid="393405"/>
                                        </p:tgtEl>
                                        <p:attrNameLst>
                                          <p:attrName>ppt_x</p:attrName>
                                        </p:attrNameLst>
                                      </p:cBhvr>
                                      <p:tavLst>
                                        <p:tav tm="0">
                                          <p:val>
                                            <p:strVal val="#ppt_x"/>
                                          </p:val>
                                        </p:tav>
                                        <p:tav tm="100000">
                                          <p:val>
                                            <p:strVal val="#ppt_x"/>
                                          </p:val>
                                        </p:tav>
                                      </p:tavLst>
                                    </p:anim>
                                    <p:anim calcmode="lin" valueType="num">
                                      <p:cBhvr additive="base">
                                        <p:cTn id="284" dur="500" fill="hold"/>
                                        <p:tgtEl>
                                          <p:spTgt spid="393405"/>
                                        </p:tgtEl>
                                        <p:attrNameLst>
                                          <p:attrName>ppt_y</p:attrName>
                                        </p:attrNameLst>
                                      </p:cBhvr>
                                      <p:tavLst>
                                        <p:tav tm="0">
                                          <p:val>
                                            <p:strVal val="0-#ppt_h/2"/>
                                          </p:val>
                                        </p:tav>
                                        <p:tav tm="100000">
                                          <p:val>
                                            <p:strVal val="#ppt_y"/>
                                          </p:val>
                                        </p:tav>
                                      </p:tavLst>
                                    </p:anim>
                                  </p:childTnLst>
                                </p:cTn>
                              </p:par>
                            </p:childTnLst>
                          </p:cTn>
                        </p:par>
                        <p:par>
                          <p:cTn id="285" fill="hold" nodeType="afterGroup">
                            <p:stCondLst>
                              <p:cond delay="6000"/>
                            </p:stCondLst>
                            <p:childTnLst>
                              <p:par>
                                <p:cTn id="286" presetID="2" presetClass="entr" presetSubtype="1" fill="hold" grpId="0" nodeType="afterEffect">
                                  <p:stCondLst>
                                    <p:cond delay="0"/>
                                  </p:stCondLst>
                                  <p:childTnLst>
                                    <p:set>
                                      <p:cBhvr>
                                        <p:cTn id="287" dur="1" fill="hold">
                                          <p:stCondLst>
                                            <p:cond delay="0"/>
                                          </p:stCondLst>
                                        </p:cTn>
                                        <p:tgtEl>
                                          <p:spTgt spid="393406"/>
                                        </p:tgtEl>
                                        <p:attrNameLst>
                                          <p:attrName>style.visibility</p:attrName>
                                        </p:attrNameLst>
                                      </p:cBhvr>
                                      <p:to>
                                        <p:strVal val="visible"/>
                                      </p:to>
                                    </p:set>
                                    <p:anim calcmode="lin" valueType="num">
                                      <p:cBhvr additive="base">
                                        <p:cTn id="288" dur="500" fill="hold"/>
                                        <p:tgtEl>
                                          <p:spTgt spid="393406"/>
                                        </p:tgtEl>
                                        <p:attrNameLst>
                                          <p:attrName>ppt_x</p:attrName>
                                        </p:attrNameLst>
                                      </p:cBhvr>
                                      <p:tavLst>
                                        <p:tav tm="0">
                                          <p:val>
                                            <p:strVal val="#ppt_x"/>
                                          </p:val>
                                        </p:tav>
                                        <p:tav tm="100000">
                                          <p:val>
                                            <p:strVal val="#ppt_x"/>
                                          </p:val>
                                        </p:tav>
                                      </p:tavLst>
                                    </p:anim>
                                    <p:anim calcmode="lin" valueType="num">
                                      <p:cBhvr additive="base">
                                        <p:cTn id="289" dur="500" fill="hold"/>
                                        <p:tgtEl>
                                          <p:spTgt spid="393406"/>
                                        </p:tgtEl>
                                        <p:attrNameLst>
                                          <p:attrName>ppt_y</p:attrName>
                                        </p:attrNameLst>
                                      </p:cBhvr>
                                      <p:tavLst>
                                        <p:tav tm="0">
                                          <p:val>
                                            <p:strVal val="0-#ppt_h/2"/>
                                          </p:val>
                                        </p:tav>
                                        <p:tav tm="100000">
                                          <p:val>
                                            <p:strVal val="#ppt_y"/>
                                          </p:val>
                                        </p:tav>
                                      </p:tavLst>
                                    </p:anim>
                                  </p:childTnLst>
                                </p:cTn>
                              </p:par>
                            </p:childTnLst>
                          </p:cTn>
                        </p:par>
                      </p:childTnLst>
                    </p:cTn>
                  </p:par>
                  <p:par>
                    <p:cTn id="290" fill="hold" nodeType="clickPar">
                      <p:stCondLst>
                        <p:cond delay="indefinite"/>
                      </p:stCondLst>
                      <p:childTnLst>
                        <p:par>
                          <p:cTn id="291" fill="hold" nodeType="withGroup">
                            <p:stCondLst>
                              <p:cond delay="0"/>
                            </p:stCondLst>
                            <p:childTnLst>
                              <p:par>
                                <p:cTn id="292" presetID="2" presetClass="entr" presetSubtype="8" fill="hold" grpId="0" nodeType="clickEffect">
                                  <p:stCondLst>
                                    <p:cond delay="0"/>
                                  </p:stCondLst>
                                  <p:childTnLst>
                                    <p:set>
                                      <p:cBhvr>
                                        <p:cTn id="293" dur="1" fill="hold">
                                          <p:stCondLst>
                                            <p:cond delay="0"/>
                                          </p:stCondLst>
                                        </p:cTn>
                                        <p:tgtEl>
                                          <p:spTgt spid="393408"/>
                                        </p:tgtEl>
                                        <p:attrNameLst>
                                          <p:attrName>style.visibility</p:attrName>
                                        </p:attrNameLst>
                                      </p:cBhvr>
                                      <p:to>
                                        <p:strVal val="visible"/>
                                      </p:to>
                                    </p:set>
                                    <p:anim calcmode="lin" valueType="num">
                                      <p:cBhvr additive="base">
                                        <p:cTn id="294" dur="500" fill="hold"/>
                                        <p:tgtEl>
                                          <p:spTgt spid="393408"/>
                                        </p:tgtEl>
                                        <p:attrNameLst>
                                          <p:attrName>ppt_x</p:attrName>
                                        </p:attrNameLst>
                                      </p:cBhvr>
                                      <p:tavLst>
                                        <p:tav tm="0">
                                          <p:val>
                                            <p:strVal val="0-#ppt_w/2"/>
                                          </p:val>
                                        </p:tav>
                                        <p:tav tm="100000">
                                          <p:val>
                                            <p:strVal val="#ppt_x"/>
                                          </p:val>
                                        </p:tav>
                                      </p:tavLst>
                                    </p:anim>
                                    <p:anim calcmode="lin" valueType="num">
                                      <p:cBhvr additive="base">
                                        <p:cTn id="295" dur="500" fill="hold"/>
                                        <p:tgtEl>
                                          <p:spTgt spid="393408"/>
                                        </p:tgtEl>
                                        <p:attrNameLst>
                                          <p:attrName>ppt_y</p:attrName>
                                        </p:attrNameLst>
                                      </p:cBhvr>
                                      <p:tavLst>
                                        <p:tav tm="0">
                                          <p:val>
                                            <p:strVal val="#ppt_y"/>
                                          </p:val>
                                        </p:tav>
                                        <p:tav tm="100000">
                                          <p:val>
                                            <p:strVal val="#ppt_y"/>
                                          </p:val>
                                        </p:tav>
                                      </p:tavLst>
                                    </p:anim>
                                  </p:childTnLst>
                                </p:cTn>
                              </p:par>
                            </p:childTnLst>
                          </p:cTn>
                        </p:par>
                        <p:par>
                          <p:cTn id="296" fill="hold" nodeType="afterGroup">
                            <p:stCondLst>
                              <p:cond delay="500"/>
                            </p:stCondLst>
                            <p:childTnLst>
                              <p:par>
                                <p:cTn id="297" presetID="51" presetClass="entr" presetSubtype="0" fill="hold" nodeType="afterEffect">
                                  <p:stCondLst>
                                    <p:cond delay="0"/>
                                  </p:stCondLst>
                                  <p:childTnLst>
                                    <p:set>
                                      <p:cBhvr>
                                        <p:cTn id="298" dur="1" fill="hold">
                                          <p:stCondLst>
                                            <p:cond delay="0"/>
                                          </p:stCondLst>
                                        </p:cTn>
                                        <p:tgtEl>
                                          <p:spTgt spid="393410"/>
                                        </p:tgtEl>
                                        <p:attrNameLst>
                                          <p:attrName>style.visibility</p:attrName>
                                        </p:attrNameLst>
                                      </p:cBhvr>
                                      <p:to>
                                        <p:strVal val="visible"/>
                                      </p:to>
                                    </p:set>
                                    <p:animEffect transition="in" filter="fade">
                                      <p:cBhvr>
                                        <p:cTn id="299" dur="192" decel="100000"/>
                                        <p:tgtEl>
                                          <p:spTgt spid="393410"/>
                                        </p:tgtEl>
                                      </p:cBhvr>
                                    </p:animEffect>
                                    <p:animScale>
                                      <p:cBhvr>
                                        <p:cTn id="300" dur="192" decel="100000"/>
                                        <p:tgtEl>
                                          <p:spTgt spid="393410"/>
                                        </p:tgtEl>
                                      </p:cBhvr>
                                      <p:from x="10000" y="10000"/>
                                      <p:to x="200000" y="450000"/>
                                    </p:animScale>
                                    <p:animScale>
                                      <p:cBhvr>
                                        <p:cTn id="301" dur="308" accel="100000" fill="hold">
                                          <p:stCondLst>
                                            <p:cond delay="192"/>
                                          </p:stCondLst>
                                        </p:cTn>
                                        <p:tgtEl>
                                          <p:spTgt spid="393410"/>
                                        </p:tgtEl>
                                      </p:cBhvr>
                                      <p:from x="200000" y="450000"/>
                                      <p:to x="100000" y="100000"/>
                                    </p:animScale>
                                    <p:set>
                                      <p:cBhvr>
                                        <p:cTn id="302" dur="192" fill="hold"/>
                                        <p:tgtEl>
                                          <p:spTgt spid="393410"/>
                                        </p:tgtEl>
                                        <p:attrNameLst>
                                          <p:attrName>ppt_x</p:attrName>
                                        </p:attrNameLst>
                                      </p:cBhvr>
                                      <p:to>
                                        <p:strVal val="(0.5)"/>
                                      </p:to>
                                    </p:set>
                                    <p:anim from="(0.5)" to="(#ppt_x)" calcmode="lin" valueType="num">
                                      <p:cBhvr>
                                        <p:cTn id="303" dur="308" accel="100000" fill="hold">
                                          <p:stCondLst>
                                            <p:cond delay="192"/>
                                          </p:stCondLst>
                                        </p:cTn>
                                        <p:tgtEl>
                                          <p:spTgt spid="393410"/>
                                        </p:tgtEl>
                                        <p:attrNameLst>
                                          <p:attrName>ppt_x</p:attrName>
                                        </p:attrNameLst>
                                      </p:cBhvr>
                                    </p:anim>
                                    <p:set>
                                      <p:cBhvr>
                                        <p:cTn id="304" dur="192" fill="hold"/>
                                        <p:tgtEl>
                                          <p:spTgt spid="393410"/>
                                        </p:tgtEl>
                                        <p:attrNameLst>
                                          <p:attrName>ppt_y</p:attrName>
                                        </p:attrNameLst>
                                      </p:cBhvr>
                                      <p:to>
                                        <p:strVal val="(#ppt_y+0.4)"/>
                                      </p:to>
                                    </p:set>
                                    <p:anim from="(#ppt_y+0.4)" to="(#ppt_y)" calcmode="lin" valueType="num">
                                      <p:cBhvr>
                                        <p:cTn id="305" dur="308" accel="100000" fill="hold">
                                          <p:stCondLst>
                                            <p:cond delay="192"/>
                                          </p:stCondLst>
                                        </p:cTn>
                                        <p:tgtEl>
                                          <p:spTgt spid="393410"/>
                                        </p:tgtEl>
                                        <p:attrNameLst>
                                          <p:attrName>ppt_y</p:attrName>
                                        </p:attrNameLst>
                                      </p:cBhvr>
                                    </p:anim>
                                  </p:childTnLst>
                                </p:cTn>
                              </p:par>
                            </p:childTnLst>
                          </p:cTn>
                        </p:par>
                        <p:par>
                          <p:cTn id="306" fill="hold" nodeType="afterGroup">
                            <p:stCondLst>
                              <p:cond delay="1000"/>
                            </p:stCondLst>
                            <p:childTnLst>
                              <p:par>
                                <p:cTn id="307" presetID="51" presetClass="entr" presetSubtype="0" fill="hold" nodeType="afterEffect">
                                  <p:stCondLst>
                                    <p:cond delay="0"/>
                                  </p:stCondLst>
                                  <p:childTnLst>
                                    <p:set>
                                      <p:cBhvr>
                                        <p:cTn id="308" dur="1" fill="hold">
                                          <p:stCondLst>
                                            <p:cond delay="0"/>
                                          </p:stCondLst>
                                        </p:cTn>
                                        <p:tgtEl>
                                          <p:spTgt spid="393411"/>
                                        </p:tgtEl>
                                        <p:attrNameLst>
                                          <p:attrName>style.visibility</p:attrName>
                                        </p:attrNameLst>
                                      </p:cBhvr>
                                      <p:to>
                                        <p:strVal val="visible"/>
                                      </p:to>
                                    </p:set>
                                    <p:animEffect transition="in" filter="fade">
                                      <p:cBhvr>
                                        <p:cTn id="309" dur="192" decel="100000"/>
                                        <p:tgtEl>
                                          <p:spTgt spid="393411"/>
                                        </p:tgtEl>
                                      </p:cBhvr>
                                    </p:animEffect>
                                    <p:animScale>
                                      <p:cBhvr>
                                        <p:cTn id="310" dur="192" decel="100000"/>
                                        <p:tgtEl>
                                          <p:spTgt spid="393411"/>
                                        </p:tgtEl>
                                      </p:cBhvr>
                                      <p:from x="10000" y="10000"/>
                                      <p:to x="200000" y="450000"/>
                                    </p:animScale>
                                    <p:animScale>
                                      <p:cBhvr>
                                        <p:cTn id="311" dur="308" accel="100000" fill="hold">
                                          <p:stCondLst>
                                            <p:cond delay="192"/>
                                          </p:stCondLst>
                                        </p:cTn>
                                        <p:tgtEl>
                                          <p:spTgt spid="393411"/>
                                        </p:tgtEl>
                                      </p:cBhvr>
                                      <p:from x="200000" y="450000"/>
                                      <p:to x="100000" y="100000"/>
                                    </p:animScale>
                                    <p:set>
                                      <p:cBhvr>
                                        <p:cTn id="312" dur="192" fill="hold"/>
                                        <p:tgtEl>
                                          <p:spTgt spid="393411"/>
                                        </p:tgtEl>
                                        <p:attrNameLst>
                                          <p:attrName>ppt_x</p:attrName>
                                        </p:attrNameLst>
                                      </p:cBhvr>
                                      <p:to>
                                        <p:strVal val="(0.5)"/>
                                      </p:to>
                                    </p:set>
                                    <p:anim from="(0.5)" to="(#ppt_x)" calcmode="lin" valueType="num">
                                      <p:cBhvr>
                                        <p:cTn id="313" dur="308" accel="100000" fill="hold">
                                          <p:stCondLst>
                                            <p:cond delay="192"/>
                                          </p:stCondLst>
                                        </p:cTn>
                                        <p:tgtEl>
                                          <p:spTgt spid="393411"/>
                                        </p:tgtEl>
                                        <p:attrNameLst>
                                          <p:attrName>ppt_x</p:attrName>
                                        </p:attrNameLst>
                                      </p:cBhvr>
                                    </p:anim>
                                    <p:set>
                                      <p:cBhvr>
                                        <p:cTn id="314" dur="192" fill="hold"/>
                                        <p:tgtEl>
                                          <p:spTgt spid="393411"/>
                                        </p:tgtEl>
                                        <p:attrNameLst>
                                          <p:attrName>ppt_y</p:attrName>
                                        </p:attrNameLst>
                                      </p:cBhvr>
                                      <p:to>
                                        <p:strVal val="(#ppt_y+0.4)"/>
                                      </p:to>
                                    </p:set>
                                    <p:anim from="(#ppt_y+0.4)" to="(#ppt_y)" calcmode="lin" valueType="num">
                                      <p:cBhvr>
                                        <p:cTn id="315" dur="308" accel="100000" fill="hold">
                                          <p:stCondLst>
                                            <p:cond delay="192"/>
                                          </p:stCondLst>
                                        </p:cTn>
                                        <p:tgtEl>
                                          <p:spTgt spid="393411"/>
                                        </p:tgtEl>
                                        <p:attrNameLst>
                                          <p:attrName>ppt_y</p:attrName>
                                        </p:attrNameLst>
                                      </p:cBhvr>
                                    </p:anim>
                                  </p:childTnLst>
                                </p:cTn>
                              </p:par>
                            </p:childTnLst>
                          </p:cTn>
                        </p:par>
                        <p:par>
                          <p:cTn id="316" fill="hold" nodeType="afterGroup">
                            <p:stCondLst>
                              <p:cond delay="1500"/>
                            </p:stCondLst>
                            <p:childTnLst>
                              <p:par>
                                <p:cTn id="317" presetID="51" presetClass="entr" presetSubtype="0" fill="hold" nodeType="afterEffect">
                                  <p:stCondLst>
                                    <p:cond delay="0"/>
                                  </p:stCondLst>
                                  <p:childTnLst>
                                    <p:set>
                                      <p:cBhvr>
                                        <p:cTn id="318" dur="1" fill="hold">
                                          <p:stCondLst>
                                            <p:cond delay="0"/>
                                          </p:stCondLst>
                                        </p:cTn>
                                        <p:tgtEl>
                                          <p:spTgt spid="393412"/>
                                        </p:tgtEl>
                                        <p:attrNameLst>
                                          <p:attrName>style.visibility</p:attrName>
                                        </p:attrNameLst>
                                      </p:cBhvr>
                                      <p:to>
                                        <p:strVal val="visible"/>
                                      </p:to>
                                    </p:set>
                                    <p:animEffect transition="in" filter="fade">
                                      <p:cBhvr>
                                        <p:cTn id="319" dur="192" decel="100000"/>
                                        <p:tgtEl>
                                          <p:spTgt spid="393412"/>
                                        </p:tgtEl>
                                      </p:cBhvr>
                                    </p:animEffect>
                                    <p:animScale>
                                      <p:cBhvr>
                                        <p:cTn id="320" dur="192" decel="100000"/>
                                        <p:tgtEl>
                                          <p:spTgt spid="393412"/>
                                        </p:tgtEl>
                                      </p:cBhvr>
                                      <p:from x="10000" y="10000"/>
                                      <p:to x="200000" y="450000"/>
                                    </p:animScale>
                                    <p:animScale>
                                      <p:cBhvr>
                                        <p:cTn id="321" dur="308" accel="100000" fill="hold">
                                          <p:stCondLst>
                                            <p:cond delay="192"/>
                                          </p:stCondLst>
                                        </p:cTn>
                                        <p:tgtEl>
                                          <p:spTgt spid="393412"/>
                                        </p:tgtEl>
                                      </p:cBhvr>
                                      <p:from x="200000" y="450000"/>
                                      <p:to x="100000" y="100000"/>
                                    </p:animScale>
                                    <p:set>
                                      <p:cBhvr>
                                        <p:cTn id="322" dur="192" fill="hold"/>
                                        <p:tgtEl>
                                          <p:spTgt spid="393412"/>
                                        </p:tgtEl>
                                        <p:attrNameLst>
                                          <p:attrName>ppt_x</p:attrName>
                                        </p:attrNameLst>
                                      </p:cBhvr>
                                      <p:to>
                                        <p:strVal val="(0.5)"/>
                                      </p:to>
                                    </p:set>
                                    <p:anim from="(0.5)" to="(#ppt_x)" calcmode="lin" valueType="num">
                                      <p:cBhvr>
                                        <p:cTn id="323" dur="308" accel="100000" fill="hold">
                                          <p:stCondLst>
                                            <p:cond delay="192"/>
                                          </p:stCondLst>
                                        </p:cTn>
                                        <p:tgtEl>
                                          <p:spTgt spid="393412"/>
                                        </p:tgtEl>
                                        <p:attrNameLst>
                                          <p:attrName>ppt_x</p:attrName>
                                        </p:attrNameLst>
                                      </p:cBhvr>
                                    </p:anim>
                                    <p:set>
                                      <p:cBhvr>
                                        <p:cTn id="324" dur="192" fill="hold"/>
                                        <p:tgtEl>
                                          <p:spTgt spid="393412"/>
                                        </p:tgtEl>
                                        <p:attrNameLst>
                                          <p:attrName>ppt_y</p:attrName>
                                        </p:attrNameLst>
                                      </p:cBhvr>
                                      <p:to>
                                        <p:strVal val="(#ppt_y+0.4)"/>
                                      </p:to>
                                    </p:set>
                                    <p:anim from="(#ppt_y+0.4)" to="(#ppt_y)" calcmode="lin" valueType="num">
                                      <p:cBhvr>
                                        <p:cTn id="325" dur="308" accel="100000" fill="hold">
                                          <p:stCondLst>
                                            <p:cond delay="192"/>
                                          </p:stCondLst>
                                        </p:cTn>
                                        <p:tgtEl>
                                          <p:spTgt spid="393412"/>
                                        </p:tgtEl>
                                        <p:attrNameLst>
                                          <p:attrName>ppt_y</p:attrName>
                                        </p:attrNameLst>
                                      </p:cBhvr>
                                    </p:anim>
                                  </p:childTnLst>
                                </p:cTn>
                              </p:par>
                            </p:childTnLst>
                          </p:cTn>
                        </p:par>
                        <p:par>
                          <p:cTn id="326" fill="hold" nodeType="afterGroup">
                            <p:stCondLst>
                              <p:cond delay="2000"/>
                            </p:stCondLst>
                            <p:childTnLst>
                              <p:par>
                                <p:cTn id="327" presetID="51" presetClass="entr" presetSubtype="0" fill="hold" nodeType="afterEffect">
                                  <p:stCondLst>
                                    <p:cond delay="0"/>
                                  </p:stCondLst>
                                  <p:childTnLst>
                                    <p:set>
                                      <p:cBhvr>
                                        <p:cTn id="328" dur="1" fill="hold">
                                          <p:stCondLst>
                                            <p:cond delay="0"/>
                                          </p:stCondLst>
                                        </p:cTn>
                                        <p:tgtEl>
                                          <p:spTgt spid="393418"/>
                                        </p:tgtEl>
                                        <p:attrNameLst>
                                          <p:attrName>style.visibility</p:attrName>
                                        </p:attrNameLst>
                                      </p:cBhvr>
                                      <p:to>
                                        <p:strVal val="visible"/>
                                      </p:to>
                                    </p:set>
                                    <p:animEffect transition="in" filter="fade">
                                      <p:cBhvr>
                                        <p:cTn id="329" dur="192" decel="100000"/>
                                        <p:tgtEl>
                                          <p:spTgt spid="393418"/>
                                        </p:tgtEl>
                                      </p:cBhvr>
                                    </p:animEffect>
                                    <p:animScale>
                                      <p:cBhvr>
                                        <p:cTn id="330" dur="192" decel="100000"/>
                                        <p:tgtEl>
                                          <p:spTgt spid="393418"/>
                                        </p:tgtEl>
                                      </p:cBhvr>
                                      <p:from x="10000" y="10000"/>
                                      <p:to x="200000" y="450000"/>
                                    </p:animScale>
                                    <p:animScale>
                                      <p:cBhvr>
                                        <p:cTn id="331" dur="308" accel="100000" fill="hold">
                                          <p:stCondLst>
                                            <p:cond delay="192"/>
                                          </p:stCondLst>
                                        </p:cTn>
                                        <p:tgtEl>
                                          <p:spTgt spid="393418"/>
                                        </p:tgtEl>
                                      </p:cBhvr>
                                      <p:from x="200000" y="450000"/>
                                      <p:to x="100000" y="100000"/>
                                    </p:animScale>
                                    <p:set>
                                      <p:cBhvr>
                                        <p:cTn id="332" dur="192" fill="hold"/>
                                        <p:tgtEl>
                                          <p:spTgt spid="393418"/>
                                        </p:tgtEl>
                                        <p:attrNameLst>
                                          <p:attrName>ppt_x</p:attrName>
                                        </p:attrNameLst>
                                      </p:cBhvr>
                                      <p:to>
                                        <p:strVal val="(0.5)"/>
                                      </p:to>
                                    </p:set>
                                    <p:anim from="(0.5)" to="(#ppt_x)" calcmode="lin" valueType="num">
                                      <p:cBhvr>
                                        <p:cTn id="333" dur="308" accel="100000" fill="hold">
                                          <p:stCondLst>
                                            <p:cond delay="192"/>
                                          </p:stCondLst>
                                        </p:cTn>
                                        <p:tgtEl>
                                          <p:spTgt spid="393418"/>
                                        </p:tgtEl>
                                        <p:attrNameLst>
                                          <p:attrName>ppt_x</p:attrName>
                                        </p:attrNameLst>
                                      </p:cBhvr>
                                    </p:anim>
                                    <p:set>
                                      <p:cBhvr>
                                        <p:cTn id="334" dur="192" fill="hold"/>
                                        <p:tgtEl>
                                          <p:spTgt spid="393418"/>
                                        </p:tgtEl>
                                        <p:attrNameLst>
                                          <p:attrName>ppt_y</p:attrName>
                                        </p:attrNameLst>
                                      </p:cBhvr>
                                      <p:to>
                                        <p:strVal val="(#ppt_y+0.4)"/>
                                      </p:to>
                                    </p:set>
                                    <p:anim from="(#ppt_y+0.4)" to="(#ppt_y)" calcmode="lin" valueType="num">
                                      <p:cBhvr>
                                        <p:cTn id="335" dur="308" accel="100000" fill="hold">
                                          <p:stCondLst>
                                            <p:cond delay="192"/>
                                          </p:stCondLst>
                                        </p:cTn>
                                        <p:tgtEl>
                                          <p:spTgt spid="393418"/>
                                        </p:tgtEl>
                                        <p:attrNameLst>
                                          <p:attrName>ppt_y</p:attrName>
                                        </p:attrNameLst>
                                      </p:cBhvr>
                                    </p:anim>
                                  </p:childTnLst>
                                </p:cTn>
                              </p:par>
                            </p:childTnLst>
                          </p:cTn>
                        </p:par>
                        <p:par>
                          <p:cTn id="336" fill="hold" nodeType="afterGroup">
                            <p:stCondLst>
                              <p:cond delay="2500"/>
                            </p:stCondLst>
                            <p:childTnLst>
                              <p:par>
                                <p:cTn id="337" presetID="51" presetClass="entr" presetSubtype="0" fill="hold" nodeType="afterEffect">
                                  <p:stCondLst>
                                    <p:cond delay="0"/>
                                  </p:stCondLst>
                                  <p:childTnLst>
                                    <p:set>
                                      <p:cBhvr>
                                        <p:cTn id="338" dur="1" fill="hold">
                                          <p:stCondLst>
                                            <p:cond delay="0"/>
                                          </p:stCondLst>
                                        </p:cTn>
                                        <p:tgtEl>
                                          <p:spTgt spid="393413"/>
                                        </p:tgtEl>
                                        <p:attrNameLst>
                                          <p:attrName>style.visibility</p:attrName>
                                        </p:attrNameLst>
                                      </p:cBhvr>
                                      <p:to>
                                        <p:strVal val="visible"/>
                                      </p:to>
                                    </p:set>
                                    <p:animEffect transition="in" filter="fade">
                                      <p:cBhvr>
                                        <p:cTn id="339" dur="192" decel="100000"/>
                                        <p:tgtEl>
                                          <p:spTgt spid="393413"/>
                                        </p:tgtEl>
                                      </p:cBhvr>
                                    </p:animEffect>
                                    <p:animScale>
                                      <p:cBhvr>
                                        <p:cTn id="340" dur="192" decel="100000"/>
                                        <p:tgtEl>
                                          <p:spTgt spid="393413"/>
                                        </p:tgtEl>
                                      </p:cBhvr>
                                      <p:from x="10000" y="10000"/>
                                      <p:to x="200000" y="450000"/>
                                    </p:animScale>
                                    <p:animScale>
                                      <p:cBhvr>
                                        <p:cTn id="341" dur="308" accel="100000" fill="hold">
                                          <p:stCondLst>
                                            <p:cond delay="192"/>
                                          </p:stCondLst>
                                        </p:cTn>
                                        <p:tgtEl>
                                          <p:spTgt spid="393413"/>
                                        </p:tgtEl>
                                      </p:cBhvr>
                                      <p:from x="200000" y="450000"/>
                                      <p:to x="100000" y="100000"/>
                                    </p:animScale>
                                    <p:set>
                                      <p:cBhvr>
                                        <p:cTn id="342" dur="192" fill="hold"/>
                                        <p:tgtEl>
                                          <p:spTgt spid="393413"/>
                                        </p:tgtEl>
                                        <p:attrNameLst>
                                          <p:attrName>ppt_x</p:attrName>
                                        </p:attrNameLst>
                                      </p:cBhvr>
                                      <p:to>
                                        <p:strVal val="(0.5)"/>
                                      </p:to>
                                    </p:set>
                                    <p:anim from="(0.5)" to="(#ppt_x)" calcmode="lin" valueType="num">
                                      <p:cBhvr>
                                        <p:cTn id="343" dur="308" accel="100000" fill="hold">
                                          <p:stCondLst>
                                            <p:cond delay="192"/>
                                          </p:stCondLst>
                                        </p:cTn>
                                        <p:tgtEl>
                                          <p:spTgt spid="393413"/>
                                        </p:tgtEl>
                                        <p:attrNameLst>
                                          <p:attrName>ppt_x</p:attrName>
                                        </p:attrNameLst>
                                      </p:cBhvr>
                                    </p:anim>
                                    <p:set>
                                      <p:cBhvr>
                                        <p:cTn id="344" dur="192" fill="hold"/>
                                        <p:tgtEl>
                                          <p:spTgt spid="393413"/>
                                        </p:tgtEl>
                                        <p:attrNameLst>
                                          <p:attrName>ppt_y</p:attrName>
                                        </p:attrNameLst>
                                      </p:cBhvr>
                                      <p:to>
                                        <p:strVal val="(#ppt_y+0.4)"/>
                                      </p:to>
                                    </p:set>
                                    <p:anim from="(#ppt_y+0.4)" to="(#ppt_y)" calcmode="lin" valueType="num">
                                      <p:cBhvr>
                                        <p:cTn id="345" dur="308" accel="100000" fill="hold">
                                          <p:stCondLst>
                                            <p:cond delay="192"/>
                                          </p:stCondLst>
                                        </p:cTn>
                                        <p:tgtEl>
                                          <p:spTgt spid="393413"/>
                                        </p:tgtEl>
                                        <p:attrNameLst>
                                          <p:attrName>ppt_y</p:attrName>
                                        </p:attrNameLst>
                                      </p:cBhvr>
                                    </p:anim>
                                  </p:childTnLst>
                                </p:cTn>
                              </p:par>
                            </p:childTnLst>
                          </p:cTn>
                        </p:par>
                        <p:par>
                          <p:cTn id="346" fill="hold" nodeType="afterGroup">
                            <p:stCondLst>
                              <p:cond delay="3000"/>
                            </p:stCondLst>
                            <p:childTnLst>
                              <p:par>
                                <p:cTn id="347" presetID="51" presetClass="entr" presetSubtype="0" fill="hold" nodeType="afterEffect">
                                  <p:stCondLst>
                                    <p:cond delay="0"/>
                                  </p:stCondLst>
                                  <p:childTnLst>
                                    <p:set>
                                      <p:cBhvr>
                                        <p:cTn id="348" dur="1" fill="hold">
                                          <p:stCondLst>
                                            <p:cond delay="0"/>
                                          </p:stCondLst>
                                        </p:cTn>
                                        <p:tgtEl>
                                          <p:spTgt spid="393414"/>
                                        </p:tgtEl>
                                        <p:attrNameLst>
                                          <p:attrName>style.visibility</p:attrName>
                                        </p:attrNameLst>
                                      </p:cBhvr>
                                      <p:to>
                                        <p:strVal val="visible"/>
                                      </p:to>
                                    </p:set>
                                    <p:animEffect transition="in" filter="fade">
                                      <p:cBhvr>
                                        <p:cTn id="349" dur="192" decel="100000"/>
                                        <p:tgtEl>
                                          <p:spTgt spid="393414"/>
                                        </p:tgtEl>
                                      </p:cBhvr>
                                    </p:animEffect>
                                    <p:animScale>
                                      <p:cBhvr>
                                        <p:cTn id="350" dur="192" decel="100000"/>
                                        <p:tgtEl>
                                          <p:spTgt spid="393414"/>
                                        </p:tgtEl>
                                      </p:cBhvr>
                                      <p:from x="10000" y="10000"/>
                                      <p:to x="200000" y="450000"/>
                                    </p:animScale>
                                    <p:animScale>
                                      <p:cBhvr>
                                        <p:cTn id="351" dur="308" accel="100000" fill="hold">
                                          <p:stCondLst>
                                            <p:cond delay="192"/>
                                          </p:stCondLst>
                                        </p:cTn>
                                        <p:tgtEl>
                                          <p:spTgt spid="393414"/>
                                        </p:tgtEl>
                                      </p:cBhvr>
                                      <p:from x="200000" y="450000"/>
                                      <p:to x="100000" y="100000"/>
                                    </p:animScale>
                                    <p:set>
                                      <p:cBhvr>
                                        <p:cTn id="352" dur="192" fill="hold"/>
                                        <p:tgtEl>
                                          <p:spTgt spid="393414"/>
                                        </p:tgtEl>
                                        <p:attrNameLst>
                                          <p:attrName>ppt_x</p:attrName>
                                        </p:attrNameLst>
                                      </p:cBhvr>
                                      <p:to>
                                        <p:strVal val="(0.5)"/>
                                      </p:to>
                                    </p:set>
                                    <p:anim from="(0.5)" to="(#ppt_x)" calcmode="lin" valueType="num">
                                      <p:cBhvr>
                                        <p:cTn id="353" dur="308" accel="100000" fill="hold">
                                          <p:stCondLst>
                                            <p:cond delay="192"/>
                                          </p:stCondLst>
                                        </p:cTn>
                                        <p:tgtEl>
                                          <p:spTgt spid="393414"/>
                                        </p:tgtEl>
                                        <p:attrNameLst>
                                          <p:attrName>ppt_x</p:attrName>
                                        </p:attrNameLst>
                                      </p:cBhvr>
                                    </p:anim>
                                    <p:set>
                                      <p:cBhvr>
                                        <p:cTn id="354" dur="192" fill="hold"/>
                                        <p:tgtEl>
                                          <p:spTgt spid="393414"/>
                                        </p:tgtEl>
                                        <p:attrNameLst>
                                          <p:attrName>ppt_y</p:attrName>
                                        </p:attrNameLst>
                                      </p:cBhvr>
                                      <p:to>
                                        <p:strVal val="(#ppt_y+0.4)"/>
                                      </p:to>
                                    </p:set>
                                    <p:anim from="(#ppt_y+0.4)" to="(#ppt_y)" calcmode="lin" valueType="num">
                                      <p:cBhvr>
                                        <p:cTn id="355" dur="308" accel="100000" fill="hold">
                                          <p:stCondLst>
                                            <p:cond delay="192"/>
                                          </p:stCondLst>
                                        </p:cTn>
                                        <p:tgtEl>
                                          <p:spTgt spid="393414"/>
                                        </p:tgtEl>
                                        <p:attrNameLst>
                                          <p:attrName>ppt_y</p:attrName>
                                        </p:attrNameLst>
                                      </p:cBhvr>
                                    </p:anim>
                                  </p:childTnLst>
                                </p:cTn>
                              </p:par>
                            </p:childTnLst>
                          </p:cTn>
                        </p:par>
                        <p:par>
                          <p:cTn id="356" fill="hold" nodeType="afterGroup">
                            <p:stCondLst>
                              <p:cond delay="3500"/>
                            </p:stCondLst>
                            <p:childTnLst>
                              <p:par>
                                <p:cTn id="357" presetID="51" presetClass="entr" presetSubtype="0" fill="hold" nodeType="afterEffect">
                                  <p:stCondLst>
                                    <p:cond delay="0"/>
                                  </p:stCondLst>
                                  <p:childTnLst>
                                    <p:set>
                                      <p:cBhvr>
                                        <p:cTn id="358" dur="1" fill="hold">
                                          <p:stCondLst>
                                            <p:cond delay="0"/>
                                          </p:stCondLst>
                                        </p:cTn>
                                        <p:tgtEl>
                                          <p:spTgt spid="393419"/>
                                        </p:tgtEl>
                                        <p:attrNameLst>
                                          <p:attrName>style.visibility</p:attrName>
                                        </p:attrNameLst>
                                      </p:cBhvr>
                                      <p:to>
                                        <p:strVal val="visible"/>
                                      </p:to>
                                    </p:set>
                                    <p:animEffect transition="in" filter="fade">
                                      <p:cBhvr>
                                        <p:cTn id="359" dur="192" decel="100000"/>
                                        <p:tgtEl>
                                          <p:spTgt spid="393419"/>
                                        </p:tgtEl>
                                      </p:cBhvr>
                                    </p:animEffect>
                                    <p:animScale>
                                      <p:cBhvr>
                                        <p:cTn id="360" dur="192" decel="100000"/>
                                        <p:tgtEl>
                                          <p:spTgt spid="393419"/>
                                        </p:tgtEl>
                                      </p:cBhvr>
                                      <p:from x="10000" y="10000"/>
                                      <p:to x="200000" y="450000"/>
                                    </p:animScale>
                                    <p:animScale>
                                      <p:cBhvr>
                                        <p:cTn id="361" dur="308" accel="100000" fill="hold">
                                          <p:stCondLst>
                                            <p:cond delay="192"/>
                                          </p:stCondLst>
                                        </p:cTn>
                                        <p:tgtEl>
                                          <p:spTgt spid="393419"/>
                                        </p:tgtEl>
                                      </p:cBhvr>
                                      <p:from x="200000" y="450000"/>
                                      <p:to x="100000" y="100000"/>
                                    </p:animScale>
                                    <p:set>
                                      <p:cBhvr>
                                        <p:cTn id="362" dur="192" fill="hold"/>
                                        <p:tgtEl>
                                          <p:spTgt spid="393419"/>
                                        </p:tgtEl>
                                        <p:attrNameLst>
                                          <p:attrName>ppt_x</p:attrName>
                                        </p:attrNameLst>
                                      </p:cBhvr>
                                      <p:to>
                                        <p:strVal val="(0.5)"/>
                                      </p:to>
                                    </p:set>
                                    <p:anim from="(0.5)" to="(#ppt_x)" calcmode="lin" valueType="num">
                                      <p:cBhvr>
                                        <p:cTn id="363" dur="308" accel="100000" fill="hold">
                                          <p:stCondLst>
                                            <p:cond delay="192"/>
                                          </p:stCondLst>
                                        </p:cTn>
                                        <p:tgtEl>
                                          <p:spTgt spid="393419"/>
                                        </p:tgtEl>
                                        <p:attrNameLst>
                                          <p:attrName>ppt_x</p:attrName>
                                        </p:attrNameLst>
                                      </p:cBhvr>
                                    </p:anim>
                                    <p:set>
                                      <p:cBhvr>
                                        <p:cTn id="364" dur="192" fill="hold"/>
                                        <p:tgtEl>
                                          <p:spTgt spid="393419"/>
                                        </p:tgtEl>
                                        <p:attrNameLst>
                                          <p:attrName>ppt_y</p:attrName>
                                        </p:attrNameLst>
                                      </p:cBhvr>
                                      <p:to>
                                        <p:strVal val="(#ppt_y+0.4)"/>
                                      </p:to>
                                    </p:set>
                                    <p:anim from="(#ppt_y+0.4)" to="(#ppt_y)" calcmode="lin" valueType="num">
                                      <p:cBhvr>
                                        <p:cTn id="365" dur="308" accel="100000" fill="hold">
                                          <p:stCondLst>
                                            <p:cond delay="192"/>
                                          </p:stCondLst>
                                        </p:cTn>
                                        <p:tgtEl>
                                          <p:spTgt spid="393419"/>
                                        </p:tgtEl>
                                        <p:attrNameLst>
                                          <p:attrName>ppt_y</p:attrName>
                                        </p:attrNameLst>
                                      </p:cBhvr>
                                    </p:anim>
                                  </p:childTnLst>
                                </p:cTn>
                              </p:par>
                            </p:childTnLst>
                          </p:cTn>
                        </p:par>
                        <p:par>
                          <p:cTn id="366" fill="hold" nodeType="afterGroup">
                            <p:stCondLst>
                              <p:cond delay="4000"/>
                            </p:stCondLst>
                            <p:childTnLst>
                              <p:par>
                                <p:cTn id="367" presetID="51" presetClass="entr" presetSubtype="0" fill="hold" nodeType="afterEffect">
                                  <p:stCondLst>
                                    <p:cond delay="0"/>
                                  </p:stCondLst>
                                  <p:childTnLst>
                                    <p:set>
                                      <p:cBhvr>
                                        <p:cTn id="368" dur="1" fill="hold">
                                          <p:stCondLst>
                                            <p:cond delay="0"/>
                                          </p:stCondLst>
                                        </p:cTn>
                                        <p:tgtEl>
                                          <p:spTgt spid="393415"/>
                                        </p:tgtEl>
                                        <p:attrNameLst>
                                          <p:attrName>style.visibility</p:attrName>
                                        </p:attrNameLst>
                                      </p:cBhvr>
                                      <p:to>
                                        <p:strVal val="visible"/>
                                      </p:to>
                                    </p:set>
                                    <p:animEffect transition="in" filter="fade">
                                      <p:cBhvr>
                                        <p:cTn id="369" dur="192" decel="100000"/>
                                        <p:tgtEl>
                                          <p:spTgt spid="393415"/>
                                        </p:tgtEl>
                                      </p:cBhvr>
                                    </p:animEffect>
                                    <p:animScale>
                                      <p:cBhvr>
                                        <p:cTn id="370" dur="192" decel="100000"/>
                                        <p:tgtEl>
                                          <p:spTgt spid="393415"/>
                                        </p:tgtEl>
                                      </p:cBhvr>
                                      <p:from x="10000" y="10000"/>
                                      <p:to x="200000" y="450000"/>
                                    </p:animScale>
                                    <p:animScale>
                                      <p:cBhvr>
                                        <p:cTn id="371" dur="308" accel="100000" fill="hold">
                                          <p:stCondLst>
                                            <p:cond delay="192"/>
                                          </p:stCondLst>
                                        </p:cTn>
                                        <p:tgtEl>
                                          <p:spTgt spid="393415"/>
                                        </p:tgtEl>
                                      </p:cBhvr>
                                      <p:from x="200000" y="450000"/>
                                      <p:to x="100000" y="100000"/>
                                    </p:animScale>
                                    <p:set>
                                      <p:cBhvr>
                                        <p:cTn id="372" dur="192" fill="hold"/>
                                        <p:tgtEl>
                                          <p:spTgt spid="393415"/>
                                        </p:tgtEl>
                                        <p:attrNameLst>
                                          <p:attrName>ppt_x</p:attrName>
                                        </p:attrNameLst>
                                      </p:cBhvr>
                                      <p:to>
                                        <p:strVal val="(0.5)"/>
                                      </p:to>
                                    </p:set>
                                    <p:anim from="(0.5)" to="(#ppt_x)" calcmode="lin" valueType="num">
                                      <p:cBhvr>
                                        <p:cTn id="373" dur="308" accel="100000" fill="hold">
                                          <p:stCondLst>
                                            <p:cond delay="192"/>
                                          </p:stCondLst>
                                        </p:cTn>
                                        <p:tgtEl>
                                          <p:spTgt spid="393415"/>
                                        </p:tgtEl>
                                        <p:attrNameLst>
                                          <p:attrName>ppt_x</p:attrName>
                                        </p:attrNameLst>
                                      </p:cBhvr>
                                    </p:anim>
                                    <p:set>
                                      <p:cBhvr>
                                        <p:cTn id="374" dur="192" fill="hold"/>
                                        <p:tgtEl>
                                          <p:spTgt spid="393415"/>
                                        </p:tgtEl>
                                        <p:attrNameLst>
                                          <p:attrName>ppt_y</p:attrName>
                                        </p:attrNameLst>
                                      </p:cBhvr>
                                      <p:to>
                                        <p:strVal val="(#ppt_y+0.4)"/>
                                      </p:to>
                                    </p:set>
                                    <p:anim from="(#ppt_y+0.4)" to="(#ppt_y)" calcmode="lin" valueType="num">
                                      <p:cBhvr>
                                        <p:cTn id="375" dur="308" accel="100000" fill="hold">
                                          <p:stCondLst>
                                            <p:cond delay="192"/>
                                          </p:stCondLst>
                                        </p:cTn>
                                        <p:tgtEl>
                                          <p:spTgt spid="393415"/>
                                        </p:tgtEl>
                                        <p:attrNameLst>
                                          <p:attrName>ppt_y</p:attrName>
                                        </p:attrNameLst>
                                      </p:cBhvr>
                                    </p:anim>
                                  </p:childTnLst>
                                </p:cTn>
                              </p:par>
                            </p:childTnLst>
                          </p:cTn>
                        </p:par>
                        <p:par>
                          <p:cTn id="376" fill="hold" nodeType="afterGroup">
                            <p:stCondLst>
                              <p:cond delay="4500"/>
                            </p:stCondLst>
                            <p:childTnLst>
                              <p:par>
                                <p:cTn id="377" presetID="51" presetClass="entr" presetSubtype="0" fill="hold" nodeType="afterEffect">
                                  <p:stCondLst>
                                    <p:cond delay="0"/>
                                  </p:stCondLst>
                                  <p:childTnLst>
                                    <p:set>
                                      <p:cBhvr>
                                        <p:cTn id="378" dur="1" fill="hold">
                                          <p:stCondLst>
                                            <p:cond delay="0"/>
                                          </p:stCondLst>
                                        </p:cTn>
                                        <p:tgtEl>
                                          <p:spTgt spid="393416"/>
                                        </p:tgtEl>
                                        <p:attrNameLst>
                                          <p:attrName>style.visibility</p:attrName>
                                        </p:attrNameLst>
                                      </p:cBhvr>
                                      <p:to>
                                        <p:strVal val="visible"/>
                                      </p:to>
                                    </p:set>
                                    <p:animEffect transition="in" filter="fade">
                                      <p:cBhvr>
                                        <p:cTn id="379" dur="192" decel="100000"/>
                                        <p:tgtEl>
                                          <p:spTgt spid="393416"/>
                                        </p:tgtEl>
                                      </p:cBhvr>
                                    </p:animEffect>
                                    <p:animScale>
                                      <p:cBhvr>
                                        <p:cTn id="380" dur="192" decel="100000"/>
                                        <p:tgtEl>
                                          <p:spTgt spid="393416"/>
                                        </p:tgtEl>
                                      </p:cBhvr>
                                      <p:from x="10000" y="10000"/>
                                      <p:to x="200000" y="450000"/>
                                    </p:animScale>
                                    <p:animScale>
                                      <p:cBhvr>
                                        <p:cTn id="381" dur="308" accel="100000" fill="hold">
                                          <p:stCondLst>
                                            <p:cond delay="192"/>
                                          </p:stCondLst>
                                        </p:cTn>
                                        <p:tgtEl>
                                          <p:spTgt spid="393416"/>
                                        </p:tgtEl>
                                      </p:cBhvr>
                                      <p:from x="200000" y="450000"/>
                                      <p:to x="100000" y="100000"/>
                                    </p:animScale>
                                    <p:set>
                                      <p:cBhvr>
                                        <p:cTn id="382" dur="192" fill="hold"/>
                                        <p:tgtEl>
                                          <p:spTgt spid="393416"/>
                                        </p:tgtEl>
                                        <p:attrNameLst>
                                          <p:attrName>ppt_x</p:attrName>
                                        </p:attrNameLst>
                                      </p:cBhvr>
                                      <p:to>
                                        <p:strVal val="(0.5)"/>
                                      </p:to>
                                    </p:set>
                                    <p:anim from="(0.5)" to="(#ppt_x)" calcmode="lin" valueType="num">
                                      <p:cBhvr>
                                        <p:cTn id="383" dur="308" accel="100000" fill="hold">
                                          <p:stCondLst>
                                            <p:cond delay="192"/>
                                          </p:stCondLst>
                                        </p:cTn>
                                        <p:tgtEl>
                                          <p:spTgt spid="393416"/>
                                        </p:tgtEl>
                                        <p:attrNameLst>
                                          <p:attrName>ppt_x</p:attrName>
                                        </p:attrNameLst>
                                      </p:cBhvr>
                                    </p:anim>
                                    <p:set>
                                      <p:cBhvr>
                                        <p:cTn id="384" dur="192" fill="hold"/>
                                        <p:tgtEl>
                                          <p:spTgt spid="393416"/>
                                        </p:tgtEl>
                                        <p:attrNameLst>
                                          <p:attrName>ppt_y</p:attrName>
                                        </p:attrNameLst>
                                      </p:cBhvr>
                                      <p:to>
                                        <p:strVal val="(#ppt_y+0.4)"/>
                                      </p:to>
                                    </p:set>
                                    <p:anim from="(#ppt_y+0.4)" to="(#ppt_y)" calcmode="lin" valueType="num">
                                      <p:cBhvr>
                                        <p:cTn id="385" dur="308" accel="100000" fill="hold">
                                          <p:stCondLst>
                                            <p:cond delay="192"/>
                                          </p:stCondLst>
                                        </p:cTn>
                                        <p:tgtEl>
                                          <p:spTgt spid="393416"/>
                                        </p:tgtEl>
                                        <p:attrNameLst>
                                          <p:attrName>ppt_y</p:attrName>
                                        </p:attrNameLst>
                                      </p:cBhvr>
                                    </p:anim>
                                  </p:childTnLst>
                                </p:cTn>
                              </p:par>
                            </p:childTnLst>
                          </p:cTn>
                        </p:par>
                        <p:par>
                          <p:cTn id="386" fill="hold" nodeType="afterGroup">
                            <p:stCondLst>
                              <p:cond delay="5000"/>
                            </p:stCondLst>
                            <p:childTnLst>
                              <p:par>
                                <p:cTn id="387" presetID="51" presetClass="entr" presetSubtype="0" fill="hold" nodeType="afterEffect">
                                  <p:stCondLst>
                                    <p:cond delay="0"/>
                                  </p:stCondLst>
                                  <p:childTnLst>
                                    <p:set>
                                      <p:cBhvr>
                                        <p:cTn id="388" dur="1" fill="hold">
                                          <p:stCondLst>
                                            <p:cond delay="0"/>
                                          </p:stCondLst>
                                        </p:cTn>
                                        <p:tgtEl>
                                          <p:spTgt spid="393417"/>
                                        </p:tgtEl>
                                        <p:attrNameLst>
                                          <p:attrName>style.visibility</p:attrName>
                                        </p:attrNameLst>
                                      </p:cBhvr>
                                      <p:to>
                                        <p:strVal val="visible"/>
                                      </p:to>
                                    </p:set>
                                    <p:animEffect transition="in" filter="fade">
                                      <p:cBhvr>
                                        <p:cTn id="389" dur="192" decel="100000"/>
                                        <p:tgtEl>
                                          <p:spTgt spid="393417"/>
                                        </p:tgtEl>
                                      </p:cBhvr>
                                    </p:animEffect>
                                    <p:animScale>
                                      <p:cBhvr>
                                        <p:cTn id="390" dur="192" decel="100000"/>
                                        <p:tgtEl>
                                          <p:spTgt spid="393417"/>
                                        </p:tgtEl>
                                      </p:cBhvr>
                                      <p:from x="10000" y="10000"/>
                                      <p:to x="200000" y="450000"/>
                                    </p:animScale>
                                    <p:animScale>
                                      <p:cBhvr>
                                        <p:cTn id="391" dur="308" accel="100000" fill="hold">
                                          <p:stCondLst>
                                            <p:cond delay="192"/>
                                          </p:stCondLst>
                                        </p:cTn>
                                        <p:tgtEl>
                                          <p:spTgt spid="393417"/>
                                        </p:tgtEl>
                                      </p:cBhvr>
                                      <p:from x="200000" y="450000"/>
                                      <p:to x="100000" y="100000"/>
                                    </p:animScale>
                                    <p:set>
                                      <p:cBhvr>
                                        <p:cTn id="392" dur="192" fill="hold"/>
                                        <p:tgtEl>
                                          <p:spTgt spid="393417"/>
                                        </p:tgtEl>
                                        <p:attrNameLst>
                                          <p:attrName>ppt_x</p:attrName>
                                        </p:attrNameLst>
                                      </p:cBhvr>
                                      <p:to>
                                        <p:strVal val="(0.5)"/>
                                      </p:to>
                                    </p:set>
                                    <p:anim from="(0.5)" to="(#ppt_x)" calcmode="lin" valueType="num">
                                      <p:cBhvr>
                                        <p:cTn id="393" dur="308" accel="100000" fill="hold">
                                          <p:stCondLst>
                                            <p:cond delay="192"/>
                                          </p:stCondLst>
                                        </p:cTn>
                                        <p:tgtEl>
                                          <p:spTgt spid="393417"/>
                                        </p:tgtEl>
                                        <p:attrNameLst>
                                          <p:attrName>ppt_x</p:attrName>
                                        </p:attrNameLst>
                                      </p:cBhvr>
                                    </p:anim>
                                    <p:set>
                                      <p:cBhvr>
                                        <p:cTn id="394" dur="192" fill="hold"/>
                                        <p:tgtEl>
                                          <p:spTgt spid="393417"/>
                                        </p:tgtEl>
                                        <p:attrNameLst>
                                          <p:attrName>ppt_y</p:attrName>
                                        </p:attrNameLst>
                                      </p:cBhvr>
                                      <p:to>
                                        <p:strVal val="(#ppt_y+0.4)"/>
                                      </p:to>
                                    </p:set>
                                    <p:anim from="(#ppt_y+0.4)" to="(#ppt_y)" calcmode="lin" valueType="num">
                                      <p:cBhvr>
                                        <p:cTn id="395" dur="308" accel="100000" fill="hold">
                                          <p:stCondLst>
                                            <p:cond delay="192"/>
                                          </p:stCondLst>
                                        </p:cTn>
                                        <p:tgtEl>
                                          <p:spTgt spid="393417"/>
                                        </p:tgtEl>
                                        <p:attrNameLst>
                                          <p:attrName>ppt_y</p:attrName>
                                        </p:attrNameLst>
                                      </p:cBhvr>
                                    </p:anim>
                                  </p:childTnLst>
                                </p:cTn>
                              </p:par>
                            </p:childTnLst>
                          </p:cTn>
                        </p:par>
                      </p:childTnLst>
                    </p:cTn>
                  </p:par>
                  <p:par>
                    <p:cTn id="396" fill="hold" nodeType="clickPar">
                      <p:stCondLst>
                        <p:cond delay="indefinite"/>
                      </p:stCondLst>
                      <p:childTnLst>
                        <p:par>
                          <p:cTn id="397" fill="hold" nodeType="withGroup">
                            <p:stCondLst>
                              <p:cond delay="0"/>
                            </p:stCondLst>
                            <p:childTnLst>
                              <p:par>
                                <p:cTn id="398" presetID="2" presetClass="entr" presetSubtype="8" fill="hold" grpId="0" nodeType="clickEffect">
                                  <p:stCondLst>
                                    <p:cond delay="0"/>
                                  </p:stCondLst>
                                  <p:childTnLst>
                                    <p:set>
                                      <p:cBhvr>
                                        <p:cTn id="399" dur="1" fill="hold">
                                          <p:stCondLst>
                                            <p:cond delay="0"/>
                                          </p:stCondLst>
                                        </p:cTn>
                                        <p:tgtEl>
                                          <p:spTgt spid="393420"/>
                                        </p:tgtEl>
                                        <p:attrNameLst>
                                          <p:attrName>style.visibility</p:attrName>
                                        </p:attrNameLst>
                                      </p:cBhvr>
                                      <p:to>
                                        <p:strVal val="visible"/>
                                      </p:to>
                                    </p:set>
                                    <p:anim calcmode="lin" valueType="num">
                                      <p:cBhvr additive="base">
                                        <p:cTn id="400" dur="500" fill="hold"/>
                                        <p:tgtEl>
                                          <p:spTgt spid="393420"/>
                                        </p:tgtEl>
                                        <p:attrNameLst>
                                          <p:attrName>ppt_x</p:attrName>
                                        </p:attrNameLst>
                                      </p:cBhvr>
                                      <p:tavLst>
                                        <p:tav tm="0">
                                          <p:val>
                                            <p:strVal val="0-#ppt_w/2"/>
                                          </p:val>
                                        </p:tav>
                                        <p:tav tm="100000">
                                          <p:val>
                                            <p:strVal val="#ppt_x"/>
                                          </p:val>
                                        </p:tav>
                                      </p:tavLst>
                                    </p:anim>
                                    <p:anim calcmode="lin" valueType="num">
                                      <p:cBhvr additive="base">
                                        <p:cTn id="401" dur="500" fill="hold"/>
                                        <p:tgtEl>
                                          <p:spTgt spid="393420"/>
                                        </p:tgtEl>
                                        <p:attrNameLst>
                                          <p:attrName>ppt_y</p:attrName>
                                        </p:attrNameLst>
                                      </p:cBhvr>
                                      <p:tavLst>
                                        <p:tav tm="0">
                                          <p:val>
                                            <p:strVal val="#ppt_y"/>
                                          </p:val>
                                        </p:tav>
                                        <p:tav tm="100000">
                                          <p:val>
                                            <p:strVal val="#ppt_y"/>
                                          </p:val>
                                        </p:tav>
                                      </p:tavLst>
                                    </p:anim>
                                  </p:childTnLst>
                                </p:cTn>
                              </p:par>
                            </p:childTnLst>
                          </p:cTn>
                        </p:par>
                      </p:childTnLst>
                    </p:cTn>
                  </p:par>
                  <p:par>
                    <p:cTn id="402" fill="hold" nodeType="clickPar">
                      <p:stCondLst>
                        <p:cond delay="indefinite"/>
                      </p:stCondLst>
                      <p:childTnLst>
                        <p:par>
                          <p:cTn id="403" fill="hold" nodeType="withGroup">
                            <p:stCondLst>
                              <p:cond delay="0"/>
                            </p:stCondLst>
                            <p:childTnLst>
                              <p:par>
                                <p:cTn id="404" presetID="9" presetClass="entr" presetSubtype="0" fill="hold" grpId="0" nodeType="clickEffect">
                                  <p:stCondLst>
                                    <p:cond delay="0"/>
                                  </p:stCondLst>
                                  <p:childTnLst>
                                    <p:set>
                                      <p:cBhvr>
                                        <p:cTn id="405" dur="1" fill="hold">
                                          <p:stCondLst>
                                            <p:cond delay="0"/>
                                          </p:stCondLst>
                                        </p:cTn>
                                        <p:tgtEl>
                                          <p:spTgt spid="393421"/>
                                        </p:tgtEl>
                                        <p:attrNameLst>
                                          <p:attrName>style.visibility</p:attrName>
                                        </p:attrNameLst>
                                      </p:cBhvr>
                                      <p:to>
                                        <p:strVal val="visible"/>
                                      </p:to>
                                    </p:set>
                                    <p:animEffect transition="in" filter="dissolve">
                                      <p:cBhvr>
                                        <p:cTn id="406" dur="500"/>
                                        <p:tgtEl>
                                          <p:spTgt spid="393421"/>
                                        </p:tgtEl>
                                      </p:cBhvr>
                                    </p:animEffect>
                                  </p:childTnLst>
                                </p:cTn>
                              </p:par>
                            </p:childTnLst>
                          </p:cTn>
                        </p:par>
                        <p:par>
                          <p:cTn id="407" fill="hold">
                            <p:stCondLst>
                              <p:cond delay="500"/>
                            </p:stCondLst>
                            <p:childTnLst>
                              <p:par>
                                <p:cTn id="408" presetID="2" presetClass="entr" presetSubtype="1" fill="hold" grpId="0" nodeType="afterEffect">
                                  <p:stCondLst>
                                    <p:cond delay="0"/>
                                  </p:stCondLst>
                                  <p:childTnLst>
                                    <p:set>
                                      <p:cBhvr>
                                        <p:cTn id="409" dur="1" fill="hold">
                                          <p:stCondLst>
                                            <p:cond delay="0"/>
                                          </p:stCondLst>
                                        </p:cTn>
                                        <p:tgtEl>
                                          <p:spTgt spid="161"/>
                                        </p:tgtEl>
                                        <p:attrNameLst>
                                          <p:attrName>style.visibility</p:attrName>
                                        </p:attrNameLst>
                                      </p:cBhvr>
                                      <p:to>
                                        <p:strVal val="visible"/>
                                      </p:to>
                                    </p:set>
                                    <p:anim calcmode="lin" valueType="num">
                                      <p:cBhvr additive="base">
                                        <p:cTn id="410" dur="500" fill="hold"/>
                                        <p:tgtEl>
                                          <p:spTgt spid="161"/>
                                        </p:tgtEl>
                                        <p:attrNameLst>
                                          <p:attrName>ppt_x</p:attrName>
                                        </p:attrNameLst>
                                      </p:cBhvr>
                                      <p:tavLst>
                                        <p:tav tm="0">
                                          <p:val>
                                            <p:strVal val="#ppt_x"/>
                                          </p:val>
                                        </p:tav>
                                        <p:tav tm="100000">
                                          <p:val>
                                            <p:strVal val="#ppt_x"/>
                                          </p:val>
                                        </p:tav>
                                      </p:tavLst>
                                    </p:anim>
                                    <p:anim calcmode="lin" valueType="num">
                                      <p:cBhvr additive="base">
                                        <p:cTn id="411" dur="500" fill="hold"/>
                                        <p:tgtEl>
                                          <p:spTgt spid="161"/>
                                        </p:tgtEl>
                                        <p:attrNameLst>
                                          <p:attrName>ppt_y</p:attrName>
                                        </p:attrNameLst>
                                      </p:cBhvr>
                                      <p:tavLst>
                                        <p:tav tm="0">
                                          <p:val>
                                            <p:strVal val="0-#ppt_h/2"/>
                                          </p:val>
                                        </p:tav>
                                        <p:tav tm="100000">
                                          <p:val>
                                            <p:strVal val="#ppt_y"/>
                                          </p:val>
                                        </p:tav>
                                      </p:tavLst>
                                    </p:anim>
                                  </p:childTnLst>
                                </p:cTn>
                              </p:par>
                            </p:childTnLst>
                          </p:cTn>
                        </p:par>
                        <p:par>
                          <p:cTn id="412" fill="hold">
                            <p:stCondLst>
                              <p:cond delay="1000"/>
                            </p:stCondLst>
                            <p:childTnLst>
                              <p:par>
                                <p:cTn id="413" presetID="2" presetClass="entr" presetSubtype="1" fill="hold" grpId="0" nodeType="afterEffect">
                                  <p:stCondLst>
                                    <p:cond delay="0"/>
                                  </p:stCondLst>
                                  <p:childTnLst>
                                    <p:set>
                                      <p:cBhvr>
                                        <p:cTn id="414" dur="1" fill="hold">
                                          <p:stCondLst>
                                            <p:cond delay="0"/>
                                          </p:stCondLst>
                                        </p:cTn>
                                        <p:tgtEl>
                                          <p:spTgt spid="162"/>
                                        </p:tgtEl>
                                        <p:attrNameLst>
                                          <p:attrName>style.visibility</p:attrName>
                                        </p:attrNameLst>
                                      </p:cBhvr>
                                      <p:to>
                                        <p:strVal val="visible"/>
                                      </p:to>
                                    </p:set>
                                    <p:anim calcmode="lin" valueType="num">
                                      <p:cBhvr additive="base">
                                        <p:cTn id="415" dur="500" fill="hold"/>
                                        <p:tgtEl>
                                          <p:spTgt spid="162"/>
                                        </p:tgtEl>
                                        <p:attrNameLst>
                                          <p:attrName>ppt_x</p:attrName>
                                        </p:attrNameLst>
                                      </p:cBhvr>
                                      <p:tavLst>
                                        <p:tav tm="0">
                                          <p:val>
                                            <p:strVal val="#ppt_x"/>
                                          </p:val>
                                        </p:tav>
                                        <p:tav tm="100000">
                                          <p:val>
                                            <p:strVal val="#ppt_x"/>
                                          </p:val>
                                        </p:tav>
                                      </p:tavLst>
                                    </p:anim>
                                    <p:anim calcmode="lin" valueType="num">
                                      <p:cBhvr additive="base">
                                        <p:cTn id="416" dur="500" fill="hold"/>
                                        <p:tgtEl>
                                          <p:spTgt spid="162"/>
                                        </p:tgtEl>
                                        <p:attrNameLst>
                                          <p:attrName>ppt_y</p:attrName>
                                        </p:attrNameLst>
                                      </p:cBhvr>
                                      <p:tavLst>
                                        <p:tav tm="0">
                                          <p:val>
                                            <p:strVal val="0-#ppt_h/2"/>
                                          </p:val>
                                        </p:tav>
                                        <p:tav tm="100000">
                                          <p:val>
                                            <p:strVal val="#ppt_y"/>
                                          </p:val>
                                        </p:tav>
                                      </p:tavLst>
                                    </p:anim>
                                  </p:childTnLst>
                                </p:cTn>
                              </p:par>
                            </p:childTnLst>
                          </p:cTn>
                        </p:par>
                        <p:par>
                          <p:cTn id="417" fill="hold">
                            <p:stCondLst>
                              <p:cond delay="1500"/>
                            </p:stCondLst>
                            <p:childTnLst>
                              <p:par>
                                <p:cTn id="418" presetID="2" presetClass="entr" presetSubtype="1" fill="hold" grpId="0" nodeType="afterEffect">
                                  <p:stCondLst>
                                    <p:cond delay="0"/>
                                  </p:stCondLst>
                                  <p:childTnLst>
                                    <p:set>
                                      <p:cBhvr>
                                        <p:cTn id="419" dur="1" fill="hold">
                                          <p:stCondLst>
                                            <p:cond delay="0"/>
                                          </p:stCondLst>
                                        </p:cTn>
                                        <p:tgtEl>
                                          <p:spTgt spid="163"/>
                                        </p:tgtEl>
                                        <p:attrNameLst>
                                          <p:attrName>style.visibility</p:attrName>
                                        </p:attrNameLst>
                                      </p:cBhvr>
                                      <p:to>
                                        <p:strVal val="visible"/>
                                      </p:to>
                                    </p:set>
                                    <p:anim calcmode="lin" valueType="num">
                                      <p:cBhvr additive="base">
                                        <p:cTn id="420" dur="500" fill="hold"/>
                                        <p:tgtEl>
                                          <p:spTgt spid="163"/>
                                        </p:tgtEl>
                                        <p:attrNameLst>
                                          <p:attrName>ppt_x</p:attrName>
                                        </p:attrNameLst>
                                      </p:cBhvr>
                                      <p:tavLst>
                                        <p:tav tm="0">
                                          <p:val>
                                            <p:strVal val="#ppt_x"/>
                                          </p:val>
                                        </p:tav>
                                        <p:tav tm="100000">
                                          <p:val>
                                            <p:strVal val="#ppt_x"/>
                                          </p:val>
                                        </p:tav>
                                      </p:tavLst>
                                    </p:anim>
                                    <p:anim calcmode="lin" valueType="num">
                                      <p:cBhvr additive="base">
                                        <p:cTn id="421" dur="500" fill="hold"/>
                                        <p:tgtEl>
                                          <p:spTgt spid="163"/>
                                        </p:tgtEl>
                                        <p:attrNameLst>
                                          <p:attrName>ppt_y</p:attrName>
                                        </p:attrNameLst>
                                      </p:cBhvr>
                                      <p:tavLst>
                                        <p:tav tm="0">
                                          <p:val>
                                            <p:strVal val="0-#ppt_h/2"/>
                                          </p:val>
                                        </p:tav>
                                        <p:tav tm="100000">
                                          <p:val>
                                            <p:strVal val="#ppt_y"/>
                                          </p:val>
                                        </p:tav>
                                      </p:tavLst>
                                    </p:anim>
                                  </p:childTnLst>
                                </p:cTn>
                              </p:par>
                            </p:childTnLst>
                          </p:cTn>
                        </p:par>
                        <p:par>
                          <p:cTn id="422" fill="hold">
                            <p:stCondLst>
                              <p:cond delay="2000"/>
                            </p:stCondLst>
                            <p:childTnLst>
                              <p:par>
                                <p:cTn id="423" presetID="2" presetClass="entr" presetSubtype="1" fill="hold" grpId="0" nodeType="afterEffect">
                                  <p:stCondLst>
                                    <p:cond delay="0"/>
                                  </p:stCondLst>
                                  <p:childTnLst>
                                    <p:set>
                                      <p:cBhvr>
                                        <p:cTn id="424" dur="1" fill="hold">
                                          <p:stCondLst>
                                            <p:cond delay="0"/>
                                          </p:stCondLst>
                                        </p:cTn>
                                        <p:tgtEl>
                                          <p:spTgt spid="164"/>
                                        </p:tgtEl>
                                        <p:attrNameLst>
                                          <p:attrName>style.visibility</p:attrName>
                                        </p:attrNameLst>
                                      </p:cBhvr>
                                      <p:to>
                                        <p:strVal val="visible"/>
                                      </p:to>
                                    </p:set>
                                    <p:anim calcmode="lin" valueType="num">
                                      <p:cBhvr additive="base">
                                        <p:cTn id="425" dur="500" fill="hold"/>
                                        <p:tgtEl>
                                          <p:spTgt spid="164"/>
                                        </p:tgtEl>
                                        <p:attrNameLst>
                                          <p:attrName>ppt_x</p:attrName>
                                        </p:attrNameLst>
                                      </p:cBhvr>
                                      <p:tavLst>
                                        <p:tav tm="0">
                                          <p:val>
                                            <p:strVal val="#ppt_x"/>
                                          </p:val>
                                        </p:tav>
                                        <p:tav tm="100000">
                                          <p:val>
                                            <p:strVal val="#ppt_x"/>
                                          </p:val>
                                        </p:tav>
                                      </p:tavLst>
                                    </p:anim>
                                    <p:anim calcmode="lin" valueType="num">
                                      <p:cBhvr additive="base">
                                        <p:cTn id="426" dur="500" fill="hold"/>
                                        <p:tgtEl>
                                          <p:spTgt spid="164"/>
                                        </p:tgtEl>
                                        <p:attrNameLst>
                                          <p:attrName>ppt_y</p:attrName>
                                        </p:attrNameLst>
                                      </p:cBhvr>
                                      <p:tavLst>
                                        <p:tav tm="0">
                                          <p:val>
                                            <p:strVal val="0-#ppt_h/2"/>
                                          </p:val>
                                        </p:tav>
                                        <p:tav tm="100000">
                                          <p:val>
                                            <p:strVal val="#ppt_y"/>
                                          </p:val>
                                        </p:tav>
                                      </p:tavLst>
                                    </p:anim>
                                  </p:childTnLst>
                                </p:cTn>
                              </p:par>
                            </p:childTnLst>
                          </p:cTn>
                        </p:par>
                        <p:par>
                          <p:cTn id="427" fill="hold">
                            <p:stCondLst>
                              <p:cond delay="2500"/>
                            </p:stCondLst>
                            <p:childTnLst>
                              <p:par>
                                <p:cTn id="428" presetID="2" presetClass="entr" presetSubtype="1" fill="hold" grpId="0" nodeType="afterEffect">
                                  <p:stCondLst>
                                    <p:cond delay="0"/>
                                  </p:stCondLst>
                                  <p:childTnLst>
                                    <p:set>
                                      <p:cBhvr>
                                        <p:cTn id="429" dur="1" fill="hold">
                                          <p:stCondLst>
                                            <p:cond delay="0"/>
                                          </p:stCondLst>
                                        </p:cTn>
                                        <p:tgtEl>
                                          <p:spTgt spid="165"/>
                                        </p:tgtEl>
                                        <p:attrNameLst>
                                          <p:attrName>style.visibility</p:attrName>
                                        </p:attrNameLst>
                                      </p:cBhvr>
                                      <p:to>
                                        <p:strVal val="visible"/>
                                      </p:to>
                                    </p:set>
                                    <p:anim calcmode="lin" valueType="num">
                                      <p:cBhvr additive="base">
                                        <p:cTn id="430" dur="500" fill="hold"/>
                                        <p:tgtEl>
                                          <p:spTgt spid="165"/>
                                        </p:tgtEl>
                                        <p:attrNameLst>
                                          <p:attrName>ppt_x</p:attrName>
                                        </p:attrNameLst>
                                      </p:cBhvr>
                                      <p:tavLst>
                                        <p:tav tm="0">
                                          <p:val>
                                            <p:strVal val="#ppt_x"/>
                                          </p:val>
                                        </p:tav>
                                        <p:tav tm="100000">
                                          <p:val>
                                            <p:strVal val="#ppt_x"/>
                                          </p:val>
                                        </p:tav>
                                      </p:tavLst>
                                    </p:anim>
                                    <p:anim calcmode="lin" valueType="num">
                                      <p:cBhvr additive="base">
                                        <p:cTn id="431" dur="500" fill="hold"/>
                                        <p:tgtEl>
                                          <p:spTgt spid="165"/>
                                        </p:tgtEl>
                                        <p:attrNameLst>
                                          <p:attrName>ppt_y</p:attrName>
                                        </p:attrNameLst>
                                      </p:cBhvr>
                                      <p:tavLst>
                                        <p:tav tm="0">
                                          <p:val>
                                            <p:strVal val="0-#ppt_h/2"/>
                                          </p:val>
                                        </p:tav>
                                        <p:tav tm="100000">
                                          <p:val>
                                            <p:strVal val="#ppt_y"/>
                                          </p:val>
                                        </p:tav>
                                      </p:tavLst>
                                    </p:anim>
                                  </p:childTnLst>
                                </p:cTn>
                              </p:par>
                            </p:childTnLst>
                          </p:cTn>
                        </p:par>
                        <p:par>
                          <p:cTn id="432" fill="hold">
                            <p:stCondLst>
                              <p:cond delay="3000"/>
                            </p:stCondLst>
                            <p:childTnLst>
                              <p:par>
                                <p:cTn id="433" presetID="2" presetClass="entr" presetSubtype="1" fill="hold" grpId="0" nodeType="afterEffect">
                                  <p:stCondLst>
                                    <p:cond delay="0"/>
                                  </p:stCondLst>
                                  <p:childTnLst>
                                    <p:set>
                                      <p:cBhvr>
                                        <p:cTn id="434" dur="1" fill="hold">
                                          <p:stCondLst>
                                            <p:cond delay="0"/>
                                          </p:stCondLst>
                                        </p:cTn>
                                        <p:tgtEl>
                                          <p:spTgt spid="166"/>
                                        </p:tgtEl>
                                        <p:attrNameLst>
                                          <p:attrName>style.visibility</p:attrName>
                                        </p:attrNameLst>
                                      </p:cBhvr>
                                      <p:to>
                                        <p:strVal val="visible"/>
                                      </p:to>
                                    </p:set>
                                    <p:anim calcmode="lin" valueType="num">
                                      <p:cBhvr additive="base">
                                        <p:cTn id="435" dur="500" fill="hold"/>
                                        <p:tgtEl>
                                          <p:spTgt spid="166"/>
                                        </p:tgtEl>
                                        <p:attrNameLst>
                                          <p:attrName>ppt_x</p:attrName>
                                        </p:attrNameLst>
                                      </p:cBhvr>
                                      <p:tavLst>
                                        <p:tav tm="0">
                                          <p:val>
                                            <p:strVal val="#ppt_x"/>
                                          </p:val>
                                        </p:tav>
                                        <p:tav tm="100000">
                                          <p:val>
                                            <p:strVal val="#ppt_x"/>
                                          </p:val>
                                        </p:tav>
                                      </p:tavLst>
                                    </p:anim>
                                    <p:anim calcmode="lin" valueType="num">
                                      <p:cBhvr additive="base">
                                        <p:cTn id="436" dur="500" fill="hold"/>
                                        <p:tgtEl>
                                          <p:spTgt spid="166"/>
                                        </p:tgtEl>
                                        <p:attrNameLst>
                                          <p:attrName>ppt_y</p:attrName>
                                        </p:attrNameLst>
                                      </p:cBhvr>
                                      <p:tavLst>
                                        <p:tav tm="0">
                                          <p:val>
                                            <p:strVal val="0-#ppt_h/2"/>
                                          </p:val>
                                        </p:tav>
                                        <p:tav tm="100000">
                                          <p:val>
                                            <p:strVal val="#ppt_y"/>
                                          </p:val>
                                        </p:tav>
                                      </p:tavLst>
                                    </p:anim>
                                  </p:childTnLst>
                                </p:cTn>
                              </p:par>
                            </p:childTnLst>
                          </p:cTn>
                        </p:par>
                        <p:par>
                          <p:cTn id="437" fill="hold">
                            <p:stCondLst>
                              <p:cond delay="3500"/>
                            </p:stCondLst>
                            <p:childTnLst>
                              <p:par>
                                <p:cTn id="438" presetID="2" presetClass="entr" presetSubtype="1" fill="hold" grpId="0" nodeType="afterEffect">
                                  <p:stCondLst>
                                    <p:cond delay="0"/>
                                  </p:stCondLst>
                                  <p:childTnLst>
                                    <p:set>
                                      <p:cBhvr>
                                        <p:cTn id="439" dur="1" fill="hold">
                                          <p:stCondLst>
                                            <p:cond delay="0"/>
                                          </p:stCondLst>
                                        </p:cTn>
                                        <p:tgtEl>
                                          <p:spTgt spid="167"/>
                                        </p:tgtEl>
                                        <p:attrNameLst>
                                          <p:attrName>style.visibility</p:attrName>
                                        </p:attrNameLst>
                                      </p:cBhvr>
                                      <p:to>
                                        <p:strVal val="visible"/>
                                      </p:to>
                                    </p:set>
                                    <p:anim calcmode="lin" valueType="num">
                                      <p:cBhvr additive="base">
                                        <p:cTn id="440" dur="500" fill="hold"/>
                                        <p:tgtEl>
                                          <p:spTgt spid="167"/>
                                        </p:tgtEl>
                                        <p:attrNameLst>
                                          <p:attrName>ppt_x</p:attrName>
                                        </p:attrNameLst>
                                      </p:cBhvr>
                                      <p:tavLst>
                                        <p:tav tm="0">
                                          <p:val>
                                            <p:strVal val="#ppt_x"/>
                                          </p:val>
                                        </p:tav>
                                        <p:tav tm="100000">
                                          <p:val>
                                            <p:strVal val="#ppt_x"/>
                                          </p:val>
                                        </p:tav>
                                      </p:tavLst>
                                    </p:anim>
                                    <p:anim calcmode="lin" valueType="num">
                                      <p:cBhvr additive="base">
                                        <p:cTn id="441" dur="500" fill="hold"/>
                                        <p:tgtEl>
                                          <p:spTgt spid="167"/>
                                        </p:tgtEl>
                                        <p:attrNameLst>
                                          <p:attrName>ppt_y</p:attrName>
                                        </p:attrNameLst>
                                      </p:cBhvr>
                                      <p:tavLst>
                                        <p:tav tm="0">
                                          <p:val>
                                            <p:strVal val="0-#ppt_h/2"/>
                                          </p:val>
                                        </p:tav>
                                        <p:tav tm="100000">
                                          <p:val>
                                            <p:strVal val="#ppt_y"/>
                                          </p:val>
                                        </p:tav>
                                      </p:tavLst>
                                    </p:anim>
                                  </p:childTnLst>
                                </p:cTn>
                              </p:par>
                            </p:childTnLst>
                          </p:cTn>
                        </p:par>
                        <p:par>
                          <p:cTn id="442" fill="hold">
                            <p:stCondLst>
                              <p:cond delay="4000"/>
                            </p:stCondLst>
                            <p:childTnLst>
                              <p:par>
                                <p:cTn id="443" presetID="2" presetClass="entr" presetSubtype="1" fill="hold" grpId="0" nodeType="afterEffect">
                                  <p:stCondLst>
                                    <p:cond delay="0"/>
                                  </p:stCondLst>
                                  <p:childTnLst>
                                    <p:set>
                                      <p:cBhvr>
                                        <p:cTn id="444" dur="1" fill="hold">
                                          <p:stCondLst>
                                            <p:cond delay="0"/>
                                          </p:stCondLst>
                                        </p:cTn>
                                        <p:tgtEl>
                                          <p:spTgt spid="168"/>
                                        </p:tgtEl>
                                        <p:attrNameLst>
                                          <p:attrName>style.visibility</p:attrName>
                                        </p:attrNameLst>
                                      </p:cBhvr>
                                      <p:to>
                                        <p:strVal val="visible"/>
                                      </p:to>
                                    </p:set>
                                    <p:anim calcmode="lin" valueType="num">
                                      <p:cBhvr additive="base">
                                        <p:cTn id="445" dur="500" fill="hold"/>
                                        <p:tgtEl>
                                          <p:spTgt spid="168"/>
                                        </p:tgtEl>
                                        <p:attrNameLst>
                                          <p:attrName>ppt_x</p:attrName>
                                        </p:attrNameLst>
                                      </p:cBhvr>
                                      <p:tavLst>
                                        <p:tav tm="0">
                                          <p:val>
                                            <p:strVal val="#ppt_x"/>
                                          </p:val>
                                        </p:tav>
                                        <p:tav tm="100000">
                                          <p:val>
                                            <p:strVal val="#ppt_x"/>
                                          </p:val>
                                        </p:tav>
                                      </p:tavLst>
                                    </p:anim>
                                    <p:anim calcmode="lin" valueType="num">
                                      <p:cBhvr additive="base">
                                        <p:cTn id="446" dur="500" fill="hold"/>
                                        <p:tgtEl>
                                          <p:spTgt spid="16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3354" grpId="0"/>
      <p:bldP spid="393366" grpId="0"/>
      <p:bldP spid="393393" grpId="0" animBg="1"/>
      <p:bldP spid="393394" grpId="0" animBg="1"/>
      <p:bldP spid="393395" grpId="0" animBg="1"/>
      <p:bldP spid="393396" grpId="0" animBg="1"/>
      <p:bldP spid="393397" grpId="0" animBg="1"/>
      <p:bldP spid="393398" grpId="0" animBg="1"/>
      <p:bldP spid="393401" grpId="0" animBg="1"/>
      <p:bldP spid="393402" grpId="0" animBg="1"/>
      <p:bldP spid="393403" grpId="0" animBg="1"/>
      <p:bldP spid="393404" grpId="0" animBg="1"/>
      <p:bldP spid="393405" grpId="0" animBg="1"/>
      <p:bldP spid="393406" grpId="0" animBg="1"/>
      <p:bldP spid="393408" grpId="0"/>
      <p:bldP spid="393409" grpId="0"/>
      <p:bldP spid="393420" grpId="0"/>
      <p:bldP spid="393421" grpId="0"/>
      <p:bldP spid="161" grpId="0" animBg="1"/>
      <p:bldP spid="162" grpId="0" animBg="1"/>
      <p:bldP spid="163" grpId="0" animBg="1"/>
      <p:bldP spid="164" grpId="0" animBg="1"/>
      <p:bldP spid="165" grpId="0" animBg="1"/>
      <p:bldP spid="166" grpId="0" animBg="1"/>
      <p:bldP spid="167" grpId="0" animBg="1"/>
      <p:bldP spid="168" grpId="0" animBg="1"/>
    </p:bldLst>
  </p:timing>
</p:sld>
</file>

<file path=ppt/slides/slide6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9394"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65539"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A0731D9F-1241-4DF5-89F9-275226BA2606}" type="slidenum">
              <a:rPr lang="de-DE" altLang="en-US" sz="900" smtClean="0">
                <a:solidFill>
                  <a:schemeClr val="accent2"/>
                </a:solidFill>
              </a:rPr>
              <a:pPr/>
              <a:t>63</a:t>
            </a:fld>
            <a:endParaRPr lang="de-DE" altLang="en-US" sz="1400" b="0" smtClean="0">
              <a:solidFill>
                <a:schemeClr val="tx1"/>
              </a:solidFill>
            </a:endParaRPr>
          </a:p>
        </p:txBody>
      </p:sp>
      <p:sp>
        <p:nvSpPr>
          <p:cNvPr id="605186" name="Rectangle 2"/>
          <p:cNvSpPr>
            <a:spLocks noGrp="1" noChangeArrowheads="1"/>
          </p:cNvSpPr>
          <p:nvPr>
            <p:ph type="title"/>
          </p:nvPr>
        </p:nvSpPr>
        <p:spPr>
          <a:xfrm>
            <a:off x="714375" y="285750"/>
            <a:ext cx="7772400" cy="519113"/>
          </a:xfrm>
        </p:spPr>
        <p:txBody>
          <a:bodyPr/>
          <a:lstStyle/>
          <a:p>
            <a:pPr>
              <a:defRPr/>
            </a:pPr>
            <a:r>
              <a:rPr lang="de-DE" altLang="en-US" smtClean="0">
                <a:ea typeface="ＭＳ Ｐゴシック" pitchFamily="1" charset="-128"/>
              </a:rPr>
              <a:t>2.2.1 Biometrische Grundlagen</a:t>
            </a:r>
          </a:p>
        </p:txBody>
      </p:sp>
      <p:sp>
        <p:nvSpPr>
          <p:cNvPr id="65541" name="Text Box 5"/>
          <p:cNvSpPr txBox="1">
            <a:spLocks noChangeArrowheads="1"/>
          </p:cNvSpPr>
          <p:nvPr/>
        </p:nvSpPr>
        <p:spPr bwMode="auto">
          <a:xfrm>
            <a:off x="1258888" y="3644900"/>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65542" name="Text Box 6"/>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605194" name="Text Box 10"/>
          <p:cNvSpPr txBox="1">
            <a:spLocks noChangeArrowheads="1"/>
          </p:cNvSpPr>
          <p:nvPr/>
        </p:nvSpPr>
        <p:spPr bwMode="auto">
          <a:xfrm>
            <a:off x="714348" y="1000108"/>
            <a:ext cx="7777162" cy="420687"/>
          </a:xfrm>
          <a:prstGeom prst="rect">
            <a:avLst/>
          </a:prstGeom>
          <a:solidFill>
            <a:schemeClr val="accent3"/>
          </a:solidFill>
          <a:ln w="9525" algn="ctr">
            <a:noFill/>
            <a:miter lim="800000"/>
            <a:headEnd/>
            <a:tailEnd/>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txBody>
          <a:bodyPr>
            <a:spAutoFit/>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lgn="ctr">
              <a:defRPr/>
            </a:pPr>
            <a:r>
              <a:rPr lang="de-DE" altLang="en-US" smtClean="0"/>
              <a:t>Null-Hypothese H</a:t>
            </a:r>
            <a:r>
              <a:rPr lang="de-DE" altLang="en-US" sz="1800" smtClean="0"/>
              <a:t>0</a:t>
            </a:r>
            <a:r>
              <a:rPr lang="de-DE" altLang="en-US" smtClean="0"/>
              <a:t> für „Superiority</a:t>
            </a:r>
            <a:r>
              <a:rPr lang="ja-JP" altLang="de-DE" smtClean="0"/>
              <a:t>“</a:t>
            </a:r>
            <a:r>
              <a:rPr lang="de-DE" altLang="ja-JP" smtClean="0"/>
              <a:t> Studien</a:t>
            </a:r>
            <a:endParaRPr lang="de-DE" altLang="en-US" smtClean="0"/>
          </a:p>
        </p:txBody>
      </p:sp>
      <p:pic>
        <p:nvPicPr>
          <p:cNvPr id="59403" name="Grafik 16" descr="Foto 3.jpg"/>
          <p:cNvPicPr>
            <a:picLocks noChangeAspect="1"/>
          </p:cNvPicPr>
          <p:nvPr/>
        </p:nvPicPr>
        <p:blipFill>
          <a:blip r:embed="rId3"/>
          <a:srcRect/>
          <a:stretch>
            <a:fillRect/>
          </a:stretch>
        </p:blipFill>
        <p:spPr bwMode="auto">
          <a:xfrm>
            <a:off x="4572000" y="1643063"/>
            <a:ext cx="4286250" cy="2714625"/>
          </a:xfrm>
          <a:prstGeom prst="rect">
            <a:avLst/>
          </a:prstGeom>
          <a:noFill/>
          <a:ln>
            <a:noFill/>
          </a:ln>
          <a:effectLst>
            <a:outerShdw blurRad="63500" algn="tl" rotWithShape="0">
              <a:srgbClr val="000000">
                <a:alpha val="70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404" name="Grafik 17" descr="Foto.jpg"/>
          <p:cNvPicPr>
            <a:picLocks noChangeAspect="1"/>
          </p:cNvPicPr>
          <p:nvPr/>
        </p:nvPicPr>
        <p:blipFill>
          <a:blip r:embed="rId4"/>
          <a:srcRect/>
          <a:stretch>
            <a:fillRect/>
          </a:stretch>
        </p:blipFill>
        <p:spPr bwMode="auto">
          <a:xfrm>
            <a:off x="142875" y="1643063"/>
            <a:ext cx="4286250" cy="2714625"/>
          </a:xfrm>
          <a:prstGeom prst="rect">
            <a:avLst/>
          </a:prstGeom>
          <a:noFill/>
          <a:ln>
            <a:noFill/>
          </a:ln>
          <a:effectLst>
            <a:outerShdw blurRad="63500" algn="tl" rotWithShape="0">
              <a:srgbClr val="000000">
                <a:alpha val="70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548" name="Textfeld 18"/>
          <p:cNvSpPr txBox="1">
            <a:spLocks noChangeArrowheads="1"/>
          </p:cNvSpPr>
          <p:nvPr/>
        </p:nvSpPr>
        <p:spPr bwMode="auto">
          <a:xfrm>
            <a:off x="2143125" y="1714500"/>
            <a:ext cx="2071688" cy="341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sz="1800">
                <a:solidFill>
                  <a:srgbClr val="FF0000"/>
                </a:solidFill>
              </a:rPr>
              <a:t>Nullhypothese</a:t>
            </a:r>
          </a:p>
        </p:txBody>
      </p:sp>
      <p:sp>
        <p:nvSpPr>
          <p:cNvPr id="65549" name="Textfeld 19"/>
          <p:cNvSpPr txBox="1">
            <a:spLocks noChangeArrowheads="1"/>
          </p:cNvSpPr>
          <p:nvPr/>
        </p:nvSpPr>
        <p:spPr bwMode="auto">
          <a:xfrm>
            <a:off x="6072188" y="1714500"/>
            <a:ext cx="2571750" cy="341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sz="1800">
                <a:solidFill>
                  <a:srgbClr val="FFFF00"/>
                </a:solidFill>
              </a:rPr>
              <a:t>Alternativhypothese</a:t>
            </a:r>
          </a:p>
        </p:txBody>
      </p:sp>
      <p:sp>
        <p:nvSpPr>
          <p:cNvPr id="65550" name="Pfeil nach unten 21"/>
          <p:cNvSpPr>
            <a:spLocks noChangeArrowheads="1"/>
          </p:cNvSpPr>
          <p:nvPr/>
        </p:nvSpPr>
        <p:spPr bwMode="auto">
          <a:xfrm rot="10800000">
            <a:off x="2286000" y="3571875"/>
            <a:ext cx="269875" cy="490538"/>
          </a:xfrm>
          <a:prstGeom prst="downArrow">
            <a:avLst>
              <a:gd name="adj1" fmla="val 50000"/>
              <a:gd name="adj2" fmla="val 50095"/>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sp>
        <p:nvSpPr>
          <p:cNvPr id="23" name="Textfeld 22"/>
          <p:cNvSpPr txBox="1"/>
          <p:nvPr/>
        </p:nvSpPr>
        <p:spPr>
          <a:xfrm>
            <a:off x="2428860" y="3786190"/>
            <a:ext cx="2000264" cy="313932"/>
          </a:xfrm>
          <a:prstGeom prst="rect">
            <a:avLst/>
          </a:prstGeom>
          <a:noFill/>
        </p:spPr>
        <p:txBody>
          <a:bodyPr>
            <a:spAutoFit/>
            <a:scene3d>
              <a:camera prst="orthographicFront"/>
              <a:lightRig rig="threePt" dir="t"/>
            </a:scene3d>
            <a:sp3d extrusionH="57150">
              <a:bevelT w="38100" h="38100"/>
            </a:sp3d>
          </a:bodyPr>
          <a:lstStyle/>
          <a:p>
            <a:pPr algn="ctr">
              <a:defRPr/>
            </a:pPr>
            <a:r>
              <a:rPr lang="de-DE" sz="1600" dirty="0">
                <a:solidFill>
                  <a:srgbClr val="FF0000"/>
                </a:solidFill>
                <a:ea typeface="+mn-ea"/>
              </a:rPr>
              <a:t>Überlappung &gt; 5%</a:t>
            </a:r>
          </a:p>
        </p:txBody>
      </p:sp>
      <p:sp>
        <p:nvSpPr>
          <p:cNvPr id="65552" name="Pfeil nach unten 23"/>
          <p:cNvSpPr>
            <a:spLocks noChangeArrowheads="1"/>
          </p:cNvSpPr>
          <p:nvPr/>
        </p:nvSpPr>
        <p:spPr bwMode="auto">
          <a:xfrm rot="10800000">
            <a:off x="6572250" y="3786188"/>
            <a:ext cx="269875" cy="490537"/>
          </a:xfrm>
          <a:prstGeom prst="downArrow">
            <a:avLst>
              <a:gd name="adj1" fmla="val 50000"/>
              <a:gd name="adj2" fmla="val 50095"/>
            </a:avLst>
          </a:pr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sp>
        <p:nvSpPr>
          <p:cNvPr id="25" name="Textfeld 24"/>
          <p:cNvSpPr txBox="1"/>
          <p:nvPr/>
        </p:nvSpPr>
        <p:spPr>
          <a:xfrm>
            <a:off x="6786578" y="3857628"/>
            <a:ext cx="2000264" cy="313932"/>
          </a:xfrm>
          <a:prstGeom prst="rect">
            <a:avLst/>
          </a:prstGeom>
          <a:noFill/>
        </p:spPr>
        <p:txBody>
          <a:bodyPr>
            <a:spAutoFit/>
            <a:scene3d>
              <a:camera prst="orthographicFront"/>
              <a:lightRig rig="threePt" dir="t"/>
            </a:scene3d>
            <a:sp3d extrusionH="57150">
              <a:bevelT w="38100" h="38100"/>
            </a:sp3d>
          </a:bodyPr>
          <a:lstStyle/>
          <a:p>
            <a:pPr algn="ctr">
              <a:defRPr/>
            </a:pPr>
            <a:r>
              <a:rPr lang="de-DE" sz="1600" dirty="0">
                <a:solidFill>
                  <a:srgbClr val="FFFF00"/>
                </a:solidFill>
                <a:ea typeface="+mn-ea"/>
              </a:rPr>
              <a:t>Überlappung &lt; 5%</a:t>
            </a:r>
          </a:p>
        </p:txBody>
      </p:sp>
      <p:sp>
        <p:nvSpPr>
          <p:cNvPr id="18" name="Rechteck 20"/>
          <p:cNvSpPr>
            <a:spLocks noChangeArrowheads="1"/>
          </p:cNvSpPr>
          <p:nvPr/>
        </p:nvSpPr>
        <p:spPr bwMode="auto">
          <a:xfrm>
            <a:off x="214313" y="4437063"/>
            <a:ext cx="8786812" cy="1878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lgn="ctr">
              <a:lnSpc>
                <a:spcPct val="100000"/>
              </a:lnSpc>
              <a:spcBef>
                <a:spcPct val="20000"/>
              </a:spcBef>
              <a:buClr>
                <a:srgbClr val="000066"/>
              </a:buClr>
              <a:defRPr/>
            </a:pPr>
            <a:r>
              <a:rPr lang="de-DE" altLang="en-US" sz="2000" smtClean="0">
                <a:solidFill>
                  <a:schemeClr val="tx1"/>
                </a:solidFill>
              </a:rPr>
              <a:t>Zwischen den untersuchten Therapien </a:t>
            </a:r>
          </a:p>
          <a:p>
            <a:pPr algn="ctr">
              <a:lnSpc>
                <a:spcPct val="100000"/>
              </a:lnSpc>
              <a:spcBef>
                <a:spcPct val="20000"/>
              </a:spcBef>
              <a:buClr>
                <a:srgbClr val="000066"/>
              </a:buClr>
              <a:defRPr/>
            </a:pPr>
            <a:r>
              <a:rPr lang="de-DE" altLang="en-US" sz="2000" smtClean="0">
                <a:solidFill>
                  <a:schemeClr val="tx1"/>
                </a:solidFill>
              </a:rPr>
              <a:t>Besteht </a:t>
            </a:r>
            <a:r>
              <a:rPr lang="de-DE" altLang="en-US" sz="2000" u="sng" smtClean="0">
                <a:solidFill>
                  <a:srgbClr val="FF0000"/>
                </a:solidFill>
              </a:rPr>
              <a:t>kein</a:t>
            </a:r>
            <a:r>
              <a:rPr lang="de-DE" altLang="en-US" sz="2000" smtClean="0">
                <a:solidFill>
                  <a:schemeClr val="tx1"/>
                </a:solidFill>
              </a:rPr>
              <a:t> Unterschied</a:t>
            </a:r>
          </a:p>
          <a:p>
            <a:pPr algn="ctr">
              <a:lnSpc>
                <a:spcPct val="100000"/>
              </a:lnSpc>
              <a:spcBef>
                <a:spcPct val="20000"/>
              </a:spcBef>
              <a:buClr>
                <a:srgbClr val="000066"/>
              </a:buClr>
              <a:defRPr/>
            </a:pPr>
            <a:r>
              <a:rPr lang="de-DE" altLang="en-US" sz="2000" smtClean="0">
                <a:solidFill>
                  <a:srgbClr val="FFFF00"/>
                </a:solidFill>
                <a:effectLst>
                  <a:outerShdw blurRad="38100" dist="38100" dir="2700000" algn="tl">
                    <a:srgbClr val="000000"/>
                  </a:outerShdw>
                </a:effectLst>
              </a:rPr>
              <a:t>p</a:t>
            </a:r>
            <a:r>
              <a:rPr lang="de-DE" altLang="en-US" sz="2000" smtClean="0">
                <a:solidFill>
                  <a:srgbClr val="FFFF00"/>
                </a:solidFill>
              </a:rPr>
              <a:t> </a:t>
            </a:r>
            <a:r>
              <a:rPr lang="de-DE" altLang="en-US" sz="2000" smtClean="0">
                <a:solidFill>
                  <a:schemeClr val="tx1"/>
                </a:solidFill>
              </a:rPr>
              <a:t>gibt die Wahrscheinlichkeit an, mit der das Gegenteil </a:t>
            </a:r>
          </a:p>
          <a:p>
            <a:pPr algn="ctr">
              <a:lnSpc>
                <a:spcPct val="100000"/>
              </a:lnSpc>
              <a:spcBef>
                <a:spcPct val="20000"/>
              </a:spcBef>
              <a:buClr>
                <a:srgbClr val="000066"/>
              </a:buClr>
              <a:defRPr/>
            </a:pPr>
            <a:r>
              <a:rPr lang="de-DE" altLang="en-US" sz="2000" smtClean="0">
                <a:solidFill>
                  <a:schemeClr val="tx1"/>
                </a:solidFill>
              </a:rPr>
              <a:t>(</a:t>
            </a:r>
            <a:r>
              <a:rPr lang="de-DE" altLang="en-US" sz="2000" smtClean="0">
                <a:solidFill>
                  <a:srgbClr val="FFFF00"/>
                </a:solidFill>
                <a:effectLst>
                  <a:outerShdw blurRad="38100" dist="38100" dir="2700000" algn="tl">
                    <a:srgbClr val="000000"/>
                  </a:outerShdw>
                </a:effectLst>
              </a:rPr>
              <a:t>es gibt einen Unterschied</a:t>
            </a:r>
            <a:r>
              <a:rPr lang="de-DE" altLang="en-US" sz="2000" smtClean="0">
                <a:solidFill>
                  <a:schemeClr val="tx1"/>
                </a:solidFill>
              </a:rPr>
              <a:t>) </a:t>
            </a:r>
            <a:r>
              <a:rPr lang="de-DE" altLang="en-US" sz="2000" u="sng" smtClean="0">
                <a:solidFill>
                  <a:schemeClr val="tx1"/>
                </a:solidFill>
              </a:rPr>
              <a:t>nicht</a:t>
            </a:r>
            <a:r>
              <a:rPr lang="de-DE" altLang="en-US" sz="2000" smtClean="0">
                <a:solidFill>
                  <a:schemeClr val="tx1"/>
                </a:solidFill>
              </a:rPr>
              <a:t> zutrifft, </a:t>
            </a:r>
          </a:p>
          <a:p>
            <a:pPr algn="ctr">
              <a:lnSpc>
                <a:spcPct val="100000"/>
              </a:lnSpc>
              <a:spcBef>
                <a:spcPct val="20000"/>
              </a:spcBef>
              <a:buClr>
                <a:srgbClr val="000066"/>
              </a:buClr>
              <a:defRPr/>
            </a:pPr>
            <a:r>
              <a:rPr lang="de-DE" altLang="en-US" sz="2000" smtClean="0">
                <a:solidFill>
                  <a:schemeClr val="tx1"/>
                </a:solidFill>
              </a:rPr>
              <a:t>d.h. mit der </a:t>
            </a:r>
            <a:r>
              <a:rPr lang="de-DE" altLang="en-US" sz="2000" smtClean="0">
                <a:solidFill>
                  <a:srgbClr val="FFFF00"/>
                </a:solidFill>
                <a:effectLst>
                  <a:outerShdw blurRad="38100" dist="38100" dir="2700000" algn="tl">
                    <a:srgbClr val="000000"/>
                  </a:outerShdw>
                </a:effectLst>
              </a:rPr>
              <a:t>die Nullhypothese richtig ist </a:t>
            </a:r>
          </a:p>
        </p:txBody>
      </p:sp>
      <p:sp>
        <p:nvSpPr>
          <p:cNvPr id="65555" name="Textfeld 1"/>
          <p:cNvSpPr txBox="1">
            <a:spLocks noChangeArrowheads="1"/>
          </p:cNvSpPr>
          <p:nvPr/>
        </p:nvSpPr>
        <p:spPr bwMode="auto">
          <a:xfrm>
            <a:off x="1935163" y="2055813"/>
            <a:ext cx="952500"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a:solidFill>
                  <a:srgbClr val="FFFF00"/>
                </a:solidFill>
                <a:sym typeface="Symbol" pitchFamily="18" charset="2"/>
              </a:rPr>
              <a:t> = 1</a:t>
            </a:r>
            <a:endParaRPr lang="de-DE" altLang="en-US">
              <a:solidFill>
                <a:srgbClr val="FFFF00"/>
              </a:solidFill>
            </a:endParaRPr>
          </a:p>
        </p:txBody>
      </p:sp>
      <p:cxnSp>
        <p:nvCxnSpPr>
          <p:cNvPr id="65556" name="Gerade Verbindung 3"/>
          <p:cNvCxnSpPr>
            <a:cxnSpLocks noChangeShapeType="1"/>
          </p:cNvCxnSpPr>
          <p:nvPr/>
        </p:nvCxnSpPr>
        <p:spPr bwMode="auto">
          <a:xfrm>
            <a:off x="1835150" y="2420938"/>
            <a:ext cx="1052513" cy="0"/>
          </a:xfrm>
          <a:prstGeom prst="line">
            <a:avLst/>
          </a:prstGeom>
          <a:noFill/>
          <a:ln w="9525">
            <a:solidFill>
              <a:srgbClr val="FFFF00"/>
            </a:solidFill>
            <a:round/>
            <a:headEnd type="triangle" w="med" len="med"/>
            <a:tailEnd type="triangle" w="med" len="med"/>
          </a:ln>
          <a:extLst>
            <a:ext uri="{909E8E84-426E-40DD-AFC4-6F175D3DCCD1}">
              <a14:hiddenFill xmlns:a14="http://schemas.microsoft.com/office/drawing/2010/main">
                <a:noFill/>
              </a14:hiddenFill>
            </a:ext>
          </a:extLst>
        </p:spPr>
      </p:cxnSp>
      <p:sp>
        <p:nvSpPr>
          <p:cNvPr id="65557" name="Textfeld 23"/>
          <p:cNvSpPr txBox="1">
            <a:spLocks noChangeArrowheads="1"/>
          </p:cNvSpPr>
          <p:nvPr/>
        </p:nvSpPr>
        <p:spPr bwMode="auto">
          <a:xfrm>
            <a:off x="6230938" y="2198688"/>
            <a:ext cx="952500" cy="42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a:solidFill>
                  <a:srgbClr val="FFFF00"/>
                </a:solidFill>
                <a:sym typeface="Symbol" pitchFamily="18" charset="2"/>
              </a:rPr>
              <a:t> = 2</a:t>
            </a:r>
            <a:endParaRPr lang="de-DE" altLang="en-US">
              <a:solidFill>
                <a:srgbClr val="FFFF00"/>
              </a:solidFill>
            </a:endParaRPr>
          </a:p>
        </p:txBody>
      </p:sp>
      <p:cxnSp>
        <p:nvCxnSpPr>
          <p:cNvPr id="65558" name="Gerade Verbindung 25"/>
          <p:cNvCxnSpPr>
            <a:cxnSpLocks noChangeShapeType="1"/>
          </p:cNvCxnSpPr>
          <p:nvPr/>
        </p:nvCxnSpPr>
        <p:spPr bwMode="auto">
          <a:xfrm>
            <a:off x="5835650" y="2055813"/>
            <a:ext cx="1689100" cy="0"/>
          </a:xfrm>
          <a:prstGeom prst="line">
            <a:avLst/>
          </a:prstGeom>
          <a:noFill/>
          <a:ln w="9525">
            <a:solidFill>
              <a:srgbClr val="FFFF00"/>
            </a:solidFill>
            <a:round/>
            <a:headEnd type="triangle" w="med" len="med"/>
            <a:tailEnd type="triangle" w="med" len="med"/>
          </a:ln>
          <a:extLst>
            <a:ext uri="{909E8E84-426E-40DD-AFC4-6F175D3DCCD1}">
              <a14:hiddenFill xmlns:a14="http://schemas.microsoft.com/office/drawing/2010/main">
                <a:noFill/>
              </a14:hiddenFill>
            </a:ext>
          </a:extLst>
        </p:spPr>
      </p:cxnSp>
    </p:spTree>
  </p:cSld>
  <p:clrMapOvr>
    <a:masterClrMapping/>
  </p:clrMapOvr>
  <p:transition>
    <p:zoom/>
  </p:transition>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2" name="Titel 1"/>
          <p:cNvSpPr>
            <a:spLocks noGrp="1"/>
          </p:cNvSpPr>
          <p:nvPr>
            <p:ph type="title"/>
          </p:nvPr>
        </p:nvSpPr>
        <p:spPr>
          <a:xfrm>
            <a:off x="685800" y="327025"/>
            <a:ext cx="7772400" cy="523875"/>
          </a:xfrm>
        </p:spPr>
        <p:txBody>
          <a:bodyPr/>
          <a:lstStyle/>
          <a:p>
            <a:pPr>
              <a:defRPr/>
            </a:pPr>
            <a:r>
              <a:rPr lang="de-DE" altLang="en-US" smtClean="0">
                <a:ea typeface="ＭＳ Ｐゴシック" pitchFamily="1" charset="-128"/>
              </a:rPr>
              <a:t>Einfluss der Anzahl der Patienten</a:t>
            </a:r>
          </a:p>
        </p:txBody>
      </p:sp>
      <p:sp>
        <p:nvSpPr>
          <p:cNvPr id="66564"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1C77BFFC-F1B2-4985-8813-0DC99C53943E}" type="slidenum">
              <a:rPr lang="de-DE" altLang="en-US" sz="900" smtClean="0">
                <a:solidFill>
                  <a:schemeClr val="accent2"/>
                </a:solidFill>
              </a:rPr>
              <a:pPr/>
              <a:t>64</a:t>
            </a:fld>
            <a:endParaRPr lang="de-DE" altLang="en-US" sz="1400" b="0" smtClean="0">
              <a:solidFill>
                <a:schemeClr val="tx1"/>
              </a:solidFill>
            </a:endParaRPr>
          </a:p>
        </p:txBody>
      </p:sp>
      <p:pic>
        <p:nvPicPr>
          <p:cNvPr id="7" name="Grafik 6" descr="Foto.jpg"/>
          <p:cNvPicPr>
            <a:picLocks noChangeAspect="1"/>
          </p:cNvPicPr>
          <p:nvPr/>
        </p:nvPicPr>
        <p:blipFill>
          <a:blip r:embed="rId2"/>
          <a:srcRect/>
          <a:stretch>
            <a:fillRect/>
          </a:stretch>
        </p:blipFill>
        <p:spPr bwMode="auto">
          <a:xfrm>
            <a:off x="571500" y="1285875"/>
            <a:ext cx="7466013" cy="4976813"/>
          </a:xfrm>
          <a:prstGeom prst="rect">
            <a:avLst/>
          </a:prstGeom>
          <a:noFill/>
          <a:ln>
            <a:noFill/>
          </a:ln>
          <a:effectLst>
            <a:outerShdw blurRad="63500" algn="tl" rotWithShape="0">
              <a:srgbClr val="000000">
                <a:alpha val="70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Grafik 8" descr="Foto 2.jpg"/>
          <p:cNvPicPr>
            <a:picLocks noChangeAspect="1"/>
          </p:cNvPicPr>
          <p:nvPr/>
        </p:nvPicPr>
        <p:blipFill>
          <a:blip r:embed="rId3"/>
          <a:srcRect/>
          <a:stretch>
            <a:fillRect/>
          </a:stretch>
        </p:blipFill>
        <p:spPr bwMode="auto">
          <a:xfrm>
            <a:off x="571500" y="1285875"/>
            <a:ext cx="7500938" cy="5000625"/>
          </a:xfrm>
          <a:prstGeom prst="rect">
            <a:avLst/>
          </a:prstGeom>
          <a:noFill/>
          <a:ln>
            <a:noFill/>
          </a:ln>
          <a:effectLst>
            <a:outerShdw blurRad="63500" algn="tl" rotWithShape="0">
              <a:srgbClr val="000000">
                <a:alpha val="70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Grafik 7" descr="Foto 3.jpg"/>
          <p:cNvPicPr>
            <a:picLocks noChangeAspect="1"/>
          </p:cNvPicPr>
          <p:nvPr/>
        </p:nvPicPr>
        <p:blipFill>
          <a:blip r:embed="rId4"/>
          <a:srcRect/>
          <a:stretch>
            <a:fillRect/>
          </a:stretch>
        </p:blipFill>
        <p:spPr bwMode="auto">
          <a:xfrm>
            <a:off x="571500" y="1285875"/>
            <a:ext cx="7500938" cy="5000625"/>
          </a:xfrm>
          <a:prstGeom prst="rect">
            <a:avLst/>
          </a:prstGeom>
          <a:noFill/>
          <a:ln>
            <a:noFill/>
          </a:ln>
          <a:effectLst>
            <a:outerShdw blurRad="63500" algn="tl" rotWithShape="0">
              <a:srgbClr val="000000">
                <a:alpha val="70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Textfeld 9"/>
          <p:cNvSpPr txBox="1">
            <a:spLocks noChangeArrowheads="1"/>
          </p:cNvSpPr>
          <p:nvPr/>
        </p:nvSpPr>
        <p:spPr bwMode="auto">
          <a:xfrm>
            <a:off x="6215063" y="1643063"/>
            <a:ext cx="128587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a:solidFill>
                  <a:srgbClr val="FF99CC"/>
                </a:solidFill>
              </a:rPr>
              <a:t>N = 10</a:t>
            </a:r>
          </a:p>
        </p:txBody>
      </p:sp>
      <p:sp>
        <p:nvSpPr>
          <p:cNvPr id="11" name="Textfeld 10"/>
          <p:cNvSpPr txBox="1">
            <a:spLocks noChangeArrowheads="1"/>
          </p:cNvSpPr>
          <p:nvPr/>
        </p:nvSpPr>
        <p:spPr bwMode="auto">
          <a:xfrm>
            <a:off x="6429375" y="1643063"/>
            <a:ext cx="128587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a:solidFill>
                  <a:srgbClr val="FF99CC"/>
                </a:solidFill>
              </a:rPr>
              <a:t>N = 5</a:t>
            </a:r>
          </a:p>
        </p:txBody>
      </p:sp>
      <p:sp>
        <p:nvSpPr>
          <p:cNvPr id="12" name="Textfeld 11"/>
          <p:cNvSpPr txBox="1">
            <a:spLocks noChangeArrowheads="1"/>
          </p:cNvSpPr>
          <p:nvPr/>
        </p:nvSpPr>
        <p:spPr bwMode="auto">
          <a:xfrm>
            <a:off x="6500813" y="1643063"/>
            <a:ext cx="128587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a:solidFill>
                  <a:srgbClr val="FF99CC"/>
                </a:solidFill>
              </a:rPr>
              <a:t>N = 5</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2000"/>
                                        <p:tgtEl>
                                          <p:spTgt spid="8"/>
                                        </p:tgtEl>
                                      </p:cBhvr>
                                    </p:animEffect>
                                  </p:childTnLst>
                                  <p:subTnLst>
                                    <p:set>
                                      <p:cBhvr override="childStyle">
                                        <p:cTn dur="1" fill="hold" display="0" masterRel="nextClick" afterEffect="1"/>
                                        <p:tgtEl>
                                          <p:spTgt spid="8"/>
                                        </p:tgtEl>
                                        <p:attrNameLst>
                                          <p:attrName>style.visibility</p:attrName>
                                        </p:attrNameLst>
                                      </p:cBhvr>
                                      <p:to>
                                        <p:strVal val="hidden"/>
                                      </p:to>
                                    </p:set>
                                  </p:subTnLst>
                                </p:cTn>
                              </p:par>
                              <p:par>
                                <p:cTn id="8" presetID="3" presetClass="entr" presetSubtype="10"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blinds(horizontal)">
                                      <p:cBhvr>
                                        <p:cTn id="10" dur="500"/>
                                        <p:tgtEl>
                                          <p:spTgt spid="12"/>
                                        </p:tgtEl>
                                      </p:cBhvr>
                                    </p:animEffect>
                                  </p:childTnLst>
                                  <p:subTnLst>
                                    <p:set>
                                      <p:cBhvr override="childStyle">
                                        <p:cTn dur="1" fill="hold" display="0" masterRel="nextClick" afterEffect="1"/>
                                        <p:tgtEl>
                                          <p:spTgt spid="12"/>
                                        </p:tgtEl>
                                        <p:attrNameLst>
                                          <p:attrName>style.visibility</p:attrName>
                                        </p:attrNameLst>
                                      </p:cBhvr>
                                      <p:to>
                                        <p:strVal val="hidden"/>
                                      </p:to>
                                    </p:set>
                                  </p:sub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2000"/>
                                        <p:tgtEl>
                                          <p:spTgt spid="7"/>
                                        </p:tgtEl>
                                      </p:cBhvr>
                                    </p:animEffect>
                                  </p:childTnLst>
                                  <p:subTnLst>
                                    <p:set>
                                      <p:cBhvr override="childStyle">
                                        <p:cTn dur="1" fill="hold" display="0" masterRel="nextClick" afterEffect="1"/>
                                        <p:tgtEl>
                                          <p:spTgt spid="7"/>
                                        </p:tgtEl>
                                        <p:attrNameLst>
                                          <p:attrName>style.visibility</p:attrName>
                                        </p:attrNameLst>
                                      </p:cBhvr>
                                      <p:to>
                                        <p:strVal val="hidden"/>
                                      </p:to>
                                    </p:set>
                                  </p:subTnLst>
                                </p:cTn>
                              </p:par>
                              <p:par>
                                <p:cTn id="16" presetID="3" presetClass="entr" presetSubtype="10" fill="hold" grpId="0" nodeType="with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blinds(horizontal)">
                                      <p:cBhvr>
                                        <p:cTn id="18" dur="500"/>
                                        <p:tgtEl>
                                          <p:spTgt spid="11"/>
                                        </p:tgtEl>
                                      </p:cBhvr>
                                    </p:animEffect>
                                  </p:childTnLst>
                                  <p:subTnLst>
                                    <p:set>
                                      <p:cBhvr override="childStyle">
                                        <p:cTn dur="1" fill="hold" display="0" masterRel="nextClick" afterEffect="1"/>
                                        <p:tgtEl>
                                          <p:spTgt spid="11"/>
                                        </p:tgtEl>
                                        <p:attrNameLst>
                                          <p:attrName>style.visibility</p:attrName>
                                        </p:attrNameLst>
                                      </p:cBhvr>
                                      <p:to>
                                        <p:strVal val="hidden"/>
                                      </p:to>
                                    </p:set>
                                  </p:subTnLst>
                                </p:cTn>
                              </p:par>
                            </p:childTnLst>
                          </p:cTn>
                        </p:par>
                      </p:childTnLst>
                    </p:cTn>
                  </p:par>
                  <p:par>
                    <p:cTn id="19" fill="hold" nodeType="clickPar">
                      <p:stCondLst>
                        <p:cond delay="indefinite"/>
                      </p:stCondLst>
                      <p:childTnLst>
                        <p:par>
                          <p:cTn id="20" fill="hold" nodeType="withGroup">
                            <p:stCondLst>
                              <p:cond delay="0"/>
                            </p:stCondLst>
                            <p:childTnLst>
                              <p:par>
                                <p:cTn id="21" presetID="10" presetClass="entr" presetSubtype="0" fill="hold"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fade">
                                      <p:cBhvr>
                                        <p:cTn id="23" dur="2000"/>
                                        <p:tgtEl>
                                          <p:spTgt spid="9"/>
                                        </p:tgtEl>
                                      </p:cBhvr>
                                    </p:animEffect>
                                  </p:childTnLst>
                                  <p:subTnLst>
                                    <p:set>
                                      <p:cBhvr override="childStyle">
                                        <p:cTn dur="1" fill="hold" display="0" masterRel="nextClick" afterEffect="1"/>
                                        <p:tgtEl>
                                          <p:spTgt spid="9"/>
                                        </p:tgtEl>
                                        <p:attrNameLst>
                                          <p:attrName>style.visibility</p:attrName>
                                        </p:attrNameLst>
                                      </p:cBhvr>
                                      <p:to>
                                        <p:strVal val="hidden"/>
                                      </p:to>
                                    </p:set>
                                  </p:subTnLst>
                                </p:cTn>
                              </p:par>
                              <p:par>
                                <p:cTn id="24" presetID="3" presetClass="entr" presetSubtype="10" fill="hold" grpId="0" nodeType="with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blinds(horizontal)">
                                      <p:cBhvr>
                                        <p:cTn id="26" dur="500"/>
                                        <p:tgtEl>
                                          <p:spTgt spid="10"/>
                                        </p:tgtEl>
                                      </p:cBhvr>
                                    </p:animEffect>
                                  </p:childTnLst>
                                  <p:subTnLst>
                                    <p:set>
                                      <p:cBhvr override="childStyle">
                                        <p:cTn dur="1" fill="hold" display="0" masterRel="nextClick" afterEffect="1"/>
                                        <p:tgtEl>
                                          <p:spTgt spid="10"/>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67587" name="Foliennummernplatzhalter 4"/>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E3BF761E-58F6-4E8D-8B81-81B2E875D6C8}" type="slidenum">
              <a:rPr lang="de-DE" altLang="en-US" sz="900" smtClean="0">
                <a:solidFill>
                  <a:schemeClr val="accent2"/>
                </a:solidFill>
              </a:rPr>
              <a:pPr/>
              <a:t>65</a:t>
            </a:fld>
            <a:endParaRPr lang="de-DE" altLang="en-US" sz="1400" b="0" smtClean="0">
              <a:solidFill>
                <a:schemeClr val="tx1"/>
              </a:solidFill>
            </a:endParaRPr>
          </a:p>
        </p:txBody>
      </p:sp>
      <p:sp>
        <p:nvSpPr>
          <p:cNvPr id="758786" name="Rectangle 2"/>
          <p:cNvSpPr>
            <a:spLocks noGrp="1" noChangeArrowheads="1"/>
          </p:cNvSpPr>
          <p:nvPr>
            <p:ph type="title"/>
          </p:nvPr>
        </p:nvSpPr>
        <p:spPr>
          <a:xfrm>
            <a:off x="684213" y="280988"/>
            <a:ext cx="7772400" cy="461962"/>
          </a:xfrm>
        </p:spPr>
        <p:txBody>
          <a:bodyPr/>
          <a:lstStyle/>
          <a:p>
            <a:pPr>
              <a:defRPr/>
            </a:pPr>
            <a:r>
              <a:rPr lang="de-DE" altLang="en-US" sz="2400" smtClean="0">
                <a:ea typeface="ＭＳ Ｐゴシック" pitchFamily="1" charset="-128"/>
              </a:rPr>
              <a:t>2.2.1 Superiority, Equivalence, non inferiority*</a:t>
            </a:r>
          </a:p>
        </p:txBody>
      </p:sp>
      <p:pic>
        <p:nvPicPr>
          <p:cNvPr id="62469" name="Picture 2"/>
          <p:cNvPicPr>
            <a:picLocks noChangeAspect="1" noChangeArrowheads="1"/>
          </p:cNvPicPr>
          <p:nvPr/>
        </p:nvPicPr>
        <p:blipFill>
          <a:blip r:embed="rId2"/>
          <a:srcRect/>
          <a:stretch>
            <a:fillRect/>
          </a:stretch>
        </p:blipFill>
        <p:spPr bwMode="auto">
          <a:xfrm>
            <a:off x="747713" y="1192213"/>
            <a:ext cx="6230937" cy="506730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gradFill rotWithShape="1">
                  <a:gsLst>
                    <a:gs pos="0">
                      <a:schemeClr val="bg1"/>
                    </a:gs>
                    <a:gs pos="100000">
                      <a:srgbClr val="0066CC"/>
                    </a:gs>
                  </a:gsLst>
                  <a:lin ang="5400000" scaled="1"/>
                </a:gradFill>
              </a14:hiddenFill>
            </a:ext>
            <a:ext uri="{91240B29-F687-4F45-9708-019B960494DF}">
              <a14:hiddenLine xmlns:a14="http://schemas.microsoft.com/office/drawing/2010/main" w="9525">
                <a:solidFill>
                  <a:srgbClr val="000000"/>
                </a:solidFill>
                <a:miter lim="800000"/>
                <a:headEnd/>
                <a:tailEnd/>
              </a14:hiddenLine>
            </a:ext>
          </a:extLst>
        </p:spPr>
      </p:pic>
      <p:sp>
        <p:nvSpPr>
          <p:cNvPr id="67590" name="Textfeld 2"/>
          <p:cNvSpPr txBox="1">
            <a:spLocks noChangeArrowheads="1"/>
          </p:cNvSpPr>
          <p:nvPr/>
        </p:nvSpPr>
        <p:spPr bwMode="auto">
          <a:xfrm>
            <a:off x="1692275" y="6259513"/>
            <a:ext cx="63357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en-US" altLang="en-US" sz="1100" b="0" dirty="0">
                <a:solidFill>
                  <a:schemeClr val="tx1"/>
                </a:solidFill>
              </a:rPr>
              <a:t>*Bulletin of the NYU Hospital for Joint Diseases 2008;66(2):150-4</a:t>
            </a:r>
            <a:endParaRPr lang="de-DE" altLang="en-US" sz="1100" dirty="0">
              <a:solidFill>
                <a:schemeClr val="tx1"/>
              </a:solidFill>
            </a:endParaRPr>
          </a:p>
        </p:txBody>
      </p:sp>
      <p:sp>
        <p:nvSpPr>
          <p:cNvPr id="17" name="Oval 12"/>
          <p:cNvSpPr>
            <a:spLocks noChangeArrowheads="1"/>
          </p:cNvSpPr>
          <p:nvPr/>
        </p:nvSpPr>
        <p:spPr bwMode="auto">
          <a:xfrm>
            <a:off x="3132138" y="1592263"/>
            <a:ext cx="1852612" cy="252412"/>
          </a:xfrm>
          <a:prstGeom prst="ellipse">
            <a:avLst/>
          </a:prstGeom>
          <a:solidFill>
            <a:srgbClr val="000066">
              <a:alpha val="0"/>
            </a:srgbClr>
          </a:solidFill>
          <a:ln w="25400">
            <a:solidFill>
              <a:srgbClr val="FF0000"/>
            </a:solidFill>
            <a:round/>
            <a:headEnd/>
            <a:tailEnd/>
          </a:ln>
          <a:effectLst>
            <a:outerShdw blurRad="50800" dist="38100" dir="2700000" algn="tl" rotWithShape="0">
              <a:srgbClr val="808080">
                <a:alpha val="39998"/>
              </a:srgbClr>
            </a:outerShdw>
          </a:effectLst>
        </p:spPr>
        <p:txBody>
          <a:bodyPr wrap="none" anchor="ctr"/>
          <a:lstStyle/>
          <a:p>
            <a:pPr algn="ctr">
              <a:defRPr/>
            </a:pPr>
            <a:endParaRPr lang="it-IT">
              <a:ea typeface="ＭＳ Ｐゴシック" charset="-128"/>
            </a:endParaRPr>
          </a:p>
        </p:txBody>
      </p:sp>
      <p:sp>
        <p:nvSpPr>
          <p:cNvPr id="18" name="Oval 12"/>
          <p:cNvSpPr>
            <a:spLocks noChangeArrowheads="1"/>
          </p:cNvSpPr>
          <p:nvPr/>
        </p:nvSpPr>
        <p:spPr bwMode="auto">
          <a:xfrm>
            <a:off x="4427538" y="5303838"/>
            <a:ext cx="1852612" cy="254000"/>
          </a:xfrm>
          <a:prstGeom prst="ellipse">
            <a:avLst/>
          </a:prstGeom>
          <a:solidFill>
            <a:srgbClr val="000066">
              <a:alpha val="0"/>
            </a:srgbClr>
          </a:solidFill>
          <a:ln w="25400">
            <a:solidFill>
              <a:srgbClr val="FF0000"/>
            </a:solidFill>
            <a:round/>
            <a:headEnd/>
            <a:tailEnd/>
          </a:ln>
          <a:effectLst>
            <a:outerShdw blurRad="50800" dist="38100" dir="2700000" algn="tl" rotWithShape="0">
              <a:srgbClr val="808080">
                <a:alpha val="39998"/>
              </a:srgbClr>
            </a:outerShdw>
          </a:effectLst>
        </p:spPr>
        <p:txBody>
          <a:bodyPr wrap="none" anchor="ctr"/>
          <a:lstStyle/>
          <a:p>
            <a:pPr algn="ctr">
              <a:defRPr/>
            </a:pPr>
            <a:endParaRPr lang="it-IT">
              <a:ea typeface="ＭＳ Ｐゴシック" charset="-128"/>
            </a:endParaRPr>
          </a:p>
        </p:txBody>
      </p:sp>
      <p:sp>
        <p:nvSpPr>
          <p:cNvPr id="19" name="Oval 12"/>
          <p:cNvSpPr>
            <a:spLocks noChangeArrowheads="1"/>
          </p:cNvSpPr>
          <p:nvPr/>
        </p:nvSpPr>
        <p:spPr bwMode="auto">
          <a:xfrm>
            <a:off x="2065338" y="5294313"/>
            <a:ext cx="1852612" cy="252412"/>
          </a:xfrm>
          <a:prstGeom prst="ellipse">
            <a:avLst/>
          </a:prstGeom>
          <a:solidFill>
            <a:srgbClr val="000066">
              <a:alpha val="0"/>
            </a:srgbClr>
          </a:solidFill>
          <a:ln w="25400">
            <a:solidFill>
              <a:srgbClr val="FF0000"/>
            </a:solidFill>
            <a:round/>
            <a:headEnd/>
            <a:tailEnd/>
          </a:ln>
          <a:effectLst>
            <a:outerShdw blurRad="50800" dist="38100" dir="2700000" algn="tl" rotWithShape="0">
              <a:srgbClr val="808080">
                <a:alpha val="39998"/>
              </a:srgbClr>
            </a:outerShdw>
          </a:effectLst>
        </p:spPr>
        <p:txBody>
          <a:bodyPr wrap="none" anchor="ctr"/>
          <a:lstStyle/>
          <a:p>
            <a:pPr algn="ctr">
              <a:defRPr/>
            </a:pPr>
            <a:endParaRPr lang="it-IT">
              <a:ea typeface="ＭＳ Ｐゴシック" charset="-128"/>
            </a:endParaRPr>
          </a:p>
        </p:txBody>
      </p:sp>
      <p:sp>
        <p:nvSpPr>
          <p:cNvPr id="67594" name="Textfeld 3"/>
          <p:cNvSpPr txBox="1">
            <a:spLocks noChangeArrowheads="1"/>
          </p:cNvSpPr>
          <p:nvPr/>
        </p:nvSpPr>
        <p:spPr bwMode="auto">
          <a:xfrm>
            <a:off x="7092950" y="1268413"/>
            <a:ext cx="18002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2000">
                <a:sym typeface="Symbol" pitchFamily="18" charset="2"/>
              </a:rPr>
              <a:t> = mortality</a:t>
            </a:r>
            <a:endParaRPr lang="de-DE" altLang="en-US" sz="2000"/>
          </a:p>
        </p:txBody>
      </p:sp>
      <p:pic>
        <p:nvPicPr>
          <p:cNvPr id="62475" name="Picture 3"/>
          <p:cNvPicPr>
            <a:picLocks noChangeAspect="1" noChangeArrowheads="1"/>
          </p:cNvPicPr>
          <p:nvPr/>
        </p:nvPicPr>
        <p:blipFill>
          <a:blip r:embed="rId3"/>
          <a:srcRect/>
          <a:stretch>
            <a:fillRect/>
          </a:stretch>
        </p:blipFill>
        <p:spPr bwMode="auto">
          <a:xfrm>
            <a:off x="2065338" y="1328738"/>
            <a:ext cx="1570037" cy="727075"/>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gradFill rotWithShape="1">
                  <a:gsLst>
                    <a:gs pos="0">
                      <a:schemeClr val="bg1"/>
                    </a:gs>
                    <a:gs pos="100000">
                      <a:srgbClr val="0066CC"/>
                    </a:gs>
                  </a:gsLst>
                  <a:lin ang="5400000" scaled="1"/>
                </a:gradFill>
              </a14:hiddenFill>
            </a:ext>
            <a:ext uri="{91240B29-F687-4F45-9708-019B960494DF}">
              <a14:hiddenLine xmlns:a14="http://schemas.microsoft.com/office/drawing/2010/main" w="9525">
                <a:solidFill>
                  <a:srgbClr val="000000"/>
                </a:solidFill>
                <a:miter lim="800000"/>
                <a:headEnd/>
                <a:tailEnd/>
              </a14:hiddenLine>
            </a:ext>
          </a:extLst>
        </p:spPr>
      </p:pic>
      <p:pic>
        <p:nvPicPr>
          <p:cNvPr id="62476" name="Picture 4"/>
          <p:cNvPicPr>
            <a:picLocks noChangeAspect="1" noChangeArrowheads="1"/>
          </p:cNvPicPr>
          <p:nvPr/>
        </p:nvPicPr>
        <p:blipFill>
          <a:blip r:embed="rId4"/>
          <a:srcRect/>
          <a:stretch>
            <a:fillRect/>
          </a:stretch>
        </p:blipFill>
        <p:spPr bwMode="auto">
          <a:xfrm>
            <a:off x="3348038" y="2420938"/>
            <a:ext cx="1800225" cy="935037"/>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gradFill rotWithShape="1">
                  <a:gsLst>
                    <a:gs pos="0">
                      <a:schemeClr val="bg1"/>
                    </a:gs>
                    <a:gs pos="100000">
                      <a:srgbClr val="0066CC"/>
                    </a:gs>
                  </a:gsLst>
                  <a:lin ang="5400000" scaled="1"/>
                </a:gradFill>
              </a14:hiddenFill>
            </a:ext>
            <a:ext uri="{91240B29-F687-4F45-9708-019B960494DF}">
              <a14:hiddenLine xmlns:a14="http://schemas.microsoft.com/office/drawing/2010/main" w="9525">
                <a:solidFill>
                  <a:srgbClr val="000000"/>
                </a:solidFill>
                <a:miter lim="800000"/>
                <a:headEnd/>
                <a:tailEnd/>
              </a14:hiddenLine>
            </a:ext>
          </a:extLst>
        </p:spPr>
      </p:pic>
      <p:pic>
        <p:nvPicPr>
          <p:cNvPr id="62477" name="Picture 4"/>
          <p:cNvPicPr>
            <a:picLocks noChangeAspect="1" noChangeArrowheads="1"/>
          </p:cNvPicPr>
          <p:nvPr/>
        </p:nvPicPr>
        <p:blipFill>
          <a:blip r:embed="rId4"/>
          <a:srcRect/>
          <a:stretch>
            <a:fillRect/>
          </a:stretch>
        </p:blipFill>
        <p:spPr bwMode="auto">
          <a:xfrm>
            <a:off x="2851150" y="4005263"/>
            <a:ext cx="1800225" cy="86360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gradFill rotWithShape="1">
                  <a:gsLst>
                    <a:gs pos="0">
                      <a:schemeClr val="bg1"/>
                    </a:gs>
                    <a:gs pos="100000">
                      <a:srgbClr val="0066CC"/>
                    </a:gs>
                  </a:gsLst>
                  <a:lin ang="5400000" scaled="1"/>
                </a:gradFill>
              </a14:hiddenFill>
            </a:ext>
            <a:ext uri="{91240B29-F687-4F45-9708-019B960494DF}">
              <a14:hiddenLine xmlns:a14="http://schemas.microsoft.com/office/drawing/2010/main" w="9525">
                <a:solidFill>
                  <a:srgbClr val="000000"/>
                </a:solidFill>
                <a:miter lim="800000"/>
                <a:headEnd/>
                <a:tailEnd/>
              </a14:hiddenLine>
            </a:ext>
          </a:extLst>
        </p:spPr>
      </p:pic>
      <p:pic>
        <p:nvPicPr>
          <p:cNvPr id="62478" name="Picture 5"/>
          <p:cNvPicPr>
            <a:picLocks noChangeAspect="1" noChangeArrowheads="1"/>
          </p:cNvPicPr>
          <p:nvPr/>
        </p:nvPicPr>
        <p:blipFill>
          <a:blip r:embed="rId5"/>
          <a:srcRect/>
          <a:stretch>
            <a:fillRect/>
          </a:stretch>
        </p:blipFill>
        <p:spPr bwMode="auto">
          <a:xfrm>
            <a:off x="3132138" y="762000"/>
            <a:ext cx="2054225" cy="566738"/>
          </a:xfrm>
          <a:prstGeom prst="rect">
            <a:avLst/>
          </a:prstGeom>
          <a:noFill/>
          <a:ln>
            <a:noFill/>
          </a:ln>
          <a:effectLst/>
          <a:extLst>
            <a:ext uri="{909E8E84-426E-40DD-AFC4-6F175D3DCCD1}">
              <a14:hiddenFill xmlns:a14="http://schemas.microsoft.com/office/drawing/2010/main">
                <a:gradFill rotWithShape="1">
                  <a:gsLst>
                    <a:gs pos="0">
                      <a:schemeClr val="bg1"/>
                    </a:gs>
                    <a:gs pos="100000">
                      <a:srgbClr val="0066CC"/>
                    </a:gs>
                  </a:gsLst>
                  <a:lin ang="5400000" scaled="1"/>
                </a:gra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pic>
      <p:sp>
        <p:nvSpPr>
          <p:cNvPr id="67599" name="Rechteck 4"/>
          <p:cNvSpPr>
            <a:spLocks noChangeArrowheads="1"/>
          </p:cNvSpPr>
          <p:nvPr/>
        </p:nvSpPr>
        <p:spPr bwMode="auto">
          <a:xfrm>
            <a:off x="3644185" y="1347905"/>
            <a:ext cx="1673225" cy="598488"/>
          </a:xfrm>
          <a:prstGeom prst="rect">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en-US" altLang="en-US"/>
          </a:p>
        </p:txBody>
      </p:sp>
    </p:spTree>
  </p:cSld>
  <p:clrMapOvr>
    <a:masterClrMapping/>
  </p:clrMapOvr>
  <p:transition>
    <p:zoom/>
  </p:transition>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8" name="Line 9"/>
          <p:cNvSpPr>
            <a:spLocks noChangeShapeType="1"/>
          </p:cNvSpPr>
          <p:nvPr/>
        </p:nvSpPr>
        <p:spPr bwMode="auto">
          <a:xfrm>
            <a:off x="4621213" y="1614488"/>
            <a:ext cx="0" cy="4321175"/>
          </a:xfrm>
          <a:prstGeom prst="line">
            <a:avLst/>
          </a:prstGeom>
          <a:noFill/>
          <a:ln w="38100">
            <a:solidFill>
              <a:schemeClr val="tx1"/>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a:spAutoFit/>
          </a:bodyPr>
          <a:lstStyle/>
          <a:p>
            <a:endParaRPr lang="de-DE"/>
          </a:p>
        </p:txBody>
      </p:sp>
      <p:sp>
        <p:nvSpPr>
          <p:cNvPr id="62466"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68611" name="Foliennummernplatzhalter 4"/>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6EA75976-AE4F-45A8-B2A4-23583E3A9379}" type="slidenum">
              <a:rPr lang="de-DE" altLang="en-US" sz="900" smtClean="0">
                <a:solidFill>
                  <a:schemeClr val="accent2"/>
                </a:solidFill>
              </a:rPr>
              <a:pPr/>
              <a:t>66</a:t>
            </a:fld>
            <a:endParaRPr lang="de-DE" altLang="en-US" sz="1400" b="0" smtClean="0">
              <a:solidFill>
                <a:schemeClr val="tx1"/>
              </a:solidFill>
            </a:endParaRPr>
          </a:p>
        </p:txBody>
      </p:sp>
      <p:sp>
        <p:nvSpPr>
          <p:cNvPr id="755716" name="Rectangle 4"/>
          <p:cNvSpPr>
            <a:spLocks noGrp="1" noChangeArrowheads="1"/>
          </p:cNvSpPr>
          <p:nvPr>
            <p:ph type="title"/>
          </p:nvPr>
        </p:nvSpPr>
        <p:spPr/>
        <p:txBody>
          <a:bodyPr/>
          <a:lstStyle/>
          <a:p>
            <a:pPr>
              <a:defRPr/>
            </a:pPr>
            <a:r>
              <a:rPr lang="de-DE" altLang="en-US" smtClean="0">
                <a:ea typeface="ＭＳ Ｐゴシック" pitchFamily="1" charset="-128"/>
              </a:rPr>
              <a:t>2.2.1 Biometrische Grundlagen</a:t>
            </a:r>
            <a:br>
              <a:rPr lang="de-DE" altLang="en-US" smtClean="0">
                <a:ea typeface="ＭＳ Ｐゴシック" pitchFamily="1" charset="-128"/>
              </a:rPr>
            </a:br>
            <a:r>
              <a:rPr lang="de-DE" altLang="en-US" smtClean="0">
                <a:ea typeface="ＭＳ Ｐゴシック" pitchFamily="1" charset="-128"/>
              </a:rPr>
              <a:t>„superiority trial</a:t>
            </a:r>
            <a:r>
              <a:rPr lang="ja-JP" altLang="de-DE" smtClean="0">
                <a:ea typeface="ＭＳ Ｐゴシック" pitchFamily="1" charset="-128"/>
              </a:rPr>
              <a:t>“</a:t>
            </a:r>
            <a:endParaRPr lang="de-DE" altLang="en-US" smtClean="0">
              <a:ea typeface="ＭＳ Ｐゴシック" pitchFamily="1" charset="-128"/>
            </a:endParaRPr>
          </a:p>
        </p:txBody>
      </p:sp>
      <p:sp>
        <p:nvSpPr>
          <p:cNvPr id="755719" name="AutoShape 7"/>
          <p:cNvSpPr>
            <a:spLocks noChangeArrowheads="1"/>
          </p:cNvSpPr>
          <p:nvPr/>
        </p:nvSpPr>
        <p:spPr bwMode="auto">
          <a:xfrm>
            <a:off x="2089150" y="3508375"/>
            <a:ext cx="2592388" cy="533400"/>
          </a:xfrm>
          <a:prstGeom prst="leftRightArrow">
            <a:avLst>
              <a:gd name="adj1" fmla="val 50000"/>
              <a:gd name="adj2" fmla="val 97202"/>
            </a:avLst>
          </a:prstGeom>
          <a:solidFill>
            <a:srgbClr val="FFC000"/>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sz="1600">
                <a:solidFill>
                  <a:schemeClr val="tx1"/>
                </a:solidFill>
              </a:rPr>
              <a:t>Kein Unterschied</a:t>
            </a:r>
          </a:p>
        </p:txBody>
      </p:sp>
      <p:sp>
        <p:nvSpPr>
          <p:cNvPr id="755720" name="AutoShape 8"/>
          <p:cNvSpPr>
            <a:spLocks noChangeArrowheads="1"/>
          </p:cNvSpPr>
          <p:nvPr/>
        </p:nvSpPr>
        <p:spPr bwMode="auto">
          <a:xfrm>
            <a:off x="4546600" y="2060575"/>
            <a:ext cx="2592388" cy="533400"/>
          </a:xfrm>
          <a:prstGeom prst="leftRightArrow">
            <a:avLst>
              <a:gd name="adj1" fmla="val 50000"/>
              <a:gd name="adj2" fmla="val 97202"/>
            </a:avLst>
          </a:prstGeom>
          <a:solidFill>
            <a:srgbClr val="FFC000"/>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sz="1600" dirty="0">
                <a:solidFill>
                  <a:schemeClr val="tx1"/>
                </a:solidFill>
              </a:rPr>
              <a:t>Kein Unterschied</a:t>
            </a:r>
          </a:p>
        </p:txBody>
      </p:sp>
      <p:sp>
        <p:nvSpPr>
          <p:cNvPr id="755721" name="AutoShape 9"/>
          <p:cNvSpPr>
            <a:spLocks noChangeArrowheads="1"/>
          </p:cNvSpPr>
          <p:nvPr/>
        </p:nvSpPr>
        <p:spPr bwMode="auto">
          <a:xfrm>
            <a:off x="688061" y="4422502"/>
            <a:ext cx="2592388" cy="749300"/>
          </a:xfrm>
          <a:prstGeom prst="leftRightArrow">
            <a:avLst>
              <a:gd name="adj1" fmla="val 50000"/>
              <a:gd name="adj2" fmla="val 69195"/>
            </a:avLst>
          </a:prstGeom>
          <a:solidFill>
            <a:srgbClr val="00FF00"/>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dirty="0">
                <a:solidFill>
                  <a:schemeClr val="tx1"/>
                </a:solidFill>
              </a:rPr>
              <a:t>Besser</a:t>
            </a:r>
          </a:p>
        </p:txBody>
      </p:sp>
      <p:sp>
        <p:nvSpPr>
          <p:cNvPr id="755722" name="AutoShape 10"/>
          <p:cNvSpPr>
            <a:spLocks noChangeArrowheads="1"/>
          </p:cNvSpPr>
          <p:nvPr/>
        </p:nvSpPr>
        <p:spPr bwMode="auto">
          <a:xfrm>
            <a:off x="6372200" y="4797152"/>
            <a:ext cx="2592388" cy="749300"/>
          </a:xfrm>
          <a:prstGeom prst="leftRightArrow">
            <a:avLst>
              <a:gd name="adj1" fmla="val 50000"/>
              <a:gd name="adj2" fmla="val 69195"/>
            </a:avLst>
          </a:prstGeom>
          <a:solidFill>
            <a:srgbClr val="FF0000"/>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a:solidFill>
                  <a:schemeClr val="tx1"/>
                </a:solidFill>
              </a:rPr>
              <a:t>Schlechter</a:t>
            </a:r>
          </a:p>
        </p:txBody>
      </p:sp>
      <p:sp>
        <p:nvSpPr>
          <p:cNvPr id="68619" name="Textfeld 12"/>
          <p:cNvSpPr txBox="1">
            <a:spLocks noChangeArrowheads="1"/>
          </p:cNvSpPr>
          <p:nvPr/>
        </p:nvSpPr>
        <p:spPr bwMode="auto">
          <a:xfrm>
            <a:off x="3921124" y="1350963"/>
            <a:ext cx="1370013"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dirty="0">
                <a:sym typeface="Symbol" pitchFamily="18" charset="2"/>
              </a:rPr>
              <a:t> = 0</a:t>
            </a:r>
            <a:endParaRPr lang="de-DE" altLang="en-US" dirty="0"/>
          </a:p>
        </p:txBody>
      </p:sp>
      <p:sp>
        <p:nvSpPr>
          <p:cNvPr id="15" name="AutoShape 8"/>
          <p:cNvSpPr>
            <a:spLocks noChangeArrowheads="1"/>
          </p:cNvSpPr>
          <p:nvPr/>
        </p:nvSpPr>
        <p:spPr bwMode="auto">
          <a:xfrm>
            <a:off x="3284538" y="2746375"/>
            <a:ext cx="2592387" cy="533400"/>
          </a:xfrm>
          <a:prstGeom prst="leftRightArrow">
            <a:avLst>
              <a:gd name="adj1" fmla="val 50000"/>
              <a:gd name="adj2" fmla="val 97202"/>
            </a:avLst>
          </a:prstGeom>
          <a:solidFill>
            <a:srgbClr val="FFFF00"/>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sz="1600">
                <a:solidFill>
                  <a:schemeClr val="tx1"/>
                </a:solidFill>
              </a:rPr>
              <a:t>Kein Unterschied</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755719"/>
                                        </p:tgtEl>
                                        <p:attrNameLst>
                                          <p:attrName>style.visibility</p:attrName>
                                        </p:attrNameLst>
                                      </p:cBhvr>
                                      <p:to>
                                        <p:strVal val="visible"/>
                                      </p:to>
                                    </p:set>
                                    <p:anim calcmode="lin" valueType="num">
                                      <p:cBhvr additive="base">
                                        <p:cTn id="7" dur="500" fill="hold"/>
                                        <p:tgtEl>
                                          <p:spTgt spid="755719"/>
                                        </p:tgtEl>
                                        <p:attrNameLst>
                                          <p:attrName>ppt_x</p:attrName>
                                        </p:attrNameLst>
                                      </p:cBhvr>
                                      <p:tavLst>
                                        <p:tav tm="0">
                                          <p:val>
                                            <p:strVal val="0-#ppt_w/2"/>
                                          </p:val>
                                        </p:tav>
                                        <p:tav tm="100000">
                                          <p:val>
                                            <p:strVal val="#ppt_x"/>
                                          </p:val>
                                        </p:tav>
                                      </p:tavLst>
                                    </p:anim>
                                    <p:anim calcmode="lin" valueType="num">
                                      <p:cBhvr additive="base">
                                        <p:cTn id="8" dur="500" fill="hold"/>
                                        <p:tgtEl>
                                          <p:spTgt spid="755719"/>
                                        </p:tgtEl>
                                        <p:attrNameLst>
                                          <p:attrName>ppt_y</p:attrName>
                                        </p:attrNameLst>
                                      </p:cBhvr>
                                      <p:tavLst>
                                        <p:tav tm="0">
                                          <p:val>
                                            <p:strVal val="#ppt_y"/>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755720"/>
                                        </p:tgtEl>
                                        <p:attrNameLst>
                                          <p:attrName>style.visibility</p:attrName>
                                        </p:attrNameLst>
                                      </p:cBhvr>
                                      <p:to>
                                        <p:strVal val="visible"/>
                                      </p:to>
                                    </p:set>
                                    <p:anim calcmode="lin" valueType="num">
                                      <p:cBhvr additive="base">
                                        <p:cTn id="11" dur="500" fill="hold"/>
                                        <p:tgtEl>
                                          <p:spTgt spid="755720"/>
                                        </p:tgtEl>
                                        <p:attrNameLst>
                                          <p:attrName>ppt_x</p:attrName>
                                        </p:attrNameLst>
                                      </p:cBhvr>
                                      <p:tavLst>
                                        <p:tav tm="0">
                                          <p:val>
                                            <p:strVal val="#ppt_x"/>
                                          </p:val>
                                        </p:tav>
                                        <p:tav tm="100000">
                                          <p:val>
                                            <p:strVal val="#ppt_x"/>
                                          </p:val>
                                        </p:tav>
                                      </p:tavLst>
                                    </p:anim>
                                    <p:anim calcmode="lin" valueType="num">
                                      <p:cBhvr additive="base">
                                        <p:cTn id="12" dur="500" fill="hold"/>
                                        <p:tgtEl>
                                          <p:spTgt spid="755720"/>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755721"/>
                                        </p:tgtEl>
                                        <p:attrNameLst>
                                          <p:attrName>style.visibility</p:attrName>
                                        </p:attrNameLst>
                                      </p:cBhvr>
                                      <p:to>
                                        <p:strVal val="visible"/>
                                      </p:to>
                                    </p:set>
                                    <p:anim calcmode="lin" valueType="num">
                                      <p:cBhvr additive="base">
                                        <p:cTn id="17" dur="500" fill="hold"/>
                                        <p:tgtEl>
                                          <p:spTgt spid="755721"/>
                                        </p:tgtEl>
                                        <p:attrNameLst>
                                          <p:attrName>ppt_x</p:attrName>
                                        </p:attrNameLst>
                                      </p:cBhvr>
                                      <p:tavLst>
                                        <p:tav tm="0">
                                          <p:val>
                                            <p:strVal val="0-#ppt_w/2"/>
                                          </p:val>
                                        </p:tav>
                                        <p:tav tm="100000">
                                          <p:val>
                                            <p:strVal val="#ppt_x"/>
                                          </p:val>
                                        </p:tav>
                                      </p:tavLst>
                                    </p:anim>
                                    <p:anim calcmode="lin" valueType="num">
                                      <p:cBhvr additive="base">
                                        <p:cTn id="18" dur="500" fill="hold"/>
                                        <p:tgtEl>
                                          <p:spTgt spid="755721"/>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2" fill="hold" grpId="0" nodeType="clickEffect">
                                  <p:stCondLst>
                                    <p:cond delay="0"/>
                                  </p:stCondLst>
                                  <p:childTnLst>
                                    <p:set>
                                      <p:cBhvr>
                                        <p:cTn id="22" dur="1" fill="hold">
                                          <p:stCondLst>
                                            <p:cond delay="0"/>
                                          </p:stCondLst>
                                        </p:cTn>
                                        <p:tgtEl>
                                          <p:spTgt spid="755722"/>
                                        </p:tgtEl>
                                        <p:attrNameLst>
                                          <p:attrName>style.visibility</p:attrName>
                                        </p:attrNameLst>
                                      </p:cBhvr>
                                      <p:to>
                                        <p:strVal val="visible"/>
                                      </p:to>
                                    </p:set>
                                    <p:anim calcmode="lin" valueType="num">
                                      <p:cBhvr additive="base">
                                        <p:cTn id="23" dur="500" fill="hold"/>
                                        <p:tgtEl>
                                          <p:spTgt spid="755722"/>
                                        </p:tgtEl>
                                        <p:attrNameLst>
                                          <p:attrName>ppt_x</p:attrName>
                                        </p:attrNameLst>
                                      </p:cBhvr>
                                      <p:tavLst>
                                        <p:tav tm="0">
                                          <p:val>
                                            <p:strVal val="1+#ppt_w/2"/>
                                          </p:val>
                                        </p:tav>
                                        <p:tav tm="100000">
                                          <p:val>
                                            <p:strVal val="#ppt_x"/>
                                          </p:val>
                                        </p:tav>
                                      </p:tavLst>
                                    </p:anim>
                                    <p:anim calcmode="lin" valueType="num">
                                      <p:cBhvr additive="base">
                                        <p:cTn id="24" dur="500" fill="hold"/>
                                        <p:tgtEl>
                                          <p:spTgt spid="755722"/>
                                        </p:tgtEl>
                                        <p:attrNameLst>
                                          <p:attrName>ppt_y</p:attrName>
                                        </p:attrNameLst>
                                      </p:cBhvr>
                                      <p:tavLst>
                                        <p:tav tm="0">
                                          <p:val>
                                            <p:strVal val="#ppt_y"/>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5"/>
                                        </p:tgtEl>
                                        <p:attrNameLst>
                                          <p:attrName>style.visibility</p:attrName>
                                        </p:attrNameLst>
                                      </p:cBhvr>
                                      <p:to>
                                        <p:strVal val="visible"/>
                                      </p:to>
                                    </p:set>
                                    <p:anim calcmode="lin" valueType="num">
                                      <p:cBhvr additive="base">
                                        <p:cTn id="27" dur="500" fill="hold"/>
                                        <p:tgtEl>
                                          <p:spTgt spid="15"/>
                                        </p:tgtEl>
                                        <p:attrNameLst>
                                          <p:attrName>ppt_x</p:attrName>
                                        </p:attrNameLst>
                                      </p:cBhvr>
                                      <p:tavLst>
                                        <p:tav tm="0">
                                          <p:val>
                                            <p:strVal val="#ppt_x"/>
                                          </p:val>
                                        </p:tav>
                                        <p:tav tm="100000">
                                          <p:val>
                                            <p:strVal val="#ppt_x"/>
                                          </p:val>
                                        </p:tav>
                                      </p:tavLst>
                                    </p:anim>
                                    <p:anim calcmode="lin" valueType="num">
                                      <p:cBhvr additive="base">
                                        <p:cTn id="2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5719" grpId="0" animBg="1"/>
      <p:bldP spid="755720" grpId="0" animBg="1"/>
      <p:bldP spid="755721" grpId="0" animBg="1"/>
      <p:bldP spid="755722" grpId="0" animBg="1"/>
      <p:bldP spid="15"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7" name="Rectangle 3"/>
          <p:cNvSpPr>
            <a:spLocks noChangeArrowheads="1"/>
          </p:cNvSpPr>
          <p:nvPr/>
        </p:nvSpPr>
        <p:spPr bwMode="auto">
          <a:xfrm>
            <a:off x="2051050" y="1628775"/>
            <a:ext cx="4968875" cy="4321175"/>
          </a:xfrm>
          <a:prstGeom prst="rect">
            <a:avLst/>
          </a:prstGeom>
          <a:solidFill>
            <a:schemeClr val="folHlink"/>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sp>
        <p:nvSpPr>
          <p:cNvPr id="63490"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69635" name="Foliennummernplatzhalter 4"/>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BBFA6462-E878-4612-9C4D-A7D0FE4BB9A2}" type="slidenum">
              <a:rPr lang="de-DE" altLang="en-US" sz="900" smtClean="0">
                <a:solidFill>
                  <a:schemeClr val="accent2"/>
                </a:solidFill>
              </a:rPr>
              <a:pPr/>
              <a:t>67</a:t>
            </a:fld>
            <a:endParaRPr lang="de-DE" altLang="en-US" sz="1400" b="0" smtClean="0">
              <a:solidFill>
                <a:schemeClr val="tx1"/>
              </a:solidFill>
            </a:endParaRPr>
          </a:p>
        </p:txBody>
      </p:sp>
      <p:sp>
        <p:nvSpPr>
          <p:cNvPr id="758786" name="Rectangle 2"/>
          <p:cNvSpPr>
            <a:spLocks noGrp="1" noChangeArrowheads="1"/>
          </p:cNvSpPr>
          <p:nvPr>
            <p:ph type="title"/>
          </p:nvPr>
        </p:nvSpPr>
        <p:spPr>
          <a:xfrm>
            <a:off x="685800" y="114300"/>
            <a:ext cx="7772400" cy="1373188"/>
          </a:xfrm>
        </p:spPr>
        <p:txBody>
          <a:bodyPr/>
          <a:lstStyle/>
          <a:p>
            <a:pPr>
              <a:defRPr/>
            </a:pPr>
            <a:r>
              <a:rPr lang="de-DE" altLang="en-US" smtClean="0">
                <a:ea typeface="ＭＳ Ｐゴシック" pitchFamily="1" charset="-128"/>
              </a:rPr>
              <a:t>2.2.1 Biometrische Grundlagen</a:t>
            </a:r>
            <a:br>
              <a:rPr lang="de-DE" altLang="en-US" smtClean="0">
                <a:ea typeface="ＭＳ Ｐゴシック" pitchFamily="1" charset="-128"/>
              </a:rPr>
            </a:br>
            <a:r>
              <a:rPr lang="de-DE" altLang="en-US" smtClean="0">
                <a:ea typeface="ＭＳ Ｐゴシック" pitchFamily="1" charset="-128"/>
              </a:rPr>
              <a:t>„non inferiority trial</a:t>
            </a:r>
            <a:r>
              <a:rPr lang="ja-JP" altLang="de-DE" smtClean="0">
                <a:ea typeface="ＭＳ Ｐゴシック" pitchFamily="1" charset="-128"/>
              </a:rPr>
              <a:t>“</a:t>
            </a:r>
            <a:r>
              <a:rPr lang="de-DE" altLang="ja-JP" smtClean="0">
                <a:ea typeface="ＭＳ Ｐゴシック" pitchFamily="1" charset="-128"/>
              </a:rPr>
              <a:t> (Test Einseitig)</a:t>
            </a:r>
            <a:br>
              <a:rPr lang="de-DE" altLang="ja-JP" smtClean="0">
                <a:ea typeface="ＭＳ Ｐゴシック" pitchFamily="1" charset="-128"/>
              </a:rPr>
            </a:br>
            <a:r>
              <a:rPr lang="ja-JP" altLang="de-DE" smtClean="0">
                <a:ea typeface="ＭＳ Ｐゴシック" pitchFamily="1" charset="-128"/>
              </a:rPr>
              <a:t>“</a:t>
            </a:r>
            <a:r>
              <a:rPr lang="de-DE" altLang="ja-JP" smtClean="0">
                <a:ea typeface="ＭＳ Ｐゴシック" pitchFamily="1" charset="-128"/>
              </a:rPr>
              <a:t>equivalence trial</a:t>
            </a:r>
            <a:r>
              <a:rPr lang="ja-JP" altLang="de-DE" smtClean="0">
                <a:ea typeface="ＭＳ Ｐゴシック" pitchFamily="1" charset="-128"/>
              </a:rPr>
              <a:t>“</a:t>
            </a:r>
            <a:r>
              <a:rPr lang="de-DE" altLang="ja-JP" smtClean="0">
                <a:ea typeface="ＭＳ Ｐゴシック" pitchFamily="1" charset="-128"/>
              </a:rPr>
              <a:t> (Test beidseitig)</a:t>
            </a:r>
            <a:endParaRPr lang="de-DE" altLang="en-US" smtClean="0">
              <a:ea typeface="ＭＳ Ｐゴシック" pitchFamily="1" charset="-128"/>
            </a:endParaRPr>
          </a:p>
        </p:txBody>
      </p:sp>
      <p:sp>
        <p:nvSpPr>
          <p:cNvPr id="758790" name="AutoShape 6"/>
          <p:cNvSpPr>
            <a:spLocks noChangeArrowheads="1"/>
          </p:cNvSpPr>
          <p:nvPr/>
        </p:nvSpPr>
        <p:spPr bwMode="auto">
          <a:xfrm>
            <a:off x="107504" y="3544888"/>
            <a:ext cx="1871663" cy="641350"/>
          </a:xfrm>
          <a:prstGeom prst="leftRightArrow">
            <a:avLst>
              <a:gd name="adj1" fmla="val 50000"/>
              <a:gd name="adj2" fmla="val 58366"/>
            </a:avLst>
          </a:prstGeom>
          <a:solidFill>
            <a:srgbClr val="00FF00"/>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sz="2000" dirty="0">
                <a:solidFill>
                  <a:schemeClr val="tx1"/>
                </a:solidFill>
              </a:rPr>
              <a:t>Besser</a:t>
            </a:r>
          </a:p>
        </p:txBody>
      </p:sp>
      <p:sp>
        <p:nvSpPr>
          <p:cNvPr id="758791" name="AutoShape 7"/>
          <p:cNvSpPr>
            <a:spLocks noChangeArrowheads="1"/>
          </p:cNvSpPr>
          <p:nvPr/>
        </p:nvSpPr>
        <p:spPr bwMode="auto">
          <a:xfrm>
            <a:off x="7164288" y="3846658"/>
            <a:ext cx="1800225" cy="587375"/>
          </a:xfrm>
          <a:prstGeom prst="leftRightArrow">
            <a:avLst>
              <a:gd name="adj1" fmla="val 50000"/>
              <a:gd name="adj2" fmla="val 61297"/>
            </a:avLst>
          </a:prstGeom>
          <a:solidFill>
            <a:srgbClr val="FF0000"/>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sz="1800" dirty="0">
                <a:solidFill>
                  <a:schemeClr val="tx1"/>
                </a:solidFill>
              </a:rPr>
              <a:t>Schlechter</a:t>
            </a:r>
          </a:p>
        </p:txBody>
      </p:sp>
      <p:sp>
        <p:nvSpPr>
          <p:cNvPr id="69642" name="Text Box 8"/>
          <p:cNvSpPr txBox="1">
            <a:spLocks noChangeArrowheads="1"/>
          </p:cNvSpPr>
          <p:nvPr/>
        </p:nvSpPr>
        <p:spPr bwMode="auto">
          <a:xfrm>
            <a:off x="3419475" y="6021388"/>
            <a:ext cx="3240088" cy="28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sz="1400">
                <a:solidFill>
                  <a:schemeClr val="tx1"/>
                </a:solidFill>
              </a:rPr>
              <a:t>Effekt </a:t>
            </a:r>
            <a:r>
              <a:rPr lang="de-DE" altLang="en-US" sz="1400">
                <a:solidFill>
                  <a:schemeClr val="tx1"/>
                </a:solidFill>
                <a:cs typeface="Arial" pitchFamily="34" charset="0"/>
              </a:rPr>
              <a:t>± „therapeutische Relevanz</a:t>
            </a:r>
            <a:r>
              <a:rPr lang="ja-JP" altLang="de-DE" sz="1400">
                <a:solidFill>
                  <a:schemeClr val="tx1"/>
                </a:solidFill>
                <a:cs typeface="Arial" pitchFamily="34" charset="0"/>
              </a:rPr>
              <a:t>“</a:t>
            </a:r>
            <a:endParaRPr lang="de-DE" altLang="en-US" sz="1400">
              <a:solidFill>
                <a:schemeClr val="tx1"/>
              </a:solidFill>
              <a:cs typeface="Arial" pitchFamily="34" charset="0"/>
            </a:endParaRPr>
          </a:p>
        </p:txBody>
      </p:sp>
      <p:sp>
        <p:nvSpPr>
          <p:cNvPr id="2" name="AutoShape 5"/>
          <p:cNvSpPr>
            <a:spLocks noChangeArrowheads="1"/>
          </p:cNvSpPr>
          <p:nvPr/>
        </p:nvSpPr>
        <p:spPr bwMode="auto">
          <a:xfrm>
            <a:off x="6335713" y="3389313"/>
            <a:ext cx="647700" cy="476250"/>
          </a:xfrm>
          <a:prstGeom prst="leftRightArrow">
            <a:avLst>
              <a:gd name="adj1" fmla="val 50000"/>
              <a:gd name="adj2" fmla="val 27200"/>
            </a:avLst>
          </a:prstGeom>
          <a:solidFill>
            <a:srgbClr val="FF9900"/>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sz="1400">
              <a:solidFill>
                <a:schemeClr val="tx1"/>
              </a:solidFill>
            </a:endParaRPr>
          </a:p>
        </p:txBody>
      </p:sp>
      <p:sp>
        <p:nvSpPr>
          <p:cNvPr id="63502" name="AutoShape 16"/>
          <p:cNvSpPr>
            <a:spLocks/>
          </p:cNvSpPr>
          <p:nvPr/>
        </p:nvSpPr>
        <p:spPr bwMode="auto">
          <a:xfrm>
            <a:off x="7050824" y="2980171"/>
            <a:ext cx="2008188" cy="465137"/>
          </a:xfrm>
          <a:prstGeom prst="borderCallout1">
            <a:avLst>
              <a:gd name="adj1" fmla="val 99635"/>
              <a:gd name="adj2" fmla="val -21628"/>
              <a:gd name="adj3" fmla="val 38748"/>
              <a:gd name="adj4" fmla="val 405"/>
            </a:avLst>
          </a:prstGeom>
          <a:solidFill>
            <a:srgbClr val="FF9900"/>
          </a:solidFill>
          <a:ln w="9525">
            <a:solidFill>
              <a:srgbClr val="000000"/>
            </a:solidFill>
            <a:miter lim="800000"/>
            <a:headEnd type="triangle" w="lg" len="lg"/>
            <a:tailEnd/>
          </a:ln>
          <a:effectLst>
            <a:outerShdw blurRad="63500" dist="38099" dir="2700000" algn="ctr" rotWithShape="0">
              <a:schemeClr val="bg2">
                <a:alpha val="74997"/>
              </a:schemeClr>
            </a:outerShdw>
          </a:effectLst>
          <a:extLst/>
        </p:spPr>
        <p:txBody>
          <a:bodyPr/>
          <a:lstStyle/>
          <a:p>
            <a:pPr marL="342900" indent="-342900" algn="ctr">
              <a:defRPr/>
            </a:pPr>
            <a:r>
              <a:rPr lang="de-DE" sz="1400" dirty="0">
                <a:latin typeface="Arial" charset="0"/>
                <a:ea typeface="ＭＳ Ｐゴシック" charset="0"/>
              </a:rPr>
              <a:t>Ebenfalls nicht unterlegen !</a:t>
            </a:r>
          </a:p>
        </p:txBody>
      </p:sp>
      <p:sp>
        <p:nvSpPr>
          <p:cNvPr id="69647" name="Textfeld 2"/>
          <p:cNvSpPr txBox="1">
            <a:spLocks noChangeArrowheads="1"/>
          </p:cNvSpPr>
          <p:nvPr/>
        </p:nvSpPr>
        <p:spPr bwMode="auto">
          <a:xfrm>
            <a:off x="3799724" y="1366043"/>
            <a:ext cx="1368425" cy="423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dirty="0">
                <a:sym typeface="Symbol" pitchFamily="18" charset="2"/>
              </a:rPr>
              <a:t> = 0</a:t>
            </a:r>
            <a:endParaRPr lang="de-DE" altLang="en-US" dirty="0"/>
          </a:p>
        </p:txBody>
      </p:sp>
      <p:sp>
        <p:nvSpPr>
          <p:cNvPr id="69643" name="Line 9"/>
          <p:cNvSpPr>
            <a:spLocks noChangeShapeType="1"/>
          </p:cNvSpPr>
          <p:nvPr/>
        </p:nvSpPr>
        <p:spPr bwMode="auto">
          <a:xfrm>
            <a:off x="4500563" y="1628775"/>
            <a:ext cx="0" cy="4321175"/>
          </a:xfrm>
          <a:prstGeom prst="line">
            <a:avLst/>
          </a:prstGeom>
          <a:noFill/>
          <a:ln w="28575">
            <a:solidFill>
              <a:schemeClr val="tx1"/>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a:spAutoFit/>
          </a:bodyPr>
          <a:lstStyle/>
          <a:p>
            <a:endParaRPr lang="de-DE"/>
          </a:p>
        </p:txBody>
      </p:sp>
      <p:sp>
        <p:nvSpPr>
          <p:cNvPr id="758788" name="AutoShape 4"/>
          <p:cNvSpPr>
            <a:spLocks noChangeArrowheads="1"/>
          </p:cNvSpPr>
          <p:nvPr/>
        </p:nvSpPr>
        <p:spPr bwMode="auto">
          <a:xfrm>
            <a:off x="3563938" y="1916113"/>
            <a:ext cx="2592387" cy="476250"/>
          </a:xfrm>
          <a:prstGeom prst="leftRightArrow">
            <a:avLst>
              <a:gd name="adj1" fmla="val 50000"/>
              <a:gd name="adj2" fmla="val 108867"/>
            </a:avLst>
          </a:prstGeom>
          <a:solidFill>
            <a:srgbClr val="FFFF00"/>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sz="1400" dirty="0">
                <a:solidFill>
                  <a:schemeClr val="tx1"/>
                </a:solidFill>
              </a:rPr>
              <a:t>Nicht unterlegen</a:t>
            </a:r>
          </a:p>
        </p:txBody>
      </p:sp>
      <p:sp>
        <p:nvSpPr>
          <p:cNvPr id="758789" name="AutoShape 5"/>
          <p:cNvSpPr>
            <a:spLocks noChangeArrowheads="1"/>
          </p:cNvSpPr>
          <p:nvPr/>
        </p:nvSpPr>
        <p:spPr bwMode="auto">
          <a:xfrm>
            <a:off x="2124075" y="2420938"/>
            <a:ext cx="2592388" cy="476250"/>
          </a:xfrm>
          <a:prstGeom prst="leftRightArrow">
            <a:avLst>
              <a:gd name="adj1" fmla="val 50000"/>
              <a:gd name="adj2" fmla="val 108867"/>
            </a:avLst>
          </a:prstGeom>
          <a:solidFill>
            <a:srgbClr val="FFFF00"/>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sz="1400">
                <a:solidFill>
                  <a:schemeClr val="tx1"/>
                </a:solidFill>
              </a:rPr>
              <a:t>Nicht unterlegen</a:t>
            </a:r>
          </a:p>
        </p:txBody>
      </p:sp>
      <p:sp>
        <p:nvSpPr>
          <p:cNvPr id="758796" name="AutoShape 12"/>
          <p:cNvSpPr>
            <a:spLocks noChangeArrowheads="1"/>
          </p:cNvSpPr>
          <p:nvPr/>
        </p:nvSpPr>
        <p:spPr bwMode="auto">
          <a:xfrm>
            <a:off x="4284563" y="4668694"/>
            <a:ext cx="2879725" cy="641350"/>
          </a:xfrm>
          <a:prstGeom prst="leftRightArrow">
            <a:avLst>
              <a:gd name="adj1" fmla="val 50000"/>
              <a:gd name="adj2" fmla="val 89802"/>
            </a:avLst>
          </a:prstGeom>
          <a:solidFill>
            <a:srgbClr val="000066"/>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sz="2000" dirty="0">
                <a:solidFill>
                  <a:schemeClr val="bg1"/>
                </a:solidFill>
              </a:rPr>
              <a:t>Unentschieden</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758788"/>
                                        </p:tgtEl>
                                        <p:attrNameLst>
                                          <p:attrName>style.visibility</p:attrName>
                                        </p:attrNameLst>
                                      </p:cBhvr>
                                      <p:to>
                                        <p:strVal val="visible"/>
                                      </p:to>
                                    </p:set>
                                    <p:anim calcmode="lin" valueType="num">
                                      <p:cBhvr additive="base">
                                        <p:cTn id="7" dur="500" fill="hold"/>
                                        <p:tgtEl>
                                          <p:spTgt spid="758788"/>
                                        </p:tgtEl>
                                        <p:attrNameLst>
                                          <p:attrName>ppt_x</p:attrName>
                                        </p:attrNameLst>
                                      </p:cBhvr>
                                      <p:tavLst>
                                        <p:tav tm="0">
                                          <p:val>
                                            <p:strVal val="0-#ppt_w/2"/>
                                          </p:val>
                                        </p:tav>
                                        <p:tav tm="100000">
                                          <p:val>
                                            <p:strVal val="#ppt_x"/>
                                          </p:val>
                                        </p:tav>
                                      </p:tavLst>
                                    </p:anim>
                                    <p:anim calcmode="lin" valueType="num">
                                      <p:cBhvr additive="base">
                                        <p:cTn id="8" dur="500" fill="hold"/>
                                        <p:tgtEl>
                                          <p:spTgt spid="758788"/>
                                        </p:tgtEl>
                                        <p:attrNameLst>
                                          <p:attrName>ppt_y</p:attrName>
                                        </p:attrNameLst>
                                      </p:cBhvr>
                                      <p:tavLst>
                                        <p:tav tm="0">
                                          <p:val>
                                            <p:strVal val="#ppt_y"/>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758789"/>
                                        </p:tgtEl>
                                        <p:attrNameLst>
                                          <p:attrName>style.visibility</p:attrName>
                                        </p:attrNameLst>
                                      </p:cBhvr>
                                      <p:to>
                                        <p:strVal val="visible"/>
                                      </p:to>
                                    </p:set>
                                    <p:anim calcmode="lin" valueType="num">
                                      <p:cBhvr additive="base">
                                        <p:cTn id="11" dur="500" fill="hold"/>
                                        <p:tgtEl>
                                          <p:spTgt spid="758789"/>
                                        </p:tgtEl>
                                        <p:attrNameLst>
                                          <p:attrName>ppt_x</p:attrName>
                                        </p:attrNameLst>
                                      </p:cBhvr>
                                      <p:tavLst>
                                        <p:tav tm="0">
                                          <p:val>
                                            <p:strVal val="#ppt_x"/>
                                          </p:val>
                                        </p:tav>
                                        <p:tav tm="100000">
                                          <p:val>
                                            <p:strVal val="#ppt_x"/>
                                          </p:val>
                                        </p:tav>
                                      </p:tavLst>
                                    </p:anim>
                                    <p:anim calcmode="lin" valueType="num">
                                      <p:cBhvr additive="base">
                                        <p:cTn id="12" dur="500" fill="hold"/>
                                        <p:tgtEl>
                                          <p:spTgt spid="758789"/>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758790"/>
                                        </p:tgtEl>
                                        <p:attrNameLst>
                                          <p:attrName>style.visibility</p:attrName>
                                        </p:attrNameLst>
                                      </p:cBhvr>
                                      <p:to>
                                        <p:strVal val="visible"/>
                                      </p:to>
                                    </p:set>
                                    <p:anim calcmode="lin" valueType="num">
                                      <p:cBhvr additive="base">
                                        <p:cTn id="17" dur="500" fill="hold"/>
                                        <p:tgtEl>
                                          <p:spTgt spid="758790"/>
                                        </p:tgtEl>
                                        <p:attrNameLst>
                                          <p:attrName>ppt_x</p:attrName>
                                        </p:attrNameLst>
                                      </p:cBhvr>
                                      <p:tavLst>
                                        <p:tav tm="0">
                                          <p:val>
                                            <p:strVal val="0-#ppt_w/2"/>
                                          </p:val>
                                        </p:tav>
                                        <p:tav tm="100000">
                                          <p:val>
                                            <p:strVal val="#ppt_x"/>
                                          </p:val>
                                        </p:tav>
                                      </p:tavLst>
                                    </p:anim>
                                    <p:anim calcmode="lin" valueType="num">
                                      <p:cBhvr additive="base">
                                        <p:cTn id="18" dur="500" fill="hold"/>
                                        <p:tgtEl>
                                          <p:spTgt spid="758790"/>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2" fill="hold" grpId="0" nodeType="clickEffect">
                                  <p:stCondLst>
                                    <p:cond delay="0"/>
                                  </p:stCondLst>
                                  <p:childTnLst>
                                    <p:set>
                                      <p:cBhvr>
                                        <p:cTn id="22" dur="1" fill="hold">
                                          <p:stCondLst>
                                            <p:cond delay="0"/>
                                          </p:stCondLst>
                                        </p:cTn>
                                        <p:tgtEl>
                                          <p:spTgt spid="758791"/>
                                        </p:tgtEl>
                                        <p:attrNameLst>
                                          <p:attrName>style.visibility</p:attrName>
                                        </p:attrNameLst>
                                      </p:cBhvr>
                                      <p:to>
                                        <p:strVal val="visible"/>
                                      </p:to>
                                    </p:set>
                                    <p:anim calcmode="lin" valueType="num">
                                      <p:cBhvr additive="base">
                                        <p:cTn id="23" dur="500" fill="hold"/>
                                        <p:tgtEl>
                                          <p:spTgt spid="758791"/>
                                        </p:tgtEl>
                                        <p:attrNameLst>
                                          <p:attrName>ppt_x</p:attrName>
                                        </p:attrNameLst>
                                      </p:cBhvr>
                                      <p:tavLst>
                                        <p:tav tm="0">
                                          <p:val>
                                            <p:strVal val="1+#ppt_w/2"/>
                                          </p:val>
                                        </p:tav>
                                        <p:tav tm="100000">
                                          <p:val>
                                            <p:strVal val="#ppt_x"/>
                                          </p:val>
                                        </p:tav>
                                      </p:tavLst>
                                    </p:anim>
                                    <p:anim calcmode="lin" valueType="num">
                                      <p:cBhvr additive="base">
                                        <p:cTn id="24" dur="500" fill="hold"/>
                                        <p:tgtEl>
                                          <p:spTgt spid="758791"/>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758796"/>
                                        </p:tgtEl>
                                        <p:attrNameLst>
                                          <p:attrName>style.visibility</p:attrName>
                                        </p:attrNameLst>
                                      </p:cBhvr>
                                      <p:to>
                                        <p:strVal val="visible"/>
                                      </p:to>
                                    </p:set>
                                    <p:anim calcmode="lin" valueType="num">
                                      <p:cBhvr additive="base">
                                        <p:cTn id="29" dur="500" fill="hold"/>
                                        <p:tgtEl>
                                          <p:spTgt spid="758796"/>
                                        </p:tgtEl>
                                        <p:attrNameLst>
                                          <p:attrName>ppt_x</p:attrName>
                                        </p:attrNameLst>
                                      </p:cBhvr>
                                      <p:tavLst>
                                        <p:tav tm="0">
                                          <p:val>
                                            <p:strVal val="0-#ppt_w/2"/>
                                          </p:val>
                                        </p:tav>
                                        <p:tav tm="100000">
                                          <p:val>
                                            <p:strVal val="#ppt_x"/>
                                          </p:val>
                                        </p:tav>
                                      </p:tavLst>
                                    </p:anim>
                                    <p:anim calcmode="lin" valueType="num">
                                      <p:cBhvr additive="base">
                                        <p:cTn id="30" dur="500" fill="hold"/>
                                        <p:tgtEl>
                                          <p:spTgt spid="758796"/>
                                        </p:tgtEl>
                                        <p:attrNameLst>
                                          <p:attrName>ppt_y</p:attrName>
                                        </p:attrNameLst>
                                      </p:cBhvr>
                                      <p:tavLst>
                                        <p:tav tm="0">
                                          <p:val>
                                            <p:strVal val="#ppt_y"/>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additive="base">
                                        <p:cTn id="33" dur="500" fill="hold"/>
                                        <p:tgtEl>
                                          <p:spTgt spid="2"/>
                                        </p:tgtEl>
                                        <p:attrNameLst>
                                          <p:attrName>ppt_x</p:attrName>
                                        </p:attrNameLst>
                                      </p:cBhvr>
                                      <p:tavLst>
                                        <p:tav tm="0">
                                          <p:val>
                                            <p:strVal val="#ppt_x"/>
                                          </p:val>
                                        </p:tav>
                                        <p:tav tm="100000">
                                          <p:val>
                                            <p:strVal val="#ppt_x"/>
                                          </p:val>
                                        </p:tav>
                                      </p:tavLst>
                                    </p:anim>
                                    <p:anim calcmode="lin" valueType="num">
                                      <p:cBhvr additive="base">
                                        <p:cTn id="34" dur="500" fill="hold"/>
                                        <p:tgtEl>
                                          <p:spTgt spid="2"/>
                                        </p:tgtEl>
                                        <p:attrNameLst>
                                          <p:attrName>ppt_y</p:attrName>
                                        </p:attrNameLst>
                                      </p:cBhvr>
                                      <p:tavLst>
                                        <p:tav tm="0">
                                          <p:val>
                                            <p:strVal val="1+#ppt_h/2"/>
                                          </p:val>
                                        </p:tav>
                                        <p:tav tm="100000">
                                          <p:val>
                                            <p:strVal val="#ppt_y"/>
                                          </p:val>
                                        </p:tav>
                                      </p:tavLst>
                                    </p:anim>
                                  </p:childTnLst>
                                </p:cTn>
                              </p:par>
                              <p:par>
                                <p:cTn id="35" presetID="1" presetClass="entr" presetSubtype="0" fill="hold" grpId="0" nodeType="withEffect">
                                  <p:stCondLst>
                                    <p:cond delay="0"/>
                                  </p:stCondLst>
                                  <p:childTnLst>
                                    <p:set>
                                      <p:cBhvr>
                                        <p:cTn id="36" dur="1" fill="hold">
                                          <p:stCondLst>
                                            <p:cond delay="0"/>
                                          </p:stCondLst>
                                        </p:cTn>
                                        <p:tgtEl>
                                          <p:spTgt spid="6350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8790" grpId="0" animBg="1"/>
      <p:bldP spid="758791" grpId="0" animBg="1"/>
      <p:bldP spid="2" grpId="0" animBg="1"/>
      <p:bldP spid="63502" grpId="0" animBg="1"/>
      <p:bldP spid="758788" grpId="0" animBg="1"/>
      <p:bldP spid="758789" grpId="0" animBg="1"/>
      <p:bldP spid="758796" grpId="0" animBg="1"/>
    </p:bldLst>
  </p:timing>
</p:sld>
</file>

<file path=ppt/slides/slide6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4514"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70659"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F773DB3F-FEB6-4266-9446-27D69A151762}" type="slidenum">
              <a:rPr lang="de-DE" altLang="en-US" sz="900" smtClean="0">
                <a:solidFill>
                  <a:schemeClr val="accent2"/>
                </a:solidFill>
              </a:rPr>
              <a:pPr/>
              <a:t>68</a:t>
            </a:fld>
            <a:endParaRPr lang="de-DE" altLang="en-US" sz="1400" b="0" smtClean="0">
              <a:solidFill>
                <a:schemeClr val="tx1"/>
              </a:solidFill>
            </a:endParaRPr>
          </a:p>
        </p:txBody>
      </p:sp>
      <p:sp>
        <p:nvSpPr>
          <p:cNvPr id="266242"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2.2.1 Biometrische Grundlagen</a:t>
            </a:r>
          </a:p>
        </p:txBody>
      </p:sp>
      <p:sp>
        <p:nvSpPr>
          <p:cNvPr id="266244" name="Text Box 4"/>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2.2.1.1 Die Vierfelder-Tafel</a:t>
            </a:r>
          </a:p>
        </p:txBody>
      </p:sp>
      <p:sp>
        <p:nvSpPr>
          <p:cNvPr id="70662" name="Text Box 5"/>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70663" name="Text Box 6"/>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graphicFrame>
        <p:nvGraphicFramePr>
          <p:cNvPr id="70664" name="Object 8"/>
          <p:cNvGraphicFramePr>
            <a:graphicFrameLocks noGrp="1" noChangeAspect="1"/>
          </p:cNvGraphicFramePr>
          <p:nvPr>
            <p:ph idx="1"/>
          </p:nvPr>
        </p:nvGraphicFramePr>
        <p:xfrm>
          <a:off x="793750" y="1566863"/>
          <a:ext cx="8272463" cy="4741862"/>
        </p:xfrm>
        <a:graphic>
          <a:graphicData uri="http://schemas.openxmlformats.org/presentationml/2006/ole">
            <mc:AlternateContent xmlns:mc="http://schemas.openxmlformats.org/markup-compatibility/2006">
              <mc:Choice xmlns:v="urn:schemas-microsoft-com:vml" Requires="v">
                <p:oleObj spid="_x0000_s70745" name="Dokument" r:id="rId4" imgW="9601200" imgH="4940300" progId="Word.Document.8">
                  <p:embed/>
                </p:oleObj>
              </mc:Choice>
              <mc:Fallback>
                <p:oleObj name="Dokument" r:id="rId4" imgW="9601200" imgH="4940300" progId="Word.Document.8">
                  <p:embed/>
                  <p:pic>
                    <p:nvPicPr>
                      <p:cNvPr id="0" name="Object 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3750" y="1566863"/>
                        <a:ext cx="8272463" cy="47418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66250" name="Text Box 10"/>
          <p:cNvSpPr txBox="1">
            <a:spLocks noChangeArrowheads="1"/>
          </p:cNvSpPr>
          <p:nvPr/>
        </p:nvSpPr>
        <p:spPr bwMode="auto">
          <a:xfrm>
            <a:off x="827088" y="5373688"/>
            <a:ext cx="7632700" cy="931862"/>
          </a:xfrm>
          <a:prstGeom prst="rect">
            <a:avLst/>
          </a:prstGeom>
          <a:solidFill>
            <a:srgbClr val="FFFF00"/>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a:solidFill>
                  <a:srgbClr val="00FF00"/>
                </a:solidFill>
              </a:rPr>
              <a:t>Erwartete („Richtige</a:t>
            </a:r>
            <a:r>
              <a:rPr lang="ja-JP" altLang="de-DE">
                <a:solidFill>
                  <a:srgbClr val="00FF00"/>
                </a:solidFill>
              </a:rPr>
              <a:t>“</a:t>
            </a:r>
            <a:r>
              <a:rPr lang="de-DE" altLang="ja-JP">
                <a:solidFill>
                  <a:srgbClr val="00FF00"/>
                </a:solidFill>
              </a:rPr>
              <a:t>) Ergebnisse A+D</a:t>
            </a:r>
          </a:p>
          <a:p>
            <a:r>
              <a:rPr lang="de-DE" altLang="en-US">
                <a:solidFill>
                  <a:srgbClr val="CC0000"/>
                </a:solidFill>
              </a:rPr>
              <a:t>Unerwartete („Falsche</a:t>
            </a:r>
            <a:r>
              <a:rPr lang="ja-JP" altLang="de-DE">
                <a:solidFill>
                  <a:srgbClr val="CC0000"/>
                </a:solidFill>
              </a:rPr>
              <a:t>“</a:t>
            </a:r>
            <a:r>
              <a:rPr lang="de-DE" altLang="ja-JP">
                <a:solidFill>
                  <a:srgbClr val="CC0000"/>
                </a:solidFill>
              </a:rPr>
              <a:t>) Ergebnisse B+C</a:t>
            </a:r>
            <a:endParaRPr lang="de-DE" altLang="en-US">
              <a:solidFill>
                <a:srgbClr val="CC0000"/>
              </a:solidFill>
            </a:endParaRP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66250"/>
                                        </p:tgtEl>
                                        <p:attrNameLst>
                                          <p:attrName>style.visibility</p:attrName>
                                        </p:attrNameLst>
                                      </p:cBhvr>
                                      <p:to>
                                        <p:strVal val="visible"/>
                                      </p:to>
                                    </p:set>
                                    <p:anim calcmode="lin" valueType="num">
                                      <p:cBhvr additive="base">
                                        <p:cTn id="7" dur="500" fill="hold"/>
                                        <p:tgtEl>
                                          <p:spTgt spid="266250"/>
                                        </p:tgtEl>
                                        <p:attrNameLst>
                                          <p:attrName>ppt_x</p:attrName>
                                        </p:attrNameLst>
                                      </p:cBhvr>
                                      <p:tavLst>
                                        <p:tav tm="0">
                                          <p:val>
                                            <p:strVal val="#ppt_x"/>
                                          </p:val>
                                        </p:tav>
                                        <p:tav tm="100000">
                                          <p:val>
                                            <p:strVal val="#ppt_x"/>
                                          </p:val>
                                        </p:tav>
                                      </p:tavLst>
                                    </p:anim>
                                    <p:anim calcmode="lin" valueType="num">
                                      <p:cBhvr additive="base">
                                        <p:cTn id="8" dur="500" fill="hold"/>
                                        <p:tgtEl>
                                          <p:spTgt spid="26625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250" grpId="0" animBg="1"/>
    </p:bldLst>
  </p:timing>
</p:sld>
</file>

<file path=ppt/slides/slide6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5538"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71683"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D44A94FD-5543-47F5-84C9-672D1BB9BA0F}" type="slidenum">
              <a:rPr lang="de-DE" altLang="en-US" sz="900" smtClean="0">
                <a:solidFill>
                  <a:schemeClr val="accent2"/>
                </a:solidFill>
              </a:rPr>
              <a:pPr/>
              <a:t>69</a:t>
            </a:fld>
            <a:endParaRPr lang="de-DE" altLang="en-US" sz="1400" b="0" smtClean="0">
              <a:solidFill>
                <a:schemeClr val="tx1"/>
              </a:solidFill>
            </a:endParaRPr>
          </a:p>
        </p:txBody>
      </p:sp>
      <p:sp>
        <p:nvSpPr>
          <p:cNvPr id="179202"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2.2.1 Biometrische Grundlagen</a:t>
            </a:r>
          </a:p>
        </p:txBody>
      </p:sp>
      <p:sp>
        <p:nvSpPr>
          <p:cNvPr id="179207" name="Rectangle 7"/>
          <p:cNvSpPr>
            <a:spLocks noGrp="1" noChangeArrowheads="1"/>
          </p:cNvSpPr>
          <p:nvPr>
            <p:ph type="body" idx="1"/>
          </p:nvPr>
        </p:nvSpPr>
        <p:spPr>
          <a:xfrm>
            <a:off x="684213" y="1773238"/>
            <a:ext cx="7772400" cy="4114800"/>
          </a:xfrm>
        </p:spPr>
        <p:txBody>
          <a:bodyPr/>
          <a:lstStyle/>
          <a:p>
            <a:r>
              <a:rPr lang="de-DE" altLang="en-US" smtClean="0">
                <a:ea typeface="ＭＳ Ｐゴシック" pitchFamily="34" charset="-128"/>
              </a:rPr>
              <a:t>Fehler 1. Art </a:t>
            </a:r>
            <a:r>
              <a:rPr lang="el-GR" altLang="en-US" sz="4400" smtClean="0">
                <a:solidFill>
                  <a:srgbClr val="CC0000"/>
                </a:solidFill>
                <a:ea typeface="ＭＳ Ｐゴシック" pitchFamily="34" charset="-128"/>
                <a:sym typeface="Symbol" pitchFamily="18" charset="2"/>
              </a:rPr>
              <a:t></a:t>
            </a:r>
            <a:r>
              <a:rPr lang="de-DE" altLang="en-US" b="0" smtClean="0">
                <a:ea typeface="ＭＳ Ｐゴシック" pitchFamily="34" charset="-128"/>
                <a:sym typeface="Symbol" pitchFamily="18" charset="2"/>
              </a:rPr>
              <a:t> (i.d.R. = 0,05)</a:t>
            </a:r>
            <a:endParaRPr lang="el-GR" altLang="en-US" b="0" smtClean="0">
              <a:ea typeface="ＭＳ Ｐゴシック" pitchFamily="34" charset="-128"/>
              <a:sym typeface="Symbol" pitchFamily="18" charset="2"/>
            </a:endParaRPr>
          </a:p>
          <a:p>
            <a:pPr lvl="1"/>
            <a:r>
              <a:rPr lang="de-DE" altLang="en-US" smtClean="0">
                <a:ea typeface="ＭＳ Ｐゴシック" pitchFamily="34" charset="-128"/>
              </a:rPr>
              <a:t>Es wird ein Unterschied zwischen den Therapien angenommen, obwohl dieser nicht zutrifft</a:t>
            </a:r>
          </a:p>
          <a:p>
            <a:pPr lvl="1"/>
            <a:r>
              <a:rPr lang="de-DE" altLang="en-US" smtClean="0">
                <a:solidFill>
                  <a:srgbClr val="CC0000"/>
                </a:solidFill>
                <a:ea typeface="ＭＳ Ｐゴシック" pitchFamily="34" charset="-128"/>
              </a:rPr>
              <a:t>Signifikanz </a:t>
            </a:r>
            <a:r>
              <a:rPr lang="de-DE" altLang="en-US" smtClean="0">
                <a:ea typeface="ＭＳ Ｐゴシック" pitchFamily="34" charset="-128"/>
              </a:rPr>
              <a:t>für </a:t>
            </a:r>
            <a:r>
              <a:rPr lang="de-DE" altLang="en-US" smtClean="0">
                <a:ea typeface="ＭＳ Ｐゴシック" pitchFamily="34" charset="-128"/>
                <a:sym typeface="Symbol" pitchFamily="18" charset="2"/>
              </a:rPr>
              <a:t> </a:t>
            </a:r>
            <a:r>
              <a:rPr lang="de-DE" altLang="en-US" sz="1800" smtClean="0">
                <a:solidFill>
                  <a:srgbClr val="000066"/>
                </a:solidFill>
                <a:ea typeface="ＭＳ Ｐゴシック" pitchFamily="34" charset="-128"/>
                <a:sym typeface="Symbol" pitchFamily="18" charset="2"/>
              </a:rPr>
              <a:t>(p = probability)</a:t>
            </a:r>
            <a:r>
              <a:rPr lang="de-DE" altLang="en-US" smtClean="0">
                <a:ea typeface="ＭＳ Ｐゴシック" pitchFamily="34" charset="-128"/>
                <a:sym typeface="Symbol" pitchFamily="18" charset="2"/>
              </a:rPr>
              <a:t> ≤ 0,05</a:t>
            </a:r>
          </a:p>
          <a:p>
            <a:pPr lvl="1"/>
            <a:r>
              <a:rPr lang="de-DE" altLang="en-US" smtClean="0">
                <a:solidFill>
                  <a:srgbClr val="CC0000"/>
                </a:solidFill>
                <a:ea typeface="ＭＳ Ｐゴシック" pitchFamily="34" charset="-128"/>
                <a:sym typeface="Symbol" pitchFamily="18" charset="2"/>
              </a:rPr>
              <a:t>Trend </a:t>
            </a:r>
            <a:r>
              <a:rPr lang="de-DE" altLang="en-US" smtClean="0">
                <a:ea typeface="ＭＳ Ｐゴシック" pitchFamily="34" charset="-128"/>
                <a:sym typeface="Symbol" pitchFamily="18" charset="2"/>
              </a:rPr>
              <a:t>für  ≤ 0,1</a:t>
            </a:r>
          </a:p>
          <a:p>
            <a:r>
              <a:rPr lang="de-DE" altLang="en-US" smtClean="0">
                <a:ea typeface="ＭＳ Ｐゴシック" pitchFamily="34" charset="-128"/>
              </a:rPr>
              <a:t>Fehler 2. Art </a:t>
            </a:r>
            <a:r>
              <a:rPr lang="de-DE" altLang="en-US" sz="4400" smtClean="0">
                <a:solidFill>
                  <a:srgbClr val="CC0000"/>
                </a:solidFill>
                <a:ea typeface="ＭＳ Ｐゴシック" pitchFamily="34" charset="-128"/>
                <a:sym typeface="Symbol" pitchFamily="18" charset="2"/>
              </a:rPr>
              <a:t> </a:t>
            </a:r>
            <a:r>
              <a:rPr lang="de-DE" altLang="en-US" b="0" smtClean="0">
                <a:ea typeface="ＭＳ Ｐゴシック" pitchFamily="34" charset="-128"/>
                <a:sym typeface="Symbol" pitchFamily="18" charset="2"/>
              </a:rPr>
              <a:t>(i.d.R. 0,1 oder 0,2)</a:t>
            </a:r>
          </a:p>
          <a:p>
            <a:pPr lvl="1"/>
            <a:r>
              <a:rPr lang="de-DE" altLang="en-US" smtClean="0">
                <a:ea typeface="ＭＳ Ｐゴシック" pitchFamily="34" charset="-128"/>
              </a:rPr>
              <a:t>Es wird keinen Unterschied zwischen den Therapien angenommen, obwohl dieser besteht</a:t>
            </a:r>
            <a:endParaRPr lang="de-DE" altLang="en-US" smtClean="0">
              <a:ea typeface="ＭＳ Ｐゴシック" pitchFamily="34" charset="-128"/>
              <a:sym typeface="Symbol" pitchFamily="18" charset="2"/>
            </a:endParaRPr>
          </a:p>
          <a:p>
            <a:pPr lvl="1"/>
            <a:r>
              <a:rPr lang="de-DE" altLang="en-US" smtClean="0">
                <a:solidFill>
                  <a:srgbClr val="CC0000"/>
                </a:solidFill>
                <a:ea typeface="ＭＳ Ｐゴシック" pitchFamily="34" charset="-128"/>
                <a:sym typeface="Symbol" pitchFamily="18" charset="2"/>
              </a:rPr>
              <a:t>Power</a:t>
            </a:r>
            <a:r>
              <a:rPr lang="de-DE" altLang="en-US" smtClean="0">
                <a:ea typeface="ＭＳ Ｐゴシック" pitchFamily="34" charset="-128"/>
                <a:sym typeface="Symbol" pitchFamily="18" charset="2"/>
              </a:rPr>
              <a:t> der Studie = </a:t>
            </a:r>
            <a:r>
              <a:rPr lang="de-DE" altLang="en-US" smtClean="0">
                <a:solidFill>
                  <a:srgbClr val="CC0000"/>
                </a:solidFill>
                <a:ea typeface="ＭＳ Ｐゴシック" pitchFamily="34" charset="-128"/>
                <a:sym typeface="Symbol" pitchFamily="18" charset="2"/>
              </a:rPr>
              <a:t>1- </a:t>
            </a:r>
          </a:p>
          <a:p>
            <a:pPr lvl="1"/>
            <a:endParaRPr lang="de-DE" altLang="en-US" smtClean="0">
              <a:ea typeface="ＭＳ Ｐゴシック" pitchFamily="34" charset="-128"/>
              <a:sym typeface="Symbol" pitchFamily="18" charset="2"/>
            </a:endParaRPr>
          </a:p>
        </p:txBody>
      </p:sp>
      <p:sp>
        <p:nvSpPr>
          <p:cNvPr id="179203"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2.2.1.2 Fehler 1. und 2.Art</a:t>
            </a:r>
          </a:p>
        </p:txBody>
      </p:sp>
      <p:sp>
        <p:nvSpPr>
          <p:cNvPr id="71687" name="Text Box 5"/>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71688" name="Text Box 6"/>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179202"/>
                                        </p:tgtEl>
                                        <p:attrNameLst>
                                          <p:attrName>style.visibility</p:attrName>
                                        </p:attrNameLst>
                                      </p:cBhvr>
                                      <p:to>
                                        <p:strVal val="visible"/>
                                      </p:to>
                                    </p:set>
                                    <p:anim calcmode="lin" valueType="num">
                                      <p:cBhvr additive="base">
                                        <p:cTn id="7" dur="500" fill="hold"/>
                                        <p:tgtEl>
                                          <p:spTgt spid="179202"/>
                                        </p:tgtEl>
                                        <p:attrNameLst>
                                          <p:attrName>ppt_x</p:attrName>
                                        </p:attrNameLst>
                                      </p:cBhvr>
                                      <p:tavLst>
                                        <p:tav tm="0">
                                          <p:val>
                                            <p:strVal val="#ppt_x"/>
                                          </p:val>
                                        </p:tav>
                                        <p:tav tm="100000">
                                          <p:val>
                                            <p:strVal val="#ppt_x"/>
                                          </p:val>
                                        </p:tav>
                                      </p:tavLst>
                                    </p:anim>
                                    <p:anim calcmode="lin" valueType="num">
                                      <p:cBhvr additive="base">
                                        <p:cTn id="8" dur="500" fill="hold"/>
                                        <p:tgtEl>
                                          <p:spTgt spid="179202"/>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179203"/>
                                        </p:tgtEl>
                                        <p:attrNameLst>
                                          <p:attrName>style.visibility</p:attrName>
                                        </p:attrNameLst>
                                      </p:cBhvr>
                                      <p:to>
                                        <p:strVal val="visible"/>
                                      </p:to>
                                    </p:set>
                                    <p:anim calcmode="lin" valueType="num">
                                      <p:cBhvr additive="base">
                                        <p:cTn id="12" dur="500" fill="hold"/>
                                        <p:tgtEl>
                                          <p:spTgt spid="179203"/>
                                        </p:tgtEl>
                                        <p:attrNameLst>
                                          <p:attrName>ppt_x</p:attrName>
                                        </p:attrNameLst>
                                      </p:cBhvr>
                                      <p:tavLst>
                                        <p:tav tm="0">
                                          <p:val>
                                            <p:strVal val="0-#ppt_w/2"/>
                                          </p:val>
                                        </p:tav>
                                        <p:tav tm="100000">
                                          <p:val>
                                            <p:strVal val="#ppt_x"/>
                                          </p:val>
                                        </p:tav>
                                      </p:tavLst>
                                    </p:anim>
                                    <p:anim calcmode="lin" valueType="num">
                                      <p:cBhvr additive="base">
                                        <p:cTn id="13" dur="500" fill="hold"/>
                                        <p:tgtEl>
                                          <p:spTgt spid="179203"/>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179207">
                                            <p:txEl>
                                              <p:pRg st="0" end="0"/>
                                            </p:txEl>
                                          </p:spTgt>
                                        </p:tgtEl>
                                        <p:attrNameLst>
                                          <p:attrName>style.visibility</p:attrName>
                                        </p:attrNameLst>
                                      </p:cBhvr>
                                      <p:to>
                                        <p:strVal val="visible"/>
                                      </p:to>
                                    </p:set>
                                    <p:anim calcmode="lin" valueType="num">
                                      <p:cBhvr additive="base">
                                        <p:cTn id="18" dur="500" fill="hold"/>
                                        <p:tgtEl>
                                          <p:spTgt spid="179207">
                                            <p:txEl>
                                              <p:pRg st="0" end="0"/>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179207">
                                            <p:txEl>
                                              <p:pRg st="0" end="0"/>
                                            </p:txEl>
                                          </p:spTgt>
                                        </p:tgtEl>
                                        <p:attrNameLst>
                                          <p:attrName>ppt_y</p:attrName>
                                        </p:attrNameLst>
                                      </p:cBhvr>
                                      <p:tavLst>
                                        <p:tav tm="0">
                                          <p:val>
                                            <p:strVal val="#ppt_y"/>
                                          </p:val>
                                        </p:tav>
                                        <p:tav tm="100000">
                                          <p:val>
                                            <p:strVal val="#ppt_y"/>
                                          </p:val>
                                        </p:tav>
                                      </p:tavLst>
                                    </p:anim>
                                  </p:childTnLst>
                                </p:cTn>
                              </p:par>
                              <p:par>
                                <p:cTn id="20" presetID="2" presetClass="entr" presetSubtype="8" fill="hold" grpId="0" nodeType="withEffect">
                                  <p:stCondLst>
                                    <p:cond delay="0"/>
                                  </p:stCondLst>
                                  <p:childTnLst>
                                    <p:set>
                                      <p:cBhvr>
                                        <p:cTn id="21" dur="1" fill="hold">
                                          <p:stCondLst>
                                            <p:cond delay="0"/>
                                          </p:stCondLst>
                                        </p:cTn>
                                        <p:tgtEl>
                                          <p:spTgt spid="179207">
                                            <p:txEl>
                                              <p:pRg st="1" end="1"/>
                                            </p:txEl>
                                          </p:spTgt>
                                        </p:tgtEl>
                                        <p:attrNameLst>
                                          <p:attrName>style.visibility</p:attrName>
                                        </p:attrNameLst>
                                      </p:cBhvr>
                                      <p:to>
                                        <p:strVal val="visible"/>
                                      </p:to>
                                    </p:set>
                                    <p:anim calcmode="lin" valueType="num">
                                      <p:cBhvr additive="base">
                                        <p:cTn id="22" dur="500" fill="hold"/>
                                        <p:tgtEl>
                                          <p:spTgt spid="179207">
                                            <p:txEl>
                                              <p:pRg st="1" end="1"/>
                                            </p:txEl>
                                          </p:spTgt>
                                        </p:tgtEl>
                                        <p:attrNameLst>
                                          <p:attrName>ppt_x</p:attrName>
                                        </p:attrNameLst>
                                      </p:cBhvr>
                                      <p:tavLst>
                                        <p:tav tm="0">
                                          <p:val>
                                            <p:strVal val="0-#ppt_w/2"/>
                                          </p:val>
                                        </p:tav>
                                        <p:tav tm="100000">
                                          <p:val>
                                            <p:strVal val="#ppt_x"/>
                                          </p:val>
                                        </p:tav>
                                      </p:tavLst>
                                    </p:anim>
                                    <p:anim calcmode="lin" valueType="num">
                                      <p:cBhvr additive="base">
                                        <p:cTn id="23" dur="500" fill="hold"/>
                                        <p:tgtEl>
                                          <p:spTgt spid="179207">
                                            <p:txEl>
                                              <p:pRg st="1" end="1"/>
                                            </p:txEl>
                                          </p:spTgt>
                                        </p:tgtEl>
                                        <p:attrNameLst>
                                          <p:attrName>ppt_y</p:attrName>
                                        </p:attrNameLst>
                                      </p:cBhvr>
                                      <p:tavLst>
                                        <p:tav tm="0">
                                          <p:val>
                                            <p:strVal val="#ppt_y"/>
                                          </p:val>
                                        </p:tav>
                                        <p:tav tm="100000">
                                          <p:val>
                                            <p:strVal val="#ppt_y"/>
                                          </p:val>
                                        </p:tav>
                                      </p:tavLst>
                                    </p:anim>
                                  </p:childTnLst>
                                </p:cTn>
                              </p:par>
                              <p:par>
                                <p:cTn id="24" presetID="2" presetClass="entr" presetSubtype="8" fill="hold" grpId="0" nodeType="withEffect">
                                  <p:stCondLst>
                                    <p:cond delay="0"/>
                                  </p:stCondLst>
                                  <p:childTnLst>
                                    <p:set>
                                      <p:cBhvr>
                                        <p:cTn id="25" dur="1" fill="hold">
                                          <p:stCondLst>
                                            <p:cond delay="0"/>
                                          </p:stCondLst>
                                        </p:cTn>
                                        <p:tgtEl>
                                          <p:spTgt spid="179207">
                                            <p:txEl>
                                              <p:pRg st="2" end="2"/>
                                            </p:txEl>
                                          </p:spTgt>
                                        </p:tgtEl>
                                        <p:attrNameLst>
                                          <p:attrName>style.visibility</p:attrName>
                                        </p:attrNameLst>
                                      </p:cBhvr>
                                      <p:to>
                                        <p:strVal val="visible"/>
                                      </p:to>
                                    </p:set>
                                    <p:anim calcmode="lin" valueType="num">
                                      <p:cBhvr additive="base">
                                        <p:cTn id="26" dur="500" fill="hold"/>
                                        <p:tgtEl>
                                          <p:spTgt spid="179207">
                                            <p:txEl>
                                              <p:pRg st="2" end="2"/>
                                            </p:txEl>
                                          </p:spTgt>
                                        </p:tgtEl>
                                        <p:attrNameLst>
                                          <p:attrName>ppt_x</p:attrName>
                                        </p:attrNameLst>
                                      </p:cBhvr>
                                      <p:tavLst>
                                        <p:tav tm="0">
                                          <p:val>
                                            <p:strVal val="0-#ppt_w/2"/>
                                          </p:val>
                                        </p:tav>
                                        <p:tav tm="100000">
                                          <p:val>
                                            <p:strVal val="#ppt_x"/>
                                          </p:val>
                                        </p:tav>
                                      </p:tavLst>
                                    </p:anim>
                                    <p:anim calcmode="lin" valueType="num">
                                      <p:cBhvr additive="base">
                                        <p:cTn id="27" dur="500" fill="hold"/>
                                        <p:tgtEl>
                                          <p:spTgt spid="179207">
                                            <p:txEl>
                                              <p:pRg st="2" end="2"/>
                                            </p:txEl>
                                          </p:spTgt>
                                        </p:tgtEl>
                                        <p:attrNameLst>
                                          <p:attrName>ppt_y</p:attrName>
                                        </p:attrNameLst>
                                      </p:cBhvr>
                                      <p:tavLst>
                                        <p:tav tm="0">
                                          <p:val>
                                            <p:strVal val="#ppt_y"/>
                                          </p:val>
                                        </p:tav>
                                        <p:tav tm="100000">
                                          <p:val>
                                            <p:strVal val="#ppt_y"/>
                                          </p:val>
                                        </p:tav>
                                      </p:tavLst>
                                    </p:anim>
                                  </p:childTnLst>
                                </p:cTn>
                              </p:par>
                              <p:par>
                                <p:cTn id="28" presetID="2" presetClass="entr" presetSubtype="8" fill="hold" grpId="0" nodeType="withEffect">
                                  <p:stCondLst>
                                    <p:cond delay="0"/>
                                  </p:stCondLst>
                                  <p:childTnLst>
                                    <p:set>
                                      <p:cBhvr>
                                        <p:cTn id="29" dur="1" fill="hold">
                                          <p:stCondLst>
                                            <p:cond delay="0"/>
                                          </p:stCondLst>
                                        </p:cTn>
                                        <p:tgtEl>
                                          <p:spTgt spid="179207">
                                            <p:txEl>
                                              <p:pRg st="3" end="3"/>
                                            </p:txEl>
                                          </p:spTgt>
                                        </p:tgtEl>
                                        <p:attrNameLst>
                                          <p:attrName>style.visibility</p:attrName>
                                        </p:attrNameLst>
                                      </p:cBhvr>
                                      <p:to>
                                        <p:strVal val="visible"/>
                                      </p:to>
                                    </p:set>
                                    <p:anim calcmode="lin" valueType="num">
                                      <p:cBhvr additive="base">
                                        <p:cTn id="30" dur="500" fill="hold"/>
                                        <p:tgtEl>
                                          <p:spTgt spid="179207">
                                            <p:txEl>
                                              <p:pRg st="3" end="3"/>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17920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 presetClass="entr" presetSubtype="8" fill="hold" grpId="0" nodeType="clickEffect">
                                  <p:stCondLst>
                                    <p:cond delay="0"/>
                                  </p:stCondLst>
                                  <p:childTnLst>
                                    <p:set>
                                      <p:cBhvr>
                                        <p:cTn id="35" dur="1" fill="hold">
                                          <p:stCondLst>
                                            <p:cond delay="0"/>
                                          </p:stCondLst>
                                        </p:cTn>
                                        <p:tgtEl>
                                          <p:spTgt spid="179207">
                                            <p:txEl>
                                              <p:pRg st="4" end="4"/>
                                            </p:txEl>
                                          </p:spTgt>
                                        </p:tgtEl>
                                        <p:attrNameLst>
                                          <p:attrName>style.visibility</p:attrName>
                                        </p:attrNameLst>
                                      </p:cBhvr>
                                      <p:to>
                                        <p:strVal val="visible"/>
                                      </p:to>
                                    </p:set>
                                    <p:anim calcmode="lin" valueType="num">
                                      <p:cBhvr additive="base">
                                        <p:cTn id="36" dur="500" fill="hold"/>
                                        <p:tgtEl>
                                          <p:spTgt spid="179207">
                                            <p:txEl>
                                              <p:pRg st="4" end="4"/>
                                            </p:txEl>
                                          </p:spTgt>
                                        </p:tgtEl>
                                        <p:attrNameLst>
                                          <p:attrName>ppt_x</p:attrName>
                                        </p:attrNameLst>
                                      </p:cBhvr>
                                      <p:tavLst>
                                        <p:tav tm="0">
                                          <p:val>
                                            <p:strVal val="0-#ppt_w/2"/>
                                          </p:val>
                                        </p:tav>
                                        <p:tav tm="100000">
                                          <p:val>
                                            <p:strVal val="#ppt_x"/>
                                          </p:val>
                                        </p:tav>
                                      </p:tavLst>
                                    </p:anim>
                                    <p:anim calcmode="lin" valueType="num">
                                      <p:cBhvr additive="base">
                                        <p:cTn id="37" dur="500" fill="hold"/>
                                        <p:tgtEl>
                                          <p:spTgt spid="179207">
                                            <p:txEl>
                                              <p:pRg st="4" end="4"/>
                                            </p:txEl>
                                          </p:spTgt>
                                        </p:tgtEl>
                                        <p:attrNameLst>
                                          <p:attrName>ppt_y</p:attrName>
                                        </p:attrNameLst>
                                      </p:cBhvr>
                                      <p:tavLst>
                                        <p:tav tm="0">
                                          <p:val>
                                            <p:strVal val="#ppt_y"/>
                                          </p:val>
                                        </p:tav>
                                        <p:tav tm="100000">
                                          <p:val>
                                            <p:strVal val="#ppt_y"/>
                                          </p:val>
                                        </p:tav>
                                      </p:tavLst>
                                    </p:anim>
                                  </p:childTnLst>
                                </p:cTn>
                              </p:par>
                              <p:par>
                                <p:cTn id="38" presetID="2" presetClass="entr" presetSubtype="8" fill="hold" grpId="0" nodeType="withEffect">
                                  <p:stCondLst>
                                    <p:cond delay="0"/>
                                  </p:stCondLst>
                                  <p:childTnLst>
                                    <p:set>
                                      <p:cBhvr>
                                        <p:cTn id="39" dur="1" fill="hold">
                                          <p:stCondLst>
                                            <p:cond delay="0"/>
                                          </p:stCondLst>
                                        </p:cTn>
                                        <p:tgtEl>
                                          <p:spTgt spid="179207">
                                            <p:txEl>
                                              <p:pRg st="5" end="5"/>
                                            </p:txEl>
                                          </p:spTgt>
                                        </p:tgtEl>
                                        <p:attrNameLst>
                                          <p:attrName>style.visibility</p:attrName>
                                        </p:attrNameLst>
                                      </p:cBhvr>
                                      <p:to>
                                        <p:strVal val="visible"/>
                                      </p:to>
                                    </p:set>
                                    <p:anim calcmode="lin" valueType="num">
                                      <p:cBhvr additive="base">
                                        <p:cTn id="40" dur="500" fill="hold"/>
                                        <p:tgtEl>
                                          <p:spTgt spid="179207">
                                            <p:txEl>
                                              <p:pRg st="5" end="5"/>
                                            </p:txEl>
                                          </p:spTgt>
                                        </p:tgtEl>
                                        <p:attrNameLst>
                                          <p:attrName>ppt_x</p:attrName>
                                        </p:attrNameLst>
                                      </p:cBhvr>
                                      <p:tavLst>
                                        <p:tav tm="0">
                                          <p:val>
                                            <p:strVal val="0-#ppt_w/2"/>
                                          </p:val>
                                        </p:tav>
                                        <p:tav tm="100000">
                                          <p:val>
                                            <p:strVal val="#ppt_x"/>
                                          </p:val>
                                        </p:tav>
                                      </p:tavLst>
                                    </p:anim>
                                    <p:anim calcmode="lin" valueType="num">
                                      <p:cBhvr additive="base">
                                        <p:cTn id="41" dur="500" fill="hold"/>
                                        <p:tgtEl>
                                          <p:spTgt spid="179207">
                                            <p:txEl>
                                              <p:pRg st="5" end="5"/>
                                            </p:txEl>
                                          </p:spTgt>
                                        </p:tgtEl>
                                        <p:attrNameLst>
                                          <p:attrName>ppt_y</p:attrName>
                                        </p:attrNameLst>
                                      </p:cBhvr>
                                      <p:tavLst>
                                        <p:tav tm="0">
                                          <p:val>
                                            <p:strVal val="#ppt_y"/>
                                          </p:val>
                                        </p:tav>
                                        <p:tav tm="100000">
                                          <p:val>
                                            <p:strVal val="#ppt_y"/>
                                          </p:val>
                                        </p:tav>
                                      </p:tavLst>
                                    </p:anim>
                                  </p:childTnLst>
                                </p:cTn>
                              </p:par>
                              <p:par>
                                <p:cTn id="42" presetID="2" presetClass="entr" presetSubtype="8" fill="hold" grpId="0" nodeType="withEffect">
                                  <p:stCondLst>
                                    <p:cond delay="0"/>
                                  </p:stCondLst>
                                  <p:childTnLst>
                                    <p:set>
                                      <p:cBhvr>
                                        <p:cTn id="43" dur="1" fill="hold">
                                          <p:stCondLst>
                                            <p:cond delay="0"/>
                                          </p:stCondLst>
                                        </p:cTn>
                                        <p:tgtEl>
                                          <p:spTgt spid="179207">
                                            <p:txEl>
                                              <p:pRg st="6" end="6"/>
                                            </p:txEl>
                                          </p:spTgt>
                                        </p:tgtEl>
                                        <p:attrNameLst>
                                          <p:attrName>style.visibility</p:attrName>
                                        </p:attrNameLst>
                                      </p:cBhvr>
                                      <p:to>
                                        <p:strVal val="visible"/>
                                      </p:to>
                                    </p:set>
                                    <p:anim calcmode="lin" valueType="num">
                                      <p:cBhvr additive="base">
                                        <p:cTn id="44" dur="500" fill="hold"/>
                                        <p:tgtEl>
                                          <p:spTgt spid="179207">
                                            <p:txEl>
                                              <p:pRg st="6" end="6"/>
                                            </p:txEl>
                                          </p:spTgt>
                                        </p:tgtEl>
                                        <p:attrNameLst>
                                          <p:attrName>ppt_x</p:attrName>
                                        </p:attrNameLst>
                                      </p:cBhvr>
                                      <p:tavLst>
                                        <p:tav tm="0">
                                          <p:val>
                                            <p:strVal val="0-#ppt_w/2"/>
                                          </p:val>
                                        </p:tav>
                                        <p:tav tm="100000">
                                          <p:val>
                                            <p:strVal val="#ppt_x"/>
                                          </p:val>
                                        </p:tav>
                                      </p:tavLst>
                                    </p:anim>
                                    <p:anim calcmode="lin" valueType="num">
                                      <p:cBhvr additive="base">
                                        <p:cTn id="45" dur="500" fill="hold"/>
                                        <p:tgtEl>
                                          <p:spTgt spid="179207">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9202" grpId="0" animBg="1" autoUpdateAnimBg="0"/>
      <p:bldP spid="179207" grpId="0" build="p"/>
      <p:bldP spid="179203"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9219" name="Foliennummernplatzhalter 6"/>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C61DC86E-B32D-4C8B-9C3F-8BF4F7163C15}" type="slidenum">
              <a:rPr lang="de-DE" altLang="en-US" sz="900" smtClean="0">
                <a:solidFill>
                  <a:schemeClr val="accent2"/>
                </a:solidFill>
              </a:rPr>
              <a:pPr/>
              <a:t>7</a:t>
            </a:fld>
            <a:endParaRPr lang="de-DE" altLang="en-US" sz="1400" b="0" smtClean="0">
              <a:solidFill>
                <a:schemeClr val="tx1"/>
              </a:solidFill>
            </a:endParaRPr>
          </a:p>
        </p:txBody>
      </p:sp>
      <p:sp>
        <p:nvSpPr>
          <p:cNvPr id="46082" name="Rectangle 2"/>
          <p:cNvSpPr>
            <a:spLocks noGrp="1" noChangeArrowheads="1"/>
          </p:cNvSpPr>
          <p:nvPr>
            <p:ph type="title"/>
          </p:nvPr>
        </p:nvSpPr>
        <p:spPr>
          <a:xfrm>
            <a:off x="611188" y="333375"/>
            <a:ext cx="7772400" cy="946150"/>
          </a:xfrm>
        </p:spPr>
        <p:txBody>
          <a:bodyPr/>
          <a:lstStyle/>
          <a:p>
            <a:pPr>
              <a:defRPr/>
            </a:pPr>
            <a:r>
              <a:rPr lang="de-DE" altLang="en-US" smtClean="0">
                <a:ea typeface="ＭＳ Ｐゴシック" pitchFamily="1" charset="-128"/>
              </a:rPr>
              <a:t>Bedeutung der Pharmakoepidemiologie und der Pharmakoökonomie für die Pharmazie</a:t>
            </a:r>
          </a:p>
        </p:txBody>
      </p:sp>
      <p:sp>
        <p:nvSpPr>
          <p:cNvPr id="46084" name="Text Box 4"/>
          <p:cNvSpPr txBox="1">
            <a:spLocks noChangeArrowheads="1"/>
          </p:cNvSpPr>
          <p:nvPr/>
        </p:nvSpPr>
        <p:spPr bwMode="auto">
          <a:xfrm>
            <a:off x="827088" y="2349500"/>
            <a:ext cx="7489825" cy="2757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buFontTx/>
              <a:buBlip>
                <a:blip r:embed="rId3"/>
              </a:buBlip>
              <a:defRPr/>
            </a:pPr>
            <a:r>
              <a:rPr lang="de-DE" altLang="en-US" smtClean="0"/>
              <a:t>Die </a:t>
            </a:r>
            <a:r>
              <a:rPr lang="de-DE" altLang="en-US" smtClean="0">
                <a:solidFill>
                  <a:srgbClr val="CC0000"/>
                </a:solidFill>
                <a:effectLst>
                  <a:outerShdw blurRad="38100" dist="38100" dir="2700000" algn="tl">
                    <a:srgbClr val="000000"/>
                  </a:outerShdw>
                </a:effectLst>
              </a:rPr>
              <a:t>Pharmakoökonomie</a:t>
            </a:r>
            <a:r>
              <a:rPr lang="de-DE" altLang="en-US" smtClean="0"/>
              <a:t> untersucht die wirtschaftlichen Aspekte des Einsatzes von Arzneimitteln</a:t>
            </a:r>
          </a:p>
          <a:p>
            <a:pPr>
              <a:buFontTx/>
              <a:buBlip>
                <a:blip r:embed="rId3"/>
              </a:buBlip>
              <a:defRPr/>
            </a:pPr>
            <a:r>
              <a:rPr lang="de-DE" altLang="en-US" smtClean="0">
                <a:solidFill>
                  <a:srgbClr val="CC0000"/>
                </a:solidFill>
                <a:effectLst>
                  <a:outerShdw blurRad="38100" dist="38100" dir="2700000" algn="tl">
                    <a:srgbClr val="000000"/>
                  </a:outerShdw>
                </a:effectLst>
              </a:rPr>
              <a:t>Ziel</a:t>
            </a:r>
            <a:r>
              <a:rPr lang="de-DE" altLang="en-US" smtClean="0"/>
              <a:t> der Pharmakoökonomie ist es, Arzneimittel optimal im Sinne der Schonung der </a:t>
            </a:r>
            <a:r>
              <a:rPr lang="de-DE" altLang="en-US" sz="2000" smtClean="0">
                <a:solidFill>
                  <a:schemeClr val="accent2"/>
                </a:solidFill>
              </a:rPr>
              <a:t>(begrenzten!)</a:t>
            </a:r>
            <a:r>
              <a:rPr lang="de-DE" altLang="en-US" smtClean="0"/>
              <a:t> finanziellen Ressourcen einzusetzen</a:t>
            </a:r>
          </a:p>
          <a:p>
            <a:pPr>
              <a:buFontTx/>
              <a:buBlip>
                <a:blip r:embed="rId3"/>
              </a:buBlip>
              <a:defRPr/>
            </a:pPr>
            <a:r>
              <a:rPr lang="de-DE" altLang="en-US" smtClean="0">
                <a:solidFill>
                  <a:srgbClr val="CC0000"/>
                </a:solidFill>
                <a:effectLst>
                  <a:outerShdw blurRad="38100" dist="38100" dir="2700000" algn="tl">
                    <a:srgbClr val="000000"/>
                  </a:outerShdw>
                </a:effectLst>
              </a:rPr>
              <a:t>Effizienz</a:t>
            </a:r>
            <a:r>
              <a:rPr lang="de-DE" altLang="en-US" smtClean="0"/>
              <a:t> </a:t>
            </a:r>
            <a:r>
              <a:rPr lang="de-DE" altLang="en-US" sz="2000" smtClean="0">
                <a:solidFill>
                  <a:schemeClr val="accent2"/>
                </a:solidFill>
              </a:rPr>
              <a:t>(</a:t>
            </a:r>
            <a:r>
              <a:rPr lang="de-DE" altLang="en-US" sz="2000" smtClean="0">
                <a:solidFill>
                  <a:schemeClr val="accent2"/>
                </a:solidFill>
                <a:effectLst>
                  <a:outerShdw blurRad="38100" dist="38100" dir="2700000" algn="tl">
                    <a:srgbClr val="000000"/>
                  </a:outerShdw>
                </a:effectLst>
              </a:rPr>
              <a:t>Kosten-Effektivität</a:t>
            </a:r>
            <a:r>
              <a:rPr lang="de-DE" altLang="en-US" sz="2000" smtClean="0">
                <a:solidFill>
                  <a:schemeClr val="accent2"/>
                </a:solidFill>
              </a:rPr>
              <a:t>)</a:t>
            </a:r>
            <a:r>
              <a:rPr lang="de-DE" altLang="en-US" smtClean="0"/>
              <a:t> von Arzneimitteln </a:t>
            </a:r>
          </a:p>
        </p:txBody>
      </p:sp>
      <p:sp>
        <p:nvSpPr>
          <p:cNvPr id="46091" name="Text Box 11"/>
          <p:cNvSpPr txBox="1">
            <a:spLocks noChangeArrowheads="1"/>
          </p:cNvSpPr>
          <p:nvPr/>
        </p:nvSpPr>
        <p:spPr bwMode="auto">
          <a:xfrm>
            <a:off x="611188" y="15573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en-US" sz="1600" smtClean="0"/>
              <a:t>Definitionen 2.</a:t>
            </a:r>
          </a:p>
        </p:txBody>
      </p:sp>
      <p:grpSp>
        <p:nvGrpSpPr>
          <p:cNvPr id="2" name="Group 12"/>
          <p:cNvGrpSpPr>
            <a:grpSpLocks noChangeAspect="1"/>
          </p:cNvGrpSpPr>
          <p:nvPr/>
        </p:nvGrpSpPr>
        <p:grpSpPr bwMode="auto">
          <a:xfrm>
            <a:off x="7740650" y="5373688"/>
            <a:ext cx="803275" cy="906462"/>
            <a:chOff x="204" y="3203"/>
            <a:chExt cx="506" cy="571"/>
          </a:xfrm>
          <a:effectLst>
            <a:outerShdw blurRad="50800" dist="38100" dir="2700000" algn="tl" rotWithShape="0">
              <a:prstClr val="black">
                <a:alpha val="40000"/>
              </a:prstClr>
            </a:outerShdw>
          </a:effectLst>
        </p:grpSpPr>
        <p:sp>
          <p:nvSpPr>
            <p:cNvPr id="66568" name="AutoShape 13"/>
            <p:cNvSpPr>
              <a:spLocks noChangeAspect="1" noChangeArrowheads="1" noTextEdit="1"/>
            </p:cNvSpPr>
            <p:nvPr/>
          </p:nvSpPr>
          <p:spPr bwMode="auto">
            <a:xfrm>
              <a:off x="204" y="3203"/>
              <a:ext cx="506" cy="5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defRPr/>
              </a:pPr>
              <a:endParaRPr lang="de-DE">
                <a:ea typeface="+mn-ea"/>
              </a:endParaRPr>
            </a:p>
          </p:txBody>
        </p:sp>
        <p:sp>
          <p:nvSpPr>
            <p:cNvPr id="66569" name="Freeform 14"/>
            <p:cNvSpPr>
              <a:spLocks/>
            </p:cNvSpPr>
            <p:nvPr/>
          </p:nvSpPr>
          <p:spPr bwMode="auto">
            <a:xfrm>
              <a:off x="204" y="3280"/>
              <a:ext cx="506" cy="432"/>
            </a:xfrm>
            <a:custGeom>
              <a:avLst/>
              <a:gdLst>
                <a:gd name="T0" fmla="*/ 0 w 1012"/>
                <a:gd name="T1" fmla="*/ 0 h 865"/>
                <a:gd name="T2" fmla="*/ 62 w 1012"/>
                <a:gd name="T3" fmla="*/ 408 h 865"/>
                <a:gd name="T4" fmla="*/ 426 w 1012"/>
                <a:gd name="T5" fmla="*/ 432 h 865"/>
                <a:gd name="T6" fmla="*/ 506 w 1012"/>
                <a:gd name="T7" fmla="*/ 21 h 865"/>
                <a:gd name="T8" fmla="*/ 0 w 1012"/>
                <a:gd name="T9" fmla="*/ 0 h 865"/>
                <a:gd name="T10" fmla="*/ 0 60000 65536"/>
                <a:gd name="T11" fmla="*/ 0 60000 65536"/>
                <a:gd name="T12" fmla="*/ 0 60000 65536"/>
                <a:gd name="T13" fmla="*/ 0 60000 65536"/>
                <a:gd name="T14" fmla="*/ 0 60000 65536"/>
                <a:gd name="T15" fmla="*/ 0 w 1012"/>
                <a:gd name="T16" fmla="*/ 0 h 865"/>
                <a:gd name="T17" fmla="*/ 1012 w 1012"/>
                <a:gd name="T18" fmla="*/ 865 h 865"/>
              </a:gdLst>
              <a:ahLst/>
              <a:cxnLst>
                <a:cxn ang="T10">
                  <a:pos x="T0" y="T1"/>
                </a:cxn>
                <a:cxn ang="T11">
                  <a:pos x="T2" y="T3"/>
                </a:cxn>
                <a:cxn ang="T12">
                  <a:pos x="T4" y="T5"/>
                </a:cxn>
                <a:cxn ang="T13">
                  <a:pos x="T6" y="T7"/>
                </a:cxn>
                <a:cxn ang="T14">
                  <a:pos x="T8" y="T9"/>
                </a:cxn>
              </a:cxnLst>
              <a:rect l="T15" t="T16" r="T17" b="T18"/>
              <a:pathLst>
                <a:path w="1012" h="865">
                  <a:moveTo>
                    <a:pt x="0" y="0"/>
                  </a:moveTo>
                  <a:lnTo>
                    <a:pt x="123" y="816"/>
                  </a:lnTo>
                  <a:lnTo>
                    <a:pt x="852" y="865"/>
                  </a:lnTo>
                  <a:lnTo>
                    <a:pt x="1012" y="42"/>
                  </a:lnTo>
                  <a:lnTo>
                    <a:pt x="0" y="0"/>
                  </a:lnTo>
                  <a:close/>
                </a:path>
              </a:pathLst>
            </a:custGeom>
            <a:solidFill>
              <a:srgbClr val="F2A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de-DE">
                <a:ea typeface="+mn-ea"/>
              </a:endParaRPr>
            </a:p>
          </p:txBody>
        </p:sp>
        <p:sp>
          <p:nvSpPr>
            <p:cNvPr id="66570" name="Freeform 15"/>
            <p:cNvSpPr>
              <a:spLocks/>
            </p:cNvSpPr>
            <p:nvPr/>
          </p:nvSpPr>
          <p:spPr bwMode="auto">
            <a:xfrm>
              <a:off x="250" y="3203"/>
              <a:ext cx="409" cy="215"/>
            </a:xfrm>
            <a:custGeom>
              <a:avLst/>
              <a:gdLst>
                <a:gd name="T0" fmla="*/ 409 w 820"/>
                <a:gd name="T1" fmla="*/ 34 h 429"/>
                <a:gd name="T2" fmla="*/ 402 w 820"/>
                <a:gd name="T3" fmla="*/ 31 h 429"/>
                <a:gd name="T4" fmla="*/ 393 w 820"/>
                <a:gd name="T5" fmla="*/ 27 h 429"/>
                <a:gd name="T6" fmla="*/ 383 w 820"/>
                <a:gd name="T7" fmla="*/ 24 h 429"/>
                <a:gd name="T8" fmla="*/ 373 w 820"/>
                <a:gd name="T9" fmla="*/ 20 h 429"/>
                <a:gd name="T10" fmla="*/ 362 w 820"/>
                <a:gd name="T11" fmla="*/ 18 h 429"/>
                <a:gd name="T12" fmla="*/ 350 w 820"/>
                <a:gd name="T13" fmla="*/ 15 h 429"/>
                <a:gd name="T14" fmla="*/ 339 w 820"/>
                <a:gd name="T15" fmla="*/ 12 h 429"/>
                <a:gd name="T16" fmla="*/ 327 w 820"/>
                <a:gd name="T17" fmla="*/ 10 h 429"/>
                <a:gd name="T18" fmla="*/ 314 w 820"/>
                <a:gd name="T19" fmla="*/ 8 h 429"/>
                <a:gd name="T20" fmla="*/ 301 w 820"/>
                <a:gd name="T21" fmla="*/ 7 h 429"/>
                <a:gd name="T22" fmla="*/ 288 w 820"/>
                <a:gd name="T23" fmla="*/ 5 h 429"/>
                <a:gd name="T24" fmla="*/ 275 w 820"/>
                <a:gd name="T25" fmla="*/ 3 h 429"/>
                <a:gd name="T26" fmla="*/ 261 w 820"/>
                <a:gd name="T27" fmla="*/ 2 h 429"/>
                <a:gd name="T28" fmla="*/ 247 w 820"/>
                <a:gd name="T29" fmla="*/ 1 h 429"/>
                <a:gd name="T30" fmla="*/ 233 w 820"/>
                <a:gd name="T31" fmla="*/ 1 h 429"/>
                <a:gd name="T32" fmla="*/ 218 w 820"/>
                <a:gd name="T33" fmla="*/ 0 h 429"/>
                <a:gd name="T34" fmla="*/ 204 w 820"/>
                <a:gd name="T35" fmla="*/ 0 h 429"/>
                <a:gd name="T36" fmla="*/ 190 w 820"/>
                <a:gd name="T37" fmla="*/ 0 h 429"/>
                <a:gd name="T38" fmla="*/ 176 w 820"/>
                <a:gd name="T39" fmla="*/ 1 h 429"/>
                <a:gd name="T40" fmla="*/ 162 w 820"/>
                <a:gd name="T41" fmla="*/ 1 h 429"/>
                <a:gd name="T42" fmla="*/ 148 w 820"/>
                <a:gd name="T43" fmla="*/ 2 h 429"/>
                <a:gd name="T44" fmla="*/ 134 w 820"/>
                <a:gd name="T45" fmla="*/ 3 h 429"/>
                <a:gd name="T46" fmla="*/ 121 w 820"/>
                <a:gd name="T47" fmla="*/ 5 h 429"/>
                <a:gd name="T48" fmla="*/ 108 w 820"/>
                <a:gd name="T49" fmla="*/ 7 h 429"/>
                <a:gd name="T50" fmla="*/ 95 w 820"/>
                <a:gd name="T51" fmla="*/ 8 h 429"/>
                <a:gd name="T52" fmla="*/ 82 w 820"/>
                <a:gd name="T53" fmla="*/ 10 h 429"/>
                <a:gd name="T54" fmla="*/ 70 w 820"/>
                <a:gd name="T55" fmla="*/ 12 h 429"/>
                <a:gd name="T56" fmla="*/ 59 w 820"/>
                <a:gd name="T57" fmla="*/ 15 h 429"/>
                <a:gd name="T58" fmla="*/ 47 w 820"/>
                <a:gd name="T59" fmla="*/ 18 h 429"/>
                <a:gd name="T60" fmla="*/ 36 w 820"/>
                <a:gd name="T61" fmla="*/ 20 h 429"/>
                <a:gd name="T62" fmla="*/ 26 w 820"/>
                <a:gd name="T63" fmla="*/ 24 h 429"/>
                <a:gd name="T64" fmla="*/ 16 w 820"/>
                <a:gd name="T65" fmla="*/ 27 h 429"/>
                <a:gd name="T66" fmla="*/ 7 w 820"/>
                <a:gd name="T67" fmla="*/ 31 h 429"/>
                <a:gd name="T68" fmla="*/ 0 w 820"/>
                <a:gd name="T69" fmla="*/ 34 h 429"/>
                <a:gd name="T70" fmla="*/ 0 w 820"/>
                <a:gd name="T71" fmla="*/ 215 h 429"/>
                <a:gd name="T72" fmla="*/ 409 w 820"/>
                <a:gd name="T73" fmla="*/ 215 h 429"/>
                <a:gd name="T74" fmla="*/ 409 w 820"/>
                <a:gd name="T75" fmla="*/ 34 h 42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20"/>
                <a:gd name="T115" fmla="*/ 0 h 429"/>
                <a:gd name="T116" fmla="*/ 820 w 820"/>
                <a:gd name="T117" fmla="*/ 429 h 42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20" h="429">
                  <a:moveTo>
                    <a:pt x="820" y="67"/>
                  </a:moveTo>
                  <a:lnTo>
                    <a:pt x="806" y="61"/>
                  </a:lnTo>
                  <a:lnTo>
                    <a:pt x="787" y="54"/>
                  </a:lnTo>
                  <a:lnTo>
                    <a:pt x="768" y="47"/>
                  </a:lnTo>
                  <a:lnTo>
                    <a:pt x="747" y="40"/>
                  </a:lnTo>
                  <a:lnTo>
                    <a:pt x="725" y="35"/>
                  </a:lnTo>
                  <a:lnTo>
                    <a:pt x="702" y="30"/>
                  </a:lnTo>
                  <a:lnTo>
                    <a:pt x="679" y="24"/>
                  </a:lnTo>
                  <a:lnTo>
                    <a:pt x="655" y="20"/>
                  </a:lnTo>
                  <a:lnTo>
                    <a:pt x="629" y="16"/>
                  </a:lnTo>
                  <a:lnTo>
                    <a:pt x="604" y="13"/>
                  </a:lnTo>
                  <a:lnTo>
                    <a:pt x="578" y="9"/>
                  </a:lnTo>
                  <a:lnTo>
                    <a:pt x="551" y="6"/>
                  </a:lnTo>
                  <a:lnTo>
                    <a:pt x="523" y="3"/>
                  </a:lnTo>
                  <a:lnTo>
                    <a:pt x="496" y="2"/>
                  </a:lnTo>
                  <a:lnTo>
                    <a:pt x="467" y="1"/>
                  </a:lnTo>
                  <a:lnTo>
                    <a:pt x="438" y="0"/>
                  </a:lnTo>
                  <a:lnTo>
                    <a:pt x="409" y="0"/>
                  </a:lnTo>
                  <a:lnTo>
                    <a:pt x="380" y="0"/>
                  </a:lnTo>
                  <a:lnTo>
                    <a:pt x="352" y="1"/>
                  </a:lnTo>
                  <a:lnTo>
                    <a:pt x="324" y="2"/>
                  </a:lnTo>
                  <a:lnTo>
                    <a:pt x="296" y="3"/>
                  </a:lnTo>
                  <a:lnTo>
                    <a:pt x="269" y="6"/>
                  </a:lnTo>
                  <a:lnTo>
                    <a:pt x="242" y="9"/>
                  </a:lnTo>
                  <a:lnTo>
                    <a:pt x="216" y="13"/>
                  </a:lnTo>
                  <a:lnTo>
                    <a:pt x="190" y="16"/>
                  </a:lnTo>
                  <a:lnTo>
                    <a:pt x="165" y="20"/>
                  </a:lnTo>
                  <a:lnTo>
                    <a:pt x="141" y="24"/>
                  </a:lnTo>
                  <a:lnTo>
                    <a:pt x="118" y="30"/>
                  </a:lnTo>
                  <a:lnTo>
                    <a:pt x="95" y="35"/>
                  </a:lnTo>
                  <a:lnTo>
                    <a:pt x="73" y="40"/>
                  </a:lnTo>
                  <a:lnTo>
                    <a:pt x="52" y="47"/>
                  </a:lnTo>
                  <a:lnTo>
                    <a:pt x="32" y="54"/>
                  </a:lnTo>
                  <a:lnTo>
                    <a:pt x="14" y="61"/>
                  </a:lnTo>
                  <a:lnTo>
                    <a:pt x="0" y="67"/>
                  </a:lnTo>
                  <a:lnTo>
                    <a:pt x="0" y="429"/>
                  </a:lnTo>
                  <a:lnTo>
                    <a:pt x="820" y="429"/>
                  </a:lnTo>
                  <a:lnTo>
                    <a:pt x="820"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de-DE">
                <a:ea typeface="+mn-ea"/>
              </a:endParaRPr>
            </a:p>
          </p:txBody>
        </p:sp>
        <p:sp>
          <p:nvSpPr>
            <p:cNvPr id="66571" name="Freeform 16"/>
            <p:cNvSpPr>
              <a:spLocks/>
            </p:cNvSpPr>
            <p:nvPr/>
          </p:nvSpPr>
          <p:spPr bwMode="auto">
            <a:xfrm>
              <a:off x="271" y="3224"/>
              <a:ext cx="367" cy="172"/>
            </a:xfrm>
            <a:custGeom>
              <a:avLst/>
              <a:gdLst>
                <a:gd name="T0" fmla="*/ 367 w 734"/>
                <a:gd name="T1" fmla="*/ 26 h 344"/>
                <a:gd name="T2" fmla="*/ 367 w 734"/>
                <a:gd name="T3" fmla="*/ 172 h 344"/>
                <a:gd name="T4" fmla="*/ 0 w 734"/>
                <a:gd name="T5" fmla="*/ 172 h 344"/>
                <a:gd name="T6" fmla="*/ 0 w 734"/>
                <a:gd name="T7" fmla="*/ 26 h 344"/>
                <a:gd name="T8" fmla="*/ 9 w 734"/>
                <a:gd name="T9" fmla="*/ 23 h 344"/>
                <a:gd name="T10" fmla="*/ 19 w 734"/>
                <a:gd name="T11" fmla="*/ 21 h 344"/>
                <a:gd name="T12" fmla="*/ 27 w 734"/>
                <a:gd name="T13" fmla="*/ 18 h 344"/>
                <a:gd name="T14" fmla="*/ 38 w 734"/>
                <a:gd name="T15" fmla="*/ 15 h 344"/>
                <a:gd name="T16" fmla="*/ 48 w 734"/>
                <a:gd name="T17" fmla="*/ 12 h 344"/>
                <a:gd name="T18" fmla="*/ 59 w 734"/>
                <a:gd name="T19" fmla="*/ 11 h 344"/>
                <a:gd name="T20" fmla="*/ 71 w 734"/>
                <a:gd name="T21" fmla="*/ 9 h 344"/>
                <a:gd name="T22" fmla="*/ 83 w 734"/>
                <a:gd name="T23" fmla="*/ 6 h 344"/>
                <a:gd name="T24" fmla="*/ 94 w 734"/>
                <a:gd name="T25" fmla="*/ 5 h 344"/>
                <a:gd name="T26" fmla="*/ 106 w 734"/>
                <a:gd name="T27" fmla="*/ 4 h 344"/>
                <a:gd name="T28" fmla="*/ 118 w 734"/>
                <a:gd name="T29" fmla="*/ 3 h 344"/>
                <a:gd name="T30" fmla="*/ 131 w 734"/>
                <a:gd name="T31" fmla="*/ 1 h 344"/>
                <a:gd name="T32" fmla="*/ 144 w 734"/>
                <a:gd name="T33" fmla="*/ 1 h 344"/>
                <a:gd name="T34" fmla="*/ 157 w 734"/>
                <a:gd name="T35" fmla="*/ 1 h 344"/>
                <a:gd name="T36" fmla="*/ 170 w 734"/>
                <a:gd name="T37" fmla="*/ 0 h 344"/>
                <a:gd name="T38" fmla="*/ 183 w 734"/>
                <a:gd name="T39" fmla="*/ 0 h 344"/>
                <a:gd name="T40" fmla="*/ 196 w 734"/>
                <a:gd name="T41" fmla="*/ 0 h 344"/>
                <a:gd name="T42" fmla="*/ 209 w 734"/>
                <a:gd name="T43" fmla="*/ 1 h 344"/>
                <a:gd name="T44" fmla="*/ 223 w 734"/>
                <a:gd name="T45" fmla="*/ 1 h 344"/>
                <a:gd name="T46" fmla="*/ 235 w 734"/>
                <a:gd name="T47" fmla="*/ 1 h 344"/>
                <a:gd name="T48" fmla="*/ 248 w 734"/>
                <a:gd name="T49" fmla="*/ 3 h 344"/>
                <a:gd name="T50" fmla="*/ 261 w 734"/>
                <a:gd name="T51" fmla="*/ 4 h 344"/>
                <a:gd name="T52" fmla="*/ 273 w 734"/>
                <a:gd name="T53" fmla="*/ 5 h 344"/>
                <a:gd name="T54" fmla="*/ 285 w 734"/>
                <a:gd name="T55" fmla="*/ 6 h 344"/>
                <a:gd name="T56" fmla="*/ 296 w 734"/>
                <a:gd name="T57" fmla="*/ 9 h 344"/>
                <a:gd name="T58" fmla="*/ 308 w 734"/>
                <a:gd name="T59" fmla="*/ 11 h 344"/>
                <a:gd name="T60" fmla="*/ 319 w 734"/>
                <a:gd name="T61" fmla="*/ 12 h 344"/>
                <a:gd name="T62" fmla="*/ 329 w 734"/>
                <a:gd name="T63" fmla="*/ 15 h 344"/>
                <a:gd name="T64" fmla="*/ 339 w 734"/>
                <a:gd name="T65" fmla="*/ 18 h 344"/>
                <a:gd name="T66" fmla="*/ 349 w 734"/>
                <a:gd name="T67" fmla="*/ 21 h 344"/>
                <a:gd name="T68" fmla="*/ 359 w 734"/>
                <a:gd name="T69" fmla="*/ 23 h 344"/>
                <a:gd name="T70" fmla="*/ 367 w 734"/>
                <a:gd name="T71" fmla="*/ 26 h 3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34"/>
                <a:gd name="T109" fmla="*/ 0 h 344"/>
                <a:gd name="T110" fmla="*/ 734 w 734"/>
                <a:gd name="T111" fmla="*/ 344 h 34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34" h="344">
                  <a:moveTo>
                    <a:pt x="734" y="53"/>
                  </a:moveTo>
                  <a:lnTo>
                    <a:pt x="734" y="344"/>
                  </a:lnTo>
                  <a:lnTo>
                    <a:pt x="0" y="344"/>
                  </a:lnTo>
                  <a:lnTo>
                    <a:pt x="0" y="53"/>
                  </a:lnTo>
                  <a:lnTo>
                    <a:pt x="17" y="47"/>
                  </a:lnTo>
                  <a:lnTo>
                    <a:pt x="37" y="41"/>
                  </a:lnTo>
                  <a:lnTo>
                    <a:pt x="55" y="35"/>
                  </a:lnTo>
                  <a:lnTo>
                    <a:pt x="76" y="31"/>
                  </a:lnTo>
                  <a:lnTo>
                    <a:pt x="97" y="25"/>
                  </a:lnTo>
                  <a:lnTo>
                    <a:pt x="118" y="21"/>
                  </a:lnTo>
                  <a:lnTo>
                    <a:pt x="141" y="17"/>
                  </a:lnTo>
                  <a:lnTo>
                    <a:pt x="165" y="13"/>
                  </a:lnTo>
                  <a:lnTo>
                    <a:pt x="188" y="10"/>
                  </a:lnTo>
                  <a:lnTo>
                    <a:pt x="212" y="8"/>
                  </a:lnTo>
                  <a:lnTo>
                    <a:pt x="236" y="5"/>
                  </a:lnTo>
                  <a:lnTo>
                    <a:pt x="261" y="3"/>
                  </a:lnTo>
                  <a:lnTo>
                    <a:pt x="287" y="2"/>
                  </a:lnTo>
                  <a:lnTo>
                    <a:pt x="313" y="1"/>
                  </a:lnTo>
                  <a:lnTo>
                    <a:pt x="340" y="0"/>
                  </a:lnTo>
                  <a:lnTo>
                    <a:pt x="366" y="0"/>
                  </a:lnTo>
                  <a:lnTo>
                    <a:pt x="393" y="0"/>
                  </a:lnTo>
                  <a:lnTo>
                    <a:pt x="419" y="1"/>
                  </a:lnTo>
                  <a:lnTo>
                    <a:pt x="446" y="2"/>
                  </a:lnTo>
                  <a:lnTo>
                    <a:pt x="471" y="3"/>
                  </a:lnTo>
                  <a:lnTo>
                    <a:pt x="496" y="5"/>
                  </a:lnTo>
                  <a:lnTo>
                    <a:pt x="521" y="8"/>
                  </a:lnTo>
                  <a:lnTo>
                    <a:pt x="545" y="10"/>
                  </a:lnTo>
                  <a:lnTo>
                    <a:pt x="569" y="13"/>
                  </a:lnTo>
                  <a:lnTo>
                    <a:pt x="592" y="17"/>
                  </a:lnTo>
                  <a:lnTo>
                    <a:pt x="615" y="21"/>
                  </a:lnTo>
                  <a:lnTo>
                    <a:pt x="637" y="25"/>
                  </a:lnTo>
                  <a:lnTo>
                    <a:pt x="658" y="31"/>
                  </a:lnTo>
                  <a:lnTo>
                    <a:pt x="677" y="35"/>
                  </a:lnTo>
                  <a:lnTo>
                    <a:pt x="697" y="41"/>
                  </a:lnTo>
                  <a:lnTo>
                    <a:pt x="717" y="47"/>
                  </a:lnTo>
                  <a:lnTo>
                    <a:pt x="734" y="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de-DE">
                <a:ea typeface="+mn-ea"/>
              </a:endParaRPr>
            </a:p>
          </p:txBody>
        </p:sp>
        <p:sp>
          <p:nvSpPr>
            <p:cNvPr id="66572" name="Freeform 17"/>
            <p:cNvSpPr>
              <a:spLocks/>
            </p:cNvSpPr>
            <p:nvPr/>
          </p:nvSpPr>
          <p:spPr bwMode="auto">
            <a:xfrm>
              <a:off x="321" y="3427"/>
              <a:ext cx="259" cy="346"/>
            </a:xfrm>
            <a:custGeom>
              <a:avLst/>
              <a:gdLst>
                <a:gd name="T0" fmla="*/ 186 w 518"/>
                <a:gd name="T1" fmla="*/ 240 h 691"/>
                <a:gd name="T2" fmla="*/ 197 w 518"/>
                <a:gd name="T3" fmla="*/ 234 h 691"/>
                <a:gd name="T4" fmla="*/ 207 w 518"/>
                <a:gd name="T5" fmla="*/ 227 h 691"/>
                <a:gd name="T6" fmla="*/ 217 w 518"/>
                <a:gd name="T7" fmla="*/ 219 h 691"/>
                <a:gd name="T8" fmla="*/ 230 w 518"/>
                <a:gd name="T9" fmla="*/ 205 h 691"/>
                <a:gd name="T10" fmla="*/ 244 w 518"/>
                <a:gd name="T11" fmla="*/ 185 h 691"/>
                <a:gd name="T12" fmla="*/ 253 w 518"/>
                <a:gd name="T13" fmla="*/ 163 h 691"/>
                <a:gd name="T14" fmla="*/ 258 w 518"/>
                <a:gd name="T15" fmla="*/ 139 h 691"/>
                <a:gd name="T16" fmla="*/ 258 w 518"/>
                <a:gd name="T17" fmla="*/ 114 h 691"/>
                <a:gd name="T18" fmla="*/ 253 w 518"/>
                <a:gd name="T19" fmla="*/ 89 h 691"/>
                <a:gd name="T20" fmla="*/ 244 w 518"/>
                <a:gd name="T21" fmla="*/ 67 h 691"/>
                <a:gd name="T22" fmla="*/ 230 w 518"/>
                <a:gd name="T23" fmla="*/ 46 h 691"/>
                <a:gd name="T24" fmla="*/ 212 w 518"/>
                <a:gd name="T25" fmla="*/ 28 h 691"/>
                <a:gd name="T26" fmla="*/ 192 w 518"/>
                <a:gd name="T27" fmla="*/ 15 h 691"/>
                <a:gd name="T28" fmla="*/ 169 w 518"/>
                <a:gd name="T29" fmla="*/ 5 h 691"/>
                <a:gd name="T30" fmla="*/ 145 w 518"/>
                <a:gd name="T31" fmla="*/ 1 h 691"/>
                <a:gd name="T32" fmla="*/ 120 w 518"/>
                <a:gd name="T33" fmla="*/ 1 h 691"/>
                <a:gd name="T34" fmla="*/ 95 w 518"/>
                <a:gd name="T35" fmla="*/ 6 h 691"/>
                <a:gd name="T36" fmla="*/ 72 w 518"/>
                <a:gd name="T37" fmla="*/ 15 h 691"/>
                <a:gd name="T38" fmla="*/ 52 w 518"/>
                <a:gd name="T39" fmla="*/ 29 h 691"/>
                <a:gd name="T40" fmla="*/ 35 w 518"/>
                <a:gd name="T41" fmla="*/ 46 h 691"/>
                <a:gd name="T42" fmla="*/ 21 w 518"/>
                <a:gd name="T43" fmla="*/ 66 h 691"/>
                <a:gd name="T44" fmla="*/ 12 w 518"/>
                <a:gd name="T45" fmla="*/ 89 h 691"/>
                <a:gd name="T46" fmla="*/ 7 w 518"/>
                <a:gd name="T47" fmla="*/ 114 h 691"/>
                <a:gd name="T48" fmla="*/ 7 w 518"/>
                <a:gd name="T49" fmla="*/ 139 h 691"/>
                <a:gd name="T50" fmla="*/ 11 w 518"/>
                <a:gd name="T51" fmla="*/ 163 h 691"/>
                <a:gd name="T52" fmla="*/ 21 w 518"/>
                <a:gd name="T53" fmla="*/ 185 h 691"/>
                <a:gd name="T54" fmla="*/ 34 w 518"/>
                <a:gd name="T55" fmla="*/ 205 h 691"/>
                <a:gd name="T56" fmla="*/ 48 w 518"/>
                <a:gd name="T57" fmla="*/ 218 h 691"/>
                <a:gd name="T58" fmla="*/ 57 w 518"/>
                <a:gd name="T59" fmla="*/ 226 h 691"/>
                <a:gd name="T60" fmla="*/ 67 w 518"/>
                <a:gd name="T61" fmla="*/ 233 h 691"/>
                <a:gd name="T62" fmla="*/ 77 w 518"/>
                <a:gd name="T63" fmla="*/ 239 h 691"/>
                <a:gd name="T64" fmla="*/ 56 w 518"/>
                <a:gd name="T65" fmla="*/ 315 h 691"/>
                <a:gd name="T66" fmla="*/ 11 w 518"/>
                <a:gd name="T67" fmla="*/ 292 h 691"/>
                <a:gd name="T68" fmla="*/ 4 w 518"/>
                <a:gd name="T69" fmla="*/ 294 h 691"/>
                <a:gd name="T70" fmla="*/ 0 w 518"/>
                <a:gd name="T71" fmla="*/ 302 h 691"/>
                <a:gd name="T72" fmla="*/ 2 w 518"/>
                <a:gd name="T73" fmla="*/ 309 h 691"/>
                <a:gd name="T74" fmla="*/ 67 w 518"/>
                <a:gd name="T75" fmla="*/ 344 h 691"/>
                <a:gd name="T76" fmla="*/ 106 w 518"/>
                <a:gd name="T77" fmla="*/ 248 h 691"/>
                <a:gd name="T78" fmla="*/ 113 w 518"/>
                <a:gd name="T79" fmla="*/ 250 h 691"/>
                <a:gd name="T80" fmla="*/ 121 w 518"/>
                <a:gd name="T81" fmla="*/ 251 h 691"/>
                <a:gd name="T82" fmla="*/ 129 w 518"/>
                <a:gd name="T83" fmla="*/ 252 h 691"/>
                <a:gd name="T84" fmla="*/ 136 w 518"/>
                <a:gd name="T85" fmla="*/ 252 h 691"/>
                <a:gd name="T86" fmla="*/ 143 w 518"/>
                <a:gd name="T87" fmla="*/ 251 h 691"/>
                <a:gd name="T88" fmla="*/ 150 w 518"/>
                <a:gd name="T89" fmla="*/ 251 h 691"/>
                <a:gd name="T90" fmla="*/ 156 w 518"/>
                <a:gd name="T91" fmla="*/ 249 h 691"/>
                <a:gd name="T92" fmla="*/ 160 w 518"/>
                <a:gd name="T93" fmla="*/ 249 h 691"/>
                <a:gd name="T94" fmla="*/ 160 w 518"/>
                <a:gd name="T95" fmla="*/ 249 h 691"/>
                <a:gd name="T96" fmla="*/ 160 w 518"/>
                <a:gd name="T97" fmla="*/ 249 h 691"/>
                <a:gd name="T98" fmla="*/ 162 w 518"/>
                <a:gd name="T99" fmla="*/ 325 h 691"/>
                <a:gd name="T100" fmla="*/ 156 w 518"/>
                <a:gd name="T101" fmla="*/ 330 h 691"/>
                <a:gd name="T102" fmla="*/ 155 w 518"/>
                <a:gd name="T103" fmla="*/ 338 h 691"/>
                <a:gd name="T104" fmla="*/ 161 w 518"/>
                <a:gd name="T105" fmla="*/ 344 h 691"/>
                <a:gd name="T106" fmla="*/ 169 w 518"/>
                <a:gd name="T107" fmla="*/ 345 h 691"/>
                <a:gd name="T108" fmla="*/ 181 w 518"/>
                <a:gd name="T109" fmla="*/ 242 h 69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18"/>
                <a:gd name="T166" fmla="*/ 0 h 691"/>
                <a:gd name="T167" fmla="*/ 518 w 518"/>
                <a:gd name="T168" fmla="*/ 691 h 69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18" h="691">
                  <a:moveTo>
                    <a:pt x="362" y="483"/>
                  </a:moveTo>
                  <a:lnTo>
                    <a:pt x="373" y="479"/>
                  </a:lnTo>
                  <a:lnTo>
                    <a:pt x="384" y="473"/>
                  </a:lnTo>
                  <a:lnTo>
                    <a:pt x="394" y="467"/>
                  </a:lnTo>
                  <a:lnTo>
                    <a:pt x="405" y="460"/>
                  </a:lnTo>
                  <a:lnTo>
                    <a:pt x="415" y="454"/>
                  </a:lnTo>
                  <a:lnTo>
                    <a:pt x="425" y="445"/>
                  </a:lnTo>
                  <a:lnTo>
                    <a:pt x="435" y="437"/>
                  </a:lnTo>
                  <a:lnTo>
                    <a:pt x="444" y="428"/>
                  </a:lnTo>
                  <a:lnTo>
                    <a:pt x="461" y="410"/>
                  </a:lnTo>
                  <a:lnTo>
                    <a:pt x="475" y="390"/>
                  </a:lnTo>
                  <a:lnTo>
                    <a:pt x="488" y="370"/>
                  </a:lnTo>
                  <a:lnTo>
                    <a:pt x="498" y="348"/>
                  </a:lnTo>
                  <a:lnTo>
                    <a:pt x="507" y="325"/>
                  </a:lnTo>
                  <a:lnTo>
                    <a:pt x="513" y="302"/>
                  </a:lnTo>
                  <a:lnTo>
                    <a:pt x="516" y="277"/>
                  </a:lnTo>
                  <a:lnTo>
                    <a:pt x="518" y="252"/>
                  </a:lnTo>
                  <a:lnTo>
                    <a:pt x="516" y="227"/>
                  </a:lnTo>
                  <a:lnTo>
                    <a:pt x="513" y="203"/>
                  </a:lnTo>
                  <a:lnTo>
                    <a:pt x="507" y="178"/>
                  </a:lnTo>
                  <a:lnTo>
                    <a:pt x="498" y="155"/>
                  </a:lnTo>
                  <a:lnTo>
                    <a:pt x="488" y="134"/>
                  </a:lnTo>
                  <a:lnTo>
                    <a:pt x="475" y="112"/>
                  </a:lnTo>
                  <a:lnTo>
                    <a:pt x="461" y="92"/>
                  </a:lnTo>
                  <a:lnTo>
                    <a:pt x="444" y="74"/>
                  </a:lnTo>
                  <a:lnTo>
                    <a:pt x="425" y="56"/>
                  </a:lnTo>
                  <a:lnTo>
                    <a:pt x="405" y="41"/>
                  </a:lnTo>
                  <a:lnTo>
                    <a:pt x="384" y="29"/>
                  </a:lnTo>
                  <a:lnTo>
                    <a:pt x="362" y="18"/>
                  </a:lnTo>
                  <a:lnTo>
                    <a:pt x="338" y="10"/>
                  </a:lnTo>
                  <a:lnTo>
                    <a:pt x="315" y="5"/>
                  </a:lnTo>
                  <a:lnTo>
                    <a:pt x="290" y="1"/>
                  </a:lnTo>
                  <a:lnTo>
                    <a:pt x="265" y="0"/>
                  </a:lnTo>
                  <a:lnTo>
                    <a:pt x="240" y="1"/>
                  </a:lnTo>
                  <a:lnTo>
                    <a:pt x="214" y="5"/>
                  </a:lnTo>
                  <a:lnTo>
                    <a:pt x="190" y="11"/>
                  </a:lnTo>
                  <a:lnTo>
                    <a:pt x="167" y="20"/>
                  </a:lnTo>
                  <a:lnTo>
                    <a:pt x="145" y="30"/>
                  </a:lnTo>
                  <a:lnTo>
                    <a:pt x="124" y="43"/>
                  </a:lnTo>
                  <a:lnTo>
                    <a:pt x="105" y="58"/>
                  </a:lnTo>
                  <a:lnTo>
                    <a:pt x="86" y="74"/>
                  </a:lnTo>
                  <a:lnTo>
                    <a:pt x="70" y="92"/>
                  </a:lnTo>
                  <a:lnTo>
                    <a:pt x="55" y="112"/>
                  </a:lnTo>
                  <a:lnTo>
                    <a:pt x="43" y="132"/>
                  </a:lnTo>
                  <a:lnTo>
                    <a:pt x="32" y="154"/>
                  </a:lnTo>
                  <a:lnTo>
                    <a:pt x="24" y="177"/>
                  </a:lnTo>
                  <a:lnTo>
                    <a:pt x="17" y="201"/>
                  </a:lnTo>
                  <a:lnTo>
                    <a:pt x="14" y="227"/>
                  </a:lnTo>
                  <a:lnTo>
                    <a:pt x="13" y="252"/>
                  </a:lnTo>
                  <a:lnTo>
                    <a:pt x="14" y="277"/>
                  </a:lnTo>
                  <a:lnTo>
                    <a:pt x="17" y="302"/>
                  </a:lnTo>
                  <a:lnTo>
                    <a:pt x="23" y="325"/>
                  </a:lnTo>
                  <a:lnTo>
                    <a:pt x="32" y="348"/>
                  </a:lnTo>
                  <a:lnTo>
                    <a:pt x="43" y="370"/>
                  </a:lnTo>
                  <a:lnTo>
                    <a:pt x="55" y="390"/>
                  </a:lnTo>
                  <a:lnTo>
                    <a:pt x="69" y="410"/>
                  </a:lnTo>
                  <a:lnTo>
                    <a:pt x="86" y="428"/>
                  </a:lnTo>
                  <a:lnTo>
                    <a:pt x="96" y="436"/>
                  </a:lnTo>
                  <a:lnTo>
                    <a:pt x="105" y="444"/>
                  </a:lnTo>
                  <a:lnTo>
                    <a:pt x="114" y="452"/>
                  </a:lnTo>
                  <a:lnTo>
                    <a:pt x="123" y="459"/>
                  </a:lnTo>
                  <a:lnTo>
                    <a:pt x="134" y="466"/>
                  </a:lnTo>
                  <a:lnTo>
                    <a:pt x="144" y="472"/>
                  </a:lnTo>
                  <a:lnTo>
                    <a:pt x="154" y="478"/>
                  </a:lnTo>
                  <a:lnTo>
                    <a:pt x="165" y="482"/>
                  </a:lnTo>
                  <a:lnTo>
                    <a:pt x="112" y="629"/>
                  </a:lnTo>
                  <a:lnTo>
                    <a:pt x="31" y="586"/>
                  </a:lnTo>
                  <a:lnTo>
                    <a:pt x="23" y="584"/>
                  </a:lnTo>
                  <a:lnTo>
                    <a:pt x="15" y="585"/>
                  </a:lnTo>
                  <a:lnTo>
                    <a:pt x="8" y="588"/>
                  </a:lnTo>
                  <a:lnTo>
                    <a:pt x="2" y="595"/>
                  </a:lnTo>
                  <a:lnTo>
                    <a:pt x="0" y="603"/>
                  </a:lnTo>
                  <a:lnTo>
                    <a:pt x="1" y="611"/>
                  </a:lnTo>
                  <a:lnTo>
                    <a:pt x="5" y="618"/>
                  </a:lnTo>
                  <a:lnTo>
                    <a:pt x="12" y="624"/>
                  </a:lnTo>
                  <a:lnTo>
                    <a:pt x="135" y="688"/>
                  </a:lnTo>
                  <a:lnTo>
                    <a:pt x="205" y="495"/>
                  </a:lnTo>
                  <a:lnTo>
                    <a:pt x="212" y="496"/>
                  </a:lnTo>
                  <a:lnTo>
                    <a:pt x="220" y="498"/>
                  </a:lnTo>
                  <a:lnTo>
                    <a:pt x="227" y="500"/>
                  </a:lnTo>
                  <a:lnTo>
                    <a:pt x="235" y="501"/>
                  </a:lnTo>
                  <a:lnTo>
                    <a:pt x="242" y="502"/>
                  </a:lnTo>
                  <a:lnTo>
                    <a:pt x="250" y="502"/>
                  </a:lnTo>
                  <a:lnTo>
                    <a:pt x="257" y="503"/>
                  </a:lnTo>
                  <a:lnTo>
                    <a:pt x="265" y="503"/>
                  </a:lnTo>
                  <a:lnTo>
                    <a:pt x="272" y="503"/>
                  </a:lnTo>
                  <a:lnTo>
                    <a:pt x="279" y="503"/>
                  </a:lnTo>
                  <a:lnTo>
                    <a:pt x="286" y="502"/>
                  </a:lnTo>
                  <a:lnTo>
                    <a:pt x="293" y="501"/>
                  </a:lnTo>
                  <a:lnTo>
                    <a:pt x="300" y="501"/>
                  </a:lnTo>
                  <a:lnTo>
                    <a:pt x="307" y="500"/>
                  </a:lnTo>
                  <a:lnTo>
                    <a:pt x="312" y="497"/>
                  </a:lnTo>
                  <a:lnTo>
                    <a:pt x="319" y="496"/>
                  </a:lnTo>
                  <a:lnTo>
                    <a:pt x="320" y="497"/>
                  </a:lnTo>
                  <a:lnTo>
                    <a:pt x="320" y="498"/>
                  </a:lnTo>
                  <a:lnTo>
                    <a:pt x="407" y="625"/>
                  </a:lnTo>
                  <a:lnTo>
                    <a:pt x="325" y="649"/>
                  </a:lnTo>
                  <a:lnTo>
                    <a:pt x="317" y="653"/>
                  </a:lnTo>
                  <a:lnTo>
                    <a:pt x="312" y="660"/>
                  </a:lnTo>
                  <a:lnTo>
                    <a:pt x="310" y="668"/>
                  </a:lnTo>
                  <a:lnTo>
                    <a:pt x="311" y="676"/>
                  </a:lnTo>
                  <a:lnTo>
                    <a:pt x="315" y="684"/>
                  </a:lnTo>
                  <a:lnTo>
                    <a:pt x="322" y="688"/>
                  </a:lnTo>
                  <a:lnTo>
                    <a:pt x="330" y="691"/>
                  </a:lnTo>
                  <a:lnTo>
                    <a:pt x="338" y="690"/>
                  </a:lnTo>
                  <a:lnTo>
                    <a:pt x="476" y="649"/>
                  </a:lnTo>
                  <a:lnTo>
                    <a:pt x="362" y="4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de-DE">
                <a:ea typeface="+mn-ea"/>
              </a:endParaRPr>
            </a:p>
          </p:txBody>
        </p:sp>
        <p:sp>
          <p:nvSpPr>
            <p:cNvPr id="66573" name="Freeform 18"/>
            <p:cNvSpPr>
              <a:spLocks/>
            </p:cNvSpPr>
            <p:nvPr/>
          </p:nvSpPr>
          <p:spPr bwMode="auto">
            <a:xfrm>
              <a:off x="349" y="3449"/>
              <a:ext cx="209" cy="209"/>
            </a:xfrm>
            <a:custGeom>
              <a:avLst/>
              <a:gdLst>
                <a:gd name="T0" fmla="*/ 24 w 420"/>
                <a:gd name="T1" fmla="*/ 171 h 417"/>
                <a:gd name="T2" fmla="*/ 12 w 420"/>
                <a:gd name="T3" fmla="*/ 154 h 417"/>
                <a:gd name="T4" fmla="*/ 5 w 420"/>
                <a:gd name="T5" fmla="*/ 135 h 417"/>
                <a:gd name="T6" fmla="*/ 0 w 420"/>
                <a:gd name="T7" fmla="*/ 115 h 417"/>
                <a:gd name="T8" fmla="*/ 0 w 420"/>
                <a:gd name="T9" fmla="*/ 94 h 417"/>
                <a:gd name="T10" fmla="*/ 5 w 420"/>
                <a:gd name="T11" fmla="*/ 74 h 417"/>
                <a:gd name="T12" fmla="*/ 12 w 420"/>
                <a:gd name="T13" fmla="*/ 55 h 417"/>
                <a:gd name="T14" fmla="*/ 24 w 420"/>
                <a:gd name="T15" fmla="*/ 38 h 417"/>
                <a:gd name="T16" fmla="*/ 39 w 420"/>
                <a:gd name="T17" fmla="*/ 24 h 417"/>
                <a:gd name="T18" fmla="*/ 55 w 420"/>
                <a:gd name="T19" fmla="*/ 12 h 417"/>
                <a:gd name="T20" fmla="*/ 74 w 420"/>
                <a:gd name="T21" fmla="*/ 5 h 417"/>
                <a:gd name="T22" fmla="*/ 94 w 420"/>
                <a:gd name="T23" fmla="*/ 1 h 417"/>
                <a:gd name="T24" fmla="*/ 115 w 420"/>
                <a:gd name="T25" fmla="*/ 1 h 417"/>
                <a:gd name="T26" fmla="*/ 135 w 420"/>
                <a:gd name="T27" fmla="*/ 5 h 417"/>
                <a:gd name="T28" fmla="*/ 154 w 420"/>
                <a:gd name="T29" fmla="*/ 12 h 417"/>
                <a:gd name="T30" fmla="*/ 171 w 420"/>
                <a:gd name="T31" fmla="*/ 24 h 417"/>
                <a:gd name="T32" fmla="*/ 186 w 420"/>
                <a:gd name="T33" fmla="*/ 38 h 417"/>
                <a:gd name="T34" fmla="*/ 197 w 420"/>
                <a:gd name="T35" fmla="*/ 55 h 417"/>
                <a:gd name="T36" fmla="*/ 205 w 420"/>
                <a:gd name="T37" fmla="*/ 74 h 417"/>
                <a:gd name="T38" fmla="*/ 209 w 420"/>
                <a:gd name="T39" fmla="*/ 94 h 417"/>
                <a:gd name="T40" fmla="*/ 209 w 420"/>
                <a:gd name="T41" fmla="*/ 116 h 417"/>
                <a:gd name="T42" fmla="*/ 205 w 420"/>
                <a:gd name="T43" fmla="*/ 136 h 417"/>
                <a:gd name="T44" fmla="*/ 197 w 420"/>
                <a:gd name="T45" fmla="*/ 154 h 417"/>
                <a:gd name="T46" fmla="*/ 185 w 420"/>
                <a:gd name="T47" fmla="*/ 171 h 417"/>
                <a:gd name="T48" fmla="*/ 171 w 420"/>
                <a:gd name="T49" fmla="*/ 185 h 417"/>
                <a:gd name="T50" fmla="*/ 154 w 420"/>
                <a:gd name="T51" fmla="*/ 196 h 417"/>
                <a:gd name="T52" fmla="*/ 135 w 420"/>
                <a:gd name="T53" fmla="*/ 204 h 417"/>
                <a:gd name="T54" fmla="*/ 115 w 420"/>
                <a:gd name="T55" fmla="*/ 208 h 417"/>
                <a:gd name="T56" fmla="*/ 94 w 420"/>
                <a:gd name="T57" fmla="*/ 208 h 417"/>
                <a:gd name="T58" fmla="*/ 74 w 420"/>
                <a:gd name="T59" fmla="*/ 204 h 417"/>
                <a:gd name="T60" fmla="*/ 55 w 420"/>
                <a:gd name="T61" fmla="*/ 197 h 417"/>
                <a:gd name="T62" fmla="*/ 39 w 420"/>
                <a:gd name="T63" fmla="*/ 185 h 41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0"/>
                <a:gd name="T97" fmla="*/ 0 h 417"/>
                <a:gd name="T98" fmla="*/ 420 w 420"/>
                <a:gd name="T99" fmla="*/ 417 h 41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0" h="417">
                  <a:moveTo>
                    <a:pt x="61" y="356"/>
                  </a:moveTo>
                  <a:lnTo>
                    <a:pt x="48" y="341"/>
                  </a:lnTo>
                  <a:lnTo>
                    <a:pt x="35" y="324"/>
                  </a:lnTo>
                  <a:lnTo>
                    <a:pt x="25" y="307"/>
                  </a:lnTo>
                  <a:lnTo>
                    <a:pt x="16" y="289"/>
                  </a:lnTo>
                  <a:lnTo>
                    <a:pt x="10" y="270"/>
                  </a:lnTo>
                  <a:lnTo>
                    <a:pt x="5" y="249"/>
                  </a:lnTo>
                  <a:lnTo>
                    <a:pt x="1" y="230"/>
                  </a:lnTo>
                  <a:lnTo>
                    <a:pt x="0" y="209"/>
                  </a:lnTo>
                  <a:lnTo>
                    <a:pt x="1" y="188"/>
                  </a:lnTo>
                  <a:lnTo>
                    <a:pt x="5" y="168"/>
                  </a:lnTo>
                  <a:lnTo>
                    <a:pt x="10" y="148"/>
                  </a:lnTo>
                  <a:lnTo>
                    <a:pt x="16" y="129"/>
                  </a:lnTo>
                  <a:lnTo>
                    <a:pt x="25" y="110"/>
                  </a:lnTo>
                  <a:lnTo>
                    <a:pt x="35" y="93"/>
                  </a:lnTo>
                  <a:lnTo>
                    <a:pt x="48" y="76"/>
                  </a:lnTo>
                  <a:lnTo>
                    <a:pt x="61" y="61"/>
                  </a:lnTo>
                  <a:lnTo>
                    <a:pt x="78" y="47"/>
                  </a:lnTo>
                  <a:lnTo>
                    <a:pt x="94" y="34"/>
                  </a:lnTo>
                  <a:lnTo>
                    <a:pt x="111" y="24"/>
                  </a:lnTo>
                  <a:lnTo>
                    <a:pt x="129" y="16"/>
                  </a:lnTo>
                  <a:lnTo>
                    <a:pt x="149" y="9"/>
                  </a:lnTo>
                  <a:lnTo>
                    <a:pt x="169" y="3"/>
                  </a:lnTo>
                  <a:lnTo>
                    <a:pt x="189" y="1"/>
                  </a:lnTo>
                  <a:lnTo>
                    <a:pt x="210" y="0"/>
                  </a:lnTo>
                  <a:lnTo>
                    <a:pt x="231" y="1"/>
                  </a:lnTo>
                  <a:lnTo>
                    <a:pt x="252" y="3"/>
                  </a:lnTo>
                  <a:lnTo>
                    <a:pt x="271" y="9"/>
                  </a:lnTo>
                  <a:lnTo>
                    <a:pt x="291" y="16"/>
                  </a:lnTo>
                  <a:lnTo>
                    <a:pt x="309" y="24"/>
                  </a:lnTo>
                  <a:lnTo>
                    <a:pt x="326" y="34"/>
                  </a:lnTo>
                  <a:lnTo>
                    <a:pt x="343" y="47"/>
                  </a:lnTo>
                  <a:lnTo>
                    <a:pt x="359" y="61"/>
                  </a:lnTo>
                  <a:lnTo>
                    <a:pt x="373" y="76"/>
                  </a:lnTo>
                  <a:lnTo>
                    <a:pt x="385" y="93"/>
                  </a:lnTo>
                  <a:lnTo>
                    <a:pt x="396" y="110"/>
                  </a:lnTo>
                  <a:lnTo>
                    <a:pt x="404" y="129"/>
                  </a:lnTo>
                  <a:lnTo>
                    <a:pt x="411" y="148"/>
                  </a:lnTo>
                  <a:lnTo>
                    <a:pt x="416" y="168"/>
                  </a:lnTo>
                  <a:lnTo>
                    <a:pt x="419" y="188"/>
                  </a:lnTo>
                  <a:lnTo>
                    <a:pt x="420" y="209"/>
                  </a:lnTo>
                  <a:lnTo>
                    <a:pt x="419" y="231"/>
                  </a:lnTo>
                  <a:lnTo>
                    <a:pt x="415" y="251"/>
                  </a:lnTo>
                  <a:lnTo>
                    <a:pt x="411" y="271"/>
                  </a:lnTo>
                  <a:lnTo>
                    <a:pt x="404" y="290"/>
                  </a:lnTo>
                  <a:lnTo>
                    <a:pt x="395" y="308"/>
                  </a:lnTo>
                  <a:lnTo>
                    <a:pt x="384" y="325"/>
                  </a:lnTo>
                  <a:lnTo>
                    <a:pt x="371" y="341"/>
                  </a:lnTo>
                  <a:lnTo>
                    <a:pt x="359" y="356"/>
                  </a:lnTo>
                  <a:lnTo>
                    <a:pt x="344" y="370"/>
                  </a:lnTo>
                  <a:lnTo>
                    <a:pt x="328" y="382"/>
                  </a:lnTo>
                  <a:lnTo>
                    <a:pt x="310" y="392"/>
                  </a:lnTo>
                  <a:lnTo>
                    <a:pt x="292" y="401"/>
                  </a:lnTo>
                  <a:lnTo>
                    <a:pt x="272" y="408"/>
                  </a:lnTo>
                  <a:lnTo>
                    <a:pt x="253" y="413"/>
                  </a:lnTo>
                  <a:lnTo>
                    <a:pt x="232" y="416"/>
                  </a:lnTo>
                  <a:lnTo>
                    <a:pt x="210" y="417"/>
                  </a:lnTo>
                  <a:lnTo>
                    <a:pt x="189" y="416"/>
                  </a:lnTo>
                  <a:lnTo>
                    <a:pt x="169" y="413"/>
                  </a:lnTo>
                  <a:lnTo>
                    <a:pt x="149" y="408"/>
                  </a:lnTo>
                  <a:lnTo>
                    <a:pt x="129" y="401"/>
                  </a:lnTo>
                  <a:lnTo>
                    <a:pt x="111" y="393"/>
                  </a:lnTo>
                  <a:lnTo>
                    <a:pt x="94" y="383"/>
                  </a:lnTo>
                  <a:lnTo>
                    <a:pt x="78" y="370"/>
                  </a:lnTo>
                  <a:lnTo>
                    <a:pt x="61" y="356"/>
                  </a:lnTo>
                  <a:close/>
                </a:path>
              </a:pathLst>
            </a:custGeom>
            <a:solidFill>
              <a:srgbClr val="F2A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de-DE">
                <a:ea typeface="+mn-ea"/>
              </a:endParaRPr>
            </a:p>
          </p:txBody>
        </p:sp>
        <p:sp>
          <p:nvSpPr>
            <p:cNvPr id="66574" name="Freeform 19"/>
            <p:cNvSpPr>
              <a:spLocks/>
            </p:cNvSpPr>
            <p:nvPr/>
          </p:nvSpPr>
          <p:spPr bwMode="auto">
            <a:xfrm>
              <a:off x="350" y="3576"/>
              <a:ext cx="174" cy="48"/>
            </a:xfrm>
            <a:custGeom>
              <a:avLst/>
              <a:gdLst>
                <a:gd name="T0" fmla="*/ 112 w 348"/>
                <a:gd name="T1" fmla="*/ 1 h 97"/>
                <a:gd name="T2" fmla="*/ 129 w 348"/>
                <a:gd name="T3" fmla="*/ 4 h 97"/>
                <a:gd name="T4" fmla="*/ 143 w 348"/>
                <a:gd name="T5" fmla="*/ 8 h 97"/>
                <a:gd name="T6" fmla="*/ 157 w 348"/>
                <a:gd name="T7" fmla="*/ 13 h 97"/>
                <a:gd name="T8" fmla="*/ 164 w 348"/>
                <a:gd name="T9" fmla="*/ 16 h 97"/>
                <a:gd name="T10" fmla="*/ 172 w 348"/>
                <a:gd name="T11" fmla="*/ 23 h 97"/>
                <a:gd name="T12" fmla="*/ 174 w 348"/>
                <a:gd name="T13" fmla="*/ 33 h 97"/>
                <a:gd name="T14" fmla="*/ 172 w 348"/>
                <a:gd name="T15" fmla="*/ 39 h 97"/>
                <a:gd name="T16" fmla="*/ 168 w 348"/>
                <a:gd name="T17" fmla="*/ 44 h 97"/>
                <a:gd name="T18" fmla="*/ 162 w 348"/>
                <a:gd name="T19" fmla="*/ 48 h 97"/>
                <a:gd name="T20" fmla="*/ 156 w 348"/>
                <a:gd name="T21" fmla="*/ 48 h 97"/>
                <a:gd name="T22" fmla="*/ 153 w 348"/>
                <a:gd name="T23" fmla="*/ 48 h 97"/>
                <a:gd name="T24" fmla="*/ 151 w 348"/>
                <a:gd name="T25" fmla="*/ 47 h 97"/>
                <a:gd name="T26" fmla="*/ 140 w 348"/>
                <a:gd name="T27" fmla="*/ 42 h 97"/>
                <a:gd name="T28" fmla="*/ 126 w 348"/>
                <a:gd name="T29" fmla="*/ 39 h 97"/>
                <a:gd name="T30" fmla="*/ 112 w 348"/>
                <a:gd name="T31" fmla="*/ 36 h 97"/>
                <a:gd name="T32" fmla="*/ 98 w 348"/>
                <a:gd name="T33" fmla="*/ 34 h 97"/>
                <a:gd name="T34" fmla="*/ 92 w 348"/>
                <a:gd name="T35" fmla="*/ 33 h 97"/>
                <a:gd name="T36" fmla="*/ 87 w 348"/>
                <a:gd name="T37" fmla="*/ 33 h 97"/>
                <a:gd name="T38" fmla="*/ 80 w 348"/>
                <a:gd name="T39" fmla="*/ 33 h 97"/>
                <a:gd name="T40" fmla="*/ 74 w 348"/>
                <a:gd name="T41" fmla="*/ 33 h 97"/>
                <a:gd name="T42" fmla="*/ 60 w 348"/>
                <a:gd name="T43" fmla="*/ 35 h 97"/>
                <a:gd name="T44" fmla="*/ 46 w 348"/>
                <a:gd name="T45" fmla="*/ 37 h 97"/>
                <a:gd name="T46" fmla="*/ 34 w 348"/>
                <a:gd name="T47" fmla="*/ 41 h 97"/>
                <a:gd name="T48" fmla="*/ 22 w 348"/>
                <a:gd name="T49" fmla="*/ 45 h 97"/>
                <a:gd name="T50" fmla="*/ 20 w 348"/>
                <a:gd name="T51" fmla="*/ 45 h 97"/>
                <a:gd name="T52" fmla="*/ 18 w 348"/>
                <a:gd name="T53" fmla="*/ 46 h 97"/>
                <a:gd name="T54" fmla="*/ 11 w 348"/>
                <a:gd name="T55" fmla="*/ 45 h 97"/>
                <a:gd name="T56" fmla="*/ 5 w 348"/>
                <a:gd name="T57" fmla="*/ 42 h 97"/>
                <a:gd name="T58" fmla="*/ 1 w 348"/>
                <a:gd name="T59" fmla="*/ 37 h 97"/>
                <a:gd name="T60" fmla="*/ 0 w 348"/>
                <a:gd name="T61" fmla="*/ 30 h 97"/>
                <a:gd name="T62" fmla="*/ 3 w 348"/>
                <a:gd name="T63" fmla="*/ 19 h 97"/>
                <a:gd name="T64" fmla="*/ 11 w 348"/>
                <a:gd name="T65" fmla="*/ 13 h 97"/>
                <a:gd name="T66" fmla="*/ 17 w 348"/>
                <a:gd name="T67" fmla="*/ 10 h 97"/>
                <a:gd name="T68" fmla="*/ 31 w 348"/>
                <a:gd name="T69" fmla="*/ 6 h 97"/>
                <a:gd name="T70" fmla="*/ 45 w 348"/>
                <a:gd name="T71" fmla="*/ 3 h 97"/>
                <a:gd name="T72" fmla="*/ 61 w 348"/>
                <a:gd name="T73" fmla="*/ 1 h 97"/>
                <a:gd name="T74" fmla="*/ 74 w 348"/>
                <a:gd name="T75" fmla="*/ 0 h 97"/>
                <a:gd name="T76" fmla="*/ 83 w 348"/>
                <a:gd name="T77" fmla="*/ 0 h 97"/>
                <a:gd name="T78" fmla="*/ 91 w 348"/>
                <a:gd name="T79" fmla="*/ 0 h 97"/>
                <a:gd name="T80" fmla="*/ 100 w 348"/>
                <a:gd name="T81" fmla="*/ 0 h 9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48"/>
                <a:gd name="T124" fmla="*/ 0 h 97"/>
                <a:gd name="T125" fmla="*/ 348 w 348"/>
                <a:gd name="T126" fmla="*/ 97 h 9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48" h="97">
                  <a:moveTo>
                    <a:pt x="208" y="2"/>
                  </a:moveTo>
                  <a:lnTo>
                    <a:pt x="225" y="3"/>
                  </a:lnTo>
                  <a:lnTo>
                    <a:pt x="241" y="6"/>
                  </a:lnTo>
                  <a:lnTo>
                    <a:pt x="257" y="9"/>
                  </a:lnTo>
                  <a:lnTo>
                    <a:pt x="272" y="13"/>
                  </a:lnTo>
                  <a:lnTo>
                    <a:pt x="286" y="17"/>
                  </a:lnTo>
                  <a:lnTo>
                    <a:pt x="301" y="21"/>
                  </a:lnTo>
                  <a:lnTo>
                    <a:pt x="313" y="26"/>
                  </a:lnTo>
                  <a:lnTo>
                    <a:pt x="326" y="31"/>
                  </a:lnTo>
                  <a:lnTo>
                    <a:pt x="327" y="32"/>
                  </a:lnTo>
                  <a:lnTo>
                    <a:pt x="336" y="38"/>
                  </a:lnTo>
                  <a:lnTo>
                    <a:pt x="343" y="46"/>
                  </a:lnTo>
                  <a:lnTo>
                    <a:pt x="347" y="56"/>
                  </a:lnTo>
                  <a:lnTo>
                    <a:pt x="348" y="67"/>
                  </a:lnTo>
                  <a:lnTo>
                    <a:pt x="347" y="74"/>
                  </a:lnTo>
                  <a:lnTo>
                    <a:pt x="343" y="79"/>
                  </a:lnTo>
                  <a:lnTo>
                    <a:pt x="340" y="85"/>
                  </a:lnTo>
                  <a:lnTo>
                    <a:pt x="335" y="89"/>
                  </a:lnTo>
                  <a:lnTo>
                    <a:pt x="331" y="92"/>
                  </a:lnTo>
                  <a:lnTo>
                    <a:pt x="324" y="96"/>
                  </a:lnTo>
                  <a:lnTo>
                    <a:pt x="318" y="97"/>
                  </a:lnTo>
                  <a:lnTo>
                    <a:pt x="311" y="97"/>
                  </a:lnTo>
                  <a:lnTo>
                    <a:pt x="309" y="97"/>
                  </a:lnTo>
                  <a:lnTo>
                    <a:pt x="306" y="96"/>
                  </a:lnTo>
                  <a:lnTo>
                    <a:pt x="304" y="96"/>
                  </a:lnTo>
                  <a:lnTo>
                    <a:pt x="302" y="94"/>
                  </a:lnTo>
                  <a:lnTo>
                    <a:pt x="290" y="90"/>
                  </a:lnTo>
                  <a:lnTo>
                    <a:pt x="279" y="85"/>
                  </a:lnTo>
                  <a:lnTo>
                    <a:pt x="266" y="82"/>
                  </a:lnTo>
                  <a:lnTo>
                    <a:pt x="252" y="78"/>
                  </a:lnTo>
                  <a:lnTo>
                    <a:pt x="240" y="75"/>
                  </a:lnTo>
                  <a:lnTo>
                    <a:pt x="225" y="73"/>
                  </a:lnTo>
                  <a:lnTo>
                    <a:pt x="211" y="70"/>
                  </a:lnTo>
                  <a:lnTo>
                    <a:pt x="196" y="68"/>
                  </a:lnTo>
                  <a:lnTo>
                    <a:pt x="190" y="68"/>
                  </a:lnTo>
                  <a:lnTo>
                    <a:pt x="184" y="67"/>
                  </a:lnTo>
                  <a:lnTo>
                    <a:pt x="178" y="67"/>
                  </a:lnTo>
                  <a:lnTo>
                    <a:pt x="173" y="67"/>
                  </a:lnTo>
                  <a:lnTo>
                    <a:pt x="166" y="67"/>
                  </a:lnTo>
                  <a:lnTo>
                    <a:pt x="160" y="67"/>
                  </a:lnTo>
                  <a:lnTo>
                    <a:pt x="154" y="67"/>
                  </a:lnTo>
                  <a:lnTo>
                    <a:pt x="148" y="67"/>
                  </a:lnTo>
                  <a:lnTo>
                    <a:pt x="135" y="68"/>
                  </a:lnTo>
                  <a:lnTo>
                    <a:pt x="121" y="70"/>
                  </a:lnTo>
                  <a:lnTo>
                    <a:pt x="107" y="73"/>
                  </a:lnTo>
                  <a:lnTo>
                    <a:pt x="93" y="75"/>
                  </a:lnTo>
                  <a:lnTo>
                    <a:pt x="80" y="78"/>
                  </a:lnTo>
                  <a:lnTo>
                    <a:pt x="68" y="82"/>
                  </a:lnTo>
                  <a:lnTo>
                    <a:pt x="56" y="85"/>
                  </a:lnTo>
                  <a:lnTo>
                    <a:pt x="45" y="90"/>
                  </a:lnTo>
                  <a:lnTo>
                    <a:pt x="42" y="91"/>
                  </a:lnTo>
                  <a:lnTo>
                    <a:pt x="40" y="91"/>
                  </a:lnTo>
                  <a:lnTo>
                    <a:pt x="38" y="91"/>
                  </a:lnTo>
                  <a:lnTo>
                    <a:pt x="35" y="92"/>
                  </a:lnTo>
                  <a:lnTo>
                    <a:pt x="29" y="92"/>
                  </a:lnTo>
                  <a:lnTo>
                    <a:pt x="23" y="90"/>
                  </a:lnTo>
                  <a:lnTo>
                    <a:pt x="16" y="87"/>
                  </a:lnTo>
                  <a:lnTo>
                    <a:pt x="11" y="84"/>
                  </a:lnTo>
                  <a:lnTo>
                    <a:pt x="7" y="79"/>
                  </a:lnTo>
                  <a:lnTo>
                    <a:pt x="3" y="74"/>
                  </a:lnTo>
                  <a:lnTo>
                    <a:pt x="1" y="67"/>
                  </a:lnTo>
                  <a:lnTo>
                    <a:pt x="0" y="60"/>
                  </a:lnTo>
                  <a:lnTo>
                    <a:pt x="1" y="49"/>
                  </a:lnTo>
                  <a:lnTo>
                    <a:pt x="6" y="39"/>
                  </a:lnTo>
                  <a:lnTo>
                    <a:pt x="11" y="32"/>
                  </a:lnTo>
                  <a:lnTo>
                    <a:pt x="21" y="26"/>
                  </a:lnTo>
                  <a:lnTo>
                    <a:pt x="22" y="25"/>
                  </a:lnTo>
                  <a:lnTo>
                    <a:pt x="34" y="21"/>
                  </a:lnTo>
                  <a:lnTo>
                    <a:pt x="48" y="16"/>
                  </a:lnTo>
                  <a:lnTo>
                    <a:pt x="62" y="13"/>
                  </a:lnTo>
                  <a:lnTo>
                    <a:pt x="76" y="9"/>
                  </a:lnTo>
                  <a:lnTo>
                    <a:pt x="91" y="7"/>
                  </a:lnTo>
                  <a:lnTo>
                    <a:pt x="106" y="5"/>
                  </a:lnTo>
                  <a:lnTo>
                    <a:pt x="122" y="2"/>
                  </a:lnTo>
                  <a:lnTo>
                    <a:pt x="138" y="1"/>
                  </a:lnTo>
                  <a:lnTo>
                    <a:pt x="147" y="0"/>
                  </a:lnTo>
                  <a:lnTo>
                    <a:pt x="157" y="0"/>
                  </a:lnTo>
                  <a:lnTo>
                    <a:pt x="166" y="0"/>
                  </a:lnTo>
                  <a:lnTo>
                    <a:pt x="175" y="0"/>
                  </a:lnTo>
                  <a:lnTo>
                    <a:pt x="183" y="0"/>
                  </a:lnTo>
                  <a:lnTo>
                    <a:pt x="192" y="1"/>
                  </a:lnTo>
                  <a:lnTo>
                    <a:pt x="200" y="1"/>
                  </a:lnTo>
                  <a:lnTo>
                    <a:pt x="20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de-DE">
                <a:ea typeface="+mn-ea"/>
              </a:endParaRPr>
            </a:p>
          </p:txBody>
        </p:sp>
        <p:sp>
          <p:nvSpPr>
            <p:cNvPr id="66575" name="Freeform 20"/>
            <p:cNvSpPr>
              <a:spLocks/>
            </p:cNvSpPr>
            <p:nvPr/>
          </p:nvSpPr>
          <p:spPr bwMode="auto">
            <a:xfrm>
              <a:off x="346" y="3450"/>
              <a:ext cx="82" cy="80"/>
            </a:xfrm>
            <a:custGeom>
              <a:avLst/>
              <a:gdLst>
                <a:gd name="T0" fmla="*/ 41 w 164"/>
                <a:gd name="T1" fmla="*/ 80 h 160"/>
                <a:gd name="T2" fmla="*/ 45 w 164"/>
                <a:gd name="T3" fmla="*/ 80 h 160"/>
                <a:gd name="T4" fmla="*/ 49 w 164"/>
                <a:gd name="T5" fmla="*/ 80 h 160"/>
                <a:gd name="T6" fmla="*/ 53 w 164"/>
                <a:gd name="T7" fmla="*/ 78 h 160"/>
                <a:gd name="T8" fmla="*/ 57 w 164"/>
                <a:gd name="T9" fmla="*/ 77 h 160"/>
                <a:gd name="T10" fmla="*/ 61 w 164"/>
                <a:gd name="T11" fmla="*/ 76 h 160"/>
                <a:gd name="T12" fmla="*/ 65 w 164"/>
                <a:gd name="T13" fmla="*/ 73 h 160"/>
                <a:gd name="T14" fmla="*/ 68 w 164"/>
                <a:gd name="T15" fmla="*/ 71 h 160"/>
                <a:gd name="T16" fmla="*/ 71 w 164"/>
                <a:gd name="T17" fmla="*/ 68 h 160"/>
                <a:gd name="T18" fmla="*/ 76 w 164"/>
                <a:gd name="T19" fmla="*/ 62 h 160"/>
                <a:gd name="T20" fmla="*/ 80 w 164"/>
                <a:gd name="T21" fmla="*/ 55 h 160"/>
                <a:gd name="T22" fmla="*/ 82 w 164"/>
                <a:gd name="T23" fmla="*/ 47 h 160"/>
                <a:gd name="T24" fmla="*/ 82 w 164"/>
                <a:gd name="T25" fmla="*/ 40 h 160"/>
                <a:gd name="T26" fmla="*/ 82 w 164"/>
                <a:gd name="T27" fmla="*/ 32 h 160"/>
                <a:gd name="T28" fmla="*/ 80 w 164"/>
                <a:gd name="T29" fmla="*/ 24 h 160"/>
                <a:gd name="T30" fmla="*/ 76 w 164"/>
                <a:gd name="T31" fmla="*/ 18 h 160"/>
                <a:gd name="T32" fmla="*/ 71 w 164"/>
                <a:gd name="T33" fmla="*/ 12 h 160"/>
                <a:gd name="T34" fmla="*/ 68 w 164"/>
                <a:gd name="T35" fmla="*/ 9 h 160"/>
                <a:gd name="T36" fmla="*/ 65 w 164"/>
                <a:gd name="T37" fmla="*/ 7 h 160"/>
                <a:gd name="T38" fmla="*/ 61 w 164"/>
                <a:gd name="T39" fmla="*/ 5 h 160"/>
                <a:gd name="T40" fmla="*/ 57 w 164"/>
                <a:gd name="T41" fmla="*/ 3 h 160"/>
                <a:gd name="T42" fmla="*/ 53 w 164"/>
                <a:gd name="T43" fmla="*/ 1 h 160"/>
                <a:gd name="T44" fmla="*/ 49 w 164"/>
                <a:gd name="T45" fmla="*/ 1 h 160"/>
                <a:gd name="T46" fmla="*/ 45 w 164"/>
                <a:gd name="T47" fmla="*/ 0 h 160"/>
                <a:gd name="T48" fmla="*/ 41 w 164"/>
                <a:gd name="T49" fmla="*/ 0 h 160"/>
                <a:gd name="T50" fmla="*/ 33 w 164"/>
                <a:gd name="T51" fmla="*/ 1 h 160"/>
                <a:gd name="T52" fmla="*/ 25 w 164"/>
                <a:gd name="T53" fmla="*/ 3 h 160"/>
                <a:gd name="T54" fmla="*/ 18 w 164"/>
                <a:gd name="T55" fmla="*/ 7 h 160"/>
                <a:gd name="T56" fmla="*/ 12 w 164"/>
                <a:gd name="T57" fmla="*/ 11 h 160"/>
                <a:gd name="T58" fmla="*/ 6 w 164"/>
                <a:gd name="T59" fmla="*/ 18 h 160"/>
                <a:gd name="T60" fmla="*/ 3 w 164"/>
                <a:gd name="T61" fmla="*/ 24 h 160"/>
                <a:gd name="T62" fmla="*/ 1 w 164"/>
                <a:gd name="T63" fmla="*/ 32 h 160"/>
                <a:gd name="T64" fmla="*/ 0 w 164"/>
                <a:gd name="T65" fmla="*/ 40 h 160"/>
                <a:gd name="T66" fmla="*/ 1 w 164"/>
                <a:gd name="T67" fmla="*/ 47 h 160"/>
                <a:gd name="T68" fmla="*/ 3 w 164"/>
                <a:gd name="T69" fmla="*/ 55 h 160"/>
                <a:gd name="T70" fmla="*/ 6 w 164"/>
                <a:gd name="T71" fmla="*/ 62 h 160"/>
                <a:gd name="T72" fmla="*/ 12 w 164"/>
                <a:gd name="T73" fmla="*/ 68 h 160"/>
                <a:gd name="T74" fmla="*/ 15 w 164"/>
                <a:gd name="T75" fmla="*/ 71 h 160"/>
                <a:gd name="T76" fmla="*/ 18 w 164"/>
                <a:gd name="T77" fmla="*/ 73 h 160"/>
                <a:gd name="T78" fmla="*/ 21 w 164"/>
                <a:gd name="T79" fmla="*/ 76 h 160"/>
                <a:gd name="T80" fmla="*/ 25 w 164"/>
                <a:gd name="T81" fmla="*/ 77 h 160"/>
                <a:gd name="T82" fmla="*/ 29 w 164"/>
                <a:gd name="T83" fmla="*/ 78 h 160"/>
                <a:gd name="T84" fmla="*/ 33 w 164"/>
                <a:gd name="T85" fmla="*/ 80 h 160"/>
                <a:gd name="T86" fmla="*/ 37 w 164"/>
                <a:gd name="T87" fmla="*/ 80 h 160"/>
                <a:gd name="T88" fmla="*/ 41 w 164"/>
                <a:gd name="T89" fmla="*/ 80 h 1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64"/>
                <a:gd name="T136" fmla="*/ 0 h 160"/>
                <a:gd name="T137" fmla="*/ 164 w 164"/>
                <a:gd name="T138" fmla="*/ 160 h 1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64" h="160">
                  <a:moveTo>
                    <a:pt x="83" y="160"/>
                  </a:moveTo>
                  <a:lnTo>
                    <a:pt x="91" y="160"/>
                  </a:lnTo>
                  <a:lnTo>
                    <a:pt x="99" y="159"/>
                  </a:lnTo>
                  <a:lnTo>
                    <a:pt x="107" y="156"/>
                  </a:lnTo>
                  <a:lnTo>
                    <a:pt x="114" y="154"/>
                  </a:lnTo>
                  <a:lnTo>
                    <a:pt x="122" y="151"/>
                  </a:lnTo>
                  <a:lnTo>
                    <a:pt x="129" y="146"/>
                  </a:lnTo>
                  <a:lnTo>
                    <a:pt x="136" y="141"/>
                  </a:lnTo>
                  <a:lnTo>
                    <a:pt x="141" y="136"/>
                  </a:lnTo>
                  <a:lnTo>
                    <a:pt x="152" y="124"/>
                  </a:lnTo>
                  <a:lnTo>
                    <a:pt x="159" y="110"/>
                  </a:lnTo>
                  <a:lnTo>
                    <a:pt x="163" y="95"/>
                  </a:lnTo>
                  <a:lnTo>
                    <a:pt x="164" y="80"/>
                  </a:lnTo>
                  <a:lnTo>
                    <a:pt x="163" y="64"/>
                  </a:lnTo>
                  <a:lnTo>
                    <a:pt x="159" y="49"/>
                  </a:lnTo>
                  <a:lnTo>
                    <a:pt x="152" y="36"/>
                  </a:lnTo>
                  <a:lnTo>
                    <a:pt x="141" y="24"/>
                  </a:lnTo>
                  <a:lnTo>
                    <a:pt x="136" y="18"/>
                  </a:lnTo>
                  <a:lnTo>
                    <a:pt x="129" y="14"/>
                  </a:lnTo>
                  <a:lnTo>
                    <a:pt x="122" y="9"/>
                  </a:lnTo>
                  <a:lnTo>
                    <a:pt x="114" y="6"/>
                  </a:lnTo>
                  <a:lnTo>
                    <a:pt x="107" y="3"/>
                  </a:lnTo>
                  <a:lnTo>
                    <a:pt x="99" y="1"/>
                  </a:lnTo>
                  <a:lnTo>
                    <a:pt x="91" y="0"/>
                  </a:lnTo>
                  <a:lnTo>
                    <a:pt x="83" y="0"/>
                  </a:lnTo>
                  <a:lnTo>
                    <a:pt x="65" y="1"/>
                  </a:lnTo>
                  <a:lnTo>
                    <a:pt x="50" y="6"/>
                  </a:lnTo>
                  <a:lnTo>
                    <a:pt x="36" y="14"/>
                  </a:lnTo>
                  <a:lnTo>
                    <a:pt x="24" y="23"/>
                  </a:lnTo>
                  <a:lnTo>
                    <a:pt x="13" y="36"/>
                  </a:lnTo>
                  <a:lnTo>
                    <a:pt x="6" y="49"/>
                  </a:lnTo>
                  <a:lnTo>
                    <a:pt x="1" y="64"/>
                  </a:lnTo>
                  <a:lnTo>
                    <a:pt x="0" y="80"/>
                  </a:lnTo>
                  <a:lnTo>
                    <a:pt x="1" y="95"/>
                  </a:lnTo>
                  <a:lnTo>
                    <a:pt x="5" y="110"/>
                  </a:lnTo>
                  <a:lnTo>
                    <a:pt x="13" y="124"/>
                  </a:lnTo>
                  <a:lnTo>
                    <a:pt x="24" y="136"/>
                  </a:lnTo>
                  <a:lnTo>
                    <a:pt x="30" y="141"/>
                  </a:lnTo>
                  <a:lnTo>
                    <a:pt x="36" y="146"/>
                  </a:lnTo>
                  <a:lnTo>
                    <a:pt x="43" y="151"/>
                  </a:lnTo>
                  <a:lnTo>
                    <a:pt x="50" y="154"/>
                  </a:lnTo>
                  <a:lnTo>
                    <a:pt x="58" y="156"/>
                  </a:lnTo>
                  <a:lnTo>
                    <a:pt x="65" y="159"/>
                  </a:lnTo>
                  <a:lnTo>
                    <a:pt x="74" y="160"/>
                  </a:lnTo>
                  <a:lnTo>
                    <a:pt x="83" y="1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de-DE">
                <a:ea typeface="+mn-ea"/>
              </a:endParaRPr>
            </a:p>
          </p:txBody>
        </p:sp>
        <p:sp>
          <p:nvSpPr>
            <p:cNvPr id="66576" name="Freeform 21"/>
            <p:cNvSpPr>
              <a:spLocks/>
            </p:cNvSpPr>
            <p:nvPr/>
          </p:nvSpPr>
          <p:spPr bwMode="auto">
            <a:xfrm>
              <a:off x="439" y="3450"/>
              <a:ext cx="83" cy="80"/>
            </a:xfrm>
            <a:custGeom>
              <a:avLst/>
              <a:gdLst>
                <a:gd name="T0" fmla="*/ 42 w 166"/>
                <a:gd name="T1" fmla="*/ 80 h 160"/>
                <a:gd name="T2" fmla="*/ 45 w 166"/>
                <a:gd name="T3" fmla="*/ 80 h 160"/>
                <a:gd name="T4" fmla="*/ 49 w 166"/>
                <a:gd name="T5" fmla="*/ 80 h 160"/>
                <a:gd name="T6" fmla="*/ 53 w 166"/>
                <a:gd name="T7" fmla="*/ 78 h 160"/>
                <a:gd name="T8" fmla="*/ 58 w 166"/>
                <a:gd name="T9" fmla="*/ 77 h 160"/>
                <a:gd name="T10" fmla="*/ 61 w 166"/>
                <a:gd name="T11" fmla="*/ 76 h 160"/>
                <a:gd name="T12" fmla="*/ 65 w 166"/>
                <a:gd name="T13" fmla="*/ 73 h 160"/>
                <a:gd name="T14" fmla="*/ 68 w 166"/>
                <a:gd name="T15" fmla="*/ 71 h 160"/>
                <a:gd name="T16" fmla="*/ 71 w 166"/>
                <a:gd name="T17" fmla="*/ 68 h 160"/>
                <a:gd name="T18" fmla="*/ 76 w 166"/>
                <a:gd name="T19" fmla="*/ 62 h 160"/>
                <a:gd name="T20" fmla="*/ 80 w 166"/>
                <a:gd name="T21" fmla="*/ 55 h 160"/>
                <a:gd name="T22" fmla="*/ 83 w 166"/>
                <a:gd name="T23" fmla="*/ 47 h 160"/>
                <a:gd name="T24" fmla="*/ 83 w 166"/>
                <a:gd name="T25" fmla="*/ 40 h 160"/>
                <a:gd name="T26" fmla="*/ 83 w 166"/>
                <a:gd name="T27" fmla="*/ 32 h 160"/>
                <a:gd name="T28" fmla="*/ 80 w 166"/>
                <a:gd name="T29" fmla="*/ 24 h 160"/>
                <a:gd name="T30" fmla="*/ 76 w 166"/>
                <a:gd name="T31" fmla="*/ 18 h 160"/>
                <a:gd name="T32" fmla="*/ 71 w 166"/>
                <a:gd name="T33" fmla="*/ 12 h 160"/>
                <a:gd name="T34" fmla="*/ 68 w 166"/>
                <a:gd name="T35" fmla="*/ 9 h 160"/>
                <a:gd name="T36" fmla="*/ 65 w 166"/>
                <a:gd name="T37" fmla="*/ 7 h 160"/>
                <a:gd name="T38" fmla="*/ 61 w 166"/>
                <a:gd name="T39" fmla="*/ 5 h 160"/>
                <a:gd name="T40" fmla="*/ 58 w 166"/>
                <a:gd name="T41" fmla="*/ 3 h 160"/>
                <a:gd name="T42" fmla="*/ 53 w 166"/>
                <a:gd name="T43" fmla="*/ 1 h 160"/>
                <a:gd name="T44" fmla="*/ 49 w 166"/>
                <a:gd name="T45" fmla="*/ 1 h 160"/>
                <a:gd name="T46" fmla="*/ 45 w 166"/>
                <a:gd name="T47" fmla="*/ 0 h 160"/>
                <a:gd name="T48" fmla="*/ 42 w 166"/>
                <a:gd name="T49" fmla="*/ 0 h 160"/>
                <a:gd name="T50" fmla="*/ 34 w 166"/>
                <a:gd name="T51" fmla="*/ 1 h 160"/>
                <a:gd name="T52" fmla="*/ 25 w 166"/>
                <a:gd name="T53" fmla="*/ 3 h 160"/>
                <a:gd name="T54" fmla="*/ 19 w 166"/>
                <a:gd name="T55" fmla="*/ 7 h 160"/>
                <a:gd name="T56" fmla="*/ 12 w 166"/>
                <a:gd name="T57" fmla="*/ 11 h 160"/>
                <a:gd name="T58" fmla="*/ 7 w 166"/>
                <a:gd name="T59" fmla="*/ 18 h 160"/>
                <a:gd name="T60" fmla="*/ 3 w 166"/>
                <a:gd name="T61" fmla="*/ 24 h 160"/>
                <a:gd name="T62" fmla="*/ 1 w 166"/>
                <a:gd name="T63" fmla="*/ 32 h 160"/>
                <a:gd name="T64" fmla="*/ 0 w 166"/>
                <a:gd name="T65" fmla="*/ 40 h 160"/>
                <a:gd name="T66" fmla="*/ 1 w 166"/>
                <a:gd name="T67" fmla="*/ 47 h 160"/>
                <a:gd name="T68" fmla="*/ 3 w 166"/>
                <a:gd name="T69" fmla="*/ 55 h 160"/>
                <a:gd name="T70" fmla="*/ 7 w 166"/>
                <a:gd name="T71" fmla="*/ 62 h 160"/>
                <a:gd name="T72" fmla="*/ 12 w 166"/>
                <a:gd name="T73" fmla="*/ 68 h 160"/>
                <a:gd name="T74" fmla="*/ 15 w 166"/>
                <a:gd name="T75" fmla="*/ 71 h 160"/>
                <a:gd name="T76" fmla="*/ 19 w 166"/>
                <a:gd name="T77" fmla="*/ 73 h 160"/>
                <a:gd name="T78" fmla="*/ 22 w 166"/>
                <a:gd name="T79" fmla="*/ 76 h 160"/>
                <a:gd name="T80" fmla="*/ 25 w 166"/>
                <a:gd name="T81" fmla="*/ 77 h 160"/>
                <a:gd name="T82" fmla="*/ 29 w 166"/>
                <a:gd name="T83" fmla="*/ 78 h 160"/>
                <a:gd name="T84" fmla="*/ 34 w 166"/>
                <a:gd name="T85" fmla="*/ 80 h 160"/>
                <a:gd name="T86" fmla="*/ 38 w 166"/>
                <a:gd name="T87" fmla="*/ 80 h 160"/>
                <a:gd name="T88" fmla="*/ 42 w 166"/>
                <a:gd name="T89" fmla="*/ 80 h 1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66"/>
                <a:gd name="T136" fmla="*/ 0 h 160"/>
                <a:gd name="T137" fmla="*/ 166 w 166"/>
                <a:gd name="T138" fmla="*/ 160 h 1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66" h="160">
                  <a:moveTo>
                    <a:pt x="83" y="160"/>
                  </a:moveTo>
                  <a:lnTo>
                    <a:pt x="91" y="160"/>
                  </a:lnTo>
                  <a:lnTo>
                    <a:pt x="99" y="159"/>
                  </a:lnTo>
                  <a:lnTo>
                    <a:pt x="107" y="156"/>
                  </a:lnTo>
                  <a:lnTo>
                    <a:pt x="116" y="154"/>
                  </a:lnTo>
                  <a:lnTo>
                    <a:pt x="122" y="151"/>
                  </a:lnTo>
                  <a:lnTo>
                    <a:pt x="129" y="146"/>
                  </a:lnTo>
                  <a:lnTo>
                    <a:pt x="136" y="141"/>
                  </a:lnTo>
                  <a:lnTo>
                    <a:pt x="142" y="136"/>
                  </a:lnTo>
                  <a:lnTo>
                    <a:pt x="152" y="124"/>
                  </a:lnTo>
                  <a:lnTo>
                    <a:pt x="159" y="110"/>
                  </a:lnTo>
                  <a:lnTo>
                    <a:pt x="165" y="95"/>
                  </a:lnTo>
                  <a:lnTo>
                    <a:pt x="166" y="80"/>
                  </a:lnTo>
                  <a:lnTo>
                    <a:pt x="165" y="64"/>
                  </a:lnTo>
                  <a:lnTo>
                    <a:pt x="159" y="49"/>
                  </a:lnTo>
                  <a:lnTo>
                    <a:pt x="152" y="36"/>
                  </a:lnTo>
                  <a:lnTo>
                    <a:pt x="142" y="24"/>
                  </a:lnTo>
                  <a:lnTo>
                    <a:pt x="136" y="18"/>
                  </a:lnTo>
                  <a:lnTo>
                    <a:pt x="129" y="14"/>
                  </a:lnTo>
                  <a:lnTo>
                    <a:pt x="122" y="9"/>
                  </a:lnTo>
                  <a:lnTo>
                    <a:pt x="116" y="6"/>
                  </a:lnTo>
                  <a:lnTo>
                    <a:pt x="107" y="3"/>
                  </a:lnTo>
                  <a:lnTo>
                    <a:pt x="99" y="1"/>
                  </a:lnTo>
                  <a:lnTo>
                    <a:pt x="91" y="0"/>
                  </a:lnTo>
                  <a:lnTo>
                    <a:pt x="83" y="0"/>
                  </a:lnTo>
                  <a:lnTo>
                    <a:pt x="67" y="1"/>
                  </a:lnTo>
                  <a:lnTo>
                    <a:pt x="51" y="6"/>
                  </a:lnTo>
                  <a:lnTo>
                    <a:pt x="37" y="14"/>
                  </a:lnTo>
                  <a:lnTo>
                    <a:pt x="24" y="23"/>
                  </a:lnTo>
                  <a:lnTo>
                    <a:pt x="14" y="36"/>
                  </a:lnTo>
                  <a:lnTo>
                    <a:pt x="7" y="49"/>
                  </a:lnTo>
                  <a:lnTo>
                    <a:pt x="1" y="64"/>
                  </a:lnTo>
                  <a:lnTo>
                    <a:pt x="0" y="80"/>
                  </a:lnTo>
                  <a:lnTo>
                    <a:pt x="1" y="95"/>
                  </a:lnTo>
                  <a:lnTo>
                    <a:pt x="7" y="110"/>
                  </a:lnTo>
                  <a:lnTo>
                    <a:pt x="14" y="124"/>
                  </a:lnTo>
                  <a:lnTo>
                    <a:pt x="24" y="136"/>
                  </a:lnTo>
                  <a:lnTo>
                    <a:pt x="30" y="141"/>
                  </a:lnTo>
                  <a:lnTo>
                    <a:pt x="37" y="146"/>
                  </a:lnTo>
                  <a:lnTo>
                    <a:pt x="44" y="151"/>
                  </a:lnTo>
                  <a:lnTo>
                    <a:pt x="51" y="154"/>
                  </a:lnTo>
                  <a:lnTo>
                    <a:pt x="59" y="156"/>
                  </a:lnTo>
                  <a:lnTo>
                    <a:pt x="67" y="159"/>
                  </a:lnTo>
                  <a:lnTo>
                    <a:pt x="75" y="160"/>
                  </a:lnTo>
                  <a:lnTo>
                    <a:pt x="83" y="1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de-DE">
                <a:ea typeface="+mn-ea"/>
              </a:endParaRPr>
            </a:p>
          </p:txBody>
        </p:sp>
        <p:sp>
          <p:nvSpPr>
            <p:cNvPr id="66577" name="Freeform 22"/>
            <p:cNvSpPr>
              <a:spLocks/>
            </p:cNvSpPr>
            <p:nvPr/>
          </p:nvSpPr>
          <p:spPr bwMode="auto">
            <a:xfrm>
              <a:off x="248" y="3429"/>
              <a:ext cx="102" cy="102"/>
            </a:xfrm>
            <a:custGeom>
              <a:avLst/>
              <a:gdLst>
                <a:gd name="T0" fmla="*/ 21 w 204"/>
                <a:gd name="T1" fmla="*/ 11 h 205"/>
                <a:gd name="T2" fmla="*/ 22 w 204"/>
                <a:gd name="T3" fmla="*/ 18 h 205"/>
                <a:gd name="T4" fmla="*/ 23 w 204"/>
                <a:gd name="T5" fmla="*/ 25 h 205"/>
                <a:gd name="T6" fmla="*/ 24 w 204"/>
                <a:gd name="T7" fmla="*/ 31 h 205"/>
                <a:gd name="T8" fmla="*/ 26 w 204"/>
                <a:gd name="T9" fmla="*/ 37 h 205"/>
                <a:gd name="T10" fmla="*/ 30 w 204"/>
                <a:gd name="T11" fmla="*/ 44 h 205"/>
                <a:gd name="T12" fmla="*/ 34 w 204"/>
                <a:gd name="T13" fmla="*/ 49 h 205"/>
                <a:gd name="T14" fmla="*/ 38 w 204"/>
                <a:gd name="T15" fmla="*/ 55 h 205"/>
                <a:gd name="T16" fmla="*/ 42 w 204"/>
                <a:gd name="T17" fmla="*/ 60 h 205"/>
                <a:gd name="T18" fmla="*/ 47 w 204"/>
                <a:gd name="T19" fmla="*/ 65 h 205"/>
                <a:gd name="T20" fmla="*/ 53 w 204"/>
                <a:gd name="T21" fmla="*/ 69 h 205"/>
                <a:gd name="T22" fmla="*/ 58 w 204"/>
                <a:gd name="T23" fmla="*/ 72 h 205"/>
                <a:gd name="T24" fmla="*/ 65 w 204"/>
                <a:gd name="T25" fmla="*/ 76 h 205"/>
                <a:gd name="T26" fmla="*/ 71 w 204"/>
                <a:gd name="T27" fmla="*/ 78 h 205"/>
                <a:gd name="T28" fmla="*/ 78 w 204"/>
                <a:gd name="T29" fmla="*/ 80 h 205"/>
                <a:gd name="T30" fmla="*/ 85 w 204"/>
                <a:gd name="T31" fmla="*/ 80 h 205"/>
                <a:gd name="T32" fmla="*/ 92 w 204"/>
                <a:gd name="T33" fmla="*/ 81 h 205"/>
                <a:gd name="T34" fmla="*/ 92 w 204"/>
                <a:gd name="T35" fmla="*/ 81 h 205"/>
                <a:gd name="T36" fmla="*/ 96 w 204"/>
                <a:gd name="T37" fmla="*/ 82 h 205"/>
                <a:gd name="T38" fmla="*/ 99 w 204"/>
                <a:gd name="T39" fmla="*/ 84 h 205"/>
                <a:gd name="T40" fmla="*/ 102 w 204"/>
                <a:gd name="T41" fmla="*/ 87 h 205"/>
                <a:gd name="T42" fmla="*/ 102 w 204"/>
                <a:gd name="T43" fmla="*/ 91 h 205"/>
                <a:gd name="T44" fmla="*/ 102 w 204"/>
                <a:gd name="T45" fmla="*/ 95 h 205"/>
                <a:gd name="T46" fmla="*/ 99 w 204"/>
                <a:gd name="T47" fmla="*/ 99 h 205"/>
                <a:gd name="T48" fmla="*/ 96 w 204"/>
                <a:gd name="T49" fmla="*/ 101 h 205"/>
                <a:gd name="T50" fmla="*/ 92 w 204"/>
                <a:gd name="T51" fmla="*/ 102 h 205"/>
                <a:gd name="T52" fmla="*/ 92 w 204"/>
                <a:gd name="T53" fmla="*/ 102 h 205"/>
                <a:gd name="T54" fmla="*/ 73 w 204"/>
                <a:gd name="T55" fmla="*/ 101 h 205"/>
                <a:gd name="T56" fmla="*/ 56 w 204"/>
                <a:gd name="T57" fmla="*/ 95 h 205"/>
                <a:gd name="T58" fmla="*/ 40 w 204"/>
                <a:gd name="T59" fmla="*/ 87 h 205"/>
                <a:gd name="T60" fmla="*/ 27 w 204"/>
                <a:gd name="T61" fmla="*/ 75 h 205"/>
                <a:gd name="T62" fmla="*/ 15 w 204"/>
                <a:gd name="T63" fmla="*/ 62 h 205"/>
                <a:gd name="T64" fmla="*/ 7 w 204"/>
                <a:gd name="T65" fmla="*/ 47 h 205"/>
                <a:gd name="T66" fmla="*/ 2 w 204"/>
                <a:gd name="T67" fmla="*/ 29 h 205"/>
                <a:gd name="T68" fmla="*/ 0 w 204"/>
                <a:gd name="T69" fmla="*/ 11 h 205"/>
                <a:gd name="T70" fmla="*/ 0 w 204"/>
                <a:gd name="T71" fmla="*/ 11 h 205"/>
                <a:gd name="T72" fmla="*/ 1 w 204"/>
                <a:gd name="T73" fmla="*/ 7 h 205"/>
                <a:gd name="T74" fmla="*/ 3 w 204"/>
                <a:gd name="T75" fmla="*/ 3 h 205"/>
                <a:gd name="T76" fmla="*/ 6 w 204"/>
                <a:gd name="T77" fmla="*/ 1 h 205"/>
                <a:gd name="T78" fmla="*/ 11 w 204"/>
                <a:gd name="T79" fmla="*/ 0 h 205"/>
                <a:gd name="T80" fmla="*/ 15 w 204"/>
                <a:gd name="T81" fmla="*/ 1 h 205"/>
                <a:gd name="T82" fmla="*/ 19 w 204"/>
                <a:gd name="T83" fmla="*/ 3 h 205"/>
                <a:gd name="T84" fmla="*/ 21 w 204"/>
                <a:gd name="T85" fmla="*/ 7 h 205"/>
                <a:gd name="T86" fmla="*/ 21 w 204"/>
                <a:gd name="T87" fmla="*/ 11 h 205"/>
                <a:gd name="T88" fmla="*/ 21 w 204"/>
                <a:gd name="T89" fmla="*/ 11 h 20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4"/>
                <a:gd name="T136" fmla="*/ 0 h 205"/>
                <a:gd name="T137" fmla="*/ 204 w 204"/>
                <a:gd name="T138" fmla="*/ 205 h 20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4" h="205">
                  <a:moveTo>
                    <a:pt x="42" y="22"/>
                  </a:moveTo>
                  <a:lnTo>
                    <a:pt x="44" y="36"/>
                  </a:lnTo>
                  <a:lnTo>
                    <a:pt x="45" y="50"/>
                  </a:lnTo>
                  <a:lnTo>
                    <a:pt x="48" y="62"/>
                  </a:lnTo>
                  <a:lnTo>
                    <a:pt x="53" y="75"/>
                  </a:lnTo>
                  <a:lnTo>
                    <a:pt x="60" y="88"/>
                  </a:lnTo>
                  <a:lnTo>
                    <a:pt x="67" y="99"/>
                  </a:lnTo>
                  <a:lnTo>
                    <a:pt x="75" y="111"/>
                  </a:lnTo>
                  <a:lnTo>
                    <a:pt x="84" y="121"/>
                  </a:lnTo>
                  <a:lnTo>
                    <a:pt x="94" y="130"/>
                  </a:lnTo>
                  <a:lnTo>
                    <a:pt x="106" y="138"/>
                  </a:lnTo>
                  <a:lnTo>
                    <a:pt x="117" y="145"/>
                  </a:lnTo>
                  <a:lnTo>
                    <a:pt x="129" y="152"/>
                  </a:lnTo>
                  <a:lnTo>
                    <a:pt x="142" y="157"/>
                  </a:lnTo>
                  <a:lnTo>
                    <a:pt x="155" y="160"/>
                  </a:lnTo>
                  <a:lnTo>
                    <a:pt x="169" y="161"/>
                  </a:lnTo>
                  <a:lnTo>
                    <a:pt x="183" y="163"/>
                  </a:lnTo>
                  <a:lnTo>
                    <a:pt x="191" y="164"/>
                  </a:lnTo>
                  <a:lnTo>
                    <a:pt x="198" y="168"/>
                  </a:lnTo>
                  <a:lnTo>
                    <a:pt x="203" y="175"/>
                  </a:lnTo>
                  <a:lnTo>
                    <a:pt x="204" y="183"/>
                  </a:lnTo>
                  <a:lnTo>
                    <a:pt x="203" y="191"/>
                  </a:lnTo>
                  <a:lnTo>
                    <a:pt x="198" y="198"/>
                  </a:lnTo>
                  <a:lnTo>
                    <a:pt x="191" y="203"/>
                  </a:lnTo>
                  <a:lnTo>
                    <a:pt x="183" y="205"/>
                  </a:lnTo>
                  <a:lnTo>
                    <a:pt x="146" y="202"/>
                  </a:lnTo>
                  <a:lnTo>
                    <a:pt x="112" y="190"/>
                  </a:lnTo>
                  <a:lnTo>
                    <a:pt x="80" y="174"/>
                  </a:lnTo>
                  <a:lnTo>
                    <a:pt x="54" y="151"/>
                  </a:lnTo>
                  <a:lnTo>
                    <a:pt x="31" y="125"/>
                  </a:lnTo>
                  <a:lnTo>
                    <a:pt x="14" y="94"/>
                  </a:lnTo>
                  <a:lnTo>
                    <a:pt x="3" y="59"/>
                  </a:lnTo>
                  <a:lnTo>
                    <a:pt x="0" y="22"/>
                  </a:lnTo>
                  <a:lnTo>
                    <a:pt x="1" y="14"/>
                  </a:lnTo>
                  <a:lnTo>
                    <a:pt x="6" y="7"/>
                  </a:lnTo>
                  <a:lnTo>
                    <a:pt x="12" y="3"/>
                  </a:lnTo>
                  <a:lnTo>
                    <a:pt x="22" y="0"/>
                  </a:lnTo>
                  <a:lnTo>
                    <a:pt x="30" y="3"/>
                  </a:lnTo>
                  <a:lnTo>
                    <a:pt x="37" y="7"/>
                  </a:lnTo>
                  <a:lnTo>
                    <a:pt x="41" y="14"/>
                  </a:lnTo>
                  <a:lnTo>
                    <a:pt x="4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de-DE">
                <a:ea typeface="+mn-ea"/>
              </a:endParaRPr>
            </a:p>
          </p:txBody>
        </p:sp>
        <p:sp>
          <p:nvSpPr>
            <p:cNvPr id="66578" name="Freeform 23"/>
            <p:cNvSpPr>
              <a:spLocks/>
            </p:cNvSpPr>
            <p:nvPr/>
          </p:nvSpPr>
          <p:spPr bwMode="auto">
            <a:xfrm>
              <a:off x="219" y="3380"/>
              <a:ext cx="79" cy="80"/>
            </a:xfrm>
            <a:custGeom>
              <a:avLst/>
              <a:gdLst>
                <a:gd name="T0" fmla="*/ 68 w 158"/>
                <a:gd name="T1" fmla="*/ 12 h 158"/>
                <a:gd name="T2" fmla="*/ 65 w 158"/>
                <a:gd name="T3" fmla="*/ 9 h 158"/>
                <a:gd name="T4" fmla="*/ 61 w 158"/>
                <a:gd name="T5" fmla="*/ 7 h 158"/>
                <a:gd name="T6" fmla="*/ 58 w 158"/>
                <a:gd name="T7" fmla="*/ 5 h 158"/>
                <a:gd name="T8" fmla="*/ 54 w 158"/>
                <a:gd name="T9" fmla="*/ 3 h 158"/>
                <a:gd name="T10" fmla="*/ 50 w 158"/>
                <a:gd name="T11" fmla="*/ 2 h 158"/>
                <a:gd name="T12" fmla="*/ 46 w 158"/>
                <a:gd name="T13" fmla="*/ 1 h 158"/>
                <a:gd name="T14" fmla="*/ 43 w 158"/>
                <a:gd name="T15" fmla="*/ 0 h 158"/>
                <a:gd name="T16" fmla="*/ 39 w 158"/>
                <a:gd name="T17" fmla="*/ 0 h 158"/>
                <a:gd name="T18" fmla="*/ 35 w 158"/>
                <a:gd name="T19" fmla="*/ 0 h 158"/>
                <a:gd name="T20" fmla="*/ 31 w 158"/>
                <a:gd name="T21" fmla="*/ 1 h 158"/>
                <a:gd name="T22" fmla="*/ 27 w 158"/>
                <a:gd name="T23" fmla="*/ 2 h 158"/>
                <a:gd name="T24" fmla="*/ 24 w 158"/>
                <a:gd name="T25" fmla="*/ 3 h 158"/>
                <a:gd name="T26" fmla="*/ 20 w 158"/>
                <a:gd name="T27" fmla="*/ 5 h 158"/>
                <a:gd name="T28" fmla="*/ 18 w 158"/>
                <a:gd name="T29" fmla="*/ 7 h 158"/>
                <a:gd name="T30" fmla="*/ 14 w 158"/>
                <a:gd name="T31" fmla="*/ 9 h 158"/>
                <a:gd name="T32" fmla="*/ 11 w 158"/>
                <a:gd name="T33" fmla="*/ 12 h 158"/>
                <a:gd name="T34" fmla="*/ 6 w 158"/>
                <a:gd name="T35" fmla="*/ 18 h 158"/>
                <a:gd name="T36" fmla="*/ 3 w 158"/>
                <a:gd name="T37" fmla="*/ 25 h 158"/>
                <a:gd name="T38" fmla="*/ 1 w 158"/>
                <a:gd name="T39" fmla="*/ 32 h 158"/>
                <a:gd name="T40" fmla="*/ 0 w 158"/>
                <a:gd name="T41" fmla="*/ 40 h 158"/>
                <a:gd name="T42" fmla="*/ 1 w 158"/>
                <a:gd name="T43" fmla="*/ 48 h 158"/>
                <a:gd name="T44" fmla="*/ 3 w 158"/>
                <a:gd name="T45" fmla="*/ 56 h 158"/>
                <a:gd name="T46" fmla="*/ 6 w 158"/>
                <a:gd name="T47" fmla="*/ 63 h 158"/>
                <a:gd name="T48" fmla="*/ 11 w 158"/>
                <a:gd name="T49" fmla="*/ 68 h 158"/>
                <a:gd name="T50" fmla="*/ 18 w 158"/>
                <a:gd name="T51" fmla="*/ 73 h 158"/>
                <a:gd name="T52" fmla="*/ 23 w 158"/>
                <a:gd name="T53" fmla="*/ 77 h 158"/>
                <a:gd name="T54" fmla="*/ 31 w 158"/>
                <a:gd name="T55" fmla="*/ 79 h 158"/>
                <a:gd name="T56" fmla="*/ 39 w 158"/>
                <a:gd name="T57" fmla="*/ 80 h 158"/>
                <a:gd name="T58" fmla="*/ 43 w 158"/>
                <a:gd name="T59" fmla="*/ 80 h 158"/>
                <a:gd name="T60" fmla="*/ 46 w 158"/>
                <a:gd name="T61" fmla="*/ 79 h 158"/>
                <a:gd name="T62" fmla="*/ 50 w 158"/>
                <a:gd name="T63" fmla="*/ 78 h 158"/>
                <a:gd name="T64" fmla="*/ 54 w 158"/>
                <a:gd name="T65" fmla="*/ 77 h 158"/>
                <a:gd name="T66" fmla="*/ 58 w 158"/>
                <a:gd name="T67" fmla="*/ 75 h 158"/>
                <a:gd name="T68" fmla="*/ 61 w 158"/>
                <a:gd name="T69" fmla="*/ 73 h 158"/>
                <a:gd name="T70" fmla="*/ 65 w 158"/>
                <a:gd name="T71" fmla="*/ 71 h 158"/>
                <a:gd name="T72" fmla="*/ 68 w 158"/>
                <a:gd name="T73" fmla="*/ 68 h 158"/>
                <a:gd name="T74" fmla="*/ 73 w 158"/>
                <a:gd name="T75" fmla="*/ 62 h 158"/>
                <a:gd name="T76" fmla="*/ 76 w 158"/>
                <a:gd name="T77" fmla="*/ 55 h 158"/>
                <a:gd name="T78" fmla="*/ 79 w 158"/>
                <a:gd name="T79" fmla="*/ 48 h 158"/>
                <a:gd name="T80" fmla="*/ 79 w 158"/>
                <a:gd name="T81" fmla="*/ 40 h 158"/>
                <a:gd name="T82" fmla="*/ 79 w 158"/>
                <a:gd name="T83" fmla="*/ 32 h 158"/>
                <a:gd name="T84" fmla="*/ 76 w 158"/>
                <a:gd name="T85" fmla="*/ 25 h 158"/>
                <a:gd name="T86" fmla="*/ 73 w 158"/>
                <a:gd name="T87" fmla="*/ 18 h 158"/>
                <a:gd name="T88" fmla="*/ 68 w 158"/>
                <a:gd name="T89" fmla="*/ 12 h 1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8"/>
                <a:gd name="T136" fmla="*/ 0 h 158"/>
                <a:gd name="T137" fmla="*/ 158 w 158"/>
                <a:gd name="T138" fmla="*/ 158 h 1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8" h="158">
                  <a:moveTo>
                    <a:pt x="135" y="24"/>
                  </a:moveTo>
                  <a:lnTo>
                    <a:pt x="129" y="18"/>
                  </a:lnTo>
                  <a:lnTo>
                    <a:pt x="122" y="13"/>
                  </a:lnTo>
                  <a:lnTo>
                    <a:pt x="116" y="10"/>
                  </a:lnTo>
                  <a:lnTo>
                    <a:pt x="108" y="6"/>
                  </a:lnTo>
                  <a:lnTo>
                    <a:pt x="101" y="3"/>
                  </a:lnTo>
                  <a:lnTo>
                    <a:pt x="93" y="1"/>
                  </a:lnTo>
                  <a:lnTo>
                    <a:pt x="86" y="0"/>
                  </a:lnTo>
                  <a:lnTo>
                    <a:pt x="78" y="0"/>
                  </a:lnTo>
                  <a:lnTo>
                    <a:pt x="70" y="0"/>
                  </a:lnTo>
                  <a:lnTo>
                    <a:pt x="63" y="1"/>
                  </a:lnTo>
                  <a:lnTo>
                    <a:pt x="55" y="3"/>
                  </a:lnTo>
                  <a:lnTo>
                    <a:pt x="48" y="6"/>
                  </a:lnTo>
                  <a:lnTo>
                    <a:pt x="41" y="10"/>
                  </a:lnTo>
                  <a:lnTo>
                    <a:pt x="35" y="13"/>
                  </a:lnTo>
                  <a:lnTo>
                    <a:pt x="29" y="18"/>
                  </a:lnTo>
                  <a:lnTo>
                    <a:pt x="23" y="24"/>
                  </a:lnTo>
                  <a:lnTo>
                    <a:pt x="13" y="35"/>
                  </a:lnTo>
                  <a:lnTo>
                    <a:pt x="6" y="49"/>
                  </a:lnTo>
                  <a:lnTo>
                    <a:pt x="1" y="64"/>
                  </a:lnTo>
                  <a:lnTo>
                    <a:pt x="0" y="79"/>
                  </a:lnTo>
                  <a:lnTo>
                    <a:pt x="1" y="95"/>
                  </a:lnTo>
                  <a:lnTo>
                    <a:pt x="6" y="110"/>
                  </a:lnTo>
                  <a:lnTo>
                    <a:pt x="13" y="124"/>
                  </a:lnTo>
                  <a:lnTo>
                    <a:pt x="23" y="135"/>
                  </a:lnTo>
                  <a:lnTo>
                    <a:pt x="35" y="145"/>
                  </a:lnTo>
                  <a:lnTo>
                    <a:pt x="47" y="153"/>
                  </a:lnTo>
                  <a:lnTo>
                    <a:pt x="62" y="157"/>
                  </a:lnTo>
                  <a:lnTo>
                    <a:pt x="78" y="158"/>
                  </a:lnTo>
                  <a:lnTo>
                    <a:pt x="86" y="158"/>
                  </a:lnTo>
                  <a:lnTo>
                    <a:pt x="93" y="157"/>
                  </a:lnTo>
                  <a:lnTo>
                    <a:pt x="101" y="155"/>
                  </a:lnTo>
                  <a:lnTo>
                    <a:pt x="108" y="152"/>
                  </a:lnTo>
                  <a:lnTo>
                    <a:pt x="116" y="149"/>
                  </a:lnTo>
                  <a:lnTo>
                    <a:pt x="122" y="145"/>
                  </a:lnTo>
                  <a:lnTo>
                    <a:pt x="129" y="140"/>
                  </a:lnTo>
                  <a:lnTo>
                    <a:pt x="135" y="135"/>
                  </a:lnTo>
                  <a:lnTo>
                    <a:pt x="145" y="123"/>
                  </a:lnTo>
                  <a:lnTo>
                    <a:pt x="152" y="109"/>
                  </a:lnTo>
                  <a:lnTo>
                    <a:pt x="157" y="94"/>
                  </a:lnTo>
                  <a:lnTo>
                    <a:pt x="158" y="79"/>
                  </a:lnTo>
                  <a:lnTo>
                    <a:pt x="157" y="64"/>
                  </a:lnTo>
                  <a:lnTo>
                    <a:pt x="152" y="49"/>
                  </a:lnTo>
                  <a:lnTo>
                    <a:pt x="145" y="35"/>
                  </a:lnTo>
                  <a:lnTo>
                    <a:pt x="135"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de-DE">
                <a:ea typeface="+mn-ea"/>
              </a:endParaRPr>
            </a:p>
          </p:txBody>
        </p:sp>
        <p:sp>
          <p:nvSpPr>
            <p:cNvPr id="66579" name="Freeform 24"/>
            <p:cNvSpPr>
              <a:spLocks/>
            </p:cNvSpPr>
            <p:nvPr/>
          </p:nvSpPr>
          <p:spPr bwMode="auto">
            <a:xfrm>
              <a:off x="560" y="3429"/>
              <a:ext cx="102" cy="102"/>
            </a:xfrm>
            <a:custGeom>
              <a:avLst/>
              <a:gdLst>
                <a:gd name="T0" fmla="*/ 81 w 204"/>
                <a:gd name="T1" fmla="*/ 11 h 205"/>
                <a:gd name="T2" fmla="*/ 81 w 204"/>
                <a:gd name="T3" fmla="*/ 18 h 205"/>
                <a:gd name="T4" fmla="*/ 80 w 204"/>
                <a:gd name="T5" fmla="*/ 25 h 205"/>
                <a:gd name="T6" fmla="*/ 78 w 204"/>
                <a:gd name="T7" fmla="*/ 31 h 205"/>
                <a:gd name="T8" fmla="*/ 76 w 204"/>
                <a:gd name="T9" fmla="*/ 37 h 205"/>
                <a:gd name="T10" fmla="*/ 72 w 204"/>
                <a:gd name="T11" fmla="*/ 44 h 205"/>
                <a:gd name="T12" fmla="*/ 69 w 204"/>
                <a:gd name="T13" fmla="*/ 49 h 205"/>
                <a:gd name="T14" fmla="*/ 65 w 204"/>
                <a:gd name="T15" fmla="*/ 55 h 205"/>
                <a:gd name="T16" fmla="*/ 60 w 204"/>
                <a:gd name="T17" fmla="*/ 60 h 205"/>
                <a:gd name="T18" fmla="*/ 55 w 204"/>
                <a:gd name="T19" fmla="*/ 65 h 205"/>
                <a:gd name="T20" fmla="*/ 50 w 204"/>
                <a:gd name="T21" fmla="*/ 69 h 205"/>
                <a:gd name="T22" fmla="*/ 44 w 204"/>
                <a:gd name="T23" fmla="*/ 72 h 205"/>
                <a:gd name="T24" fmla="*/ 38 w 204"/>
                <a:gd name="T25" fmla="*/ 76 h 205"/>
                <a:gd name="T26" fmla="*/ 31 w 204"/>
                <a:gd name="T27" fmla="*/ 78 h 205"/>
                <a:gd name="T28" fmla="*/ 25 w 204"/>
                <a:gd name="T29" fmla="*/ 80 h 205"/>
                <a:gd name="T30" fmla="*/ 18 w 204"/>
                <a:gd name="T31" fmla="*/ 80 h 205"/>
                <a:gd name="T32" fmla="*/ 11 w 204"/>
                <a:gd name="T33" fmla="*/ 81 h 205"/>
                <a:gd name="T34" fmla="*/ 11 w 204"/>
                <a:gd name="T35" fmla="*/ 81 h 205"/>
                <a:gd name="T36" fmla="*/ 6 w 204"/>
                <a:gd name="T37" fmla="*/ 82 h 205"/>
                <a:gd name="T38" fmla="*/ 3 w 204"/>
                <a:gd name="T39" fmla="*/ 84 h 205"/>
                <a:gd name="T40" fmla="*/ 1 w 204"/>
                <a:gd name="T41" fmla="*/ 87 h 205"/>
                <a:gd name="T42" fmla="*/ 0 w 204"/>
                <a:gd name="T43" fmla="*/ 91 h 205"/>
                <a:gd name="T44" fmla="*/ 1 w 204"/>
                <a:gd name="T45" fmla="*/ 95 h 205"/>
                <a:gd name="T46" fmla="*/ 3 w 204"/>
                <a:gd name="T47" fmla="*/ 99 h 205"/>
                <a:gd name="T48" fmla="*/ 6 w 204"/>
                <a:gd name="T49" fmla="*/ 101 h 205"/>
                <a:gd name="T50" fmla="*/ 11 w 204"/>
                <a:gd name="T51" fmla="*/ 102 h 205"/>
                <a:gd name="T52" fmla="*/ 11 w 204"/>
                <a:gd name="T53" fmla="*/ 102 h 205"/>
                <a:gd name="T54" fmla="*/ 29 w 204"/>
                <a:gd name="T55" fmla="*/ 101 h 205"/>
                <a:gd name="T56" fmla="*/ 47 w 204"/>
                <a:gd name="T57" fmla="*/ 95 h 205"/>
                <a:gd name="T58" fmla="*/ 62 w 204"/>
                <a:gd name="T59" fmla="*/ 87 h 205"/>
                <a:gd name="T60" fmla="*/ 76 w 204"/>
                <a:gd name="T61" fmla="*/ 75 h 205"/>
                <a:gd name="T62" fmla="*/ 87 w 204"/>
                <a:gd name="T63" fmla="*/ 62 h 205"/>
                <a:gd name="T64" fmla="*/ 96 w 204"/>
                <a:gd name="T65" fmla="*/ 47 h 205"/>
                <a:gd name="T66" fmla="*/ 101 w 204"/>
                <a:gd name="T67" fmla="*/ 29 h 205"/>
                <a:gd name="T68" fmla="*/ 102 w 204"/>
                <a:gd name="T69" fmla="*/ 11 h 205"/>
                <a:gd name="T70" fmla="*/ 102 w 204"/>
                <a:gd name="T71" fmla="*/ 11 h 205"/>
                <a:gd name="T72" fmla="*/ 102 w 204"/>
                <a:gd name="T73" fmla="*/ 7 h 205"/>
                <a:gd name="T74" fmla="*/ 100 w 204"/>
                <a:gd name="T75" fmla="*/ 3 h 205"/>
                <a:gd name="T76" fmla="*/ 96 w 204"/>
                <a:gd name="T77" fmla="*/ 1 h 205"/>
                <a:gd name="T78" fmla="*/ 92 w 204"/>
                <a:gd name="T79" fmla="*/ 0 h 205"/>
                <a:gd name="T80" fmla="*/ 87 w 204"/>
                <a:gd name="T81" fmla="*/ 1 h 205"/>
                <a:gd name="T82" fmla="*/ 84 w 204"/>
                <a:gd name="T83" fmla="*/ 3 h 205"/>
                <a:gd name="T84" fmla="*/ 82 w 204"/>
                <a:gd name="T85" fmla="*/ 7 h 205"/>
                <a:gd name="T86" fmla="*/ 81 w 204"/>
                <a:gd name="T87" fmla="*/ 11 h 205"/>
                <a:gd name="T88" fmla="*/ 81 w 204"/>
                <a:gd name="T89" fmla="*/ 11 h 20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04"/>
                <a:gd name="T136" fmla="*/ 0 h 205"/>
                <a:gd name="T137" fmla="*/ 204 w 204"/>
                <a:gd name="T138" fmla="*/ 205 h 20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04" h="205">
                  <a:moveTo>
                    <a:pt x="162" y="22"/>
                  </a:moveTo>
                  <a:lnTo>
                    <a:pt x="161" y="36"/>
                  </a:lnTo>
                  <a:lnTo>
                    <a:pt x="159" y="50"/>
                  </a:lnTo>
                  <a:lnTo>
                    <a:pt x="156" y="62"/>
                  </a:lnTo>
                  <a:lnTo>
                    <a:pt x="151" y="75"/>
                  </a:lnTo>
                  <a:lnTo>
                    <a:pt x="144" y="88"/>
                  </a:lnTo>
                  <a:lnTo>
                    <a:pt x="137" y="99"/>
                  </a:lnTo>
                  <a:lnTo>
                    <a:pt x="129" y="111"/>
                  </a:lnTo>
                  <a:lnTo>
                    <a:pt x="120" y="121"/>
                  </a:lnTo>
                  <a:lnTo>
                    <a:pt x="110" y="130"/>
                  </a:lnTo>
                  <a:lnTo>
                    <a:pt x="99" y="138"/>
                  </a:lnTo>
                  <a:lnTo>
                    <a:pt x="87" y="145"/>
                  </a:lnTo>
                  <a:lnTo>
                    <a:pt x="75" y="152"/>
                  </a:lnTo>
                  <a:lnTo>
                    <a:pt x="63" y="157"/>
                  </a:lnTo>
                  <a:lnTo>
                    <a:pt x="49" y="160"/>
                  </a:lnTo>
                  <a:lnTo>
                    <a:pt x="35" y="161"/>
                  </a:lnTo>
                  <a:lnTo>
                    <a:pt x="21" y="163"/>
                  </a:lnTo>
                  <a:lnTo>
                    <a:pt x="13" y="164"/>
                  </a:lnTo>
                  <a:lnTo>
                    <a:pt x="6" y="168"/>
                  </a:lnTo>
                  <a:lnTo>
                    <a:pt x="1" y="175"/>
                  </a:lnTo>
                  <a:lnTo>
                    <a:pt x="0" y="183"/>
                  </a:lnTo>
                  <a:lnTo>
                    <a:pt x="1" y="191"/>
                  </a:lnTo>
                  <a:lnTo>
                    <a:pt x="6" y="198"/>
                  </a:lnTo>
                  <a:lnTo>
                    <a:pt x="13" y="203"/>
                  </a:lnTo>
                  <a:lnTo>
                    <a:pt x="21" y="205"/>
                  </a:lnTo>
                  <a:lnTo>
                    <a:pt x="58" y="202"/>
                  </a:lnTo>
                  <a:lnTo>
                    <a:pt x="93" y="190"/>
                  </a:lnTo>
                  <a:lnTo>
                    <a:pt x="124" y="174"/>
                  </a:lnTo>
                  <a:lnTo>
                    <a:pt x="151" y="151"/>
                  </a:lnTo>
                  <a:lnTo>
                    <a:pt x="173" y="125"/>
                  </a:lnTo>
                  <a:lnTo>
                    <a:pt x="191" y="94"/>
                  </a:lnTo>
                  <a:lnTo>
                    <a:pt x="201" y="59"/>
                  </a:lnTo>
                  <a:lnTo>
                    <a:pt x="204" y="22"/>
                  </a:lnTo>
                  <a:lnTo>
                    <a:pt x="203" y="14"/>
                  </a:lnTo>
                  <a:lnTo>
                    <a:pt x="199" y="7"/>
                  </a:lnTo>
                  <a:lnTo>
                    <a:pt x="192" y="3"/>
                  </a:lnTo>
                  <a:lnTo>
                    <a:pt x="184" y="0"/>
                  </a:lnTo>
                  <a:lnTo>
                    <a:pt x="174" y="3"/>
                  </a:lnTo>
                  <a:lnTo>
                    <a:pt x="167" y="7"/>
                  </a:lnTo>
                  <a:lnTo>
                    <a:pt x="163" y="14"/>
                  </a:lnTo>
                  <a:lnTo>
                    <a:pt x="162"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de-DE">
                <a:ea typeface="+mn-ea"/>
              </a:endParaRPr>
            </a:p>
          </p:txBody>
        </p:sp>
        <p:sp>
          <p:nvSpPr>
            <p:cNvPr id="66580" name="Freeform 25"/>
            <p:cNvSpPr>
              <a:spLocks/>
            </p:cNvSpPr>
            <p:nvPr/>
          </p:nvSpPr>
          <p:spPr bwMode="auto">
            <a:xfrm>
              <a:off x="613" y="3380"/>
              <a:ext cx="79" cy="80"/>
            </a:xfrm>
            <a:custGeom>
              <a:avLst/>
              <a:gdLst>
                <a:gd name="T0" fmla="*/ 0 w 159"/>
                <a:gd name="T1" fmla="*/ 40 h 158"/>
                <a:gd name="T2" fmla="*/ 0 w 159"/>
                <a:gd name="T3" fmla="*/ 48 h 158"/>
                <a:gd name="T4" fmla="*/ 3 w 159"/>
                <a:gd name="T5" fmla="*/ 55 h 158"/>
                <a:gd name="T6" fmla="*/ 7 w 159"/>
                <a:gd name="T7" fmla="*/ 62 h 158"/>
                <a:gd name="T8" fmla="*/ 11 w 159"/>
                <a:gd name="T9" fmla="*/ 68 h 158"/>
                <a:gd name="T10" fmla="*/ 14 w 159"/>
                <a:gd name="T11" fmla="*/ 71 h 158"/>
                <a:gd name="T12" fmla="*/ 18 w 159"/>
                <a:gd name="T13" fmla="*/ 73 h 158"/>
                <a:gd name="T14" fmla="*/ 21 w 159"/>
                <a:gd name="T15" fmla="*/ 75 h 158"/>
                <a:gd name="T16" fmla="*/ 25 w 159"/>
                <a:gd name="T17" fmla="*/ 77 h 158"/>
                <a:gd name="T18" fmla="*/ 28 w 159"/>
                <a:gd name="T19" fmla="*/ 78 h 158"/>
                <a:gd name="T20" fmla="*/ 32 w 159"/>
                <a:gd name="T21" fmla="*/ 79 h 158"/>
                <a:gd name="T22" fmla="*/ 36 w 159"/>
                <a:gd name="T23" fmla="*/ 80 h 158"/>
                <a:gd name="T24" fmla="*/ 40 w 159"/>
                <a:gd name="T25" fmla="*/ 80 h 158"/>
                <a:gd name="T26" fmla="*/ 48 w 159"/>
                <a:gd name="T27" fmla="*/ 79 h 158"/>
                <a:gd name="T28" fmla="*/ 55 w 159"/>
                <a:gd name="T29" fmla="*/ 77 h 158"/>
                <a:gd name="T30" fmla="*/ 62 w 159"/>
                <a:gd name="T31" fmla="*/ 73 h 158"/>
                <a:gd name="T32" fmla="*/ 68 w 159"/>
                <a:gd name="T33" fmla="*/ 68 h 158"/>
                <a:gd name="T34" fmla="*/ 72 w 159"/>
                <a:gd name="T35" fmla="*/ 63 h 158"/>
                <a:gd name="T36" fmla="*/ 77 w 159"/>
                <a:gd name="T37" fmla="*/ 56 h 158"/>
                <a:gd name="T38" fmla="*/ 79 w 159"/>
                <a:gd name="T39" fmla="*/ 48 h 158"/>
                <a:gd name="T40" fmla="*/ 79 w 159"/>
                <a:gd name="T41" fmla="*/ 40 h 158"/>
                <a:gd name="T42" fmla="*/ 79 w 159"/>
                <a:gd name="T43" fmla="*/ 32 h 158"/>
                <a:gd name="T44" fmla="*/ 76 w 159"/>
                <a:gd name="T45" fmla="*/ 25 h 158"/>
                <a:gd name="T46" fmla="*/ 72 w 159"/>
                <a:gd name="T47" fmla="*/ 18 h 158"/>
                <a:gd name="T48" fmla="*/ 67 w 159"/>
                <a:gd name="T49" fmla="*/ 12 h 158"/>
                <a:gd name="T50" fmla="*/ 64 w 159"/>
                <a:gd name="T51" fmla="*/ 9 h 158"/>
                <a:gd name="T52" fmla="*/ 62 w 159"/>
                <a:gd name="T53" fmla="*/ 7 h 158"/>
                <a:gd name="T54" fmla="*/ 58 w 159"/>
                <a:gd name="T55" fmla="*/ 5 h 158"/>
                <a:gd name="T56" fmla="*/ 55 w 159"/>
                <a:gd name="T57" fmla="*/ 3 h 158"/>
                <a:gd name="T58" fmla="*/ 51 w 159"/>
                <a:gd name="T59" fmla="*/ 2 h 158"/>
                <a:gd name="T60" fmla="*/ 47 w 159"/>
                <a:gd name="T61" fmla="*/ 1 h 158"/>
                <a:gd name="T62" fmla="*/ 44 w 159"/>
                <a:gd name="T63" fmla="*/ 0 h 158"/>
                <a:gd name="T64" fmla="*/ 40 w 159"/>
                <a:gd name="T65" fmla="*/ 0 h 158"/>
                <a:gd name="T66" fmla="*/ 36 w 159"/>
                <a:gd name="T67" fmla="*/ 0 h 158"/>
                <a:gd name="T68" fmla="*/ 32 w 159"/>
                <a:gd name="T69" fmla="*/ 1 h 158"/>
                <a:gd name="T70" fmla="*/ 28 w 159"/>
                <a:gd name="T71" fmla="*/ 2 h 158"/>
                <a:gd name="T72" fmla="*/ 25 w 159"/>
                <a:gd name="T73" fmla="*/ 3 h 158"/>
                <a:gd name="T74" fmla="*/ 21 w 159"/>
                <a:gd name="T75" fmla="*/ 5 h 158"/>
                <a:gd name="T76" fmla="*/ 18 w 159"/>
                <a:gd name="T77" fmla="*/ 7 h 158"/>
                <a:gd name="T78" fmla="*/ 14 w 159"/>
                <a:gd name="T79" fmla="*/ 9 h 158"/>
                <a:gd name="T80" fmla="*/ 11 w 159"/>
                <a:gd name="T81" fmla="*/ 12 h 158"/>
                <a:gd name="T82" fmla="*/ 7 w 159"/>
                <a:gd name="T83" fmla="*/ 18 h 158"/>
                <a:gd name="T84" fmla="*/ 3 w 159"/>
                <a:gd name="T85" fmla="*/ 25 h 158"/>
                <a:gd name="T86" fmla="*/ 0 w 159"/>
                <a:gd name="T87" fmla="*/ 32 h 158"/>
                <a:gd name="T88" fmla="*/ 0 w 159"/>
                <a:gd name="T89" fmla="*/ 40 h 1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9"/>
                <a:gd name="T136" fmla="*/ 0 h 158"/>
                <a:gd name="T137" fmla="*/ 159 w 159"/>
                <a:gd name="T138" fmla="*/ 158 h 15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9" h="158">
                  <a:moveTo>
                    <a:pt x="0" y="79"/>
                  </a:moveTo>
                  <a:lnTo>
                    <a:pt x="1" y="94"/>
                  </a:lnTo>
                  <a:lnTo>
                    <a:pt x="7" y="109"/>
                  </a:lnTo>
                  <a:lnTo>
                    <a:pt x="14" y="123"/>
                  </a:lnTo>
                  <a:lnTo>
                    <a:pt x="23" y="135"/>
                  </a:lnTo>
                  <a:lnTo>
                    <a:pt x="29" y="140"/>
                  </a:lnTo>
                  <a:lnTo>
                    <a:pt x="36" y="145"/>
                  </a:lnTo>
                  <a:lnTo>
                    <a:pt x="42" y="149"/>
                  </a:lnTo>
                  <a:lnTo>
                    <a:pt x="50" y="152"/>
                  </a:lnTo>
                  <a:lnTo>
                    <a:pt x="57" y="155"/>
                  </a:lnTo>
                  <a:lnTo>
                    <a:pt x="65" y="157"/>
                  </a:lnTo>
                  <a:lnTo>
                    <a:pt x="72" y="158"/>
                  </a:lnTo>
                  <a:lnTo>
                    <a:pt x="80" y="158"/>
                  </a:lnTo>
                  <a:lnTo>
                    <a:pt x="96" y="157"/>
                  </a:lnTo>
                  <a:lnTo>
                    <a:pt x="111" y="153"/>
                  </a:lnTo>
                  <a:lnTo>
                    <a:pt x="125" y="145"/>
                  </a:lnTo>
                  <a:lnTo>
                    <a:pt x="136" y="135"/>
                  </a:lnTo>
                  <a:lnTo>
                    <a:pt x="145" y="124"/>
                  </a:lnTo>
                  <a:lnTo>
                    <a:pt x="154" y="110"/>
                  </a:lnTo>
                  <a:lnTo>
                    <a:pt x="158" y="95"/>
                  </a:lnTo>
                  <a:lnTo>
                    <a:pt x="159" y="79"/>
                  </a:lnTo>
                  <a:lnTo>
                    <a:pt x="158" y="64"/>
                  </a:lnTo>
                  <a:lnTo>
                    <a:pt x="152" y="49"/>
                  </a:lnTo>
                  <a:lnTo>
                    <a:pt x="145" y="35"/>
                  </a:lnTo>
                  <a:lnTo>
                    <a:pt x="135" y="24"/>
                  </a:lnTo>
                  <a:lnTo>
                    <a:pt x="129" y="18"/>
                  </a:lnTo>
                  <a:lnTo>
                    <a:pt x="124" y="13"/>
                  </a:lnTo>
                  <a:lnTo>
                    <a:pt x="117" y="10"/>
                  </a:lnTo>
                  <a:lnTo>
                    <a:pt x="110" y="6"/>
                  </a:lnTo>
                  <a:lnTo>
                    <a:pt x="103" y="3"/>
                  </a:lnTo>
                  <a:lnTo>
                    <a:pt x="95" y="1"/>
                  </a:lnTo>
                  <a:lnTo>
                    <a:pt x="88" y="0"/>
                  </a:lnTo>
                  <a:lnTo>
                    <a:pt x="80" y="0"/>
                  </a:lnTo>
                  <a:lnTo>
                    <a:pt x="72" y="0"/>
                  </a:lnTo>
                  <a:lnTo>
                    <a:pt x="65" y="1"/>
                  </a:lnTo>
                  <a:lnTo>
                    <a:pt x="57" y="3"/>
                  </a:lnTo>
                  <a:lnTo>
                    <a:pt x="50" y="6"/>
                  </a:lnTo>
                  <a:lnTo>
                    <a:pt x="42" y="10"/>
                  </a:lnTo>
                  <a:lnTo>
                    <a:pt x="36" y="13"/>
                  </a:lnTo>
                  <a:lnTo>
                    <a:pt x="29" y="18"/>
                  </a:lnTo>
                  <a:lnTo>
                    <a:pt x="23" y="24"/>
                  </a:lnTo>
                  <a:lnTo>
                    <a:pt x="14" y="35"/>
                  </a:lnTo>
                  <a:lnTo>
                    <a:pt x="7" y="49"/>
                  </a:lnTo>
                  <a:lnTo>
                    <a:pt x="1" y="64"/>
                  </a:lnTo>
                  <a:lnTo>
                    <a:pt x="0"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de-DE">
                <a:ea typeface="+mn-ea"/>
              </a:endParaRPr>
            </a:p>
          </p:txBody>
        </p:sp>
        <p:sp>
          <p:nvSpPr>
            <p:cNvPr id="66581" name="Freeform 26"/>
            <p:cNvSpPr>
              <a:spLocks/>
            </p:cNvSpPr>
            <p:nvPr/>
          </p:nvSpPr>
          <p:spPr bwMode="auto">
            <a:xfrm>
              <a:off x="240" y="3402"/>
              <a:ext cx="37" cy="36"/>
            </a:xfrm>
            <a:custGeom>
              <a:avLst/>
              <a:gdLst>
                <a:gd name="T0" fmla="*/ 37 w 72"/>
                <a:gd name="T1" fmla="*/ 18 h 74"/>
                <a:gd name="T2" fmla="*/ 36 w 72"/>
                <a:gd name="T3" fmla="*/ 21 h 74"/>
                <a:gd name="T4" fmla="*/ 36 w 72"/>
                <a:gd name="T5" fmla="*/ 25 h 74"/>
                <a:gd name="T6" fmla="*/ 34 w 72"/>
                <a:gd name="T7" fmla="*/ 28 h 74"/>
                <a:gd name="T8" fmla="*/ 32 w 72"/>
                <a:gd name="T9" fmla="*/ 30 h 74"/>
                <a:gd name="T10" fmla="*/ 29 w 72"/>
                <a:gd name="T11" fmla="*/ 33 h 74"/>
                <a:gd name="T12" fmla="*/ 26 w 72"/>
                <a:gd name="T13" fmla="*/ 34 h 74"/>
                <a:gd name="T14" fmla="*/ 22 w 72"/>
                <a:gd name="T15" fmla="*/ 36 h 74"/>
                <a:gd name="T16" fmla="*/ 18 w 72"/>
                <a:gd name="T17" fmla="*/ 36 h 74"/>
                <a:gd name="T18" fmla="*/ 14 w 72"/>
                <a:gd name="T19" fmla="*/ 36 h 74"/>
                <a:gd name="T20" fmla="*/ 11 w 72"/>
                <a:gd name="T21" fmla="*/ 34 h 74"/>
                <a:gd name="T22" fmla="*/ 8 w 72"/>
                <a:gd name="T23" fmla="*/ 33 h 74"/>
                <a:gd name="T24" fmla="*/ 5 w 72"/>
                <a:gd name="T25" fmla="*/ 30 h 74"/>
                <a:gd name="T26" fmla="*/ 3 w 72"/>
                <a:gd name="T27" fmla="*/ 28 h 74"/>
                <a:gd name="T28" fmla="*/ 1 w 72"/>
                <a:gd name="T29" fmla="*/ 25 h 74"/>
                <a:gd name="T30" fmla="*/ 1 w 72"/>
                <a:gd name="T31" fmla="*/ 21 h 74"/>
                <a:gd name="T32" fmla="*/ 0 w 72"/>
                <a:gd name="T33" fmla="*/ 18 h 74"/>
                <a:gd name="T34" fmla="*/ 1 w 72"/>
                <a:gd name="T35" fmla="*/ 15 h 74"/>
                <a:gd name="T36" fmla="*/ 1 w 72"/>
                <a:gd name="T37" fmla="*/ 11 h 74"/>
                <a:gd name="T38" fmla="*/ 3 w 72"/>
                <a:gd name="T39" fmla="*/ 8 h 74"/>
                <a:gd name="T40" fmla="*/ 5 w 72"/>
                <a:gd name="T41" fmla="*/ 6 h 74"/>
                <a:gd name="T42" fmla="*/ 8 w 72"/>
                <a:gd name="T43" fmla="*/ 3 h 74"/>
                <a:gd name="T44" fmla="*/ 11 w 72"/>
                <a:gd name="T45" fmla="*/ 2 h 74"/>
                <a:gd name="T46" fmla="*/ 14 w 72"/>
                <a:gd name="T47" fmla="*/ 0 h 74"/>
                <a:gd name="T48" fmla="*/ 18 w 72"/>
                <a:gd name="T49" fmla="*/ 0 h 74"/>
                <a:gd name="T50" fmla="*/ 22 w 72"/>
                <a:gd name="T51" fmla="*/ 0 h 74"/>
                <a:gd name="T52" fmla="*/ 26 w 72"/>
                <a:gd name="T53" fmla="*/ 2 h 74"/>
                <a:gd name="T54" fmla="*/ 29 w 72"/>
                <a:gd name="T55" fmla="*/ 3 h 74"/>
                <a:gd name="T56" fmla="*/ 32 w 72"/>
                <a:gd name="T57" fmla="*/ 6 h 74"/>
                <a:gd name="T58" fmla="*/ 34 w 72"/>
                <a:gd name="T59" fmla="*/ 8 h 74"/>
                <a:gd name="T60" fmla="*/ 36 w 72"/>
                <a:gd name="T61" fmla="*/ 11 h 74"/>
                <a:gd name="T62" fmla="*/ 36 w 72"/>
                <a:gd name="T63" fmla="*/ 15 h 74"/>
                <a:gd name="T64" fmla="*/ 37 w 72"/>
                <a:gd name="T65" fmla="*/ 18 h 7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2"/>
                <a:gd name="T100" fmla="*/ 0 h 74"/>
                <a:gd name="T101" fmla="*/ 72 w 72"/>
                <a:gd name="T102" fmla="*/ 74 h 7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2" h="74">
                  <a:moveTo>
                    <a:pt x="72" y="37"/>
                  </a:moveTo>
                  <a:lnTo>
                    <a:pt x="71" y="44"/>
                  </a:lnTo>
                  <a:lnTo>
                    <a:pt x="70" y="51"/>
                  </a:lnTo>
                  <a:lnTo>
                    <a:pt x="66" y="57"/>
                  </a:lnTo>
                  <a:lnTo>
                    <a:pt x="62" y="62"/>
                  </a:lnTo>
                  <a:lnTo>
                    <a:pt x="56" y="67"/>
                  </a:lnTo>
                  <a:lnTo>
                    <a:pt x="50" y="70"/>
                  </a:lnTo>
                  <a:lnTo>
                    <a:pt x="43" y="73"/>
                  </a:lnTo>
                  <a:lnTo>
                    <a:pt x="35" y="74"/>
                  </a:lnTo>
                  <a:lnTo>
                    <a:pt x="28" y="73"/>
                  </a:lnTo>
                  <a:lnTo>
                    <a:pt x="22" y="70"/>
                  </a:lnTo>
                  <a:lnTo>
                    <a:pt x="16" y="67"/>
                  </a:lnTo>
                  <a:lnTo>
                    <a:pt x="10" y="62"/>
                  </a:lnTo>
                  <a:lnTo>
                    <a:pt x="5" y="57"/>
                  </a:lnTo>
                  <a:lnTo>
                    <a:pt x="2" y="51"/>
                  </a:lnTo>
                  <a:lnTo>
                    <a:pt x="1" y="44"/>
                  </a:lnTo>
                  <a:lnTo>
                    <a:pt x="0" y="37"/>
                  </a:lnTo>
                  <a:lnTo>
                    <a:pt x="1" y="30"/>
                  </a:lnTo>
                  <a:lnTo>
                    <a:pt x="2" y="23"/>
                  </a:lnTo>
                  <a:lnTo>
                    <a:pt x="5" y="17"/>
                  </a:lnTo>
                  <a:lnTo>
                    <a:pt x="10" y="12"/>
                  </a:lnTo>
                  <a:lnTo>
                    <a:pt x="16" y="7"/>
                  </a:lnTo>
                  <a:lnTo>
                    <a:pt x="22" y="4"/>
                  </a:lnTo>
                  <a:lnTo>
                    <a:pt x="28" y="1"/>
                  </a:lnTo>
                  <a:lnTo>
                    <a:pt x="35" y="0"/>
                  </a:lnTo>
                  <a:lnTo>
                    <a:pt x="43" y="1"/>
                  </a:lnTo>
                  <a:lnTo>
                    <a:pt x="50" y="4"/>
                  </a:lnTo>
                  <a:lnTo>
                    <a:pt x="56" y="7"/>
                  </a:lnTo>
                  <a:lnTo>
                    <a:pt x="62" y="12"/>
                  </a:lnTo>
                  <a:lnTo>
                    <a:pt x="66" y="16"/>
                  </a:lnTo>
                  <a:lnTo>
                    <a:pt x="70" y="23"/>
                  </a:lnTo>
                  <a:lnTo>
                    <a:pt x="71" y="30"/>
                  </a:lnTo>
                  <a:lnTo>
                    <a:pt x="72" y="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de-DE">
                <a:ea typeface="+mn-ea"/>
              </a:endParaRPr>
            </a:p>
          </p:txBody>
        </p:sp>
        <p:sp>
          <p:nvSpPr>
            <p:cNvPr id="66582" name="Freeform 27"/>
            <p:cNvSpPr>
              <a:spLocks/>
            </p:cNvSpPr>
            <p:nvPr/>
          </p:nvSpPr>
          <p:spPr bwMode="auto">
            <a:xfrm>
              <a:off x="634" y="3402"/>
              <a:ext cx="37" cy="36"/>
            </a:xfrm>
            <a:custGeom>
              <a:avLst/>
              <a:gdLst>
                <a:gd name="T0" fmla="*/ 19 w 74"/>
                <a:gd name="T1" fmla="*/ 0 h 74"/>
                <a:gd name="T2" fmla="*/ 22 w 74"/>
                <a:gd name="T3" fmla="*/ 0 h 74"/>
                <a:gd name="T4" fmla="*/ 25 w 74"/>
                <a:gd name="T5" fmla="*/ 2 h 74"/>
                <a:gd name="T6" fmla="*/ 28 w 74"/>
                <a:gd name="T7" fmla="*/ 3 h 74"/>
                <a:gd name="T8" fmla="*/ 31 w 74"/>
                <a:gd name="T9" fmla="*/ 6 h 74"/>
                <a:gd name="T10" fmla="*/ 34 w 74"/>
                <a:gd name="T11" fmla="*/ 8 h 74"/>
                <a:gd name="T12" fmla="*/ 35 w 74"/>
                <a:gd name="T13" fmla="*/ 11 h 74"/>
                <a:gd name="T14" fmla="*/ 36 w 74"/>
                <a:gd name="T15" fmla="*/ 15 h 74"/>
                <a:gd name="T16" fmla="*/ 37 w 74"/>
                <a:gd name="T17" fmla="*/ 18 h 74"/>
                <a:gd name="T18" fmla="*/ 36 w 74"/>
                <a:gd name="T19" fmla="*/ 21 h 74"/>
                <a:gd name="T20" fmla="*/ 35 w 74"/>
                <a:gd name="T21" fmla="*/ 25 h 74"/>
                <a:gd name="T22" fmla="*/ 34 w 74"/>
                <a:gd name="T23" fmla="*/ 28 h 74"/>
                <a:gd name="T24" fmla="*/ 31 w 74"/>
                <a:gd name="T25" fmla="*/ 30 h 74"/>
                <a:gd name="T26" fmla="*/ 28 w 74"/>
                <a:gd name="T27" fmla="*/ 33 h 74"/>
                <a:gd name="T28" fmla="*/ 25 w 74"/>
                <a:gd name="T29" fmla="*/ 34 h 74"/>
                <a:gd name="T30" fmla="*/ 22 w 74"/>
                <a:gd name="T31" fmla="*/ 36 h 74"/>
                <a:gd name="T32" fmla="*/ 19 w 74"/>
                <a:gd name="T33" fmla="*/ 36 h 74"/>
                <a:gd name="T34" fmla="*/ 15 w 74"/>
                <a:gd name="T35" fmla="*/ 36 h 74"/>
                <a:gd name="T36" fmla="*/ 11 w 74"/>
                <a:gd name="T37" fmla="*/ 34 h 74"/>
                <a:gd name="T38" fmla="*/ 9 w 74"/>
                <a:gd name="T39" fmla="*/ 33 h 74"/>
                <a:gd name="T40" fmla="*/ 5 w 74"/>
                <a:gd name="T41" fmla="*/ 30 h 74"/>
                <a:gd name="T42" fmla="*/ 3 w 74"/>
                <a:gd name="T43" fmla="*/ 28 h 74"/>
                <a:gd name="T44" fmla="*/ 1 w 74"/>
                <a:gd name="T45" fmla="*/ 25 h 74"/>
                <a:gd name="T46" fmla="*/ 1 w 74"/>
                <a:gd name="T47" fmla="*/ 21 h 74"/>
                <a:gd name="T48" fmla="*/ 0 w 74"/>
                <a:gd name="T49" fmla="*/ 18 h 74"/>
                <a:gd name="T50" fmla="*/ 1 w 74"/>
                <a:gd name="T51" fmla="*/ 15 h 74"/>
                <a:gd name="T52" fmla="*/ 1 w 74"/>
                <a:gd name="T53" fmla="*/ 11 h 74"/>
                <a:gd name="T54" fmla="*/ 3 w 74"/>
                <a:gd name="T55" fmla="*/ 8 h 74"/>
                <a:gd name="T56" fmla="*/ 5 w 74"/>
                <a:gd name="T57" fmla="*/ 6 h 74"/>
                <a:gd name="T58" fmla="*/ 8 w 74"/>
                <a:gd name="T59" fmla="*/ 3 h 74"/>
                <a:gd name="T60" fmla="*/ 11 w 74"/>
                <a:gd name="T61" fmla="*/ 2 h 74"/>
                <a:gd name="T62" fmla="*/ 15 w 74"/>
                <a:gd name="T63" fmla="*/ 0 h 74"/>
                <a:gd name="T64" fmla="*/ 19 w 74"/>
                <a:gd name="T65" fmla="*/ 0 h 7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74"/>
                <a:gd name="T100" fmla="*/ 0 h 74"/>
                <a:gd name="T101" fmla="*/ 74 w 74"/>
                <a:gd name="T102" fmla="*/ 74 h 7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74" h="74">
                  <a:moveTo>
                    <a:pt x="37" y="0"/>
                  </a:moveTo>
                  <a:lnTo>
                    <a:pt x="44" y="1"/>
                  </a:lnTo>
                  <a:lnTo>
                    <a:pt x="51" y="4"/>
                  </a:lnTo>
                  <a:lnTo>
                    <a:pt x="56" y="7"/>
                  </a:lnTo>
                  <a:lnTo>
                    <a:pt x="62" y="12"/>
                  </a:lnTo>
                  <a:lnTo>
                    <a:pt x="67" y="17"/>
                  </a:lnTo>
                  <a:lnTo>
                    <a:pt x="70" y="23"/>
                  </a:lnTo>
                  <a:lnTo>
                    <a:pt x="72" y="30"/>
                  </a:lnTo>
                  <a:lnTo>
                    <a:pt x="74" y="37"/>
                  </a:lnTo>
                  <a:lnTo>
                    <a:pt x="72" y="44"/>
                  </a:lnTo>
                  <a:lnTo>
                    <a:pt x="70" y="51"/>
                  </a:lnTo>
                  <a:lnTo>
                    <a:pt x="67" y="57"/>
                  </a:lnTo>
                  <a:lnTo>
                    <a:pt x="62" y="62"/>
                  </a:lnTo>
                  <a:lnTo>
                    <a:pt x="56" y="67"/>
                  </a:lnTo>
                  <a:lnTo>
                    <a:pt x="51" y="70"/>
                  </a:lnTo>
                  <a:lnTo>
                    <a:pt x="44" y="73"/>
                  </a:lnTo>
                  <a:lnTo>
                    <a:pt x="37" y="74"/>
                  </a:lnTo>
                  <a:lnTo>
                    <a:pt x="30" y="73"/>
                  </a:lnTo>
                  <a:lnTo>
                    <a:pt x="23" y="70"/>
                  </a:lnTo>
                  <a:lnTo>
                    <a:pt x="17" y="67"/>
                  </a:lnTo>
                  <a:lnTo>
                    <a:pt x="11" y="62"/>
                  </a:lnTo>
                  <a:lnTo>
                    <a:pt x="7" y="57"/>
                  </a:lnTo>
                  <a:lnTo>
                    <a:pt x="3" y="51"/>
                  </a:lnTo>
                  <a:lnTo>
                    <a:pt x="1" y="44"/>
                  </a:lnTo>
                  <a:lnTo>
                    <a:pt x="0" y="37"/>
                  </a:lnTo>
                  <a:lnTo>
                    <a:pt x="1" y="30"/>
                  </a:lnTo>
                  <a:lnTo>
                    <a:pt x="3" y="23"/>
                  </a:lnTo>
                  <a:lnTo>
                    <a:pt x="7" y="16"/>
                  </a:lnTo>
                  <a:lnTo>
                    <a:pt x="11" y="12"/>
                  </a:lnTo>
                  <a:lnTo>
                    <a:pt x="16" y="7"/>
                  </a:lnTo>
                  <a:lnTo>
                    <a:pt x="23" y="4"/>
                  </a:lnTo>
                  <a:lnTo>
                    <a:pt x="30" y="1"/>
                  </a:lnTo>
                  <a:lnTo>
                    <a:pt x="3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de-DE">
                <a:ea typeface="+mn-ea"/>
              </a:endParaRPr>
            </a:p>
          </p:txBody>
        </p:sp>
        <p:sp>
          <p:nvSpPr>
            <p:cNvPr id="66583" name="Freeform 28"/>
            <p:cNvSpPr>
              <a:spLocks/>
            </p:cNvSpPr>
            <p:nvPr/>
          </p:nvSpPr>
          <p:spPr bwMode="auto">
            <a:xfrm>
              <a:off x="362" y="3467"/>
              <a:ext cx="49" cy="46"/>
            </a:xfrm>
            <a:custGeom>
              <a:avLst/>
              <a:gdLst>
                <a:gd name="T0" fmla="*/ 0 w 98"/>
                <a:gd name="T1" fmla="*/ 23 h 94"/>
                <a:gd name="T2" fmla="*/ 1 w 98"/>
                <a:gd name="T3" fmla="*/ 19 h 94"/>
                <a:gd name="T4" fmla="*/ 2 w 98"/>
                <a:gd name="T5" fmla="*/ 14 h 94"/>
                <a:gd name="T6" fmla="*/ 4 w 98"/>
                <a:gd name="T7" fmla="*/ 11 h 94"/>
                <a:gd name="T8" fmla="*/ 7 w 98"/>
                <a:gd name="T9" fmla="*/ 7 h 94"/>
                <a:gd name="T10" fmla="*/ 9 w 98"/>
                <a:gd name="T11" fmla="*/ 6 h 94"/>
                <a:gd name="T12" fmla="*/ 11 w 98"/>
                <a:gd name="T13" fmla="*/ 4 h 94"/>
                <a:gd name="T14" fmla="*/ 12 w 98"/>
                <a:gd name="T15" fmla="*/ 3 h 94"/>
                <a:gd name="T16" fmla="*/ 15 w 98"/>
                <a:gd name="T17" fmla="*/ 2 h 94"/>
                <a:gd name="T18" fmla="*/ 18 w 98"/>
                <a:gd name="T19" fmla="*/ 1 h 94"/>
                <a:gd name="T20" fmla="*/ 20 w 98"/>
                <a:gd name="T21" fmla="*/ 0 h 94"/>
                <a:gd name="T22" fmla="*/ 23 w 98"/>
                <a:gd name="T23" fmla="*/ 0 h 94"/>
                <a:gd name="T24" fmla="*/ 25 w 98"/>
                <a:gd name="T25" fmla="*/ 0 h 94"/>
                <a:gd name="T26" fmla="*/ 27 w 98"/>
                <a:gd name="T27" fmla="*/ 0 h 94"/>
                <a:gd name="T28" fmla="*/ 29 w 98"/>
                <a:gd name="T29" fmla="*/ 0 h 94"/>
                <a:gd name="T30" fmla="*/ 31 w 98"/>
                <a:gd name="T31" fmla="*/ 1 h 94"/>
                <a:gd name="T32" fmla="*/ 34 w 98"/>
                <a:gd name="T33" fmla="*/ 2 h 94"/>
                <a:gd name="T34" fmla="*/ 37 w 98"/>
                <a:gd name="T35" fmla="*/ 3 h 94"/>
                <a:gd name="T36" fmla="*/ 38 w 98"/>
                <a:gd name="T37" fmla="*/ 4 h 94"/>
                <a:gd name="T38" fmla="*/ 41 w 98"/>
                <a:gd name="T39" fmla="*/ 6 h 94"/>
                <a:gd name="T40" fmla="*/ 42 w 98"/>
                <a:gd name="T41" fmla="*/ 7 h 94"/>
                <a:gd name="T42" fmla="*/ 45 w 98"/>
                <a:gd name="T43" fmla="*/ 11 h 94"/>
                <a:gd name="T44" fmla="*/ 47 w 98"/>
                <a:gd name="T45" fmla="*/ 14 h 94"/>
                <a:gd name="T46" fmla="*/ 49 w 98"/>
                <a:gd name="T47" fmla="*/ 19 h 94"/>
                <a:gd name="T48" fmla="*/ 49 w 98"/>
                <a:gd name="T49" fmla="*/ 23 h 94"/>
                <a:gd name="T50" fmla="*/ 49 w 98"/>
                <a:gd name="T51" fmla="*/ 28 h 94"/>
                <a:gd name="T52" fmla="*/ 47 w 98"/>
                <a:gd name="T53" fmla="*/ 32 h 94"/>
                <a:gd name="T54" fmla="*/ 45 w 98"/>
                <a:gd name="T55" fmla="*/ 36 h 94"/>
                <a:gd name="T56" fmla="*/ 42 w 98"/>
                <a:gd name="T57" fmla="*/ 39 h 94"/>
                <a:gd name="T58" fmla="*/ 38 w 98"/>
                <a:gd name="T59" fmla="*/ 42 h 94"/>
                <a:gd name="T60" fmla="*/ 34 w 98"/>
                <a:gd name="T61" fmla="*/ 44 h 94"/>
                <a:gd name="T62" fmla="*/ 29 w 98"/>
                <a:gd name="T63" fmla="*/ 45 h 94"/>
                <a:gd name="T64" fmla="*/ 25 w 98"/>
                <a:gd name="T65" fmla="*/ 46 h 94"/>
                <a:gd name="T66" fmla="*/ 23 w 98"/>
                <a:gd name="T67" fmla="*/ 46 h 94"/>
                <a:gd name="T68" fmla="*/ 20 w 98"/>
                <a:gd name="T69" fmla="*/ 45 h 94"/>
                <a:gd name="T70" fmla="*/ 18 w 98"/>
                <a:gd name="T71" fmla="*/ 45 h 94"/>
                <a:gd name="T72" fmla="*/ 15 w 98"/>
                <a:gd name="T73" fmla="*/ 44 h 94"/>
                <a:gd name="T74" fmla="*/ 12 w 98"/>
                <a:gd name="T75" fmla="*/ 43 h 94"/>
                <a:gd name="T76" fmla="*/ 11 w 98"/>
                <a:gd name="T77" fmla="*/ 42 h 94"/>
                <a:gd name="T78" fmla="*/ 9 w 98"/>
                <a:gd name="T79" fmla="*/ 41 h 94"/>
                <a:gd name="T80" fmla="*/ 7 w 98"/>
                <a:gd name="T81" fmla="*/ 39 h 94"/>
                <a:gd name="T82" fmla="*/ 4 w 98"/>
                <a:gd name="T83" fmla="*/ 36 h 94"/>
                <a:gd name="T84" fmla="*/ 2 w 98"/>
                <a:gd name="T85" fmla="*/ 32 h 94"/>
                <a:gd name="T86" fmla="*/ 1 w 98"/>
                <a:gd name="T87" fmla="*/ 27 h 94"/>
                <a:gd name="T88" fmla="*/ 0 w 98"/>
                <a:gd name="T89" fmla="*/ 23 h 9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8"/>
                <a:gd name="T136" fmla="*/ 0 h 94"/>
                <a:gd name="T137" fmla="*/ 98 w 98"/>
                <a:gd name="T138" fmla="*/ 94 h 9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8" h="94">
                  <a:moveTo>
                    <a:pt x="0" y="47"/>
                  </a:moveTo>
                  <a:lnTo>
                    <a:pt x="1" y="38"/>
                  </a:lnTo>
                  <a:lnTo>
                    <a:pt x="3" y="29"/>
                  </a:lnTo>
                  <a:lnTo>
                    <a:pt x="8" y="22"/>
                  </a:lnTo>
                  <a:lnTo>
                    <a:pt x="14" y="15"/>
                  </a:lnTo>
                  <a:lnTo>
                    <a:pt x="17" y="12"/>
                  </a:lnTo>
                  <a:lnTo>
                    <a:pt x="22" y="8"/>
                  </a:lnTo>
                  <a:lnTo>
                    <a:pt x="25" y="6"/>
                  </a:lnTo>
                  <a:lnTo>
                    <a:pt x="30" y="4"/>
                  </a:lnTo>
                  <a:lnTo>
                    <a:pt x="35" y="3"/>
                  </a:lnTo>
                  <a:lnTo>
                    <a:pt x="39" y="1"/>
                  </a:lnTo>
                  <a:lnTo>
                    <a:pt x="45" y="0"/>
                  </a:lnTo>
                  <a:lnTo>
                    <a:pt x="50" y="0"/>
                  </a:lnTo>
                  <a:lnTo>
                    <a:pt x="54" y="0"/>
                  </a:lnTo>
                  <a:lnTo>
                    <a:pt x="59" y="1"/>
                  </a:lnTo>
                  <a:lnTo>
                    <a:pt x="63" y="3"/>
                  </a:lnTo>
                  <a:lnTo>
                    <a:pt x="68" y="4"/>
                  </a:lnTo>
                  <a:lnTo>
                    <a:pt x="73" y="6"/>
                  </a:lnTo>
                  <a:lnTo>
                    <a:pt x="76" y="8"/>
                  </a:lnTo>
                  <a:lnTo>
                    <a:pt x="81" y="12"/>
                  </a:lnTo>
                  <a:lnTo>
                    <a:pt x="84" y="15"/>
                  </a:lnTo>
                  <a:lnTo>
                    <a:pt x="90" y="22"/>
                  </a:lnTo>
                  <a:lnTo>
                    <a:pt x="94" y="29"/>
                  </a:lnTo>
                  <a:lnTo>
                    <a:pt x="97" y="38"/>
                  </a:lnTo>
                  <a:lnTo>
                    <a:pt x="98" y="47"/>
                  </a:lnTo>
                  <a:lnTo>
                    <a:pt x="97" y="57"/>
                  </a:lnTo>
                  <a:lnTo>
                    <a:pt x="94" y="66"/>
                  </a:lnTo>
                  <a:lnTo>
                    <a:pt x="90" y="73"/>
                  </a:lnTo>
                  <a:lnTo>
                    <a:pt x="84" y="80"/>
                  </a:lnTo>
                  <a:lnTo>
                    <a:pt x="76" y="85"/>
                  </a:lnTo>
                  <a:lnTo>
                    <a:pt x="68" y="90"/>
                  </a:lnTo>
                  <a:lnTo>
                    <a:pt x="59" y="92"/>
                  </a:lnTo>
                  <a:lnTo>
                    <a:pt x="50" y="94"/>
                  </a:lnTo>
                  <a:lnTo>
                    <a:pt x="45" y="94"/>
                  </a:lnTo>
                  <a:lnTo>
                    <a:pt x="39" y="92"/>
                  </a:lnTo>
                  <a:lnTo>
                    <a:pt x="35" y="91"/>
                  </a:lnTo>
                  <a:lnTo>
                    <a:pt x="30" y="90"/>
                  </a:lnTo>
                  <a:lnTo>
                    <a:pt x="25" y="88"/>
                  </a:lnTo>
                  <a:lnTo>
                    <a:pt x="22" y="85"/>
                  </a:lnTo>
                  <a:lnTo>
                    <a:pt x="17" y="83"/>
                  </a:lnTo>
                  <a:lnTo>
                    <a:pt x="14" y="80"/>
                  </a:lnTo>
                  <a:lnTo>
                    <a:pt x="8" y="73"/>
                  </a:lnTo>
                  <a:lnTo>
                    <a:pt x="3" y="65"/>
                  </a:lnTo>
                  <a:lnTo>
                    <a:pt x="1" y="56"/>
                  </a:lnTo>
                  <a:lnTo>
                    <a:pt x="0"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de-DE">
                <a:ea typeface="+mn-ea"/>
              </a:endParaRPr>
            </a:p>
          </p:txBody>
        </p:sp>
        <p:sp>
          <p:nvSpPr>
            <p:cNvPr id="66584" name="Freeform 29"/>
            <p:cNvSpPr>
              <a:spLocks/>
            </p:cNvSpPr>
            <p:nvPr/>
          </p:nvSpPr>
          <p:spPr bwMode="auto">
            <a:xfrm>
              <a:off x="456" y="3467"/>
              <a:ext cx="49" cy="46"/>
            </a:xfrm>
            <a:custGeom>
              <a:avLst/>
              <a:gdLst>
                <a:gd name="T0" fmla="*/ 0 w 97"/>
                <a:gd name="T1" fmla="*/ 23 h 94"/>
                <a:gd name="T2" fmla="*/ 1 w 97"/>
                <a:gd name="T3" fmla="*/ 19 h 94"/>
                <a:gd name="T4" fmla="*/ 2 w 97"/>
                <a:gd name="T5" fmla="*/ 14 h 94"/>
                <a:gd name="T6" fmla="*/ 4 w 97"/>
                <a:gd name="T7" fmla="*/ 11 h 94"/>
                <a:gd name="T8" fmla="*/ 7 w 97"/>
                <a:gd name="T9" fmla="*/ 7 h 94"/>
                <a:gd name="T10" fmla="*/ 8 w 97"/>
                <a:gd name="T11" fmla="*/ 6 h 94"/>
                <a:gd name="T12" fmla="*/ 11 w 97"/>
                <a:gd name="T13" fmla="*/ 4 h 94"/>
                <a:gd name="T14" fmla="*/ 12 w 97"/>
                <a:gd name="T15" fmla="*/ 3 h 94"/>
                <a:gd name="T16" fmla="*/ 15 w 97"/>
                <a:gd name="T17" fmla="*/ 2 h 94"/>
                <a:gd name="T18" fmla="*/ 17 w 97"/>
                <a:gd name="T19" fmla="*/ 1 h 94"/>
                <a:gd name="T20" fmla="*/ 19 w 97"/>
                <a:gd name="T21" fmla="*/ 0 h 94"/>
                <a:gd name="T22" fmla="*/ 22 w 97"/>
                <a:gd name="T23" fmla="*/ 0 h 94"/>
                <a:gd name="T24" fmla="*/ 24 w 97"/>
                <a:gd name="T25" fmla="*/ 0 h 94"/>
                <a:gd name="T26" fmla="*/ 27 w 97"/>
                <a:gd name="T27" fmla="*/ 0 h 94"/>
                <a:gd name="T28" fmla="*/ 30 w 97"/>
                <a:gd name="T29" fmla="*/ 0 h 94"/>
                <a:gd name="T30" fmla="*/ 32 w 97"/>
                <a:gd name="T31" fmla="*/ 1 h 94"/>
                <a:gd name="T32" fmla="*/ 34 w 97"/>
                <a:gd name="T33" fmla="*/ 2 h 94"/>
                <a:gd name="T34" fmla="*/ 36 w 97"/>
                <a:gd name="T35" fmla="*/ 3 h 94"/>
                <a:gd name="T36" fmla="*/ 38 w 97"/>
                <a:gd name="T37" fmla="*/ 4 h 94"/>
                <a:gd name="T38" fmla="*/ 41 w 97"/>
                <a:gd name="T39" fmla="*/ 6 h 94"/>
                <a:gd name="T40" fmla="*/ 42 w 97"/>
                <a:gd name="T41" fmla="*/ 7 h 94"/>
                <a:gd name="T42" fmla="*/ 45 w 97"/>
                <a:gd name="T43" fmla="*/ 11 h 94"/>
                <a:gd name="T44" fmla="*/ 47 w 97"/>
                <a:gd name="T45" fmla="*/ 14 h 94"/>
                <a:gd name="T46" fmla="*/ 48 w 97"/>
                <a:gd name="T47" fmla="*/ 19 h 94"/>
                <a:gd name="T48" fmla="*/ 49 w 97"/>
                <a:gd name="T49" fmla="*/ 23 h 94"/>
                <a:gd name="T50" fmla="*/ 48 w 97"/>
                <a:gd name="T51" fmla="*/ 28 h 94"/>
                <a:gd name="T52" fmla="*/ 47 w 97"/>
                <a:gd name="T53" fmla="*/ 32 h 94"/>
                <a:gd name="T54" fmla="*/ 45 w 97"/>
                <a:gd name="T55" fmla="*/ 36 h 94"/>
                <a:gd name="T56" fmla="*/ 42 w 97"/>
                <a:gd name="T57" fmla="*/ 39 h 94"/>
                <a:gd name="T58" fmla="*/ 38 w 97"/>
                <a:gd name="T59" fmla="*/ 42 h 94"/>
                <a:gd name="T60" fmla="*/ 34 w 97"/>
                <a:gd name="T61" fmla="*/ 44 h 94"/>
                <a:gd name="T62" fmla="*/ 29 w 97"/>
                <a:gd name="T63" fmla="*/ 45 h 94"/>
                <a:gd name="T64" fmla="*/ 24 w 97"/>
                <a:gd name="T65" fmla="*/ 46 h 94"/>
                <a:gd name="T66" fmla="*/ 22 w 97"/>
                <a:gd name="T67" fmla="*/ 46 h 94"/>
                <a:gd name="T68" fmla="*/ 19 w 97"/>
                <a:gd name="T69" fmla="*/ 45 h 94"/>
                <a:gd name="T70" fmla="*/ 17 w 97"/>
                <a:gd name="T71" fmla="*/ 45 h 94"/>
                <a:gd name="T72" fmla="*/ 15 w 97"/>
                <a:gd name="T73" fmla="*/ 44 h 94"/>
                <a:gd name="T74" fmla="*/ 12 w 97"/>
                <a:gd name="T75" fmla="*/ 43 h 94"/>
                <a:gd name="T76" fmla="*/ 11 w 97"/>
                <a:gd name="T77" fmla="*/ 42 h 94"/>
                <a:gd name="T78" fmla="*/ 8 w 97"/>
                <a:gd name="T79" fmla="*/ 41 h 94"/>
                <a:gd name="T80" fmla="*/ 7 w 97"/>
                <a:gd name="T81" fmla="*/ 39 h 94"/>
                <a:gd name="T82" fmla="*/ 4 w 97"/>
                <a:gd name="T83" fmla="*/ 36 h 94"/>
                <a:gd name="T84" fmla="*/ 2 w 97"/>
                <a:gd name="T85" fmla="*/ 32 h 94"/>
                <a:gd name="T86" fmla="*/ 1 w 97"/>
                <a:gd name="T87" fmla="*/ 27 h 94"/>
                <a:gd name="T88" fmla="*/ 0 w 97"/>
                <a:gd name="T89" fmla="*/ 23 h 9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7"/>
                <a:gd name="T136" fmla="*/ 0 h 94"/>
                <a:gd name="T137" fmla="*/ 97 w 97"/>
                <a:gd name="T138" fmla="*/ 94 h 94"/>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7" h="94">
                  <a:moveTo>
                    <a:pt x="0" y="47"/>
                  </a:moveTo>
                  <a:lnTo>
                    <a:pt x="1" y="38"/>
                  </a:lnTo>
                  <a:lnTo>
                    <a:pt x="3" y="29"/>
                  </a:lnTo>
                  <a:lnTo>
                    <a:pt x="7" y="22"/>
                  </a:lnTo>
                  <a:lnTo>
                    <a:pt x="13" y="15"/>
                  </a:lnTo>
                  <a:lnTo>
                    <a:pt x="16" y="12"/>
                  </a:lnTo>
                  <a:lnTo>
                    <a:pt x="21" y="8"/>
                  </a:lnTo>
                  <a:lnTo>
                    <a:pt x="24" y="6"/>
                  </a:lnTo>
                  <a:lnTo>
                    <a:pt x="29" y="4"/>
                  </a:lnTo>
                  <a:lnTo>
                    <a:pt x="33" y="3"/>
                  </a:lnTo>
                  <a:lnTo>
                    <a:pt x="38" y="1"/>
                  </a:lnTo>
                  <a:lnTo>
                    <a:pt x="44" y="0"/>
                  </a:lnTo>
                  <a:lnTo>
                    <a:pt x="48" y="0"/>
                  </a:lnTo>
                  <a:lnTo>
                    <a:pt x="53" y="0"/>
                  </a:lnTo>
                  <a:lnTo>
                    <a:pt x="59" y="1"/>
                  </a:lnTo>
                  <a:lnTo>
                    <a:pt x="63" y="3"/>
                  </a:lnTo>
                  <a:lnTo>
                    <a:pt x="68" y="4"/>
                  </a:lnTo>
                  <a:lnTo>
                    <a:pt x="72" y="6"/>
                  </a:lnTo>
                  <a:lnTo>
                    <a:pt x="76" y="8"/>
                  </a:lnTo>
                  <a:lnTo>
                    <a:pt x="81" y="12"/>
                  </a:lnTo>
                  <a:lnTo>
                    <a:pt x="84" y="15"/>
                  </a:lnTo>
                  <a:lnTo>
                    <a:pt x="90" y="22"/>
                  </a:lnTo>
                  <a:lnTo>
                    <a:pt x="93" y="29"/>
                  </a:lnTo>
                  <a:lnTo>
                    <a:pt x="96" y="38"/>
                  </a:lnTo>
                  <a:lnTo>
                    <a:pt x="97" y="47"/>
                  </a:lnTo>
                  <a:lnTo>
                    <a:pt x="96" y="57"/>
                  </a:lnTo>
                  <a:lnTo>
                    <a:pt x="93" y="66"/>
                  </a:lnTo>
                  <a:lnTo>
                    <a:pt x="89" y="73"/>
                  </a:lnTo>
                  <a:lnTo>
                    <a:pt x="83" y="80"/>
                  </a:lnTo>
                  <a:lnTo>
                    <a:pt x="75" y="85"/>
                  </a:lnTo>
                  <a:lnTo>
                    <a:pt x="67" y="90"/>
                  </a:lnTo>
                  <a:lnTo>
                    <a:pt x="57" y="92"/>
                  </a:lnTo>
                  <a:lnTo>
                    <a:pt x="48" y="94"/>
                  </a:lnTo>
                  <a:lnTo>
                    <a:pt x="44" y="94"/>
                  </a:lnTo>
                  <a:lnTo>
                    <a:pt x="38" y="92"/>
                  </a:lnTo>
                  <a:lnTo>
                    <a:pt x="33" y="91"/>
                  </a:lnTo>
                  <a:lnTo>
                    <a:pt x="29" y="90"/>
                  </a:lnTo>
                  <a:lnTo>
                    <a:pt x="24" y="88"/>
                  </a:lnTo>
                  <a:lnTo>
                    <a:pt x="21" y="85"/>
                  </a:lnTo>
                  <a:lnTo>
                    <a:pt x="16" y="83"/>
                  </a:lnTo>
                  <a:lnTo>
                    <a:pt x="13" y="80"/>
                  </a:lnTo>
                  <a:lnTo>
                    <a:pt x="7" y="73"/>
                  </a:lnTo>
                  <a:lnTo>
                    <a:pt x="3" y="65"/>
                  </a:lnTo>
                  <a:lnTo>
                    <a:pt x="1" y="56"/>
                  </a:lnTo>
                  <a:lnTo>
                    <a:pt x="0"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de-DE">
                <a:ea typeface="+mn-ea"/>
              </a:endParaRPr>
            </a:p>
          </p:txBody>
        </p:sp>
        <p:sp>
          <p:nvSpPr>
            <p:cNvPr id="66585" name="Freeform 30"/>
            <p:cNvSpPr>
              <a:spLocks/>
            </p:cNvSpPr>
            <p:nvPr/>
          </p:nvSpPr>
          <p:spPr bwMode="auto">
            <a:xfrm>
              <a:off x="378" y="3481"/>
              <a:ext cx="18" cy="18"/>
            </a:xfrm>
            <a:custGeom>
              <a:avLst/>
              <a:gdLst>
                <a:gd name="T0" fmla="*/ 9 w 36"/>
                <a:gd name="T1" fmla="*/ 0 h 36"/>
                <a:gd name="T2" fmla="*/ 6 w 36"/>
                <a:gd name="T3" fmla="*/ 1 h 36"/>
                <a:gd name="T4" fmla="*/ 3 w 36"/>
                <a:gd name="T5" fmla="*/ 3 h 36"/>
                <a:gd name="T6" fmla="*/ 1 w 36"/>
                <a:gd name="T7" fmla="*/ 6 h 36"/>
                <a:gd name="T8" fmla="*/ 0 w 36"/>
                <a:gd name="T9" fmla="*/ 9 h 36"/>
                <a:gd name="T10" fmla="*/ 1 w 36"/>
                <a:gd name="T11" fmla="*/ 12 h 36"/>
                <a:gd name="T12" fmla="*/ 3 w 36"/>
                <a:gd name="T13" fmla="*/ 15 h 36"/>
                <a:gd name="T14" fmla="*/ 6 w 36"/>
                <a:gd name="T15" fmla="*/ 18 h 36"/>
                <a:gd name="T16" fmla="*/ 9 w 36"/>
                <a:gd name="T17" fmla="*/ 18 h 36"/>
                <a:gd name="T18" fmla="*/ 12 w 36"/>
                <a:gd name="T19" fmla="*/ 18 h 36"/>
                <a:gd name="T20" fmla="*/ 15 w 36"/>
                <a:gd name="T21" fmla="*/ 15 h 36"/>
                <a:gd name="T22" fmla="*/ 18 w 36"/>
                <a:gd name="T23" fmla="*/ 12 h 36"/>
                <a:gd name="T24" fmla="*/ 18 w 36"/>
                <a:gd name="T25" fmla="*/ 9 h 36"/>
                <a:gd name="T26" fmla="*/ 18 w 36"/>
                <a:gd name="T27" fmla="*/ 6 h 36"/>
                <a:gd name="T28" fmla="*/ 15 w 36"/>
                <a:gd name="T29" fmla="*/ 3 h 36"/>
                <a:gd name="T30" fmla="*/ 12 w 36"/>
                <a:gd name="T31" fmla="*/ 1 h 36"/>
                <a:gd name="T32" fmla="*/ 9 w 36"/>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19" y="0"/>
                  </a:moveTo>
                  <a:lnTo>
                    <a:pt x="12" y="1"/>
                  </a:lnTo>
                  <a:lnTo>
                    <a:pt x="6" y="6"/>
                  </a:lnTo>
                  <a:lnTo>
                    <a:pt x="1" y="12"/>
                  </a:lnTo>
                  <a:lnTo>
                    <a:pt x="0" y="18"/>
                  </a:lnTo>
                  <a:lnTo>
                    <a:pt x="1" y="25"/>
                  </a:lnTo>
                  <a:lnTo>
                    <a:pt x="6" y="30"/>
                  </a:lnTo>
                  <a:lnTo>
                    <a:pt x="12" y="35"/>
                  </a:lnTo>
                  <a:lnTo>
                    <a:pt x="19" y="36"/>
                  </a:lnTo>
                  <a:lnTo>
                    <a:pt x="25" y="35"/>
                  </a:lnTo>
                  <a:lnTo>
                    <a:pt x="31" y="30"/>
                  </a:lnTo>
                  <a:lnTo>
                    <a:pt x="35" y="25"/>
                  </a:lnTo>
                  <a:lnTo>
                    <a:pt x="36" y="18"/>
                  </a:lnTo>
                  <a:lnTo>
                    <a:pt x="35" y="12"/>
                  </a:lnTo>
                  <a:lnTo>
                    <a:pt x="31" y="6"/>
                  </a:lnTo>
                  <a:lnTo>
                    <a:pt x="25" y="1"/>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de-DE">
                <a:ea typeface="+mn-ea"/>
              </a:endParaRPr>
            </a:p>
          </p:txBody>
        </p:sp>
        <p:sp>
          <p:nvSpPr>
            <p:cNvPr id="66586" name="Freeform 31"/>
            <p:cNvSpPr>
              <a:spLocks/>
            </p:cNvSpPr>
            <p:nvPr/>
          </p:nvSpPr>
          <p:spPr bwMode="auto">
            <a:xfrm>
              <a:off x="473" y="3481"/>
              <a:ext cx="17" cy="18"/>
            </a:xfrm>
            <a:custGeom>
              <a:avLst/>
              <a:gdLst>
                <a:gd name="T0" fmla="*/ 9 w 36"/>
                <a:gd name="T1" fmla="*/ 0 h 36"/>
                <a:gd name="T2" fmla="*/ 6 w 36"/>
                <a:gd name="T3" fmla="*/ 1 h 36"/>
                <a:gd name="T4" fmla="*/ 3 w 36"/>
                <a:gd name="T5" fmla="*/ 3 h 36"/>
                <a:gd name="T6" fmla="*/ 0 w 36"/>
                <a:gd name="T7" fmla="*/ 6 h 36"/>
                <a:gd name="T8" fmla="*/ 0 w 36"/>
                <a:gd name="T9" fmla="*/ 9 h 36"/>
                <a:gd name="T10" fmla="*/ 0 w 36"/>
                <a:gd name="T11" fmla="*/ 12 h 36"/>
                <a:gd name="T12" fmla="*/ 3 w 36"/>
                <a:gd name="T13" fmla="*/ 15 h 36"/>
                <a:gd name="T14" fmla="*/ 6 w 36"/>
                <a:gd name="T15" fmla="*/ 18 h 36"/>
                <a:gd name="T16" fmla="*/ 9 w 36"/>
                <a:gd name="T17" fmla="*/ 18 h 36"/>
                <a:gd name="T18" fmla="*/ 12 w 36"/>
                <a:gd name="T19" fmla="*/ 18 h 36"/>
                <a:gd name="T20" fmla="*/ 15 w 36"/>
                <a:gd name="T21" fmla="*/ 15 h 36"/>
                <a:gd name="T22" fmla="*/ 17 w 36"/>
                <a:gd name="T23" fmla="*/ 12 h 36"/>
                <a:gd name="T24" fmla="*/ 17 w 36"/>
                <a:gd name="T25" fmla="*/ 9 h 36"/>
                <a:gd name="T26" fmla="*/ 17 w 36"/>
                <a:gd name="T27" fmla="*/ 6 h 36"/>
                <a:gd name="T28" fmla="*/ 15 w 36"/>
                <a:gd name="T29" fmla="*/ 3 h 36"/>
                <a:gd name="T30" fmla="*/ 12 w 36"/>
                <a:gd name="T31" fmla="*/ 1 h 36"/>
                <a:gd name="T32" fmla="*/ 9 w 36"/>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19" y="0"/>
                  </a:moveTo>
                  <a:lnTo>
                    <a:pt x="12" y="1"/>
                  </a:lnTo>
                  <a:lnTo>
                    <a:pt x="6" y="6"/>
                  </a:lnTo>
                  <a:lnTo>
                    <a:pt x="1" y="12"/>
                  </a:lnTo>
                  <a:lnTo>
                    <a:pt x="0" y="18"/>
                  </a:lnTo>
                  <a:lnTo>
                    <a:pt x="1" y="25"/>
                  </a:lnTo>
                  <a:lnTo>
                    <a:pt x="6" y="30"/>
                  </a:lnTo>
                  <a:lnTo>
                    <a:pt x="12" y="35"/>
                  </a:lnTo>
                  <a:lnTo>
                    <a:pt x="19" y="36"/>
                  </a:lnTo>
                  <a:lnTo>
                    <a:pt x="25" y="35"/>
                  </a:lnTo>
                  <a:lnTo>
                    <a:pt x="31" y="30"/>
                  </a:lnTo>
                  <a:lnTo>
                    <a:pt x="35" y="25"/>
                  </a:lnTo>
                  <a:lnTo>
                    <a:pt x="36" y="18"/>
                  </a:lnTo>
                  <a:lnTo>
                    <a:pt x="35" y="12"/>
                  </a:lnTo>
                  <a:lnTo>
                    <a:pt x="31" y="6"/>
                  </a:lnTo>
                  <a:lnTo>
                    <a:pt x="25" y="1"/>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defRPr/>
              </a:pPr>
              <a:endParaRPr lang="de-DE">
                <a:ea typeface="+mn-ea"/>
              </a:endParaRPr>
            </a:p>
          </p:txBody>
        </p:sp>
      </p:gr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46091"/>
                                        </p:tgtEl>
                                        <p:attrNameLst>
                                          <p:attrName>style.visibility</p:attrName>
                                        </p:attrNameLst>
                                      </p:cBhvr>
                                      <p:to>
                                        <p:strVal val="visible"/>
                                      </p:to>
                                    </p:set>
                                    <p:anim calcmode="lin" valueType="num">
                                      <p:cBhvr additive="base">
                                        <p:cTn id="7" dur="500" fill="hold"/>
                                        <p:tgtEl>
                                          <p:spTgt spid="46091"/>
                                        </p:tgtEl>
                                        <p:attrNameLst>
                                          <p:attrName>ppt_x</p:attrName>
                                        </p:attrNameLst>
                                      </p:cBhvr>
                                      <p:tavLst>
                                        <p:tav tm="0">
                                          <p:val>
                                            <p:strVal val="0-#ppt_w/2"/>
                                          </p:val>
                                        </p:tav>
                                        <p:tav tm="100000">
                                          <p:val>
                                            <p:strVal val="#ppt_x"/>
                                          </p:val>
                                        </p:tav>
                                      </p:tavLst>
                                    </p:anim>
                                    <p:anim calcmode="lin" valueType="num">
                                      <p:cBhvr additive="base">
                                        <p:cTn id="8" dur="500" fill="hold"/>
                                        <p:tgtEl>
                                          <p:spTgt spid="46091"/>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6084">
                                            <p:txEl>
                                              <p:pRg st="0" end="0"/>
                                            </p:txEl>
                                          </p:spTgt>
                                        </p:tgtEl>
                                        <p:attrNameLst>
                                          <p:attrName>style.visibility</p:attrName>
                                        </p:attrNameLst>
                                      </p:cBhvr>
                                      <p:to>
                                        <p:strVal val="visible"/>
                                      </p:to>
                                    </p:set>
                                    <p:anim calcmode="lin" valueType="num">
                                      <p:cBhvr additive="base">
                                        <p:cTn id="13" dur="500" fill="hold"/>
                                        <p:tgtEl>
                                          <p:spTgt spid="46084">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608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6084">
                                            <p:txEl>
                                              <p:pRg st="1" end="1"/>
                                            </p:txEl>
                                          </p:spTgt>
                                        </p:tgtEl>
                                        <p:attrNameLst>
                                          <p:attrName>style.visibility</p:attrName>
                                        </p:attrNameLst>
                                      </p:cBhvr>
                                      <p:to>
                                        <p:strVal val="visible"/>
                                      </p:to>
                                    </p:set>
                                    <p:anim calcmode="lin" valueType="num">
                                      <p:cBhvr additive="base">
                                        <p:cTn id="19" dur="500" fill="hold"/>
                                        <p:tgtEl>
                                          <p:spTgt spid="46084">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608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46084">
                                            <p:txEl>
                                              <p:pRg st="2" end="2"/>
                                            </p:txEl>
                                          </p:spTgt>
                                        </p:tgtEl>
                                        <p:attrNameLst>
                                          <p:attrName>style.visibility</p:attrName>
                                        </p:attrNameLst>
                                      </p:cBhvr>
                                      <p:to>
                                        <p:strVal val="visible"/>
                                      </p:to>
                                    </p:set>
                                    <p:anim calcmode="lin" valueType="num">
                                      <p:cBhvr additive="base">
                                        <p:cTn id="25" dur="500" fill="hold"/>
                                        <p:tgtEl>
                                          <p:spTgt spid="46084">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6084">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4" grpId="0" build="p"/>
      <p:bldP spid="46091" grpId="0" animBg="1"/>
    </p:bldLst>
  </p:timing>
</p:sld>
</file>

<file path=ppt/slides/slide7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6562"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72707"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12C1E6E3-745F-4841-861C-3DB04BB63F5C}" type="slidenum">
              <a:rPr lang="de-DE" altLang="en-US" sz="900" smtClean="0">
                <a:solidFill>
                  <a:schemeClr val="accent2"/>
                </a:solidFill>
              </a:rPr>
              <a:pPr/>
              <a:t>70</a:t>
            </a:fld>
            <a:endParaRPr lang="de-DE" altLang="en-US" sz="1400" b="0" smtClean="0">
              <a:solidFill>
                <a:schemeClr val="tx1"/>
              </a:solidFill>
            </a:endParaRPr>
          </a:p>
        </p:txBody>
      </p:sp>
      <p:sp>
        <p:nvSpPr>
          <p:cNvPr id="300034"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2.2.1 Biometrische Grundlagen</a:t>
            </a:r>
          </a:p>
        </p:txBody>
      </p:sp>
      <p:sp>
        <p:nvSpPr>
          <p:cNvPr id="300035"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2.2.1.2 Fehler 1. und 2.Art</a:t>
            </a:r>
          </a:p>
        </p:txBody>
      </p:sp>
      <p:sp>
        <p:nvSpPr>
          <p:cNvPr id="72710"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72711"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graphicFrame>
        <p:nvGraphicFramePr>
          <p:cNvPr id="72712" name="Object 6"/>
          <p:cNvGraphicFramePr>
            <a:graphicFrameLocks noGrp="1" noChangeAspect="1"/>
          </p:cNvGraphicFramePr>
          <p:nvPr>
            <p:ph idx="1"/>
          </p:nvPr>
        </p:nvGraphicFramePr>
        <p:xfrm>
          <a:off x="800100" y="1568450"/>
          <a:ext cx="6943725" cy="3846513"/>
        </p:xfrm>
        <a:graphic>
          <a:graphicData uri="http://schemas.openxmlformats.org/presentationml/2006/ole">
            <mc:AlternateContent xmlns:mc="http://schemas.openxmlformats.org/markup-compatibility/2006">
              <mc:Choice xmlns:v="urn:schemas-microsoft-com:vml" Requires="v">
                <p:oleObj spid="_x0000_s72795" name="Dokument" r:id="rId4" imgW="9880600" imgH="5473700" progId="Word.Document.8">
                  <p:embed/>
                </p:oleObj>
              </mc:Choice>
              <mc:Fallback>
                <p:oleObj name="Dokument" r:id="rId4" imgW="9880600" imgH="5473700" progId="Word.Document.8">
                  <p:embed/>
                  <p:pic>
                    <p:nvPicPr>
                      <p:cNvPr id="0" name="Object 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00100" y="1568450"/>
                        <a:ext cx="6943725" cy="38465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00040" name="AutoShape 8"/>
          <p:cNvSpPr>
            <a:spLocks noChangeArrowheads="1"/>
          </p:cNvSpPr>
          <p:nvPr/>
        </p:nvSpPr>
        <p:spPr bwMode="auto">
          <a:xfrm rot="5400000">
            <a:off x="4140200" y="3213100"/>
            <a:ext cx="6049963" cy="576263"/>
          </a:xfrm>
          <a:prstGeom prst="homePlate">
            <a:avLst>
              <a:gd name="adj" fmla="val 262465"/>
            </a:avLst>
          </a:prstGeom>
          <a:solidFill>
            <a:srgbClr val="00FF00"/>
          </a:solidFill>
          <a:ln w="9525">
            <a:solidFill>
              <a:schemeClr val="tx1"/>
            </a:solidFill>
            <a:miter lim="800000"/>
            <a:headEnd/>
            <a:tailEnd/>
          </a:ln>
          <a:effectLst>
            <a:outerShdw blurRad="50800" dist="38100" dir="2700000" algn="tl" rotWithShape="0">
              <a:prstClr val="black">
                <a:alpha val="40000"/>
              </a:prstClr>
            </a:outerShdw>
          </a:effectLst>
        </p:spPr>
        <p:txBody>
          <a:bodyPr wrap="none" anchor="ct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dirty="0">
                <a:solidFill>
                  <a:schemeClr val="bg1"/>
                </a:solidFill>
              </a:rPr>
              <a:t>Power der Studie (1-</a:t>
            </a:r>
            <a:r>
              <a:rPr lang="de-DE" altLang="en-US" dirty="0">
                <a:solidFill>
                  <a:schemeClr val="bg1"/>
                </a:solidFill>
                <a:sym typeface="Symbol" pitchFamily="18" charset="2"/>
              </a:rPr>
              <a:t>) = 90% </a:t>
            </a:r>
          </a:p>
        </p:txBody>
      </p:sp>
      <p:sp>
        <p:nvSpPr>
          <p:cNvPr id="300041" name="AutoShape 9"/>
          <p:cNvSpPr>
            <a:spLocks noChangeArrowheads="1"/>
          </p:cNvSpPr>
          <p:nvPr/>
        </p:nvSpPr>
        <p:spPr bwMode="auto">
          <a:xfrm rot="5400000">
            <a:off x="-396081" y="2780506"/>
            <a:ext cx="5543550" cy="1081088"/>
          </a:xfrm>
          <a:prstGeom prst="homePlate">
            <a:avLst>
              <a:gd name="adj" fmla="val 128194"/>
            </a:avLst>
          </a:prstGeom>
          <a:solidFill>
            <a:srgbClr val="FF0000"/>
          </a:solidFill>
          <a:ln w="9525">
            <a:solidFill>
              <a:schemeClr val="tx1"/>
            </a:solidFill>
            <a:miter lim="800000"/>
            <a:headEnd/>
            <a:tailEnd/>
          </a:ln>
        </p:spPr>
        <p:txBody>
          <a:bodyPr rot="10800000" anchor="ct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dirty="0">
                <a:solidFill>
                  <a:schemeClr val="bg1"/>
                </a:solidFill>
              </a:rPr>
              <a:t>Irrtumswahrscheinlichkeit</a:t>
            </a:r>
            <a:br>
              <a:rPr lang="de-DE" altLang="en-US" dirty="0">
                <a:solidFill>
                  <a:schemeClr val="bg1"/>
                </a:solidFill>
              </a:rPr>
            </a:br>
            <a:r>
              <a:rPr lang="de-DE" altLang="en-US" dirty="0">
                <a:solidFill>
                  <a:schemeClr val="bg1"/>
                </a:solidFill>
              </a:rPr>
              <a:t> </a:t>
            </a:r>
            <a:r>
              <a:rPr lang="de-DE" altLang="en-US" dirty="0">
                <a:solidFill>
                  <a:schemeClr val="bg1"/>
                </a:solidFill>
                <a:sym typeface="Symbol" pitchFamily="18" charset="2"/>
              </a:rPr>
              <a:t> = 5%*</a:t>
            </a:r>
          </a:p>
        </p:txBody>
      </p:sp>
      <p:sp>
        <p:nvSpPr>
          <p:cNvPr id="72715" name="Text Box 12"/>
          <p:cNvSpPr txBox="1">
            <a:spLocks noChangeArrowheads="1"/>
          </p:cNvSpPr>
          <p:nvPr/>
        </p:nvSpPr>
        <p:spPr bwMode="auto">
          <a:xfrm>
            <a:off x="0" y="5876925"/>
            <a:ext cx="87852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lnSpc>
                <a:spcPct val="100000"/>
              </a:lnSpc>
              <a:buClr>
                <a:srgbClr val="000066"/>
              </a:buClr>
            </a:pPr>
            <a:r>
              <a:rPr lang="de-DE" altLang="en-US" sz="1800"/>
              <a:t>Die Konvention 5% stammt aus industriellen Versuchen Anfang des 20. Jahrhunderts</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300034"/>
                                        </p:tgtEl>
                                        <p:attrNameLst>
                                          <p:attrName>style.visibility</p:attrName>
                                        </p:attrNameLst>
                                      </p:cBhvr>
                                      <p:to>
                                        <p:strVal val="visible"/>
                                      </p:to>
                                    </p:set>
                                    <p:anim calcmode="lin" valueType="num">
                                      <p:cBhvr additive="base">
                                        <p:cTn id="7" dur="500" fill="hold"/>
                                        <p:tgtEl>
                                          <p:spTgt spid="300034"/>
                                        </p:tgtEl>
                                        <p:attrNameLst>
                                          <p:attrName>ppt_x</p:attrName>
                                        </p:attrNameLst>
                                      </p:cBhvr>
                                      <p:tavLst>
                                        <p:tav tm="0">
                                          <p:val>
                                            <p:strVal val="#ppt_x"/>
                                          </p:val>
                                        </p:tav>
                                        <p:tav tm="100000">
                                          <p:val>
                                            <p:strVal val="#ppt_x"/>
                                          </p:val>
                                        </p:tav>
                                      </p:tavLst>
                                    </p:anim>
                                    <p:anim calcmode="lin" valueType="num">
                                      <p:cBhvr additive="base">
                                        <p:cTn id="8" dur="500" fill="hold"/>
                                        <p:tgtEl>
                                          <p:spTgt spid="300034"/>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300035"/>
                                        </p:tgtEl>
                                        <p:attrNameLst>
                                          <p:attrName>style.visibility</p:attrName>
                                        </p:attrNameLst>
                                      </p:cBhvr>
                                      <p:to>
                                        <p:strVal val="visible"/>
                                      </p:to>
                                    </p:set>
                                    <p:anim calcmode="lin" valueType="num">
                                      <p:cBhvr additive="base">
                                        <p:cTn id="12" dur="500" fill="hold"/>
                                        <p:tgtEl>
                                          <p:spTgt spid="300035"/>
                                        </p:tgtEl>
                                        <p:attrNameLst>
                                          <p:attrName>ppt_x</p:attrName>
                                        </p:attrNameLst>
                                      </p:cBhvr>
                                      <p:tavLst>
                                        <p:tav tm="0">
                                          <p:val>
                                            <p:strVal val="0-#ppt_w/2"/>
                                          </p:val>
                                        </p:tav>
                                        <p:tav tm="100000">
                                          <p:val>
                                            <p:strVal val="#ppt_x"/>
                                          </p:val>
                                        </p:tav>
                                      </p:tavLst>
                                    </p:anim>
                                    <p:anim calcmode="lin" valueType="num">
                                      <p:cBhvr additive="base">
                                        <p:cTn id="13" dur="500" fill="hold"/>
                                        <p:tgtEl>
                                          <p:spTgt spid="300035"/>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300040"/>
                                        </p:tgtEl>
                                        <p:attrNameLst>
                                          <p:attrName>style.visibility</p:attrName>
                                        </p:attrNameLst>
                                      </p:cBhvr>
                                      <p:to>
                                        <p:strVal val="visible"/>
                                      </p:to>
                                    </p:set>
                                    <p:anim calcmode="lin" valueType="num">
                                      <p:cBhvr additive="base">
                                        <p:cTn id="18" dur="500" fill="hold"/>
                                        <p:tgtEl>
                                          <p:spTgt spid="300040"/>
                                        </p:tgtEl>
                                        <p:attrNameLst>
                                          <p:attrName>ppt_x</p:attrName>
                                        </p:attrNameLst>
                                      </p:cBhvr>
                                      <p:tavLst>
                                        <p:tav tm="0">
                                          <p:val>
                                            <p:strVal val="0-#ppt_w/2"/>
                                          </p:val>
                                        </p:tav>
                                        <p:tav tm="100000">
                                          <p:val>
                                            <p:strVal val="#ppt_x"/>
                                          </p:val>
                                        </p:tav>
                                      </p:tavLst>
                                    </p:anim>
                                    <p:anim calcmode="lin" valueType="num">
                                      <p:cBhvr additive="base">
                                        <p:cTn id="19" dur="500" fill="hold"/>
                                        <p:tgtEl>
                                          <p:spTgt spid="300040"/>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300040"/>
                                        </p:tgtEl>
                                        <p:attrNameLst>
                                          <p:attrName>style.visibility</p:attrName>
                                        </p:attrNameLst>
                                      </p:cBhvr>
                                      <p:to>
                                        <p:strVal val="hidden"/>
                                      </p:to>
                                    </p:set>
                                  </p:sub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2" fill="hold" grpId="0" nodeType="clickEffect">
                                  <p:stCondLst>
                                    <p:cond delay="0"/>
                                  </p:stCondLst>
                                  <p:childTnLst>
                                    <p:set>
                                      <p:cBhvr>
                                        <p:cTn id="23" dur="1" fill="hold">
                                          <p:stCondLst>
                                            <p:cond delay="0"/>
                                          </p:stCondLst>
                                        </p:cTn>
                                        <p:tgtEl>
                                          <p:spTgt spid="300041"/>
                                        </p:tgtEl>
                                        <p:attrNameLst>
                                          <p:attrName>style.visibility</p:attrName>
                                        </p:attrNameLst>
                                      </p:cBhvr>
                                      <p:to>
                                        <p:strVal val="visible"/>
                                      </p:to>
                                    </p:set>
                                    <p:anim calcmode="lin" valueType="num">
                                      <p:cBhvr additive="base">
                                        <p:cTn id="24" dur="500" fill="hold"/>
                                        <p:tgtEl>
                                          <p:spTgt spid="300041"/>
                                        </p:tgtEl>
                                        <p:attrNameLst>
                                          <p:attrName>ppt_x</p:attrName>
                                        </p:attrNameLst>
                                      </p:cBhvr>
                                      <p:tavLst>
                                        <p:tav tm="0">
                                          <p:val>
                                            <p:strVal val="1+#ppt_w/2"/>
                                          </p:val>
                                        </p:tav>
                                        <p:tav tm="100000">
                                          <p:val>
                                            <p:strVal val="#ppt_x"/>
                                          </p:val>
                                        </p:tav>
                                      </p:tavLst>
                                    </p:anim>
                                    <p:anim calcmode="lin" valueType="num">
                                      <p:cBhvr additive="base">
                                        <p:cTn id="25" dur="500" fill="hold"/>
                                        <p:tgtEl>
                                          <p:spTgt spid="3000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0034" grpId="0" animBg="1" autoUpdateAnimBg="0"/>
      <p:bldP spid="300035" grpId="0" animBg="1"/>
      <p:bldP spid="300040" grpId="0" animBg="1"/>
      <p:bldP spid="300041"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liennummernplatzhalter 2"/>
          <p:cNvSpPr>
            <a:spLocks noGrp="1"/>
          </p:cNvSpPr>
          <p:nvPr>
            <p:ph type="sldNum" sz="quarter" idx="10"/>
          </p:nvPr>
        </p:nvSpPr>
        <p:spPr/>
        <p:txBody>
          <a:bodyPr/>
          <a:lstStyle/>
          <a:p>
            <a:pPr>
              <a:defRPr/>
            </a:pPr>
            <a:fld id="{A59FA8ED-C402-46D8-B55E-FA329E3E1AF7}" type="slidenum">
              <a:rPr lang="de-DE" altLang="en-US" smtClean="0"/>
              <a:pPr>
                <a:defRPr/>
              </a:pPr>
              <a:t>71</a:t>
            </a:fld>
            <a:endParaRPr lang="de-DE" altLang="en-US" sz="1400" b="0">
              <a:solidFill>
                <a:schemeClr val="tx1"/>
              </a:solidFill>
            </a:endParaRPr>
          </a:p>
        </p:txBody>
      </p:sp>
      <p:sp>
        <p:nvSpPr>
          <p:cNvPr id="4" name="Fußzeilenplatzhalter 3"/>
          <p:cNvSpPr>
            <a:spLocks noGrp="1"/>
          </p:cNvSpPr>
          <p:nvPr>
            <p:ph type="ftr" sz="quarter" idx="11"/>
          </p:nvPr>
        </p:nvSpPr>
        <p:spPr/>
        <p:txBody>
          <a:bodyPr/>
          <a:lstStyle/>
          <a:p>
            <a:pPr>
              <a:defRPr/>
            </a:pPr>
            <a:r>
              <a:rPr lang="de-DE" altLang="en-US" smtClean="0"/>
              <a:t>Pharmakoepidemiologie und Pharmakoökonomie © Dr. Roberto Frontini WS 2017/18 Stand 16.10.2017</a:t>
            </a:r>
            <a:endParaRPr lang="de-DE" altLang="en-US"/>
          </a:p>
        </p:txBody>
      </p:sp>
      <p:pic>
        <p:nvPicPr>
          <p:cNvPr id="56627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75290" y="476672"/>
            <a:ext cx="8019168" cy="5359151"/>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gradFill rotWithShape="1">
                  <a:gsLst>
                    <a:gs pos="0">
                      <a:schemeClr val="bg1"/>
                    </a:gs>
                    <a:gs pos="100000">
                      <a:srgbClr val="0066CC"/>
                    </a:gs>
                  </a:gsLst>
                  <a:lin ang="5400000" scaled="1"/>
                </a:gradFill>
              </a14:hiddenFill>
            </a:ext>
            <a:ext uri="{91240B29-F687-4F45-9708-019B960494DF}">
              <a14:hiddenLine xmlns:a14="http://schemas.microsoft.com/office/drawing/2010/main" w="9525" cap="flat" cmpd="sng" algn="ctr">
                <a:solidFill>
                  <a:srgbClr val="000000"/>
                </a:solidFill>
                <a:prstDash val="solid"/>
                <a:miter lim="800000"/>
                <a:headEnd/>
                <a:tailEnd/>
              </a14:hiddenLine>
            </a:ext>
          </a:extLst>
        </p:spPr>
      </p:pic>
      <p:pic>
        <p:nvPicPr>
          <p:cNvPr id="566275"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24328" y="620688"/>
            <a:ext cx="657225" cy="80010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gradFill rotWithShape="1">
                  <a:gsLst>
                    <a:gs pos="0">
                      <a:schemeClr val="bg1"/>
                    </a:gs>
                    <a:gs pos="100000">
                      <a:srgbClr val="0066CC"/>
                    </a:gs>
                  </a:gsLst>
                  <a:lin ang="5400000" scaled="1"/>
                </a:gradFill>
              </a14:hiddenFill>
            </a:ext>
            <a:ext uri="{91240B29-F687-4F45-9708-019B960494DF}">
              <a14:hiddenLine xmlns:a14="http://schemas.microsoft.com/office/drawing/2010/main" w="9525" cap="flat" cmpd="sng" algn="ctr">
                <a:solidFill>
                  <a:srgbClr val="000000"/>
                </a:solidFill>
                <a:prstDash val="solid"/>
                <a:miter lim="800000"/>
                <a:headEnd/>
                <a:tailEnd/>
              </a14:hiddenLine>
            </a:ext>
          </a:extLst>
        </p:spPr>
      </p:pic>
      <p:sp>
        <p:nvSpPr>
          <p:cNvPr id="5" name="Textfeld 4"/>
          <p:cNvSpPr txBox="1"/>
          <p:nvPr/>
        </p:nvSpPr>
        <p:spPr>
          <a:xfrm>
            <a:off x="7204868" y="1445973"/>
            <a:ext cx="1296144" cy="549381"/>
          </a:xfrm>
          <a:prstGeom prst="rect">
            <a:avLst/>
          </a:prstGeom>
          <a:noFill/>
        </p:spPr>
        <p:txBody>
          <a:bodyPr wrap="square" rtlCol="0">
            <a:spAutoFit/>
          </a:bodyPr>
          <a:lstStyle/>
          <a:p>
            <a:pPr algn="ctr"/>
            <a:r>
              <a:rPr lang="de-DE" sz="1100" dirty="0" smtClean="0"/>
              <a:t>© </a:t>
            </a:r>
            <a:r>
              <a:rPr lang="de-DE" sz="1100" dirty="0" err="1" smtClean="0"/>
              <a:t>Centre</a:t>
            </a:r>
            <a:r>
              <a:rPr lang="de-DE" sz="1100" dirty="0" smtClean="0"/>
              <a:t> </a:t>
            </a:r>
            <a:r>
              <a:rPr lang="de-DE" sz="1100" dirty="0" err="1" smtClean="0"/>
              <a:t>for</a:t>
            </a:r>
            <a:r>
              <a:rPr lang="de-DE" sz="1100" dirty="0" smtClean="0"/>
              <a:t> </a:t>
            </a:r>
            <a:r>
              <a:rPr lang="de-DE" sz="1100" dirty="0" err="1" smtClean="0"/>
              <a:t>Stroke</a:t>
            </a:r>
            <a:r>
              <a:rPr lang="de-DE" sz="1100" dirty="0" smtClean="0"/>
              <a:t> Research Berlin</a:t>
            </a:r>
            <a:endParaRPr lang="de-DE" sz="1100" dirty="0"/>
          </a:p>
        </p:txBody>
      </p:sp>
    </p:spTree>
    <p:extLst>
      <p:ext uri="{BB962C8B-B14F-4D97-AF65-F5344CB8AC3E}">
        <p14:creationId xmlns:p14="http://schemas.microsoft.com/office/powerpoint/2010/main" val="2607298485"/>
      </p:ext>
    </p:extLst>
  </p:cSld>
  <p:clrMapOvr>
    <a:masterClrMapping/>
  </p:clrMapOvr>
  <p:transition>
    <p:zoom/>
  </p:transition>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elle 3"/>
          <p:cNvGraphicFramePr>
            <a:graphicFrameLocks noGrp="1"/>
          </p:cNvGraphicFramePr>
          <p:nvPr>
            <p:extLst>
              <p:ext uri="{D42A27DB-BD31-4B8C-83A1-F6EECF244321}">
                <p14:modId xmlns:p14="http://schemas.microsoft.com/office/powerpoint/2010/main" val="1787779410"/>
              </p:ext>
            </p:extLst>
          </p:nvPr>
        </p:nvGraphicFramePr>
        <p:xfrm>
          <a:off x="1043302" y="1888788"/>
          <a:ext cx="1306992" cy="4048500"/>
        </p:xfrm>
        <a:graphic>
          <a:graphicData uri="http://schemas.openxmlformats.org/drawingml/2006/table">
            <a:tbl>
              <a:tblPr>
                <a:effectLst>
                  <a:outerShdw blurRad="50800" dist="38100" dir="2700000" algn="tl" rotWithShape="0">
                    <a:prstClr val="black">
                      <a:alpha val="40000"/>
                    </a:prstClr>
                  </a:outerShdw>
                </a:effectLst>
              </a:tblPr>
              <a:tblGrid>
                <a:gridCol w="66783">
                  <a:extLst>
                    <a:ext uri="{9D8B030D-6E8A-4147-A177-3AD203B41FA5}">
                      <a16:colId xmlns="" xmlns:a16="http://schemas.microsoft.com/office/drawing/2014/main" val="20000"/>
                    </a:ext>
                  </a:extLst>
                </a:gridCol>
                <a:gridCol w="66783">
                  <a:extLst>
                    <a:ext uri="{9D8B030D-6E8A-4147-A177-3AD203B41FA5}">
                      <a16:colId xmlns="" xmlns:a16="http://schemas.microsoft.com/office/drawing/2014/main" val="20001"/>
                    </a:ext>
                  </a:extLst>
                </a:gridCol>
                <a:gridCol w="66783">
                  <a:extLst>
                    <a:ext uri="{9D8B030D-6E8A-4147-A177-3AD203B41FA5}">
                      <a16:colId xmlns="" xmlns:a16="http://schemas.microsoft.com/office/drawing/2014/main" val="20002"/>
                    </a:ext>
                  </a:extLst>
                </a:gridCol>
                <a:gridCol w="66783">
                  <a:extLst>
                    <a:ext uri="{9D8B030D-6E8A-4147-A177-3AD203B41FA5}">
                      <a16:colId xmlns="" xmlns:a16="http://schemas.microsoft.com/office/drawing/2014/main" val="20003"/>
                    </a:ext>
                  </a:extLst>
                </a:gridCol>
                <a:gridCol w="66783">
                  <a:extLst>
                    <a:ext uri="{9D8B030D-6E8A-4147-A177-3AD203B41FA5}">
                      <a16:colId xmlns="" xmlns:a16="http://schemas.microsoft.com/office/drawing/2014/main" val="20004"/>
                    </a:ext>
                  </a:extLst>
                </a:gridCol>
                <a:gridCol w="66783">
                  <a:extLst>
                    <a:ext uri="{9D8B030D-6E8A-4147-A177-3AD203B41FA5}">
                      <a16:colId xmlns="" xmlns:a16="http://schemas.microsoft.com/office/drawing/2014/main" val="20005"/>
                    </a:ext>
                  </a:extLst>
                </a:gridCol>
                <a:gridCol w="66783">
                  <a:extLst>
                    <a:ext uri="{9D8B030D-6E8A-4147-A177-3AD203B41FA5}">
                      <a16:colId xmlns="" xmlns:a16="http://schemas.microsoft.com/office/drawing/2014/main" val="20006"/>
                    </a:ext>
                  </a:extLst>
                </a:gridCol>
                <a:gridCol w="66783">
                  <a:extLst>
                    <a:ext uri="{9D8B030D-6E8A-4147-A177-3AD203B41FA5}">
                      <a16:colId xmlns="" xmlns:a16="http://schemas.microsoft.com/office/drawing/2014/main" val="20007"/>
                    </a:ext>
                  </a:extLst>
                </a:gridCol>
                <a:gridCol w="66783">
                  <a:extLst>
                    <a:ext uri="{9D8B030D-6E8A-4147-A177-3AD203B41FA5}">
                      <a16:colId xmlns="" xmlns:a16="http://schemas.microsoft.com/office/drawing/2014/main" val="20008"/>
                    </a:ext>
                  </a:extLst>
                </a:gridCol>
                <a:gridCol w="66783">
                  <a:extLst>
                    <a:ext uri="{9D8B030D-6E8A-4147-A177-3AD203B41FA5}">
                      <a16:colId xmlns="" xmlns:a16="http://schemas.microsoft.com/office/drawing/2014/main" val="20009"/>
                    </a:ext>
                  </a:extLst>
                </a:gridCol>
                <a:gridCol w="66783">
                  <a:extLst>
                    <a:ext uri="{9D8B030D-6E8A-4147-A177-3AD203B41FA5}">
                      <a16:colId xmlns="" xmlns:a16="http://schemas.microsoft.com/office/drawing/2014/main" val="20010"/>
                    </a:ext>
                  </a:extLst>
                </a:gridCol>
                <a:gridCol w="66783">
                  <a:extLst>
                    <a:ext uri="{9D8B030D-6E8A-4147-A177-3AD203B41FA5}">
                      <a16:colId xmlns="" xmlns:a16="http://schemas.microsoft.com/office/drawing/2014/main" val="20011"/>
                    </a:ext>
                  </a:extLst>
                </a:gridCol>
                <a:gridCol w="66783">
                  <a:extLst>
                    <a:ext uri="{9D8B030D-6E8A-4147-A177-3AD203B41FA5}">
                      <a16:colId xmlns="" xmlns:a16="http://schemas.microsoft.com/office/drawing/2014/main" val="20012"/>
                    </a:ext>
                  </a:extLst>
                </a:gridCol>
                <a:gridCol w="66783">
                  <a:extLst>
                    <a:ext uri="{9D8B030D-6E8A-4147-A177-3AD203B41FA5}">
                      <a16:colId xmlns="" xmlns:a16="http://schemas.microsoft.com/office/drawing/2014/main" val="20013"/>
                    </a:ext>
                  </a:extLst>
                </a:gridCol>
                <a:gridCol w="66783">
                  <a:extLst>
                    <a:ext uri="{9D8B030D-6E8A-4147-A177-3AD203B41FA5}">
                      <a16:colId xmlns="" xmlns:a16="http://schemas.microsoft.com/office/drawing/2014/main" val="20014"/>
                    </a:ext>
                  </a:extLst>
                </a:gridCol>
                <a:gridCol w="66783">
                  <a:extLst>
                    <a:ext uri="{9D8B030D-6E8A-4147-A177-3AD203B41FA5}">
                      <a16:colId xmlns="" xmlns:a16="http://schemas.microsoft.com/office/drawing/2014/main" val="20015"/>
                    </a:ext>
                  </a:extLst>
                </a:gridCol>
                <a:gridCol w="66783">
                  <a:extLst>
                    <a:ext uri="{9D8B030D-6E8A-4147-A177-3AD203B41FA5}">
                      <a16:colId xmlns="" xmlns:a16="http://schemas.microsoft.com/office/drawing/2014/main" val="20016"/>
                    </a:ext>
                  </a:extLst>
                </a:gridCol>
                <a:gridCol w="66783">
                  <a:extLst>
                    <a:ext uri="{9D8B030D-6E8A-4147-A177-3AD203B41FA5}">
                      <a16:colId xmlns="" xmlns:a16="http://schemas.microsoft.com/office/drawing/2014/main" val="20017"/>
                    </a:ext>
                  </a:extLst>
                </a:gridCol>
                <a:gridCol w="38115">
                  <a:extLst>
                    <a:ext uri="{9D8B030D-6E8A-4147-A177-3AD203B41FA5}">
                      <a16:colId xmlns="" xmlns:a16="http://schemas.microsoft.com/office/drawing/2014/main" val="20018"/>
                    </a:ext>
                  </a:extLst>
                </a:gridCol>
                <a:gridCol w="66783">
                  <a:extLst>
                    <a:ext uri="{9D8B030D-6E8A-4147-A177-3AD203B41FA5}">
                      <a16:colId xmlns="" xmlns:a16="http://schemas.microsoft.com/office/drawing/2014/main" val="20019"/>
                    </a:ext>
                  </a:extLst>
                </a:gridCol>
              </a:tblGrid>
              <a:tr h="73462">
                <a:tc>
                  <a:txBody>
                    <a:bodyPr/>
                    <a:lstStyle/>
                    <a:p>
                      <a:pPr algn="l" fontAlgn="b"/>
                      <a:r>
                        <a:rPr lang="de-DE" sz="500" b="0" i="0" u="none" strike="noStrike" dirty="0">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extLst>
                  <a:ext uri="{0D108BD9-81ED-4DB2-BD59-A6C34878D82A}">
                    <a16:rowId xmlns="" xmlns:a16="http://schemas.microsoft.com/office/drawing/2014/main" val="10000"/>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dirty="0">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extLst>
                  <a:ext uri="{0D108BD9-81ED-4DB2-BD59-A6C34878D82A}">
                    <a16:rowId xmlns="" xmlns:a16="http://schemas.microsoft.com/office/drawing/2014/main" val="10001"/>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extLst>
                  <a:ext uri="{0D108BD9-81ED-4DB2-BD59-A6C34878D82A}">
                    <a16:rowId xmlns="" xmlns:a16="http://schemas.microsoft.com/office/drawing/2014/main" val="10002"/>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extLst>
                  <a:ext uri="{0D108BD9-81ED-4DB2-BD59-A6C34878D82A}">
                    <a16:rowId xmlns="" xmlns:a16="http://schemas.microsoft.com/office/drawing/2014/main" val="10003"/>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extLst>
                  <a:ext uri="{0D108BD9-81ED-4DB2-BD59-A6C34878D82A}">
                    <a16:rowId xmlns="" xmlns:a16="http://schemas.microsoft.com/office/drawing/2014/main" val="10004"/>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05"/>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06"/>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07"/>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08"/>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09"/>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10"/>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11"/>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12"/>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13"/>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14"/>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15"/>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16"/>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17"/>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18"/>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19"/>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20"/>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21"/>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22"/>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23"/>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24"/>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25"/>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26"/>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27"/>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28"/>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29"/>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30"/>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31"/>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32"/>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33"/>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34"/>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35"/>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36"/>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37"/>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38"/>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39"/>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40"/>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41"/>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42"/>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43"/>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44"/>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45"/>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46"/>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47"/>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48"/>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dirty="0">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49"/>
                  </a:ext>
                </a:extLst>
              </a:tr>
            </a:tbl>
          </a:graphicData>
        </a:graphic>
      </p:graphicFrame>
      <p:graphicFrame>
        <p:nvGraphicFramePr>
          <p:cNvPr id="5" name="Tabelle 4"/>
          <p:cNvGraphicFramePr>
            <a:graphicFrameLocks noGrp="1"/>
          </p:cNvGraphicFramePr>
          <p:nvPr>
            <p:extLst>
              <p:ext uri="{D42A27DB-BD31-4B8C-83A1-F6EECF244321}">
                <p14:modId xmlns:p14="http://schemas.microsoft.com/office/powerpoint/2010/main" val="2487814079"/>
              </p:ext>
            </p:extLst>
          </p:nvPr>
        </p:nvGraphicFramePr>
        <p:xfrm>
          <a:off x="3534489" y="1888788"/>
          <a:ext cx="1335660" cy="4048500"/>
        </p:xfrm>
        <a:graphic>
          <a:graphicData uri="http://schemas.openxmlformats.org/drawingml/2006/table">
            <a:tbl>
              <a:tblPr>
                <a:effectLst>
                  <a:outerShdw blurRad="50800" dist="38100" dir="2700000" algn="tl" rotWithShape="0">
                    <a:prstClr val="black">
                      <a:alpha val="40000"/>
                    </a:prstClr>
                  </a:outerShdw>
                </a:effectLst>
              </a:tblPr>
              <a:tblGrid>
                <a:gridCol w="66783">
                  <a:extLst>
                    <a:ext uri="{9D8B030D-6E8A-4147-A177-3AD203B41FA5}">
                      <a16:colId xmlns="" xmlns:a16="http://schemas.microsoft.com/office/drawing/2014/main" val="20000"/>
                    </a:ext>
                  </a:extLst>
                </a:gridCol>
                <a:gridCol w="66783">
                  <a:extLst>
                    <a:ext uri="{9D8B030D-6E8A-4147-A177-3AD203B41FA5}">
                      <a16:colId xmlns="" xmlns:a16="http://schemas.microsoft.com/office/drawing/2014/main" val="20001"/>
                    </a:ext>
                  </a:extLst>
                </a:gridCol>
                <a:gridCol w="66783">
                  <a:extLst>
                    <a:ext uri="{9D8B030D-6E8A-4147-A177-3AD203B41FA5}">
                      <a16:colId xmlns="" xmlns:a16="http://schemas.microsoft.com/office/drawing/2014/main" val="20002"/>
                    </a:ext>
                  </a:extLst>
                </a:gridCol>
                <a:gridCol w="66783">
                  <a:extLst>
                    <a:ext uri="{9D8B030D-6E8A-4147-A177-3AD203B41FA5}">
                      <a16:colId xmlns="" xmlns:a16="http://schemas.microsoft.com/office/drawing/2014/main" val="20003"/>
                    </a:ext>
                  </a:extLst>
                </a:gridCol>
                <a:gridCol w="66783">
                  <a:extLst>
                    <a:ext uri="{9D8B030D-6E8A-4147-A177-3AD203B41FA5}">
                      <a16:colId xmlns="" xmlns:a16="http://schemas.microsoft.com/office/drawing/2014/main" val="20004"/>
                    </a:ext>
                  </a:extLst>
                </a:gridCol>
                <a:gridCol w="66783">
                  <a:extLst>
                    <a:ext uri="{9D8B030D-6E8A-4147-A177-3AD203B41FA5}">
                      <a16:colId xmlns="" xmlns:a16="http://schemas.microsoft.com/office/drawing/2014/main" val="20005"/>
                    </a:ext>
                  </a:extLst>
                </a:gridCol>
                <a:gridCol w="66783">
                  <a:extLst>
                    <a:ext uri="{9D8B030D-6E8A-4147-A177-3AD203B41FA5}">
                      <a16:colId xmlns="" xmlns:a16="http://schemas.microsoft.com/office/drawing/2014/main" val="20006"/>
                    </a:ext>
                  </a:extLst>
                </a:gridCol>
                <a:gridCol w="66783">
                  <a:extLst>
                    <a:ext uri="{9D8B030D-6E8A-4147-A177-3AD203B41FA5}">
                      <a16:colId xmlns="" xmlns:a16="http://schemas.microsoft.com/office/drawing/2014/main" val="20007"/>
                    </a:ext>
                  </a:extLst>
                </a:gridCol>
                <a:gridCol w="66783">
                  <a:extLst>
                    <a:ext uri="{9D8B030D-6E8A-4147-A177-3AD203B41FA5}">
                      <a16:colId xmlns="" xmlns:a16="http://schemas.microsoft.com/office/drawing/2014/main" val="20008"/>
                    </a:ext>
                  </a:extLst>
                </a:gridCol>
                <a:gridCol w="66783">
                  <a:extLst>
                    <a:ext uri="{9D8B030D-6E8A-4147-A177-3AD203B41FA5}">
                      <a16:colId xmlns="" xmlns:a16="http://schemas.microsoft.com/office/drawing/2014/main" val="20009"/>
                    </a:ext>
                  </a:extLst>
                </a:gridCol>
                <a:gridCol w="66783">
                  <a:extLst>
                    <a:ext uri="{9D8B030D-6E8A-4147-A177-3AD203B41FA5}">
                      <a16:colId xmlns="" xmlns:a16="http://schemas.microsoft.com/office/drawing/2014/main" val="20010"/>
                    </a:ext>
                  </a:extLst>
                </a:gridCol>
                <a:gridCol w="66783">
                  <a:extLst>
                    <a:ext uri="{9D8B030D-6E8A-4147-A177-3AD203B41FA5}">
                      <a16:colId xmlns="" xmlns:a16="http://schemas.microsoft.com/office/drawing/2014/main" val="20011"/>
                    </a:ext>
                  </a:extLst>
                </a:gridCol>
                <a:gridCol w="66783">
                  <a:extLst>
                    <a:ext uri="{9D8B030D-6E8A-4147-A177-3AD203B41FA5}">
                      <a16:colId xmlns="" xmlns:a16="http://schemas.microsoft.com/office/drawing/2014/main" val="20012"/>
                    </a:ext>
                  </a:extLst>
                </a:gridCol>
                <a:gridCol w="66783">
                  <a:extLst>
                    <a:ext uri="{9D8B030D-6E8A-4147-A177-3AD203B41FA5}">
                      <a16:colId xmlns="" xmlns:a16="http://schemas.microsoft.com/office/drawing/2014/main" val="20013"/>
                    </a:ext>
                  </a:extLst>
                </a:gridCol>
                <a:gridCol w="66783">
                  <a:extLst>
                    <a:ext uri="{9D8B030D-6E8A-4147-A177-3AD203B41FA5}">
                      <a16:colId xmlns="" xmlns:a16="http://schemas.microsoft.com/office/drawing/2014/main" val="20014"/>
                    </a:ext>
                  </a:extLst>
                </a:gridCol>
                <a:gridCol w="66783">
                  <a:extLst>
                    <a:ext uri="{9D8B030D-6E8A-4147-A177-3AD203B41FA5}">
                      <a16:colId xmlns="" xmlns:a16="http://schemas.microsoft.com/office/drawing/2014/main" val="20015"/>
                    </a:ext>
                  </a:extLst>
                </a:gridCol>
                <a:gridCol w="66783">
                  <a:extLst>
                    <a:ext uri="{9D8B030D-6E8A-4147-A177-3AD203B41FA5}">
                      <a16:colId xmlns="" xmlns:a16="http://schemas.microsoft.com/office/drawing/2014/main" val="20016"/>
                    </a:ext>
                  </a:extLst>
                </a:gridCol>
                <a:gridCol w="66783">
                  <a:extLst>
                    <a:ext uri="{9D8B030D-6E8A-4147-A177-3AD203B41FA5}">
                      <a16:colId xmlns="" xmlns:a16="http://schemas.microsoft.com/office/drawing/2014/main" val="20017"/>
                    </a:ext>
                  </a:extLst>
                </a:gridCol>
                <a:gridCol w="66783">
                  <a:extLst>
                    <a:ext uri="{9D8B030D-6E8A-4147-A177-3AD203B41FA5}">
                      <a16:colId xmlns="" xmlns:a16="http://schemas.microsoft.com/office/drawing/2014/main" val="20018"/>
                    </a:ext>
                  </a:extLst>
                </a:gridCol>
                <a:gridCol w="66783">
                  <a:extLst>
                    <a:ext uri="{9D8B030D-6E8A-4147-A177-3AD203B41FA5}">
                      <a16:colId xmlns="" xmlns:a16="http://schemas.microsoft.com/office/drawing/2014/main" val="20019"/>
                    </a:ext>
                  </a:extLst>
                </a:gridCol>
              </a:tblGrid>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extLst>
                  <a:ext uri="{0D108BD9-81ED-4DB2-BD59-A6C34878D82A}">
                    <a16:rowId xmlns="" xmlns:a16="http://schemas.microsoft.com/office/drawing/2014/main" val="10000"/>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extLst>
                  <a:ext uri="{0D108BD9-81ED-4DB2-BD59-A6C34878D82A}">
                    <a16:rowId xmlns="" xmlns:a16="http://schemas.microsoft.com/office/drawing/2014/main" val="10001"/>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extLst>
                  <a:ext uri="{0D108BD9-81ED-4DB2-BD59-A6C34878D82A}">
                    <a16:rowId xmlns="" xmlns:a16="http://schemas.microsoft.com/office/drawing/2014/main" val="10002"/>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00"/>
                    </a:solidFill>
                  </a:tcPr>
                </a:tc>
                <a:extLst>
                  <a:ext uri="{0D108BD9-81ED-4DB2-BD59-A6C34878D82A}">
                    <a16:rowId xmlns="" xmlns:a16="http://schemas.microsoft.com/office/drawing/2014/main" val="10003"/>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0000"/>
                    </a:solidFill>
                  </a:tcPr>
                </a:tc>
                <a:extLst>
                  <a:ext uri="{0D108BD9-81ED-4DB2-BD59-A6C34878D82A}">
                    <a16:rowId xmlns="" xmlns:a16="http://schemas.microsoft.com/office/drawing/2014/main" val="10004"/>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7E427"/>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7E427"/>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7E427"/>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7E427"/>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7E427"/>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7E427"/>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7E427"/>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7E427"/>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7E427"/>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7E427"/>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7E427"/>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7E427"/>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7E427"/>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7E427"/>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7E427"/>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7E427"/>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7E427"/>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7E427"/>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7E427"/>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7E427"/>
                    </a:solidFill>
                  </a:tcPr>
                </a:tc>
                <a:extLst>
                  <a:ext uri="{0D108BD9-81ED-4DB2-BD59-A6C34878D82A}">
                    <a16:rowId xmlns="" xmlns:a16="http://schemas.microsoft.com/office/drawing/2014/main" val="10005"/>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7E427"/>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7E427"/>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7E427"/>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7E427"/>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7E427"/>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7E427"/>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7E427"/>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7E427"/>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7E427"/>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7E427"/>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7E427"/>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7E427"/>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7E427"/>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7E427"/>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7E427"/>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7E427"/>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7E427"/>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7E427"/>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7E427"/>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7E427"/>
                    </a:solidFill>
                  </a:tcPr>
                </a:tc>
                <a:extLst>
                  <a:ext uri="{0D108BD9-81ED-4DB2-BD59-A6C34878D82A}">
                    <a16:rowId xmlns="" xmlns:a16="http://schemas.microsoft.com/office/drawing/2014/main" val="10006"/>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7E427"/>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7E427"/>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7E427"/>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7E427"/>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57E427"/>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07"/>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08"/>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dirty="0">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09"/>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10"/>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11"/>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12"/>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dirty="0">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dirty="0">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13"/>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14"/>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15"/>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16"/>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17"/>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18"/>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19"/>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20"/>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21"/>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22"/>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23"/>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24"/>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25"/>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26"/>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27"/>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28"/>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29"/>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30"/>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31"/>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32"/>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33"/>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34"/>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35"/>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36"/>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37"/>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38"/>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39"/>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40"/>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41"/>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42"/>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43"/>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44"/>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45"/>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46"/>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47"/>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48"/>
                  </a:ext>
                </a:extLst>
              </a:tr>
              <a:tr h="73462">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tc>
                  <a:txBody>
                    <a:bodyPr/>
                    <a:lstStyle/>
                    <a:p>
                      <a:pPr algn="l" fontAlgn="b"/>
                      <a:r>
                        <a:rPr lang="de-DE" sz="500" b="0" i="0" u="none" strike="noStrike" dirty="0">
                          <a:solidFill>
                            <a:srgbClr val="000000"/>
                          </a:solidFill>
                          <a:effectLst/>
                          <a:latin typeface="Calibri"/>
                        </a:rPr>
                        <a:t> </a:t>
                      </a:r>
                    </a:p>
                  </a:txBody>
                  <a:tcPr marL="4770" marR="4770" marT="477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00"/>
                    </a:solidFill>
                  </a:tcPr>
                </a:tc>
                <a:extLst>
                  <a:ext uri="{0D108BD9-81ED-4DB2-BD59-A6C34878D82A}">
                    <a16:rowId xmlns="" xmlns:a16="http://schemas.microsoft.com/office/drawing/2014/main" val="10049"/>
                  </a:ext>
                </a:extLst>
              </a:tr>
            </a:tbl>
          </a:graphicData>
        </a:graphic>
      </p:graphicFrame>
      <p:sp>
        <p:nvSpPr>
          <p:cNvPr id="6" name="Textfeld 5"/>
          <p:cNvSpPr txBox="1"/>
          <p:nvPr/>
        </p:nvSpPr>
        <p:spPr>
          <a:xfrm>
            <a:off x="1026737" y="898422"/>
            <a:ext cx="1358776" cy="923330"/>
          </a:xfrm>
          <a:prstGeom prst="rect">
            <a:avLst/>
          </a:prstGeom>
          <a:solidFill>
            <a:schemeClr val="bg1">
              <a:lumMod val="85000"/>
            </a:schemeClr>
          </a:solidFill>
          <a:effectLst>
            <a:outerShdw blurRad="50800" dist="38100" dir="2700000" algn="tl" rotWithShape="0">
              <a:prstClr val="black">
                <a:alpha val="40000"/>
              </a:prstClr>
            </a:outerShdw>
          </a:effectLst>
        </p:spPr>
        <p:txBody>
          <a:bodyPr wrap="square" rtlCol="0">
            <a:spAutoFit/>
          </a:bodyPr>
          <a:lstStyle/>
          <a:p>
            <a:r>
              <a:rPr lang="en-GB" sz="1200" dirty="0"/>
              <a:t>Die </a:t>
            </a:r>
            <a:r>
              <a:rPr lang="en-GB" sz="1200" dirty="0" err="1"/>
              <a:t>untersuchte</a:t>
            </a:r>
            <a:r>
              <a:rPr lang="en-GB" sz="1200" dirty="0"/>
              <a:t> </a:t>
            </a:r>
            <a:r>
              <a:rPr lang="en-GB" sz="1200" dirty="0" err="1"/>
              <a:t>Hypothese</a:t>
            </a:r>
            <a:r>
              <a:rPr lang="en-GB" sz="1200" dirty="0"/>
              <a:t> </a:t>
            </a:r>
            <a:r>
              <a:rPr lang="en-GB" sz="1200" dirty="0" err="1"/>
              <a:t>ist</a:t>
            </a:r>
            <a:r>
              <a:rPr lang="en-GB" sz="1200" dirty="0"/>
              <a:t> in 100 von 1.000 </a:t>
            </a:r>
            <a:r>
              <a:rPr lang="en-GB" sz="1200" dirty="0" err="1" smtClean="0"/>
              <a:t>Möglichkeiten</a:t>
            </a:r>
            <a:r>
              <a:rPr lang="en-GB" sz="1200" dirty="0" smtClean="0"/>
              <a:t> </a:t>
            </a:r>
            <a:r>
              <a:rPr lang="en-GB" sz="1200" dirty="0" err="1"/>
              <a:t>wahr</a:t>
            </a:r>
            <a:r>
              <a:rPr lang="en-GB" sz="1200" dirty="0"/>
              <a:t> (10%)</a:t>
            </a:r>
          </a:p>
        </p:txBody>
      </p:sp>
      <p:sp>
        <p:nvSpPr>
          <p:cNvPr id="7" name="Textfeld 6"/>
          <p:cNvSpPr txBox="1"/>
          <p:nvPr/>
        </p:nvSpPr>
        <p:spPr>
          <a:xfrm>
            <a:off x="2385513" y="1893786"/>
            <a:ext cx="1125159" cy="517065"/>
          </a:xfrm>
          <a:prstGeom prst="rect">
            <a:avLst/>
          </a:prstGeom>
          <a:solidFill>
            <a:schemeClr val="bg1">
              <a:lumMod val="85000"/>
            </a:schemeClr>
          </a:solidFill>
          <a:effectLst>
            <a:outerShdw blurRad="50800" dist="38100" dir="2700000" algn="tl" rotWithShape="0">
              <a:prstClr val="black">
                <a:alpha val="40000"/>
              </a:prstClr>
            </a:outerShdw>
          </a:effectLst>
        </p:spPr>
        <p:txBody>
          <a:bodyPr wrap="square" rtlCol="0">
            <a:spAutoFit/>
          </a:bodyPr>
          <a:lstStyle/>
          <a:p>
            <a:r>
              <a:rPr lang="en-GB" sz="1200" dirty="0"/>
              <a:t>p = 0,05</a:t>
            </a:r>
          </a:p>
          <a:p>
            <a:r>
              <a:rPr lang="en-GB" sz="1200" dirty="0"/>
              <a:t>Power = 80%</a:t>
            </a:r>
          </a:p>
        </p:txBody>
      </p:sp>
      <p:sp>
        <p:nvSpPr>
          <p:cNvPr id="8" name="Textfeld 7"/>
          <p:cNvSpPr txBox="1"/>
          <p:nvPr/>
        </p:nvSpPr>
        <p:spPr>
          <a:xfrm>
            <a:off x="6461898" y="1737857"/>
            <a:ext cx="1134437" cy="1140312"/>
          </a:xfrm>
          <a:prstGeom prst="rect">
            <a:avLst/>
          </a:prstGeom>
          <a:solidFill>
            <a:srgbClr val="92D050"/>
          </a:solidFill>
          <a:effectLst>
            <a:outerShdw blurRad="50800" dist="38100" dir="2700000" algn="tl" rotWithShape="0">
              <a:prstClr val="black">
                <a:alpha val="40000"/>
              </a:prstClr>
            </a:outerShdw>
          </a:effectLst>
        </p:spPr>
        <p:txBody>
          <a:bodyPr wrap="square" rtlCol="0">
            <a:spAutoFit/>
          </a:bodyPr>
          <a:lstStyle/>
          <a:p>
            <a:pPr algn="ctr"/>
            <a:r>
              <a:rPr lang="en-GB" sz="1200" dirty="0">
                <a:solidFill>
                  <a:srgbClr val="660066"/>
                </a:solidFill>
                <a:effectLst>
                  <a:outerShdw blurRad="50800" dist="38100" dir="2700000" algn="tl" rotWithShape="0">
                    <a:prstClr val="black">
                      <a:alpha val="40000"/>
                    </a:prstClr>
                  </a:outerShdw>
                </a:effectLst>
              </a:rPr>
              <a:t>125</a:t>
            </a:r>
            <a:r>
              <a:rPr lang="en-GB" sz="1200" dirty="0"/>
              <a:t> </a:t>
            </a:r>
            <a:r>
              <a:rPr lang="en-GB" sz="1200" dirty="0" err="1"/>
              <a:t>abgelehnt</a:t>
            </a:r>
            <a:r>
              <a:rPr lang="en-GB" sz="1200" dirty="0"/>
              <a:t> </a:t>
            </a:r>
            <a:r>
              <a:rPr lang="en-GB" sz="900" dirty="0"/>
              <a:t>(</a:t>
            </a:r>
            <a:r>
              <a:rPr lang="en-GB" sz="900" dirty="0" err="1"/>
              <a:t>Unterschied</a:t>
            </a:r>
            <a:r>
              <a:rPr lang="en-GB" sz="900" dirty="0"/>
              <a:t> </a:t>
            </a:r>
            <a:r>
              <a:rPr lang="en-GB" sz="900" dirty="0" err="1"/>
              <a:t>gefunden</a:t>
            </a:r>
            <a:r>
              <a:rPr lang="en-GB" sz="1200" dirty="0"/>
              <a:t>)</a:t>
            </a:r>
          </a:p>
          <a:p>
            <a:r>
              <a:rPr lang="en-GB" sz="1200" dirty="0" err="1"/>
              <a:t>Davon</a:t>
            </a:r>
            <a:r>
              <a:rPr lang="en-GB" sz="1200" dirty="0"/>
              <a:t> </a:t>
            </a:r>
            <a:r>
              <a:rPr lang="en-GB" sz="1200" dirty="0">
                <a:solidFill>
                  <a:srgbClr val="660066"/>
                </a:solidFill>
                <a:effectLst>
                  <a:outerShdw blurRad="50800" dist="38100" dir="2700000" algn="tl" rotWithShape="0">
                    <a:prstClr val="black">
                      <a:alpha val="40000"/>
                    </a:prstClr>
                  </a:outerShdw>
                </a:effectLst>
              </a:rPr>
              <a:t>80</a:t>
            </a:r>
            <a:r>
              <a:rPr lang="en-GB" sz="1200" dirty="0"/>
              <a:t> </a:t>
            </a:r>
            <a:r>
              <a:rPr lang="en-GB" sz="1200" dirty="0" err="1"/>
              <a:t>richtig</a:t>
            </a:r>
            <a:r>
              <a:rPr lang="en-GB" sz="1200" dirty="0"/>
              <a:t> (</a:t>
            </a:r>
            <a:r>
              <a:rPr lang="en-GB" sz="1200" dirty="0">
                <a:solidFill>
                  <a:srgbClr val="660066"/>
                </a:solidFill>
                <a:effectLst>
                  <a:outerShdw blurRad="50800" dist="38100" dir="2700000" algn="tl" rotWithShape="0">
                    <a:prstClr val="black">
                      <a:alpha val="40000"/>
                    </a:prstClr>
                  </a:outerShdw>
                </a:effectLst>
              </a:rPr>
              <a:t>64%</a:t>
            </a:r>
            <a:r>
              <a:rPr lang="en-GB" sz="1200" dirty="0"/>
              <a:t>)</a:t>
            </a:r>
          </a:p>
        </p:txBody>
      </p:sp>
      <p:sp>
        <p:nvSpPr>
          <p:cNvPr id="9" name="Pfeil nach rechts 8"/>
          <p:cNvSpPr/>
          <p:nvPr/>
        </p:nvSpPr>
        <p:spPr bwMode="auto">
          <a:xfrm>
            <a:off x="2492496" y="2649870"/>
            <a:ext cx="972108" cy="632784"/>
          </a:xfrm>
          <a:prstGeom prst="rightArrow">
            <a:avLst/>
          </a:prstGeom>
          <a:solidFill>
            <a:srgbClr val="000090"/>
          </a:solidFill>
          <a:ln w="9525" cap="flat" cmpd="sng" algn="ctr">
            <a:noFill/>
            <a:prstDash val="solid"/>
            <a:round/>
            <a:headEnd type="none" w="med" len="med"/>
            <a:tailEnd type="none" w="med" len="med"/>
          </a:ln>
          <a:effectLst>
            <a:outerShdw blurRad="50800" dist="38100" dir="2700000" algn="tl" rotWithShape="0">
              <a:prstClr val="black">
                <a:alpha val="40000"/>
              </a:prstClr>
            </a:outerShdw>
          </a:effectLst>
        </p:spPr>
        <p:txBody>
          <a:bodyPr vert="horz" wrap="square" lIns="68580" tIns="34290" rIns="68580" bIns="34290" numCol="1" rtlCol="0" anchor="t" anchorCtr="0" compatLnSpc="1">
            <a:prstTxWarp prst="textNoShape">
              <a:avLst/>
            </a:prstTxWarp>
            <a:spAutoFit/>
          </a:bodyPr>
          <a:lstStyle/>
          <a:p>
            <a:pPr marL="257175" indent="-257175" algn="ctr" defTabSz="685800"/>
            <a:endParaRPr lang="en-GB" sz="1800"/>
          </a:p>
        </p:txBody>
      </p:sp>
      <p:sp>
        <p:nvSpPr>
          <p:cNvPr id="10" name="Textfeld 9"/>
          <p:cNvSpPr txBox="1"/>
          <p:nvPr/>
        </p:nvSpPr>
        <p:spPr>
          <a:xfrm>
            <a:off x="6459780" y="3081918"/>
            <a:ext cx="1280571" cy="1098762"/>
          </a:xfrm>
          <a:prstGeom prst="rect">
            <a:avLst/>
          </a:prstGeom>
          <a:solidFill>
            <a:srgbClr val="FFC000"/>
          </a:solidFill>
          <a:effectLst>
            <a:outerShdw blurRad="50800" dist="38100" dir="2700000" algn="tl" rotWithShape="0">
              <a:prstClr val="black">
                <a:alpha val="40000"/>
              </a:prstClr>
            </a:outerShdw>
          </a:effectLst>
        </p:spPr>
        <p:txBody>
          <a:bodyPr wrap="square" rtlCol="0">
            <a:spAutoFit/>
          </a:bodyPr>
          <a:lstStyle/>
          <a:p>
            <a:pPr algn="ctr"/>
            <a:r>
              <a:rPr lang="en-GB" sz="1200" dirty="0">
                <a:solidFill>
                  <a:srgbClr val="660066"/>
                </a:solidFill>
                <a:effectLst>
                  <a:outerShdw blurRad="50800" dist="38100" dir="2700000" algn="tl" rotWithShape="0">
                    <a:prstClr val="black">
                      <a:alpha val="40000"/>
                    </a:prstClr>
                  </a:outerShdw>
                </a:effectLst>
              </a:rPr>
              <a:t>875</a:t>
            </a:r>
            <a:r>
              <a:rPr lang="en-GB" sz="1200" dirty="0"/>
              <a:t> </a:t>
            </a:r>
            <a:r>
              <a:rPr lang="en-GB" sz="1200" dirty="0" err="1"/>
              <a:t>angenommen</a:t>
            </a:r>
            <a:r>
              <a:rPr lang="en-GB" sz="1200" dirty="0"/>
              <a:t> </a:t>
            </a:r>
            <a:r>
              <a:rPr lang="en-GB" sz="900" dirty="0"/>
              <a:t>(</a:t>
            </a:r>
            <a:r>
              <a:rPr lang="en-GB" sz="900" dirty="0" err="1"/>
              <a:t>keinen</a:t>
            </a:r>
            <a:r>
              <a:rPr lang="en-GB" sz="900" dirty="0"/>
              <a:t> </a:t>
            </a:r>
            <a:r>
              <a:rPr lang="en-GB" sz="900" dirty="0" err="1"/>
              <a:t>Unterschied</a:t>
            </a:r>
            <a:r>
              <a:rPr lang="en-GB" sz="900" dirty="0"/>
              <a:t> </a:t>
            </a:r>
            <a:r>
              <a:rPr lang="en-GB" sz="900" dirty="0" err="1"/>
              <a:t>gefunden</a:t>
            </a:r>
            <a:r>
              <a:rPr lang="en-GB" sz="900" dirty="0"/>
              <a:t>)</a:t>
            </a:r>
          </a:p>
          <a:p>
            <a:r>
              <a:rPr lang="en-GB" sz="1200" dirty="0" err="1"/>
              <a:t>Davon</a:t>
            </a:r>
            <a:r>
              <a:rPr lang="en-GB" sz="1200" dirty="0"/>
              <a:t> </a:t>
            </a:r>
            <a:r>
              <a:rPr lang="en-GB" sz="1200" dirty="0">
                <a:solidFill>
                  <a:srgbClr val="660066"/>
                </a:solidFill>
                <a:effectLst>
                  <a:outerShdw blurRad="50800" dist="38100" dir="2700000" algn="tl" rotWithShape="0">
                    <a:prstClr val="black">
                      <a:alpha val="40000"/>
                    </a:prstClr>
                  </a:outerShdw>
                </a:effectLst>
              </a:rPr>
              <a:t>855</a:t>
            </a:r>
            <a:r>
              <a:rPr lang="en-GB" sz="1200" dirty="0"/>
              <a:t> </a:t>
            </a:r>
            <a:r>
              <a:rPr lang="en-GB" sz="1200" dirty="0" err="1"/>
              <a:t>richtig</a:t>
            </a:r>
            <a:r>
              <a:rPr lang="en-GB" sz="1200" dirty="0"/>
              <a:t> (</a:t>
            </a:r>
            <a:r>
              <a:rPr lang="en-GB" sz="1200" dirty="0">
                <a:solidFill>
                  <a:srgbClr val="660066"/>
                </a:solidFill>
                <a:effectLst>
                  <a:outerShdw blurRad="50800" dist="38100" dir="2700000" algn="tl" rotWithShape="0">
                    <a:prstClr val="black">
                      <a:alpha val="40000"/>
                    </a:prstClr>
                  </a:outerShdw>
                </a:effectLst>
              </a:rPr>
              <a:t>98%</a:t>
            </a:r>
            <a:r>
              <a:rPr lang="en-GB" sz="1200" dirty="0"/>
              <a:t>)</a:t>
            </a:r>
          </a:p>
        </p:txBody>
      </p:sp>
      <p:pic>
        <p:nvPicPr>
          <p:cNvPr id="11" name="Picture 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034748" y="1887551"/>
            <a:ext cx="1342059" cy="385005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2" name="Pfeil nach links 11"/>
          <p:cNvSpPr/>
          <p:nvPr/>
        </p:nvSpPr>
        <p:spPr>
          <a:xfrm>
            <a:off x="6376807" y="2142316"/>
            <a:ext cx="82974" cy="141155"/>
          </a:xfrm>
          <a:prstGeom prst="leftArrow">
            <a:avLst/>
          </a:prstGeom>
          <a:solidFill>
            <a:srgbClr val="92D05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800">
              <a:solidFill>
                <a:schemeClr val="accent1">
                  <a:lumMod val="40000"/>
                  <a:lumOff val="60000"/>
                </a:schemeClr>
              </a:solidFill>
              <a:effectLst>
                <a:outerShdw blurRad="50800" dist="38100" dir="2700000" algn="tl" rotWithShape="0">
                  <a:prstClr val="black">
                    <a:alpha val="40000"/>
                  </a:prstClr>
                </a:outerShdw>
              </a:effectLst>
            </a:endParaRPr>
          </a:p>
        </p:txBody>
      </p:sp>
      <p:sp>
        <p:nvSpPr>
          <p:cNvPr id="13" name="Pfeil nach links 12"/>
          <p:cNvSpPr/>
          <p:nvPr/>
        </p:nvSpPr>
        <p:spPr>
          <a:xfrm>
            <a:off x="6376807" y="3588312"/>
            <a:ext cx="82974" cy="105312"/>
          </a:xfrm>
          <a:prstGeom prst="leftArrow">
            <a:avLst/>
          </a:prstGeom>
          <a:solidFill>
            <a:srgbClr val="FFC0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800"/>
          </a:p>
        </p:txBody>
      </p:sp>
      <p:sp>
        <p:nvSpPr>
          <p:cNvPr id="14" name="Titel 1"/>
          <p:cNvSpPr txBox="1">
            <a:spLocks/>
          </p:cNvSpPr>
          <p:nvPr/>
        </p:nvSpPr>
        <p:spPr>
          <a:xfrm>
            <a:off x="683568" y="188640"/>
            <a:ext cx="7772400" cy="523220"/>
          </a:xfrm>
          <a:prstGeom prst="rect">
            <a:avLst/>
          </a:prstGeom>
        </p:spPr>
        <p:txBody>
          <a:bodyPr>
            <a:normAutofit/>
          </a:bodyPr>
          <a:lstStyle>
            <a:lvl1pPr algn="ctr" rtl="0" eaLnBrk="0" fontAlgn="base" hangingPunct="0">
              <a:spcBef>
                <a:spcPct val="0"/>
              </a:spcBef>
              <a:spcAft>
                <a:spcPct val="0"/>
              </a:spcAft>
              <a:defRPr sz="2800" b="1">
                <a:solidFill>
                  <a:schemeClr val="tx1"/>
                </a:solidFill>
                <a:effectLst>
                  <a:outerShdw blurRad="38100" dist="38100" dir="2700000" algn="tl">
                    <a:srgbClr val="FFFFFF"/>
                  </a:outerShdw>
                </a:effectLst>
                <a:latin typeface="+mj-lt"/>
                <a:ea typeface="ＭＳ Ｐゴシック" charset="0"/>
                <a:cs typeface="ＭＳ Ｐゴシック" charset="0"/>
              </a:defRPr>
            </a:lvl1pPr>
            <a:lvl2pPr algn="ctr" rtl="0" eaLnBrk="0" fontAlgn="base" hangingPunct="0">
              <a:spcBef>
                <a:spcPct val="0"/>
              </a:spcBef>
              <a:spcAft>
                <a:spcPct val="0"/>
              </a:spcAft>
              <a:defRPr sz="2800" b="1">
                <a:solidFill>
                  <a:schemeClr val="tx1"/>
                </a:solidFill>
                <a:effectLst>
                  <a:outerShdw blurRad="38100" dist="38100" dir="2700000" algn="tl">
                    <a:srgbClr val="FFFFFF"/>
                  </a:outerShdw>
                </a:effectLst>
                <a:latin typeface="Arial" pitchFamily="34" charset="0"/>
                <a:ea typeface="ＭＳ Ｐゴシック" charset="0"/>
                <a:cs typeface="ＭＳ Ｐゴシック" charset="0"/>
              </a:defRPr>
            </a:lvl2pPr>
            <a:lvl3pPr algn="ctr" rtl="0" eaLnBrk="0" fontAlgn="base" hangingPunct="0">
              <a:spcBef>
                <a:spcPct val="0"/>
              </a:spcBef>
              <a:spcAft>
                <a:spcPct val="0"/>
              </a:spcAft>
              <a:defRPr sz="2800" b="1">
                <a:solidFill>
                  <a:schemeClr val="tx1"/>
                </a:solidFill>
                <a:effectLst>
                  <a:outerShdw blurRad="38100" dist="38100" dir="2700000" algn="tl">
                    <a:srgbClr val="FFFFFF"/>
                  </a:outerShdw>
                </a:effectLst>
                <a:latin typeface="Arial" pitchFamily="34" charset="0"/>
                <a:ea typeface="ＭＳ Ｐゴシック" charset="0"/>
                <a:cs typeface="ＭＳ Ｐゴシック" charset="0"/>
              </a:defRPr>
            </a:lvl3pPr>
            <a:lvl4pPr algn="ctr" rtl="0" eaLnBrk="0" fontAlgn="base" hangingPunct="0">
              <a:spcBef>
                <a:spcPct val="0"/>
              </a:spcBef>
              <a:spcAft>
                <a:spcPct val="0"/>
              </a:spcAft>
              <a:defRPr sz="2800" b="1">
                <a:solidFill>
                  <a:schemeClr val="tx1"/>
                </a:solidFill>
                <a:effectLst>
                  <a:outerShdw blurRad="38100" dist="38100" dir="2700000" algn="tl">
                    <a:srgbClr val="FFFFFF"/>
                  </a:outerShdw>
                </a:effectLst>
                <a:latin typeface="Arial" pitchFamily="34" charset="0"/>
                <a:ea typeface="ＭＳ Ｐゴシック" charset="0"/>
                <a:cs typeface="ＭＳ Ｐゴシック" charset="0"/>
              </a:defRPr>
            </a:lvl4pPr>
            <a:lvl5pPr algn="ctr" rtl="0" eaLnBrk="0" fontAlgn="base" hangingPunct="0">
              <a:spcBef>
                <a:spcPct val="0"/>
              </a:spcBef>
              <a:spcAft>
                <a:spcPct val="0"/>
              </a:spcAft>
              <a:defRPr sz="2800" b="1">
                <a:solidFill>
                  <a:schemeClr val="tx1"/>
                </a:solidFill>
                <a:effectLst>
                  <a:outerShdw blurRad="38100" dist="38100" dir="2700000" algn="tl">
                    <a:srgbClr val="FFFFFF"/>
                  </a:outerShdw>
                </a:effectLst>
                <a:latin typeface="Arial" pitchFamily="34" charset="0"/>
                <a:ea typeface="ＭＳ Ｐゴシック" charset="0"/>
                <a:cs typeface="ＭＳ Ｐゴシック" charset="0"/>
              </a:defRPr>
            </a:lvl5pPr>
            <a:lvl6pPr marL="457200" algn="ctr" rtl="0" eaLnBrk="0" fontAlgn="base" hangingPunct="0">
              <a:spcBef>
                <a:spcPct val="0"/>
              </a:spcBef>
              <a:spcAft>
                <a:spcPct val="0"/>
              </a:spcAft>
              <a:defRPr sz="2800" b="1">
                <a:solidFill>
                  <a:schemeClr val="tx1"/>
                </a:solidFill>
                <a:effectLst>
                  <a:outerShdw blurRad="38100" dist="38100" dir="2700000" algn="tl">
                    <a:srgbClr val="FFFFFF"/>
                  </a:outerShdw>
                </a:effectLst>
                <a:latin typeface="Arial" pitchFamily="34" charset="0"/>
              </a:defRPr>
            </a:lvl6pPr>
            <a:lvl7pPr marL="914400" algn="ctr" rtl="0" eaLnBrk="0" fontAlgn="base" hangingPunct="0">
              <a:spcBef>
                <a:spcPct val="0"/>
              </a:spcBef>
              <a:spcAft>
                <a:spcPct val="0"/>
              </a:spcAft>
              <a:defRPr sz="2800" b="1">
                <a:solidFill>
                  <a:schemeClr val="tx1"/>
                </a:solidFill>
                <a:effectLst>
                  <a:outerShdw blurRad="38100" dist="38100" dir="2700000" algn="tl">
                    <a:srgbClr val="FFFFFF"/>
                  </a:outerShdw>
                </a:effectLst>
                <a:latin typeface="Arial" pitchFamily="34" charset="0"/>
              </a:defRPr>
            </a:lvl7pPr>
            <a:lvl8pPr marL="1371600" algn="ctr" rtl="0" eaLnBrk="0" fontAlgn="base" hangingPunct="0">
              <a:spcBef>
                <a:spcPct val="0"/>
              </a:spcBef>
              <a:spcAft>
                <a:spcPct val="0"/>
              </a:spcAft>
              <a:defRPr sz="2800" b="1">
                <a:solidFill>
                  <a:schemeClr val="tx1"/>
                </a:solidFill>
                <a:effectLst>
                  <a:outerShdw blurRad="38100" dist="38100" dir="2700000" algn="tl">
                    <a:srgbClr val="FFFFFF"/>
                  </a:outerShdw>
                </a:effectLst>
                <a:latin typeface="Arial" pitchFamily="34" charset="0"/>
              </a:defRPr>
            </a:lvl8pPr>
            <a:lvl9pPr marL="1828800" algn="ctr" rtl="0" eaLnBrk="0" fontAlgn="base" hangingPunct="0">
              <a:spcBef>
                <a:spcPct val="0"/>
              </a:spcBef>
              <a:spcAft>
                <a:spcPct val="0"/>
              </a:spcAft>
              <a:defRPr sz="2800" b="1">
                <a:solidFill>
                  <a:schemeClr val="tx1"/>
                </a:solidFill>
                <a:effectLst>
                  <a:outerShdw blurRad="38100" dist="38100" dir="2700000" algn="tl">
                    <a:srgbClr val="FFFFFF"/>
                  </a:outerShdw>
                </a:effectLst>
                <a:latin typeface="Arial" pitchFamily="34" charset="0"/>
              </a:defRPr>
            </a:lvl9pPr>
          </a:lstStyle>
          <a:p>
            <a:pPr>
              <a:lnSpc>
                <a:spcPct val="100000"/>
              </a:lnSpc>
              <a:buSzTx/>
            </a:pPr>
            <a:r>
              <a:rPr lang="en-GB" kern="0" smtClean="0"/>
              <a:t>Wie viel wahr ist wahr?</a:t>
            </a:r>
            <a:endParaRPr lang="en-GB" kern="0" dirty="0"/>
          </a:p>
        </p:txBody>
      </p:sp>
      <p:sp>
        <p:nvSpPr>
          <p:cNvPr id="15" name="Foliennummernplatzhalter 2"/>
          <p:cNvSpPr>
            <a:spLocks noGrp="1"/>
          </p:cNvSpPr>
          <p:nvPr>
            <p:ph type="sldNum" sz="quarter" idx="10"/>
          </p:nvPr>
        </p:nvSpPr>
        <p:spPr>
          <a:xfrm>
            <a:off x="8101013" y="6524625"/>
            <a:ext cx="457200" cy="228600"/>
          </a:xfrm>
        </p:spPr>
        <p:txBody>
          <a:bodyPr/>
          <a:lstStyle/>
          <a:p>
            <a:pPr>
              <a:defRPr/>
            </a:pPr>
            <a:fld id="{A59FA8ED-C402-46D8-B55E-FA329E3E1AF7}" type="slidenum">
              <a:rPr lang="de-DE" altLang="en-US" smtClean="0"/>
              <a:pPr>
                <a:defRPr/>
              </a:pPr>
              <a:t>72</a:t>
            </a:fld>
            <a:endParaRPr lang="de-DE" altLang="en-US" sz="1400" b="0" dirty="0">
              <a:solidFill>
                <a:schemeClr val="tx1"/>
              </a:solidFill>
            </a:endParaRPr>
          </a:p>
        </p:txBody>
      </p:sp>
      <p:sp>
        <p:nvSpPr>
          <p:cNvPr id="16" name="Fußzeilenplatzhalter 3"/>
          <p:cNvSpPr>
            <a:spLocks noGrp="1"/>
          </p:cNvSpPr>
          <p:nvPr>
            <p:ph type="ftr" sz="quarter" idx="11"/>
          </p:nvPr>
        </p:nvSpPr>
        <p:spPr>
          <a:xfrm>
            <a:off x="1476375" y="6524625"/>
            <a:ext cx="6551613" cy="188913"/>
          </a:xfrm>
        </p:spPr>
        <p:txBody>
          <a:bodyPr/>
          <a:lstStyle/>
          <a:p>
            <a:pPr>
              <a:defRPr/>
            </a:pPr>
            <a:r>
              <a:rPr lang="de-DE" altLang="en-US" smtClean="0"/>
              <a:t>Pharmakoepidemiologie und Pharmakoökonomie © Dr. Roberto Frontini WS 2017/18 Stand 16.10.2017</a:t>
            </a:r>
            <a:endParaRPr lang="de-DE" altLang="en-US" dirty="0"/>
          </a:p>
        </p:txBody>
      </p:sp>
    </p:spTree>
    <p:extLst>
      <p:ext uri="{BB962C8B-B14F-4D97-AF65-F5344CB8AC3E}">
        <p14:creationId xmlns:p14="http://schemas.microsoft.com/office/powerpoint/2010/main" val="3331378157"/>
      </p:ext>
    </p:extLst>
  </p:cSld>
  <p:clrMapOvr>
    <a:masterClrMapping/>
  </p:clrMapOvr>
  <p:transition>
    <p:zoom/>
  </p:transition>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832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76238" y="1109663"/>
            <a:ext cx="8391525" cy="4638675"/>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el 1"/>
          <p:cNvSpPr>
            <a:spLocks noGrp="1"/>
          </p:cNvSpPr>
          <p:nvPr>
            <p:ph type="title"/>
          </p:nvPr>
        </p:nvSpPr>
        <p:spPr>
          <a:xfrm>
            <a:off x="685800" y="538490"/>
            <a:ext cx="7772400" cy="523220"/>
          </a:xfrm>
        </p:spPr>
        <p:txBody>
          <a:bodyPr/>
          <a:lstStyle/>
          <a:p>
            <a:r>
              <a:rPr lang="de-DE" dirty="0" smtClean="0"/>
              <a:t>Immer knapp signifikant?</a:t>
            </a:r>
            <a:endParaRPr lang="de-DE" dirty="0"/>
          </a:p>
        </p:txBody>
      </p:sp>
      <p:sp>
        <p:nvSpPr>
          <p:cNvPr id="3" name="Foliennummernplatzhalter 2"/>
          <p:cNvSpPr>
            <a:spLocks noGrp="1"/>
          </p:cNvSpPr>
          <p:nvPr>
            <p:ph type="sldNum" sz="quarter" idx="10"/>
          </p:nvPr>
        </p:nvSpPr>
        <p:spPr/>
        <p:txBody>
          <a:bodyPr/>
          <a:lstStyle/>
          <a:p>
            <a:pPr>
              <a:defRPr/>
            </a:pPr>
            <a:fld id="{A59FA8ED-C402-46D8-B55E-FA329E3E1AF7}" type="slidenum">
              <a:rPr lang="de-DE" altLang="en-US" smtClean="0"/>
              <a:pPr>
                <a:defRPr/>
              </a:pPr>
              <a:t>73</a:t>
            </a:fld>
            <a:endParaRPr lang="de-DE" altLang="en-US" sz="1400" b="0">
              <a:solidFill>
                <a:schemeClr val="tx1"/>
              </a:solidFill>
            </a:endParaRPr>
          </a:p>
        </p:txBody>
      </p:sp>
      <p:sp>
        <p:nvSpPr>
          <p:cNvPr id="4" name="Fußzeilenplatzhalter 3"/>
          <p:cNvSpPr>
            <a:spLocks noGrp="1"/>
          </p:cNvSpPr>
          <p:nvPr>
            <p:ph type="ftr" sz="quarter" idx="11"/>
          </p:nvPr>
        </p:nvSpPr>
        <p:spPr/>
        <p:txBody>
          <a:bodyPr/>
          <a:lstStyle/>
          <a:p>
            <a:pPr>
              <a:defRPr/>
            </a:pPr>
            <a:r>
              <a:rPr lang="de-DE" altLang="en-US" smtClean="0"/>
              <a:t>Pharmakoepidemiologie und Pharmakoökonomie © Dr. Roberto Frontini WS 2017/18 Stand 16.10.2017</a:t>
            </a:r>
            <a:endParaRPr lang="de-DE" altLang="en-US"/>
          </a:p>
        </p:txBody>
      </p:sp>
      <p:sp>
        <p:nvSpPr>
          <p:cNvPr id="6" name="Oval 12"/>
          <p:cNvSpPr>
            <a:spLocks noChangeArrowheads="1"/>
          </p:cNvSpPr>
          <p:nvPr/>
        </p:nvSpPr>
        <p:spPr bwMode="auto">
          <a:xfrm>
            <a:off x="4122151" y="2254742"/>
            <a:ext cx="323850" cy="359991"/>
          </a:xfrm>
          <a:prstGeom prst="ellipse">
            <a:avLst/>
          </a:prstGeom>
          <a:solidFill>
            <a:srgbClr val="000066">
              <a:alpha val="0"/>
            </a:srgbClr>
          </a:solidFill>
          <a:ln w="25400">
            <a:solidFill>
              <a:srgbClr val="FF0000"/>
            </a:solidFill>
            <a:round/>
            <a:headEnd/>
            <a:tailEnd/>
          </a:ln>
          <a:effectLst>
            <a:outerShdw blurRad="50800" dist="38100" dir="2700000" algn="tl" rotWithShape="0">
              <a:srgbClr val="808080">
                <a:alpha val="39998"/>
              </a:srgbClr>
            </a:outerShdw>
          </a:effectLst>
        </p:spPr>
        <p:txBody>
          <a:bodyPr wrap="none" anchor="ctr"/>
          <a:lstStyle/>
          <a:p>
            <a:pPr algn="ctr">
              <a:defRPr/>
            </a:pPr>
            <a:endParaRPr lang="it-IT">
              <a:ea typeface="ＭＳ Ｐゴシック" charset="-128"/>
            </a:endParaRPr>
          </a:p>
        </p:txBody>
      </p:sp>
      <p:sp>
        <p:nvSpPr>
          <p:cNvPr id="5" name="Rechteck 4"/>
          <p:cNvSpPr/>
          <p:nvPr/>
        </p:nvSpPr>
        <p:spPr>
          <a:xfrm>
            <a:off x="53513" y="6021288"/>
            <a:ext cx="8784976" cy="446276"/>
          </a:xfrm>
          <a:prstGeom prst="rect">
            <a:avLst/>
          </a:prstGeom>
        </p:spPr>
        <p:txBody>
          <a:bodyPr wrap="square">
            <a:spAutoFit/>
          </a:bodyPr>
          <a:lstStyle/>
          <a:p>
            <a:pPr algn="ctr"/>
            <a:r>
              <a:rPr lang="it-IT" sz="1000" b="0" dirty="0"/>
              <a:t>E. J. </a:t>
            </a:r>
            <a:r>
              <a:rPr lang="it-IT" sz="1000" b="0" dirty="0" err="1" smtClean="0"/>
              <a:t>Masicampo</a:t>
            </a:r>
            <a:r>
              <a:rPr lang="it-IT" sz="1000" b="0" dirty="0" smtClean="0"/>
              <a:t> </a:t>
            </a:r>
            <a:r>
              <a:rPr lang="it-IT" sz="1000" b="0" dirty="0"/>
              <a:t>&amp; Daniel R. </a:t>
            </a:r>
            <a:r>
              <a:rPr lang="it-IT" sz="1000" b="0" dirty="0" err="1" smtClean="0"/>
              <a:t>Lalande</a:t>
            </a:r>
            <a:r>
              <a:rPr lang="it-IT" sz="1000" b="0" dirty="0" smtClean="0"/>
              <a:t> </a:t>
            </a:r>
            <a:r>
              <a:rPr lang="en-GB" sz="1000" b="0" dirty="0"/>
              <a:t>A peculiar prevalence of p values just below .05 </a:t>
            </a:r>
            <a:endParaRPr lang="en-GB" sz="1000" b="0" dirty="0" smtClean="0"/>
          </a:p>
          <a:p>
            <a:pPr algn="ctr"/>
            <a:r>
              <a:rPr lang="en-GB" sz="1000" b="0" dirty="0" smtClean="0"/>
              <a:t>The </a:t>
            </a:r>
            <a:r>
              <a:rPr lang="en-GB" sz="1000" b="0" dirty="0"/>
              <a:t>Quarterly Journal of Experimental Psychology 2012;65(11):2271-2279 </a:t>
            </a:r>
            <a:r>
              <a:rPr lang="en-GB" sz="1000" b="0" dirty="0" smtClean="0"/>
              <a:t>DOI:10.1080/17470218.2012.711335</a:t>
            </a:r>
            <a:r>
              <a:rPr lang="en-GB" sz="1000" dirty="0" smtClean="0"/>
              <a:t> </a:t>
            </a:r>
            <a:r>
              <a:rPr lang="it-IT" sz="1000" b="0" dirty="0" smtClean="0"/>
              <a:t> </a:t>
            </a:r>
            <a:endParaRPr lang="it-IT" sz="1000" b="0" dirty="0"/>
          </a:p>
        </p:txBody>
      </p:sp>
      <p:sp>
        <p:nvSpPr>
          <p:cNvPr id="9" name="Oval 12"/>
          <p:cNvSpPr>
            <a:spLocks noChangeArrowheads="1"/>
          </p:cNvSpPr>
          <p:nvPr/>
        </p:nvSpPr>
        <p:spPr bwMode="auto">
          <a:xfrm>
            <a:off x="4504190" y="4115828"/>
            <a:ext cx="323850" cy="359991"/>
          </a:xfrm>
          <a:prstGeom prst="ellipse">
            <a:avLst/>
          </a:prstGeom>
          <a:solidFill>
            <a:srgbClr val="000066">
              <a:alpha val="0"/>
            </a:srgbClr>
          </a:solidFill>
          <a:ln w="25400">
            <a:solidFill>
              <a:srgbClr val="7030A0"/>
            </a:solidFill>
            <a:round/>
            <a:headEnd/>
            <a:tailEnd/>
          </a:ln>
          <a:effectLst>
            <a:outerShdw blurRad="50800" dist="38100" dir="2700000" algn="tl" rotWithShape="0">
              <a:srgbClr val="808080">
                <a:alpha val="39998"/>
              </a:srgbClr>
            </a:outerShdw>
          </a:effectLst>
        </p:spPr>
        <p:txBody>
          <a:bodyPr wrap="none" anchor="ctr"/>
          <a:lstStyle/>
          <a:p>
            <a:pPr algn="ctr">
              <a:defRPr/>
            </a:pPr>
            <a:endParaRPr lang="it-IT">
              <a:ea typeface="ＭＳ Ｐゴシック" charset="-128"/>
            </a:endParaRPr>
          </a:p>
        </p:txBody>
      </p:sp>
    </p:spTree>
    <p:extLst>
      <p:ext uri="{BB962C8B-B14F-4D97-AF65-F5344CB8AC3E}">
        <p14:creationId xmlns:p14="http://schemas.microsoft.com/office/powerpoint/2010/main" val="1439545238"/>
      </p:ext>
    </p:extLst>
  </p:cSld>
  <p:clrMapOvr>
    <a:masterClrMapping/>
  </p:clrMapOvr>
  <p:transition>
    <p:zo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385" decel="100000"/>
                                        <p:tgtEl>
                                          <p:spTgt spid="6"/>
                                        </p:tgtEl>
                                      </p:cBhvr>
                                    </p:animEffect>
                                    <p:animScale>
                                      <p:cBhvr>
                                        <p:cTn id="8" dur="385" decel="100000"/>
                                        <p:tgtEl>
                                          <p:spTgt spid="6"/>
                                        </p:tgtEl>
                                      </p:cBhvr>
                                      <p:from x="10000" y="10000"/>
                                      <p:to x="200000" y="450000"/>
                                    </p:animScale>
                                    <p:animScale>
                                      <p:cBhvr>
                                        <p:cTn id="9" dur="615" accel="100000" fill="hold">
                                          <p:stCondLst>
                                            <p:cond delay="385"/>
                                          </p:stCondLst>
                                        </p:cTn>
                                        <p:tgtEl>
                                          <p:spTgt spid="6"/>
                                        </p:tgtEl>
                                      </p:cBhvr>
                                      <p:from x="200000" y="450000"/>
                                      <p:to x="100000" y="100000"/>
                                    </p:animScale>
                                    <p:set>
                                      <p:cBhvr>
                                        <p:cTn id="10" dur="385" fill="hold"/>
                                        <p:tgtEl>
                                          <p:spTgt spid="6"/>
                                        </p:tgtEl>
                                        <p:attrNameLst>
                                          <p:attrName>ppt_x</p:attrName>
                                        </p:attrNameLst>
                                      </p:cBhvr>
                                      <p:to>
                                        <p:strVal val="(0.5)"/>
                                      </p:to>
                                    </p:set>
                                    <p:anim from="(0.5)" to="(#ppt_x)" calcmode="lin" valueType="num">
                                      <p:cBhvr>
                                        <p:cTn id="11" dur="615" accel="100000" fill="hold">
                                          <p:stCondLst>
                                            <p:cond delay="385"/>
                                          </p:stCondLst>
                                        </p:cTn>
                                        <p:tgtEl>
                                          <p:spTgt spid="6"/>
                                        </p:tgtEl>
                                        <p:attrNameLst>
                                          <p:attrName>ppt_x</p:attrName>
                                        </p:attrNameLst>
                                      </p:cBhvr>
                                    </p:anim>
                                    <p:set>
                                      <p:cBhvr>
                                        <p:cTn id="12" dur="385" fill="hold"/>
                                        <p:tgtEl>
                                          <p:spTgt spid="6"/>
                                        </p:tgtEl>
                                        <p:attrNameLst>
                                          <p:attrName>ppt_y</p:attrName>
                                        </p:attrNameLst>
                                      </p:cBhvr>
                                      <p:to>
                                        <p:strVal val="(#ppt_y+0.4)"/>
                                      </p:to>
                                    </p:set>
                                    <p:anim from="(#ppt_y+0.4)" to="(#ppt_y)" calcmode="lin" valueType="num">
                                      <p:cBhvr>
                                        <p:cTn id="13" dur="615" accel="100000" fill="hold">
                                          <p:stCondLst>
                                            <p:cond delay="385"/>
                                          </p:stCondLst>
                                        </p:cTn>
                                        <p:tgtEl>
                                          <p:spTgt spid="6"/>
                                        </p:tgtEl>
                                        <p:attrNameLst>
                                          <p:attrName>ppt_y</p:attrName>
                                        </p:attrNameLst>
                                      </p:cBhvr>
                                    </p:anim>
                                  </p:childTnLst>
                                </p:cTn>
                              </p:par>
                            </p:childTnLst>
                          </p:cTn>
                        </p:par>
                      </p:childTnLst>
                    </p:cTn>
                  </p:par>
                  <p:par>
                    <p:cTn id="14" fill="hold">
                      <p:stCondLst>
                        <p:cond delay="indefinite"/>
                      </p:stCondLst>
                      <p:childTnLst>
                        <p:par>
                          <p:cTn id="15" fill="hold">
                            <p:stCondLst>
                              <p:cond delay="0"/>
                            </p:stCondLst>
                            <p:childTnLst>
                              <p:par>
                                <p:cTn id="16" presetID="51" presetClass="entr" presetSubtype="0" fill="hold" grpId="0" nodeType="click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385" decel="100000"/>
                                        <p:tgtEl>
                                          <p:spTgt spid="9"/>
                                        </p:tgtEl>
                                      </p:cBhvr>
                                    </p:animEffect>
                                    <p:animScale>
                                      <p:cBhvr>
                                        <p:cTn id="19" dur="385" decel="100000"/>
                                        <p:tgtEl>
                                          <p:spTgt spid="9"/>
                                        </p:tgtEl>
                                      </p:cBhvr>
                                      <p:from x="10000" y="10000"/>
                                      <p:to x="200000" y="450000"/>
                                    </p:animScale>
                                    <p:animScale>
                                      <p:cBhvr>
                                        <p:cTn id="20" dur="615" accel="100000" fill="hold">
                                          <p:stCondLst>
                                            <p:cond delay="385"/>
                                          </p:stCondLst>
                                        </p:cTn>
                                        <p:tgtEl>
                                          <p:spTgt spid="9"/>
                                        </p:tgtEl>
                                      </p:cBhvr>
                                      <p:from x="200000" y="450000"/>
                                      <p:to x="100000" y="100000"/>
                                    </p:animScale>
                                    <p:set>
                                      <p:cBhvr>
                                        <p:cTn id="21" dur="385" fill="hold"/>
                                        <p:tgtEl>
                                          <p:spTgt spid="9"/>
                                        </p:tgtEl>
                                        <p:attrNameLst>
                                          <p:attrName>ppt_x</p:attrName>
                                        </p:attrNameLst>
                                      </p:cBhvr>
                                      <p:to>
                                        <p:strVal val="(0.5)"/>
                                      </p:to>
                                    </p:set>
                                    <p:anim from="(0.5)" to="(#ppt_x)" calcmode="lin" valueType="num">
                                      <p:cBhvr>
                                        <p:cTn id="22" dur="615" accel="100000" fill="hold">
                                          <p:stCondLst>
                                            <p:cond delay="385"/>
                                          </p:stCondLst>
                                        </p:cTn>
                                        <p:tgtEl>
                                          <p:spTgt spid="9"/>
                                        </p:tgtEl>
                                        <p:attrNameLst>
                                          <p:attrName>ppt_x</p:attrName>
                                        </p:attrNameLst>
                                      </p:cBhvr>
                                    </p:anim>
                                    <p:set>
                                      <p:cBhvr>
                                        <p:cTn id="23" dur="385" fill="hold"/>
                                        <p:tgtEl>
                                          <p:spTgt spid="9"/>
                                        </p:tgtEl>
                                        <p:attrNameLst>
                                          <p:attrName>ppt_y</p:attrName>
                                        </p:attrNameLst>
                                      </p:cBhvr>
                                      <p:to>
                                        <p:strVal val="(#ppt_y+0.4)"/>
                                      </p:to>
                                    </p:set>
                                    <p:anim from="(#ppt_y+0.4)" to="(#ppt_y)" calcmode="lin" valueType="num">
                                      <p:cBhvr>
                                        <p:cTn id="24" dur="615" accel="100000" fill="hold">
                                          <p:stCondLst>
                                            <p:cond delay="385"/>
                                          </p:stCondLst>
                                        </p:cTn>
                                        <p:tgtEl>
                                          <p:spTgt spid="9"/>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9"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liennummernplatzhalter 2"/>
          <p:cNvSpPr>
            <a:spLocks noGrp="1"/>
          </p:cNvSpPr>
          <p:nvPr>
            <p:ph type="sldNum" sz="quarter" idx="10"/>
          </p:nvPr>
        </p:nvSpPr>
        <p:spPr/>
        <p:txBody>
          <a:bodyPr/>
          <a:lstStyle/>
          <a:p>
            <a:pPr>
              <a:defRPr/>
            </a:pPr>
            <a:fld id="{A59FA8ED-C402-46D8-B55E-FA329E3E1AF7}" type="slidenum">
              <a:rPr lang="de-DE" altLang="en-US" smtClean="0"/>
              <a:pPr>
                <a:defRPr/>
              </a:pPr>
              <a:t>74</a:t>
            </a:fld>
            <a:endParaRPr lang="de-DE" altLang="en-US" sz="1400" b="0">
              <a:solidFill>
                <a:schemeClr val="tx1"/>
              </a:solidFill>
            </a:endParaRPr>
          </a:p>
        </p:txBody>
      </p:sp>
      <p:sp>
        <p:nvSpPr>
          <p:cNvPr id="4" name="Fußzeilenplatzhalter 3"/>
          <p:cNvSpPr>
            <a:spLocks noGrp="1"/>
          </p:cNvSpPr>
          <p:nvPr>
            <p:ph type="ftr" sz="quarter" idx="11"/>
          </p:nvPr>
        </p:nvSpPr>
        <p:spPr/>
        <p:txBody>
          <a:bodyPr/>
          <a:lstStyle/>
          <a:p>
            <a:pPr>
              <a:defRPr/>
            </a:pPr>
            <a:r>
              <a:rPr lang="de-DE" altLang="en-US" smtClean="0"/>
              <a:t>Pharmakoepidemiologie und Pharmakoökonomie © Dr. Roberto Frontini WS 2017/18 Stand 16.10.2017</a:t>
            </a:r>
            <a:endParaRPr lang="de-DE" altLang="en-US"/>
          </a:p>
        </p:txBody>
      </p:sp>
      <p:pic>
        <p:nvPicPr>
          <p:cNvPr id="56934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9375" y="1484784"/>
            <a:ext cx="8625250" cy="3888432"/>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8" name="Titel 1"/>
          <p:cNvSpPr>
            <a:spLocks noGrp="1"/>
          </p:cNvSpPr>
          <p:nvPr>
            <p:ph type="title"/>
          </p:nvPr>
        </p:nvSpPr>
        <p:spPr>
          <a:xfrm>
            <a:off x="685800" y="538490"/>
            <a:ext cx="7772400" cy="523220"/>
          </a:xfrm>
        </p:spPr>
        <p:txBody>
          <a:bodyPr/>
          <a:lstStyle/>
          <a:p>
            <a:r>
              <a:rPr lang="de-DE" dirty="0" smtClean="0"/>
              <a:t>Immer knapp signifikant?</a:t>
            </a:r>
            <a:endParaRPr lang="de-DE" dirty="0"/>
          </a:p>
        </p:txBody>
      </p:sp>
      <p:sp>
        <p:nvSpPr>
          <p:cNvPr id="2" name="Rechteck 1"/>
          <p:cNvSpPr/>
          <p:nvPr/>
        </p:nvSpPr>
        <p:spPr>
          <a:xfrm>
            <a:off x="259375" y="5740370"/>
            <a:ext cx="8777120" cy="446276"/>
          </a:xfrm>
          <a:prstGeom prst="rect">
            <a:avLst/>
          </a:prstGeom>
        </p:spPr>
        <p:txBody>
          <a:bodyPr wrap="square">
            <a:spAutoFit/>
          </a:bodyPr>
          <a:lstStyle/>
          <a:p>
            <a:r>
              <a:rPr lang="en-GB" sz="1000" b="0" dirty="0"/>
              <a:t>Nathan C. Leggett, Nicole A. Thomas, Tobias </a:t>
            </a:r>
            <a:r>
              <a:rPr lang="en-GB" sz="1000" b="0" dirty="0" err="1"/>
              <a:t>Loetscher</a:t>
            </a:r>
            <a:r>
              <a:rPr lang="en-GB" sz="1000" b="0" dirty="0"/>
              <a:t> &amp; Michael E. R. Nicholls (</a:t>
            </a:r>
            <a:r>
              <a:rPr lang="en-GB" sz="1000" b="0" dirty="0" smtClean="0"/>
              <a:t>2013) The </a:t>
            </a:r>
            <a:r>
              <a:rPr lang="en-GB" sz="1000" b="0" dirty="0"/>
              <a:t>life of p: “Just significant” results are on the rise, </a:t>
            </a:r>
            <a:endParaRPr lang="en-GB" sz="1000" b="0" dirty="0" smtClean="0"/>
          </a:p>
          <a:p>
            <a:r>
              <a:rPr lang="en-GB" sz="1000" b="0" dirty="0" smtClean="0"/>
              <a:t>The </a:t>
            </a:r>
            <a:r>
              <a:rPr lang="en-GB" sz="1000" b="0" dirty="0"/>
              <a:t>Quarterly Journal of Experimental </a:t>
            </a:r>
            <a:r>
              <a:rPr lang="en-GB" sz="1000" b="0" dirty="0" smtClean="0"/>
              <a:t>Psychology,66:12</a:t>
            </a:r>
            <a:r>
              <a:rPr lang="en-GB" sz="1000" b="0" dirty="0"/>
              <a:t>, 2303-2309, DOI: 10.1080/17470218.2013.863371</a:t>
            </a:r>
            <a:endParaRPr lang="en-GB" sz="1000" dirty="0"/>
          </a:p>
        </p:txBody>
      </p:sp>
      <p:sp>
        <p:nvSpPr>
          <p:cNvPr id="10" name="Oval 12"/>
          <p:cNvSpPr>
            <a:spLocks noChangeArrowheads="1"/>
          </p:cNvSpPr>
          <p:nvPr/>
        </p:nvSpPr>
        <p:spPr bwMode="auto">
          <a:xfrm>
            <a:off x="3798301" y="2780928"/>
            <a:ext cx="323850" cy="359991"/>
          </a:xfrm>
          <a:prstGeom prst="ellipse">
            <a:avLst/>
          </a:prstGeom>
          <a:solidFill>
            <a:srgbClr val="000066">
              <a:alpha val="0"/>
            </a:srgbClr>
          </a:solidFill>
          <a:ln w="25400">
            <a:solidFill>
              <a:srgbClr val="FF0000"/>
            </a:solidFill>
            <a:round/>
            <a:headEnd/>
            <a:tailEnd/>
          </a:ln>
          <a:effectLst>
            <a:outerShdw blurRad="50800" dist="38100" dir="2700000" algn="tl" rotWithShape="0">
              <a:srgbClr val="808080">
                <a:alpha val="39998"/>
              </a:srgbClr>
            </a:outerShdw>
          </a:effectLst>
        </p:spPr>
        <p:txBody>
          <a:bodyPr wrap="none" anchor="ctr"/>
          <a:lstStyle/>
          <a:p>
            <a:pPr algn="ctr">
              <a:defRPr/>
            </a:pPr>
            <a:endParaRPr lang="it-IT">
              <a:ea typeface="ＭＳ Ｐゴシック" charset="-128"/>
            </a:endParaRPr>
          </a:p>
        </p:txBody>
      </p:sp>
      <p:sp>
        <p:nvSpPr>
          <p:cNvPr id="12" name="Oval 12"/>
          <p:cNvSpPr>
            <a:spLocks noChangeArrowheads="1"/>
          </p:cNvSpPr>
          <p:nvPr/>
        </p:nvSpPr>
        <p:spPr bwMode="auto">
          <a:xfrm>
            <a:off x="3987840" y="4299395"/>
            <a:ext cx="323850" cy="359991"/>
          </a:xfrm>
          <a:prstGeom prst="ellipse">
            <a:avLst/>
          </a:prstGeom>
          <a:solidFill>
            <a:srgbClr val="000066">
              <a:alpha val="0"/>
            </a:srgbClr>
          </a:solidFill>
          <a:ln w="25400">
            <a:solidFill>
              <a:srgbClr val="7030A0"/>
            </a:solidFill>
            <a:round/>
            <a:headEnd/>
            <a:tailEnd/>
          </a:ln>
          <a:effectLst>
            <a:outerShdw blurRad="50800" dist="38100" dir="2700000" algn="tl" rotWithShape="0">
              <a:srgbClr val="808080">
                <a:alpha val="39998"/>
              </a:srgbClr>
            </a:outerShdw>
          </a:effectLst>
        </p:spPr>
        <p:txBody>
          <a:bodyPr wrap="none" anchor="ctr"/>
          <a:lstStyle/>
          <a:p>
            <a:pPr algn="ctr">
              <a:defRPr/>
            </a:pPr>
            <a:endParaRPr lang="it-IT">
              <a:ea typeface="ＭＳ Ｐゴシック" charset="-128"/>
            </a:endParaRPr>
          </a:p>
        </p:txBody>
      </p:sp>
    </p:spTree>
    <p:extLst>
      <p:ext uri="{BB962C8B-B14F-4D97-AF65-F5344CB8AC3E}">
        <p14:creationId xmlns:p14="http://schemas.microsoft.com/office/powerpoint/2010/main" val="605746635"/>
      </p:ext>
    </p:extLst>
  </p:cSld>
  <p:clrMapOvr>
    <a:masterClrMapping/>
  </p:clrMapOvr>
  <p:transition>
    <p:zo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385" decel="100000"/>
                                        <p:tgtEl>
                                          <p:spTgt spid="10"/>
                                        </p:tgtEl>
                                      </p:cBhvr>
                                    </p:animEffect>
                                    <p:animScale>
                                      <p:cBhvr>
                                        <p:cTn id="8" dur="385" decel="100000"/>
                                        <p:tgtEl>
                                          <p:spTgt spid="10"/>
                                        </p:tgtEl>
                                      </p:cBhvr>
                                      <p:from x="10000" y="10000"/>
                                      <p:to x="200000" y="450000"/>
                                    </p:animScale>
                                    <p:animScale>
                                      <p:cBhvr>
                                        <p:cTn id="9" dur="615" accel="100000" fill="hold">
                                          <p:stCondLst>
                                            <p:cond delay="385"/>
                                          </p:stCondLst>
                                        </p:cTn>
                                        <p:tgtEl>
                                          <p:spTgt spid="10"/>
                                        </p:tgtEl>
                                      </p:cBhvr>
                                      <p:from x="200000" y="450000"/>
                                      <p:to x="100000" y="100000"/>
                                    </p:animScale>
                                    <p:set>
                                      <p:cBhvr>
                                        <p:cTn id="10" dur="385" fill="hold"/>
                                        <p:tgtEl>
                                          <p:spTgt spid="10"/>
                                        </p:tgtEl>
                                        <p:attrNameLst>
                                          <p:attrName>ppt_x</p:attrName>
                                        </p:attrNameLst>
                                      </p:cBhvr>
                                      <p:to>
                                        <p:strVal val="(0.5)"/>
                                      </p:to>
                                    </p:set>
                                    <p:anim from="(0.5)" to="(#ppt_x)" calcmode="lin" valueType="num">
                                      <p:cBhvr>
                                        <p:cTn id="11" dur="615" accel="100000" fill="hold">
                                          <p:stCondLst>
                                            <p:cond delay="385"/>
                                          </p:stCondLst>
                                        </p:cTn>
                                        <p:tgtEl>
                                          <p:spTgt spid="10"/>
                                        </p:tgtEl>
                                        <p:attrNameLst>
                                          <p:attrName>ppt_x</p:attrName>
                                        </p:attrNameLst>
                                      </p:cBhvr>
                                    </p:anim>
                                    <p:set>
                                      <p:cBhvr>
                                        <p:cTn id="12" dur="385" fill="hold"/>
                                        <p:tgtEl>
                                          <p:spTgt spid="10"/>
                                        </p:tgtEl>
                                        <p:attrNameLst>
                                          <p:attrName>ppt_y</p:attrName>
                                        </p:attrNameLst>
                                      </p:cBhvr>
                                      <p:to>
                                        <p:strVal val="(#ppt_y+0.4)"/>
                                      </p:to>
                                    </p:set>
                                    <p:anim from="(#ppt_y+0.4)" to="(#ppt_y)" calcmode="lin" valueType="num">
                                      <p:cBhvr>
                                        <p:cTn id="13" dur="615" accel="100000" fill="hold">
                                          <p:stCondLst>
                                            <p:cond delay="385"/>
                                          </p:stCondLst>
                                        </p:cTn>
                                        <p:tgtEl>
                                          <p:spTgt spid="10"/>
                                        </p:tgtEl>
                                        <p:attrNameLst>
                                          <p:attrName>ppt_y</p:attrName>
                                        </p:attrNameLst>
                                      </p:cBhvr>
                                    </p:anim>
                                  </p:childTnLst>
                                </p:cTn>
                              </p:par>
                            </p:childTnLst>
                          </p:cTn>
                        </p:par>
                      </p:childTnLst>
                    </p:cTn>
                  </p:par>
                  <p:par>
                    <p:cTn id="14" fill="hold">
                      <p:stCondLst>
                        <p:cond delay="indefinite"/>
                      </p:stCondLst>
                      <p:childTnLst>
                        <p:par>
                          <p:cTn id="15" fill="hold">
                            <p:stCondLst>
                              <p:cond delay="0"/>
                            </p:stCondLst>
                            <p:childTnLst>
                              <p:par>
                                <p:cTn id="16" presetID="51" presetClass="entr" presetSubtype="0" fill="hold" grpId="0" nodeType="click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fade">
                                      <p:cBhvr>
                                        <p:cTn id="18" dur="385" decel="100000"/>
                                        <p:tgtEl>
                                          <p:spTgt spid="12"/>
                                        </p:tgtEl>
                                      </p:cBhvr>
                                    </p:animEffect>
                                    <p:animScale>
                                      <p:cBhvr>
                                        <p:cTn id="19" dur="385" decel="100000"/>
                                        <p:tgtEl>
                                          <p:spTgt spid="12"/>
                                        </p:tgtEl>
                                      </p:cBhvr>
                                      <p:from x="10000" y="10000"/>
                                      <p:to x="200000" y="450000"/>
                                    </p:animScale>
                                    <p:animScale>
                                      <p:cBhvr>
                                        <p:cTn id="20" dur="615" accel="100000" fill="hold">
                                          <p:stCondLst>
                                            <p:cond delay="385"/>
                                          </p:stCondLst>
                                        </p:cTn>
                                        <p:tgtEl>
                                          <p:spTgt spid="12"/>
                                        </p:tgtEl>
                                      </p:cBhvr>
                                      <p:from x="200000" y="450000"/>
                                      <p:to x="100000" y="100000"/>
                                    </p:animScale>
                                    <p:set>
                                      <p:cBhvr>
                                        <p:cTn id="21" dur="385" fill="hold"/>
                                        <p:tgtEl>
                                          <p:spTgt spid="12"/>
                                        </p:tgtEl>
                                        <p:attrNameLst>
                                          <p:attrName>ppt_x</p:attrName>
                                        </p:attrNameLst>
                                      </p:cBhvr>
                                      <p:to>
                                        <p:strVal val="(0.5)"/>
                                      </p:to>
                                    </p:set>
                                    <p:anim from="(0.5)" to="(#ppt_x)" calcmode="lin" valueType="num">
                                      <p:cBhvr>
                                        <p:cTn id="22" dur="615" accel="100000" fill="hold">
                                          <p:stCondLst>
                                            <p:cond delay="385"/>
                                          </p:stCondLst>
                                        </p:cTn>
                                        <p:tgtEl>
                                          <p:spTgt spid="12"/>
                                        </p:tgtEl>
                                        <p:attrNameLst>
                                          <p:attrName>ppt_x</p:attrName>
                                        </p:attrNameLst>
                                      </p:cBhvr>
                                    </p:anim>
                                    <p:set>
                                      <p:cBhvr>
                                        <p:cTn id="23" dur="385" fill="hold"/>
                                        <p:tgtEl>
                                          <p:spTgt spid="12"/>
                                        </p:tgtEl>
                                        <p:attrNameLst>
                                          <p:attrName>ppt_y</p:attrName>
                                        </p:attrNameLst>
                                      </p:cBhvr>
                                      <p:to>
                                        <p:strVal val="(#ppt_y+0.4)"/>
                                      </p:to>
                                    </p:set>
                                    <p:anim from="(#ppt_y+0.4)" to="(#ppt_y)" calcmode="lin" valueType="num">
                                      <p:cBhvr>
                                        <p:cTn id="24" dur="615" accel="100000" fill="hold">
                                          <p:stCondLst>
                                            <p:cond delay="385"/>
                                          </p:stCondLst>
                                        </p:cTn>
                                        <p:tgtEl>
                                          <p:spTgt spid="12"/>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animBg="1"/>
    </p:bldLst>
  </p:timing>
</p:sld>
</file>

<file path=ppt/slides/slide7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7586"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73731"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CB388288-AE12-4852-938B-6AA508D9005E}" type="slidenum">
              <a:rPr lang="de-DE" altLang="en-US" sz="900" smtClean="0">
                <a:solidFill>
                  <a:schemeClr val="accent2"/>
                </a:solidFill>
              </a:rPr>
              <a:pPr/>
              <a:t>75</a:t>
            </a:fld>
            <a:endParaRPr lang="de-DE" altLang="en-US" sz="1400" b="0" smtClean="0">
              <a:solidFill>
                <a:schemeClr val="tx1"/>
              </a:solidFill>
            </a:endParaRPr>
          </a:p>
        </p:txBody>
      </p:sp>
      <p:sp>
        <p:nvSpPr>
          <p:cNvPr id="241666"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2.2.1 Biometrische Grundlagen</a:t>
            </a:r>
          </a:p>
        </p:txBody>
      </p:sp>
      <p:sp>
        <p:nvSpPr>
          <p:cNvPr id="241668" name="Text Box 4"/>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2.2.1.3 Studiendesign: 2.2.1.3.1 Zeitachse</a:t>
            </a:r>
          </a:p>
        </p:txBody>
      </p:sp>
      <p:sp>
        <p:nvSpPr>
          <p:cNvPr id="73734" name="Text Box 5"/>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73735" name="Text Box 6"/>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73736" name="AutoShape 8"/>
          <p:cNvSpPr>
            <a:spLocks noChangeArrowheads="1"/>
          </p:cNvSpPr>
          <p:nvPr/>
        </p:nvSpPr>
        <p:spPr bwMode="auto">
          <a:xfrm>
            <a:off x="755650" y="3321050"/>
            <a:ext cx="7848600" cy="430213"/>
          </a:xfrm>
          <a:prstGeom prst="homePlate">
            <a:avLst>
              <a:gd name="adj" fmla="val 456088"/>
            </a:avLst>
          </a:prstGeom>
          <a:solidFill>
            <a:srgbClr val="333399"/>
          </a:solidFill>
          <a:ln w="9525">
            <a:solidFill>
              <a:schemeClr val="tx1"/>
            </a:solidFill>
            <a:miter lim="800000"/>
            <a:headEnd/>
            <a:tailEnd/>
          </a:ln>
          <a:effectLst>
            <a:outerShdw blurRad="50800" dist="38100" dir="2700000" algn="tl" rotWithShape="0">
              <a:prstClr val="black">
                <a:alpha val="40000"/>
              </a:prstClr>
            </a:outerShdw>
          </a:effectLst>
        </p:spPr>
        <p:txBody>
          <a:bodyPr anchor="ct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a:t>           </a:t>
            </a:r>
            <a:r>
              <a:rPr lang="de-DE" altLang="en-US">
                <a:solidFill>
                  <a:schemeClr val="hlink"/>
                </a:solidFill>
              </a:rPr>
              <a:t>Zeitachse</a:t>
            </a:r>
          </a:p>
        </p:txBody>
      </p:sp>
      <p:sp>
        <p:nvSpPr>
          <p:cNvPr id="241676" name="AutoShape 12"/>
          <p:cNvSpPr>
            <a:spLocks noChangeArrowheads="1"/>
          </p:cNvSpPr>
          <p:nvPr/>
        </p:nvSpPr>
        <p:spPr bwMode="auto">
          <a:xfrm>
            <a:off x="755650" y="2257425"/>
            <a:ext cx="5995988" cy="760413"/>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FF00"/>
          </a:solidFill>
          <a:ln w="9525">
            <a:solidFill>
              <a:schemeClr val="tx1"/>
            </a:solidFill>
            <a:miter lim="800000"/>
            <a:headEnd/>
            <a:tailEnd/>
          </a:ln>
          <a:effectLst>
            <a:outerShdw blurRad="50800" dist="38100" dir="2700000" algn="tl" rotWithShape="0">
              <a:prstClr val="black">
                <a:alpha val="40000"/>
              </a:prstClr>
            </a:outerShdw>
          </a:effectLst>
        </p:spPr>
        <p:txBody>
          <a:bodyPr anchor="ct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a:t>Longitudinale Studie</a:t>
            </a:r>
          </a:p>
        </p:txBody>
      </p:sp>
      <p:sp>
        <p:nvSpPr>
          <p:cNvPr id="241677" name="Oval 13"/>
          <p:cNvSpPr>
            <a:spLocks noChangeArrowheads="1"/>
          </p:cNvSpPr>
          <p:nvPr/>
        </p:nvSpPr>
        <p:spPr bwMode="auto">
          <a:xfrm>
            <a:off x="6765925" y="2349500"/>
            <a:ext cx="1890713" cy="566738"/>
          </a:xfrm>
          <a:prstGeom prst="ellipse">
            <a:avLst/>
          </a:prstGeom>
          <a:solidFill>
            <a:srgbClr val="FFFF00"/>
          </a:solidFill>
          <a:ln w="9525">
            <a:solidFill>
              <a:schemeClr val="tx1"/>
            </a:solidFill>
            <a:round/>
            <a:headEnd/>
            <a:tailEnd/>
          </a:ln>
          <a:effectLst>
            <a:outerShdw blurRad="50800" dist="38100" dir="2700000" algn="tl" rotWithShape="0">
              <a:prstClr val="black">
                <a:alpha val="40000"/>
              </a:prstClr>
            </a:outerShdw>
          </a:effectLst>
        </p:spPr>
        <p:txBody>
          <a:bodyPr wrap="none" anchor="ct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a:t>Inzidenz</a:t>
            </a:r>
          </a:p>
        </p:txBody>
      </p:sp>
      <p:sp>
        <p:nvSpPr>
          <p:cNvPr id="241678" name="AutoShape 14"/>
          <p:cNvSpPr>
            <a:spLocks noChangeArrowheads="1"/>
          </p:cNvSpPr>
          <p:nvPr/>
        </p:nvSpPr>
        <p:spPr bwMode="auto">
          <a:xfrm rot="5400000">
            <a:off x="431800" y="2973388"/>
            <a:ext cx="4105275" cy="141605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00"/>
          </a:solidFill>
          <a:ln w="9525">
            <a:solidFill>
              <a:schemeClr val="tx1"/>
            </a:solidFill>
            <a:miter lim="800000"/>
            <a:headEnd/>
            <a:tailEnd/>
          </a:ln>
          <a:effectLst>
            <a:outerShdw blurRad="50800" dist="38100" dir="2700000" algn="tl" rotWithShape="0">
              <a:prstClr val="black">
                <a:alpha val="40000"/>
              </a:prstClr>
            </a:outerShdw>
          </a:effectLst>
        </p:spPr>
        <p:txBody>
          <a:bodyPr anchor="ct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dirty="0"/>
              <a:t>Transversale Studie (</a:t>
            </a:r>
            <a:r>
              <a:rPr lang="de-DE" altLang="en-US" dirty="0" err="1"/>
              <a:t>survay</a:t>
            </a:r>
            <a:r>
              <a:rPr lang="de-DE" altLang="en-US" dirty="0"/>
              <a:t>)</a:t>
            </a:r>
          </a:p>
        </p:txBody>
      </p:sp>
      <p:sp>
        <p:nvSpPr>
          <p:cNvPr id="241679" name="Oval 15"/>
          <p:cNvSpPr>
            <a:spLocks noChangeArrowheads="1"/>
          </p:cNvSpPr>
          <p:nvPr/>
        </p:nvSpPr>
        <p:spPr bwMode="auto">
          <a:xfrm>
            <a:off x="1368425" y="5805488"/>
            <a:ext cx="2208213" cy="566737"/>
          </a:xfrm>
          <a:prstGeom prst="ellipse">
            <a:avLst/>
          </a:prstGeom>
          <a:solidFill>
            <a:srgbClr val="FF0000"/>
          </a:solidFill>
          <a:ln w="9525">
            <a:solidFill>
              <a:schemeClr val="tx1"/>
            </a:solidFill>
            <a:round/>
            <a:headEnd/>
            <a:tailEnd/>
          </a:ln>
          <a:effectLst>
            <a:outerShdw blurRad="50800" dist="38100" dir="2700000" algn="tl" rotWithShape="0">
              <a:prstClr val="black">
                <a:alpha val="40000"/>
              </a:prstClr>
            </a:outerShdw>
          </a:effectLst>
        </p:spPr>
        <p:txBody>
          <a:bodyPr wrap="none" anchor="ct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a:t>Prävalenz</a:t>
            </a:r>
          </a:p>
        </p:txBody>
      </p:sp>
      <p:sp>
        <p:nvSpPr>
          <p:cNvPr id="241682" name="AutoShape 18"/>
          <p:cNvSpPr>
            <a:spLocks noChangeArrowheads="1"/>
          </p:cNvSpPr>
          <p:nvPr/>
        </p:nvSpPr>
        <p:spPr bwMode="auto">
          <a:xfrm>
            <a:off x="4214813" y="2714625"/>
            <a:ext cx="4464050" cy="760413"/>
          </a:xfrm>
          <a:prstGeom prst="rightArrow">
            <a:avLst>
              <a:gd name="adj1" fmla="val 50000"/>
              <a:gd name="adj2" fmla="val 146764"/>
            </a:avLst>
          </a:prstGeom>
          <a:solidFill>
            <a:srgbClr val="00FFFF"/>
          </a:solidFill>
          <a:ln w="9525">
            <a:solidFill>
              <a:schemeClr val="tx1"/>
            </a:solidFill>
            <a:miter lim="800000"/>
            <a:headEnd/>
            <a:tailEnd/>
          </a:ln>
          <a:effectLst>
            <a:outerShdw blurRad="50800" dist="38100" dir="2700000" algn="tl" rotWithShape="0">
              <a:prstClr val="black">
                <a:alpha val="40000"/>
              </a:prstClr>
            </a:outerShdw>
          </a:effectLst>
        </p:spPr>
        <p:txBody>
          <a:bodyPr anchor="ct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a:t>Prospektiv</a:t>
            </a:r>
          </a:p>
        </p:txBody>
      </p:sp>
      <p:sp>
        <p:nvSpPr>
          <p:cNvPr id="241683" name="AutoShape 19"/>
          <p:cNvSpPr>
            <a:spLocks noChangeArrowheads="1"/>
          </p:cNvSpPr>
          <p:nvPr/>
        </p:nvSpPr>
        <p:spPr bwMode="auto">
          <a:xfrm>
            <a:off x="684213" y="4076700"/>
            <a:ext cx="2868612" cy="760413"/>
          </a:xfrm>
          <a:prstGeom prst="leftArrow">
            <a:avLst>
              <a:gd name="adj1" fmla="val 50000"/>
              <a:gd name="adj2" fmla="val 94311"/>
            </a:avLst>
          </a:prstGeom>
          <a:solidFill>
            <a:srgbClr val="FF99CC"/>
          </a:solidFill>
          <a:ln w="9525">
            <a:solidFill>
              <a:schemeClr val="tx1"/>
            </a:solidFill>
            <a:miter lim="800000"/>
            <a:headEnd/>
            <a:tailEnd/>
          </a:ln>
          <a:effectLst>
            <a:outerShdw blurRad="50800" dist="38100" dir="2700000" algn="tl" rotWithShape="0">
              <a:prstClr val="black">
                <a:alpha val="40000"/>
              </a:prstClr>
            </a:outerShdw>
          </a:effectLst>
        </p:spPr>
        <p:txBody>
          <a:bodyPr anchor="ct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a:t>Retrospektiv</a:t>
            </a:r>
          </a:p>
        </p:txBody>
      </p:sp>
      <p:sp>
        <p:nvSpPr>
          <p:cNvPr id="241685" name="Rectangle 21"/>
          <p:cNvSpPr>
            <a:spLocks noChangeArrowheads="1"/>
          </p:cNvSpPr>
          <p:nvPr/>
        </p:nvSpPr>
        <p:spPr bwMode="auto">
          <a:xfrm>
            <a:off x="3635375" y="1628775"/>
            <a:ext cx="522288" cy="4895850"/>
          </a:xfrm>
          <a:prstGeom prst="rect">
            <a:avLst/>
          </a:prstGeom>
          <a:solidFill>
            <a:srgbClr val="333399"/>
          </a:solidFill>
          <a:ln w="9525">
            <a:solidFill>
              <a:schemeClr val="tx1"/>
            </a:solidFill>
            <a:miter lim="800000"/>
            <a:headEnd/>
            <a:tailEnd/>
          </a:ln>
          <a:effectLst>
            <a:outerShdw blurRad="50800" dist="38100" dir="2700000" algn="tl" rotWithShape="0">
              <a:prstClr val="black">
                <a:alpha val="40000"/>
              </a:prstClr>
            </a:outerShdw>
          </a:effectLst>
        </p:spPr>
        <p:txBody>
          <a:bodyPr vert="eaVert" anchor="ct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a:solidFill>
                  <a:schemeClr val="hlink"/>
                </a:solidFill>
              </a:rPr>
              <a:t>Gegenwart</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41666"/>
                                        </p:tgtEl>
                                        <p:attrNameLst>
                                          <p:attrName>style.visibility</p:attrName>
                                        </p:attrNameLst>
                                      </p:cBhvr>
                                      <p:to>
                                        <p:strVal val="visible"/>
                                      </p:to>
                                    </p:set>
                                    <p:anim calcmode="lin" valueType="num">
                                      <p:cBhvr additive="base">
                                        <p:cTn id="7" dur="500" fill="hold"/>
                                        <p:tgtEl>
                                          <p:spTgt spid="241666"/>
                                        </p:tgtEl>
                                        <p:attrNameLst>
                                          <p:attrName>ppt_x</p:attrName>
                                        </p:attrNameLst>
                                      </p:cBhvr>
                                      <p:tavLst>
                                        <p:tav tm="0">
                                          <p:val>
                                            <p:strVal val="#ppt_x"/>
                                          </p:val>
                                        </p:tav>
                                        <p:tav tm="100000">
                                          <p:val>
                                            <p:strVal val="#ppt_x"/>
                                          </p:val>
                                        </p:tav>
                                      </p:tavLst>
                                    </p:anim>
                                    <p:anim calcmode="lin" valueType="num">
                                      <p:cBhvr additive="base">
                                        <p:cTn id="8" dur="500" fill="hold"/>
                                        <p:tgtEl>
                                          <p:spTgt spid="241666"/>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241668"/>
                                        </p:tgtEl>
                                        <p:attrNameLst>
                                          <p:attrName>style.visibility</p:attrName>
                                        </p:attrNameLst>
                                      </p:cBhvr>
                                      <p:to>
                                        <p:strVal val="visible"/>
                                      </p:to>
                                    </p:set>
                                    <p:anim calcmode="lin" valueType="num">
                                      <p:cBhvr additive="base">
                                        <p:cTn id="12" dur="500" fill="hold"/>
                                        <p:tgtEl>
                                          <p:spTgt spid="241668"/>
                                        </p:tgtEl>
                                        <p:attrNameLst>
                                          <p:attrName>ppt_x</p:attrName>
                                        </p:attrNameLst>
                                      </p:cBhvr>
                                      <p:tavLst>
                                        <p:tav tm="0">
                                          <p:val>
                                            <p:strVal val="0-#ppt_w/2"/>
                                          </p:val>
                                        </p:tav>
                                        <p:tav tm="100000">
                                          <p:val>
                                            <p:strVal val="#ppt_x"/>
                                          </p:val>
                                        </p:tav>
                                      </p:tavLst>
                                    </p:anim>
                                    <p:anim calcmode="lin" valueType="num">
                                      <p:cBhvr additive="base">
                                        <p:cTn id="13" dur="500" fill="hold"/>
                                        <p:tgtEl>
                                          <p:spTgt spid="241668"/>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241676"/>
                                        </p:tgtEl>
                                        <p:attrNameLst>
                                          <p:attrName>style.visibility</p:attrName>
                                        </p:attrNameLst>
                                      </p:cBhvr>
                                      <p:to>
                                        <p:strVal val="visible"/>
                                      </p:to>
                                    </p:set>
                                    <p:anim calcmode="lin" valueType="num">
                                      <p:cBhvr additive="base">
                                        <p:cTn id="18" dur="500" fill="hold"/>
                                        <p:tgtEl>
                                          <p:spTgt spid="241676"/>
                                        </p:tgtEl>
                                        <p:attrNameLst>
                                          <p:attrName>ppt_x</p:attrName>
                                        </p:attrNameLst>
                                      </p:cBhvr>
                                      <p:tavLst>
                                        <p:tav tm="0">
                                          <p:val>
                                            <p:strVal val="0-#ppt_w/2"/>
                                          </p:val>
                                        </p:tav>
                                        <p:tav tm="100000">
                                          <p:val>
                                            <p:strVal val="#ppt_x"/>
                                          </p:val>
                                        </p:tav>
                                      </p:tavLst>
                                    </p:anim>
                                    <p:anim calcmode="lin" valueType="num">
                                      <p:cBhvr additive="base">
                                        <p:cTn id="19" dur="500" fill="hold"/>
                                        <p:tgtEl>
                                          <p:spTgt spid="241676"/>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241676"/>
                                        </p:tgtEl>
                                        <p:attrNameLst>
                                          <p:attrName>style.visibility</p:attrName>
                                        </p:attrNameLst>
                                      </p:cBhvr>
                                      <p:to>
                                        <p:strVal val="hidden"/>
                                      </p:to>
                                    </p:set>
                                  </p:subTnLst>
                                </p:cTn>
                              </p:par>
                              <p:par>
                                <p:cTn id="20" presetID="9" presetClass="entr" presetSubtype="0" fill="hold" grpId="0" nodeType="withEffect">
                                  <p:stCondLst>
                                    <p:cond delay="1000"/>
                                  </p:stCondLst>
                                  <p:childTnLst>
                                    <p:set>
                                      <p:cBhvr>
                                        <p:cTn id="21" dur="1" fill="hold">
                                          <p:stCondLst>
                                            <p:cond delay="0"/>
                                          </p:stCondLst>
                                        </p:cTn>
                                        <p:tgtEl>
                                          <p:spTgt spid="241677"/>
                                        </p:tgtEl>
                                        <p:attrNameLst>
                                          <p:attrName>style.visibility</p:attrName>
                                        </p:attrNameLst>
                                      </p:cBhvr>
                                      <p:to>
                                        <p:strVal val="visible"/>
                                      </p:to>
                                    </p:set>
                                    <p:animEffect transition="in" filter="dissolve">
                                      <p:cBhvr>
                                        <p:cTn id="22" dur="500"/>
                                        <p:tgtEl>
                                          <p:spTgt spid="241677"/>
                                        </p:tgtEl>
                                      </p:cBhvr>
                                    </p:animEffect>
                                  </p:childTnLst>
                                  <p:subTnLst>
                                    <p:set>
                                      <p:cBhvr override="childStyle">
                                        <p:cTn dur="1" fill="hold" display="0" masterRel="nextClick" afterEffect="1"/>
                                        <p:tgtEl>
                                          <p:spTgt spid="241677"/>
                                        </p:tgtEl>
                                        <p:attrNameLst>
                                          <p:attrName>style.visibility</p:attrName>
                                        </p:attrNameLst>
                                      </p:cBhvr>
                                      <p:to>
                                        <p:strVal val="hidden"/>
                                      </p:to>
                                    </p:set>
                                  </p:sub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1" fill="hold" grpId="0" nodeType="clickEffect">
                                  <p:stCondLst>
                                    <p:cond delay="0"/>
                                  </p:stCondLst>
                                  <p:childTnLst>
                                    <p:set>
                                      <p:cBhvr>
                                        <p:cTn id="26" dur="1" fill="hold">
                                          <p:stCondLst>
                                            <p:cond delay="0"/>
                                          </p:stCondLst>
                                        </p:cTn>
                                        <p:tgtEl>
                                          <p:spTgt spid="241678"/>
                                        </p:tgtEl>
                                        <p:attrNameLst>
                                          <p:attrName>style.visibility</p:attrName>
                                        </p:attrNameLst>
                                      </p:cBhvr>
                                      <p:to>
                                        <p:strVal val="visible"/>
                                      </p:to>
                                    </p:set>
                                    <p:anim calcmode="lin" valueType="num">
                                      <p:cBhvr additive="base">
                                        <p:cTn id="27" dur="500" fill="hold"/>
                                        <p:tgtEl>
                                          <p:spTgt spid="241678"/>
                                        </p:tgtEl>
                                        <p:attrNameLst>
                                          <p:attrName>ppt_x</p:attrName>
                                        </p:attrNameLst>
                                      </p:cBhvr>
                                      <p:tavLst>
                                        <p:tav tm="0">
                                          <p:val>
                                            <p:strVal val="#ppt_x"/>
                                          </p:val>
                                        </p:tav>
                                        <p:tav tm="100000">
                                          <p:val>
                                            <p:strVal val="#ppt_x"/>
                                          </p:val>
                                        </p:tav>
                                      </p:tavLst>
                                    </p:anim>
                                    <p:anim calcmode="lin" valueType="num">
                                      <p:cBhvr additive="base">
                                        <p:cTn id="28" dur="500" fill="hold"/>
                                        <p:tgtEl>
                                          <p:spTgt spid="241678"/>
                                        </p:tgtEl>
                                        <p:attrNameLst>
                                          <p:attrName>ppt_y</p:attrName>
                                        </p:attrNameLst>
                                      </p:cBhvr>
                                      <p:tavLst>
                                        <p:tav tm="0">
                                          <p:val>
                                            <p:strVal val="0-#ppt_h/2"/>
                                          </p:val>
                                        </p:tav>
                                        <p:tav tm="100000">
                                          <p:val>
                                            <p:strVal val="#ppt_y"/>
                                          </p:val>
                                        </p:tav>
                                      </p:tavLst>
                                    </p:anim>
                                  </p:childTnLst>
                                  <p:subTnLst>
                                    <p:set>
                                      <p:cBhvr override="childStyle">
                                        <p:cTn dur="1" fill="hold" display="0" masterRel="nextClick" afterEffect="1"/>
                                        <p:tgtEl>
                                          <p:spTgt spid="241678"/>
                                        </p:tgtEl>
                                        <p:attrNameLst>
                                          <p:attrName>style.visibility</p:attrName>
                                        </p:attrNameLst>
                                      </p:cBhvr>
                                      <p:to>
                                        <p:strVal val="hidden"/>
                                      </p:to>
                                    </p:set>
                                  </p:subTnLst>
                                </p:cTn>
                              </p:par>
                              <p:par>
                                <p:cTn id="29" presetID="9" presetClass="entr" presetSubtype="0" fill="hold" grpId="0" nodeType="withEffect">
                                  <p:stCondLst>
                                    <p:cond delay="1000"/>
                                  </p:stCondLst>
                                  <p:childTnLst>
                                    <p:set>
                                      <p:cBhvr>
                                        <p:cTn id="30" dur="1" fill="hold">
                                          <p:stCondLst>
                                            <p:cond delay="0"/>
                                          </p:stCondLst>
                                        </p:cTn>
                                        <p:tgtEl>
                                          <p:spTgt spid="241679"/>
                                        </p:tgtEl>
                                        <p:attrNameLst>
                                          <p:attrName>style.visibility</p:attrName>
                                        </p:attrNameLst>
                                      </p:cBhvr>
                                      <p:to>
                                        <p:strVal val="visible"/>
                                      </p:to>
                                    </p:set>
                                    <p:animEffect transition="in" filter="dissolve">
                                      <p:cBhvr>
                                        <p:cTn id="31" dur="500"/>
                                        <p:tgtEl>
                                          <p:spTgt spid="241679"/>
                                        </p:tgtEl>
                                      </p:cBhvr>
                                    </p:animEffect>
                                  </p:childTnLst>
                                  <p:subTnLst>
                                    <p:set>
                                      <p:cBhvr override="childStyle">
                                        <p:cTn dur="1" fill="hold" display="0" masterRel="nextClick" afterEffect="1"/>
                                        <p:tgtEl>
                                          <p:spTgt spid="241679"/>
                                        </p:tgtEl>
                                        <p:attrNameLst>
                                          <p:attrName>style.visibility</p:attrName>
                                        </p:attrNameLst>
                                      </p:cBhvr>
                                      <p:to>
                                        <p:strVal val="hidden"/>
                                      </p:to>
                                    </p:set>
                                  </p:subTnLst>
                                </p:cTn>
                              </p:par>
                            </p:childTnLst>
                          </p:cTn>
                        </p:par>
                      </p:childTnLst>
                    </p:cTn>
                  </p:par>
                  <p:par>
                    <p:cTn id="32" fill="hold" nodeType="clickPar">
                      <p:stCondLst>
                        <p:cond delay="indefinite"/>
                      </p:stCondLst>
                      <p:childTnLst>
                        <p:par>
                          <p:cTn id="33" fill="hold" nodeType="withGroup">
                            <p:stCondLst>
                              <p:cond delay="0"/>
                            </p:stCondLst>
                            <p:childTnLst>
                              <p:par>
                                <p:cTn id="34" presetID="2" presetClass="entr" presetSubtype="1" fill="hold" grpId="0" nodeType="clickEffect">
                                  <p:stCondLst>
                                    <p:cond delay="0"/>
                                  </p:stCondLst>
                                  <p:childTnLst>
                                    <p:set>
                                      <p:cBhvr>
                                        <p:cTn id="35" dur="1" fill="hold">
                                          <p:stCondLst>
                                            <p:cond delay="0"/>
                                          </p:stCondLst>
                                        </p:cTn>
                                        <p:tgtEl>
                                          <p:spTgt spid="241685"/>
                                        </p:tgtEl>
                                        <p:attrNameLst>
                                          <p:attrName>style.visibility</p:attrName>
                                        </p:attrNameLst>
                                      </p:cBhvr>
                                      <p:to>
                                        <p:strVal val="visible"/>
                                      </p:to>
                                    </p:set>
                                    <p:anim calcmode="lin" valueType="num">
                                      <p:cBhvr additive="base">
                                        <p:cTn id="36" dur="500" fill="hold"/>
                                        <p:tgtEl>
                                          <p:spTgt spid="241685"/>
                                        </p:tgtEl>
                                        <p:attrNameLst>
                                          <p:attrName>ppt_x</p:attrName>
                                        </p:attrNameLst>
                                      </p:cBhvr>
                                      <p:tavLst>
                                        <p:tav tm="0">
                                          <p:val>
                                            <p:strVal val="#ppt_x"/>
                                          </p:val>
                                        </p:tav>
                                        <p:tav tm="100000">
                                          <p:val>
                                            <p:strVal val="#ppt_x"/>
                                          </p:val>
                                        </p:tav>
                                      </p:tavLst>
                                    </p:anim>
                                    <p:anim calcmode="lin" valueType="num">
                                      <p:cBhvr additive="base">
                                        <p:cTn id="37" dur="500" fill="hold"/>
                                        <p:tgtEl>
                                          <p:spTgt spid="241685"/>
                                        </p:tgtEl>
                                        <p:attrNameLst>
                                          <p:attrName>ppt_y</p:attrName>
                                        </p:attrNameLst>
                                      </p:cBhvr>
                                      <p:tavLst>
                                        <p:tav tm="0">
                                          <p:val>
                                            <p:strVal val="0-#ppt_h/2"/>
                                          </p:val>
                                        </p:tav>
                                        <p:tav tm="100000">
                                          <p:val>
                                            <p:strVal val="#ppt_y"/>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8" fill="hold" grpId="0" nodeType="clickEffect">
                                  <p:stCondLst>
                                    <p:cond delay="0"/>
                                  </p:stCondLst>
                                  <p:childTnLst>
                                    <p:set>
                                      <p:cBhvr>
                                        <p:cTn id="41" dur="1" fill="hold">
                                          <p:stCondLst>
                                            <p:cond delay="0"/>
                                          </p:stCondLst>
                                        </p:cTn>
                                        <p:tgtEl>
                                          <p:spTgt spid="241682"/>
                                        </p:tgtEl>
                                        <p:attrNameLst>
                                          <p:attrName>style.visibility</p:attrName>
                                        </p:attrNameLst>
                                      </p:cBhvr>
                                      <p:to>
                                        <p:strVal val="visible"/>
                                      </p:to>
                                    </p:set>
                                    <p:anim calcmode="lin" valueType="num">
                                      <p:cBhvr additive="base">
                                        <p:cTn id="42" dur="500" fill="hold"/>
                                        <p:tgtEl>
                                          <p:spTgt spid="241682"/>
                                        </p:tgtEl>
                                        <p:attrNameLst>
                                          <p:attrName>ppt_x</p:attrName>
                                        </p:attrNameLst>
                                      </p:cBhvr>
                                      <p:tavLst>
                                        <p:tav tm="0">
                                          <p:val>
                                            <p:strVal val="0-#ppt_w/2"/>
                                          </p:val>
                                        </p:tav>
                                        <p:tav tm="100000">
                                          <p:val>
                                            <p:strVal val="#ppt_x"/>
                                          </p:val>
                                        </p:tav>
                                      </p:tavLst>
                                    </p:anim>
                                    <p:anim calcmode="lin" valueType="num">
                                      <p:cBhvr additive="base">
                                        <p:cTn id="43" dur="500" fill="hold"/>
                                        <p:tgtEl>
                                          <p:spTgt spid="241682"/>
                                        </p:tgtEl>
                                        <p:attrNameLst>
                                          <p:attrName>ppt_y</p:attrName>
                                        </p:attrNameLst>
                                      </p:cBhvr>
                                      <p:tavLst>
                                        <p:tav tm="0">
                                          <p:val>
                                            <p:strVal val="#ppt_y"/>
                                          </p:val>
                                        </p:tav>
                                        <p:tav tm="100000">
                                          <p:val>
                                            <p:strVal val="#ppt_y"/>
                                          </p:val>
                                        </p:tav>
                                      </p:tavLst>
                                    </p:anim>
                                  </p:child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2" fill="hold" grpId="0" nodeType="clickEffect">
                                  <p:stCondLst>
                                    <p:cond delay="0"/>
                                  </p:stCondLst>
                                  <p:childTnLst>
                                    <p:set>
                                      <p:cBhvr>
                                        <p:cTn id="47" dur="1" fill="hold">
                                          <p:stCondLst>
                                            <p:cond delay="0"/>
                                          </p:stCondLst>
                                        </p:cTn>
                                        <p:tgtEl>
                                          <p:spTgt spid="241683"/>
                                        </p:tgtEl>
                                        <p:attrNameLst>
                                          <p:attrName>style.visibility</p:attrName>
                                        </p:attrNameLst>
                                      </p:cBhvr>
                                      <p:to>
                                        <p:strVal val="visible"/>
                                      </p:to>
                                    </p:set>
                                    <p:anim calcmode="lin" valueType="num">
                                      <p:cBhvr additive="base">
                                        <p:cTn id="48" dur="500" fill="hold"/>
                                        <p:tgtEl>
                                          <p:spTgt spid="241683"/>
                                        </p:tgtEl>
                                        <p:attrNameLst>
                                          <p:attrName>ppt_x</p:attrName>
                                        </p:attrNameLst>
                                      </p:cBhvr>
                                      <p:tavLst>
                                        <p:tav tm="0">
                                          <p:val>
                                            <p:strVal val="1+#ppt_w/2"/>
                                          </p:val>
                                        </p:tav>
                                        <p:tav tm="100000">
                                          <p:val>
                                            <p:strVal val="#ppt_x"/>
                                          </p:val>
                                        </p:tav>
                                      </p:tavLst>
                                    </p:anim>
                                    <p:anim calcmode="lin" valueType="num">
                                      <p:cBhvr additive="base">
                                        <p:cTn id="49" dur="500" fill="hold"/>
                                        <p:tgtEl>
                                          <p:spTgt spid="24168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1666" grpId="0" animBg="1" autoUpdateAnimBg="0"/>
      <p:bldP spid="241668" grpId="0" animBg="1"/>
      <p:bldP spid="241676" grpId="0" animBg="1"/>
      <p:bldP spid="241677" grpId="0" animBg="1"/>
      <p:bldP spid="241678" grpId="0" animBg="1"/>
      <p:bldP spid="241679" grpId="0" animBg="1"/>
      <p:bldP spid="241682" grpId="0" animBg="1"/>
      <p:bldP spid="241683" grpId="0" animBg="1"/>
      <p:bldP spid="241685" grpId="0" animBg="1"/>
    </p:bldLst>
  </p:timing>
</p:sld>
</file>

<file path=ppt/slides/slide7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8610"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74755"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310C1721-22B2-426C-919C-1E879CDA6EFB}" type="slidenum">
              <a:rPr lang="de-DE" altLang="en-US" sz="900" smtClean="0">
                <a:solidFill>
                  <a:schemeClr val="accent2"/>
                </a:solidFill>
              </a:rPr>
              <a:pPr/>
              <a:t>76</a:t>
            </a:fld>
            <a:endParaRPr lang="de-DE" altLang="en-US" sz="1400" b="0" smtClean="0">
              <a:solidFill>
                <a:schemeClr val="tx1"/>
              </a:solidFill>
            </a:endParaRPr>
          </a:p>
        </p:txBody>
      </p:sp>
      <p:sp>
        <p:nvSpPr>
          <p:cNvPr id="287746"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2.2.1 Biometrische Grundlagen</a:t>
            </a:r>
          </a:p>
        </p:txBody>
      </p:sp>
      <p:sp>
        <p:nvSpPr>
          <p:cNvPr id="287747"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2.2.1.3 Studiendesign: 2.2.1.3.2 Parallelgruppen</a:t>
            </a:r>
          </a:p>
        </p:txBody>
      </p:sp>
      <p:sp>
        <p:nvSpPr>
          <p:cNvPr id="74758"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74759"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287750" name="AutoShape 6"/>
          <p:cNvSpPr>
            <a:spLocks noChangeArrowheads="1"/>
          </p:cNvSpPr>
          <p:nvPr/>
        </p:nvSpPr>
        <p:spPr bwMode="auto">
          <a:xfrm>
            <a:off x="755650" y="2924175"/>
            <a:ext cx="7416800" cy="430213"/>
          </a:xfrm>
          <a:prstGeom prst="homePlate">
            <a:avLst>
              <a:gd name="adj" fmla="val 430996"/>
            </a:avLst>
          </a:prstGeom>
          <a:solidFill>
            <a:srgbClr val="333399"/>
          </a:solidFill>
          <a:ln w="9525">
            <a:solidFill>
              <a:schemeClr val="tx1"/>
            </a:solidFill>
            <a:miter lim="800000"/>
            <a:headEnd/>
            <a:tailEnd/>
          </a:ln>
          <a:effectLst>
            <a:outerShdw blurRad="50800" dist="38100" dir="2700000" algn="tl" rotWithShape="0">
              <a:prstClr val="black">
                <a:alpha val="40000"/>
              </a:prstClr>
            </a:outerShdw>
          </a:effectLst>
        </p:spPr>
        <p:txBody>
          <a:bodyPr anchor="ct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a:t>           </a:t>
            </a:r>
            <a:r>
              <a:rPr lang="de-DE" altLang="en-US">
                <a:solidFill>
                  <a:schemeClr val="hlink"/>
                </a:solidFill>
              </a:rPr>
              <a:t>Zeitachse</a:t>
            </a:r>
          </a:p>
        </p:txBody>
      </p:sp>
      <p:sp>
        <p:nvSpPr>
          <p:cNvPr id="287752" name="Oval 8"/>
          <p:cNvSpPr>
            <a:spLocks noChangeArrowheads="1"/>
          </p:cNvSpPr>
          <p:nvPr/>
        </p:nvSpPr>
        <p:spPr bwMode="auto">
          <a:xfrm rot="5400000">
            <a:off x="6295232" y="3505994"/>
            <a:ext cx="4464050" cy="566737"/>
          </a:xfrm>
          <a:prstGeom prst="ellipse">
            <a:avLst/>
          </a:prstGeom>
          <a:solidFill>
            <a:srgbClr val="FFFF00"/>
          </a:solidFill>
          <a:ln w="9525">
            <a:solidFill>
              <a:schemeClr val="tx1"/>
            </a:solidFill>
            <a:round/>
            <a:headEnd/>
            <a:tailEnd/>
          </a:ln>
          <a:effectLst>
            <a:outerShdw blurRad="50800" dist="38100" dir="2700000" algn="tl" rotWithShape="0">
              <a:prstClr val="black">
                <a:alpha val="40000"/>
              </a:prstClr>
            </a:outerShdw>
          </a:effectLst>
        </p:spPr>
        <p:txBody>
          <a:bodyPr anchor="ct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a:t>Auswertung</a:t>
            </a:r>
          </a:p>
        </p:txBody>
      </p:sp>
      <p:sp>
        <p:nvSpPr>
          <p:cNvPr id="287755" name="AutoShape 11"/>
          <p:cNvSpPr>
            <a:spLocks noChangeArrowheads="1"/>
          </p:cNvSpPr>
          <p:nvPr/>
        </p:nvSpPr>
        <p:spPr bwMode="auto">
          <a:xfrm>
            <a:off x="1331913" y="1989138"/>
            <a:ext cx="6408737" cy="760412"/>
          </a:xfrm>
          <a:prstGeom prst="rightArrow">
            <a:avLst>
              <a:gd name="adj1" fmla="val 50000"/>
              <a:gd name="adj2" fmla="val 210699"/>
            </a:avLst>
          </a:prstGeom>
          <a:solidFill>
            <a:srgbClr val="00FFFF"/>
          </a:solidFill>
          <a:ln w="9525">
            <a:solidFill>
              <a:schemeClr val="tx1"/>
            </a:solidFill>
            <a:miter lim="800000"/>
            <a:headEnd/>
            <a:tailEnd/>
          </a:ln>
          <a:effectLst>
            <a:outerShdw blurRad="50800" dist="38100" dir="2700000" algn="tl" rotWithShape="0">
              <a:prstClr val="black">
                <a:alpha val="40000"/>
              </a:prstClr>
            </a:outerShdw>
          </a:effectLst>
        </p:spPr>
        <p:txBody>
          <a:bodyPr anchor="ct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a:solidFill>
                  <a:srgbClr val="CC0000"/>
                </a:solidFill>
              </a:rPr>
              <a:t>Gruppe 1 (Intervention)</a:t>
            </a:r>
          </a:p>
        </p:txBody>
      </p:sp>
      <p:sp>
        <p:nvSpPr>
          <p:cNvPr id="287757" name="Rectangle 13"/>
          <p:cNvSpPr>
            <a:spLocks noChangeArrowheads="1"/>
          </p:cNvSpPr>
          <p:nvPr/>
        </p:nvSpPr>
        <p:spPr bwMode="auto">
          <a:xfrm>
            <a:off x="755650" y="1557338"/>
            <a:ext cx="522288" cy="4464050"/>
          </a:xfrm>
          <a:prstGeom prst="rect">
            <a:avLst/>
          </a:prstGeom>
          <a:solidFill>
            <a:srgbClr val="333399"/>
          </a:solidFill>
          <a:ln w="9525">
            <a:solidFill>
              <a:schemeClr val="tx1"/>
            </a:solidFill>
            <a:miter lim="800000"/>
            <a:headEnd/>
            <a:tailEnd/>
          </a:ln>
          <a:effectLst>
            <a:outerShdw blurRad="50800" dist="38100" dir="2700000" algn="tl" rotWithShape="0">
              <a:prstClr val="black">
                <a:alpha val="40000"/>
              </a:prstClr>
            </a:outerShdw>
          </a:effectLst>
        </p:spPr>
        <p:txBody>
          <a:bodyPr vert="eaVert" anchor="ct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a:solidFill>
                  <a:schemeClr val="hlink"/>
                </a:solidFill>
              </a:rPr>
              <a:t>Start: </a:t>
            </a:r>
            <a:r>
              <a:rPr lang="de-DE" altLang="en-US">
                <a:solidFill>
                  <a:srgbClr val="CC0000"/>
                </a:solidFill>
              </a:rPr>
              <a:t>alle Patienten</a:t>
            </a:r>
          </a:p>
        </p:txBody>
      </p:sp>
      <p:sp>
        <p:nvSpPr>
          <p:cNvPr id="287758" name="AutoShape 14"/>
          <p:cNvSpPr>
            <a:spLocks noChangeArrowheads="1"/>
          </p:cNvSpPr>
          <p:nvPr/>
        </p:nvSpPr>
        <p:spPr bwMode="auto">
          <a:xfrm>
            <a:off x="1331913" y="3573463"/>
            <a:ext cx="6480175" cy="760412"/>
          </a:xfrm>
          <a:prstGeom prst="rightArrow">
            <a:avLst>
              <a:gd name="adj1" fmla="val 50000"/>
              <a:gd name="adj2" fmla="val 213048"/>
            </a:avLst>
          </a:prstGeom>
          <a:solidFill>
            <a:srgbClr val="00FFFF"/>
          </a:solidFill>
          <a:ln w="9525">
            <a:solidFill>
              <a:schemeClr val="tx1"/>
            </a:solidFill>
            <a:miter lim="800000"/>
            <a:headEnd/>
            <a:tailEnd/>
          </a:ln>
          <a:effectLst>
            <a:outerShdw blurRad="50800" dist="38100" dir="2700000" algn="tl" rotWithShape="0">
              <a:prstClr val="black">
                <a:alpha val="40000"/>
              </a:prstClr>
            </a:outerShdw>
          </a:effectLst>
        </p:spPr>
        <p:txBody>
          <a:bodyPr anchor="ct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a:t>Gruppe 2 (Vergleich)</a:t>
            </a:r>
          </a:p>
        </p:txBody>
      </p:sp>
      <p:sp>
        <p:nvSpPr>
          <p:cNvPr id="287760" name="Text Box 16"/>
          <p:cNvSpPr txBox="1">
            <a:spLocks noChangeArrowheads="1"/>
          </p:cNvSpPr>
          <p:nvPr/>
        </p:nvSpPr>
        <p:spPr bwMode="auto">
          <a:xfrm>
            <a:off x="1403350" y="4508500"/>
            <a:ext cx="6624638" cy="1606550"/>
          </a:xfrm>
          <a:prstGeom prst="rect">
            <a:avLst/>
          </a:prstGeom>
          <a:solidFill>
            <a:srgbClr val="C0C0C0"/>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buFontTx/>
              <a:buChar char="•"/>
            </a:pPr>
            <a:r>
              <a:rPr lang="de-DE" altLang="en-US" sz="1800"/>
              <a:t>Standardmethode</a:t>
            </a:r>
          </a:p>
          <a:p>
            <a:pPr>
              <a:buFontTx/>
              <a:buChar char="•"/>
            </a:pPr>
            <a:r>
              <a:rPr lang="de-DE" altLang="en-US" sz="1800"/>
              <a:t>Benötigt relativ viele Patienten</a:t>
            </a:r>
          </a:p>
          <a:p>
            <a:pPr>
              <a:buFontTx/>
              <a:buChar char="•"/>
            </a:pPr>
            <a:r>
              <a:rPr lang="de-DE" altLang="en-US" sz="1800">
                <a:solidFill>
                  <a:srgbClr val="CC0000"/>
                </a:solidFill>
              </a:rPr>
              <a:t>Homogenität der Gruppen muss ausgewiesen werden und ist nur durch eine saubere Randomisierung zu erwarten</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87746"/>
                                        </p:tgtEl>
                                        <p:attrNameLst>
                                          <p:attrName>style.visibility</p:attrName>
                                        </p:attrNameLst>
                                      </p:cBhvr>
                                      <p:to>
                                        <p:strVal val="visible"/>
                                      </p:to>
                                    </p:set>
                                    <p:anim calcmode="lin" valueType="num">
                                      <p:cBhvr additive="base">
                                        <p:cTn id="7" dur="500" fill="hold"/>
                                        <p:tgtEl>
                                          <p:spTgt spid="287746"/>
                                        </p:tgtEl>
                                        <p:attrNameLst>
                                          <p:attrName>ppt_x</p:attrName>
                                        </p:attrNameLst>
                                      </p:cBhvr>
                                      <p:tavLst>
                                        <p:tav tm="0">
                                          <p:val>
                                            <p:strVal val="#ppt_x"/>
                                          </p:val>
                                        </p:tav>
                                        <p:tav tm="100000">
                                          <p:val>
                                            <p:strVal val="#ppt_x"/>
                                          </p:val>
                                        </p:tav>
                                      </p:tavLst>
                                    </p:anim>
                                    <p:anim calcmode="lin" valueType="num">
                                      <p:cBhvr additive="base">
                                        <p:cTn id="8" dur="500" fill="hold"/>
                                        <p:tgtEl>
                                          <p:spTgt spid="287746"/>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287747"/>
                                        </p:tgtEl>
                                        <p:attrNameLst>
                                          <p:attrName>style.visibility</p:attrName>
                                        </p:attrNameLst>
                                      </p:cBhvr>
                                      <p:to>
                                        <p:strVal val="visible"/>
                                      </p:to>
                                    </p:set>
                                    <p:anim calcmode="lin" valueType="num">
                                      <p:cBhvr additive="base">
                                        <p:cTn id="12" dur="500" fill="hold"/>
                                        <p:tgtEl>
                                          <p:spTgt spid="287747"/>
                                        </p:tgtEl>
                                        <p:attrNameLst>
                                          <p:attrName>ppt_x</p:attrName>
                                        </p:attrNameLst>
                                      </p:cBhvr>
                                      <p:tavLst>
                                        <p:tav tm="0">
                                          <p:val>
                                            <p:strVal val="0-#ppt_w/2"/>
                                          </p:val>
                                        </p:tav>
                                        <p:tav tm="100000">
                                          <p:val>
                                            <p:strVal val="#ppt_x"/>
                                          </p:val>
                                        </p:tav>
                                      </p:tavLst>
                                    </p:anim>
                                    <p:anim calcmode="lin" valueType="num">
                                      <p:cBhvr additive="base">
                                        <p:cTn id="13" dur="500" fill="hold"/>
                                        <p:tgtEl>
                                          <p:spTgt spid="287747"/>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287750"/>
                                        </p:tgtEl>
                                        <p:attrNameLst>
                                          <p:attrName>style.visibility</p:attrName>
                                        </p:attrNameLst>
                                      </p:cBhvr>
                                      <p:to>
                                        <p:strVal val="visible"/>
                                      </p:to>
                                    </p:set>
                                    <p:anim calcmode="lin" valueType="num">
                                      <p:cBhvr additive="base">
                                        <p:cTn id="18" dur="500" fill="hold"/>
                                        <p:tgtEl>
                                          <p:spTgt spid="287750"/>
                                        </p:tgtEl>
                                        <p:attrNameLst>
                                          <p:attrName>ppt_x</p:attrName>
                                        </p:attrNameLst>
                                      </p:cBhvr>
                                      <p:tavLst>
                                        <p:tav tm="0">
                                          <p:val>
                                            <p:strVal val="0-#ppt_w/2"/>
                                          </p:val>
                                        </p:tav>
                                        <p:tav tm="100000">
                                          <p:val>
                                            <p:strVal val="#ppt_x"/>
                                          </p:val>
                                        </p:tav>
                                      </p:tavLst>
                                    </p:anim>
                                    <p:anim calcmode="lin" valueType="num">
                                      <p:cBhvr additive="base">
                                        <p:cTn id="19" dur="500" fill="hold"/>
                                        <p:tgtEl>
                                          <p:spTgt spid="287750"/>
                                        </p:tgtEl>
                                        <p:attrNameLst>
                                          <p:attrName>ppt_y</p:attrName>
                                        </p:attrNameLst>
                                      </p:cBhvr>
                                      <p:tavLst>
                                        <p:tav tm="0">
                                          <p:val>
                                            <p:strVal val="#ppt_y"/>
                                          </p:val>
                                        </p:tav>
                                        <p:tav tm="100000">
                                          <p:val>
                                            <p:strVal val="#ppt_y"/>
                                          </p:val>
                                        </p:tav>
                                      </p:tavLst>
                                    </p:anim>
                                  </p:childTnLst>
                                </p:cTn>
                              </p:par>
                              <p:par>
                                <p:cTn id="20" presetID="2" presetClass="entr" presetSubtype="8" fill="hold" grpId="0" nodeType="withEffect">
                                  <p:stCondLst>
                                    <p:cond delay="0"/>
                                  </p:stCondLst>
                                  <p:childTnLst>
                                    <p:set>
                                      <p:cBhvr>
                                        <p:cTn id="21" dur="1" fill="hold">
                                          <p:stCondLst>
                                            <p:cond delay="0"/>
                                          </p:stCondLst>
                                        </p:cTn>
                                        <p:tgtEl>
                                          <p:spTgt spid="287757"/>
                                        </p:tgtEl>
                                        <p:attrNameLst>
                                          <p:attrName>style.visibility</p:attrName>
                                        </p:attrNameLst>
                                      </p:cBhvr>
                                      <p:to>
                                        <p:strVal val="visible"/>
                                      </p:to>
                                    </p:set>
                                    <p:anim calcmode="lin" valueType="num">
                                      <p:cBhvr additive="base">
                                        <p:cTn id="22" dur="500" fill="hold"/>
                                        <p:tgtEl>
                                          <p:spTgt spid="287757"/>
                                        </p:tgtEl>
                                        <p:attrNameLst>
                                          <p:attrName>ppt_x</p:attrName>
                                        </p:attrNameLst>
                                      </p:cBhvr>
                                      <p:tavLst>
                                        <p:tav tm="0">
                                          <p:val>
                                            <p:strVal val="0-#ppt_w/2"/>
                                          </p:val>
                                        </p:tav>
                                        <p:tav tm="100000">
                                          <p:val>
                                            <p:strVal val="#ppt_x"/>
                                          </p:val>
                                        </p:tav>
                                      </p:tavLst>
                                    </p:anim>
                                    <p:anim calcmode="lin" valueType="num">
                                      <p:cBhvr additive="base">
                                        <p:cTn id="23" dur="500" fill="hold"/>
                                        <p:tgtEl>
                                          <p:spTgt spid="287757"/>
                                        </p:tgtEl>
                                        <p:attrNameLst>
                                          <p:attrName>ppt_y</p:attrName>
                                        </p:attrNameLst>
                                      </p:cBhvr>
                                      <p:tavLst>
                                        <p:tav tm="0">
                                          <p:val>
                                            <p:strVal val="#ppt_y"/>
                                          </p:val>
                                        </p:tav>
                                        <p:tav tm="100000">
                                          <p:val>
                                            <p:strVal val="#ppt_y"/>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2" presetClass="entr" presetSubtype="8" fill="hold" grpId="0" nodeType="clickEffect">
                                  <p:stCondLst>
                                    <p:cond delay="0"/>
                                  </p:stCondLst>
                                  <p:childTnLst>
                                    <p:set>
                                      <p:cBhvr>
                                        <p:cTn id="27" dur="1" fill="hold">
                                          <p:stCondLst>
                                            <p:cond delay="0"/>
                                          </p:stCondLst>
                                        </p:cTn>
                                        <p:tgtEl>
                                          <p:spTgt spid="287755"/>
                                        </p:tgtEl>
                                        <p:attrNameLst>
                                          <p:attrName>style.visibility</p:attrName>
                                        </p:attrNameLst>
                                      </p:cBhvr>
                                      <p:to>
                                        <p:strVal val="visible"/>
                                      </p:to>
                                    </p:set>
                                    <p:anim calcmode="lin" valueType="num">
                                      <p:cBhvr additive="base">
                                        <p:cTn id="28" dur="500" fill="hold"/>
                                        <p:tgtEl>
                                          <p:spTgt spid="287755"/>
                                        </p:tgtEl>
                                        <p:attrNameLst>
                                          <p:attrName>ppt_x</p:attrName>
                                        </p:attrNameLst>
                                      </p:cBhvr>
                                      <p:tavLst>
                                        <p:tav tm="0">
                                          <p:val>
                                            <p:strVal val="0-#ppt_w/2"/>
                                          </p:val>
                                        </p:tav>
                                        <p:tav tm="100000">
                                          <p:val>
                                            <p:strVal val="#ppt_x"/>
                                          </p:val>
                                        </p:tav>
                                      </p:tavLst>
                                    </p:anim>
                                    <p:anim calcmode="lin" valueType="num">
                                      <p:cBhvr additive="base">
                                        <p:cTn id="29" dur="500" fill="hold"/>
                                        <p:tgtEl>
                                          <p:spTgt spid="287755"/>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stCondLst>
                                    <p:cond delay="0"/>
                                  </p:stCondLst>
                                  <p:childTnLst>
                                    <p:set>
                                      <p:cBhvr>
                                        <p:cTn id="31" dur="1" fill="hold">
                                          <p:stCondLst>
                                            <p:cond delay="0"/>
                                          </p:stCondLst>
                                        </p:cTn>
                                        <p:tgtEl>
                                          <p:spTgt spid="287758"/>
                                        </p:tgtEl>
                                        <p:attrNameLst>
                                          <p:attrName>style.visibility</p:attrName>
                                        </p:attrNameLst>
                                      </p:cBhvr>
                                      <p:to>
                                        <p:strVal val="visible"/>
                                      </p:to>
                                    </p:set>
                                    <p:anim calcmode="lin" valueType="num">
                                      <p:cBhvr additive="base">
                                        <p:cTn id="32" dur="500" fill="hold"/>
                                        <p:tgtEl>
                                          <p:spTgt spid="287758"/>
                                        </p:tgtEl>
                                        <p:attrNameLst>
                                          <p:attrName>ppt_x</p:attrName>
                                        </p:attrNameLst>
                                      </p:cBhvr>
                                      <p:tavLst>
                                        <p:tav tm="0">
                                          <p:val>
                                            <p:strVal val="0-#ppt_w/2"/>
                                          </p:val>
                                        </p:tav>
                                        <p:tav tm="100000">
                                          <p:val>
                                            <p:strVal val="#ppt_x"/>
                                          </p:val>
                                        </p:tav>
                                      </p:tavLst>
                                    </p:anim>
                                    <p:anim calcmode="lin" valueType="num">
                                      <p:cBhvr additive="base">
                                        <p:cTn id="33" dur="500" fill="hold"/>
                                        <p:tgtEl>
                                          <p:spTgt spid="287758"/>
                                        </p:tgtEl>
                                        <p:attrNameLst>
                                          <p:attrName>ppt_y</p:attrName>
                                        </p:attrNameLst>
                                      </p:cBhvr>
                                      <p:tavLst>
                                        <p:tav tm="0">
                                          <p:val>
                                            <p:strVal val="#ppt_y"/>
                                          </p:val>
                                        </p:tav>
                                        <p:tav tm="100000">
                                          <p:val>
                                            <p:strVal val="#ppt_y"/>
                                          </p:val>
                                        </p:tav>
                                      </p:tavLst>
                                    </p:anim>
                                  </p:childTnLst>
                                </p:cTn>
                              </p:par>
                            </p:childTnLst>
                          </p:cTn>
                        </p:par>
                      </p:childTnLst>
                    </p:cTn>
                  </p:par>
                  <p:par>
                    <p:cTn id="34" fill="hold" nodeType="clickPar">
                      <p:stCondLst>
                        <p:cond delay="indefinite"/>
                      </p:stCondLst>
                      <p:childTnLst>
                        <p:par>
                          <p:cTn id="35" fill="hold" nodeType="withGroup">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287752"/>
                                        </p:tgtEl>
                                        <p:attrNameLst>
                                          <p:attrName>style.visibility</p:attrName>
                                        </p:attrNameLst>
                                      </p:cBhvr>
                                      <p:to>
                                        <p:strVal val="visible"/>
                                      </p:to>
                                    </p:set>
                                    <p:animEffect transition="in" filter="dissolve">
                                      <p:cBhvr>
                                        <p:cTn id="38" dur="500"/>
                                        <p:tgtEl>
                                          <p:spTgt spid="287752"/>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287760">
                                            <p:txEl>
                                              <p:pRg st="0" end="0"/>
                                            </p:txEl>
                                          </p:spTgt>
                                        </p:tgtEl>
                                        <p:attrNameLst>
                                          <p:attrName>style.visibility</p:attrName>
                                        </p:attrNameLst>
                                      </p:cBhvr>
                                      <p:to>
                                        <p:strVal val="visible"/>
                                      </p:to>
                                    </p:set>
                                    <p:anim calcmode="lin" valueType="num">
                                      <p:cBhvr additive="base">
                                        <p:cTn id="43" dur="500" fill="hold"/>
                                        <p:tgtEl>
                                          <p:spTgt spid="287760">
                                            <p:txEl>
                                              <p:pRg st="0" end="0"/>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28776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287760">
                                            <p:txEl>
                                              <p:pRg st="1" end="1"/>
                                            </p:txEl>
                                          </p:spTgt>
                                        </p:tgtEl>
                                        <p:attrNameLst>
                                          <p:attrName>style.visibility</p:attrName>
                                        </p:attrNameLst>
                                      </p:cBhvr>
                                      <p:to>
                                        <p:strVal val="visible"/>
                                      </p:to>
                                    </p:set>
                                    <p:anim calcmode="lin" valueType="num">
                                      <p:cBhvr additive="base">
                                        <p:cTn id="49" dur="500" fill="hold"/>
                                        <p:tgtEl>
                                          <p:spTgt spid="287760">
                                            <p:txEl>
                                              <p:pRg st="1" end="1"/>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28776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287760">
                                            <p:txEl>
                                              <p:pRg st="2" end="2"/>
                                            </p:txEl>
                                          </p:spTgt>
                                        </p:tgtEl>
                                        <p:attrNameLst>
                                          <p:attrName>style.visibility</p:attrName>
                                        </p:attrNameLst>
                                      </p:cBhvr>
                                      <p:to>
                                        <p:strVal val="visible"/>
                                      </p:to>
                                    </p:set>
                                    <p:anim calcmode="lin" valueType="num">
                                      <p:cBhvr additive="base">
                                        <p:cTn id="55" dur="500" fill="hold"/>
                                        <p:tgtEl>
                                          <p:spTgt spid="287760">
                                            <p:txEl>
                                              <p:pRg st="2" end="2"/>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287760">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7746" grpId="0" animBg="1" autoUpdateAnimBg="0"/>
      <p:bldP spid="287747" grpId="0" animBg="1"/>
      <p:bldP spid="287750" grpId="0" animBg="1"/>
      <p:bldP spid="287752" grpId="0" animBg="1"/>
      <p:bldP spid="287755" grpId="0" animBg="1"/>
      <p:bldP spid="287757" grpId="0" animBg="1"/>
      <p:bldP spid="287758" grpId="0" animBg="1"/>
      <p:bldP spid="287760" grpId="0" build="p" autoUpdateAnimBg="0"/>
    </p:bldLst>
  </p:timing>
</p:sld>
</file>

<file path=ppt/slides/slide7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9634"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75779"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64FC03ED-3A24-4AE3-9C43-01A43503CEED}" type="slidenum">
              <a:rPr lang="de-DE" altLang="en-US" sz="900" smtClean="0">
                <a:solidFill>
                  <a:schemeClr val="accent2"/>
                </a:solidFill>
              </a:rPr>
              <a:pPr/>
              <a:t>77</a:t>
            </a:fld>
            <a:endParaRPr lang="de-DE" altLang="en-US" sz="1400" b="0" smtClean="0">
              <a:solidFill>
                <a:schemeClr val="tx1"/>
              </a:solidFill>
            </a:endParaRPr>
          </a:p>
        </p:txBody>
      </p:sp>
      <p:sp>
        <p:nvSpPr>
          <p:cNvPr id="295938" name="Rectangle 2"/>
          <p:cNvSpPr>
            <a:spLocks noGrp="1" noChangeArrowheads="1"/>
          </p:cNvSpPr>
          <p:nvPr>
            <p:ph type="title"/>
          </p:nvPr>
        </p:nvSpPr>
        <p:spPr>
          <a:xfrm>
            <a:off x="685800" y="539750"/>
            <a:ext cx="7772400" cy="519113"/>
          </a:xfrm>
        </p:spPr>
        <p:txBody>
          <a:bodyPr>
            <a:normAutofit/>
          </a:bodyPr>
          <a:lstStyle/>
          <a:p>
            <a:pPr>
              <a:defRPr/>
            </a:pPr>
            <a:r>
              <a:rPr lang="de-DE" altLang="en-US" smtClean="0">
                <a:ea typeface="ＭＳ Ｐゴシック" pitchFamily="1" charset="-128"/>
              </a:rPr>
              <a:t>2.2.1 Biometrische Grundlagen</a:t>
            </a:r>
          </a:p>
        </p:txBody>
      </p:sp>
      <p:sp>
        <p:nvSpPr>
          <p:cNvPr id="295939"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2.2.1.3 Studiendesign: 2.2.1.3.3 cross over</a:t>
            </a:r>
          </a:p>
        </p:txBody>
      </p:sp>
      <p:sp>
        <p:nvSpPr>
          <p:cNvPr id="75782"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75783"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295942" name="AutoShape 6"/>
          <p:cNvSpPr>
            <a:spLocks noChangeArrowheads="1"/>
          </p:cNvSpPr>
          <p:nvPr/>
        </p:nvSpPr>
        <p:spPr bwMode="auto">
          <a:xfrm>
            <a:off x="1277938" y="2936440"/>
            <a:ext cx="7416800" cy="430213"/>
          </a:xfrm>
          <a:prstGeom prst="homePlate">
            <a:avLst>
              <a:gd name="adj" fmla="val 430996"/>
            </a:avLst>
          </a:prstGeom>
          <a:solidFill>
            <a:srgbClr val="333399"/>
          </a:solidFill>
          <a:ln w="9525">
            <a:solidFill>
              <a:schemeClr val="tx1"/>
            </a:solidFill>
            <a:miter lim="800000"/>
            <a:headEnd/>
            <a:tailEnd/>
          </a:ln>
          <a:effectLst>
            <a:outerShdw blurRad="50800" dist="38100" dir="2700000" algn="tl" rotWithShape="0">
              <a:prstClr val="black">
                <a:alpha val="40000"/>
              </a:prstClr>
            </a:outerShdw>
          </a:effectLst>
        </p:spPr>
        <p:txBody>
          <a:bodyPr anchor="ct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a:t>    </a:t>
            </a:r>
            <a:r>
              <a:rPr lang="de-DE" altLang="en-US">
                <a:solidFill>
                  <a:schemeClr val="hlink"/>
                </a:solidFill>
              </a:rPr>
              <a:t>Zeitachse</a:t>
            </a:r>
          </a:p>
        </p:txBody>
      </p:sp>
      <p:sp>
        <p:nvSpPr>
          <p:cNvPr id="295947" name="Rectangle 11"/>
          <p:cNvSpPr>
            <a:spLocks noChangeArrowheads="1"/>
          </p:cNvSpPr>
          <p:nvPr/>
        </p:nvSpPr>
        <p:spPr bwMode="auto">
          <a:xfrm>
            <a:off x="755650" y="1557337"/>
            <a:ext cx="522288" cy="4103687"/>
          </a:xfrm>
          <a:prstGeom prst="rect">
            <a:avLst/>
          </a:prstGeom>
          <a:solidFill>
            <a:srgbClr val="333399"/>
          </a:solidFill>
          <a:ln w="9525">
            <a:solidFill>
              <a:schemeClr val="tx1"/>
            </a:solidFill>
            <a:miter lim="800000"/>
            <a:headEnd/>
            <a:tailEnd/>
          </a:ln>
          <a:effectLst>
            <a:outerShdw blurRad="50800" dist="38100" dir="2700000" algn="tl" rotWithShape="0">
              <a:prstClr val="black">
                <a:alpha val="40000"/>
              </a:prstClr>
            </a:outerShdw>
          </a:effectLst>
        </p:spPr>
        <p:txBody>
          <a:bodyPr vert="eaVert" anchor="ct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dirty="0">
                <a:solidFill>
                  <a:schemeClr val="hlink"/>
                </a:solidFill>
              </a:rPr>
              <a:t>Start: </a:t>
            </a:r>
            <a:r>
              <a:rPr lang="de-DE" altLang="en-US" dirty="0">
                <a:solidFill>
                  <a:srgbClr val="CC0000"/>
                </a:solidFill>
              </a:rPr>
              <a:t>alle Patienten</a:t>
            </a:r>
          </a:p>
        </p:txBody>
      </p:sp>
      <p:sp>
        <p:nvSpPr>
          <p:cNvPr id="295948" name="AutoShape 12"/>
          <p:cNvSpPr>
            <a:spLocks noChangeArrowheads="1"/>
          </p:cNvSpPr>
          <p:nvPr/>
        </p:nvSpPr>
        <p:spPr bwMode="auto">
          <a:xfrm>
            <a:off x="1331913" y="1628774"/>
            <a:ext cx="2301875" cy="1200150"/>
          </a:xfrm>
          <a:prstGeom prst="rightArrow">
            <a:avLst>
              <a:gd name="adj1" fmla="val 50000"/>
              <a:gd name="adj2" fmla="val 47950"/>
            </a:avLst>
          </a:prstGeom>
          <a:solidFill>
            <a:srgbClr val="00FFFF"/>
          </a:solidFill>
          <a:ln w="9525">
            <a:solidFill>
              <a:schemeClr val="tx1"/>
            </a:solidFill>
            <a:miter lim="800000"/>
            <a:headEnd/>
            <a:tailEnd/>
          </a:ln>
          <a:effectLst>
            <a:outerShdw blurRad="50800" dist="38100" dir="2700000" algn="tl" rotWithShape="0">
              <a:prstClr val="black">
                <a:alpha val="40000"/>
              </a:prstClr>
            </a:outerShdw>
          </a:effectLst>
        </p:spPr>
        <p:txBody>
          <a:bodyPr anchor="ct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sz="2000"/>
              <a:t>Gruppe 1</a:t>
            </a:r>
            <a:r>
              <a:rPr lang="de-DE" altLang="en-US" sz="2000">
                <a:solidFill>
                  <a:srgbClr val="CC0000"/>
                </a:solidFill>
              </a:rPr>
              <a:t> Therapie 1</a:t>
            </a:r>
          </a:p>
        </p:txBody>
      </p:sp>
      <p:sp>
        <p:nvSpPr>
          <p:cNvPr id="295949" name="Oval 13"/>
          <p:cNvSpPr>
            <a:spLocks noChangeArrowheads="1"/>
          </p:cNvSpPr>
          <p:nvPr/>
        </p:nvSpPr>
        <p:spPr bwMode="auto">
          <a:xfrm rot="5400000">
            <a:off x="6438901" y="3362325"/>
            <a:ext cx="4176712" cy="566737"/>
          </a:xfrm>
          <a:prstGeom prst="ellipse">
            <a:avLst/>
          </a:prstGeom>
          <a:solidFill>
            <a:srgbClr val="FFFF00"/>
          </a:solidFill>
          <a:ln w="9525">
            <a:solidFill>
              <a:schemeClr val="tx1"/>
            </a:solidFill>
            <a:round/>
            <a:headEnd/>
            <a:tailEnd/>
          </a:ln>
          <a:effectLst>
            <a:outerShdw blurRad="50800" dist="38100" dir="2700000" algn="tl" rotWithShape="0">
              <a:prstClr val="black">
                <a:alpha val="40000"/>
              </a:prstClr>
            </a:outerShdw>
          </a:effectLst>
        </p:spPr>
        <p:txBody>
          <a:bodyPr anchor="ct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a:t>End-Auswertung</a:t>
            </a:r>
          </a:p>
        </p:txBody>
      </p:sp>
      <p:sp>
        <p:nvSpPr>
          <p:cNvPr id="295951" name="AutoShape 15"/>
          <p:cNvSpPr>
            <a:spLocks noChangeArrowheads="1"/>
          </p:cNvSpPr>
          <p:nvPr/>
        </p:nvSpPr>
        <p:spPr bwMode="auto">
          <a:xfrm>
            <a:off x="1331913" y="3429000"/>
            <a:ext cx="2301875" cy="1200150"/>
          </a:xfrm>
          <a:prstGeom prst="rightArrow">
            <a:avLst>
              <a:gd name="adj1" fmla="val 50000"/>
              <a:gd name="adj2" fmla="val 47950"/>
            </a:avLst>
          </a:prstGeom>
          <a:solidFill>
            <a:srgbClr val="00FF00"/>
          </a:solidFill>
          <a:ln w="9525">
            <a:solidFill>
              <a:schemeClr val="tx1"/>
            </a:solidFill>
            <a:miter lim="800000"/>
            <a:headEnd/>
            <a:tailEnd/>
          </a:ln>
          <a:effectLst>
            <a:outerShdw blurRad="50800" dist="38100" dir="2700000" algn="tl" rotWithShape="0">
              <a:prstClr val="black">
                <a:alpha val="40000"/>
              </a:prstClr>
            </a:outerShdw>
          </a:effectLst>
        </p:spPr>
        <p:txBody>
          <a:bodyPr anchor="ct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sz="2000">
                <a:solidFill>
                  <a:schemeClr val="accent2"/>
                </a:solidFill>
              </a:rPr>
              <a:t>Gruppe 2</a:t>
            </a:r>
            <a:r>
              <a:rPr lang="de-DE" altLang="en-US" sz="2000">
                <a:solidFill>
                  <a:srgbClr val="CC0000"/>
                </a:solidFill>
              </a:rPr>
              <a:t> </a:t>
            </a:r>
            <a:r>
              <a:rPr lang="de-DE" altLang="en-US" sz="2000">
                <a:solidFill>
                  <a:schemeClr val="tx1"/>
                </a:solidFill>
              </a:rPr>
              <a:t>Therapie 2</a:t>
            </a:r>
          </a:p>
        </p:txBody>
      </p:sp>
      <p:sp>
        <p:nvSpPr>
          <p:cNvPr id="295952" name="Rectangle 16"/>
          <p:cNvSpPr>
            <a:spLocks noChangeArrowheads="1"/>
          </p:cNvSpPr>
          <p:nvPr/>
        </p:nvSpPr>
        <p:spPr bwMode="auto">
          <a:xfrm>
            <a:off x="4356100" y="1557337"/>
            <a:ext cx="522288" cy="3959225"/>
          </a:xfrm>
          <a:prstGeom prst="rect">
            <a:avLst/>
          </a:prstGeom>
          <a:solidFill>
            <a:srgbClr val="333399"/>
          </a:solidFill>
          <a:ln w="9525">
            <a:solidFill>
              <a:schemeClr val="tx1"/>
            </a:solidFill>
            <a:miter lim="800000"/>
            <a:headEnd/>
            <a:tailEnd/>
          </a:ln>
          <a:effectLst>
            <a:outerShdw blurRad="50800" dist="38100" dir="2700000" algn="tl" rotWithShape="0">
              <a:prstClr val="black">
                <a:alpha val="40000"/>
              </a:prstClr>
            </a:outerShdw>
          </a:effectLst>
        </p:spPr>
        <p:txBody>
          <a:bodyPr vert="eaVert" anchor="ct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a:solidFill>
                  <a:schemeClr val="hlink"/>
                </a:solidFill>
              </a:rPr>
              <a:t>Auswaschphase</a:t>
            </a:r>
            <a:endParaRPr lang="de-DE" altLang="en-US">
              <a:solidFill>
                <a:srgbClr val="CC0000"/>
              </a:solidFill>
            </a:endParaRPr>
          </a:p>
        </p:txBody>
      </p:sp>
      <p:sp>
        <p:nvSpPr>
          <p:cNvPr id="295953" name="Oval 17"/>
          <p:cNvSpPr>
            <a:spLocks noChangeArrowheads="1"/>
          </p:cNvSpPr>
          <p:nvPr/>
        </p:nvSpPr>
        <p:spPr bwMode="auto">
          <a:xfrm rot="5400000">
            <a:off x="1830388" y="3362324"/>
            <a:ext cx="4176712" cy="566738"/>
          </a:xfrm>
          <a:prstGeom prst="ellipse">
            <a:avLst/>
          </a:prstGeom>
          <a:solidFill>
            <a:srgbClr val="FFFF00"/>
          </a:solidFill>
          <a:ln w="9525">
            <a:solidFill>
              <a:schemeClr val="tx1"/>
            </a:solidFill>
            <a:round/>
            <a:headEnd/>
            <a:tailEnd/>
          </a:ln>
          <a:effectLst>
            <a:outerShdw blurRad="50800" dist="38100" dir="2700000" algn="tl" rotWithShape="0">
              <a:prstClr val="black">
                <a:alpha val="40000"/>
              </a:prstClr>
            </a:outerShdw>
          </a:effectLst>
        </p:spPr>
        <p:txBody>
          <a:bodyPr anchor="ct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a:t>1.Auswertung</a:t>
            </a:r>
          </a:p>
        </p:txBody>
      </p:sp>
      <p:sp>
        <p:nvSpPr>
          <p:cNvPr id="295954" name="AutoShape 18"/>
          <p:cNvSpPr>
            <a:spLocks noChangeArrowheads="1"/>
          </p:cNvSpPr>
          <p:nvPr/>
        </p:nvSpPr>
        <p:spPr bwMode="auto">
          <a:xfrm>
            <a:off x="5076825" y="1628775"/>
            <a:ext cx="2301875" cy="1200150"/>
          </a:xfrm>
          <a:prstGeom prst="rightArrow">
            <a:avLst>
              <a:gd name="adj1" fmla="val 50000"/>
              <a:gd name="adj2" fmla="val 47950"/>
            </a:avLst>
          </a:prstGeom>
          <a:solidFill>
            <a:srgbClr val="00FFFF"/>
          </a:solidFill>
          <a:ln w="9525">
            <a:solidFill>
              <a:schemeClr val="tx1"/>
            </a:solidFill>
            <a:miter lim="800000"/>
            <a:headEnd/>
            <a:tailEnd/>
          </a:ln>
          <a:effectLst>
            <a:outerShdw blurRad="50800" dist="38100" dir="2700000" algn="tl" rotWithShape="0">
              <a:prstClr val="black">
                <a:alpha val="40000"/>
              </a:prstClr>
            </a:outerShdw>
          </a:effectLst>
        </p:spPr>
        <p:txBody>
          <a:bodyPr anchor="ct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sz="2000"/>
              <a:t>Gruppe 1</a:t>
            </a:r>
            <a:r>
              <a:rPr lang="de-DE" altLang="en-US" sz="2000">
                <a:solidFill>
                  <a:srgbClr val="CC0000"/>
                </a:solidFill>
              </a:rPr>
              <a:t> </a:t>
            </a:r>
            <a:r>
              <a:rPr lang="de-DE" altLang="en-US" sz="2000">
                <a:solidFill>
                  <a:schemeClr val="tx1"/>
                </a:solidFill>
              </a:rPr>
              <a:t>Therapie 2</a:t>
            </a:r>
          </a:p>
        </p:txBody>
      </p:sp>
      <p:sp>
        <p:nvSpPr>
          <p:cNvPr id="295955" name="AutoShape 19"/>
          <p:cNvSpPr>
            <a:spLocks noChangeArrowheads="1"/>
          </p:cNvSpPr>
          <p:nvPr/>
        </p:nvSpPr>
        <p:spPr bwMode="auto">
          <a:xfrm>
            <a:off x="5076825" y="3429000"/>
            <a:ext cx="2301875" cy="1200150"/>
          </a:xfrm>
          <a:prstGeom prst="rightArrow">
            <a:avLst>
              <a:gd name="adj1" fmla="val 50000"/>
              <a:gd name="adj2" fmla="val 47950"/>
            </a:avLst>
          </a:prstGeom>
          <a:solidFill>
            <a:srgbClr val="00FF00"/>
          </a:solidFill>
          <a:ln w="9525">
            <a:solidFill>
              <a:schemeClr val="tx1"/>
            </a:solidFill>
            <a:miter lim="800000"/>
            <a:headEnd/>
            <a:tailEnd/>
          </a:ln>
          <a:effectLst>
            <a:outerShdw blurRad="50800" dist="38100" dir="2700000" algn="tl" rotWithShape="0">
              <a:prstClr val="black">
                <a:alpha val="40000"/>
              </a:prstClr>
            </a:outerShdw>
          </a:effectLst>
        </p:spPr>
        <p:txBody>
          <a:bodyPr anchor="ct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sz="2000">
                <a:solidFill>
                  <a:schemeClr val="accent2"/>
                </a:solidFill>
              </a:rPr>
              <a:t>Gruppe 2 </a:t>
            </a:r>
            <a:r>
              <a:rPr lang="de-DE" altLang="en-US" sz="2000">
                <a:solidFill>
                  <a:srgbClr val="CC0000"/>
                </a:solidFill>
              </a:rPr>
              <a:t>Therapie 1</a:t>
            </a:r>
          </a:p>
        </p:txBody>
      </p:sp>
      <p:sp>
        <p:nvSpPr>
          <p:cNvPr id="295956" name="Line 20"/>
          <p:cNvSpPr>
            <a:spLocks noChangeShapeType="1"/>
          </p:cNvSpPr>
          <p:nvPr/>
        </p:nvSpPr>
        <p:spPr bwMode="auto">
          <a:xfrm>
            <a:off x="3276600" y="2420938"/>
            <a:ext cx="2089150" cy="1728787"/>
          </a:xfrm>
          <a:prstGeom prst="line">
            <a:avLst/>
          </a:prstGeom>
          <a:noFill/>
          <a:ln w="101600">
            <a:solidFill>
              <a:srgbClr val="CC0000"/>
            </a:solidFill>
            <a:round/>
            <a:headEnd/>
            <a:tailEnd type="triangle" w="med" len="me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a:spAutoFit/>
          </a:bodyPr>
          <a:lstStyle/>
          <a:p>
            <a:endParaRPr lang="de-DE"/>
          </a:p>
        </p:txBody>
      </p:sp>
      <p:sp>
        <p:nvSpPr>
          <p:cNvPr id="295957" name="Line 21"/>
          <p:cNvSpPr>
            <a:spLocks noChangeShapeType="1"/>
          </p:cNvSpPr>
          <p:nvPr/>
        </p:nvSpPr>
        <p:spPr bwMode="auto">
          <a:xfrm flipV="1">
            <a:off x="3348038" y="2349500"/>
            <a:ext cx="2016125" cy="1584325"/>
          </a:xfrm>
          <a:prstGeom prst="line">
            <a:avLst/>
          </a:prstGeom>
          <a:noFill/>
          <a:ln w="101600">
            <a:solidFill>
              <a:schemeClr val="tx1"/>
            </a:solidFill>
            <a:round/>
            <a:headEnd/>
            <a:tailEnd type="triangle" w="med" len="me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a:spAutoFit/>
          </a:bodyPr>
          <a:lstStyle/>
          <a:p>
            <a:endParaRPr lang="de-DE"/>
          </a:p>
        </p:txBody>
      </p:sp>
      <p:sp>
        <p:nvSpPr>
          <p:cNvPr id="295958" name="Text Box 22"/>
          <p:cNvSpPr txBox="1">
            <a:spLocks noChangeArrowheads="1"/>
          </p:cNvSpPr>
          <p:nvPr/>
        </p:nvSpPr>
        <p:spPr bwMode="auto">
          <a:xfrm>
            <a:off x="1403350" y="4724400"/>
            <a:ext cx="6624638" cy="1744663"/>
          </a:xfrm>
          <a:prstGeom prst="rect">
            <a:avLst/>
          </a:prstGeom>
          <a:solidFill>
            <a:srgbClr val="C0C0C0"/>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buFontTx/>
              <a:buChar char="•"/>
            </a:pPr>
            <a:r>
              <a:rPr lang="de-DE" altLang="en-US" sz="1800"/>
              <a:t>Gut geeignet für chronische Krankheiten</a:t>
            </a:r>
          </a:p>
          <a:p>
            <a:pPr>
              <a:buFontTx/>
              <a:buChar char="•"/>
            </a:pPr>
            <a:r>
              <a:rPr lang="de-DE" altLang="en-US" sz="1800"/>
              <a:t>Benötigt weniger Patienten</a:t>
            </a:r>
          </a:p>
          <a:p>
            <a:pPr>
              <a:buFontTx/>
              <a:buChar char="•"/>
            </a:pPr>
            <a:r>
              <a:rPr lang="de-DE" altLang="en-US" sz="1800"/>
              <a:t>Feststellung von intraindividuellen Unterschieden</a:t>
            </a:r>
          </a:p>
          <a:p>
            <a:pPr>
              <a:buFontTx/>
              <a:buChar char="•"/>
            </a:pPr>
            <a:r>
              <a:rPr lang="de-DE" altLang="en-US" sz="1800">
                <a:solidFill>
                  <a:srgbClr val="CC0000"/>
                </a:solidFill>
              </a:rPr>
              <a:t>Auswaschphase muss lang genug und möglich sein </a:t>
            </a:r>
            <a:br>
              <a:rPr lang="de-DE" altLang="en-US" sz="1800">
                <a:solidFill>
                  <a:srgbClr val="CC0000"/>
                </a:solidFill>
              </a:rPr>
            </a:br>
            <a:r>
              <a:rPr lang="de-DE" altLang="en-US" sz="1800">
                <a:solidFill>
                  <a:srgbClr val="CC0000"/>
                </a:solidFill>
              </a:rPr>
              <a:t>(Gefahr des „carry over</a:t>
            </a:r>
            <a:r>
              <a:rPr lang="ja-JP" altLang="de-DE" sz="1800">
                <a:solidFill>
                  <a:srgbClr val="CC0000"/>
                </a:solidFill>
              </a:rPr>
              <a:t>“</a:t>
            </a:r>
            <a:r>
              <a:rPr lang="de-DE" altLang="ja-JP" sz="1800">
                <a:solidFill>
                  <a:srgbClr val="CC0000"/>
                </a:solidFill>
              </a:rPr>
              <a:t>)</a:t>
            </a:r>
            <a:endParaRPr lang="de-DE" altLang="en-US" sz="1800">
              <a:solidFill>
                <a:srgbClr val="CC0000"/>
              </a:solidFill>
            </a:endParaRPr>
          </a:p>
        </p:txBody>
      </p:sp>
    </p:spTree>
    <p:extLst>
      <p:ext uri="{BB962C8B-B14F-4D97-AF65-F5344CB8AC3E}">
        <p14:creationId xmlns:p14="http://schemas.microsoft.com/office/powerpoint/2010/main" val="23658042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95938"/>
                                        </p:tgtEl>
                                        <p:attrNameLst>
                                          <p:attrName>style.visibility</p:attrName>
                                        </p:attrNameLst>
                                      </p:cBhvr>
                                      <p:to>
                                        <p:strVal val="visible"/>
                                      </p:to>
                                    </p:set>
                                    <p:anim calcmode="lin" valueType="num">
                                      <p:cBhvr additive="base">
                                        <p:cTn id="7" dur="500" fill="hold"/>
                                        <p:tgtEl>
                                          <p:spTgt spid="295938"/>
                                        </p:tgtEl>
                                        <p:attrNameLst>
                                          <p:attrName>ppt_x</p:attrName>
                                        </p:attrNameLst>
                                      </p:cBhvr>
                                      <p:tavLst>
                                        <p:tav tm="0">
                                          <p:val>
                                            <p:strVal val="#ppt_x"/>
                                          </p:val>
                                        </p:tav>
                                        <p:tav tm="100000">
                                          <p:val>
                                            <p:strVal val="#ppt_x"/>
                                          </p:val>
                                        </p:tav>
                                      </p:tavLst>
                                    </p:anim>
                                    <p:anim calcmode="lin" valueType="num">
                                      <p:cBhvr additive="base">
                                        <p:cTn id="8" dur="500" fill="hold"/>
                                        <p:tgtEl>
                                          <p:spTgt spid="295938"/>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295939"/>
                                        </p:tgtEl>
                                        <p:attrNameLst>
                                          <p:attrName>style.visibility</p:attrName>
                                        </p:attrNameLst>
                                      </p:cBhvr>
                                      <p:to>
                                        <p:strVal val="visible"/>
                                      </p:to>
                                    </p:set>
                                    <p:anim calcmode="lin" valueType="num">
                                      <p:cBhvr additive="base">
                                        <p:cTn id="12" dur="500" fill="hold"/>
                                        <p:tgtEl>
                                          <p:spTgt spid="295939"/>
                                        </p:tgtEl>
                                        <p:attrNameLst>
                                          <p:attrName>ppt_x</p:attrName>
                                        </p:attrNameLst>
                                      </p:cBhvr>
                                      <p:tavLst>
                                        <p:tav tm="0">
                                          <p:val>
                                            <p:strVal val="0-#ppt_w/2"/>
                                          </p:val>
                                        </p:tav>
                                        <p:tav tm="100000">
                                          <p:val>
                                            <p:strVal val="#ppt_x"/>
                                          </p:val>
                                        </p:tav>
                                      </p:tavLst>
                                    </p:anim>
                                    <p:anim calcmode="lin" valueType="num">
                                      <p:cBhvr additive="base">
                                        <p:cTn id="13" dur="500" fill="hold"/>
                                        <p:tgtEl>
                                          <p:spTgt spid="295939"/>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1" fill="hold" grpId="0" nodeType="clickEffect">
                                  <p:stCondLst>
                                    <p:cond delay="0"/>
                                  </p:stCondLst>
                                  <p:childTnLst>
                                    <p:set>
                                      <p:cBhvr>
                                        <p:cTn id="17" dur="1" fill="hold">
                                          <p:stCondLst>
                                            <p:cond delay="0"/>
                                          </p:stCondLst>
                                        </p:cTn>
                                        <p:tgtEl>
                                          <p:spTgt spid="295947"/>
                                        </p:tgtEl>
                                        <p:attrNameLst>
                                          <p:attrName>style.visibility</p:attrName>
                                        </p:attrNameLst>
                                      </p:cBhvr>
                                      <p:to>
                                        <p:strVal val="visible"/>
                                      </p:to>
                                    </p:set>
                                    <p:anim calcmode="lin" valueType="num">
                                      <p:cBhvr additive="base">
                                        <p:cTn id="18" dur="500" fill="hold"/>
                                        <p:tgtEl>
                                          <p:spTgt spid="295947"/>
                                        </p:tgtEl>
                                        <p:attrNameLst>
                                          <p:attrName>ppt_x</p:attrName>
                                        </p:attrNameLst>
                                      </p:cBhvr>
                                      <p:tavLst>
                                        <p:tav tm="0">
                                          <p:val>
                                            <p:strVal val="#ppt_x"/>
                                          </p:val>
                                        </p:tav>
                                        <p:tav tm="100000">
                                          <p:val>
                                            <p:strVal val="#ppt_x"/>
                                          </p:val>
                                        </p:tav>
                                      </p:tavLst>
                                    </p:anim>
                                    <p:anim calcmode="lin" valueType="num">
                                      <p:cBhvr additive="base">
                                        <p:cTn id="19" dur="500" fill="hold"/>
                                        <p:tgtEl>
                                          <p:spTgt spid="295947"/>
                                        </p:tgtEl>
                                        <p:attrNameLst>
                                          <p:attrName>ppt_y</p:attrName>
                                        </p:attrNameLst>
                                      </p:cBhvr>
                                      <p:tavLst>
                                        <p:tav tm="0">
                                          <p:val>
                                            <p:strVal val="0-#ppt_h/2"/>
                                          </p:val>
                                        </p:tav>
                                        <p:tav tm="100000">
                                          <p:val>
                                            <p:strVal val="#ppt_y"/>
                                          </p:val>
                                        </p:tav>
                                      </p:tavLst>
                                    </p:anim>
                                  </p:childTnLst>
                                </p:cTn>
                              </p:par>
                              <p:par>
                                <p:cTn id="20" presetID="2" presetClass="entr" presetSubtype="8" fill="hold" grpId="0" nodeType="withEffect">
                                  <p:stCondLst>
                                    <p:cond delay="0"/>
                                  </p:stCondLst>
                                  <p:childTnLst>
                                    <p:set>
                                      <p:cBhvr>
                                        <p:cTn id="21" dur="1" fill="hold">
                                          <p:stCondLst>
                                            <p:cond delay="0"/>
                                          </p:stCondLst>
                                        </p:cTn>
                                        <p:tgtEl>
                                          <p:spTgt spid="295942"/>
                                        </p:tgtEl>
                                        <p:attrNameLst>
                                          <p:attrName>style.visibility</p:attrName>
                                        </p:attrNameLst>
                                      </p:cBhvr>
                                      <p:to>
                                        <p:strVal val="visible"/>
                                      </p:to>
                                    </p:set>
                                    <p:anim calcmode="lin" valueType="num">
                                      <p:cBhvr additive="base">
                                        <p:cTn id="22" dur="500" fill="hold"/>
                                        <p:tgtEl>
                                          <p:spTgt spid="295942"/>
                                        </p:tgtEl>
                                        <p:attrNameLst>
                                          <p:attrName>ppt_x</p:attrName>
                                        </p:attrNameLst>
                                      </p:cBhvr>
                                      <p:tavLst>
                                        <p:tav tm="0">
                                          <p:val>
                                            <p:strVal val="0-#ppt_w/2"/>
                                          </p:val>
                                        </p:tav>
                                        <p:tav tm="100000">
                                          <p:val>
                                            <p:strVal val="#ppt_x"/>
                                          </p:val>
                                        </p:tav>
                                      </p:tavLst>
                                    </p:anim>
                                    <p:anim calcmode="lin" valueType="num">
                                      <p:cBhvr additive="base">
                                        <p:cTn id="23" dur="500" fill="hold"/>
                                        <p:tgtEl>
                                          <p:spTgt spid="295942"/>
                                        </p:tgtEl>
                                        <p:attrNameLst>
                                          <p:attrName>ppt_y</p:attrName>
                                        </p:attrNameLst>
                                      </p:cBhvr>
                                      <p:tavLst>
                                        <p:tav tm="0">
                                          <p:val>
                                            <p:strVal val="#ppt_y"/>
                                          </p:val>
                                        </p:tav>
                                        <p:tav tm="100000">
                                          <p:val>
                                            <p:strVal val="#ppt_y"/>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2" presetClass="entr" presetSubtype="8" fill="hold" grpId="0" nodeType="clickEffect">
                                  <p:stCondLst>
                                    <p:cond delay="0"/>
                                  </p:stCondLst>
                                  <p:childTnLst>
                                    <p:set>
                                      <p:cBhvr>
                                        <p:cTn id="27" dur="1" fill="hold">
                                          <p:stCondLst>
                                            <p:cond delay="0"/>
                                          </p:stCondLst>
                                        </p:cTn>
                                        <p:tgtEl>
                                          <p:spTgt spid="295948"/>
                                        </p:tgtEl>
                                        <p:attrNameLst>
                                          <p:attrName>style.visibility</p:attrName>
                                        </p:attrNameLst>
                                      </p:cBhvr>
                                      <p:to>
                                        <p:strVal val="visible"/>
                                      </p:to>
                                    </p:set>
                                    <p:anim calcmode="lin" valueType="num">
                                      <p:cBhvr additive="base">
                                        <p:cTn id="28" dur="500" fill="hold"/>
                                        <p:tgtEl>
                                          <p:spTgt spid="295948"/>
                                        </p:tgtEl>
                                        <p:attrNameLst>
                                          <p:attrName>ppt_x</p:attrName>
                                        </p:attrNameLst>
                                      </p:cBhvr>
                                      <p:tavLst>
                                        <p:tav tm="0">
                                          <p:val>
                                            <p:strVal val="0-#ppt_w/2"/>
                                          </p:val>
                                        </p:tav>
                                        <p:tav tm="100000">
                                          <p:val>
                                            <p:strVal val="#ppt_x"/>
                                          </p:val>
                                        </p:tav>
                                      </p:tavLst>
                                    </p:anim>
                                    <p:anim calcmode="lin" valueType="num">
                                      <p:cBhvr additive="base">
                                        <p:cTn id="29" dur="500" fill="hold"/>
                                        <p:tgtEl>
                                          <p:spTgt spid="295948"/>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stCondLst>
                                    <p:cond delay="0"/>
                                  </p:stCondLst>
                                  <p:childTnLst>
                                    <p:set>
                                      <p:cBhvr>
                                        <p:cTn id="31" dur="1" fill="hold">
                                          <p:stCondLst>
                                            <p:cond delay="0"/>
                                          </p:stCondLst>
                                        </p:cTn>
                                        <p:tgtEl>
                                          <p:spTgt spid="295951"/>
                                        </p:tgtEl>
                                        <p:attrNameLst>
                                          <p:attrName>style.visibility</p:attrName>
                                        </p:attrNameLst>
                                      </p:cBhvr>
                                      <p:to>
                                        <p:strVal val="visible"/>
                                      </p:to>
                                    </p:set>
                                    <p:anim calcmode="lin" valueType="num">
                                      <p:cBhvr additive="base">
                                        <p:cTn id="32" dur="500" fill="hold"/>
                                        <p:tgtEl>
                                          <p:spTgt spid="295951"/>
                                        </p:tgtEl>
                                        <p:attrNameLst>
                                          <p:attrName>ppt_x</p:attrName>
                                        </p:attrNameLst>
                                      </p:cBhvr>
                                      <p:tavLst>
                                        <p:tav tm="0">
                                          <p:val>
                                            <p:strVal val="0-#ppt_w/2"/>
                                          </p:val>
                                        </p:tav>
                                        <p:tav tm="100000">
                                          <p:val>
                                            <p:strVal val="#ppt_x"/>
                                          </p:val>
                                        </p:tav>
                                      </p:tavLst>
                                    </p:anim>
                                    <p:anim calcmode="lin" valueType="num">
                                      <p:cBhvr additive="base">
                                        <p:cTn id="33" dur="500" fill="hold"/>
                                        <p:tgtEl>
                                          <p:spTgt spid="295951"/>
                                        </p:tgtEl>
                                        <p:attrNameLst>
                                          <p:attrName>ppt_y</p:attrName>
                                        </p:attrNameLst>
                                      </p:cBhvr>
                                      <p:tavLst>
                                        <p:tav tm="0">
                                          <p:val>
                                            <p:strVal val="#ppt_y"/>
                                          </p:val>
                                        </p:tav>
                                        <p:tav tm="100000">
                                          <p:val>
                                            <p:strVal val="#ppt_y"/>
                                          </p:val>
                                        </p:tav>
                                      </p:tavLst>
                                    </p:anim>
                                  </p:childTnLst>
                                </p:cTn>
                              </p:par>
                            </p:childTnLst>
                          </p:cTn>
                        </p:par>
                      </p:childTnLst>
                    </p:cTn>
                  </p:par>
                  <p:par>
                    <p:cTn id="34" fill="hold" nodeType="clickPar">
                      <p:stCondLst>
                        <p:cond delay="indefinite"/>
                      </p:stCondLst>
                      <p:childTnLst>
                        <p:par>
                          <p:cTn id="35" fill="hold" nodeType="withGroup">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295953"/>
                                        </p:tgtEl>
                                        <p:attrNameLst>
                                          <p:attrName>style.visibility</p:attrName>
                                        </p:attrNameLst>
                                      </p:cBhvr>
                                      <p:to>
                                        <p:strVal val="visible"/>
                                      </p:to>
                                    </p:set>
                                    <p:animEffect transition="in" filter="dissolve">
                                      <p:cBhvr>
                                        <p:cTn id="38" dur="500"/>
                                        <p:tgtEl>
                                          <p:spTgt spid="295953"/>
                                        </p:tgtEl>
                                      </p:cBhvr>
                                    </p:animEffect>
                                  </p:childTnLst>
                                  <p:subTnLst>
                                    <p:set>
                                      <p:cBhvr override="childStyle">
                                        <p:cTn dur="1" fill="hold" display="0" masterRel="nextClick" afterEffect="1"/>
                                        <p:tgtEl>
                                          <p:spTgt spid="295953"/>
                                        </p:tgtEl>
                                        <p:attrNameLst>
                                          <p:attrName>style.visibility</p:attrName>
                                        </p:attrNameLst>
                                      </p:cBhvr>
                                      <p:to>
                                        <p:strVal val="hidden"/>
                                      </p:to>
                                    </p:set>
                                  </p:sub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1" fill="hold" grpId="0" nodeType="clickEffect">
                                  <p:stCondLst>
                                    <p:cond delay="0"/>
                                  </p:stCondLst>
                                  <p:childTnLst>
                                    <p:set>
                                      <p:cBhvr>
                                        <p:cTn id="42" dur="1" fill="hold">
                                          <p:stCondLst>
                                            <p:cond delay="0"/>
                                          </p:stCondLst>
                                        </p:cTn>
                                        <p:tgtEl>
                                          <p:spTgt spid="295952"/>
                                        </p:tgtEl>
                                        <p:attrNameLst>
                                          <p:attrName>style.visibility</p:attrName>
                                        </p:attrNameLst>
                                      </p:cBhvr>
                                      <p:to>
                                        <p:strVal val="visible"/>
                                      </p:to>
                                    </p:set>
                                    <p:anim calcmode="lin" valueType="num">
                                      <p:cBhvr additive="base">
                                        <p:cTn id="43" dur="500" fill="hold"/>
                                        <p:tgtEl>
                                          <p:spTgt spid="295952"/>
                                        </p:tgtEl>
                                        <p:attrNameLst>
                                          <p:attrName>ppt_x</p:attrName>
                                        </p:attrNameLst>
                                      </p:cBhvr>
                                      <p:tavLst>
                                        <p:tav tm="0">
                                          <p:val>
                                            <p:strVal val="#ppt_x"/>
                                          </p:val>
                                        </p:tav>
                                        <p:tav tm="100000">
                                          <p:val>
                                            <p:strVal val="#ppt_x"/>
                                          </p:val>
                                        </p:tav>
                                      </p:tavLst>
                                    </p:anim>
                                    <p:anim calcmode="lin" valueType="num">
                                      <p:cBhvr additive="base">
                                        <p:cTn id="44" dur="500" fill="hold"/>
                                        <p:tgtEl>
                                          <p:spTgt spid="295952"/>
                                        </p:tgtEl>
                                        <p:attrNameLst>
                                          <p:attrName>ppt_y</p:attrName>
                                        </p:attrNameLst>
                                      </p:cBhvr>
                                      <p:tavLst>
                                        <p:tav tm="0">
                                          <p:val>
                                            <p:strVal val="0-#ppt_h/2"/>
                                          </p:val>
                                        </p:tav>
                                        <p:tav tm="100000">
                                          <p:val>
                                            <p:strVal val="#ppt_y"/>
                                          </p:val>
                                        </p:tav>
                                      </p:tavLst>
                                    </p:anim>
                                  </p:childTnLst>
                                  <p:subTnLst>
                                    <p:set>
                                      <p:cBhvr override="childStyle">
                                        <p:cTn dur="1" fill="hold" display="0" masterRel="nextClick" afterEffect="1"/>
                                        <p:tgtEl>
                                          <p:spTgt spid="295952"/>
                                        </p:tgtEl>
                                        <p:attrNameLst>
                                          <p:attrName>style.visibility</p:attrName>
                                        </p:attrNameLst>
                                      </p:cBhvr>
                                      <p:to>
                                        <p:strVal val="hidden"/>
                                      </p:to>
                                    </p:set>
                                  </p:sub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9" fill="hold" grpId="0" nodeType="clickEffect">
                                  <p:stCondLst>
                                    <p:cond delay="0"/>
                                  </p:stCondLst>
                                  <p:childTnLst>
                                    <p:set>
                                      <p:cBhvr>
                                        <p:cTn id="48" dur="1" fill="hold">
                                          <p:stCondLst>
                                            <p:cond delay="0"/>
                                          </p:stCondLst>
                                        </p:cTn>
                                        <p:tgtEl>
                                          <p:spTgt spid="295956"/>
                                        </p:tgtEl>
                                        <p:attrNameLst>
                                          <p:attrName>style.visibility</p:attrName>
                                        </p:attrNameLst>
                                      </p:cBhvr>
                                      <p:to>
                                        <p:strVal val="visible"/>
                                      </p:to>
                                    </p:set>
                                    <p:anim calcmode="lin" valueType="num">
                                      <p:cBhvr additive="base">
                                        <p:cTn id="49" dur="500" fill="hold"/>
                                        <p:tgtEl>
                                          <p:spTgt spid="295956"/>
                                        </p:tgtEl>
                                        <p:attrNameLst>
                                          <p:attrName>ppt_x</p:attrName>
                                        </p:attrNameLst>
                                      </p:cBhvr>
                                      <p:tavLst>
                                        <p:tav tm="0">
                                          <p:val>
                                            <p:strVal val="0-#ppt_w/2"/>
                                          </p:val>
                                        </p:tav>
                                        <p:tav tm="100000">
                                          <p:val>
                                            <p:strVal val="#ppt_x"/>
                                          </p:val>
                                        </p:tav>
                                      </p:tavLst>
                                    </p:anim>
                                    <p:anim calcmode="lin" valueType="num">
                                      <p:cBhvr additive="base">
                                        <p:cTn id="50" dur="500" fill="hold"/>
                                        <p:tgtEl>
                                          <p:spTgt spid="295956"/>
                                        </p:tgtEl>
                                        <p:attrNameLst>
                                          <p:attrName>ppt_y</p:attrName>
                                        </p:attrNameLst>
                                      </p:cBhvr>
                                      <p:tavLst>
                                        <p:tav tm="0">
                                          <p:val>
                                            <p:strVal val="0-#ppt_h/2"/>
                                          </p:val>
                                        </p:tav>
                                        <p:tav tm="100000">
                                          <p:val>
                                            <p:strVal val="#ppt_y"/>
                                          </p:val>
                                        </p:tav>
                                      </p:tavLst>
                                    </p:anim>
                                  </p:childTnLst>
                                </p:cTn>
                              </p:par>
                            </p:childTnLst>
                          </p:cTn>
                        </p:par>
                        <p:par>
                          <p:cTn id="51" fill="hold" nodeType="afterGroup">
                            <p:stCondLst>
                              <p:cond delay="500"/>
                            </p:stCondLst>
                            <p:childTnLst>
                              <p:par>
                                <p:cTn id="52" presetID="2" presetClass="entr" presetSubtype="12" fill="hold" grpId="0" nodeType="afterEffect">
                                  <p:stCondLst>
                                    <p:cond delay="500"/>
                                  </p:stCondLst>
                                  <p:childTnLst>
                                    <p:set>
                                      <p:cBhvr>
                                        <p:cTn id="53" dur="1" fill="hold">
                                          <p:stCondLst>
                                            <p:cond delay="0"/>
                                          </p:stCondLst>
                                        </p:cTn>
                                        <p:tgtEl>
                                          <p:spTgt spid="295957"/>
                                        </p:tgtEl>
                                        <p:attrNameLst>
                                          <p:attrName>style.visibility</p:attrName>
                                        </p:attrNameLst>
                                      </p:cBhvr>
                                      <p:to>
                                        <p:strVal val="visible"/>
                                      </p:to>
                                    </p:set>
                                    <p:anim calcmode="lin" valueType="num">
                                      <p:cBhvr additive="base">
                                        <p:cTn id="54" dur="500" fill="hold"/>
                                        <p:tgtEl>
                                          <p:spTgt spid="295957"/>
                                        </p:tgtEl>
                                        <p:attrNameLst>
                                          <p:attrName>ppt_x</p:attrName>
                                        </p:attrNameLst>
                                      </p:cBhvr>
                                      <p:tavLst>
                                        <p:tav tm="0">
                                          <p:val>
                                            <p:strVal val="0-#ppt_w/2"/>
                                          </p:val>
                                        </p:tav>
                                        <p:tav tm="100000">
                                          <p:val>
                                            <p:strVal val="#ppt_x"/>
                                          </p:val>
                                        </p:tav>
                                      </p:tavLst>
                                    </p:anim>
                                    <p:anim calcmode="lin" valueType="num">
                                      <p:cBhvr additive="base">
                                        <p:cTn id="55" dur="500" fill="hold"/>
                                        <p:tgtEl>
                                          <p:spTgt spid="295957"/>
                                        </p:tgtEl>
                                        <p:attrNameLst>
                                          <p:attrName>ppt_y</p:attrName>
                                        </p:attrNameLst>
                                      </p:cBhvr>
                                      <p:tavLst>
                                        <p:tav tm="0">
                                          <p:val>
                                            <p:strVal val="1+#ppt_h/2"/>
                                          </p:val>
                                        </p:tav>
                                        <p:tav tm="100000">
                                          <p:val>
                                            <p:strVal val="#ppt_y"/>
                                          </p:val>
                                        </p:tav>
                                      </p:tavLst>
                                    </p:anim>
                                  </p:childTnLst>
                                </p:cTn>
                              </p:par>
                            </p:childTnLst>
                          </p:cTn>
                        </p:par>
                        <p:par>
                          <p:cTn id="56" fill="hold" nodeType="afterGroup">
                            <p:stCondLst>
                              <p:cond delay="1500"/>
                            </p:stCondLst>
                            <p:childTnLst>
                              <p:par>
                                <p:cTn id="57" presetID="2" presetClass="entr" presetSubtype="8" fill="hold" grpId="0" nodeType="afterEffect">
                                  <p:stCondLst>
                                    <p:cond delay="0"/>
                                  </p:stCondLst>
                                  <p:childTnLst>
                                    <p:set>
                                      <p:cBhvr>
                                        <p:cTn id="58" dur="1" fill="hold">
                                          <p:stCondLst>
                                            <p:cond delay="0"/>
                                          </p:stCondLst>
                                        </p:cTn>
                                        <p:tgtEl>
                                          <p:spTgt spid="295954"/>
                                        </p:tgtEl>
                                        <p:attrNameLst>
                                          <p:attrName>style.visibility</p:attrName>
                                        </p:attrNameLst>
                                      </p:cBhvr>
                                      <p:to>
                                        <p:strVal val="visible"/>
                                      </p:to>
                                    </p:set>
                                    <p:anim calcmode="lin" valueType="num">
                                      <p:cBhvr additive="base">
                                        <p:cTn id="59" dur="500" fill="hold"/>
                                        <p:tgtEl>
                                          <p:spTgt spid="295954"/>
                                        </p:tgtEl>
                                        <p:attrNameLst>
                                          <p:attrName>ppt_x</p:attrName>
                                        </p:attrNameLst>
                                      </p:cBhvr>
                                      <p:tavLst>
                                        <p:tav tm="0">
                                          <p:val>
                                            <p:strVal val="0-#ppt_w/2"/>
                                          </p:val>
                                        </p:tav>
                                        <p:tav tm="100000">
                                          <p:val>
                                            <p:strVal val="#ppt_x"/>
                                          </p:val>
                                        </p:tav>
                                      </p:tavLst>
                                    </p:anim>
                                    <p:anim calcmode="lin" valueType="num">
                                      <p:cBhvr additive="base">
                                        <p:cTn id="60" dur="500" fill="hold"/>
                                        <p:tgtEl>
                                          <p:spTgt spid="295954"/>
                                        </p:tgtEl>
                                        <p:attrNameLst>
                                          <p:attrName>ppt_y</p:attrName>
                                        </p:attrNameLst>
                                      </p:cBhvr>
                                      <p:tavLst>
                                        <p:tav tm="0">
                                          <p:val>
                                            <p:strVal val="#ppt_y"/>
                                          </p:val>
                                        </p:tav>
                                        <p:tav tm="100000">
                                          <p:val>
                                            <p:strVal val="#ppt_y"/>
                                          </p:val>
                                        </p:tav>
                                      </p:tavLst>
                                    </p:anim>
                                  </p:childTnLst>
                                </p:cTn>
                              </p:par>
                            </p:childTnLst>
                          </p:cTn>
                        </p:par>
                        <p:par>
                          <p:cTn id="61" fill="hold" nodeType="afterGroup">
                            <p:stCondLst>
                              <p:cond delay="2000"/>
                            </p:stCondLst>
                            <p:childTnLst>
                              <p:par>
                                <p:cTn id="62" presetID="2" presetClass="entr" presetSubtype="8" fill="hold" grpId="0" nodeType="afterEffect">
                                  <p:stCondLst>
                                    <p:cond delay="0"/>
                                  </p:stCondLst>
                                  <p:childTnLst>
                                    <p:set>
                                      <p:cBhvr>
                                        <p:cTn id="63" dur="1" fill="hold">
                                          <p:stCondLst>
                                            <p:cond delay="0"/>
                                          </p:stCondLst>
                                        </p:cTn>
                                        <p:tgtEl>
                                          <p:spTgt spid="295955"/>
                                        </p:tgtEl>
                                        <p:attrNameLst>
                                          <p:attrName>style.visibility</p:attrName>
                                        </p:attrNameLst>
                                      </p:cBhvr>
                                      <p:to>
                                        <p:strVal val="visible"/>
                                      </p:to>
                                    </p:set>
                                    <p:anim calcmode="lin" valueType="num">
                                      <p:cBhvr additive="base">
                                        <p:cTn id="64" dur="500" fill="hold"/>
                                        <p:tgtEl>
                                          <p:spTgt spid="295955"/>
                                        </p:tgtEl>
                                        <p:attrNameLst>
                                          <p:attrName>ppt_x</p:attrName>
                                        </p:attrNameLst>
                                      </p:cBhvr>
                                      <p:tavLst>
                                        <p:tav tm="0">
                                          <p:val>
                                            <p:strVal val="0-#ppt_w/2"/>
                                          </p:val>
                                        </p:tav>
                                        <p:tav tm="100000">
                                          <p:val>
                                            <p:strVal val="#ppt_x"/>
                                          </p:val>
                                        </p:tav>
                                      </p:tavLst>
                                    </p:anim>
                                    <p:anim calcmode="lin" valueType="num">
                                      <p:cBhvr additive="base">
                                        <p:cTn id="65" dur="500" fill="hold"/>
                                        <p:tgtEl>
                                          <p:spTgt spid="295955"/>
                                        </p:tgtEl>
                                        <p:attrNameLst>
                                          <p:attrName>ppt_y</p:attrName>
                                        </p:attrNameLst>
                                      </p:cBhvr>
                                      <p:tavLst>
                                        <p:tav tm="0">
                                          <p:val>
                                            <p:strVal val="#ppt_y"/>
                                          </p:val>
                                        </p:tav>
                                        <p:tav tm="100000">
                                          <p:val>
                                            <p:strVal val="#ppt_y"/>
                                          </p:val>
                                        </p:tav>
                                      </p:tavLst>
                                    </p:anim>
                                  </p:childTnLst>
                                </p:cTn>
                              </p:par>
                            </p:childTnLst>
                          </p:cTn>
                        </p:par>
                      </p:childTnLst>
                    </p:cTn>
                  </p:par>
                  <p:par>
                    <p:cTn id="66" fill="hold" nodeType="clickPar">
                      <p:stCondLst>
                        <p:cond delay="indefinite"/>
                      </p:stCondLst>
                      <p:childTnLst>
                        <p:par>
                          <p:cTn id="67" fill="hold" nodeType="withGroup">
                            <p:stCondLst>
                              <p:cond delay="0"/>
                            </p:stCondLst>
                            <p:childTnLst>
                              <p:par>
                                <p:cTn id="68" presetID="9" presetClass="entr" presetSubtype="0" fill="hold" grpId="0" nodeType="clickEffect">
                                  <p:stCondLst>
                                    <p:cond delay="0"/>
                                  </p:stCondLst>
                                  <p:childTnLst>
                                    <p:set>
                                      <p:cBhvr>
                                        <p:cTn id="69" dur="1" fill="hold">
                                          <p:stCondLst>
                                            <p:cond delay="0"/>
                                          </p:stCondLst>
                                        </p:cTn>
                                        <p:tgtEl>
                                          <p:spTgt spid="295949"/>
                                        </p:tgtEl>
                                        <p:attrNameLst>
                                          <p:attrName>style.visibility</p:attrName>
                                        </p:attrNameLst>
                                      </p:cBhvr>
                                      <p:to>
                                        <p:strVal val="visible"/>
                                      </p:to>
                                    </p:set>
                                    <p:animEffect transition="in" filter="dissolve">
                                      <p:cBhvr>
                                        <p:cTn id="70" dur="500"/>
                                        <p:tgtEl>
                                          <p:spTgt spid="295949"/>
                                        </p:tgtEl>
                                      </p:cBhvr>
                                    </p:animEffect>
                                  </p:childTnLst>
                                </p:cTn>
                              </p:par>
                            </p:childTnLst>
                          </p:cTn>
                        </p:par>
                      </p:childTnLst>
                    </p:cTn>
                  </p:par>
                  <p:par>
                    <p:cTn id="71" fill="hold" nodeType="clickPar">
                      <p:stCondLst>
                        <p:cond delay="indefinite"/>
                      </p:stCondLst>
                      <p:childTnLst>
                        <p:par>
                          <p:cTn id="72" fill="hold" nodeType="withGroup">
                            <p:stCondLst>
                              <p:cond delay="0"/>
                            </p:stCondLst>
                            <p:childTnLst>
                              <p:par>
                                <p:cTn id="73" presetID="9" presetClass="entr" presetSubtype="0" fill="hold" grpId="0" nodeType="clickEffect">
                                  <p:stCondLst>
                                    <p:cond delay="0"/>
                                  </p:stCondLst>
                                  <p:childTnLst>
                                    <p:set>
                                      <p:cBhvr>
                                        <p:cTn id="74" dur="1" fill="hold">
                                          <p:stCondLst>
                                            <p:cond delay="0"/>
                                          </p:stCondLst>
                                        </p:cTn>
                                        <p:tgtEl>
                                          <p:spTgt spid="295958">
                                            <p:bg/>
                                          </p:spTgt>
                                        </p:tgtEl>
                                        <p:attrNameLst>
                                          <p:attrName>style.visibility</p:attrName>
                                        </p:attrNameLst>
                                      </p:cBhvr>
                                      <p:to>
                                        <p:strVal val="visible"/>
                                      </p:to>
                                    </p:set>
                                    <p:animEffect transition="in" filter="dissolve">
                                      <p:cBhvr>
                                        <p:cTn id="75" dur="500"/>
                                        <p:tgtEl>
                                          <p:spTgt spid="295958">
                                            <p:bg/>
                                          </p:spTgt>
                                        </p:tgtEl>
                                      </p:cBhvr>
                                    </p:animEffect>
                                  </p:childTnLst>
                                </p:cTn>
                              </p:par>
                              <p:par>
                                <p:cTn id="76" presetID="2" presetClass="entr" presetSubtype="8" fill="hold" grpId="0" nodeType="withEffect">
                                  <p:stCondLst>
                                    <p:cond delay="0"/>
                                  </p:stCondLst>
                                  <p:childTnLst>
                                    <p:set>
                                      <p:cBhvr>
                                        <p:cTn id="77" dur="1" fill="hold">
                                          <p:stCondLst>
                                            <p:cond delay="0"/>
                                          </p:stCondLst>
                                        </p:cTn>
                                        <p:tgtEl>
                                          <p:spTgt spid="295958">
                                            <p:txEl>
                                              <p:pRg st="0" end="0"/>
                                            </p:txEl>
                                          </p:spTgt>
                                        </p:tgtEl>
                                        <p:attrNameLst>
                                          <p:attrName>style.visibility</p:attrName>
                                        </p:attrNameLst>
                                      </p:cBhvr>
                                      <p:to>
                                        <p:strVal val="visible"/>
                                      </p:to>
                                    </p:set>
                                    <p:anim calcmode="lin" valueType="num">
                                      <p:cBhvr additive="base">
                                        <p:cTn id="78" dur="500" fill="hold"/>
                                        <p:tgtEl>
                                          <p:spTgt spid="295958">
                                            <p:txEl>
                                              <p:pRg st="0" end="0"/>
                                            </p:txEl>
                                          </p:spTgt>
                                        </p:tgtEl>
                                        <p:attrNameLst>
                                          <p:attrName>ppt_x</p:attrName>
                                        </p:attrNameLst>
                                      </p:cBhvr>
                                      <p:tavLst>
                                        <p:tav tm="0">
                                          <p:val>
                                            <p:strVal val="0-#ppt_w/2"/>
                                          </p:val>
                                        </p:tav>
                                        <p:tav tm="100000">
                                          <p:val>
                                            <p:strVal val="#ppt_x"/>
                                          </p:val>
                                        </p:tav>
                                      </p:tavLst>
                                    </p:anim>
                                    <p:anim calcmode="lin" valueType="num">
                                      <p:cBhvr additive="base">
                                        <p:cTn id="79" dur="500" fill="hold"/>
                                        <p:tgtEl>
                                          <p:spTgt spid="29595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80" fill="hold" nodeType="clickPar">
                      <p:stCondLst>
                        <p:cond delay="indefinite"/>
                      </p:stCondLst>
                      <p:childTnLst>
                        <p:par>
                          <p:cTn id="81" fill="hold" nodeType="withGroup">
                            <p:stCondLst>
                              <p:cond delay="0"/>
                            </p:stCondLst>
                            <p:childTnLst>
                              <p:par>
                                <p:cTn id="82" presetID="2" presetClass="entr" presetSubtype="8" fill="hold" grpId="0" nodeType="clickEffect">
                                  <p:stCondLst>
                                    <p:cond delay="0"/>
                                  </p:stCondLst>
                                  <p:childTnLst>
                                    <p:set>
                                      <p:cBhvr>
                                        <p:cTn id="83" dur="1" fill="hold">
                                          <p:stCondLst>
                                            <p:cond delay="0"/>
                                          </p:stCondLst>
                                        </p:cTn>
                                        <p:tgtEl>
                                          <p:spTgt spid="295958">
                                            <p:txEl>
                                              <p:pRg st="1" end="1"/>
                                            </p:txEl>
                                          </p:spTgt>
                                        </p:tgtEl>
                                        <p:attrNameLst>
                                          <p:attrName>style.visibility</p:attrName>
                                        </p:attrNameLst>
                                      </p:cBhvr>
                                      <p:to>
                                        <p:strVal val="visible"/>
                                      </p:to>
                                    </p:set>
                                    <p:anim calcmode="lin" valueType="num">
                                      <p:cBhvr additive="base">
                                        <p:cTn id="84" dur="500" fill="hold"/>
                                        <p:tgtEl>
                                          <p:spTgt spid="295958">
                                            <p:txEl>
                                              <p:pRg st="1" end="1"/>
                                            </p:txEl>
                                          </p:spTgt>
                                        </p:tgtEl>
                                        <p:attrNameLst>
                                          <p:attrName>ppt_x</p:attrName>
                                        </p:attrNameLst>
                                      </p:cBhvr>
                                      <p:tavLst>
                                        <p:tav tm="0">
                                          <p:val>
                                            <p:strVal val="0-#ppt_w/2"/>
                                          </p:val>
                                        </p:tav>
                                        <p:tav tm="100000">
                                          <p:val>
                                            <p:strVal val="#ppt_x"/>
                                          </p:val>
                                        </p:tav>
                                      </p:tavLst>
                                    </p:anim>
                                    <p:anim calcmode="lin" valueType="num">
                                      <p:cBhvr additive="base">
                                        <p:cTn id="85" dur="500" fill="hold"/>
                                        <p:tgtEl>
                                          <p:spTgt spid="29595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86" fill="hold" nodeType="clickPar">
                      <p:stCondLst>
                        <p:cond delay="indefinite"/>
                      </p:stCondLst>
                      <p:childTnLst>
                        <p:par>
                          <p:cTn id="87" fill="hold" nodeType="withGroup">
                            <p:stCondLst>
                              <p:cond delay="0"/>
                            </p:stCondLst>
                            <p:childTnLst>
                              <p:par>
                                <p:cTn id="88" presetID="2" presetClass="entr" presetSubtype="8" fill="hold" grpId="0" nodeType="clickEffect">
                                  <p:stCondLst>
                                    <p:cond delay="0"/>
                                  </p:stCondLst>
                                  <p:childTnLst>
                                    <p:set>
                                      <p:cBhvr>
                                        <p:cTn id="89" dur="1" fill="hold">
                                          <p:stCondLst>
                                            <p:cond delay="0"/>
                                          </p:stCondLst>
                                        </p:cTn>
                                        <p:tgtEl>
                                          <p:spTgt spid="295958">
                                            <p:txEl>
                                              <p:pRg st="2" end="2"/>
                                            </p:txEl>
                                          </p:spTgt>
                                        </p:tgtEl>
                                        <p:attrNameLst>
                                          <p:attrName>style.visibility</p:attrName>
                                        </p:attrNameLst>
                                      </p:cBhvr>
                                      <p:to>
                                        <p:strVal val="visible"/>
                                      </p:to>
                                    </p:set>
                                    <p:anim calcmode="lin" valueType="num">
                                      <p:cBhvr additive="base">
                                        <p:cTn id="90" dur="500" fill="hold"/>
                                        <p:tgtEl>
                                          <p:spTgt spid="295958">
                                            <p:txEl>
                                              <p:pRg st="2" end="2"/>
                                            </p:txEl>
                                          </p:spTgt>
                                        </p:tgtEl>
                                        <p:attrNameLst>
                                          <p:attrName>ppt_x</p:attrName>
                                        </p:attrNameLst>
                                      </p:cBhvr>
                                      <p:tavLst>
                                        <p:tav tm="0">
                                          <p:val>
                                            <p:strVal val="0-#ppt_w/2"/>
                                          </p:val>
                                        </p:tav>
                                        <p:tav tm="100000">
                                          <p:val>
                                            <p:strVal val="#ppt_x"/>
                                          </p:val>
                                        </p:tav>
                                      </p:tavLst>
                                    </p:anim>
                                    <p:anim calcmode="lin" valueType="num">
                                      <p:cBhvr additive="base">
                                        <p:cTn id="91" dur="500" fill="hold"/>
                                        <p:tgtEl>
                                          <p:spTgt spid="29595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92" fill="hold" nodeType="clickPar">
                      <p:stCondLst>
                        <p:cond delay="indefinite"/>
                      </p:stCondLst>
                      <p:childTnLst>
                        <p:par>
                          <p:cTn id="93" fill="hold" nodeType="withGroup">
                            <p:stCondLst>
                              <p:cond delay="0"/>
                            </p:stCondLst>
                            <p:childTnLst>
                              <p:par>
                                <p:cTn id="94" presetID="2" presetClass="entr" presetSubtype="8" fill="hold" grpId="0" nodeType="clickEffect">
                                  <p:stCondLst>
                                    <p:cond delay="0"/>
                                  </p:stCondLst>
                                  <p:childTnLst>
                                    <p:set>
                                      <p:cBhvr>
                                        <p:cTn id="95" dur="1" fill="hold">
                                          <p:stCondLst>
                                            <p:cond delay="0"/>
                                          </p:stCondLst>
                                        </p:cTn>
                                        <p:tgtEl>
                                          <p:spTgt spid="295958">
                                            <p:txEl>
                                              <p:pRg st="3" end="3"/>
                                            </p:txEl>
                                          </p:spTgt>
                                        </p:tgtEl>
                                        <p:attrNameLst>
                                          <p:attrName>style.visibility</p:attrName>
                                        </p:attrNameLst>
                                      </p:cBhvr>
                                      <p:to>
                                        <p:strVal val="visible"/>
                                      </p:to>
                                    </p:set>
                                    <p:anim calcmode="lin" valueType="num">
                                      <p:cBhvr additive="base">
                                        <p:cTn id="96" dur="500" fill="hold"/>
                                        <p:tgtEl>
                                          <p:spTgt spid="295958">
                                            <p:txEl>
                                              <p:pRg st="3" end="3"/>
                                            </p:txEl>
                                          </p:spTgt>
                                        </p:tgtEl>
                                        <p:attrNameLst>
                                          <p:attrName>ppt_x</p:attrName>
                                        </p:attrNameLst>
                                      </p:cBhvr>
                                      <p:tavLst>
                                        <p:tav tm="0">
                                          <p:val>
                                            <p:strVal val="0-#ppt_w/2"/>
                                          </p:val>
                                        </p:tav>
                                        <p:tav tm="100000">
                                          <p:val>
                                            <p:strVal val="#ppt_x"/>
                                          </p:val>
                                        </p:tav>
                                      </p:tavLst>
                                    </p:anim>
                                    <p:anim calcmode="lin" valueType="num">
                                      <p:cBhvr additive="base">
                                        <p:cTn id="97" dur="500" fill="hold"/>
                                        <p:tgtEl>
                                          <p:spTgt spid="295958">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5938" grpId="0" animBg="1" autoUpdateAnimBg="0"/>
      <p:bldP spid="295939" grpId="0" animBg="1"/>
      <p:bldP spid="295942" grpId="0" animBg="1"/>
      <p:bldP spid="295947" grpId="0" animBg="1"/>
      <p:bldP spid="295948" grpId="0" animBg="1"/>
      <p:bldP spid="295949" grpId="0" animBg="1"/>
      <p:bldP spid="295951" grpId="0" animBg="1"/>
      <p:bldP spid="295952" grpId="0" animBg="1"/>
      <p:bldP spid="295953" grpId="0" animBg="1"/>
      <p:bldP spid="295954" grpId="0" animBg="1"/>
      <p:bldP spid="295955" grpId="0" animBg="1"/>
      <p:bldP spid="295956" grpId="0" animBg="1"/>
      <p:bldP spid="295957" grpId="0" animBg="1"/>
      <p:bldP spid="295958" grpId="0" build="p" animBg="1" autoUpdateAnimBg="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684213" y="188913"/>
            <a:ext cx="7772400" cy="461962"/>
          </a:xfrm>
        </p:spPr>
        <p:txBody>
          <a:bodyPr/>
          <a:lstStyle/>
          <a:p>
            <a:pPr>
              <a:defRPr/>
            </a:pPr>
            <a:r>
              <a:rPr lang="de-DE" altLang="en-US" sz="2400" smtClean="0">
                <a:ea typeface="ＭＳ Ｐゴシック" pitchFamily="1" charset="-128"/>
              </a:rPr>
              <a:t>Beispiel</a:t>
            </a:r>
          </a:p>
        </p:txBody>
      </p:sp>
      <p:sp>
        <p:nvSpPr>
          <p:cNvPr id="76803" name="Foliennummernplatzhalter 2"/>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0E68613B-1FC8-4FEB-8A4F-856A5629A08C}" type="slidenum">
              <a:rPr lang="de-DE" altLang="en-US" sz="900" smtClean="0">
                <a:solidFill>
                  <a:schemeClr val="accent2"/>
                </a:solidFill>
              </a:rPr>
              <a:pPr/>
              <a:t>78</a:t>
            </a:fld>
            <a:endParaRPr lang="de-DE" altLang="en-US" sz="1400" b="0" smtClean="0">
              <a:solidFill>
                <a:schemeClr val="tx1"/>
              </a:solidFill>
            </a:endParaRPr>
          </a:p>
        </p:txBody>
      </p:sp>
      <p:sp>
        <p:nvSpPr>
          <p:cNvPr id="71684" name="Fußzeilenplatzhalter 3"/>
          <p:cNvSpPr>
            <a:spLocks noGrp="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pic>
        <p:nvPicPr>
          <p:cNvPr id="556034" name="Picture 2"/>
          <p:cNvPicPr>
            <a:picLocks noChangeAspect="1" noChangeArrowheads="1"/>
          </p:cNvPicPr>
          <p:nvPr/>
        </p:nvPicPr>
        <p:blipFill>
          <a:blip r:embed="rId2"/>
          <a:srcRect/>
          <a:stretch>
            <a:fillRect/>
          </a:stretch>
        </p:blipFill>
        <p:spPr bwMode="auto">
          <a:xfrm>
            <a:off x="323850" y="692150"/>
            <a:ext cx="6000750" cy="1562100"/>
          </a:xfrm>
          <a:prstGeom prst="rect">
            <a:avLst/>
          </a:prstGeom>
          <a:noFill/>
          <a:ln>
            <a:noFill/>
          </a:ln>
          <a:effectLst>
            <a:outerShdw blurRad="50800" dist="38100" dir="2700000" algn="tl" rotWithShape="0">
              <a:srgbClr val="808080">
                <a:alpha val="39998"/>
              </a:srgbClr>
            </a:outerShdw>
          </a:effectLst>
          <a:extLst>
            <a:ext uri="{909E8E84-426E-40DD-AFC4-6F175D3DCCD1}">
              <a14:hiddenFill xmlns:a14="http://schemas.microsoft.com/office/drawing/2010/main">
                <a:gradFill rotWithShape="1">
                  <a:gsLst>
                    <a:gs pos="0">
                      <a:schemeClr val="bg1"/>
                    </a:gs>
                    <a:gs pos="100000">
                      <a:srgbClr val="0066CC"/>
                    </a:gs>
                  </a:gsLst>
                  <a:lin ang="5400000" scaled="1"/>
                </a:gradFill>
              </a14:hiddenFill>
            </a:ext>
            <a:ext uri="{91240B29-F687-4F45-9708-019B960494DF}">
              <a14:hiddenLine xmlns:a14="http://schemas.microsoft.com/office/drawing/2010/main" w="9525">
                <a:solidFill>
                  <a:srgbClr val="000000"/>
                </a:solidFill>
                <a:miter lim="800000"/>
                <a:headEnd/>
                <a:tailEnd/>
              </a14:hiddenLine>
            </a:ext>
          </a:extLst>
        </p:spPr>
      </p:pic>
      <p:sp>
        <p:nvSpPr>
          <p:cNvPr id="76806" name="Rechteck 4"/>
          <p:cNvSpPr>
            <a:spLocks noChangeArrowheads="1"/>
          </p:cNvSpPr>
          <p:nvPr/>
        </p:nvSpPr>
        <p:spPr bwMode="auto">
          <a:xfrm>
            <a:off x="341313" y="2320925"/>
            <a:ext cx="8694737" cy="979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en-US" altLang="en-US" sz="1600"/>
              <a:t>Objective  To conduct a case-crossover study to estimate the association between nonbenzodiazepine hypnotic drug use (zolpidem tartrate, eszopiclone, or zaleplon) and the risk for hip fracture among a nationwide sample of long-stay nursing home residents, overall and stratified by individual and facility-level characteristics.</a:t>
            </a:r>
          </a:p>
        </p:txBody>
      </p:sp>
      <p:pic>
        <p:nvPicPr>
          <p:cNvPr id="6" name="Grafik 5"/>
          <p:cNvPicPr>
            <a:picLocks noChangeAspect="1"/>
          </p:cNvPicPr>
          <p:nvPr/>
        </p:nvPicPr>
        <p:blipFill>
          <a:blip r:embed="rId3"/>
          <a:srcRect/>
          <a:stretch>
            <a:fillRect/>
          </a:stretch>
        </p:blipFill>
        <p:spPr bwMode="auto">
          <a:xfrm>
            <a:off x="5580063" y="3270250"/>
            <a:ext cx="2522537" cy="3157538"/>
          </a:xfrm>
          <a:prstGeom prst="rect">
            <a:avLst/>
          </a:prstGeom>
          <a:noFill/>
          <a:ln>
            <a:noFill/>
          </a:ln>
          <a:effectLst>
            <a:outerShdw blurRad="292100" dist="139700" dir="2700000" algn="tl" rotWithShape="0">
              <a:srgbClr val="333333">
                <a:alpha val="6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79971573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liennummernplatzhalter 2"/>
          <p:cNvSpPr>
            <a:spLocks noGrp="1"/>
          </p:cNvSpPr>
          <p:nvPr>
            <p:ph type="sldNum" sz="quarter" idx="10"/>
          </p:nvPr>
        </p:nvSpPr>
        <p:spPr/>
        <p:txBody>
          <a:bodyPr/>
          <a:lstStyle/>
          <a:p>
            <a:pPr>
              <a:defRPr/>
            </a:pPr>
            <a:fld id="{A59FA8ED-C402-46D8-B55E-FA329E3E1AF7}" type="slidenum">
              <a:rPr lang="de-DE" altLang="en-US" smtClean="0"/>
              <a:pPr>
                <a:defRPr/>
              </a:pPr>
              <a:t>79</a:t>
            </a:fld>
            <a:endParaRPr lang="de-DE" altLang="en-US" sz="1400" b="0">
              <a:solidFill>
                <a:schemeClr val="tx1"/>
              </a:solidFill>
            </a:endParaRPr>
          </a:p>
        </p:txBody>
      </p:sp>
      <p:sp>
        <p:nvSpPr>
          <p:cNvPr id="4" name="Fußzeilenplatzhalter 3"/>
          <p:cNvSpPr>
            <a:spLocks noGrp="1"/>
          </p:cNvSpPr>
          <p:nvPr>
            <p:ph type="ftr" sz="quarter" idx="11"/>
          </p:nvPr>
        </p:nvSpPr>
        <p:spPr/>
        <p:txBody>
          <a:bodyPr/>
          <a:lstStyle/>
          <a:p>
            <a:pPr>
              <a:defRPr/>
            </a:pPr>
            <a:r>
              <a:rPr lang="de-DE" altLang="en-US" smtClean="0"/>
              <a:t>Pharmakoepidemiologie und Pharmakoökonomie © Dr. Roberto Frontini WS 2017/18 Stand 16.10.2017</a:t>
            </a:r>
            <a:endParaRPr lang="de-DE" altLang="en-US"/>
          </a:p>
        </p:txBody>
      </p:sp>
      <p:sp>
        <p:nvSpPr>
          <p:cNvPr id="5" name="Rectangle 2"/>
          <p:cNvSpPr>
            <a:spLocks noGrp="1" noChangeArrowheads="1"/>
          </p:cNvSpPr>
          <p:nvPr>
            <p:ph type="title"/>
          </p:nvPr>
        </p:nvSpPr>
        <p:spPr>
          <a:xfrm>
            <a:off x="685800" y="539750"/>
            <a:ext cx="7772400" cy="519113"/>
          </a:xfrm>
        </p:spPr>
        <p:txBody>
          <a:bodyPr/>
          <a:lstStyle/>
          <a:p>
            <a:pPr>
              <a:defRPr/>
            </a:pPr>
            <a:r>
              <a:rPr lang="de-DE" altLang="en-US" dirty="0" smtClean="0">
                <a:ea typeface="ＭＳ Ｐゴシック" pitchFamily="1" charset="-128"/>
              </a:rPr>
              <a:t>2.2.1 Biometrische Grundlagen</a:t>
            </a:r>
          </a:p>
        </p:txBody>
      </p:sp>
      <p:sp>
        <p:nvSpPr>
          <p:cNvPr id="6"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outerShdw blurRad="63500" dist="38099" dir="2700000" algn="ctr" rotWithShape="0">
              <a:srgbClr val="000000">
                <a:alpha val="74997"/>
              </a:srgbClr>
            </a:outerShdw>
          </a:effectLst>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dirty="0" smtClean="0"/>
              <a:t>2.2.1.3 Studiendesign: 2.2.1.3.4 </a:t>
            </a:r>
            <a:r>
              <a:rPr lang="de-DE" sz="1600" dirty="0" err="1" smtClean="0"/>
              <a:t>faktorielles</a:t>
            </a:r>
            <a:r>
              <a:rPr lang="de-DE" sz="1600" dirty="0" smtClean="0"/>
              <a:t> Design</a:t>
            </a:r>
          </a:p>
        </p:txBody>
      </p:sp>
      <p:sp>
        <p:nvSpPr>
          <p:cNvPr id="7" name="Text Box 31"/>
          <p:cNvSpPr txBox="1">
            <a:spLocks noChangeArrowheads="1"/>
          </p:cNvSpPr>
          <p:nvPr/>
        </p:nvSpPr>
        <p:spPr bwMode="auto">
          <a:xfrm>
            <a:off x="684213" y="4508500"/>
            <a:ext cx="8064500" cy="1219200"/>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600" smtClean="0"/>
              <a:t>Erlaubt die Beantwortung von 2 (oder mehreren!?) Fragestellungen gleichzeitig</a:t>
            </a:r>
          </a:p>
          <a:p>
            <a:pPr>
              <a:defRPr/>
            </a:pPr>
            <a:r>
              <a:rPr lang="de-DE" altLang="en-US" sz="1600" smtClean="0"/>
              <a:t>Benötigt zwar gegenüber Einzelnstudien weniger aber insgesamt sehr viele Patienten</a:t>
            </a:r>
          </a:p>
          <a:p>
            <a:pPr>
              <a:defRPr/>
            </a:pPr>
            <a:r>
              <a:rPr lang="de-DE" altLang="en-US" sz="1600" smtClean="0">
                <a:solidFill>
                  <a:srgbClr val="CC0000"/>
                </a:solidFill>
                <a:effectLst>
                  <a:outerShdw blurRad="38100" dist="38100" dir="2700000" algn="tl">
                    <a:srgbClr val="C0C0C0"/>
                  </a:outerShdw>
                </a:effectLst>
              </a:rPr>
              <a:t>Sehr schwierige Logistik</a:t>
            </a:r>
          </a:p>
        </p:txBody>
      </p:sp>
      <p:graphicFrame>
        <p:nvGraphicFramePr>
          <p:cNvPr id="8" name="Diagramm 7"/>
          <p:cNvGraphicFramePr/>
          <p:nvPr>
            <p:extLst>
              <p:ext uri="{D42A27DB-BD31-4B8C-83A1-F6EECF244321}">
                <p14:modId xmlns:p14="http://schemas.microsoft.com/office/powerpoint/2010/main" val="3861577839"/>
              </p:ext>
            </p:extLst>
          </p:nvPr>
        </p:nvGraphicFramePr>
        <p:xfrm>
          <a:off x="251520" y="1455191"/>
          <a:ext cx="8784976" cy="4064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244857080"/>
      </p:ext>
    </p:extLst>
  </p:cSld>
  <p:clrMapOvr>
    <a:masterClrMapping/>
  </p:clrMapOvr>
  <p:transition>
    <p:zo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7">
                                            <p:txEl>
                                              <p:pRg st="1" end="1"/>
                                            </p:txEl>
                                          </p:spTgt>
                                        </p:tgtEl>
                                        <p:attrNameLst>
                                          <p:attrName>style.visibility</p:attrName>
                                        </p:attrNameLst>
                                      </p:cBhvr>
                                      <p:to>
                                        <p:strVal val="visible"/>
                                      </p:to>
                                    </p:set>
                                    <p:anim calcmode="lin" valueType="num">
                                      <p:cBhvr additive="base">
                                        <p:cTn id="13" dur="500" fill="hold"/>
                                        <p:tgtEl>
                                          <p:spTgt spid="7">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7">
                                            <p:txEl>
                                              <p:pRg st="2" end="2"/>
                                            </p:txEl>
                                          </p:spTgt>
                                        </p:tgtEl>
                                        <p:attrNameLst>
                                          <p:attrName>style.visibility</p:attrName>
                                        </p:attrNameLst>
                                      </p:cBhvr>
                                      <p:to>
                                        <p:strVal val="visible"/>
                                      </p:to>
                                    </p:set>
                                    <p:anim calcmode="lin" valueType="num">
                                      <p:cBhvr additive="base">
                                        <p:cTn id="19" dur="500" fill="hold"/>
                                        <p:tgtEl>
                                          <p:spTgt spid="7">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7">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autoUpdateAnimBg="0"/>
    </p:bldLst>
  </p:timing>
</p:sld>
</file>

<file path=ppt/slides/slide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2290"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0243"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2548DFFC-4DE9-4B3E-8BC3-C432FBEA4C7E}" type="slidenum">
              <a:rPr lang="de-DE" altLang="en-US" sz="900" smtClean="0">
                <a:solidFill>
                  <a:schemeClr val="accent2"/>
                </a:solidFill>
              </a:rPr>
              <a:pPr/>
              <a:t>8</a:t>
            </a:fld>
            <a:endParaRPr lang="de-DE" altLang="en-US" sz="1400" b="0" smtClean="0">
              <a:solidFill>
                <a:schemeClr val="tx1"/>
              </a:solidFill>
            </a:endParaRPr>
          </a:p>
        </p:txBody>
      </p:sp>
      <p:sp>
        <p:nvSpPr>
          <p:cNvPr id="239620" name="Rectangle 4"/>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Die Entstehung der Epidemiologie</a:t>
            </a:r>
          </a:p>
        </p:txBody>
      </p:sp>
      <p:sp>
        <p:nvSpPr>
          <p:cNvPr id="239626" name="Text Box 10"/>
          <p:cNvSpPr txBox="1">
            <a:spLocks noChangeArrowheads="1"/>
          </p:cNvSpPr>
          <p:nvPr/>
        </p:nvSpPr>
        <p:spPr bwMode="auto">
          <a:xfrm>
            <a:off x="684213" y="1196975"/>
            <a:ext cx="7272337"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2000"/>
              <a:t>John Graun </a:t>
            </a:r>
            <a:r>
              <a:rPr lang="de-DE" altLang="en-US" sz="1600"/>
              <a:t>(1620-1674)</a:t>
            </a:r>
            <a:r>
              <a:rPr lang="de-DE" altLang="en-US" sz="2000"/>
              <a:t>: </a:t>
            </a:r>
            <a:br>
              <a:rPr lang="de-DE" altLang="en-US" sz="2000"/>
            </a:br>
            <a:r>
              <a:rPr lang="de-DE" altLang="en-US" sz="2000">
                <a:solidFill>
                  <a:schemeClr val="tx1"/>
                </a:solidFill>
              </a:rPr>
              <a:t>Observations on the bills of mortality. London 1662</a:t>
            </a:r>
          </a:p>
        </p:txBody>
      </p:sp>
      <p:sp>
        <p:nvSpPr>
          <p:cNvPr id="239627" name="Rectangle 11"/>
          <p:cNvSpPr>
            <a:spLocks noChangeArrowheads="1"/>
          </p:cNvSpPr>
          <p:nvPr/>
        </p:nvSpPr>
        <p:spPr bwMode="auto">
          <a:xfrm>
            <a:off x="755650" y="1916113"/>
            <a:ext cx="4572000"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800"/>
              <a:t>1849 John Snow (London)</a:t>
            </a:r>
          </a:p>
        </p:txBody>
      </p:sp>
      <p:pic>
        <p:nvPicPr>
          <p:cNvPr id="239630" name="Picture 14"/>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1258888" y="2247900"/>
            <a:ext cx="5905500" cy="4156075"/>
          </a:xfrm>
          <a:prstGeom prst="rect">
            <a:avLst/>
          </a:prstGeom>
          <a:ln>
            <a:noFill/>
          </a:ln>
          <a:effectLst>
            <a:outerShdw blurRad="292100" dist="139700" dir="2700000" algn="tl" rotWithShape="0">
              <a:srgbClr val="333333">
                <a:alpha val="65000"/>
              </a:srgbClr>
            </a:outerShdw>
          </a:effectLst>
        </p:spPr>
      </p:pic>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39620"/>
                                        </p:tgtEl>
                                        <p:attrNameLst>
                                          <p:attrName>style.visibility</p:attrName>
                                        </p:attrNameLst>
                                      </p:cBhvr>
                                      <p:to>
                                        <p:strVal val="visible"/>
                                      </p:to>
                                    </p:set>
                                    <p:anim calcmode="lin" valueType="num">
                                      <p:cBhvr additive="base">
                                        <p:cTn id="7" dur="500" fill="hold"/>
                                        <p:tgtEl>
                                          <p:spTgt spid="239620"/>
                                        </p:tgtEl>
                                        <p:attrNameLst>
                                          <p:attrName>ppt_x</p:attrName>
                                        </p:attrNameLst>
                                      </p:cBhvr>
                                      <p:tavLst>
                                        <p:tav tm="0">
                                          <p:val>
                                            <p:strVal val="#ppt_x"/>
                                          </p:val>
                                        </p:tav>
                                        <p:tav tm="100000">
                                          <p:val>
                                            <p:strVal val="#ppt_x"/>
                                          </p:val>
                                        </p:tav>
                                      </p:tavLst>
                                    </p:anim>
                                    <p:anim calcmode="lin" valueType="num">
                                      <p:cBhvr additive="base">
                                        <p:cTn id="8" dur="500" fill="hold"/>
                                        <p:tgtEl>
                                          <p:spTgt spid="239620"/>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39626"/>
                                        </p:tgtEl>
                                        <p:attrNameLst>
                                          <p:attrName>style.visibility</p:attrName>
                                        </p:attrNameLst>
                                      </p:cBhvr>
                                      <p:to>
                                        <p:strVal val="visible"/>
                                      </p:to>
                                    </p:set>
                                    <p:anim calcmode="lin" valueType="num">
                                      <p:cBhvr additive="base">
                                        <p:cTn id="13" dur="500" fill="hold"/>
                                        <p:tgtEl>
                                          <p:spTgt spid="239626"/>
                                        </p:tgtEl>
                                        <p:attrNameLst>
                                          <p:attrName>ppt_x</p:attrName>
                                        </p:attrNameLst>
                                      </p:cBhvr>
                                      <p:tavLst>
                                        <p:tav tm="0">
                                          <p:val>
                                            <p:strVal val="0-#ppt_w/2"/>
                                          </p:val>
                                        </p:tav>
                                        <p:tav tm="100000">
                                          <p:val>
                                            <p:strVal val="#ppt_x"/>
                                          </p:val>
                                        </p:tav>
                                      </p:tavLst>
                                    </p:anim>
                                    <p:anim calcmode="lin" valueType="num">
                                      <p:cBhvr additive="base">
                                        <p:cTn id="14" dur="500" fill="hold"/>
                                        <p:tgtEl>
                                          <p:spTgt spid="23962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39627"/>
                                        </p:tgtEl>
                                        <p:attrNameLst>
                                          <p:attrName>style.visibility</p:attrName>
                                        </p:attrNameLst>
                                      </p:cBhvr>
                                      <p:to>
                                        <p:strVal val="visible"/>
                                      </p:to>
                                    </p:set>
                                    <p:anim calcmode="lin" valueType="num">
                                      <p:cBhvr additive="base">
                                        <p:cTn id="19" dur="500" fill="hold"/>
                                        <p:tgtEl>
                                          <p:spTgt spid="239627"/>
                                        </p:tgtEl>
                                        <p:attrNameLst>
                                          <p:attrName>ppt_x</p:attrName>
                                        </p:attrNameLst>
                                      </p:cBhvr>
                                      <p:tavLst>
                                        <p:tav tm="0">
                                          <p:val>
                                            <p:strVal val="0-#ppt_w/2"/>
                                          </p:val>
                                        </p:tav>
                                        <p:tav tm="100000">
                                          <p:val>
                                            <p:strVal val="#ppt_x"/>
                                          </p:val>
                                        </p:tav>
                                      </p:tavLst>
                                    </p:anim>
                                    <p:anim calcmode="lin" valueType="num">
                                      <p:cBhvr additive="base">
                                        <p:cTn id="20" dur="500" fill="hold"/>
                                        <p:tgtEl>
                                          <p:spTgt spid="239627"/>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239630">
                                            <p:bg/>
                                          </p:spTgt>
                                        </p:tgtEl>
                                        <p:attrNameLst>
                                          <p:attrName>style.visibility</p:attrName>
                                        </p:attrNameLst>
                                      </p:cBhvr>
                                      <p:to>
                                        <p:strVal val="visible"/>
                                      </p:to>
                                    </p:set>
                                    <p:anim calcmode="lin" valueType="num">
                                      <p:cBhvr additive="base">
                                        <p:cTn id="25" dur="500" fill="hold"/>
                                        <p:tgtEl>
                                          <p:spTgt spid="239630">
                                            <p:bg/>
                                          </p:spTgt>
                                        </p:tgtEl>
                                        <p:attrNameLst>
                                          <p:attrName>ppt_x</p:attrName>
                                        </p:attrNameLst>
                                      </p:cBhvr>
                                      <p:tavLst>
                                        <p:tav tm="0">
                                          <p:val>
                                            <p:strVal val="0-#ppt_w/2"/>
                                          </p:val>
                                        </p:tav>
                                        <p:tav tm="100000">
                                          <p:val>
                                            <p:strVal val="#ppt_x"/>
                                          </p:val>
                                        </p:tav>
                                      </p:tavLst>
                                    </p:anim>
                                    <p:anim calcmode="lin" valueType="num">
                                      <p:cBhvr additive="base">
                                        <p:cTn id="26" dur="500" fill="hold"/>
                                        <p:tgtEl>
                                          <p:spTgt spid="239630">
                                            <p:bg/>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9620" grpId="0" animBg="1" autoUpdateAnimBg="0"/>
      <p:bldP spid="239626" grpId="0"/>
      <p:bldP spid="239627" grpId="0"/>
      <p:bldP spid="239630" grpId="0" build="p" bldLvl="5" autoUpdateAnimBg="0"/>
    </p:bldLst>
  </p:timing>
</p:sld>
</file>

<file path=ppt/slides/slide8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0658"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78851"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50D7D32F-1283-48B6-B9CB-AEC3FAACF446}" type="slidenum">
              <a:rPr lang="de-DE" altLang="en-US" sz="900" smtClean="0">
                <a:solidFill>
                  <a:schemeClr val="accent2"/>
                </a:solidFill>
              </a:rPr>
              <a:pPr/>
              <a:t>80</a:t>
            </a:fld>
            <a:endParaRPr lang="de-DE" altLang="en-US" sz="1400" b="0" smtClean="0">
              <a:solidFill>
                <a:schemeClr val="tx1"/>
              </a:solidFill>
            </a:endParaRPr>
          </a:p>
        </p:txBody>
      </p:sp>
      <p:sp>
        <p:nvSpPr>
          <p:cNvPr id="282626"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2.2.1 Biometrische Grundlagen</a:t>
            </a:r>
          </a:p>
        </p:txBody>
      </p:sp>
      <p:sp>
        <p:nvSpPr>
          <p:cNvPr id="282627"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2.2.1.3 Studiendesign: 2.2.1.3.5 Zentren</a:t>
            </a:r>
          </a:p>
        </p:txBody>
      </p:sp>
      <p:sp>
        <p:nvSpPr>
          <p:cNvPr id="78854"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78855"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282632" name="Oval 8"/>
          <p:cNvSpPr>
            <a:spLocks noChangeArrowheads="1"/>
          </p:cNvSpPr>
          <p:nvPr/>
        </p:nvSpPr>
        <p:spPr bwMode="auto">
          <a:xfrm>
            <a:off x="4962525" y="1773238"/>
            <a:ext cx="3089275" cy="566737"/>
          </a:xfrm>
          <a:prstGeom prst="ellipse">
            <a:avLst/>
          </a:prstGeom>
          <a:solidFill>
            <a:srgbClr val="FFFF00"/>
          </a:solidFill>
          <a:ln w="9525">
            <a:solidFill>
              <a:schemeClr val="tx1"/>
            </a:solidFill>
            <a:round/>
            <a:headEnd/>
            <a:tailEnd/>
          </a:ln>
          <a:effectLst>
            <a:outerShdw blurRad="50800" dist="38100" dir="2700000" algn="tl" rotWithShape="0">
              <a:prstClr val="black">
                <a:alpha val="40000"/>
              </a:prstClr>
            </a:outerShdw>
          </a:effectLst>
        </p:spPr>
        <p:txBody>
          <a:bodyPr wrap="none" anchor="ct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a:t>Multizentrisch</a:t>
            </a:r>
          </a:p>
        </p:txBody>
      </p:sp>
      <p:sp>
        <p:nvSpPr>
          <p:cNvPr id="282634" name="Oval 10"/>
          <p:cNvSpPr>
            <a:spLocks noChangeArrowheads="1"/>
          </p:cNvSpPr>
          <p:nvPr/>
        </p:nvSpPr>
        <p:spPr bwMode="auto">
          <a:xfrm>
            <a:off x="501650" y="2636838"/>
            <a:ext cx="3233738" cy="566737"/>
          </a:xfrm>
          <a:prstGeom prst="ellipse">
            <a:avLst/>
          </a:prstGeom>
          <a:solidFill>
            <a:srgbClr val="FF0000"/>
          </a:solidFill>
          <a:ln w="9525">
            <a:solidFill>
              <a:schemeClr val="tx1"/>
            </a:solidFill>
            <a:round/>
            <a:headEnd/>
            <a:tailEnd/>
          </a:ln>
          <a:effectLst>
            <a:outerShdw blurRad="50800" dist="38100" dir="2700000" algn="tl" rotWithShape="0">
              <a:prstClr val="black">
                <a:alpha val="40000"/>
              </a:prstClr>
            </a:outerShdw>
          </a:effectLst>
        </p:spPr>
        <p:txBody>
          <a:bodyPr wrap="none" anchor="ct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a:t>Monozentrisch</a:t>
            </a:r>
          </a:p>
        </p:txBody>
      </p:sp>
      <p:sp>
        <p:nvSpPr>
          <p:cNvPr id="282639" name="Oval 15"/>
          <p:cNvSpPr>
            <a:spLocks noChangeArrowheads="1"/>
          </p:cNvSpPr>
          <p:nvPr/>
        </p:nvSpPr>
        <p:spPr bwMode="auto">
          <a:xfrm>
            <a:off x="5148263" y="2636838"/>
            <a:ext cx="863600" cy="566737"/>
          </a:xfrm>
          <a:prstGeom prst="ellipse">
            <a:avLst/>
          </a:prstGeom>
          <a:solidFill>
            <a:srgbClr val="FFFF00"/>
          </a:solidFill>
          <a:ln w="9525">
            <a:solidFill>
              <a:schemeClr val="tx1"/>
            </a:solidFill>
            <a:round/>
            <a:headEnd/>
            <a:tailEnd/>
          </a:ln>
          <a:effectLst>
            <a:outerShdw blurRad="50800" dist="38100" dir="2700000" algn="tl" rotWithShape="0">
              <a:prstClr val="black">
                <a:alpha val="40000"/>
              </a:prstClr>
            </a:outerShdw>
          </a:effectLst>
        </p:spPr>
        <p:txBody>
          <a:bodyPr anchor="ct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282642" name="Oval 18"/>
          <p:cNvSpPr>
            <a:spLocks noChangeArrowheads="1"/>
          </p:cNvSpPr>
          <p:nvPr/>
        </p:nvSpPr>
        <p:spPr bwMode="auto">
          <a:xfrm>
            <a:off x="5940425" y="3284538"/>
            <a:ext cx="1295400" cy="566737"/>
          </a:xfrm>
          <a:prstGeom prst="ellipse">
            <a:avLst/>
          </a:prstGeom>
          <a:solidFill>
            <a:srgbClr val="FFFF00"/>
          </a:solidFill>
          <a:ln w="9525">
            <a:solidFill>
              <a:schemeClr val="tx1"/>
            </a:solidFill>
            <a:round/>
            <a:headEnd/>
            <a:tailEnd/>
          </a:ln>
          <a:effectLst>
            <a:outerShdw blurRad="50800" dist="38100" dir="2700000" algn="tl" rotWithShape="0">
              <a:prstClr val="black">
                <a:alpha val="40000"/>
              </a:prstClr>
            </a:outerShdw>
          </a:effectLst>
        </p:spPr>
        <p:txBody>
          <a:bodyPr anchor="ct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282643" name="Oval 19"/>
          <p:cNvSpPr>
            <a:spLocks noChangeArrowheads="1"/>
          </p:cNvSpPr>
          <p:nvPr/>
        </p:nvSpPr>
        <p:spPr bwMode="auto">
          <a:xfrm>
            <a:off x="6516688" y="2565400"/>
            <a:ext cx="504825" cy="566738"/>
          </a:xfrm>
          <a:prstGeom prst="ellipse">
            <a:avLst/>
          </a:prstGeom>
          <a:solidFill>
            <a:srgbClr val="FFFF00"/>
          </a:solidFill>
          <a:ln w="9525">
            <a:solidFill>
              <a:schemeClr val="tx1"/>
            </a:solidFill>
            <a:round/>
            <a:headEnd/>
            <a:tailEnd/>
          </a:ln>
          <a:effectLst>
            <a:outerShdw blurRad="50800" dist="38100" dir="2700000" algn="tl" rotWithShape="0">
              <a:prstClr val="black">
                <a:alpha val="40000"/>
              </a:prstClr>
            </a:outerShdw>
          </a:effectLst>
        </p:spPr>
        <p:txBody>
          <a:bodyPr anchor="ct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282644" name="Oval 20"/>
          <p:cNvSpPr>
            <a:spLocks noChangeArrowheads="1"/>
          </p:cNvSpPr>
          <p:nvPr/>
        </p:nvSpPr>
        <p:spPr bwMode="auto">
          <a:xfrm>
            <a:off x="7380288" y="2565400"/>
            <a:ext cx="287337" cy="566738"/>
          </a:xfrm>
          <a:prstGeom prst="ellipse">
            <a:avLst/>
          </a:prstGeom>
          <a:solidFill>
            <a:srgbClr val="FFFF00"/>
          </a:solidFill>
          <a:ln w="9525">
            <a:solidFill>
              <a:schemeClr val="tx1"/>
            </a:solidFill>
            <a:round/>
            <a:headEnd/>
            <a:tailEnd/>
          </a:ln>
          <a:effectLst>
            <a:outerShdw blurRad="50800" dist="38100" dir="2700000" algn="tl" rotWithShape="0">
              <a:prstClr val="black">
                <a:alpha val="40000"/>
              </a:prstClr>
            </a:outerShdw>
          </a:effectLst>
        </p:spPr>
        <p:txBody>
          <a:bodyPr anchor="ct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282645" name="Text Box 21"/>
          <p:cNvSpPr txBox="1">
            <a:spLocks noChangeArrowheads="1"/>
          </p:cNvSpPr>
          <p:nvPr/>
        </p:nvSpPr>
        <p:spPr bwMode="auto">
          <a:xfrm>
            <a:off x="755650" y="3644900"/>
            <a:ext cx="3600450" cy="1744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buFontTx/>
              <a:buChar char="•"/>
            </a:pPr>
            <a:r>
              <a:rPr lang="de-DE" altLang="en-US" sz="1800"/>
              <a:t>Klare aber eher „künstliche</a:t>
            </a:r>
            <a:r>
              <a:rPr lang="ja-JP" altLang="de-DE" sz="1800"/>
              <a:t>“</a:t>
            </a:r>
            <a:r>
              <a:rPr lang="de-DE" altLang="ja-JP" sz="1800"/>
              <a:t> Umgebung</a:t>
            </a:r>
          </a:p>
          <a:p>
            <a:pPr>
              <a:buFontTx/>
              <a:buChar char="•"/>
            </a:pPr>
            <a:r>
              <a:rPr lang="de-DE" altLang="en-US" sz="1800"/>
              <a:t>Einfache Logistik</a:t>
            </a:r>
          </a:p>
          <a:p>
            <a:pPr>
              <a:buFontTx/>
              <a:buChar char="•"/>
            </a:pPr>
            <a:r>
              <a:rPr lang="de-DE" altLang="en-US" sz="1800"/>
              <a:t>Niedrige Kosten</a:t>
            </a:r>
          </a:p>
          <a:p>
            <a:pPr>
              <a:buFontTx/>
              <a:buChar char="•"/>
            </a:pPr>
            <a:r>
              <a:rPr lang="de-DE" altLang="en-US" sz="1800">
                <a:solidFill>
                  <a:srgbClr val="CC0000"/>
                </a:solidFill>
              </a:rPr>
              <a:t>Lange Rekrutierungszeit</a:t>
            </a:r>
          </a:p>
        </p:txBody>
      </p:sp>
      <p:sp>
        <p:nvSpPr>
          <p:cNvPr id="282646" name="Text Box 22"/>
          <p:cNvSpPr txBox="1">
            <a:spLocks noChangeArrowheads="1"/>
          </p:cNvSpPr>
          <p:nvPr/>
        </p:nvSpPr>
        <p:spPr bwMode="auto">
          <a:xfrm>
            <a:off x="5003800" y="4005263"/>
            <a:ext cx="3889375" cy="2130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buFontTx/>
              <a:buChar char="•"/>
            </a:pPr>
            <a:r>
              <a:rPr lang="de-DE" altLang="en-US" sz="1800"/>
              <a:t>Eher realistische Umgebung</a:t>
            </a:r>
          </a:p>
          <a:p>
            <a:pPr>
              <a:buFontTx/>
              <a:buChar char="•"/>
            </a:pPr>
            <a:r>
              <a:rPr lang="de-DE" altLang="en-US" sz="1800"/>
              <a:t>Kurze Rekrutierungszeit</a:t>
            </a:r>
          </a:p>
          <a:p>
            <a:pPr>
              <a:buFontTx/>
              <a:buChar char="•"/>
            </a:pPr>
            <a:r>
              <a:rPr lang="de-DE" altLang="en-US" sz="1800">
                <a:solidFill>
                  <a:srgbClr val="CC0000"/>
                </a:solidFill>
              </a:rPr>
              <a:t>Schwierige Logistik</a:t>
            </a:r>
          </a:p>
          <a:p>
            <a:pPr>
              <a:buFontTx/>
              <a:buChar char="•"/>
            </a:pPr>
            <a:r>
              <a:rPr lang="de-DE" altLang="en-US" sz="1800">
                <a:solidFill>
                  <a:srgbClr val="CC0000"/>
                </a:solidFill>
              </a:rPr>
              <a:t>Hohe Kosten</a:t>
            </a:r>
          </a:p>
          <a:p>
            <a:pPr>
              <a:buFontTx/>
              <a:buChar char="•"/>
            </a:pPr>
            <a:r>
              <a:rPr lang="de-DE" altLang="en-US" sz="1800">
                <a:solidFill>
                  <a:srgbClr val="CC0000"/>
                </a:solidFill>
              </a:rPr>
              <a:t>Heterogenität </a:t>
            </a:r>
            <a:br>
              <a:rPr lang="de-DE" altLang="en-US" sz="1800">
                <a:solidFill>
                  <a:srgbClr val="CC0000"/>
                </a:solidFill>
              </a:rPr>
            </a:br>
            <a:r>
              <a:rPr lang="de-DE" altLang="en-US" sz="1800">
                <a:solidFill>
                  <a:srgbClr val="CC0000"/>
                </a:solidFill>
              </a:rPr>
              <a:t>(Simpsons Paradoxon)</a:t>
            </a:r>
          </a:p>
        </p:txBody>
      </p:sp>
    </p:spTree>
    <p:extLst>
      <p:ext uri="{BB962C8B-B14F-4D97-AF65-F5344CB8AC3E}">
        <p14:creationId xmlns:p14="http://schemas.microsoft.com/office/powerpoint/2010/main" val="41315626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82626"/>
                                        </p:tgtEl>
                                        <p:attrNameLst>
                                          <p:attrName>style.visibility</p:attrName>
                                        </p:attrNameLst>
                                      </p:cBhvr>
                                      <p:to>
                                        <p:strVal val="visible"/>
                                      </p:to>
                                    </p:set>
                                    <p:anim calcmode="lin" valueType="num">
                                      <p:cBhvr additive="base">
                                        <p:cTn id="7" dur="500" fill="hold"/>
                                        <p:tgtEl>
                                          <p:spTgt spid="282626"/>
                                        </p:tgtEl>
                                        <p:attrNameLst>
                                          <p:attrName>ppt_x</p:attrName>
                                        </p:attrNameLst>
                                      </p:cBhvr>
                                      <p:tavLst>
                                        <p:tav tm="0">
                                          <p:val>
                                            <p:strVal val="#ppt_x"/>
                                          </p:val>
                                        </p:tav>
                                        <p:tav tm="100000">
                                          <p:val>
                                            <p:strVal val="#ppt_x"/>
                                          </p:val>
                                        </p:tav>
                                      </p:tavLst>
                                    </p:anim>
                                    <p:anim calcmode="lin" valueType="num">
                                      <p:cBhvr additive="base">
                                        <p:cTn id="8" dur="500" fill="hold"/>
                                        <p:tgtEl>
                                          <p:spTgt spid="282626"/>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282627"/>
                                        </p:tgtEl>
                                        <p:attrNameLst>
                                          <p:attrName>style.visibility</p:attrName>
                                        </p:attrNameLst>
                                      </p:cBhvr>
                                      <p:to>
                                        <p:strVal val="visible"/>
                                      </p:to>
                                    </p:set>
                                    <p:anim calcmode="lin" valueType="num">
                                      <p:cBhvr additive="base">
                                        <p:cTn id="12" dur="500" fill="hold"/>
                                        <p:tgtEl>
                                          <p:spTgt spid="282627"/>
                                        </p:tgtEl>
                                        <p:attrNameLst>
                                          <p:attrName>ppt_x</p:attrName>
                                        </p:attrNameLst>
                                      </p:cBhvr>
                                      <p:tavLst>
                                        <p:tav tm="0">
                                          <p:val>
                                            <p:strVal val="0-#ppt_w/2"/>
                                          </p:val>
                                        </p:tav>
                                        <p:tav tm="100000">
                                          <p:val>
                                            <p:strVal val="#ppt_x"/>
                                          </p:val>
                                        </p:tav>
                                      </p:tavLst>
                                    </p:anim>
                                    <p:anim calcmode="lin" valueType="num">
                                      <p:cBhvr additive="base">
                                        <p:cTn id="13" dur="500" fill="hold"/>
                                        <p:tgtEl>
                                          <p:spTgt spid="282627"/>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282634"/>
                                        </p:tgtEl>
                                        <p:attrNameLst>
                                          <p:attrName>style.visibility</p:attrName>
                                        </p:attrNameLst>
                                      </p:cBhvr>
                                      <p:to>
                                        <p:strVal val="visible"/>
                                      </p:to>
                                    </p:set>
                                    <p:animEffect transition="in" filter="dissolve">
                                      <p:cBhvr>
                                        <p:cTn id="18" dur="500"/>
                                        <p:tgtEl>
                                          <p:spTgt spid="282634"/>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282645">
                                            <p:txEl>
                                              <p:pRg st="0" end="0"/>
                                            </p:txEl>
                                          </p:spTgt>
                                        </p:tgtEl>
                                        <p:attrNameLst>
                                          <p:attrName>style.visibility</p:attrName>
                                        </p:attrNameLst>
                                      </p:cBhvr>
                                      <p:to>
                                        <p:strVal val="visible"/>
                                      </p:to>
                                    </p:set>
                                    <p:anim calcmode="lin" valueType="num">
                                      <p:cBhvr additive="base">
                                        <p:cTn id="23" dur="500" fill="hold"/>
                                        <p:tgtEl>
                                          <p:spTgt spid="282645">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28264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282645">
                                            <p:txEl>
                                              <p:pRg st="1" end="1"/>
                                            </p:txEl>
                                          </p:spTgt>
                                        </p:tgtEl>
                                        <p:attrNameLst>
                                          <p:attrName>style.visibility</p:attrName>
                                        </p:attrNameLst>
                                      </p:cBhvr>
                                      <p:to>
                                        <p:strVal val="visible"/>
                                      </p:to>
                                    </p:set>
                                    <p:anim calcmode="lin" valueType="num">
                                      <p:cBhvr additive="base">
                                        <p:cTn id="29" dur="500" fill="hold"/>
                                        <p:tgtEl>
                                          <p:spTgt spid="282645">
                                            <p:txEl>
                                              <p:pRg st="1" end="1"/>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28264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282645">
                                            <p:txEl>
                                              <p:pRg st="2" end="2"/>
                                            </p:txEl>
                                          </p:spTgt>
                                        </p:tgtEl>
                                        <p:attrNameLst>
                                          <p:attrName>style.visibility</p:attrName>
                                        </p:attrNameLst>
                                      </p:cBhvr>
                                      <p:to>
                                        <p:strVal val="visible"/>
                                      </p:to>
                                    </p:set>
                                    <p:anim calcmode="lin" valueType="num">
                                      <p:cBhvr additive="base">
                                        <p:cTn id="35" dur="500" fill="hold"/>
                                        <p:tgtEl>
                                          <p:spTgt spid="282645">
                                            <p:txEl>
                                              <p:pRg st="2" end="2"/>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28264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282645">
                                            <p:txEl>
                                              <p:pRg st="3" end="3"/>
                                            </p:txEl>
                                          </p:spTgt>
                                        </p:tgtEl>
                                        <p:attrNameLst>
                                          <p:attrName>style.visibility</p:attrName>
                                        </p:attrNameLst>
                                      </p:cBhvr>
                                      <p:to>
                                        <p:strVal val="visible"/>
                                      </p:to>
                                    </p:set>
                                    <p:anim calcmode="lin" valueType="num">
                                      <p:cBhvr additive="base">
                                        <p:cTn id="41" dur="500" fill="hold"/>
                                        <p:tgtEl>
                                          <p:spTgt spid="282645">
                                            <p:txEl>
                                              <p:pRg st="3" end="3"/>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282645">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282632"/>
                                        </p:tgtEl>
                                        <p:attrNameLst>
                                          <p:attrName>style.visibility</p:attrName>
                                        </p:attrNameLst>
                                      </p:cBhvr>
                                      <p:to>
                                        <p:strVal val="visible"/>
                                      </p:to>
                                    </p:set>
                                    <p:animEffect transition="in" filter="dissolve">
                                      <p:cBhvr>
                                        <p:cTn id="47" dur="500"/>
                                        <p:tgtEl>
                                          <p:spTgt spid="282632"/>
                                        </p:tgtEl>
                                      </p:cBhvr>
                                    </p:animEffect>
                                  </p:childTnLst>
                                </p:cTn>
                              </p:par>
                              <p:par>
                                <p:cTn id="48" presetID="9" presetClass="entr" presetSubtype="0" fill="hold" grpId="0" nodeType="withEffect">
                                  <p:stCondLst>
                                    <p:cond delay="500"/>
                                  </p:stCondLst>
                                  <p:childTnLst>
                                    <p:set>
                                      <p:cBhvr>
                                        <p:cTn id="49" dur="1" fill="hold">
                                          <p:stCondLst>
                                            <p:cond delay="0"/>
                                          </p:stCondLst>
                                        </p:cTn>
                                        <p:tgtEl>
                                          <p:spTgt spid="282639"/>
                                        </p:tgtEl>
                                        <p:attrNameLst>
                                          <p:attrName>style.visibility</p:attrName>
                                        </p:attrNameLst>
                                      </p:cBhvr>
                                      <p:to>
                                        <p:strVal val="visible"/>
                                      </p:to>
                                    </p:set>
                                    <p:animEffect transition="in" filter="dissolve">
                                      <p:cBhvr>
                                        <p:cTn id="50" dur="500"/>
                                        <p:tgtEl>
                                          <p:spTgt spid="282639"/>
                                        </p:tgtEl>
                                      </p:cBhvr>
                                    </p:animEffect>
                                  </p:childTnLst>
                                </p:cTn>
                              </p:par>
                              <p:par>
                                <p:cTn id="51" presetID="9" presetClass="entr" presetSubtype="0" fill="hold" grpId="0" nodeType="withEffect">
                                  <p:stCondLst>
                                    <p:cond delay="1000"/>
                                  </p:stCondLst>
                                  <p:childTnLst>
                                    <p:set>
                                      <p:cBhvr>
                                        <p:cTn id="52" dur="1" fill="hold">
                                          <p:stCondLst>
                                            <p:cond delay="0"/>
                                          </p:stCondLst>
                                        </p:cTn>
                                        <p:tgtEl>
                                          <p:spTgt spid="282642"/>
                                        </p:tgtEl>
                                        <p:attrNameLst>
                                          <p:attrName>style.visibility</p:attrName>
                                        </p:attrNameLst>
                                      </p:cBhvr>
                                      <p:to>
                                        <p:strVal val="visible"/>
                                      </p:to>
                                    </p:set>
                                    <p:animEffect transition="in" filter="dissolve">
                                      <p:cBhvr>
                                        <p:cTn id="53" dur="500"/>
                                        <p:tgtEl>
                                          <p:spTgt spid="282642"/>
                                        </p:tgtEl>
                                      </p:cBhvr>
                                    </p:animEffect>
                                  </p:childTnLst>
                                </p:cTn>
                              </p:par>
                              <p:par>
                                <p:cTn id="54" presetID="9" presetClass="entr" presetSubtype="0" fill="hold" grpId="0" nodeType="withEffect">
                                  <p:stCondLst>
                                    <p:cond delay="1500"/>
                                  </p:stCondLst>
                                  <p:childTnLst>
                                    <p:set>
                                      <p:cBhvr>
                                        <p:cTn id="55" dur="1" fill="hold">
                                          <p:stCondLst>
                                            <p:cond delay="0"/>
                                          </p:stCondLst>
                                        </p:cTn>
                                        <p:tgtEl>
                                          <p:spTgt spid="282643"/>
                                        </p:tgtEl>
                                        <p:attrNameLst>
                                          <p:attrName>style.visibility</p:attrName>
                                        </p:attrNameLst>
                                      </p:cBhvr>
                                      <p:to>
                                        <p:strVal val="visible"/>
                                      </p:to>
                                    </p:set>
                                    <p:animEffect transition="in" filter="dissolve">
                                      <p:cBhvr>
                                        <p:cTn id="56" dur="500"/>
                                        <p:tgtEl>
                                          <p:spTgt spid="282643"/>
                                        </p:tgtEl>
                                      </p:cBhvr>
                                    </p:animEffect>
                                  </p:childTnLst>
                                </p:cTn>
                              </p:par>
                              <p:par>
                                <p:cTn id="57" presetID="9" presetClass="entr" presetSubtype="0" fill="hold" grpId="0" nodeType="withEffect">
                                  <p:stCondLst>
                                    <p:cond delay="2000"/>
                                  </p:stCondLst>
                                  <p:childTnLst>
                                    <p:set>
                                      <p:cBhvr>
                                        <p:cTn id="58" dur="1" fill="hold">
                                          <p:stCondLst>
                                            <p:cond delay="0"/>
                                          </p:stCondLst>
                                        </p:cTn>
                                        <p:tgtEl>
                                          <p:spTgt spid="282644"/>
                                        </p:tgtEl>
                                        <p:attrNameLst>
                                          <p:attrName>style.visibility</p:attrName>
                                        </p:attrNameLst>
                                      </p:cBhvr>
                                      <p:to>
                                        <p:strVal val="visible"/>
                                      </p:to>
                                    </p:set>
                                    <p:animEffect transition="in" filter="dissolve">
                                      <p:cBhvr>
                                        <p:cTn id="59" dur="500"/>
                                        <p:tgtEl>
                                          <p:spTgt spid="282644"/>
                                        </p:tgtEl>
                                      </p:cBhvr>
                                    </p:animEffect>
                                  </p:childTnLst>
                                </p:cTn>
                              </p:par>
                            </p:childTnLst>
                          </p:cTn>
                        </p:par>
                      </p:childTnLst>
                    </p:cTn>
                  </p:par>
                  <p:par>
                    <p:cTn id="60" fill="hold" nodeType="clickPar">
                      <p:stCondLst>
                        <p:cond delay="indefinite"/>
                      </p:stCondLst>
                      <p:childTnLst>
                        <p:par>
                          <p:cTn id="61" fill="hold" nodeType="withGroup">
                            <p:stCondLst>
                              <p:cond delay="0"/>
                            </p:stCondLst>
                            <p:childTnLst>
                              <p:par>
                                <p:cTn id="62" presetID="2" presetClass="entr" presetSubtype="2" fill="hold" grpId="0" nodeType="clickEffect">
                                  <p:stCondLst>
                                    <p:cond delay="0"/>
                                  </p:stCondLst>
                                  <p:childTnLst>
                                    <p:set>
                                      <p:cBhvr>
                                        <p:cTn id="63" dur="1" fill="hold">
                                          <p:stCondLst>
                                            <p:cond delay="0"/>
                                          </p:stCondLst>
                                        </p:cTn>
                                        <p:tgtEl>
                                          <p:spTgt spid="282646">
                                            <p:txEl>
                                              <p:pRg st="0" end="0"/>
                                            </p:txEl>
                                          </p:spTgt>
                                        </p:tgtEl>
                                        <p:attrNameLst>
                                          <p:attrName>style.visibility</p:attrName>
                                        </p:attrNameLst>
                                      </p:cBhvr>
                                      <p:to>
                                        <p:strVal val="visible"/>
                                      </p:to>
                                    </p:set>
                                    <p:anim calcmode="lin" valueType="num">
                                      <p:cBhvr additive="base">
                                        <p:cTn id="64" dur="500" fill="hold"/>
                                        <p:tgtEl>
                                          <p:spTgt spid="282646">
                                            <p:txEl>
                                              <p:pRg st="0" end="0"/>
                                            </p:txEl>
                                          </p:spTgt>
                                        </p:tgtEl>
                                        <p:attrNameLst>
                                          <p:attrName>ppt_x</p:attrName>
                                        </p:attrNameLst>
                                      </p:cBhvr>
                                      <p:tavLst>
                                        <p:tav tm="0">
                                          <p:val>
                                            <p:strVal val="1+#ppt_w/2"/>
                                          </p:val>
                                        </p:tav>
                                        <p:tav tm="100000">
                                          <p:val>
                                            <p:strVal val="#ppt_x"/>
                                          </p:val>
                                        </p:tav>
                                      </p:tavLst>
                                    </p:anim>
                                    <p:anim calcmode="lin" valueType="num">
                                      <p:cBhvr additive="base">
                                        <p:cTn id="65" dur="500" fill="hold"/>
                                        <p:tgtEl>
                                          <p:spTgt spid="28264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66" fill="hold" nodeType="clickPar">
                      <p:stCondLst>
                        <p:cond delay="indefinite"/>
                      </p:stCondLst>
                      <p:childTnLst>
                        <p:par>
                          <p:cTn id="67" fill="hold" nodeType="withGroup">
                            <p:stCondLst>
                              <p:cond delay="0"/>
                            </p:stCondLst>
                            <p:childTnLst>
                              <p:par>
                                <p:cTn id="68" presetID="2" presetClass="entr" presetSubtype="2" fill="hold" grpId="0" nodeType="clickEffect">
                                  <p:stCondLst>
                                    <p:cond delay="0"/>
                                  </p:stCondLst>
                                  <p:childTnLst>
                                    <p:set>
                                      <p:cBhvr>
                                        <p:cTn id="69" dur="1" fill="hold">
                                          <p:stCondLst>
                                            <p:cond delay="0"/>
                                          </p:stCondLst>
                                        </p:cTn>
                                        <p:tgtEl>
                                          <p:spTgt spid="282646">
                                            <p:txEl>
                                              <p:pRg st="1" end="1"/>
                                            </p:txEl>
                                          </p:spTgt>
                                        </p:tgtEl>
                                        <p:attrNameLst>
                                          <p:attrName>style.visibility</p:attrName>
                                        </p:attrNameLst>
                                      </p:cBhvr>
                                      <p:to>
                                        <p:strVal val="visible"/>
                                      </p:to>
                                    </p:set>
                                    <p:anim calcmode="lin" valueType="num">
                                      <p:cBhvr additive="base">
                                        <p:cTn id="70" dur="500" fill="hold"/>
                                        <p:tgtEl>
                                          <p:spTgt spid="282646">
                                            <p:txEl>
                                              <p:pRg st="1" end="1"/>
                                            </p:txEl>
                                          </p:spTgt>
                                        </p:tgtEl>
                                        <p:attrNameLst>
                                          <p:attrName>ppt_x</p:attrName>
                                        </p:attrNameLst>
                                      </p:cBhvr>
                                      <p:tavLst>
                                        <p:tav tm="0">
                                          <p:val>
                                            <p:strVal val="1+#ppt_w/2"/>
                                          </p:val>
                                        </p:tav>
                                        <p:tav tm="100000">
                                          <p:val>
                                            <p:strVal val="#ppt_x"/>
                                          </p:val>
                                        </p:tav>
                                      </p:tavLst>
                                    </p:anim>
                                    <p:anim calcmode="lin" valueType="num">
                                      <p:cBhvr additive="base">
                                        <p:cTn id="71" dur="500" fill="hold"/>
                                        <p:tgtEl>
                                          <p:spTgt spid="28264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72" fill="hold" nodeType="clickPar">
                      <p:stCondLst>
                        <p:cond delay="indefinite"/>
                      </p:stCondLst>
                      <p:childTnLst>
                        <p:par>
                          <p:cTn id="73" fill="hold" nodeType="withGroup">
                            <p:stCondLst>
                              <p:cond delay="0"/>
                            </p:stCondLst>
                            <p:childTnLst>
                              <p:par>
                                <p:cTn id="74" presetID="2" presetClass="entr" presetSubtype="2" fill="hold" grpId="0" nodeType="clickEffect">
                                  <p:stCondLst>
                                    <p:cond delay="0"/>
                                  </p:stCondLst>
                                  <p:childTnLst>
                                    <p:set>
                                      <p:cBhvr>
                                        <p:cTn id="75" dur="1" fill="hold">
                                          <p:stCondLst>
                                            <p:cond delay="0"/>
                                          </p:stCondLst>
                                        </p:cTn>
                                        <p:tgtEl>
                                          <p:spTgt spid="282646">
                                            <p:txEl>
                                              <p:pRg st="2" end="2"/>
                                            </p:txEl>
                                          </p:spTgt>
                                        </p:tgtEl>
                                        <p:attrNameLst>
                                          <p:attrName>style.visibility</p:attrName>
                                        </p:attrNameLst>
                                      </p:cBhvr>
                                      <p:to>
                                        <p:strVal val="visible"/>
                                      </p:to>
                                    </p:set>
                                    <p:anim calcmode="lin" valueType="num">
                                      <p:cBhvr additive="base">
                                        <p:cTn id="76" dur="500" fill="hold"/>
                                        <p:tgtEl>
                                          <p:spTgt spid="282646">
                                            <p:txEl>
                                              <p:pRg st="2" end="2"/>
                                            </p:txEl>
                                          </p:spTgt>
                                        </p:tgtEl>
                                        <p:attrNameLst>
                                          <p:attrName>ppt_x</p:attrName>
                                        </p:attrNameLst>
                                      </p:cBhvr>
                                      <p:tavLst>
                                        <p:tav tm="0">
                                          <p:val>
                                            <p:strVal val="1+#ppt_w/2"/>
                                          </p:val>
                                        </p:tav>
                                        <p:tav tm="100000">
                                          <p:val>
                                            <p:strVal val="#ppt_x"/>
                                          </p:val>
                                        </p:tav>
                                      </p:tavLst>
                                    </p:anim>
                                    <p:anim calcmode="lin" valueType="num">
                                      <p:cBhvr additive="base">
                                        <p:cTn id="77" dur="500" fill="hold"/>
                                        <p:tgtEl>
                                          <p:spTgt spid="28264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78" fill="hold" nodeType="clickPar">
                      <p:stCondLst>
                        <p:cond delay="indefinite"/>
                      </p:stCondLst>
                      <p:childTnLst>
                        <p:par>
                          <p:cTn id="79" fill="hold" nodeType="withGroup">
                            <p:stCondLst>
                              <p:cond delay="0"/>
                            </p:stCondLst>
                            <p:childTnLst>
                              <p:par>
                                <p:cTn id="80" presetID="2" presetClass="entr" presetSubtype="2" fill="hold" grpId="0" nodeType="clickEffect">
                                  <p:stCondLst>
                                    <p:cond delay="0"/>
                                  </p:stCondLst>
                                  <p:childTnLst>
                                    <p:set>
                                      <p:cBhvr>
                                        <p:cTn id="81" dur="1" fill="hold">
                                          <p:stCondLst>
                                            <p:cond delay="0"/>
                                          </p:stCondLst>
                                        </p:cTn>
                                        <p:tgtEl>
                                          <p:spTgt spid="282646">
                                            <p:txEl>
                                              <p:pRg st="3" end="3"/>
                                            </p:txEl>
                                          </p:spTgt>
                                        </p:tgtEl>
                                        <p:attrNameLst>
                                          <p:attrName>style.visibility</p:attrName>
                                        </p:attrNameLst>
                                      </p:cBhvr>
                                      <p:to>
                                        <p:strVal val="visible"/>
                                      </p:to>
                                    </p:set>
                                    <p:anim calcmode="lin" valueType="num">
                                      <p:cBhvr additive="base">
                                        <p:cTn id="82" dur="500" fill="hold"/>
                                        <p:tgtEl>
                                          <p:spTgt spid="282646">
                                            <p:txEl>
                                              <p:pRg st="3" end="3"/>
                                            </p:txEl>
                                          </p:spTgt>
                                        </p:tgtEl>
                                        <p:attrNameLst>
                                          <p:attrName>ppt_x</p:attrName>
                                        </p:attrNameLst>
                                      </p:cBhvr>
                                      <p:tavLst>
                                        <p:tav tm="0">
                                          <p:val>
                                            <p:strVal val="1+#ppt_w/2"/>
                                          </p:val>
                                        </p:tav>
                                        <p:tav tm="100000">
                                          <p:val>
                                            <p:strVal val="#ppt_x"/>
                                          </p:val>
                                        </p:tav>
                                      </p:tavLst>
                                    </p:anim>
                                    <p:anim calcmode="lin" valueType="num">
                                      <p:cBhvr additive="base">
                                        <p:cTn id="83" dur="500" fill="hold"/>
                                        <p:tgtEl>
                                          <p:spTgt spid="282646">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84" fill="hold" nodeType="clickPar">
                      <p:stCondLst>
                        <p:cond delay="indefinite"/>
                      </p:stCondLst>
                      <p:childTnLst>
                        <p:par>
                          <p:cTn id="85" fill="hold" nodeType="withGroup">
                            <p:stCondLst>
                              <p:cond delay="0"/>
                            </p:stCondLst>
                            <p:childTnLst>
                              <p:par>
                                <p:cTn id="86" presetID="2" presetClass="entr" presetSubtype="2" fill="hold" grpId="0" nodeType="clickEffect">
                                  <p:stCondLst>
                                    <p:cond delay="0"/>
                                  </p:stCondLst>
                                  <p:childTnLst>
                                    <p:set>
                                      <p:cBhvr>
                                        <p:cTn id="87" dur="1" fill="hold">
                                          <p:stCondLst>
                                            <p:cond delay="0"/>
                                          </p:stCondLst>
                                        </p:cTn>
                                        <p:tgtEl>
                                          <p:spTgt spid="282646">
                                            <p:txEl>
                                              <p:pRg st="4" end="4"/>
                                            </p:txEl>
                                          </p:spTgt>
                                        </p:tgtEl>
                                        <p:attrNameLst>
                                          <p:attrName>style.visibility</p:attrName>
                                        </p:attrNameLst>
                                      </p:cBhvr>
                                      <p:to>
                                        <p:strVal val="visible"/>
                                      </p:to>
                                    </p:set>
                                    <p:anim calcmode="lin" valueType="num">
                                      <p:cBhvr additive="base">
                                        <p:cTn id="88" dur="500" fill="hold"/>
                                        <p:tgtEl>
                                          <p:spTgt spid="282646">
                                            <p:txEl>
                                              <p:pRg st="4" end="4"/>
                                            </p:txEl>
                                          </p:spTgt>
                                        </p:tgtEl>
                                        <p:attrNameLst>
                                          <p:attrName>ppt_x</p:attrName>
                                        </p:attrNameLst>
                                      </p:cBhvr>
                                      <p:tavLst>
                                        <p:tav tm="0">
                                          <p:val>
                                            <p:strVal val="1+#ppt_w/2"/>
                                          </p:val>
                                        </p:tav>
                                        <p:tav tm="100000">
                                          <p:val>
                                            <p:strVal val="#ppt_x"/>
                                          </p:val>
                                        </p:tav>
                                      </p:tavLst>
                                    </p:anim>
                                    <p:anim calcmode="lin" valueType="num">
                                      <p:cBhvr additive="base">
                                        <p:cTn id="89" dur="500" fill="hold"/>
                                        <p:tgtEl>
                                          <p:spTgt spid="282646">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2626" grpId="0" animBg="1" autoUpdateAnimBg="0"/>
      <p:bldP spid="282627" grpId="0" animBg="1"/>
      <p:bldP spid="282632" grpId="0" animBg="1"/>
      <p:bldP spid="282634" grpId="0" animBg="1"/>
      <p:bldP spid="282639" grpId="0" animBg="1"/>
      <p:bldP spid="282642" grpId="0" animBg="1"/>
      <p:bldP spid="282643" grpId="0" animBg="1"/>
      <p:bldP spid="282644" grpId="0" animBg="1"/>
      <p:bldP spid="282645" grpId="0" build="p"/>
      <p:bldP spid="282646" grpId="0" build="p"/>
    </p:bldLst>
  </p:timing>
</p:sld>
</file>

<file path=ppt/slides/slide8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1682"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79875"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F27C0C2C-C591-444E-88C8-0381FD0CCD4D}" type="slidenum">
              <a:rPr lang="de-DE" altLang="en-US" sz="900" smtClean="0">
                <a:solidFill>
                  <a:schemeClr val="accent2"/>
                </a:solidFill>
              </a:rPr>
              <a:pPr/>
              <a:t>81</a:t>
            </a:fld>
            <a:endParaRPr lang="de-DE" altLang="en-US" sz="1400" b="0" smtClean="0">
              <a:solidFill>
                <a:schemeClr val="tx1"/>
              </a:solidFill>
            </a:endParaRPr>
          </a:p>
        </p:txBody>
      </p:sp>
      <p:sp>
        <p:nvSpPr>
          <p:cNvPr id="285698"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2.2.1 Biometrische Grundlagen</a:t>
            </a:r>
          </a:p>
        </p:txBody>
      </p:sp>
      <p:sp>
        <p:nvSpPr>
          <p:cNvPr id="285699" name="Text Box 3"/>
          <p:cNvSpPr txBox="1">
            <a:spLocks noChangeArrowheads="1"/>
          </p:cNvSpPr>
          <p:nvPr/>
        </p:nvSpPr>
        <p:spPr bwMode="auto">
          <a:xfrm>
            <a:off x="684213" y="1125538"/>
            <a:ext cx="7777162" cy="6556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2.2.1.3 Studiendesign: </a:t>
            </a:r>
          </a:p>
          <a:p>
            <a:pPr algn="ctr">
              <a:defRPr/>
            </a:pPr>
            <a:r>
              <a:rPr lang="de-DE" sz="1600" smtClean="0"/>
              <a:t>2.2.1.3.5 Simpsons Paradoxon</a:t>
            </a:r>
          </a:p>
        </p:txBody>
      </p:sp>
      <p:sp>
        <p:nvSpPr>
          <p:cNvPr id="79878"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79879"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graphicFrame>
        <p:nvGraphicFramePr>
          <p:cNvPr id="79880" name="Object 11"/>
          <p:cNvGraphicFramePr>
            <a:graphicFrameLocks noGrp="1" noChangeAspect="1"/>
          </p:cNvGraphicFramePr>
          <p:nvPr>
            <p:ph idx="1"/>
          </p:nvPr>
        </p:nvGraphicFramePr>
        <p:xfrm>
          <a:off x="850900" y="1773238"/>
          <a:ext cx="7192963" cy="4838700"/>
        </p:xfrm>
        <a:graphic>
          <a:graphicData uri="http://schemas.openxmlformats.org/presentationml/2006/ole">
            <mc:AlternateContent xmlns:mc="http://schemas.openxmlformats.org/markup-compatibility/2006">
              <mc:Choice xmlns:v="urn:schemas-microsoft-com:vml" Requires="v">
                <p:oleObj spid="_x0000_s79960" name="Dokument" r:id="rId4" imgW="9804400" imgH="6591300" progId="Word.Document.8">
                  <p:embed/>
                </p:oleObj>
              </mc:Choice>
              <mc:Fallback>
                <p:oleObj name="Dokument" r:id="rId4" imgW="9804400" imgH="6591300" progId="Word.Document.8">
                  <p:embed/>
                  <p:pic>
                    <p:nvPicPr>
                      <p:cNvPr id="0" name="Object 1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50900" y="1773238"/>
                        <a:ext cx="7192963" cy="48387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79881" name="Text Box 13"/>
          <p:cNvSpPr txBox="1">
            <a:spLocks noChangeArrowheads="1"/>
          </p:cNvSpPr>
          <p:nvPr/>
        </p:nvSpPr>
        <p:spPr bwMode="auto">
          <a:xfrm>
            <a:off x="755650" y="6308725"/>
            <a:ext cx="6985000"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sz="1200"/>
              <a:t>Abgewandelt aus Beck-Bornholdt/Dubben. Der Hund, der Eier legt. Rororo 1997</a:t>
            </a:r>
          </a:p>
        </p:txBody>
      </p:sp>
    </p:spTree>
  </p:cSld>
  <p:clrMapOvr>
    <a:masterClrMapping/>
  </p:clrMapOvr>
  <p:transition>
    <p:zoom/>
  </p:transition>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2706"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80899"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DEC21041-7248-4A7A-96C7-BFC39984B909}" type="slidenum">
              <a:rPr lang="de-DE" altLang="en-US" sz="900" smtClean="0">
                <a:solidFill>
                  <a:schemeClr val="accent2"/>
                </a:solidFill>
              </a:rPr>
              <a:pPr/>
              <a:t>82</a:t>
            </a:fld>
            <a:endParaRPr lang="de-DE" altLang="en-US" sz="1400" b="0" smtClean="0">
              <a:solidFill>
                <a:schemeClr val="tx1"/>
              </a:solidFill>
            </a:endParaRPr>
          </a:p>
        </p:txBody>
      </p:sp>
      <p:sp>
        <p:nvSpPr>
          <p:cNvPr id="350210"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2.2.1 Biometrische Grundlagen</a:t>
            </a:r>
          </a:p>
        </p:txBody>
      </p:sp>
      <p:sp>
        <p:nvSpPr>
          <p:cNvPr id="350211" name="Text Box 3"/>
          <p:cNvSpPr txBox="1">
            <a:spLocks noChangeArrowheads="1"/>
          </p:cNvSpPr>
          <p:nvPr/>
        </p:nvSpPr>
        <p:spPr bwMode="auto">
          <a:xfrm>
            <a:off x="684213" y="981075"/>
            <a:ext cx="7777162" cy="655638"/>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lgn="ctr">
              <a:defRPr/>
            </a:pPr>
            <a:r>
              <a:rPr lang="de-DE" altLang="en-US" sz="1600" smtClean="0"/>
              <a:t>2.2.1.3 Studiendesign: </a:t>
            </a:r>
          </a:p>
          <a:p>
            <a:pPr algn="ctr">
              <a:defRPr/>
            </a:pPr>
            <a:r>
              <a:rPr lang="de-DE" altLang="en-US" sz="1600" smtClean="0"/>
              <a:t>Reales Beispiel für das Simpsons Paradoxon nach Appleton (1996)</a:t>
            </a:r>
          </a:p>
        </p:txBody>
      </p:sp>
      <p:sp>
        <p:nvSpPr>
          <p:cNvPr id="80902"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80903"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80904" name="Text Box 7"/>
          <p:cNvSpPr txBox="1">
            <a:spLocks noChangeArrowheads="1"/>
          </p:cNvSpPr>
          <p:nvPr/>
        </p:nvSpPr>
        <p:spPr bwMode="auto">
          <a:xfrm>
            <a:off x="755650" y="6308725"/>
            <a:ext cx="6985000"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sz="1200"/>
              <a:t>aus Antes et al. Evidenz-basierte Medizin. Thieme 2003</a:t>
            </a:r>
          </a:p>
        </p:txBody>
      </p:sp>
      <p:pic>
        <p:nvPicPr>
          <p:cNvPr id="80905" name="Picture 13" descr="Simpson"/>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a:xfrm>
            <a:off x="1619250" y="1700213"/>
            <a:ext cx="5688013" cy="4587875"/>
          </a:xfrm>
          <a:prstGeom prst="rect">
            <a:avLst/>
          </a:prstGeom>
          <a:ln w="19050">
            <a:solidFill>
              <a:schemeClr val="tx1"/>
            </a:solidFill>
          </a:ln>
          <a:effectLst>
            <a:outerShdw blurRad="50800" dist="38100" dir="2700000" algn="tl" rotWithShape="0">
              <a:prstClr val="black">
                <a:alpha val="40000"/>
              </a:prstClr>
            </a:outerShdw>
          </a:effectLst>
        </p:spPr>
      </p:pic>
      <p:sp>
        <p:nvSpPr>
          <p:cNvPr id="80906" name="Rectangle 14"/>
          <p:cNvSpPr>
            <a:spLocks noChangeArrowheads="1"/>
          </p:cNvSpPr>
          <p:nvPr/>
        </p:nvSpPr>
        <p:spPr bwMode="auto">
          <a:xfrm>
            <a:off x="3924300" y="1916113"/>
            <a:ext cx="935038" cy="433387"/>
          </a:xfrm>
          <a:prstGeom prst="rect">
            <a:avLst/>
          </a:prstGeom>
          <a:noFill/>
          <a:ln w="19050">
            <a:solidFill>
              <a:srgbClr val="FF0000"/>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nchor="ct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sp>
        <p:nvSpPr>
          <p:cNvPr id="80907" name="Rectangle 15"/>
          <p:cNvSpPr>
            <a:spLocks noChangeArrowheads="1"/>
          </p:cNvSpPr>
          <p:nvPr/>
        </p:nvSpPr>
        <p:spPr bwMode="auto">
          <a:xfrm>
            <a:off x="3924300" y="2781300"/>
            <a:ext cx="935038" cy="433388"/>
          </a:xfrm>
          <a:prstGeom prst="rect">
            <a:avLst/>
          </a:prstGeom>
          <a:noFill/>
          <a:ln w="19050">
            <a:solidFill>
              <a:srgbClr val="00FF00"/>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nchor="ct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sp>
        <p:nvSpPr>
          <p:cNvPr id="80908" name="Rectangle 16"/>
          <p:cNvSpPr>
            <a:spLocks noChangeArrowheads="1"/>
          </p:cNvSpPr>
          <p:nvPr/>
        </p:nvSpPr>
        <p:spPr bwMode="auto">
          <a:xfrm>
            <a:off x="3924300" y="3644900"/>
            <a:ext cx="935038" cy="433388"/>
          </a:xfrm>
          <a:prstGeom prst="rect">
            <a:avLst/>
          </a:prstGeom>
          <a:noFill/>
          <a:ln w="19050">
            <a:solidFill>
              <a:srgbClr val="00FF00"/>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nchor="ct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sp>
        <p:nvSpPr>
          <p:cNvPr id="80909" name="Rectangle 17"/>
          <p:cNvSpPr>
            <a:spLocks noChangeArrowheads="1"/>
          </p:cNvSpPr>
          <p:nvPr/>
        </p:nvSpPr>
        <p:spPr bwMode="auto">
          <a:xfrm>
            <a:off x="3924300" y="4508500"/>
            <a:ext cx="935038" cy="433388"/>
          </a:xfrm>
          <a:prstGeom prst="rect">
            <a:avLst/>
          </a:prstGeom>
          <a:noFill/>
          <a:ln w="19050">
            <a:solidFill>
              <a:srgbClr val="00FF00"/>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nchor="ct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sp>
        <p:nvSpPr>
          <p:cNvPr id="80910" name="Rectangle 18"/>
          <p:cNvSpPr>
            <a:spLocks noChangeArrowheads="1"/>
          </p:cNvSpPr>
          <p:nvPr/>
        </p:nvSpPr>
        <p:spPr bwMode="auto">
          <a:xfrm>
            <a:off x="3924300" y="5373688"/>
            <a:ext cx="935038" cy="433387"/>
          </a:xfrm>
          <a:prstGeom prst="rect">
            <a:avLst/>
          </a:prstGeom>
          <a:noFill/>
          <a:ln w="19050">
            <a:solidFill>
              <a:srgbClr val="00FF00"/>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nchor="ct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spTree>
  </p:cSld>
  <p:clrMapOvr>
    <a:masterClrMapping/>
  </p:clrMapOvr>
  <p:transition>
    <p:zoom/>
  </p:transition>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3730"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81923"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4C5F9EE9-05D0-4631-BDFF-F8ACBFA4809F}" type="slidenum">
              <a:rPr lang="de-DE" altLang="en-US" sz="900" smtClean="0">
                <a:solidFill>
                  <a:schemeClr val="accent2"/>
                </a:solidFill>
              </a:rPr>
              <a:pPr/>
              <a:t>83</a:t>
            </a:fld>
            <a:endParaRPr lang="de-DE" altLang="en-US" sz="1400" b="0" smtClean="0">
              <a:solidFill>
                <a:schemeClr val="tx1"/>
              </a:solidFill>
            </a:endParaRPr>
          </a:p>
        </p:txBody>
      </p:sp>
      <p:sp>
        <p:nvSpPr>
          <p:cNvPr id="289794"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2.2.1 Biometrische Grundlagen</a:t>
            </a:r>
          </a:p>
        </p:txBody>
      </p:sp>
      <p:sp>
        <p:nvSpPr>
          <p:cNvPr id="289795"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dirty="0" smtClean="0"/>
              <a:t>2.2.1.3 Studiendesign: 2.2.1.3.6 Anzahl der Patienten</a:t>
            </a:r>
          </a:p>
        </p:txBody>
      </p:sp>
      <p:sp>
        <p:nvSpPr>
          <p:cNvPr id="81926"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81927"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289806" name="Rectangle 14"/>
          <p:cNvSpPr>
            <a:spLocks noGrp="1" noChangeArrowheads="1"/>
          </p:cNvSpPr>
          <p:nvPr>
            <p:ph type="body" idx="1"/>
          </p:nvPr>
        </p:nvSpPr>
        <p:spPr>
          <a:xfrm>
            <a:off x="684213" y="1484313"/>
            <a:ext cx="7920037" cy="3908425"/>
          </a:xfrm>
        </p:spPr>
        <p:txBody>
          <a:bodyPr>
            <a:spAutoFit/>
          </a:bodyPr>
          <a:lstStyle/>
          <a:p>
            <a:r>
              <a:rPr lang="de-DE" altLang="en-US" sz="2000" smtClean="0">
                <a:ea typeface="ＭＳ Ｐゴシック" pitchFamily="34" charset="-128"/>
              </a:rPr>
              <a:t>Anzahl der Patienten muss </a:t>
            </a:r>
            <a:r>
              <a:rPr lang="de-DE" altLang="en-US" sz="2000" u="sng" smtClean="0">
                <a:ea typeface="ＭＳ Ｐゴシック" pitchFamily="34" charset="-128"/>
              </a:rPr>
              <a:t>vor</a:t>
            </a:r>
            <a:r>
              <a:rPr lang="de-DE" altLang="en-US" sz="2000" smtClean="0">
                <a:ea typeface="ＭＳ Ｐゴシック" pitchFamily="34" charset="-128"/>
              </a:rPr>
              <a:t> Beginn der Studie festgelegt werden. Sie ist abhängig von</a:t>
            </a:r>
          </a:p>
          <a:p>
            <a:pPr lvl="3"/>
            <a:r>
              <a:rPr lang="de-DE" altLang="en-US" sz="2000" smtClean="0">
                <a:ea typeface="ＭＳ Ｐゴシック" pitchFamily="34" charset="-128"/>
              </a:rPr>
              <a:t>Power und Signifikanzniveau der Studie</a:t>
            </a:r>
          </a:p>
          <a:p>
            <a:pPr lvl="3"/>
            <a:r>
              <a:rPr lang="de-DE" altLang="en-US" sz="2000" smtClean="0">
                <a:ea typeface="ＭＳ Ｐゴシック" pitchFamily="34" charset="-128"/>
              </a:rPr>
              <a:t>Erwarteter Unterschied zwischen den Therapien</a:t>
            </a:r>
          </a:p>
          <a:p>
            <a:pPr lvl="3"/>
            <a:r>
              <a:rPr lang="de-DE" altLang="en-US" sz="2000" smtClean="0">
                <a:ea typeface="ＭＳ Ｐゴシック" pitchFamily="34" charset="-128"/>
              </a:rPr>
              <a:t>Variabilität des Zielkriteriums</a:t>
            </a:r>
          </a:p>
          <a:p>
            <a:pPr lvl="3"/>
            <a:r>
              <a:rPr lang="de-DE" altLang="en-US" sz="2000" smtClean="0">
                <a:ea typeface="ＭＳ Ｐゴシック" pitchFamily="34" charset="-128"/>
              </a:rPr>
              <a:t>Statistische Auswertungsmethode</a:t>
            </a:r>
          </a:p>
          <a:p>
            <a:pPr lvl="1"/>
            <a:r>
              <a:rPr lang="de-DE" altLang="en-US" smtClean="0">
                <a:ea typeface="ＭＳ Ｐゴシック" pitchFamily="34" charset="-128"/>
              </a:rPr>
              <a:t>Sie muss eine bestimmte Ausfallquote (drop out) berücksichtigen</a:t>
            </a:r>
          </a:p>
          <a:p>
            <a:r>
              <a:rPr lang="de-DE" altLang="en-US" sz="2000" smtClean="0">
                <a:ea typeface="ＭＳ Ｐゴシック" pitchFamily="34" charset="-128"/>
              </a:rPr>
              <a:t>Nur in 30% der Studien ist die Kalkulation der Anzahl der Patienten nachvollziehbar*</a:t>
            </a:r>
          </a:p>
          <a:p>
            <a:r>
              <a:rPr lang="de-DE" altLang="en-US" sz="2000" smtClean="0">
                <a:ea typeface="ＭＳ Ｐゴシック" pitchFamily="34" charset="-128"/>
              </a:rPr>
              <a:t>Studien mit kleiner Anzahl haben eher positive Ergebnisse**</a:t>
            </a:r>
          </a:p>
        </p:txBody>
      </p:sp>
      <p:sp>
        <p:nvSpPr>
          <p:cNvPr id="75785" name="Text Box 13"/>
          <p:cNvSpPr txBox="1">
            <a:spLocks noChangeArrowheads="1"/>
          </p:cNvSpPr>
          <p:nvPr/>
        </p:nvSpPr>
        <p:spPr bwMode="auto">
          <a:xfrm>
            <a:off x="774700" y="5589588"/>
            <a:ext cx="6985000" cy="66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charset="-128"/>
              </a:defRPr>
            </a:lvl1pPr>
            <a:lvl2pPr marL="742950" indent="-285750">
              <a:defRPr sz="2400" b="1">
                <a:solidFill>
                  <a:srgbClr val="000066"/>
                </a:solidFill>
                <a:latin typeface="Arial" pitchFamily="34" charset="0"/>
                <a:ea typeface="ＭＳ Ｐゴシック" charset="-128"/>
              </a:defRPr>
            </a:lvl2pPr>
            <a:lvl3pPr marL="1143000" indent="-228600">
              <a:defRPr sz="2400" b="1">
                <a:solidFill>
                  <a:srgbClr val="000066"/>
                </a:solidFill>
                <a:latin typeface="Arial" pitchFamily="34" charset="0"/>
                <a:ea typeface="ＭＳ Ｐゴシック" charset="-128"/>
              </a:defRPr>
            </a:lvl3pPr>
            <a:lvl4pPr marL="1600200" indent="-228600">
              <a:defRPr sz="2400" b="1">
                <a:solidFill>
                  <a:srgbClr val="000066"/>
                </a:solidFill>
                <a:latin typeface="Arial" pitchFamily="34" charset="0"/>
                <a:ea typeface="ＭＳ Ｐゴシック" charset="-128"/>
              </a:defRPr>
            </a:lvl4pPr>
            <a:lvl5pPr marL="2057400" indent="-228600">
              <a:defRPr sz="2400" b="1">
                <a:solidFill>
                  <a:srgbClr val="000066"/>
                </a:solidFill>
                <a:latin typeface="Arial" pitchFamily="34" charset="0"/>
                <a:ea typeface="ＭＳ Ｐゴシック"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charset="-128"/>
              </a:defRPr>
            </a:lvl9pPr>
          </a:lstStyle>
          <a:p>
            <a:pPr marL="0" indent="0">
              <a:defRPr/>
            </a:pPr>
            <a:r>
              <a:rPr lang="de-DE" sz="1000" b="0" dirty="0" smtClean="0">
                <a:solidFill>
                  <a:schemeClr val="tx1"/>
                </a:solidFill>
              </a:rPr>
              <a:t>* </a:t>
            </a:r>
            <a:r>
              <a:rPr lang="de-DE" sz="1000" dirty="0" smtClean="0">
                <a:solidFill>
                  <a:schemeClr val="tx1"/>
                </a:solidFill>
              </a:rPr>
              <a:t>Clark T et al. BMJ 2013;346:f1135</a:t>
            </a:r>
          </a:p>
          <a:p>
            <a:pPr marL="0" indent="0">
              <a:defRPr/>
            </a:pPr>
            <a:r>
              <a:rPr lang="de-DE" sz="1000" dirty="0" smtClean="0">
                <a:solidFill>
                  <a:schemeClr val="tx1"/>
                </a:solidFill>
              </a:rPr>
              <a:t>** </a:t>
            </a:r>
            <a:r>
              <a:rPr lang="pt-BR" sz="1000" dirty="0" smtClean="0">
                <a:solidFill>
                  <a:schemeClr val="tx1"/>
                </a:solidFill>
              </a:rPr>
              <a:t>BMJ 2013; 346 doi: http://dx.doi.org/10.1136/bmj.f2304 </a:t>
            </a:r>
            <a:endParaRPr lang="de-DE" sz="1000" dirty="0" smtClean="0">
              <a:solidFill>
                <a:schemeClr val="tx1"/>
              </a:solidFill>
            </a:endParaRPr>
          </a:p>
          <a:p>
            <a:pPr>
              <a:defRPr/>
            </a:pPr>
            <a:endParaRPr lang="de-DE" sz="1000" b="0" dirty="0" smtClean="0">
              <a:solidFill>
                <a:schemeClr val="tx1"/>
              </a:solidFill>
            </a:endParaRP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89794"/>
                                        </p:tgtEl>
                                        <p:attrNameLst>
                                          <p:attrName>style.visibility</p:attrName>
                                        </p:attrNameLst>
                                      </p:cBhvr>
                                      <p:to>
                                        <p:strVal val="visible"/>
                                      </p:to>
                                    </p:set>
                                    <p:anim calcmode="lin" valueType="num">
                                      <p:cBhvr additive="base">
                                        <p:cTn id="7" dur="500" fill="hold"/>
                                        <p:tgtEl>
                                          <p:spTgt spid="289794"/>
                                        </p:tgtEl>
                                        <p:attrNameLst>
                                          <p:attrName>ppt_x</p:attrName>
                                        </p:attrNameLst>
                                      </p:cBhvr>
                                      <p:tavLst>
                                        <p:tav tm="0">
                                          <p:val>
                                            <p:strVal val="#ppt_x"/>
                                          </p:val>
                                        </p:tav>
                                        <p:tav tm="100000">
                                          <p:val>
                                            <p:strVal val="#ppt_x"/>
                                          </p:val>
                                        </p:tav>
                                      </p:tavLst>
                                    </p:anim>
                                    <p:anim calcmode="lin" valueType="num">
                                      <p:cBhvr additive="base">
                                        <p:cTn id="8" dur="500" fill="hold"/>
                                        <p:tgtEl>
                                          <p:spTgt spid="289794"/>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289795"/>
                                        </p:tgtEl>
                                        <p:attrNameLst>
                                          <p:attrName>style.visibility</p:attrName>
                                        </p:attrNameLst>
                                      </p:cBhvr>
                                      <p:to>
                                        <p:strVal val="visible"/>
                                      </p:to>
                                    </p:set>
                                    <p:anim calcmode="lin" valueType="num">
                                      <p:cBhvr additive="base">
                                        <p:cTn id="12" dur="500" fill="hold"/>
                                        <p:tgtEl>
                                          <p:spTgt spid="289795"/>
                                        </p:tgtEl>
                                        <p:attrNameLst>
                                          <p:attrName>ppt_x</p:attrName>
                                        </p:attrNameLst>
                                      </p:cBhvr>
                                      <p:tavLst>
                                        <p:tav tm="0">
                                          <p:val>
                                            <p:strVal val="0-#ppt_w/2"/>
                                          </p:val>
                                        </p:tav>
                                        <p:tav tm="100000">
                                          <p:val>
                                            <p:strVal val="#ppt_x"/>
                                          </p:val>
                                        </p:tav>
                                      </p:tavLst>
                                    </p:anim>
                                    <p:anim calcmode="lin" valueType="num">
                                      <p:cBhvr additive="base">
                                        <p:cTn id="13" dur="500" fill="hold"/>
                                        <p:tgtEl>
                                          <p:spTgt spid="289795"/>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289806">
                                            <p:txEl>
                                              <p:pRg st="0" end="0"/>
                                            </p:txEl>
                                          </p:spTgt>
                                        </p:tgtEl>
                                        <p:attrNameLst>
                                          <p:attrName>style.visibility</p:attrName>
                                        </p:attrNameLst>
                                      </p:cBhvr>
                                      <p:to>
                                        <p:strVal val="visible"/>
                                      </p:to>
                                    </p:set>
                                    <p:anim calcmode="lin" valueType="num">
                                      <p:cBhvr additive="base">
                                        <p:cTn id="18" dur="500" fill="hold"/>
                                        <p:tgtEl>
                                          <p:spTgt spid="289806">
                                            <p:txEl>
                                              <p:pRg st="0" end="0"/>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28980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289806">
                                            <p:txEl>
                                              <p:pRg st="1" end="1"/>
                                            </p:txEl>
                                          </p:spTgt>
                                        </p:tgtEl>
                                        <p:attrNameLst>
                                          <p:attrName>style.visibility</p:attrName>
                                        </p:attrNameLst>
                                      </p:cBhvr>
                                      <p:to>
                                        <p:strVal val="visible"/>
                                      </p:to>
                                    </p:set>
                                    <p:anim calcmode="lin" valueType="num">
                                      <p:cBhvr additive="base">
                                        <p:cTn id="24" dur="500" fill="hold"/>
                                        <p:tgtEl>
                                          <p:spTgt spid="289806">
                                            <p:txEl>
                                              <p:pRg st="1" end="1"/>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28980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289806">
                                            <p:txEl>
                                              <p:pRg st="2" end="2"/>
                                            </p:txEl>
                                          </p:spTgt>
                                        </p:tgtEl>
                                        <p:attrNameLst>
                                          <p:attrName>style.visibility</p:attrName>
                                        </p:attrNameLst>
                                      </p:cBhvr>
                                      <p:to>
                                        <p:strVal val="visible"/>
                                      </p:to>
                                    </p:set>
                                    <p:anim calcmode="lin" valueType="num">
                                      <p:cBhvr additive="base">
                                        <p:cTn id="30" dur="500" fill="hold"/>
                                        <p:tgtEl>
                                          <p:spTgt spid="289806">
                                            <p:txEl>
                                              <p:pRg st="2" end="2"/>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28980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 presetClass="entr" presetSubtype="8" fill="hold" grpId="0" nodeType="clickEffect">
                                  <p:stCondLst>
                                    <p:cond delay="0"/>
                                  </p:stCondLst>
                                  <p:childTnLst>
                                    <p:set>
                                      <p:cBhvr>
                                        <p:cTn id="35" dur="1" fill="hold">
                                          <p:stCondLst>
                                            <p:cond delay="0"/>
                                          </p:stCondLst>
                                        </p:cTn>
                                        <p:tgtEl>
                                          <p:spTgt spid="289806">
                                            <p:txEl>
                                              <p:pRg st="3" end="3"/>
                                            </p:txEl>
                                          </p:spTgt>
                                        </p:tgtEl>
                                        <p:attrNameLst>
                                          <p:attrName>style.visibility</p:attrName>
                                        </p:attrNameLst>
                                      </p:cBhvr>
                                      <p:to>
                                        <p:strVal val="visible"/>
                                      </p:to>
                                    </p:set>
                                    <p:anim calcmode="lin" valueType="num">
                                      <p:cBhvr additive="base">
                                        <p:cTn id="36" dur="500" fill="hold"/>
                                        <p:tgtEl>
                                          <p:spTgt spid="289806">
                                            <p:txEl>
                                              <p:pRg st="3" end="3"/>
                                            </p:txEl>
                                          </p:spTgt>
                                        </p:tgtEl>
                                        <p:attrNameLst>
                                          <p:attrName>ppt_x</p:attrName>
                                        </p:attrNameLst>
                                      </p:cBhvr>
                                      <p:tavLst>
                                        <p:tav tm="0">
                                          <p:val>
                                            <p:strVal val="0-#ppt_w/2"/>
                                          </p:val>
                                        </p:tav>
                                        <p:tav tm="100000">
                                          <p:val>
                                            <p:strVal val="#ppt_x"/>
                                          </p:val>
                                        </p:tav>
                                      </p:tavLst>
                                    </p:anim>
                                    <p:anim calcmode="lin" valueType="num">
                                      <p:cBhvr additive="base">
                                        <p:cTn id="37" dur="500" fill="hold"/>
                                        <p:tgtEl>
                                          <p:spTgt spid="289806">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8" fill="hold" grpId="0" nodeType="clickEffect">
                                  <p:stCondLst>
                                    <p:cond delay="0"/>
                                  </p:stCondLst>
                                  <p:childTnLst>
                                    <p:set>
                                      <p:cBhvr>
                                        <p:cTn id="41" dur="1" fill="hold">
                                          <p:stCondLst>
                                            <p:cond delay="0"/>
                                          </p:stCondLst>
                                        </p:cTn>
                                        <p:tgtEl>
                                          <p:spTgt spid="289806">
                                            <p:txEl>
                                              <p:pRg st="4" end="4"/>
                                            </p:txEl>
                                          </p:spTgt>
                                        </p:tgtEl>
                                        <p:attrNameLst>
                                          <p:attrName>style.visibility</p:attrName>
                                        </p:attrNameLst>
                                      </p:cBhvr>
                                      <p:to>
                                        <p:strVal val="visible"/>
                                      </p:to>
                                    </p:set>
                                    <p:anim calcmode="lin" valueType="num">
                                      <p:cBhvr additive="base">
                                        <p:cTn id="42" dur="500" fill="hold"/>
                                        <p:tgtEl>
                                          <p:spTgt spid="289806">
                                            <p:txEl>
                                              <p:pRg st="4" end="4"/>
                                            </p:txEl>
                                          </p:spTgt>
                                        </p:tgtEl>
                                        <p:attrNameLst>
                                          <p:attrName>ppt_x</p:attrName>
                                        </p:attrNameLst>
                                      </p:cBhvr>
                                      <p:tavLst>
                                        <p:tav tm="0">
                                          <p:val>
                                            <p:strVal val="0-#ppt_w/2"/>
                                          </p:val>
                                        </p:tav>
                                        <p:tav tm="100000">
                                          <p:val>
                                            <p:strVal val="#ppt_x"/>
                                          </p:val>
                                        </p:tav>
                                      </p:tavLst>
                                    </p:anim>
                                    <p:anim calcmode="lin" valueType="num">
                                      <p:cBhvr additive="base">
                                        <p:cTn id="43" dur="500" fill="hold"/>
                                        <p:tgtEl>
                                          <p:spTgt spid="289806">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8" fill="hold" grpId="0" nodeType="clickEffect">
                                  <p:stCondLst>
                                    <p:cond delay="0"/>
                                  </p:stCondLst>
                                  <p:childTnLst>
                                    <p:set>
                                      <p:cBhvr>
                                        <p:cTn id="47" dur="1" fill="hold">
                                          <p:stCondLst>
                                            <p:cond delay="0"/>
                                          </p:stCondLst>
                                        </p:cTn>
                                        <p:tgtEl>
                                          <p:spTgt spid="289806">
                                            <p:txEl>
                                              <p:pRg st="5" end="5"/>
                                            </p:txEl>
                                          </p:spTgt>
                                        </p:tgtEl>
                                        <p:attrNameLst>
                                          <p:attrName>style.visibility</p:attrName>
                                        </p:attrNameLst>
                                      </p:cBhvr>
                                      <p:to>
                                        <p:strVal val="visible"/>
                                      </p:to>
                                    </p:set>
                                    <p:anim calcmode="lin" valueType="num">
                                      <p:cBhvr additive="base">
                                        <p:cTn id="48" dur="500" fill="hold"/>
                                        <p:tgtEl>
                                          <p:spTgt spid="289806">
                                            <p:txEl>
                                              <p:pRg st="5" end="5"/>
                                            </p:txEl>
                                          </p:spTgt>
                                        </p:tgtEl>
                                        <p:attrNameLst>
                                          <p:attrName>ppt_x</p:attrName>
                                        </p:attrNameLst>
                                      </p:cBhvr>
                                      <p:tavLst>
                                        <p:tav tm="0">
                                          <p:val>
                                            <p:strVal val="0-#ppt_w/2"/>
                                          </p:val>
                                        </p:tav>
                                        <p:tav tm="100000">
                                          <p:val>
                                            <p:strVal val="#ppt_x"/>
                                          </p:val>
                                        </p:tav>
                                      </p:tavLst>
                                    </p:anim>
                                    <p:anim calcmode="lin" valueType="num">
                                      <p:cBhvr additive="base">
                                        <p:cTn id="49" dur="500" fill="hold"/>
                                        <p:tgtEl>
                                          <p:spTgt spid="289806">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2" presetClass="entr" presetSubtype="8" fill="hold" grpId="0" nodeType="clickEffect">
                                  <p:stCondLst>
                                    <p:cond delay="0"/>
                                  </p:stCondLst>
                                  <p:childTnLst>
                                    <p:set>
                                      <p:cBhvr>
                                        <p:cTn id="53" dur="1" fill="hold">
                                          <p:stCondLst>
                                            <p:cond delay="0"/>
                                          </p:stCondLst>
                                        </p:cTn>
                                        <p:tgtEl>
                                          <p:spTgt spid="289806">
                                            <p:txEl>
                                              <p:pRg st="6" end="6"/>
                                            </p:txEl>
                                          </p:spTgt>
                                        </p:tgtEl>
                                        <p:attrNameLst>
                                          <p:attrName>style.visibility</p:attrName>
                                        </p:attrNameLst>
                                      </p:cBhvr>
                                      <p:to>
                                        <p:strVal val="visible"/>
                                      </p:to>
                                    </p:set>
                                    <p:anim calcmode="lin" valueType="num">
                                      <p:cBhvr additive="base">
                                        <p:cTn id="54" dur="500" fill="hold"/>
                                        <p:tgtEl>
                                          <p:spTgt spid="289806">
                                            <p:txEl>
                                              <p:pRg st="6" end="6"/>
                                            </p:txEl>
                                          </p:spTgt>
                                        </p:tgtEl>
                                        <p:attrNameLst>
                                          <p:attrName>ppt_x</p:attrName>
                                        </p:attrNameLst>
                                      </p:cBhvr>
                                      <p:tavLst>
                                        <p:tav tm="0">
                                          <p:val>
                                            <p:strVal val="0-#ppt_w/2"/>
                                          </p:val>
                                        </p:tav>
                                        <p:tav tm="100000">
                                          <p:val>
                                            <p:strVal val="#ppt_x"/>
                                          </p:val>
                                        </p:tav>
                                      </p:tavLst>
                                    </p:anim>
                                    <p:anim calcmode="lin" valueType="num">
                                      <p:cBhvr additive="base">
                                        <p:cTn id="55" dur="500" fill="hold"/>
                                        <p:tgtEl>
                                          <p:spTgt spid="289806">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56" fill="hold" nodeType="clickPar">
                      <p:stCondLst>
                        <p:cond delay="indefinite"/>
                      </p:stCondLst>
                      <p:childTnLst>
                        <p:par>
                          <p:cTn id="57" fill="hold" nodeType="withGroup">
                            <p:stCondLst>
                              <p:cond delay="0"/>
                            </p:stCondLst>
                            <p:childTnLst>
                              <p:par>
                                <p:cTn id="58" presetID="2" presetClass="entr" presetSubtype="8" fill="hold" grpId="0" nodeType="clickEffect">
                                  <p:stCondLst>
                                    <p:cond delay="0"/>
                                  </p:stCondLst>
                                  <p:childTnLst>
                                    <p:set>
                                      <p:cBhvr>
                                        <p:cTn id="59" dur="1" fill="hold">
                                          <p:stCondLst>
                                            <p:cond delay="0"/>
                                          </p:stCondLst>
                                        </p:cTn>
                                        <p:tgtEl>
                                          <p:spTgt spid="289806">
                                            <p:txEl>
                                              <p:pRg st="7" end="7"/>
                                            </p:txEl>
                                          </p:spTgt>
                                        </p:tgtEl>
                                        <p:attrNameLst>
                                          <p:attrName>style.visibility</p:attrName>
                                        </p:attrNameLst>
                                      </p:cBhvr>
                                      <p:to>
                                        <p:strVal val="visible"/>
                                      </p:to>
                                    </p:set>
                                    <p:anim calcmode="lin" valueType="num">
                                      <p:cBhvr additive="base">
                                        <p:cTn id="60" dur="500" fill="hold"/>
                                        <p:tgtEl>
                                          <p:spTgt spid="289806">
                                            <p:txEl>
                                              <p:pRg st="7" end="7"/>
                                            </p:txEl>
                                          </p:spTgt>
                                        </p:tgtEl>
                                        <p:attrNameLst>
                                          <p:attrName>ppt_x</p:attrName>
                                        </p:attrNameLst>
                                      </p:cBhvr>
                                      <p:tavLst>
                                        <p:tav tm="0">
                                          <p:val>
                                            <p:strVal val="0-#ppt_w/2"/>
                                          </p:val>
                                        </p:tav>
                                        <p:tav tm="100000">
                                          <p:val>
                                            <p:strVal val="#ppt_x"/>
                                          </p:val>
                                        </p:tav>
                                      </p:tavLst>
                                    </p:anim>
                                    <p:anim calcmode="lin" valueType="num">
                                      <p:cBhvr additive="base">
                                        <p:cTn id="61" dur="500" fill="hold"/>
                                        <p:tgtEl>
                                          <p:spTgt spid="289806">
                                            <p:txEl>
                                              <p:pRg st="7" end="7"/>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9794" grpId="0" animBg="1" autoUpdateAnimBg="0"/>
      <p:bldP spid="289795" grpId="0" animBg="1"/>
      <p:bldP spid="289806" grpId="0" build="p" bldLvl="5"/>
    </p:bldLst>
  </p:timing>
</p:sld>
</file>

<file path=ppt/slides/slide8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4754"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82947"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4A67DE25-6154-41FF-A4FD-518E1A73EDD8}" type="slidenum">
              <a:rPr lang="de-DE" altLang="en-US" sz="900" smtClean="0">
                <a:solidFill>
                  <a:schemeClr val="accent2"/>
                </a:solidFill>
              </a:rPr>
              <a:pPr/>
              <a:t>84</a:t>
            </a:fld>
            <a:endParaRPr lang="de-DE" altLang="en-US" sz="1400" b="0" smtClean="0">
              <a:solidFill>
                <a:schemeClr val="tx1"/>
              </a:solidFill>
            </a:endParaRPr>
          </a:p>
        </p:txBody>
      </p:sp>
      <p:sp>
        <p:nvSpPr>
          <p:cNvPr id="359426"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2.2.1 Biometrische Grundlagen</a:t>
            </a:r>
          </a:p>
        </p:txBody>
      </p:sp>
      <p:sp>
        <p:nvSpPr>
          <p:cNvPr id="359427"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2.2.1.3 Studiendesign: 2.2.1.3.6 Anzahl der Patienten</a:t>
            </a:r>
          </a:p>
        </p:txBody>
      </p:sp>
      <p:sp>
        <p:nvSpPr>
          <p:cNvPr id="82950"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82951"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pic>
        <p:nvPicPr>
          <p:cNvPr id="82952" name="Picture 8" descr="Patientenzahl"/>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a:xfrm>
            <a:off x="1476375" y="1628775"/>
            <a:ext cx="6551613" cy="4044950"/>
          </a:xfrm>
          <a:prstGeom prst="rect">
            <a:avLst/>
          </a:prstGeom>
          <a:ln>
            <a:noFill/>
          </a:ln>
          <a:effectLst>
            <a:outerShdw blurRad="292100" dist="139700" dir="2700000" algn="tl" rotWithShape="0">
              <a:srgbClr val="333333">
                <a:alpha val="65000"/>
              </a:srgbClr>
            </a:outerShdw>
          </a:effectLst>
        </p:spPr>
      </p:pic>
      <p:sp>
        <p:nvSpPr>
          <p:cNvPr id="82953" name="Text Box 10"/>
          <p:cNvSpPr txBox="1">
            <a:spLocks noChangeArrowheads="1"/>
          </p:cNvSpPr>
          <p:nvPr/>
        </p:nvSpPr>
        <p:spPr bwMode="auto">
          <a:xfrm>
            <a:off x="755650" y="6308725"/>
            <a:ext cx="6985000"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sz="1200"/>
              <a:t>aus Antes et al. Evidenz-basierte Medizin. Thieme 2003</a:t>
            </a:r>
          </a:p>
        </p:txBody>
      </p:sp>
      <p:sp>
        <p:nvSpPr>
          <p:cNvPr id="82954" name="Text Box 11"/>
          <p:cNvSpPr txBox="1">
            <a:spLocks noChangeArrowheads="1"/>
          </p:cNvSpPr>
          <p:nvPr/>
        </p:nvSpPr>
        <p:spPr bwMode="auto">
          <a:xfrm>
            <a:off x="347349" y="5789612"/>
            <a:ext cx="8064500"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sz="1200" dirty="0">
                <a:solidFill>
                  <a:schemeClr val="tx1"/>
                </a:solidFill>
              </a:rPr>
              <a:t>Erforderliche Stichprobenumfänge pro Behandlungsgruppe für </a:t>
            </a:r>
            <a:r>
              <a:rPr lang="de-DE" altLang="en-US" sz="1200" dirty="0">
                <a:solidFill>
                  <a:schemeClr val="tx1"/>
                </a:solidFill>
                <a:sym typeface="Symbol" pitchFamily="18" charset="2"/>
              </a:rPr>
              <a:t>=0,05 und  = 0,2 (nach </a:t>
            </a:r>
            <a:r>
              <a:rPr lang="de-DE" altLang="en-US" sz="1200" dirty="0" err="1">
                <a:solidFill>
                  <a:schemeClr val="tx1"/>
                </a:solidFill>
                <a:sym typeface="Symbol" pitchFamily="18" charset="2"/>
              </a:rPr>
              <a:t>Feigl</a:t>
            </a:r>
            <a:r>
              <a:rPr lang="de-DE" altLang="en-US" sz="1200" dirty="0">
                <a:solidFill>
                  <a:schemeClr val="tx1"/>
                </a:solidFill>
                <a:sym typeface="Symbol" pitchFamily="18" charset="2"/>
              </a:rPr>
              <a:t> 1978)</a:t>
            </a:r>
          </a:p>
        </p:txBody>
      </p:sp>
    </p:spTree>
  </p:cSld>
  <p:clrMapOvr>
    <a:masterClrMapping/>
  </p:clrMapOvr>
  <p:transition>
    <p:zoom/>
  </p:transition>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5778"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83971"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95070F90-DC6A-4E38-A6D6-1C734DB9D33B}" type="slidenum">
              <a:rPr lang="de-DE" altLang="en-US" sz="900" smtClean="0">
                <a:solidFill>
                  <a:schemeClr val="accent2"/>
                </a:solidFill>
              </a:rPr>
              <a:pPr/>
              <a:t>85</a:t>
            </a:fld>
            <a:endParaRPr lang="de-DE" altLang="en-US" sz="1400" b="0" smtClean="0">
              <a:solidFill>
                <a:schemeClr val="tx1"/>
              </a:solidFill>
            </a:endParaRPr>
          </a:p>
        </p:txBody>
      </p:sp>
      <p:sp>
        <p:nvSpPr>
          <p:cNvPr id="293890"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2.2.1 Biometrische Grundlagen</a:t>
            </a:r>
          </a:p>
        </p:txBody>
      </p:sp>
      <p:sp>
        <p:nvSpPr>
          <p:cNvPr id="293891"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2.2.1.3 Studiendesign: 2.2.1.3.7 Dauer der Studie</a:t>
            </a:r>
          </a:p>
        </p:txBody>
      </p:sp>
      <p:sp>
        <p:nvSpPr>
          <p:cNvPr id="83974"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83975"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293894" name="Rectangle 6"/>
          <p:cNvSpPr>
            <a:spLocks noGrp="1" noChangeArrowheads="1"/>
          </p:cNvSpPr>
          <p:nvPr>
            <p:ph type="body" idx="1"/>
          </p:nvPr>
        </p:nvSpPr>
        <p:spPr>
          <a:xfrm>
            <a:off x="755650" y="1628775"/>
            <a:ext cx="7772400" cy="4824413"/>
          </a:xfrm>
          <a:noFill/>
        </p:spPr>
        <p:txBody>
          <a:bodyPr/>
          <a:lstStyle/>
          <a:p>
            <a:pPr marL="342900" indent="-342900">
              <a:lnSpc>
                <a:spcPct val="80000"/>
              </a:lnSpc>
            </a:pPr>
            <a:r>
              <a:rPr lang="de-DE" altLang="en-US" sz="2000" smtClean="0">
                <a:ea typeface="ＭＳ Ｐゴシック" pitchFamily="34" charset="-128"/>
              </a:rPr>
              <a:t>Die Dauer der Studie muss </a:t>
            </a:r>
            <a:r>
              <a:rPr lang="de-DE" altLang="en-US" sz="2000" u="sng" smtClean="0">
                <a:ea typeface="ＭＳ Ｐゴシック" pitchFamily="34" charset="-128"/>
              </a:rPr>
              <a:t>vor</a:t>
            </a:r>
            <a:r>
              <a:rPr lang="de-DE" altLang="en-US" sz="2000" smtClean="0">
                <a:ea typeface="ＭＳ Ｐゴシック" pitchFamily="34" charset="-128"/>
              </a:rPr>
              <a:t> Beginn der Studie festgelegt werden. Sie ist abhängig von</a:t>
            </a:r>
          </a:p>
          <a:p>
            <a:pPr marL="1600200" lvl="3" indent="-228600">
              <a:lnSpc>
                <a:spcPct val="80000"/>
              </a:lnSpc>
            </a:pPr>
            <a:r>
              <a:rPr lang="de-DE" altLang="en-US" sz="2000" smtClean="0">
                <a:ea typeface="ＭＳ Ｐゴシック" pitchFamily="34" charset="-128"/>
              </a:rPr>
              <a:t>Häufigkeit der Krankheit</a:t>
            </a:r>
          </a:p>
          <a:p>
            <a:pPr marL="1600200" lvl="3" indent="-228600">
              <a:lnSpc>
                <a:spcPct val="80000"/>
              </a:lnSpc>
            </a:pPr>
            <a:r>
              <a:rPr lang="de-DE" altLang="en-US" sz="2000" smtClean="0">
                <a:ea typeface="ＭＳ Ｐゴシック" pitchFamily="34" charset="-128"/>
              </a:rPr>
              <a:t>Anzahl der beteiligten Zentren</a:t>
            </a:r>
          </a:p>
          <a:p>
            <a:pPr marL="1600200" lvl="3" indent="-228600">
              <a:lnSpc>
                <a:spcPct val="80000"/>
              </a:lnSpc>
            </a:pPr>
            <a:r>
              <a:rPr lang="de-DE" altLang="en-US" sz="2000" smtClean="0">
                <a:ea typeface="ＭＳ Ｐゴシック" pitchFamily="34" charset="-128"/>
              </a:rPr>
              <a:t>Verlauf der Krankheit</a:t>
            </a:r>
          </a:p>
          <a:p>
            <a:pPr marL="742950" lvl="1" indent="-285750">
              <a:lnSpc>
                <a:spcPct val="80000"/>
              </a:lnSpc>
            </a:pPr>
            <a:r>
              <a:rPr lang="de-DE" altLang="en-US" sz="1800" smtClean="0">
                <a:ea typeface="ＭＳ Ｐゴシック" pitchFamily="34" charset="-128"/>
              </a:rPr>
              <a:t>Eine inadequate Dauer oder Erfassungszeitspanne der Studie kann zu erheblichen Fehlschlüssen führen!</a:t>
            </a:r>
          </a:p>
          <a:p>
            <a:pPr marL="742950" lvl="1" indent="-285750">
              <a:lnSpc>
                <a:spcPct val="80000"/>
              </a:lnSpc>
            </a:pPr>
            <a:r>
              <a:rPr lang="de-DE" altLang="en-US" sz="1800" smtClean="0">
                <a:ea typeface="ＭＳ Ｐゴシック" pitchFamily="34" charset="-128"/>
              </a:rPr>
              <a:t>Auswaschphasen und hang-over-Phänomenen</a:t>
            </a:r>
          </a:p>
          <a:p>
            <a:pPr marL="742950" lvl="1" indent="-285750">
              <a:lnSpc>
                <a:spcPct val="80000"/>
              </a:lnSpc>
            </a:pPr>
            <a:r>
              <a:rPr lang="de-DE" altLang="en-US" sz="1800" smtClean="0">
                <a:ea typeface="ＭＳ Ｐゴシック" pitchFamily="34" charset="-128"/>
              </a:rPr>
              <a:t>Es müssen Kriterien für den Abbruch festgelegt werden (z.B. wenn eine unerwartet hohe Toxizität festgestellt wird)</a:t>
            </a:r>
          </a:p>
          <a:p>
            <a:pPr marL="742950" lvl="1" indent="-285750">
              <a:lnSpc>
                <a:spcPct val="80000"/>
              </a:lnSpc>
            </a:pPr>
            <a:r>
              <a:rPr lang="de-DE" altLang="en-US" sz="1800" smtClean="0">
                <a:ea typeface="ＭＳ Ｐゴシック" pitchFamily="34" charset="-128"/>
              </a:rPr>
              <a:t>Vorsicht beim vorzeitigen Abbruch wegen positiven Ergebnissen. Dies kann besonders bei wenigen Ereignissen zu optimistischen Resultaten*</a:t>
            </a:r>
          </a:p>
          <a:p>
            <a:pPr marL="1600200" lvl="3" indent="-228600">
              <a:lnSpc>
                <a:spcPct val="80000"/>
              </a:lnSpc>
            </a:pPr>
            <a:r>
              <a:rPr lang="de-DE" altLang="en-US" sz="1400" smtClean="0">
                <a:ea typeface="ＭＳ Ｐゴシック" pitchFamily="34" charset="-128"/>
              </a:rPr>
              <a:t> </a:t>
            </a:r>
            <a:r>
              <a:rPr lang="de-DE" altLang="en-US" b="1" smtClean="0">
                <a:ea typeface="ＭＳ Ｐゴシック" pitchFamily="34" charset="-128"/>
              </a:rPr>
              <a:t>z.B. in einer kardiologischen Studie (Bisoprolol bei kardiovaskulären OP) wurde nach 112 der vorgesehenen 266 Patienten ein extrem signifikanter Unterschied (RR = 0,09) gefunden. Diese Studie wurde nicht gestoppt und am Ende konnte keinen signifikanten Unterschied gefunden werden!</a:t>
            </a:r>
          </a:p>
        </p:txBody>
      </p:sp>
      <p:sp>
        <p:nvSpPr>
          <p:cNvPr id="83977" name="Text Box 7"/>
          <p:cNvSpPr txBox="1">
            <a:spLocks noChangeArrowheads="1"/>
          </p:cNvSpPr>
          <p:nvPr/>
        </p:nvSpPr>
        <p:spPr bwMode="auto">
          <a:xfrm>
            <a:off x="755650" y="6308725"/>
            <a:ext cx="6985000"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sz="1200"/>
              <a:t>* Montori et al. JAMA 2005;294(17)2203-2209</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93890"/>
                                        </p:tgtEl>
                                        <p:attrNameLst>
                                          <p:attrName>style.visibility</p:attrName>
                                        </p:attrNameLst>
                                      </p:cBhvr>
                                      <p:to>
                                        <p:strVal val="visible"/>
                                      </p:to>
                                    </p:set>
                                    <p:anim calcmode="lin" valueType="num">
                                      <p:cBhvr additive="base">
                                        <p:cTn id="7" dur="500" fill="hold"/>
                                        <p:tgtEl>
                                          <p:spTgt spid="293890"/>
                                        </p:tgtEl>
                                        <p:attrNameLst>
                                          <p:attrName>ppt_x</p:attrName>
                                        </p:attrNameLst>
                                      </p:cBhvr>
                                      <p:tavLst>
                                        <p:tav tm="0">
                                          <p:val>
                                            <p:strVal val="#ppt_x"/>
                                          </p:val>
                                        </p:tav>
                                        <p:tav tm="100000">
                                          <p:val>
                                            <p:strVal val="#ppt_x"/>
                                          </p:val>
                                        </p:tav>
                                      </p:tavLst>
                                    </p:anim>
                                    <p:anim calcmode="lin" valueType="num">
                                      <p:cBhvr additive="base">
                                        <p:cTn id="8" dur="500" fill="hold"/>
                                        <p:tgtEl>
                                          <p:spTgt spid="293890"/>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293891"/>
                                        </p:tgtEl>
                                        <p:attrNameLst>
                                          <p:attrName>style.visibility</p:attrName>
                                        </p:attrNameLst>
                                      </p:cBhvr>
                                      <p:to>
                                        <p:strVal val="visible"/>
                                      </p:to>
                                    </p:set>
                                    <p:anim calcmode="lin" valueType="num">
                                      <p:cBhvr additive="base">
                                        <p:cTn id="12" dur="500" fill="hold"/>
                                        <p:tgtEl>
                                          <p:spTgt spid="293891"/>
                                        </p:tgtEl>
                                        <p:attrNameLst>
                                          <p:attrName>ppt_x</p:attrName>
                                        </p:attrNameLst>
                                      </p:cBhvr>
                                      <p:tavLst>
                                        <p:tav tm="0">
                                          <p:val>
                                            <p:strVal val="0-#ppt_w/2"/>
                                          </p:val>
                                        </p:tav>
                                        <p:tav tm="100000">
                                          <p:val>
                                            <p:strVal val="#ppt_x"/>
                                          </p:val>
                                        </p:tav>
                                      </p:tavLst>
                                    </p:anim>
                                    <p:anim calcmode="lin" valueType="num">
                                      <p:cBhvr additive="base">
                                        <p:cTn id="13" dur="500" fill="hold"/>
                                        <p:tgtEl>
                                          <p:spTgt spid="293891"/>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293894">
                                            <p:txEl>
                                              <p:pRg st="0" end="0"/>
                                            </p:txEl>
                                          </p:spTgt>
                                        </p:tgtEl>
                                        <p:attrNameLst>
                                          <p:attrName>style.visibility</p:attrName>
                                        </p:attrNameLst>
                                      </p:cBhvr>
                                      <p:to>
                                        <p:strVal val="visible"/>
                                      </p:to>
                                    </p:set>
                                    <p:anim calcmode="lin" valueType="num">
                                      <p:cBhvr additive="base">
                                        <p:cTn id="18" dur="500" fill="hold"/>
                                        <p:tgtEl>
                                          <p:spTgt spid="293894">
                                            <p:txEl>
                                              <p:pRg st="0" end="0"/>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29389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293894">
                                            <p:txEl>
                                              <p:pRg st="1" end="1"/>
                                            </p:txEl>
                                          </p:spTgt>
                                        </p:tgtEl>
                                        <p:attrNameLst>
                                          <p:attrName>style.visibility</p:attrName>
                                        </p:attrNameLst>
                                      </p:cBhvr>
                                      <p:to>
                                        <p:strVal val="visible"/>
                                      </p:to>
                                    </p:set>
                                    <p:anim calcmode="lin" valueType="num">
                                      <p:cBhvr additive="base">
                                        <p:cTn id="24" dur="500" fill="hold"/>
                                        <p:tgtEl>
                                          <p:spTgt spid="293894">
                                            <p:txEl>
                                              <p:pRg st="1" end="1"/>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29389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293894">
                                            <p:txEl>
                                              <p:pRg st="2" end="2"/>
                                            </p:txEl>
                                          </p:spTgt>
                                        </p:tgtEl>
                                        <p:attrNameLst>
                                          <p:attrName>style.visibility</p:attrName>
                                        </p:attrNameLst>
                                      </p:cBhvr>
                                      <p:to>
                                        <p:strVal val="visible"/>
                                      </p:to>
                                    </p:set>
                                    <p:anim calcmode="lin" valueType="num">
                                      <p:cBhvr additive="base">
                                        <p:cTn id="30" dur="500" fill="hold"/>
                                        <p:tgtEl>
                                          <p:spTgt spid="293894">
                                            <p:txEl>
                                              <p:pRg st="2" end="2"/>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29389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 presetClass="entr" presetSubtype="8" fill="hold" grpId="0" nodeType="clickEffect">
                                  <p:stCondLst>
                                    <p:cond delay="0"/>
                                  </p:stCondLst>
                                  <p:childTnLst>
                                    <p:set>
                                      <p:cBhvr>
                                        <p:cTn id="35" dur="1" fill="hold">
                                          <p:stCondLst>
                                            <p:cond delay="0"/>
                                          </p:stCondLst>
                                        </p:cTn>
                                        <p:tgtEl>
                                          <p:spTgt spid="293894">
                                            <p:txEl>
                                              <p:pRg st="3" end="3"/>
                                            </p:txEl>
                                          </p:spTgt>
                                        </p:tgtEl>
                                        <p:attrNameLst>
                                          <p:attrName>style.visibility</p:attrName>
                                        </p:attrNameLst>
                                      </p:cBhvr>
                                      <p:to>
                                        <p:strVal val="visible"/>
                                      </p:to>
                                    </p:set>
                                    <p:anim calcmode="lin" valueType="num">
                                      <p:cBhvr additive="base">
                                        <p:cTn id="36" dur="500" fill="hold"/>
                                        <p:tgtEl>
                                          <p:spTgt spid="293894">
                                            <p:txEl>
                                              <p:pRg st="3" end="3"/>
                                            </p:txEl>
                                          </p:spTgt>
                                        </p:tgtEl>
                                        <p:attrNameLst>
                                          <p:attrName>ppt_x</p:attrName>
                                        </p:attrNameLst>
                                      </p:cBhvr>
                                      <p:tavLst>
                                        <p:tav tm="0">
                                          <p:val>
                                            <p:strVal val="0-#ppt_w/2"/>
                                          </p:val>
                                        </p:tav>
                                        <p:tav tm="100000">
                                          <p:val>
                                            <p:strVal val="#ppt_x"/>
                                          </p:val>
                                        </p:tav>
                                      </p:tavLst>
                                    </p:anim>
                                    <p:anim calcmode="lin" valueType="num">
                                      <p:cBhvr additive="base">
                                        <p:cTn id="37" dur="500" fill="hold"/>
                                        <p:tgtEl>
                                          <p:spTgt spid="29389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8" fill="hold" grpId="0" nodeType="clickEffect">
                                  <p:stCondLst>
                                    <p:cond delay="0"/>
                                  </p:stCondLst>
                                  <p:childTnLst>
                                    <p:set>
                                      <p:cBhvr>
                                        <p:cTn id="41" dur="1" fill="hold">
                                          <p:stCondLst>
                                            <p:cond delay="0"/>
                                          </p:stCondLst>
                                        </p:cTn>
                                        <p:tgtEl>
                                          <p:spTgt spid="293894">
                                            <p:txEl>
                                              <p:pRg st="4" end="4"/>
                                            </p:txEl>
                                          </p:spTgt>
                                        </p:tgtEl>
                                        <p:attrNameLst>
                                          <p:attrName>style.visibility</p:attrName>
                                        </p:attrNameLst>
                                      </p:cBhvr>
                                      <p:to>
                                        <p:strVal val="visible"/>
                                      </p:to>
                                    </p:set>
                                    <p:anim calcmode="lin" valueType="num">
                                      <p:cBhvr additive="base">
                                        <p:cTn id="42" dur="500" fill="hold"/>
                                        <p:tgtEl>
                                          <p:spTgt spid="293894">
                                            <p:txEl>
                                              <p:pRg st="4" end="4"/>
                                            </p:txEl>
                                          </p:spTgt>
                                        </p:tgtEl>
                                        <p:attrNameLst>
                                          <p:attrName>ppt_x</p:attrName>
                                        </p:attrNameLst>
                                      </p:cBhvr>
                                      <p:tavLst>
                                        <p:tav tm="0">
                                          <p:val>
                                            <p:strVal val="0-#ppt_w/2"/>
                                          </p:val>
                                        </p:tav>
                                        <p:tav tm="100000">
                                          <p:val>
                                            <p:strVal val="#ppt_x"/>
                                          </p:val>
                                        </p:tav>
                                      </p:tavLst>
                                    </p:anim>
                                    <p:anim calcmode="lin" valueType="num">
                                      <p:cBhvr additive="base">
                                        <p:cTn id="43" dur="500" fill="hold"/>
                                        <p:tgtEl>
                                          <p:spTgt spid="293894">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8" fill="hold" grpId="0" nodeType="clickEffect">
                                  <p:stCondLst>
                                    <p:cond delay="0"/>
                                  </p:stCondLst>
                                  <p:childTnLst>
                                    <p:set>
                                      <p:cBhvr>
                                        <p:cTn id="47" dur="1" fill="hold">
                                          <p:stCondLst>
                                            <p:cond delay="0"/>
                                          </p:stCondLst>
                                        </p:cTn>
                                        <p:tgtEl>
                                          <p:spTgt spid="293894">
                                            <p:txEl>
                                              <p:pRg st="5" end="5"/>
                                            </p:txEl>
                                          </p:spTgt>
                                        </p:tgtEl>
                                        <p:attrNameLst>
                                          <p:attrName>style.visibility</p:attrName>
                                        </p:attrNameLst>
                                      </p:cBhvr>
                                      <p:to>
                                        <p:strVal val="visible"/>
                                      </p:to>
                                    </p:set>
                                    <p:anim calcmode="lin" valueType="num">
                                      <p:cBhvr additive="base">
                                        <p:cTn id="48" dur="500" fill="hold"/>
                                        <p:tgtEl>
                                          <p:spTgt spid="293894">
                                            <p:txEl>
                                              <p:pRg st="5" end="5"/>
                                            </p:txEl>
                                          </p:spTgt>
                                        </p:tgtEl>
                                        <p:attrNameLst>
                                          <p:attrName>ppt_x</p:attrName>
                                        </p:attrNameLst>
                                      </p:cBhvr>
                                      <p:tavLst>
                                        <p:tav tm="0">
                                          <p:val>
                                            <p:strVal val="0-#ppt_w/2"/>
                                          </p:val>
                                        </p:tav>
                                        <p:tav tm="100000">
                                          <p:val>
                                            <p:strVal val="#ppt_x"/>
                                          </p:val>
                                        </p:tav>
                                      </p:tavLst>
                                    </p:anim>
                                    <p:anim calcmode="lin" valueType="num">
                                      <p:cBhvr additive="base">
                                        <p:cTn id="49" dur="500" fill="hold"/>
                                        <p:tgtEl>
                                          <p:spTgt spid="293894">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2" presetClass="entr" presetSubtype="8" fill="hold" grpId="0" nodeType="clickEffect">
                                  <p:stCondLst>
                                    <p:cond delay="0"/>
                                  </p:stCondLst>
                                  <p:childTnLst>
                                    <p:set>
                                      <p:cBhvr>
                                        <p:cTn id="53" dur="1" fill="hold">
                                          <p:stCondLst>
                                            <p:cond delay="0"/>
                                          </p:stCondLst>
                                        </p:cTn>
                                        <p:tgtEl>
                                          <p:spTgt spid="293894">
                                            <p:txEl>
                                              <p:pRg st="6" end="6"/>
                                            </p:txEl>
                                          </p:spTgt>
                                        </p:tgtEl>
                                        <p:attrNameLst>
                                          <p:attrName>style.visibility</p:attrName>
                                        </p:attrNameLst>
                                      </p:cBhvr>
                                      <p:to>
                                        <p:strVal val="visible"/>
                                      </p:to>
                                    </p:set>
                                    <p:anim calcmode="lin" valueType="num">
                                      <p:cBhvr additive="base">
                                        <p:cTn id="54" dur="500" fill="hold"/>
                                        <p:tgtEl>
                                          <p:spTgt spid="293894">
                                            <p:txEl>
                                              <p:pRg st="6" end="6"/>
                                            </p:txEl>
                                          </p:spTgt>
                                        </p:tgtEl>
                                        <p:attrNameLst>
                                          <p:attrName>ppt_x</p:attrName>
                                        </p:attrNameLst>
                                      </p:cBhvr>
                                      <p:tavLst>
                                        <p:tav tm="0">
                                          <p:val>
                                            <p:strVal val="0-#ppt_w/2"/>
                                          </p:val>
                                        </p:tav>
                                        <p:tav tm="100000">
                                          <p:val>
                                            <p:strVal val="#ppt_x"/>
                                          </p:val>
                                        </p:tav>
                                      </p:tavLst>
                                    </p:anim>
                                    <p:anim calcmode="lin" valueType="num">
                                      <p:cBhvr additive="base">
                                        <p:cTn id="55" dur="500" fill="hold"/>
                                        <p:tgtEl>
                                          <p:spTgt spid="293894">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56" fill="hold" nodeType="clickPar">
                      <p:stCondLst>
                        <p:cond delay="indefinite"/>
                      </p:stCondLst>
                      <p:childTnLst>
                        <p:par>
                          <p:cTn id="57" fill="hold" nodeType="withGroup">
                            <p:stCondLst>
                              <p:cond delay="0"/>
                            </p:stCondLst>
                            <p:childTnLst>
                              <p:par>
                                <p:cTn id="58" presetID="2" presetClass="entr" presetSubtype="8" fill="hold" grpId="0" nodeType="clickEffect">
                                  <p:stCondLst>
                                    <p:cond delay="0"/>
                                  </p:stCondLst>
                                  <p:childTnLst>
                                    <p:set>
                                      <p:cBhvr>
                                        <p:cTn id="59" dur="1" fill="hold">
                                          <p:stCondLst>
                                            <p:cond delay="0"/>
                                          </p:stCondLst>
                                        </p:cTn>
                                        <p:tgtEl>
                                          <p:spTgt spid="293894">
                                            <p:txEl>
                                              <p:pRg st="7" end="7"/>
                                            </p:txEl>
                                          </p:spTgt>
                                        </p:tgtEl>
                                        <p:attrNameLst>
                                          <p:attrName>style.visibility</p:attrName>
                                        </p:attrNameLst>
                                      </p:cBhvr>
                                      <p:to>
                                        <p:strVal val="visible"/>
                                      </p:to>
                                    </p:set>
                                    <p:anim calcmode="lin" valueType="num">
                                      <p:cBhvr additive="base">
                                        <p:cTn id="60" dur="500" fill="hold"/>
                                        <p:tgtEl>
                                          <p:spTgt spid="293894">
                                            <p:txEl>
                                              <p:pRg st="7" end="7"/>
                                            </p:txEl>
                                          </p:spTgt>
                                        </p:tgtEl>
                                        <p:attrNameLst>
                                          <p:attrName>ppt_x</p:attrName>
                                        </p:attrNameLst>
                                      </p:cBhvr>
                                      <p:tavLst>
                                        <p:tav tm="0">
                                          <p:val>
                                            <p:strVal val="0-#ppt_w/2"/>
                                          </p:val>
                                        </p:tav>
                                        <p:tav tm="100000">
                                          <p:val>
                                            <p:strVal val="#ppt_x"/>
                                          </p:val>
                                        </p:tav>
                                      </p:tavLst>
                                    </p:anim>
                                    <p:anim calcmode="lin" valueType="num">
                                      <p:cBhvr additive="base">
                                        <p:cTn id="61" dur="500" fill="hold"/>
                                        <p:tgtEl>
                                          <p:spTgt spid="293894">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62" fill="hold" nodeType="clickPar">
                      <p:stCondLst>
                        <p:cond delay="indefinite"/>
                      </p:stCondLst>
                      <p:childTnLst>
                        <p:par>
                          <p:cTn id="63" fill="hold" nodeType="withGroup">
                            <p:stCondLst>
                              <p:cond delay="0"/>
                            </p:stCondLst>
                            <p:childTnLst>
                              <p:par>
                                <p:cTn id="64" presetID="2" presetClass="entr" presetSubtype="8" fill="hold" grpId="0" nodeType="clickEffect">
                                  <p:stCondLst>
                                    <p:cond delay="0"/>
                                  </p:stCondLst>
                                  <p:childTnLst>
                                    <p:set>
                                      <p:cBhvr>
                                        <p:cTn id="65" dur="1" fill="hold">
                                          <p:stCondLst>
                                            <p:cond delay="0"/>
                                          </p:stCondLst>
                                        </p:cTn>
                                        <p:tgtEl>
                                          <p:spTgt spid="293894">
                                            <p:txEl>
                                              <p:pRg st="8" end="8"/>
                                            </p:txEl>
                                          </p:spTgt>
                                        </p:tgtEl>
                                        <p:attrNameLst>
                                          <p:attrName>style.visibility</p:attrName>
                                        </p:attrNameLst>
                                      </p:cBhvr>
                                      <p:to>
                                        <p:strVal val="visible"/>
                                      </p:to>
                                    </p:set>
                                    <p:anim calcmode="lin" valueType="num">
                                      <p:cBhvr additive="base">
                                        <p:cTn id="66" dur="500" fill="hold"/>
                                        <p:tgtEl>
                                          <p:spTgt spid="293894">
                                            <p:txEl>
                                              <p:pRg st="8" end="8"/>
                                            </p:txEl>
                                          </p:spTgt>
                                        </p:tgtEl>
                                        <p:attrNameLst>
                                          <p:attrName>ppt_x</p:attrName>
                                        </p:attrNameLst>
                                      </p:cBhvr>
                                      <p:tavLst>
                                        <p:tav tm="0">
                                          <p:val>
                                            <p:strVal val="0-#ppt_w/2"/>
                                          </p:val>
                                        </p:tav>
                                        <p:tav tm="100000">
                                          <p:val>
                                            <p:strVal val="#ppt_x"/>
                                          </p:val>
                                        </p:tav>
                                      </p:tavLst>
                                    </p:anim>
                                    <p:anim calcmode="lin" valueType="num">
                                      <p:cBhvr additive="base">
                                        <p:cTn id="67" dur="500" fill="hold"/>
                                        <p:tgtEl>
                                          <p:spTgt spid="293894">
                                            <p:txEl>
                                              <p:pRg st="8" end="8"/>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3890" grpId="0" animBg="1" autoUpdateAnimBg="0"/>
      <p:bldP spid="293891" grpId="0" animBg="1"/>
      <p:bldP spid="293894" grpId="0" build="p" bldLvl="5"/>
    </p:bldLst>
  </p:timing>
</p:sld>
</file>

<file path=ppt/slides/slide8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6802"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84995" name="Foliennummernplatzhalter 8"/>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7A77C7D3-512D-4C03-B043-833606309A58}" type="slidenum">
              <a:rPr lang="de-DE" altLang="en-US" sz="900" smtClean="0">
                <a:solidFill>
                  <a:schemeClr val="accent2"/>
                </a:solidFill>
              </a:rPr>
              <a:pPr/>
              <a:t>86</a:t>
            </a:fld>
            <a:endParaRPr lang="de-DE" altLang="en-US" sz="1400" b="0" smtClean="0">
              <a:solidFill>
                <a:schemeClr val="tx1"/>
              </a:solidFill>
            </a:endParaRPr>
          </a:p>
        </p:txBody>
      </p:sp>
      <p:sp>
        <p:nvSpPr>
          <p:cNvPr id="276482" name="Rectangle 2"/>
          <p:cNvSpPr>
            <a:spLocks noGrp="1" noChangeArrowheads="1"/>
          </p:cNvSpPr>
          <p:nvPr>
            <p:ph type="title" sz="quarter"/>
          </p:nvPr>
        </p:nvSpPr>
        <p:spPr>
          <a:xfrm>
            <a:off x="685800" y="539750"/>
            <a:ext cx="7772400" cy="519113"/>
          </a:xfrm>
        </p:spPr>
        <p:txBody>
          <a:bodyPr/>
          <a:lstStyle/>
          <a:p>
            <a:pPr>
              <a:defRPr/>
            </a:pPr>
            <a:r>
              <a:rPr lang="de-DE" altLang="en-US" smtClean="0">
                <a:ea typeface="ＭＳ Ｐゴシック" pitchFamily="1" charset="-128"/>
              </a:rPr>
              <a:t>2.2.1 Biometrische Grundlagen</a:t>
            </a:r>
          </a:p>
        </p:txBody>
      </p:sp>
      <p:pic>
        <p:nvPicPr>
          <p:cNvPr id="84997" name="Picture 28" descr="j0289506"/>
          <p:cNvPicPr>
            <a:picLocks noGrp="1" noChangeAspect="1" noChangeArrowheads="1"/>
          </p:cNvPicPr>
          <p:nvPr>
            <p:ph sz="quarter" idx="1"/>
          </p:nvPr>
        </p:nvPicPr>
        <p:blipFill>
          <a:blip r:embed="rId3" cstate="print">
            <a:extLst>
              <a:ext uri="{28A0092B-C50C-407E-A947-70E740481C1C}">
                <a14:useLocalDpi xmlns:a14="http://schemas.microsoft.com/office/drawing/2010/main" val="0"/>
              </a:ext>
            </a:extLst>
          </a:blip>
          <a:srcRect/>
          <a:stretch>
            <a:fillRect/>
          </a:stretch>
        </p:blipFill>
        <p:spPr>
          <a:xfrm>
            <a:off x="6443663" y="1628775"/>
            <a:ext cx="2016125" cy="1333500"/>
          </a:xfrm>
          <a:prstGeom prst="rect">
            <a:avLst/>
          </a:prstGeom>
          <a:ln>
            <a:noFill/>
          </a:ln>
          <a:effectLst>
            <a:outerShdw blurRad="292100" dist="139700" dir="2700000" algn="tl" rotWithShape="0">
              <a:srgbClr val="333333">
                <a:alpha val="65000"/>
              </a:srgbClr>
            </a:outerShdw>
          </a:effectLst>
        </p:spPr>
      </p:pic>
      <p:pic>
        <p:nvPicPr>
          <p:cNvPr id="84998" name="Picture 25" descr="j0182792"/>
          <p:cNvPicPr>
            <a:picLocks noGrp="1" noChangeAspect="1" noChangeArrowheads="1"/>
          </p:cNvPicPr>
          <p:nvPr>
            <p:ph sz="quarter" idx="2"/>
          </p:nvPr>
        </p:nvPicPr>
        <p:blipFill>
          <a:blip r:embed="rId4">
            <a:extLst>
              <a:ext uri="{28A0092B-C50C-407E-A947-70E740481C1C}">
                <a14:useLocalDpi xmlns:a14="http://schemas.microsoft.com/office/drawing/2010/main" val="0"/>
              </a:ext>
            </a:extLst>
          </a:blip>
          <a:srcRect/>
          <a:stretch>
            <a:fillRect/>
          </a:stretch>
        </p:blipFill>
        <p:spPr>
          <a:xfrm>
            <a:off x="4500563" y="1520031"/>
            <a:ext cx="998537" cy="1512888"/>
          </a:xfrm>
          <a:prstGeom prst="rect">
            <a:avLst/>
          </a:prstGeom>
          <a:ln>
            <a:noFill/>
          </a:ln>
          <a:effectLst>
            <a:outerShdw blurRad="292100" dist="139700" dir="2700000" algn="tl" rotWithShape="0">
              <a:srgbClr val="333333">
                <a:alpha val="65000"/>
              </a:srgbClr>
            </a:outerShdw>
          </a:effectLst>
        </p:spPr>
      </p:pic>
      <p:pic>
        <p:nvPicPr>
          <p:cNvPr id="276516" name="Picture 36" descr="j0240975"/>
          <p:cNvPicPr>
            <a:picLocks noGrp="1" noChangeAspect="1" noChangeArrowheads="1"/>
          </p:cNvPicPr>
          <p:nvPr>
            <p:ph sz="quarter" idx="3"/>
          </p:nvPr>
        </p:nvPicPr>
        <p:blipFill>
          <a:blip r:embed="rId5" cstate="print">
            <a:extLst>
              <a:ext uri="{28A0092B-C50C-407E-A947-70E740481C1C}">
                <a14:useLocalDpi xmlns:a14="http://schemas.microsoft.com/office/drawing/2010/main" val="0"/>
              </a:ext>
            </a:extLst>
          </a:blip>
          <a:srcRect/>
          <a:stretch>
            <a:fillRect/>
          </a:stretch>
        </p:blipFill>
        <p:spPr>
          <a:xfrm>
            <a:off x="1835150" y="3500438"/>
            <a:ext cx="900113" cy="862012"/>
          </a:xfrm>
          <a:noFill/>
        </p:spPr>
      </p:pic>
      <p:sp>
        <p:nvSpPr>
          <p:cNvPr id="276483"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2.2.1.4 Verblindung (Maskierung)</a:t>
            </a:r>
          </a:p>
        </p:txBody>
      </p:sp>
      <p:sp>
        <p:nvSpPr>
          <p:cNvPr id="85001"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85002"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pic>
        <p:nvPicPr>
          <p:cNvPr id="85003" name="Picture 30" descr="j0202069"/>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258888" y="1700213"/>
            <a:ext cx="1900237" cy="125730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5004" name="Text Box 32"/>
          <p:cNvSpPr txBox="1">
            <a:spLocks noChangeArrowheads="1"/>
          </p:cNvSpPr>
          <p:nvPr/>
        </p:nvSpPr>
        <p:spPr bwMode="auto">
          <a:xfrm>
            <a:off x="1476375" y="2924175"/>
            <a:ext cx="1655763"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dirty="0">
                <a:effectLst>
                  <a:outerShdw blurRad="38100" dist="38100" dir="2700000" algn="tl">
                    <a:srgbClr val="000000">
                      <a:alpha val="43137"/>
                    </a:srgbClr>
                  </a:outerShdw>
                </a:effectLst>
              </a:rPr>
              <a:t>Patient</a:t>
            </a:r>
          </a:p>
        </p:txBody>
      </p:sp>
      <p:sp>
        <p:nvSpPr>
          <p:cNvPr id="85005" name="Text Box 33"/>
          <p:cNvSpPr txBox="1">
            <a:spLocks noChangeArrowheads="1"/>
          </p:cNvSpPr>
          <p:nvPr/>
        </p:nvSpPr>
        <p:spPr bwMode="auto">
          <a:xfrm>
            <a:off x="4166191" y="3008313"/>
            <a:ext cx="1655763"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dirty="0">
                <a:effectLst>
                  <a:outerShdw blurRad="38100" dist="38100" dir="2700000" algn="tl">
                    <a:srgbClr val="000000">
                      <a:alpha val="43137"/>
                    </a:srgbClr>
                  </a:outerShdw>
                </a:effectLst>
              </a:rPr>
              <a:t>Arzt</a:t>
            </a:r>
          </a:p>
        </p:txBody>
      </p:sp>
      <p:sp>
        <p:nvSpPr>
          <p:cNvPr id="85006" name="Text Box 34"/>
          <p:cNvSpPr txBox="1">
            <a:spLocks noChangeArrowheads="1"/>
          </p:cNvSpPr>
          <p:nvPr/>
        </p:nvSpPr>
        <p:spPr bwMode="auto">
          <a:xfrm>
            <a:off x="6443663" y="3068638"/>
            <a:ext cx="2087562"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a:effectLst>
                  <a:outerShdw blurRad="38100" dist="38100" dir="2700000" algn="tl">
                    <a:srgbClr val="000000">
                      <a:alpha val="43137"/>
                    </a:srgbClr>
                  </a:outerShdw>
                </a:effectLst>
              </a:rPr>
              <a:t>Auswerter</a:t>
            </a:r>
          </a:p>
        </p:txBody>
      </p:sp>
      <p:pic>
        <p:nvPicPr>
          <p:cNvPr id="276518" name="Picture 38" descr="j0336894"/>
          <p:cNvPicPr>
            <a:picLocks noGrp="1" noChangeAspect="1" noChangeArrowheads="1" noCrop="1"/>
          </p:cNvPicPr>
          <p:nvPr>
            <p:ph sz="quarter" idx="4"/>
          </p:nvPr>
        </p:nvPicPr>
        <p:blipFill>
          <a:blip r:embed="rId7">
            <a:extLst>
              <a:ext uri="{28A0092B-C50C-407E-A947-70E740481C1C}">
                <a14:useLocalDpi xmlns:a14="http://schemas.microsoft.com/office/drawing/2010/main" val="0"/>
              </a:ext>
            </a:extLst>
          </a:blip>
          <a:srcRect/>
          <a:stretch>
            <a:fillRect/>
          </a:stretch>
        </p:blipFill>
        <p:spPr>
          <a:xfrm>
            <a:off x="1825624" y="3209131"/>
            <a:ext cx="957263" cy="1306513"/>
          </a:xfrm>
          <a:prstGeom prst="rect">
            <a:avLst/>
          </a:prstGeom>
          <a:ln>
            <a:noFill/>
          </a:ln>
          <a:effectLst>
            <a:outerShdw blurRad="292100" dist="139700" dir="2700000" algn="tl" rotWithShape="0">
              <a:srgbClr val="333333">
                <a:alpha val="65000"/>
              </a:srgbClr>
            </a:outerShdw>
          </a:effectLst>
        </p:spPr>
      </p:pic>
      <p:sp>
        <p:nvSpPr>
          <p:cNvPr id="276520" name="Text Box 40"/>
          <p:cNvSpPr txBox="1">
            <a:spLocks noChangeArrowheads="1"/>
          </p:cNvSpPr>
          <p:nvPr/>
        </p:nvSpPr>
        <p:spPr bwMode="auto">
          <a:xfrm>
            <a:off x="755650" y="5013325"/>
            <a:ext cx="7848600" cy="915988"/>
          </a:xfrm>
          <a:prstGeom prst="rect">
            <a:avLst/>
          </a:prstGeom>
          <a:solidFill>
            <a:srgbClr val="FF0000"/>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sz="2000"/>
              <a:t>Offene Studie </a:t>
            </a:r>
            <a:br>
              <a:rPr lang="de-DE" altLang="en-US" sz="2000"/>
            </a:br>
            <a:r>
              <a:rPr lang="de-DE" altLang="en-US" sz="2000"/>
              <a:t>(Alle Beteiligte sind über die erhaltene Behandlung informiert) </a:t>
            </a:r>
          </a:p>
        </p:txBody>
      </p:sp>
      <p:pic>
        <p:nvPicPr>
          <p:cNvPr id="276521" name="Picture 41" descr="j0240975"/>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356100" y="3573463"/>
            <a:ext cx="900113" cy="72390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6522" name="Picture 42" descr="j0240975"/>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948488" y="3500438"/>
            <a:ext cx="900112" cy="72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6523" name="Picture 43" descr="j0336894"/>
          <p:cNvPicPr>
            <a:picLocks noChangeAspect="1" noChangeArrowheads="1" noCrop="1"/>
          </p:cNvPicPr>
          <p:nvPr/>
        </p:nvPicPr>
        <p:blipFill>
          <a:blip r:embed="rId7">
            <a:extLst>
              <a:ext uri="{28A0092B-C50C-407E-A947-70E740481C1C}">
                <a14:useLocalDpi xmlns:a14="http://schemas.microsoft.com/office/drawing/2010/main" val="0"/>
              </a:ext>
            </a:extLst>
          </a:blip>
          <a:srcRect/>
          <a:stretch>
            <a:fillRect/>
          </a:stretch>
        </p:blipFill>
        <p:spPr bwMode="auto">
          <a:xfrm>
            <a:off x="4500563" y="3429000"/>
            <a:ext cx="957262" cy="109696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6524" name="Picture 44" descr="j0336894"/>
          <p:cNvPicPr>
            <a:picLocks noChangeAspect="1" noChangeArrowheads="1" noCrop="1"/>
          </p:cNvPicPr>
          <p:nvPr/>
        </p:nvPicPr>
        <p:blipFill>
          <a:blip r:embed="rId7">
            <a:extLst>
              <a:ext uri="{28A0092B-C50C-407E-A947-70E740481C1C}">
                <a14:useLocalDpi xmlns:a14="http://schemas.microsoft.com/office/drawing/2010/main" val="0"/>
              </a:ext>
            </a:extLst>
          </a:blip>
          <a:srcRect/>
          <a:stretch>
            <a:fillRect/>
          </a:stretch>
        </p:blipFill>
        <p:spPr bwMode="auto">
          <a:xfrm>
            <a:off x="6948488" y="3429000"/>
            <a:ext cx="957262" cy="109696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6525" name="Text Box 45"/>
          <p:cNvSpPr txBox="1">
            <a:spLocks noChangeArrowheads="1"/>
          </p:cNvSpPr>
          <p:nvPr/>
        </p:nvSpPr>
        <p:spPr bwMode="auto">
          <a:xfrm>
            <a:off x="827088" y="4581525"/>
            <a:ext cx="7848600" cy="641350"/>
          </a:xfrm>
          <a:prstGeom prst="rect">
            <a:avLst/>
          </a:prstGeom>
          <a:solidFill>
            <a:srgbClr val="FFFF00"/>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sz="2000" dirty="0"/>
              <a:t>Einfach </a:t>
            </a:r>
            <a:r>
              <a:rPr lang="de-DE" altLang="en-US" sz="2000" dirty="0" err="1"/>
              <a:t>verblindet</a:t>
            </a:r>
            <a:r>
              <a:rPr lang="de-DE" altLang="en-US" sz="2000" dirty="0"/>
              <a:t> </a:t>
            </a:r>
            <a:br>
              <a:rPr lang="de-DE" altLang="en-US" sz="2000" dirty="0"/>
            </a:br>
            <a:r>
              <a:rPr lang="de-DE" altLang="en-US" sz="2000" dirty="0"/>
              <a:t>(nur der Patient ist nicht informiert)</a:t>
            </a:r>
          </a:p>
        </p:txBody>
      </p:sp>
      <p:sp>
        <p:nvSpPr>
          <p:cNvPr id="276526" name="Text Box 46"/>
          <p:cNvSpPr txBox="1">
            <a:spLocks noChangeArrowheads="1"/>
          </p:cNvSpPr>
          <p:nvPr/>
        </p:nvSpPr>
        <p:spPr bwMode="auto">
          <a:xfrm>
            <a:off x="827088" y="4652963"/>
            <a:ext cx="7848600" cy="641350"/>
          </a:xfrm>
          <a:prstGeom prst="rect">
            <a:avLst/>
          </a:prstGeom>
          <a:solidFill>
            <a:srgbClr val="00FFFF"/>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sz="2000">
                <a:solidFill>
                  <a:schemeClr val="tx1"/>
                </a:solidFill>
              </a:rPr>
              <a:t>Doppelblind </a:t>
            </a:r>
            <a:br>
              <a:rPr lang="de-DE" altLang="en-US" sz="2000">
                <a:solidFill>
                  <a:schemeClr val="tx1"/>
                </a:solidFill>
              </a:rPr>
            </a:br>
            <a:r>
              <a:rPr lang="de-DE" altLang="en-US" sz="2000">
                <a:solidFill>
                  <a:schemeClr val="tx1"/>
                </a:solidFill>
              </a:rPr>
              <a:t>(Patient und Arzt sind nicht informiert)</a:t>
            </a:r>
          </a:p>
        </p:txBody>
      </p:sp>
      <p:sp>
        <p:nvSpPr>
          <p:cNvPr id="276527" name="Text Box 47"/>
          <p:cNvSpPr txBox="1">
            <a:spLocks noChangeArrowheads="1"/>
          </p:cNvSpPr>
          <p:nvPr/>
        </p:nvSpPr>
        <p:spPr bwMode="auto">
          <a:xfrm>
            <a:off x="827088" y="4868863"/>
            <a:ext cx="7848600" cy="641350"/>
          </a:xfrm>
          <a:prstGeom prst="rect">
            <a:avLst/>
          </a:prstGeom>
          <a:solidFill>
            <a:srgbClr val="00FF00"/>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sz="2000" dirty="0">
                <a:solidFill>
                  <a:schemeClr val="tx1"/>
                </a:solidFill>
              </a:rPr>
              <a:t>Tripelblind </a:t>
            </a:r>
            <a:br>
              <a:rPr lang="de-DE" altLang="en-US" sz="2000" dirty="0">
                <a:solidFill>
                  <a:schemeClr val="tx1"/>
                </a:solidFill>
              </a:rPr>
            </a:br>
            <a:r>
              <a:rPr lang="de-DE" altLang="en-US" sz="2000" dirty="0">
                <a:solidFill>
                  <a:schemeClr val="tx1"/>
                </a:solidFill>
              </a:rPr>
              <a:t>(Alle sind nicht informiert)</a:t>
            </a:r>
          </a:p>
        </p:txBody>
      </p:sp>
      <p:pic>
        <p:nvPicPr>
          <p:cNvPr id="276528" name="Picture 48" descr="j0240975"/>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679950" y="3573463"/>
            <a:ext cx="900113" cy="72390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6529" name="Picture 49" descr="j0240975"/>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804025" y="3500438"/>
            <a:ext cx="900113" cy="72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6530" name="Picture 50" descr="j0240975"/>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948488" y="3500438"/>
            <a:ext cx="900112" cy="72390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76482"/>
                                        </p:tgtEl>
                                        <p:attrNameLst>
                                          <p:attrName>style.visibility</p:attrName>
                                        </p:attrNameLst>
                                      </p:cBhvr>
                                      <p:to>
                                        <p:strVal val="visible"/>
                                      </p:to>
                                    </p:set>
                                    <p:anim calcmode="lin" valueType="num">
                                      <p:cBhvr additive="base">
                                        <p:cTn id="7" dur="500" fill="hold"/>
                                        <p:tgtEl>
                                          <p:spTgt spid="276482"/>
                                        </p:tgtEl>
                                        <p:attrNameLst>
                                          <p:attrName>ppt_x</p:attrName>
                                        </p:attrNameLst>
                                      </p:cBhvr>
                                      <p:tavLst>
                                        <p:tav tm="0">
                                          <p:val>
                                            <p:strVal val="#ppt_x"/>
                                          </p:val>
                                        </p:tav>
                                        <p:tav tm="100000">
                                          <p:val>
                                            <p:strVal val="#ppt_x"/>
                                          </p:val>
                                        </p:tav>
                                      </p:tavLst>
                                    </p:anim>
                                    <p:anim calcmode="lin" valueType="num">
                                      <p:cBhvr additive="base">
                                        <p:cTn id="8" dur="500" fill="hold"/>
                                        <p:tgtEl>
                                          <p:spTgt spid="276482"/>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276483"/>
                                        </p:tgtEl>
                                        <p:attrNameLst>
                                          <p:attrName>style.visibility</p:attrName>
                                        </p:attrNameLst>
                                      </p:cBhvr>
                                      <p:to>
                                        <p:strVal val="visible"/>
                                      </p:to>
                                    </p:set>
                                    <p:anim calcmode="lin" valueType="num">
                                      <p:cBhvr additive="base">
                                        <p:cTn id="12" dur="500" fill="hold"/>
                                        <p:tgtEl>
                                          <p:spTgt spid="276483"/>
                                        </p:tgtEl>
                                        <p:attrNameLst>
                                          <p:attrName>ppt_x</p:attrName>
                                        </p:attrNameLst>
                                      </p:cBhvr>
                                      <p:tavLst>
                                        <p:tav tm="0">
                                          <p:val>
                                            <p:strVal val="0-#ppt_w/2"/>
                                          </p:val>
                                        </p:tav>
                                        <p:tav tm="100000">
                                          <p:val>
                                            <p:strVal val="#ppt_x"/>
                                          </p:val>
                                        </p:tav>
                                      </p:tavLst>
                                    </p:anim>
                                    <p:anim calcmode="lin" valueType="num">
                                      <p:cBhvr additive="base">
                                        <p:cTn id="13" dur="500" fill="hold"/>
                                        <p:tgtEl>
                                          <p:spTgt spid="276483"/>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276520"/>
                                        </p:tgtEl>
                                        <p:attrNameLst>
                                          <p:attrName>style.visibility</p:attrName>
                                        </p:attrNameLst>
                                      </p:cBhvr>
                                      <p:to>
                                        <p:strVal val="visible"/>
                                      </p:to>
                                    </p:set>
                                    <p:animEffect transition="in" filter="dissolve">
                                      <p:cBhvr>
                                        <p:cTn id="18" dur="500"/>
                                        <p:tgtEl>
                                          <p:spTgt spid="276520"/>
                                        </p:tgtEl>
                                      </p:cBhvr>
                                    </p:animEffect>
                                  </p:childTnLst>
                                  <p:subTnLst>
                                    <p:set>
                                      <p:cBhvr override="childStyle">
                                        <p:cTn dur="1" fill="hold" display="0" masterRel="nextClick" afterEffect="1"/>
                                        <p:tgtEl>
                                          <p:spTgt spid="276520"/>
                                        </p:tgtEl>
                                        <p:attrNameLst>
                                          <p:attrName>style.visibility</p:attrName>
                                        </p:attrNameLst>
                                      </p:cBhvr>
                                      <p:to>
                                        <p:strVal val="hidden"/>
                                      </p:to>
                                    </p:set>
                                  </p:subTnLst>
                                </p:cTn>
                              </p:par>
                              <p:par>
                                <p:cTn id="19" presetID="9" presetClass="entr" presetSubtype="0" fill="hold" nodeType="withEffect">
                                  <p:stCondLst>
                                    <p:cond delay="0"/>
                                  </p:stCondLst>
                                  <p:childTnLst>
                                    <p:set>
                                      <p:cBhvr>
                                        <p:cTn id="20" dur="1" fill="hold">
                                          <p:stCondLst>
                                            <p:cond delay="0"/>
                                          </p:stCondLst>
                                        </p:cTn>
                                        <p:tgtEl>
                                          <p:spTgt spid="276516"/>
                                        </p:tgtEl>
                                        <p:attrNameLst>
                                          <p:attrName>style.visibility</p:attrName>
                                        </p:attrNameLst>
                                      </p:cBhvr>
                                      <p:to>
                                        <p:strVal val="visible"/>
                                      </p:to>
                                    </p:set>
                                    <p:animEffect transition="in" filter="dissolve">
                                      <p:cBhvr>
                                        <p:cTn id="21" dur="500"/>
                                        <p:tgtEl>
                                          <p:spTgt spid="276516"/>
                                        </p:tgtEl>
                                      </p:cBhvr>
                                    </p:animEffect>
                                  </p:childTnLst>
                                  <p:subTnLst>
                                    <p:set>
                                      <p:cBhvr override="childStyle">
                                        <p:cTn dur="1" fill="hold" display="0" masterRel="nextClick" afterEffect="1"/>
                                        <p:tgtEl>
                                          <p:spTgt spid="276516"/>
                                        </p:tgtEl>
                                        <p:attrNameLst>
                                          <p:attrName>style.visibility</p:attrName>
                                        </p:attrNameLst>
                                      </p:cBhvr>
                                      <p:to>
                                        <p:strVal val="hidden"/>
                                      </p:to>
                                    </p:set>
                                  </p:subTnLst>
                                </p:cTn>
                              </p:par>
                              <p:par>
                                <p:cTn id="22" presetID="9" presetClass="entr" presetSubtype="0" fill="hold" nodeType="withEffect">
                                  <p:stCondLst>
                                    <p:cond delay="0"/>
                                  </p:stCondLst>
                                  <p:childTnLst>
                                    <p:set>
                                      <p:cBhvr>
                                        <p:cTn id="23" dur="1" fill="hold">
                                          <p:stCondLst>
                                            <p:cond delay="0"/>
                                          </p:stCondLst>
                                        </p:cTn>
                                        <p:tgtEl>
                                          <p:spTgt spid="276521"/>
                                        </p:tgtEl>
                                        <p:attrNameLst>
                                          <p:attrName>style.visibility</p:attrName>
                                        </p:attrNameLst>
                                      </p:cBhvr>
                                      <p:to>
                                        <p:strVal val="visible"/>
                                      </p:to>
                                    </p:set>
                                    <p:animEffect transition="in" filter="dissolve">
                                      <p:cBhvr>
                                        <p:cTn id="24" dur="500"/>
                                        <p:tgtEl>
                                          <p:spTgt spid="276521"/>
                                        </p:tgtEl>
                                      </p:cBhvr>
                                    </p:animEffect>
                                  </p:childTnLst>
                                  <p:subTnLst>
                                    <p:set>
                                      <p:cBhvr override="childStyle">
                                        <p:cTn dur="1" fill="hold" display="0" masterRel="nextClick" afterEffect="1"/>
                                        <p:tgtEl>
                                          <p:spTgt spid="276521"/>
                                        </p:tgtEl>
                                        <p:attrNameLst>
                                          <p:attrName>style.visibility</p:attrName>
                                        </p:attrNameLst>
                                      </p:cBhvr>
                                      <p:to>
                                        <p:strVal val="hidden"/>
                                      </p:to>
                                    </p:set>
                                  </p:subTnLst>
                                </p:cTn>
                              </p:par>
                              <p:par>
                                <p:cTn id="25" presetID="9" presetClass="entr" presetSubtype="0" fill="hold" nodeType="withEffect">
                                  <p:stCondLst>
                                    <p:cond delay="0"/>
                                  </p:stCondLst>
                                  <p:childTnLst>
                                    <p:set>
                                      <p:cBhvr>
                                        <p:cTn id="26" dur="1" fill="hold">
                                          <p:stCondLst>
                                            <p:cond delay="0"/>
                                          </p:stCondLst>
                                        </p:cTn>
                                        <p:tgtEl>
                                          <p:spTgt spid="276522"/>
                                        </p:tgtEl>
                                        <p:attrNameLst>
                                          <p:attrName>style.visibility</p:attrName>
                                        </p:attrNameLst>
                                      </p:cBhvr>
                                      <p:to>
                                        <p:strVal val="visible"/>
                                      </p:to>
                                    </p:set>
                                    <p:animEffect transition="in" filter="dissolve">
                                      <p:cBhvr>
                                        <p:cTn id="27" dur="500"/>
                                        <p:tgtEl>
                                          <p:spTgt spid="276522"/>
                                        </p:tgtEl>
                                      </p:cBhvr>
                                    </p:animEffect>
                                  </p:childTnLst>
                                  <p:subTnLst>
                                    <p:set>
                                      <p:cBhvr override="childStyle">
                                        <p:cTn dur="1" fill="hold" display="0" masterRel="nextClick" afterEffect="1"/>
                                        <p:tgtEl>
                                          <p:spTgt spid="276522"/>
                                        </p:tgtEl>
                                        <p:attrNameLst>
                                          <p:attrName>style.visibility</p:attrName>
                                        </p:attrNameLst>
                                      </p:cBhvr>
                                      <p:to>
                                        <p:strVal val="hidden"/>
                                      </p:to>
                                    </p:set>
                                  </p:sub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276525"/>
                                        </p:tgtEl>
                                        <p:attrNameLst>
                                          <p:attrName>style.visibility</p:attrName>
                                        </p:attrNameLst>
                                      </p:cBhvr>
                                      <p:to>
                                        <p:strVal val="visible"/>
                                      </p:to>
                                    </p:set>
                                    <p:animEffect transition="in" filter="dissolve">
                                      <p:cBhvr>
                                        <p:cTn id="32" dur="500"/>
                                        <p:tgtEl>
                                          <p:spTgt spid="276525"/>
                                        </p:tgtEl>
                                      </p:cBhvr>
                                    </p:animEffect>
                                  </p:childTnLst>
                                  <p:subTnLst>
                                    <p:set>
                                      <p:cBhvr override="childStyle">
                                        <p:cTn dur="1" fill="hold" display="0" masterRel="nextClick" afterEffect="1"/>
                                        <p:tgtEl>
                                          <p:spTgt spid="276525"/>
                                        </p:tgtEl>
                                        <p:attrNameLst>
                                          <p:attrName>style.visibility</p:attrName>
                                        </p:attrNameLst>
                                      </p:cBhvr>
                                      <p:to>
                                        <p:strVal val="hidden"/>
                                      </p:to>
                                    </p:set>
                                  </p:subTnLst>
                                </p:cTn>
                              </p:par>
                              <p:par>
                                <p:cTn id="33" presetID="9" presetClass="entr" presetSubtype="0" fill="hold" nodeType="withEffect">
                                  <p:stCondLst>
                                    <p:cond delay="0"/>
                                  </p:stCondLst>
                                  <p:childTnLst>
                                    <p:set>
                                      <p:cBhvr>
                                        <p:cTn id="34" dur="1" fill="hold">
                                          <p:stCondLst>
                                            <p:cond delay="0"/>
                                          </p:stCondLst>
                                        </p:cTn>
                                        <p:tgtEl>
                                          <p:spTgt spid="276518"/>
                                        </p:tgtEl>
                                        <p:attrNameLst>
                                          <p:attrName>style.visibility</p:attrName>
                                        </p:attrNameLst>
                                      </p:cBhvr>
                                      <p:to>
                                        <p:strVal val="visible"/>
                                      </p:to>
                                    </p:set>
                                    <p:animEffect transition="in" filter="dissolve">
                                      <p:cBhvr>
                                        <p:cTn id="35" dur="500"/>
                                        <p:tgtEl>
                                          <p:spTgt spid="276518"/>
                                        </p:tgtEl>
                                      </p:cBhvr>
                                    </p:animEffect>
                                  </p:childTnLst>
                                </p:cTn>
                              </p:par>
                              <p:par>
                                <p:cTn id="36" presetID="9" presetClass="entr" presetSubtype="0" fill="hold" nodeType="withEffect">
                                  <p:stCondLst>
                                    <p:cond delay="0"/>
                                  </p:stCondLst>
                                  <p:childTnLst>
                                    <p:set>
                                      <p:cBhvr>
                                        <p:cTn id="37" dur="1" fill="hold">
                                          <p:stCondLst>
                                            <p:cond delay="0"/>
                                          </p:stCondLst>
                                        </p:cTn>
                                        <p:tgtEl>
                                          <p:spTgt spid="276528"/>
                                        </p:tgtEl>
                                        <p:attrNameLst>
                                          <p:attrName>style.visibility</p:attrName>
                                        </p:attrNameLst>
                                      </p:cBhvr>
                                      <p:to>
                                        <p:strVal val="visible"/>
                                      </p:to>
                                    </p:set>
                                    <p:animEffect transition="in" filter="dissolve">
                                      <p:cBhvr>
                                        <p:cTn id="38" dur="500"/>
                                        <p:tgtEl>
                                          <p:spTgt spid="276528"/>
                                        </p:tgtEl>
                                      </p:cBhvr>
                                    </p:animEffect>
                                  </p:childTnLst>
                                  <p:subTnLst>
                                    <p:set>
                                      <p:cBhvr override="childStyle">
                                        <p:cTn dur="1" fill="hold" display="0" masterRel="nextClick" afterEffect="1"/>
                                        <p:tgtEl>
                                          <p:spTgt spid="276528"/>
                                        </p:tgtEl>
                                        <p:attrNameLst>
                                          <p:attrName>style.visibility</p:attrName>
                                        </p:attrNameLst>
                                      </p:cBhvr>
                                      <p:to>
                                        <p:strVal val="hidden"/>
                                      </p:to>
                                    </p:set>
                                  </p:subTnLst>
                                </p:cTn>
                              </p:par>
                              <p:par>
                                <p:cTn id="39" presetID="9" presetClass="entr" presetSubtype="0" fill="hold" nodeType="withEffect">
                                  <p:stCondLst>
                                    <p:cond delay="0"/>
                                  </p:stCondLst>
                                  <p:childTnLst>
                                    <p:set>
                                      <p:cBhvr>
                                        <p:cTn id="40" dur="1" fill="hold">
                                          <p:stCondLst>
                                            <p:cond delay="0"/>
                                          </p:stCondLst>
                                        </p:cTn>
                                        <p:tgtEl>
                                          <p:spTgt spid="276529"/>
                                        </p:tgtEl>
                                        <p:attrNameLst>
                                          <p:attrName>style.visibility</p:attrName>
                                        </p:attrNameLst>
                                      </p:cBhvr>
                                      <p:to>
                                        <p:strVal val="visible"/>
                                      </p:to>
                                    </p:set>
                                    <p:animEffect transition="in" filter="dissolve">
                                      <p:cBhvr>
                                        <p:cTn id="41" dur="500"/>
                                        <p:tgtEl>
                                          <p:spTgt spid="276529"/>
                                        </p:tgtEl>
                                      </p:cBhvr>
                                    </p:animEffect>
                                  </p:childTnLst>
                                  <p:subTnLst>
                                    <p:set>
                                      <p:cBhvr override="childStyle">
                                        <p:cTn dur="1" fill="hold" display="0" masterRel="nextClick" afterEffect="1"/>
                                        <p:tgtEl>
                                          <p:spTgt spid="276529"/>
                                        </p:tgtEl>
                                        <p:attrNameLst>
                                          <p:attrName>style.visibility</p:attrName>
                                        </p:attrNameLst>
                                      </p:cBhvr>
                                      <p:to>
                                        <p:strVal val="hidden"/>
                                      </p:to>
                                    </p:set>
                                  </p:subTnLst>
                                </p:cTn>
                              </p:par>
                            </p:childTnLst>
                          </p:cTn>
                        </p:par>
                      </p:childTnLst>
                    </p:cTn>
                  </p:par>
                  <p:par>
                    <p:cTn id="42" fill="hold" nodeType="clickPar">
                      <p:stCondLst>
                        <p:cond delay="indefinite"/>
                      </p:stCondLst>
                      <p:childTnLst>
                        <p:par>
                          <p:cTn id="43" fill="hold" nodeType="withGroup">
                            <p:stCondLst>
                              <p:cond delay="0"/>
                            </p:stCondLst>
                            <p:childTnLst>
                              <p:par>
                                <p:cTn id="44" presetID="9" presetClass="entr" presetSubtype="0" fill="hold" grpId="0" nodeType="clickEffect">
                                  <p:stCondLst>
                                    <p:cond delay="0"/>
                                  </p:stCondLst>
                                  <p:childTnLst>
                                    <p:set>
                                      <p:cBhvr>
                                        <p:cTn id="45" dur="1" fill="hold">
                                          <p:stCondLst>
                                            <p:cond delay="0"/>
                                          </p:stCondLst>
                                        </p:cTn>
                                        <p:tgtEl>
                                          <p:spTgt spid="276526"/>
                                        </p:tgtEl>
                                        <p:attrNameLst>
                                          <p:attrName>style.visibility</p:attrName>
                                        </p:attrNameLst>
                                      </p:cBhvr>
                                      <p:to>
                                        <p:strVal val="visible"/>
                                      </p:to>
                                    </p:set>
                                    <p:animEffect transition="in" filter="dissolve">
                                      <p:cBhvr>
                                        <p:cTn id="46" dur="500"/>
                                        <p:tgtEl>
                                          <p:spTgt spid="276526"/>
                                        </p:tgtEl>
                                      </p:cBhvr>
                                    </p:animEffect>
                                  </p:childTnLst>
                                  <p:subTnLst>
                                    <p:set>
                                      <p:cBhvr override="childStyle">
                                        <p:cTn dur="1" fill="hold" display="0" masterRel="nextClick" afterEffect="1"/>
                                        <p:tgtEl>
                                          <p:spTgt spid="276526"/>
                                        </p:tgtEl>
                                        <p:attrNameLst>
                                          <p:attrName>style.visibility</p:attrName>
                                        </p:attrNameLst>
                                      </p:cBhvr>
                                      <p:to>
                                        <p:strVal val="hidden"/>
                                      </p:to>
                                    </p:set>
                                  </p:subTnLst>
                                </p:cTn>
                              </p:par>
                              <p:par>
                                <p:cTn id="47" presetID="9" presetClass="entr" presetSubtype="0" fill="hold" nodeType="withEffect">
                                  <p:stCondLst>
                                    <p:cond delay="0"/>
                                  </p:stCondLst>
                                  <p:childTnLst>
                                    <p:set>
                                      <p:cBhvr>
                                        <p:cTn id="48" dur="1" fill="hold">
                                          <p:stCondLst>
                                            <p:cond delay="0"/>
                                          </p:stCondLst>
                                        </p:cTn>
                                        <p:tgtEl>
                                          <p:spTgt spid="276518"/>
                                        </p:tgtEl>
                                        <p:attrNameLst>
                                          <p:attrName>style.visibility</p:attrName>
                                        </p:attrNameLst>
                                      </p:cBhvr>
                                      <p:to>
                                        <p:strVal val="visible"/>
                                      </p:to>
                                    </p:set>
                                    <p:animEffect transition="in" filter="dissolve">
                                      <p:cBhvr>
                                        <p:cTn id="49" dur="500"/>
                                        <p:tgtEl>
                                          <p:spTgt spid="276518"/>
                                        </p:tgtEl>
                                      </p:cBhvr>
                                    </p:animEffect>
                                  </p:childTnLst>
                                </p:cTn>
                              </p:par>
                              <p:par>
                                <p:cTn id="50" presetID="9" presetClass="entr" presetSubtype="0" fill="hold" nodeType="withEffect">
                                  <p:stCondLst>
                                    <p:cond delay="0"/>
                                  </p:stCondLst>
                                  <p:childTnLst>
                                    <p:set>
                                      <p:cBhvr>
                                        <p:cTn id="51" dur="1" fill="hold">
                                          <p:stCondLst>
                                            <p:cond delay="0"/>
                                          </p:stCondLst>
                                        </p:cTn>
                                        <p:tgtEl>
                                          <p:spTgt spid="276523"/>
                                        </p:tgtEl>
                                        <p:attrNameLst>
                                          <p:attrName>style.visibility</p:attrName>
                                        </p:attrNameLst>
                                      </p:cBhvr>
                                      <p:to>
                                        <p:strVal val="visible"/>
                                      </p:to>
                                    </p:set>
                                    <p:animEffect transition="in" filter="dissolve">
                                      <p:cBhvr>
                                        <p:cTn id="52" dur="500"/>
                                        <p:tgtEl>
                                          <p:spTgt spid="276523"/>
                                        </p:tgtEl>
                                      </p:cBhvr>
                                    </p:animEffect>
                                  </p:childTnLst>
                                </p:cTn>
                              </p:par>
                              <p:par>
                                <p:cTn id="53" presetID="9" presetClass="entr" presetSubtype="0" fill="hold" nodeType="withEffect">
                                  <p:stCondLst>
                                    <p:cond delay="0"/>
                                  </p:stCondLst>
                                  <p:childTnLst>
                                    <p:set>
                                      <p:cBhvr>
                                        <p:cTn id="54" dur="1" fill="hold">
                                          <p:stCondLst>
                                            <p:cond delay="0"/>
                                          </p:stCondLst>
                                        </p:cTn>
                                        <p:tgtEl>
                                          <p:spTgt spid="276530"/>
                                        </p:tgtEl>
                                        <p:attrNameLst>
                                          <p:attrName>style.visibility</p:attrName>
                                        </p:attrNameLst>
                                      </p:cBhvr>
                                      <p:to>
                                        <p:strVal val="visible"/>
                                      </p:to>
                                    </p:set>
                                    <p:animEffect transition="in" filter="dissolve">
                                      <p:cBhvr>
                                        <p:cTn id="55" dur="500"/>
                                        <p:tgtEl>
                                          <p:spTgt spid="276530"/>
                                        </p:tgtEl>
                                      </p:cBhvr>
                                    </p:animEffect>
                                  </p:childTnLst>
                                  <p:subTnLst>
                                    <p:set>
                                      <p:cBhvr override="childStyle">
                                        <p:cTn dur="1" fill="hold" display="0" masterRel="nextClick" afterEffect="1"/>
                                        <p:tgtEl>
                                          <p:spTgt spid="276530"/>
                                        </p:tgtEl>
                                        <p:attrNameLst>
                                          <p:attrName>style.visibility</p:attrName>
                                        </p:attrNameLst>
                                      </p:cBhvr>
                                      <p:to>
                                        <p:strVal val="hidden"/>
                                      </p:to>
                                    </p:set>
                                  </p:subTnLst>
                                </p:cTn>
                              </p:par>
                            </p:childTnLst>
                          </p:cTn>
                        </p:par>
                      </p:childTnLst>
                    </p:cTn>
                  </p:par>
                  <p:par>
                    <p:cTn id="56" fill="hold" nodeType="clickPar">
                      <p:stCondLst>
                        <p:cond delay="indefinite"/>
                      </p:stCondLst>
                      <p:childTnLst>
                        <p:par>
                          <p:cTn id="57" fill="hold" nodeType="withGroup">
                            <p:stCondLst>
                              <p:cond delay="0"/>
                            </p:stCondLst>
                            <p:childTnLst>
                              <p:par>
                                <p:cTn id="58" presetID="9" presetClass="entr" presetSubtype="0" fill="hold" grpId="0" nodeType="clickEffect">
                                  <p:stCondLst>
                                    <p:cond delay="0"/>
                                  </p:stCondLst>
                                  <p:childTnLst>
                                    <p:set>
                                      <p:cBhvr>
                                        <p:cTn id="59" dur="1" fill="hold">
                                          <p:stCondLst>
                                            <p:cond delay="0"/>
                                          </p:stCondLst>
                                        </p:cTn>
                                        <p:tgtEl>
                                          <p:spTgt spid="276527"/>
                                        </p:tgtEl>
                                        <p:attrNameLst>
                                          <p:attrName>style.visibility</p:attrName>
                                        </p:attrNameLst>
                                      </p:cBhvr>
                                      <p:to>
                                        <p:strVal val="visible"/>
                                      </p:to>
                                    </p:set>
                                    <p:animEffect transition="in" filter="dissolve">
                                      <p:cBhvr>
                                        <p:cTn id="60" dur="500"/>
                                        <p:tgtEl>
                                          <p:spTgt spid="276527"/>
                                        </p:tgtEl>
                                      </p:cBhvr>
                                    </p:animEffect>
                                  </p:childTnLst>
                                </p:cTn>
                              </p:par>
                              <p:par>
                                <p:cTn id="61" presetID="9" presetClass="entr" presetSubtype="0" fill="hold" nodeType="withEffect">
                                  <p:stCondLst>
                                    <p:cond delay="0"/>
                                  </p:stCondLst>
                                  <p:childTnLst>
                                    <p:set>
                                      <p:cBhvr>
                                        <p:cTn id="62" dur="1" fill="hold">
                                          <p:stCondLst>
                                            <p:cond delay="0"/>
                                          </p:stCondLst>
                                        </p:cTn>
                                        <p:tgtEl>
                                          <p:spTgt spid="276518"/>
                                        </p:tgtEl>
                                        <p:attrNameLst>
                                          <p:attrName>style.visibility</p:attrName>
                                        </p:attrNameLst>
                                      </p:cBhvr>
                                      <p:to>
                                        <p:strVal val="visible"/>
                                      </p:to>
                                    </p:set>
                                    <p:animEffect transition="in" filter="dissolve">
                                      <p:cBhvr>
                                        <p:cTn id="63" dur="500"/>
                                        <p:tgtEl>
                                          <p:spTgt spid="276518"/>
                                        </p:tgtEl>
                                      </p:cBhvr>
                                    </p:animEffect>
                                  </p:childTnLst>
                                </p:cTn>
                              </p:par>
                              <p:par>
                                <p:cTn id="64" presetID="9" presetClass="entr" presetSubtype="0" fill="hold" nodeType="withEffect">
                                  <p:stCondLst>
                                    <p:cond delay="0"/>
                                  </p:stCondLst>
                                  <p:childTnLst>
                                    <p:set>
                                      <p:cBhvr>
                                        <p:cTn id="65" dur="1" fill="hold">
                                          <p:stCondLst>
                                            <p:cond delay="0"/>
                                          </p:stCondLst>
                                        </p:cTn>
                                        <p:tgtEl>
                                          <p:spTgt spid="276523"/>
                                        </p:tgtEl>
                                        <p:attrNameLst>
                                          <p:attrName>style.visibility</p:attrName>
                                        </p:attrNameLst>
                                      </p:cBhvr>
                                      <p:to>
                                        <p:strVal val="visible"/>
                                      </p:to>
                                    </p:set>
                                    <p:animEffect transition="in" filter="dissolve">
                                      <p:cBhvr>
                                        <p:cTn id="66" dur="500"/>
                                        <p:tgtEl>
                                          <p:spTgt spid="276523"/>
                                        </p:tgtEl>
                                      </p:cBhvr>
                                    </p:animEffect>
                                  </p:childTnLst>
                                </p:cTn>
                              </p:par>
                              <p:par>
                                <p:cTn id="67" presetID="9" presetClass="entr" presetSubtype="0" fill="hold" nodeType="withEffect">
                                  <p:stCondLst>
                                    <p:cond delay="0"/>
                                  </p:stCondLst>
                                  <p:childTnLst>
                                    <p:set>
                                      <p:cBhvr>
                                        <p:cTn id="68" dur="1" fill="hold">
                                          <p:stCondLst>
                                            <p:cond delay="0"/>
                                          </p:stCondLst>
                                        </p:cTn>
                                        <p:tgtEl>
                                          <p:spTgt spid="276524"/>
                                        </p:tgtEl>
                                        <p:attrNameLst>
                                          <p:attrName>style.visibility</p:attrName>
                                        </p:attrNameLst>
                                      </p:cBhvr>
                                      <p:to>
                                        <p:strVal val="visible"/>
                                      </p:to>
                                    </p:set>
                                    <p:animEffect transition="in" filter="dissolve">
                                      <p:cBhvr>
                                        <p:cTn id="69" dur="500"/>
                                        <p:tgtEl>
                                          <p:spTgt spid="2765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482" grpId="0" animBg="1" autoUpdateAnimBg="0"/>
      <p:bldP spid="276483" grpId="0" animBg="1"/>
      <p:bldP spid="276520" grpId="0" animBg="1"/>
      <p:bldP spid="276525" grpId="0" animBg="1"/>
      <p:bldP spid="276526" grpId="0" animBg="1"/>
      <p:bldP spid="276527" grpId="0" animBg="1"/>
    </p:bldLst>
  </p:timing>
</p:sld>
</file>

<file path=ppt/slides/slide8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7826"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86019"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91E84E57-E6AB-42ED-A91D-D7DAEBB0391D}" type="slidenum">
              <a:rPr lang="de-DE" altLang="en-US" sz="900" smtClean="0">
                <a:solidFill>
                  <a:schemeClr val="accent2"/>
                </a:solidFill>
              </a:rPr>
              <a:pPr/>
              <a:t>87</a:t>
            </a:fld>
            <a:endParaRPr lang="de-DE" altLang="en-US" sz="1400" b="0" smtClean="0">
              <a:solidFill>
                <a:schemeClr val="tx1"/>
              </a:solidFill>
            </a:endParaRPr>
          </a:p>
        </p:txBody>
      </p:sp>
      <p:sp>
        <p:nvSpPr>
          <p:cNvPr id="796674"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2.2.1 Biometrische Grundlagen</a:t>
            </a:r>
          </a:p>
        </p:txBody>
      </p:sp>
      <p:sp>
        <p:nvSpPr>
          <p:cNvPr id="796675"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2.2.1.4 Verblindung (Maskierung)</a:t>
            </a:r>
          </a:p>
        </p:txBody>
      </p:sp>
      <p:sp>
        <p:nvSpPr>
          <p:cNvPr id="86022"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86023"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796678" name="Rectangle 6"/>
          <p:cNvSpPr>
            <a:spLocks noGrp="1" noChangeArrowheads="1"/>
          </p:cNvSpPr>
          <p:nvPr>
            <p:ph type="body" idx="1"/>
          </p:nvPr>
        </p:nvSpPr>
        <p:spPr>
          <a:xfrm>
            <a:off x="611188" y="1773238"/>
            <a:ext cx="7772400" cy="4114800"/>
          </a:xfrm>
          <a:noFill/>
        </p:spPr>
        <p:txBody>
          <a:bodyPr/>
          <a:lstStyle/>
          <a:p>
            <a:pPr marL="342900" indent="-342900"/>
            <a:r>
              <a:rPr lang="de-DE" altLang="en-US" smtClean="0">
                <a:ea typeface="ＭＳ Ｐゴシック" pitchFamily="34" charset="-128"/>
              </a:rPr>
              <a:t>„Verblindung</a:t>
            </a:r>
            <a:r>
              <a:rPr lang="ja-JP" altLang="de-DE" smtClean="0">
                <a:ea typeface="ＭＳ Ｐゴシック" pitchFamily="34" charset="-128"/>
              </a:rPr>
              <a:t>“</a:t>
            </a:r>
            <a:r>
              <a:rPr lang="de-DE" altLang="ja-JP" smtClean="0">
                <a:ea typeface="ＭＳ Ｐゴシック" pitchFamily="34" charset="-128"/>
              </a:rPr>
              <a:t> bei ophtalmologischen Studien als Terminus ungeeignet </a:t>
            </a:r>
            <a:r>
              <a:rPr lang="de-DE" altLang="ja-JP" smtClean="0">
                <a:ea typeface="ＭＳ Ｐゴシック" pitchFamily="34" charset="-128"/>
                <a:sym typeface="SymbolPS" pitchFamily="82" charset="2"/>
              </a:rPr>
              <a:t> Maskierung (grundsätzlich besser)</a:t>
            </a:r>
          </a:p>
          <a:p>
            <a:pPr marL="342900" indent="-342900"/>
            <a:r>
              <a:rPr lang="de-DE" altLang="en-US" smtClean="0">
                <a:ea typeface="ＭＳ Ｐゴシック" pitchFamily="34" charset="-128"/>
                <a:sym typeface="SymbolPS" pitchFamily="82" charset="2"/>
              </a:rPr>
              <a:t>Erster bekannter maskierte Versuch war die Untersuchung vom „tierischen Magnetismus</a:t>
            </a:r>
            <a:r>
              <a:rPr lang="ja-JP" altLang="de-DE" smtClean="0">
                <a:ea typeface="ＭＳ Ｐゴシック" pitchFamily="34" charset="-128"/>
                <a:sym typeface="SymbolPS" pitchFamily="82" charset="2"/>
              </a:rPr>
              <a:t>“</a:t>
            </a:r>
            <a:r>
              <a:rPr lang="de-DE" altLang="ja-JP" smtClean="0">
                <a:ea typeface="ＭＳ Ｐゴシック" pitchFamily="34" charset="-128"/>
                <a:sym typeface="SymbolPS" pitchFamily="82" charset="2"/>
              </a:rPr>
              <a:t> durch Louis XVI in 1784</a:t>
            </a:r>
          </a:p>
          <a:p>
            <a:pPr marL="342900" indent="-342900"/>
            <a:r>
              <a:rPr lang="de-DE" altLang="en-US" smtClean="0">
                <a:ea typeface="ＭＳ Ｐゴシック" pitchFamily="34" charset="-128"/>
                <a:sym typeface="SymbolPS" pitchFamily="82" charset="2"/>
              </a:rPr>
              <a:t>1835 „Nürnberger Salz-Test</a:t>
            </a:r>
            <a:r>
              <a:rPr lang="ja-JP" altLang="de-DE" smtClean="0">
                <a:ea typeface="ＭＳ Ｐゴシック" pitchFamily="34" charset="-128"/>
                <a:sym typeface="SymbolPS" pitchFamily="82" charset="2"/>
              </a:rPr>
              <a:t>“</a:t>
            </a:r>
            <a:endParaRPr lang="de-DE" altLang="ja-JP" smtClean="0">
              <a:ea typeface="ＭＳ Ｐゴシック" pitchFamily="34" charset="-128"/>
              <a:sym typeface="SymbolPS" pitchFamily="82" charset="2"/>
            </a:endParaRPr>
          </a:p>
          <a:p>
            <a:pPr marL="1600200" lvl="3" indent="-228600"/>
            <a:r>
              <a:rPr lang="de-DE" altLang="en-US" smtClean="0">
                <a:ea typeface="ＭＳ Ｐゴシック" pitchFamily="34" charset="-128"/>
                <a:sym typeface="SymbolPS" pitchFamily="82" charset="2"/>
              </a:rPr>
              <a:t>50x Wasser gegen 50x C30-Dilutionen in einer Kneipe um festzustellen, ob die „Medizin</a:t>
            </a:r>
            <a:r>
              <a:rPr lang="ja-JP" altLang="de-DE" smtClean="0">
                <a:ea typeface="ＭＳ Ｐゴシック" pitchFamily="34" charset="-128"/>
                <a:sym typeface="SymbolPS" pitchFamily="82" charset="2"/>
              </a:rPr>
              <a:t>“</a:t>
            </a:r>
            <a:r>
              <a:rPr lang="de-DE" altLang="ja-JP" smtClean="0">
                <a:ea typeface="ＭＳ Ｐゴシック" pitchFamily="34" charset="-128"/>
                <a:sym typeface="SymbolPS" pitchFamily="82" charset="2"/>
              </a:rPr>
              <a:t> detektiert werden konnte.</a:t>
            </a:r>
          </a:p>
          <a:p>
            <a:pPr marL="1600200" lvl="3" indent="-228600"/>
            <a:r>
              <a:rPr lang="de-DE" altLang="en-US" smtClean="0">
                <a:ea typeface="ＭＳ Ｐゴシック" pitchFamily="34" charset="-128"/>
                <a:sym typeface="SymbolPS" pitchFamily="82" charset="2"/>
              </a:rPr>
              <a:t>Die Verteilung erfolgte durch andere Personen als diejenigen, die die Gläser gefüllt und nummeriert hatten</a:t>
            </a:r>
          </a:p>
        </p:txBody>
      </p:sp>
      <p:sp>
        <p:nvSpPr>
          <p:cNvPr id="796679" name="Text Box 7"/>
          <p:cNvSpPr txBox="1">
            <a:spLocks noChangeArrowheads="1"/>
          </p:cNvSpPr>
          <p:nvPr/>
        </p:nvSpPr>
        <p:spPr bwMode="auto">
          <a:xfrm>
            <a:off x="684213" y="5949950"/>
            <a:ext cx="72009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buClr>
                <a:srgbClr val="000066"/>
              </a:buClr>
            </a:pPr>
            <a:r>
              <a:rPr lang="de-DE" altLang="en-US" sz="1400"/>
              <a:t>* Brit Med J 2007;334:799</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796674"/>
                                        </p:tgtEl>
                                        <p:attrNameLst>
                                          <p:attrName>style.visibility</p:attrName>
                                        </p:attrNameLst>
                                      </p:cBhvr>
                                      <p:to>
                                        <p:strVal val="visible"/>
                                      </p:to>
                                    </p:set>
                                    <p:anim calcmode="lin" valueType="num">
                                      <p:cBhvr additive="base">
                                        <p:cTn id="7" dur="500" fill="hold"/>
                                        <p:tgtEl>
                                          <p:spTgt spid="796674"/>
                                        </p:tgtEl>
                                        <p:attrNameLst>
                                          <p:attrName>ppt_x</p:attrName>
                                        </p:attrNameLst>
                                      </p:cBhvr>
                                      <p:tavLst>
                                        <p:tav tm="0">
                                          <p:val>
                                            <p:strVal val="#ppt_x"/>
                                          </p:val>
                                        </p:tav>
                                        <p:tav tm="100000">
                                          <p:val>
                                            <p:strVal val="#ppt_x"/>
                                          </p:val>
                                        </p:tav>
                                      </p:tavLst>
                                    </p:anim>
                                    <p:anim calcmode="lin" valueType="num">
                                      <p:cBhvr additive="base">
                                        <p:cTn id="8" dur="500" fill="hold"/>
                                        <p:tgtEl>
                                          <p:spTgt spid="796674"/>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796675"/>
                                        </p:tgtEl>
                                        <p:attrNameLst>
                                          <p:attrName>style.visibility</p:attrName>
                                        </p:attrNameLst>
                                      </p:cBhvr>
                                      <p:to>
                                        <p:strVal val="visible"/>
                                      </p:to>
                                    </p:set>
                                    <p:anim calcmode="lin" valueType="num">
                                      <p:cBhvr additive="base">
                                        <p:cTn id="12" dur="500" fill="hold"/>
                                        <p:tgtEl>
                                          <p:spTgt spid="796675"/>
                                        </p:tgtEl>
                                        <p:attrNameLst>
                                          <p:attrName>ppt_x</p:attrName>
                                        </p:attrNameLst>
                                      </p:cBhvr>
                                      <p:tavLst>
                                        <p:tav tm="0">
                                          <p:val>
                                            <p:strVal val="0-#ppt_w/2"/>
                                          </p:val>
                                        </p:tav>
                                        <p:tav tm="100000">
                                          <p:val>
                                            <p:strVal val="#ppt_x"/>
                                          </p:val>
                                        </p:tav>
                                      </p:tavLst>
                                    </p:anim>
                                    <p:anim calcmode="lin" valueType="num">
                                      <p:cBhvr additive="base">
                                        <p:cTn id="13" dur="500" fill="hold"/>
                                        <p:tgtEl>
                                          <p:spTgt spid="796675"/>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796678">
                                            <p:txEl>
                                              <p:pRg st="0" end="0"/>
                                            </p:txEl>
                                          </p:spTgt>
                                        </p:tgtEl>
                                        <p:attrNameLst>
                                          <p:attrName>style.visibility</p:attrName>
                                        </p:attrNameLst>
                                      </p:cBhvr>
                                      <p:to>
                                        <p:strVal val="visible"/>
                                      </p:to>
                                    </p:set>
                                    <p:anim calcmode="lin" valueType="num">
                                      <p:cBhvr additive="base">
                                        <p:cTn id="18" dur="500" fill="hold"/>
                                        <p:tgtEl>
                                          <p:spTgt spid="796678">
                                            <p:txEl>
                                              <p:pRg st="0" end="0"/>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79667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796678">
                                            <p:txEl>
                                              <p:pRg st="1" end="1"/>
                                            </p:txEl>
                                          </p:spTgt>
                                        </p:tgtEl>
                                        <p:attrNameLst>
                                          <p:attrName>style.visibility</p:attrName>
                                        </p:attrNameLst>
                                      </p:cBhvr>
                                      <p:to>
                                        <p:strVal val="visible"/>
                                      </p:to>
                                    </p:set>
                                    <p:anim calcmode="lin" valueType="num">
                                      <p:cBhvr additive="base">
                                        <p:cTn id="24" dur="500" fill="hold"/>
                                        <p:tgtEl>
                                          <p:spTgt spid="796678">
                                            <p:txEl>
                                              <p:pRg st="1" end="1"/>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79667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796678">
                                            <p:txEl>
                                              <p:pRg st="2" end="2"/>
                                            </p:txEl>
                                          </p:spTgt>
                                        </p:tgtEl>
                                        <p:attrNameLst>
                                          <p:attrName>style.visibility</p:attrName>
                                        </p:attrNameLst>
                                      </p:cBhvr>
                                      <p:to>
                                        <p:strVal val="visible"/>
                                      </p:to>
                                    </p:set>
                                    <p:anim calcmode="lin" valueType="num">
                                      <p:cBhvr additive="base">
                                        <p:cTn id="30" dur="500" fill="hold"/>
                                        <p:tgtEl>
                                          <p:spTgt spid="796678">
                                            <p:txEl>
                                              <p:pRg st="2" end="2"/>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79667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 presetClass="entr" presetSubtype="8" fill="hold" grpId="0" nodeType="clickEffect">
                                  <p:stCondLst>
                                    <p:cond delay="0"/>
                                  </p:stCondLst>
                                  <p:childTnLst>
                                    <p:set>
                                      <p:cBhvr>
                                        <p:cTn id="35" dur="1" fill="hold">
                                          <p:stCondLst>
                                            <p:cond delay="0"/>
                                          </p:stCondLst>
                                        </p:cTn>
                                        <p:tgtEl>
                                          <p:spTgt spid="796678">
                                            <p:txEl>
                                              <p:pRg st="3" end="3"/>
                                            </p:txEl>
                                          </p:spTgt>
                                        </p:tgtEl>
                                        <p:attrNameLst>
                                          <p:attrName>style.visibility</p:attrName>
                                        </p:attrNameLst>
                                      </p:cBhvr>
                                      <p:to>
                                        <p:strVal val="visible"/>
                                      </p:to>
                                    </p:set>
                                    <p:anim calcmode="lin" valueType="num">
                                      <p:cBhvr additive="base">
                                        <p:cTn id="36" dur="500" fill="hold"/>
                                        <p:tgtEl>
                                          <p:spTgt spid="796678">
                                            <p:txEl>
                                              <p:pRg st="3" end="3"/>
                                            </p:txEl>
                                          </p:spTgt>
                                        </p:tgtEl>
                                        <p:attrNameLst>
                                          <p:attrName>ppt_x</p:attrName>
                                        </p:attrNameLst>
                                      </p:cBhvr>
                                      <p:tavLst>
                                        <p:tav tm="0">
                                          <p:val>
                                            <p:strVal val="0-#ppt_w/2"/>
                                          </p:val>
                                        </p:tav>
                                        <p:tav tm="100000">
                                          <p:val>
                                            <p:strVal val="#ppt_x"/>
                                          </p:val>
                                        </p:tav>
                                      </p:tavLst>
                                    </p:anim>
                                    <p:anim calcmode="lin" valueType="num">
                                      <p:cBhvr additive="base">
                                        <p:cTn id="37" dur="500" fill="hold"/>
                                        <p:tgtEl>
                                          <p:spTgt spid="796678">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8" fill="hold" grpId="0" nodeType="clickEffect">
                                  <p:stCondLst>
                                    <p:cond delay="0"/>
                                  </p:stCondLst>
                                  <p:childTnLst>
                                    <p:set>
                                      <p:cBhvr>
                                        <p:cTn id="41" dur="1" fill="hold">
                                          <p:stCondLst>
                                            <p:cond delay="0"/>
                                          </p:stCondLst>
                                        </p:cTn>
                                        <p:tgtEl>
                                          <p:spTgt spid="796678">
                                            <p:txEl>
                                              <p:pRg st="4" end="4"/>
                                            </p:txEl>
                                          </p:spTgt>
                                        </p:tgtEl>
                                        <p:attrNameLst>
                                          <p:attrName>style.visibility</p:attrName>
                                        </p:attrNameLst>
                                      </p:cBhvr>
                                      <p:to>
                                        <p:strVal val="visible"/>
                                      </p:to>
                                    </p:set>
                                    <p:anim calcmode="lin" valueType="num">
                                      <p:cBhvr additive="base">
                                        <p:cTn id="42" dur="500" fill="hold"/>
                                        <p:tgtEl>
                                          <p:spTgt spid="796678">
                                            <p:txEl>
                                              <p:pRg st="4" end="4"/>
                                            </p:txEl>
                                          </p:spTgt>
                                        </p:tgtEl>
                                        <p:attrNameLst>
                                          <p:attrName>ppt_x</p:attrName>
                                        </p:attrNameLst>
                                      </p:cBhvr>
                                      <p:tavLst>
                                        <p:tav tm="0">
                                          <p:val>
                                            <p:strVal val="0-#ppt_w/2"/>
                                          </p:val>
                                        </p:tav>
                                        <p:tav tm="100000">
                                          <p:val>
                                            <p:strVal val="#ppt_x"/>
                                          </p:val>
                                        </p:tav>
                                      </p:tavLst>
                                    </p:anim>
                                    <p:anim calcmode="lin" valueType="num">
                                      <p:cBhvr additive="base">
                                        <p:cTn id="43" dur="500" fill="hold"/>
                                        <p:tgtEl>
                                          <p:spTgt spid="796678">
                                            <p:txEl>
                                              <p:pRg st="4" end="4"/>
                                            </p:txEl>
                                          </p:spTgt>
                                        </p:tgtEl>
                                        <p:attrNameLst>
                                          <p:attrName>ppt_y</p:attrName>
                                        </p:attrNameLst>
                                      </p:cBhvr>
                                      <p:tavLst>
                                        <p:tav tm="0">
                                          <p:val>
                                            <p:strVal val="#ppt_y"/>
                                          </p:val>
                                        </p:tav>
                                        <p:tav tm="100000">
                                          <p:val>
                                            <p:strVal val="#ppt_y"/>
                                          </p:val>
                                        </p:tav>
                                      </p:tavLst>
                                    </p:anim>
                                  </p:childTnLst>
                                </p:cTn>
                              </p:par>
                            </p:childTnLst>
                          </p:cTn>
                        </p:par>
                        <p:par>
                          <p:cTn id="44" fill="hold" nodeType="afterGroup">
                            <p:stCondLst>
                              <p:cond delay="500"/>
                            </p:stCondLst>
                            <p:childTnLst>
                              <p:par>
                                <p:cTn id="45" presetID="2" presetClass="entr" presetSubtype="4" fill="hold" grpId="0" nodeType="afterEffect">
                                  <p:stCondLst>
                                    <p:cond delay="0"/>
                                  </p:stCondLst>
                                  <p:childTnLst>
                                    <p:set>
                                      <p:cBhvr>
                                        <p:cTn id="46" dur="1" fill="hold">
                                          <p:stCondLst>
                                            <p:cond delay="0"/>
                                          </p:stCondLst>
                                        </p:cTn>
                                        <p:tgtEl>
                                          <p:spTgt spid="796679"/>
                                        </p:tgtEl>
                                        <p:attrNameLst>
                                          <p:attrName>style.visibility</p:attrName>
                                        </p:attrNameLst>
                                      </p:cBhvr>
                                      <p:to>
                                        <p:strVal val="visible"/>
                                      </p:to>
                                    </p:set>
                                    <p:anim calcmode="lin" valueType="num">
                                      <p:cBhvr additive="base">
                                        <p:cTn id="47" dur="500" fill="hold"/>
                                        <p:tgtEl>
                                          <p:spTgt spid="796679"/>
                                        </p:tgtEl>
                                        <p:attrNameLst>
                                          <p:attrName>ppt_x</p:attrName>
                                        </p:attrNameLst>
                                      </p:cBhvr>
                                      <p:tavLst>
                                        <p:tav tm="0">
                                          <p:val>
                                            <p:strVal val="#ppt_x"/>
                                          </p:val>
                                        </p:tav>
                                        <p:tav tm="100000">
                                          <p:val>
                                            <p:strVal val="#ppt_x"/>
                                          </p:val>
                                        </p:tav>
                                      </p:tavLst>
                                    </p:anim>
                                    <p:anim calcmode="lin" valueType="num">
                                      <p:cBhvr additive="base">
                                        <p:cTn id="48" dur="500" fill="hold"/>
                                        <p:tgtEl>
                                          <p:spTgt spid="79667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6674" grpId="0" animBg="1" autoUpdateAnimBg="0"/>
      <p:bldP spid="796675" grpId="0" animBg="1"/>
      <p:bldP spid="796678" grpId="0" build="p" bldLvl="5"/>
      <p:bldP spid="796679" grpId="0"/>
    </p:bldLst>
  </p:timing>
</p:sld>
</file>

<file path=ppt/slides/slide8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8850"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87043"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C7B89DE4-6EB3-48BA-BAC9-E65D43D450FB}" type="slidenum">
              <a:rPr lang="de-DE" altLang="en-US" sz="900" smtClean="0">
                <a:solidFill>
                  <a:schemeClr val="accent2"/>
                </a:solidFill>
              </a:rPr>
              <a:pPr/>
              <a:t>88</a:t>
            </a:fld>
            <a:endParaRPr lang="de-DE" altLang="en-US" sz="1400" b="0" smtClean="0">
              <a:solidFill>
                <a:schemeClr val="tx1"/>
              </a:solidFill>
            </a:endParaRPr>
          </a:p>
        </p:txBody>
      </p:sp>
      <p:sp>
        <p:nvSpPr>
          <p:cNvPr id="278530"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2.2.1 Biometrische Grundlagen</a:t>
            </a:r>
          </a:p>
        </p:txBody>
      </p:sp>
      <p:sp>
        <p:nvSpPr>
          <p:cNvPr id="278531"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2.2.1.4 Verblindung (Maskierung)</a:t>
            </a:r>
          </a:p>
        </p:txBody>
      </p:sp>
      <p:sp>
        <p:nvSpPr>
          <p:cNvPr id="87046"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87047"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278535" name="Rectangle 7"/>
          <p:cNvSpPr>
            <a:spLocks noGrp="1" noChangeArrowheads="1"/>
          </p:cNvSpPr>
          <p:nvPr>
            <p:ph type="body" idx="1"/>
          </p:nvPr>
        </p:nvSpPr>
        <p:spPr>
          <a:xfrm>
            <a:off x="611188" y="1773238"/>
            <a:ext cx="7772400" cy="4114800"/>
          </a:xfrm>
          <a:noFill/>
        </p:spPr>
        <p:txBody>
          <a:bodyPr/>
          <a:lstStyle/>
          <a:p>
            <a:pPr marL="342900" indent="-342900"/>
            <a:r>
              <a:rPr lang="de-DE" altLang="en-US" sz="2000" smtClean="0">
                <a:ea typeface="ＭＳ Ｐゴシック" pitchFamily="34" charset="-128"/>
              </a:rPr>
              <a:t>Nicht immer ist eine Verblindung möglich z.B.</a:t>
            </a:r>
          </a:p>
          <a:p>
            <a:pPr marL="1600200" lvl="3" indent="-228600"/>
            <a:r>
              <a:rPr lang="de-DE" altLang="en-US" sz="1800" smtClean="0">
                <a:ea typeface="ＭＳ Ｐゴシック" pitchFamily="34" charset="-128"/>
              </a:rPr>
              <a:t>Typische Eigenschaften der Substanzen wie brennen an der Einstichstelle</a:t>
            </a:r>
          </a:p>
          <a:p>
            <a:pPr marL="1600200" lvl="3" indent="-228600"/>
            <a:r>
              <a:rPr lang="de-DE" altLang="en-US" sz="1800" smtClean="0">
                <a:ea typeface="ＭＳ Ｐゴシック" pitchFamily="34" charset="-128"/>
              </a:rPr>
              <a:t>Chirurgische Eingriffe</a:t>
            </a:r>
          </a:p>
          <a:p>
            <a:pPr marL="1600200" lvl="3" indent="-228600"/>
            <a:r>
              <a:rPr lang="de-DE" altLang="en-US" sz="1800" smtClean="0">
                <a:ea typeface="ＭＳ Ｐゴシック" pitchFamily="34" charset="-128"/>
              </a:rPr>
              <a:t>Rehabilitationsmaßnahmen</a:t>
            </a:r>
          </a:p>
          <a:p>
            <a:pPr marL="1600200" lvl="3" indent="-228600"/>
            <a:r>
              <a:rPr lang="de-DE" altLang="en-US" sz="1800" smtClean="0">
                <a:ea typeface="ＭＳ Ｐゴシック" pitchFamily="34" charset="-128"/>
              </a:rPr>
              <a:t>Diäten</a:t>
            </a:r>
          </a:p>
          <a:p>
            <a:pPr marL="742950" lvl="1" indent="-285750"/>
            <a:r>
              <a:rPr lang="de-DE" altLang="en-US" sz="1800" smtClean="0">
                <a:ea typeface="ＭＳ Ｐゴシック" pitchFamily="34" charset="-128"/>
              </a:rPr>
              <a:t>Mindestens eine einfache Verblindung ist bei Medikamentenstudien notwendig, damit Patienten überhaupt zustimmen </a:t>
            </a:r>
          </a:p>
          <a:p>
            <a:pPr marL="742950" lvl="1" indent="-285750"/>
            <a:r>
              <a:rPr lang="de-DE" altLang="en-US" sz="1800" smtClean="0">
                <a:ea typeface="ＭＳ Ｐゴシック" pitchFamily="34" charset="-128"/>
              </a:rPr>
              <a:t>Nicht verblindete Studien führen viel öfters zu positiven Effekten der neuen Therapien!**</a:t>
            </a:r>
          </a:p>
          <a:p>
            <a:pPr marL="742950" lvl="1" indent="-285750"/>
            <a:r>
              <a:rPr lang="de-DE" altLang="en-US" sz="1800" smtClean="0">
                <a:ea typeface="ＭＳ Ｐゴシック" pitchFamily="34" charset="-128"/>
              </a:rPr>
              <a:t>Nur 7% der medizinischen Studien sind validiert verblindet! *</a:t>
            </a:r>
          </a:p>
        </p:txBody>
      </p:sp>
      <p:sp>
        <p:nvSpPr>
          <p:cNvPr id="278537" name="Text Box 9"/>
          <p:cNvSpPr txBox="1">
            <a:spLocks noChangeArrowheads="1"/>
          </p:cNvSpPr>
          <p:nvPr/>
        </p:nvSpPr>
        <p:spPr bwMode="auto">
          <a:xfrm>
            <a:off x="682625" y="5678488"/>
            <a:ext cx="72009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buClr>
                <a:srgbClr val="000066"/>
              </a:buClr>
            </a:pPr>
            <a:r>
              <a:rPr lang="de-DE" altLang="en-US" sz="1400"/>
              <a:t>* Brit Med J 2004 doi:101136/bmj.37952.631667.EE</a:t>
            </a:r>
          </a:p>
        </p:txBody>
      </p:sp>
      <p:sp>
        <p:nvSpPr>
          <p:cNvPr id="10" name="Text Box 9"/>
          <p:cNvSpPr txBox="1">
            <a:spLocks noChangeArrowheads="1"/>
          </p:cNvSpPr>
          <p:nvPr/>
        </p:nvSpPr>
        <p:spPr bwMode="auto">
          <a:xfrm>
            <a:off x="711200" y="5983288"/>
            <a:ext cx="72009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buClr>
                <a:srgbClr val="000066"/>
              </a:buClr>
            </a:pPr>
            <a:r>
              <a:rPr lang="de-DE" altLang="en-US" sz="1400"/>
              <a:t>**</a:t>
            </a:r>
            <a:r>
              <a:rPr lang="nb-NO" altLang="en-US" sz="1400"/>
              <a:t>Ann Intern Med. 18 September 2012;157(6):429-438 </a:t>
            </a:r>
            <a:endParaRPr lang="de-DE" altLang="en-US" sz="1400"/>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78530"/>
                                        </p:tgtEl>
                                        <p:attrNameLst>
                                          <p:attrName>style.visibility</p:attrName>
                                        </p:attrNameLst>
                                      </p:cBhvr>
                                      <p:to>
                                        <p:strVal val="visible"/>
                                      </p:to>
                                    </p:set>
                                    <p:anim calcmode="lin" valueType="num">
                                      <p:cBhvr additive="base">
                                        <p:cTn id="7" dur="500" fill="hold"/>
                                        <p:tgtEl>
                                          <p:spTgt spid="278530"/>
                                        </p:tgtEl>
                                        <p:attrNameLst>
                                          <p:attrName>ppt_x</p:attrName>
                                        </p:attrNameLst>
                                      </p:cBhvr>
                                      <p:tavLst>
                                        <p:tav tm="0">
                                          <p:val>
                                            <p:strVal val="#ppt_x"/>
                                          </p:val>
                                        </p:tav>
                                        <p:tav tm="100000">
                                          <p:val>
                                            <p:strVal val="#ppt_x"/>
                                          </p:val>
                                        </p:tav>
                                      </p:tavLst>
                                    </p:anim>
                                    <p:anim calcmode="lin" valueType="num">
                                      <p:cBhvr additive="base">
                                        <p:cTn id="8" dur="500" fill="hold"/>
                                        <p:tgtEl>
                                          <p:spTgt spid="278530"/>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278531"/>
                                        </p:tgtEl>
                                        <p:attrNameLst>
                                          <p:attrName>style.visibility</p:attrName>
                                        </p:attrNameLst>
                                      </p:cBhvr>
                                      <p:to>
                                        <p:strVal val="visible"/>
                                      </p:to>
                                    </p:set>
                                    <p:anim calcmode="lin" valueType="num">
                                      <p:cBhvr additive="base">
                                        <p:cTn id="12" dur="500" fill="hold"/>
                                        <p:tgtEl>
                                          <p:spTgt spid="278531"/>
                                        </p:tgtEl>
                                        <p:attrNameLst>
                                          <p:attrName>ppt_x</p:attrName>
                                        </p:attrNameLst>
                                      </p:cBhvr>
                                      <p:tavLst>
                                        <p:tav tm="0">
                                          <p:val>
                                            <p:strVal val="0-#ppt_w/2"/>
                                          </p:val>
                                        </p:tav>
                                        <p:tav tm="100000">
                                          <p:val>
                                            <p:strVal val="#ppt_x"/>
                                          </p:val>
                                        </p:tav>
                                      </p:tavLst>
                                    </p:anim>
                                    <p:anim calcmode="lin" valueType="num">
                                      <p:cBhvr additive="base">
                                        <p:cTn id="13" dur="500" fill="hold"/>
                                        <p:tgtEl>
                                          <p:spTgt spid="278531"/>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278535">
                                            <p:txEl>
                                              <p:pRg st="0" end="0"/>
                                            </p:txEl>
                                          </p:spTgt>
                                        </p:tgtEl>
                                        <p:attrNameLst>
                                          <p:attrName>style.visibility</p:attrName>
                                        </p:attrNameLst>
                                      </p:cBhvr>
                                      <p:to>
                                        <p:strVal val="visible"/>
                                      </p:to>
                                    </p:set>
                                    <p:anim calcmode="lin" valueType="num">
                                      <p:cBhvr additive="base">
                                        <p:cTn id="18" dur="500" fill="hold"/>
                                        <p:tgtEl>
                                          <p:spTgt spid="278535">
                                            <p:txEl>
                                              <p:pRg st="0" end="0"/>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27853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278535">
                                            <p:txEl>
                                              <p:pRg st="1" end="1"/>
                                            </p:txEl>
                                          </p:spTgt>
                                        </p:tgtEl>
                                        <p:attrNameLst>
                                          <p:attrName>style.visibility</p:attrName>
                                        </p:attrNameLst>
                                      </p:cBhvr>
                                      <p:to>
                                        <p:strVal val="visible"/>
                                      </p:to>
                                    </p:set>
                                    <p:anim calcmode="lin" valueType="num">
                                      <p:cBhvr additive="base">
                                        <p:cTn id="24" dur="500" fill="hold"/>
                                        <p:tgtEl>
                                          <p:spTgt spid="278535">
                                            <p:txEl>
                                              <p:pRg st="1" end="1"/>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27853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278535">
                                            <p:txEl>
                                              <p:pRg st="2" end="2"/>
                                            </p:txEl>
                                          </p:spTgt>
                                        </p:tgtEl>
                                        <p:attrNameLst>
                                          <p:attrName>style.visibility</p:attrName>
                                        </p:attrNameLst>
                                      </p:cBhvr>
                                      <p:to>
                                        <p:strVal val="visible"/>
                                      </p:to>
                                    </p:set>
                                    <p:anim calcmode="lin" valueType="num">
                                      <p:cBhvr additive="base">
                                        <p:cTn id="30" dur="500" fill="hold"/>
                                        <p:tgtEl>
                                          <p:spTgt spid="278535">
                                            <p:txEl>
                                              <p:pRg st="2" end="2"/>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27853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 presetClass="entr" presetSubtype="8" fill="hold" grpId="0" nodeType="clickEffect">
                                  <p:stCondLst>
                                    <p:cond delay="0"/>
                                  </p:stCondLst>
                                  <p:childTnLst>
                                    <p:set>
                                      <p:cBhvr>
                                        <p:cTn id="35" dur="1" fill="hold">
                                          <p:stCondLst>
                                            <p:cond delay="0"/>
                                          </p:stCondLst>
                                        </p:cTn>
                                        <p:tgtEl>
                                          <p:spTgt spid="278535">
                                            <p:txEl>
                                              <p:pRg st="3" end="3"/>
                                            </p:txEl>
                                          </p:spTgt>
                                        </p:tgtEl>
                                        <p:attrNameLst>
                                          <p:attrName>style.visibility</p:attrName>
                                        </p:attrNameLst>
                                      </p:cBhvr>
                                      <p:to>
                                        <p:strVal val="visible"/>
                                      </p:to>
                                    </p:set>
                                    <p:anim calcmode="lin" valueType="num">
                                      <p:cBhvr additive="base">
                                        <p:cTn id="36" dur="500" fill="hold"/>
                                        <p:tgtEl>
                                          <p:spTgt spid="278535">
                                            <p:txEl>
                                              <p:pRg st="3" end="3"/>
                                            </p:txEl>
                                          </p:spTgt>
                                        </p:tgtEl>
                                        <p:attrNameLst>
                                          <p:attrName>ppt_x</p:attrName>
                                        </p:attrNameLst>
                                      </p:cBhvr>
                                      <p:tavLst>
                                        <p:tav tm="0">
                                          <p:val>
                                            <p:strVal val="0-#ppt_w/2"/>
                                          </p:val>
                                        </p:tav>
                                        <p:tav tm="100000">
                                          <p:val>
                                            <p:strVal val="#ppt_x"/>
                                          </p:val>
                                        </p:tav>
                                      </p:tavLst>
                                    </p:anim>
                                    <p:anim calcmode="lin" valueType="num">
                                      <p:cBhvr additive="base">
                                        <p:cTn id="37" dur="500" fill="hold"/>
                                        <p:tgtEl>
                                          <p:spTgt spid="278535">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8" fill="hold" grpId="0" nodeType="clickEffect">
                                  <p:stCondLst>
                                    <p:cond delay="0"/>
                                  </p:stCondLst>
                                  <p:childTnLst>
                                    <p:set>
                                      <p:cBhvr>
                                        <p:cTn id="41" dur="1" fill="hold">
                                          <p:stCondLst>
                                            <p:cond delay="0"/>
                                          </p:stCondLst>
                                        </p:cTn>
                                        <p:tgtEl>
                                          <p:spTgt spid="278535">
                                            <p:txEl>
                                              <p:pRg st="4" end="4"/>
                                            </p:txEl>
                                          </p:spTgt>
                                        </p:tgtEl>
                                        <p:attrNameLst>
                                          <p:attrName>style.visibility</p:attrName>
                                        </p:attrNameLst>
                                      </p:cBhvr>
                                      <p:to>
                                        <p:strVal val="visible"/>
                                      </p:to>
                                    </p:set>
                                    <p:anim calcmode="lin" valueType="num">
                                      <p:cBhvr additive="base">
                                        <p:cTn id="42" dur="500" fill="hold"/>
                                        <p:tgtEl>
                                          <p:spTgt spid="278535">
                                            <p:txEl>
                                              <p:pRg st="4" end="4"/>
                                            </p:txEl>
                                          </p:spTgt>
                                        </p:tgtEl>
                                        <p:attrNameLst>
                                          <p:attrName>ppt_x</p:attrName>
                                        </p:attrNameLst>
                                      </p:cBhvr>
                                      <p:tavLst>
                                        <p:tav tm="0">
                                          <p:val>
                                            <p:strVal val="0-#ppt_w/2"/>
                                          </p:val>
                                        </p:tav>
                                        <p:tav tm="100000">
                                          <p:val>
                                            <p:strVal val="#ppt_x"/>
                                          </p:val>
                                        </p:tav>
                                      </p:tavLst>
                                    </p:anim>
                                    <p:anim calcmode="lin" valueType="num">
                                      <p:cBhvr additive="base">
                                        <p:cTn id="43" dur="500" fill="hold"/>
                                        <p:tgtEl>
                                          <p:spTgt spid="278535">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8" fill="hold" grpId="0" nodeType="clickEffect">
                                  <p:stCondLst>
                                    <p:cond delay="0"/>
                                  </p:stCondLst>
                                  <p:childTnLst>
                                    <p:set>
                                      <p:cBhvr>
                                        <p:cTn id="47" dur="1" fill="hold">
                                          <p:stCondLst>
                                            <p:cond delay="0"/>
                                          </p:stCondLst>
                                        </p:cTn>
                                        <p:tgtEl>
                                          <p:spTgt spid="278535">
                                            <p:txEl>
                                              <p:pRg st="5" end="5"/>
                                            </p:txEl>
                                          </p:spTgt>
                                        </p:tgtEl>
                                        <p:attrNameLst>
                                          <p:attrName>style.visibility</p:attrName>
                                        </p:attrNameLst>
                                      </p:cBhvr>
                                      <p:to>
                                        <p:strVal val="visible"/>
                                      </p:to>
                                    </p:set>
                                    <p:anim calcmode="lin" valueType="num">
                                      <p:cBhvr additive="base">
                                        <p:cTn id="48" dur="500" fill="hold"/>
                                        <p:tgtEl>
                                          <p:spTgt spid="278535">
                                            <p:txEl>
                                              <p:pRg st="5" end="5"/>
                                            </p:txEl>
                                          </p:spTgt>
                                        </p:tgtEl>
                                        <p:attrNameLst>
                                          <p:attrName>ppt_x</p:attrName>
                                        </p:attrNameLst>
                                      </p:cBhvr>
                                      <p:tavLst>
                                        <p:tav tm="0">
                                          <p:val>
                                            <p:strVal val="0-#ppt_w/2"/>
                                          </p:val>
                                        </p:tav>
                                        <p:tav tm="100000">
                                          <p:val>
                                            <p:strVal val="#ppt_x"/>
                                          </p:val>
                                        </p:tav>
                                      </p:tavLst>
                                    </p:anim>
                                    <p:anim calcmode="lin" valueType="num">
                                      <p:cBhvr additive="base">
                                        <p:cTn id="49" dur="500" fill="hold"/>
                                        <p:tgtEl>
                                          <p:spTgt spid="278535">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2" presetClass="entr" presetSubtype="8" fill="hold" grpId="0" nodeType="clickEffect">
                                  <p:stCondLst>
                                    <p:cond delay="0"/>
                                  </p:stCondLst>
                                  <p:childTnLst>
                                    <p:set>
                                      <p:cBhvr>
                                        <p:cTn id="53" dur="1" fill="hold">
                                          <p:stCondLst>
                                            <p:cond delay="0"/>
                                          </p:stCondLst>
                                        </p:cTn>
                                        <p:tgtEl>
                                          <p:spTgt spid="278535">
                                            <p:txEl>
                                              <p:pRg st="6" end="6"/>
                                            </p:txEl>
                                          </p:spTgt>
                                        </p:tgtEl>
                                        <p:attrNameLst>
                                          <p:attrName>style.visibility</p:attrName>
                                        </p:attrNameLst>
                                      </p:cBhvr>
                                      <p:to>
                                        <p:strVal val="visible"/>
                                      </p:to>
                                    </p:set>
                                    <p:anim calcmode="lin" valueType="num">
                                      <p:cBhvr additive="base">
                                        <p:cTn id="54" dur="500" fill="hold"/>
                                        <p:tgtEl>
                                          <p:spTgt spid="278535">
                                            <p:txEl>
                                              <p:pRg st="6" end="6"/>
                                            </p:txEl>
                                          </p:spTgt>
                                        </p:tgtEl>
                                        <p:attrNameLst>
                                          <p:attrName>ppt_x</p:attrName>
                                        </p:attrNameLst>
                                      </p:cBhvr>
                                      <p:tavLst>
                                        <p:tav tm="0">
                                          <p:val>
                                            <p:strVal val="0-#ppt_w/2"/>
                                          </p:val>
                                        </p:tav>
                                        <p:tav tm="100000">
                                          <p:val>
                                            <p:strVal val="#ppt_x"/>
                                          </p:val>
                                        </p:tav>
                                      </p:tavLst>
                                    </p:anim>
                                    <p:anim calcmode="lin" valueType="num">
                                      <p:cBhvr additive="base">
                                        <p:cTn id="55" dur="500" fill="hold"/>
                                        <p:tgtEl>
                                          <p:spTgt spid="278535">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56" fill="hold" nodeType="clickPar">
                      <p:stCondLst>
                        <p:cond delay="indefinite"/>
                      </p:stCondLst>
                      <p:childTnLst>
                        <p:par>
                          <p:cTn id="57" fill="hold" nodeType="withGroup">
                            <p:stCondLst>
                              <p:cond delay="0"/>
                            </p:stCondLst>
                            <p:childTnLst>
                              <p:par>
                                <p:cTn id="58" presetID="2" presetClass="entr" presetSubtype="8" fill="hold" grpId="0" nodeType="clickEffect">
                                  <p:stCondLst>
                                    <p:cond delay="0"/>
                                  </p:stCondLst>
                                  <p:childTnLst>
                                    <p:set>
                                      <p:cBhvr>
                                        <p:cTn id="59" dur="1" fill="hold">
                                          <p:stCondLst>
                                            <p:cond delay="0"/>
                                          </p:stCondLst>
                                        </p:cTn>
                                        <p:tgtEl>
                                          <p:spTgt spid="278535">
                                            <p:txEl>
                                              <p:pRg st="7" end="7"/>
                                            </p:txEl>
                                          </p:spTgt>
                                        </p:tgtEl>
                                        <p:attrNameLst>
                                          <p:attrName>style.visibility</p:attrName>
                                        </p:attrNameLst>
                                      </p:cBhvr>
                                      <p:to>
                                        <p:strVal val="visible"/>
                                      </p:to>
                                    </p:set>
                                    <p:anim calcmode="lin" valueType="num">
                                      <p:cBhvr additive="base">
                                        <p:cTn id="60" dur="500" fill="hold"/>
                                        <p:tgtEl>
                                          <p:spTgt spid="278535">
                                            <p:txEl>
                                              <p:pRg st="7" end="7"/>
                                            </p:txEl>
                                          </p:spTgt>
                                        </p:tgtEl>
                                        <p:attrNameLst>
                                          <p:attrName>ppt_x</p:attrName>
                                        </p:attrNameLst>
                                      </p:cBhvr>
                                      <p:tavLst>
                                        <p:tav tm="0">
                                          <p:val>
                                            <p:strVal val="0-#ppt_w/2"/>
                                          </p:val>
                                        </p:tav>
                                        <p:tav tm="100000">
                                          <p:val>
                                            <p:strVal val="#ppt_x"/>
                                          </p:val>
                                        </p:tav>
                                      </p:tavLst>
                                    </p:anim>
                                    <p:anim calcmode="lin" valueType="num">
                                      <p:cBhvr additive="base">
                                        <p:cTn id="61" dur="500" fill="hold"/>
                                        <p:tgtEl>
                                          <p:spTgt spid="278535">
                                            <p:txEl>
                                              <p:pRg st="7" end="7"/>
                                            </p:txEl>
                                          </p:spTgt>
                                        </p:tgtEl>
                                        <p:attrNameLst>
                                          <p:attrName>ppt_y</p:attrName>
                                        </p:attrNameLst>
                                      </p:cBhvr>
                                      <p:tavLst>
                                        <p:tav tm="0">
                                          <p:val>
                                            <p:strVal val="#ppt_y"/>
                                          </p:val>
                                        </p:tav>
                                        <p:tav tm="100000">
                                          <p:val>
                                            <p:strVal val="#ppt_y"/>
                                          </p:val>
                                        </p:tav>
                                      </p:tavLst>
                                    </p:anim>
                                  </p:childTnLst>
                                </p:cTn>
                              </p:par>
                            </p:childTnLst>
                          </p:cTn>
                        </p:par>
                        <p:par>
                          <p:cTn id="62" fill="hold" nodeType="afterGroup">
                            <p:stCondLst>
                              <p:cond delay="500"/>
                            </p:stCondLst>
                            <p:childTnLst>
                              <p:par>
                                <p:cTn id="63" presetID="2" presetClass="entr" presetSubtype="4" fill="hold" grpId="0" nodeType="afterEffect">
                                  <p:stCondLst>
                                    <p:cond delay="0"/>
                                  </p:stCondLst>
                                  <p:childTnLst>
                                    <p:set>
                                      <p:cBhvr>
                                        <p:cTn id="64" dur="1" fill="hold">
                                          <p:stCondLst>
                                            <p:cond delay="0"/>
                                          </p:stCondLst>
                                        </p:cTn>
                                        <p:tgtEl>
                                          <p:spTgt spid="278537"/>
                                        </p:tgtEl>
                                        <p:attrNameLst>
                                          <p:attrName>style.visibility</p:attrName>
                                        </p:attrNameLst>
                                      </p:cBhvr>
                                      <p:to>
                                        <p:strVal val="visible"/>
                                      </p:to>
                                    </p:set>
                                    <p:anim calcmode="lin" valueType="num">
                                      <p:cBhvr additive="base">
                                        <p:cTn id="65" dur="500" fill="hold"/>
                                        <p:tgtEl>
                                          <p:spTgt spid="278537"/>
                                        </p:tgtEl>
                                        <p:attrNameLst>
                                          <p:attrName>ppt_x</p:attrName>
                                        </p:attrNameLst>
                                      </p:cBhvr>
                                      <p:tavLst>
                                        <p:tav tm="0">
                                          <p:val>
                                            <p:strVal val="#ppt_x"/>
                                          </p:val>
                                        </p:tav>
                                        <p:tav tm="100000">
                                          <p:val>
                                            <p:strVal val="#ppt_x"/>
                                          </p:val>
                                        </p:tav>
                                      </p:tavLst>
                                    </p:anim>
                                    <p:anim calcmode="lin" valueType="num">
                                      <p:cBhvr additive="base">
                                        <p:cTn id="66" dur="500" fill="hold"/>
                                        <p:tgtEl>
                                          <p:spTgt spid="278537"/>
                                        </p:tgtEl>
                                        <p:attrNameLst>
                                          <p:attrName>ppt_y</p:attrName>
                                        </p:attrNameLst>
                                      </p:cBhvr>
                                      <p:tavLst>
                                        <p:tav tm="0">
                                          <p:val>
                                            <p:strVal val="1+#ppt_h/2"/>
                                          </p:val>
                                        </p:tav>
                                        <p:tav tm="100000">
                                          <p:val>
                                            <p:strVal val="#ppt_y"/>
                                          </p:val>
                                        </p:tav>
                                      </p:tavLst>
                                    </p:anim>
                                  </p:childTnLst>
                                </p:cTn>
                              </p:par>
                            </p:childTnLst>
                          </p:cTn>
                        </p:par>
                        <p:par>
                          <p:cTn id="67" fill="hold" nodeType="afterGroup">
                            <p:stCondLst>
                              <p:cond delay="1000"/>
                            </p:stCondLst>
                            <p:childTnLst>
                              <p:par>
                                <p:cTn id="68" presetID="2" presetClass="entr" presetSubtype="4" fill="hold" grpId="0" nodeType="afterEffect">
                                  <p:stCondLst>
                                    <p:cond delay="0"/>
                                  </p:stCondLst>
                                  <p:childTnLst>
                                    <p:set>
                                      <p:cBhvr>
                                        <p:cTn id="69" dur="1" fill="hold">
                                          <p:stCondLst>
                                            <p:cond delay="0"/>
                                          </p:stCondLst>
                                        </p:cTn>
                                        <p:tgtEl>
                                          <p:spTgt spid="10"/>
                                        </p:tgtEl>
                                        <p:attrNameLst>
                                          <p:attrName>style.visibility</p:attrName>
                                        </p:attrNameLst>
                                      </p:cBhvr>
                                      <p:to>
                                        <p:strVal val="visible"/>
                                      </p:to>
                                    </p:set>
                                    <p:anim calcmode="lin" valueType="num">
                                      <p:cBhvr additive="base">
                                        <p:cTn id="70" dur="500" fill="hold"/>
                                        <p:tgtEl>
                                          <p:spTgt spid="10"/>
                                        </p:tgtEl>
                                        <p:attrNameLst>
                                          <p:attrName>ppt_x</p:attrName>
                                        </p:attrNameLst>
                                      </p:cBhvr>
                                      <p:tavLst>
                                        <p:tav tm="0">
                                          <p:val>
                                            <p:strVal val="#ppt_x"/>
                                          </p:val>
                                        </p:tav>
                                        <p:tav tm="100000">
                                          <p:val>
                                            <p:strVal val="#ppt_x"/>
                                          </p:val>
                                        </p:tav>
                                      </p:tavLst>
                                    </p:anim>
                                    <p:anim calcmode="lin" valueType="num">
                                      <p:cBhvr additive="base">
                                        <p:cTn id="71"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8530" grpId="0" animBg="1" autoUpdateAnimBg="0"/>
      <p:bldP spid="278531" grpId="0" animBg="1"/>
      <p:bldP spid="278535" grpId="0" build="p" bldLvl="5"/>
      <p:bldP spid="278537" grpId="0"/>
      <p:bldP spid="10" grpId="0"/>
    </p:bldLst>
  </p:timing>
</p:sld>
</file>

<file path=ppt/slides/slide8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9874"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88067"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75D80BF0-72D4-471D-A3D5-30723D2AE3CE}" type="slidenum">
              <a:rPr lang="de-DE" altLang="en-US" sz="900" smtClean="0">
                <a:solidFill>
                  <a:schemeClr val="accent2"/>
                </a:solidFill>
              </a:rPr>
              <a:pPr/>
              <a:t>89</a:t>
            </a:fld>
            <a:endParaRPr lang="de-DE" altLang="en-US" sz="1400" b="0" smtClean="0">
              <a:solidFill>
                <a:schemeClr val="tx1"/>
              </a:solidFill>
            </a:endParaRPr>
          </a:p>
        </p:txBody>
      </p:sp>
      <p:sp>
        <p:nvSpPr>
          <p:cNvPr id="308226"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2.2.1 Biometrische Grundlagen</a:t>
            </a:r>
          </a:p>
        </p:txBody>
      </p:sp>
      <p:sp>
        <p:nvSpPr>
          <p:cNvPr id="308227"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2.2.1.5 Randomisierung</a:t>
            </a:r>
          </a:p>
        </p:txBody>
      </p:sp>
      <p:sp>
        <p:nvSpPr>
          <p:cNvPr id="88070"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88071"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308230" name="Rectangle 6"/>
          <p:cNvSpPr>
            <a:spLocks noGrp="1" noChangeArrowheads="1"/>
          </p:cNvSpPr>
          <p:nvPr>
            <p:ph type="body" idx="1"/>
          </p:nvPr>
        </p:nvSpPr>
        <p:spPr>
          <a:xfrm>
            <a:off x="755650" y="1773238"/>
            <a:ext cx="7772400" cy="4114800"/>
          </a:xfrm>
          <a:noFill/>
        </p:spPr>
        <p:txBody>
          <a:bodyPr/>
          <a:lstStyle/>
          <a:p>
            <a:pPr marL="342900" indent="-342900"/>
            <a:r>
              <a:rPr lang="de-DE" altLang="en-US" sz="2000" smtClean="0">
                <a:ea typeface="ＭＳ Ｐゴシック" pitchFamily="34" charset="-128"/>
              </a:rPr>
              <a:t>Die Randomisierung muss sicherstellen, dass die Behandlung mit Verum oder Placebo zufällig erfolgt.</a:t>
            </a:r>
          </a:p>
          <a:p>
            <a:pPr marL="1600200" lvl="3" indent="-228600"/>
            <a:r>
              <a:rPr lang="de-DE" altLang="en-US" sz="1800" smtClean="0">
                <a:ea typeface="ＭＳ Ｐゴシック" pitchFamily="34" charset="-128"/>
              </a:rPr>
              <a:t>Sicherstellung der Homogenität der Gruppen auch bei nicht bekannten systematischen Fehlern </a:t>
            </a:r>
            <a:r>
              <a:rPr lang="de-DE" altLang="en-US" sz="1800" b="1" smtClean="0">
                <a:ea typeface="ＭＳ Ｐゴシック" pitchFamily="34" charset="-128"/>
              </a:rPr>
              <a:t>(confounder = Störfaktoren</a:t>
            </a:r>
            <a:r>
              <a:rPr lang="de-DE" altLang="en-US" sz="1400" b="1" smtClean="0">
                <a:ea typeface="ＭＳ Ｐゴシック" pitchFamily="34" charset="-128"/>
              </a:rPr>
              <a:t>)</a:t>
            </a:r>
          </a:p>
          <a:p>
            <a:pPr marL="1600200" lvl="3" indent="-228600"/>
            <a:r>
              <a:rPr lang="de-DE" altLang="en-US" sz="1800" smtClean="0">
                <a:ea typeface="ＭＳ Ｐゴシック" pitchFamily="34" charset="-128"/>
              </a:rPr>
              <a:t>Homogene Verteilung auch von bekannten confounder wie Alter, Geschlecht oder Sozialstatus</a:t>
            </a:r>
          </a:p>
          <a:p>
            <a:pPr marL="342900" indent="-342900"/>
            <a:r>
              <a:rPr lang="de-DE" altLang="en-US" sz="2000" smtClean="0">
                <a:ea typeface="ＭＳ Ｐゴシック" pitchFamily="34" charset="-128"/>
              </a:rPr>
              <a:t>Das Fehlen einer Randomisierung ist als sehr große Schwachstelle einer Studie zu bewerten</a:t>
            </a:r>
          </a:p>
          <a:p>
            <a:pPr marL="342900" indent="-342900"/>
            <a:r>
              <a:rPr lang="de-DE" altLang="en-US" sz="2000" smtClean="0">
                <a:ea typeface="ＭＳ Ｐゴシック" pitchFamily="34" charset="-128"/>
              </a:rPr>
              <a:t>Bei einigen Studien (z.B.Implementierung von Leitlinien) werden nicht Einzelnpersonen, sondern Zentren randomisiert (</a:t>
            </a:r>
            <a:r>
              <a:rPr lang="de-DE" altLang="en-US" sz="2000" smtClean="0">
                <a:solidFill>
                  <a:srgbClr val="FF0000"/>
                </a:solidFill>
                <a:ea typeface="ＭＳ Ｐゴシック" pitchFamily="34" charset="-128"/>
              </a:rPr>
              <a:t>Cluster-Randomisierung</a:t>
            </a:r>
            <a:r>
              <a:rPr lang="de-DE" altLang="en-US" sz="2000" smtClean="0">
                <a:ea typeface="ＭＳ Ｐゴシック" pitchFamily="34" charset="-128"/>
              </a:rPr>
              <a:t>)</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308226"/>
                                        </p:tgtEl>
                                        <p:attrNameLst>
                                          <p:attrName>style.visibility</p:attrName>
                                        </p:attrNameLst>
                                      </p:cBhvr>
                                      <p:to>
                                        <p:strVal val="visible"/>
                                      </p:to>
                                    </p:set>
                                    <p:anim calcmode="lin" valueType="num">
                                      <p:cBhvr additive="base">
                                        <p:cTn id="7" dur="500" fill="hold"/>
                                        <p:tgtEl>
                                          <p:spTgt spid="308226"/>
                                        </p:tgtEl>
                                        <p:attrNameLst>
                                          <p:attrName>ppt_x</p:attrName>
                                        </p:attrNameLst>
                                      </p:cBhvr>
                                      <p:tavLst>
                                        <p:tav tm="0">
                                          <p:val>
                                            <p:strVal val="#ppt_x"/>
                                          </p:val>
                                        </p:tav>
                                        <p:tav tm="100000">
                                          <p:val>
                                            <p:strVal val="#ppt_x"/>
                                          </p:val>
                                        </p:tav>
                                      </p:tavLst>
                                    </p:anim>
                                    <p:anim calcmode="lin" valueType="num">
                                      <p:cBhvr additive="base">
                                        <p:cTn id="8" dur="500" fill="hold"/>
                                        <p:tgtEl>
                                          <p:spTgt spid="308226"/>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308227"/>
                                        </p:tgtEl>
                                        <p:attrNameLst>
                                          <p:attrName>style.visibility</p:attrName>
                                        </p:attrNameLst>
                                      </p:cBhvr>
                                      <p:to>
                                        <p:strVal val="visible"/>
                                      </p:to>
                                    </p:set>
                                    <p:anim calcmode="lin" valueType="num">
                                      <p:cBhvr additive="base">
                                        <p:cTn id="12" dur="500" fill="hold"/>
                                        <p:tgtEl>
                                          <p:spTgt spid="308227"/>
                                        </p:tgtEl>
                                        <p:attrNameLst>
                                          <p:attrName>ppt_x</p:attrName>
                                        </p:attrNameLst>
                                      </p:cBhvr>
                                      <p:tavLst>
                                        <p:tav tm="0">
                                          <p:val>
                                            <p:strVal val="0-#ppt_w/2"/>
                                          </p:val>
                                        </p:tav>
                                        <p:tav tm="100000">
                                          <p:val>
                                            <p:strVal val="#ppt_x"/>
                                          </p:val>
                                        </p:tav>
                                      </p:tavLst>
                                    </p:anim>
                                    <p:anim calcmode="lin" valueType="num">
                                      <p:cBhvr additive="base">
                                        <p:cTn id="13" dur="500" fill="hold"/>
                                        <p:tgtEl>
                                          <p:spTgt spid="308227"/>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308230">
                                            <p:txEl>
                                              <p:pRg st="0" end="0"/>
                                            </p:txEl>
                                          </p:spTgt>
                                        </p:tgtEl>
                                        <p:attrNameLst>
                                          <p:attrName>style.visibility</p:attrName>
                                        </p:attrNameLst>
                                      </p:cBhvr>
                                      <p:to>
                                        <p:strVal val="visible"/>
                                      </p:to>
                                    </p:set>
                                    <p:anim calcmode="lin" valueType="num">
                                      <p:cBhvr additive="base">
                                        <p:cTn id="18" dur="500" fill="hold"/>
                                        <p:tgtEl>
                                          <p:spTgt spid="308230">
                                            <p:txEl>
                                              <p:pRg st="0" end="0"/>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30823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308230">
                                            <p:txEl>
                                              <p:pRg st="1" end="1"/>
                                            </p:txEl>
                                          </p:spTgt>
                                        </p:tgtEl>
                                        <p:attrNameLst>
                                          <p:attrName>style.visibility</p:attrName>
                                        </p:attrNameLst>
                                      </p:cBhvr>
                                      <p:to>
                                        <p:strVal val="visible"/>
                                      </p:to>
                                    </p:set>
                                    <p:anim calcmode="lin" valueType="num">
                                      <p:cBhvr additive="base">
                                        <p:cTn id="24" dur="500" fill="hold"/>
                                        <p:tgtEl>
                                          <p:spTgt spid="308230">
                                            <p:txEl>
                                              <p:pRg st="1" end="1"/>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30823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308230">
                                            <p:txEl>
                                              <p:pRg st="2" end="2"/>
                                            </p:txEl>
                                          </p:spTgt>
                                        </p:tgtEl>
                                        <p:attrNameLst>
                                          <p:attrName>style.visibility</p:attrName>
                                        </p:attrNameLst>
                                      </p:cBhvr>
                                      <p:to>
                                        <p:strVal val="visible"/>
                                      </p:to>
                                    </p:set>
                                    <p:anim calcmode="lin" valueType="num">
                                      <p:cBhvr additive="base">
                                        <p:cTn id="30" dur="500" fill="hold"/>
                                        <p:tgtEl>
                                          <p:spTgt spid="308230">
                                            <p:txEl>
                                              <p:pRg st="2" end="2"/>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30823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 presetClass="entr" presetSubtype="8" fill="hold" grpId="0" nodeType="clickEffect">
                                  <p:stCondLst>
                                    <p:cond delay="0"/>
                                  </p:stCondLst>
                                  <p:childTnLst>
                                    <p:set>
                                      <p:cBhvr>
                                        <p:cTn id="35" dur="1" fill="hold">
                                          <p:stCondLst>
                                            <p:cond delay="0"/>
                                          </p:stCondLst>
                                        </p:cTn>
                                        <p:tgtEl>
                                          <p:spTgt spid="308230">
                                            <p:txEl>
                                              <p:pRg st="3" end="3"/>
                                            </p:txEl>
                                          </p:spTgt>
                                        </p:tgtEl>
                                        <p:attrNameLst>
                                          <p:attrName>style.visibility</p:attrName>
                                        </p:attrNameLst>
                                      </p:cBhvr>
                                      <p:to>
                                        <p:strVal val="visible"/>
                                      </p:to>
                                    </p:set>
                                    <p:anim calcmode="lin" valueType="num">
                                      <p:cBhvr additive="base">
                                        <p:cTn id="36" dur="500" fill="hold"/>
                                        <p:tgtEl>
                                          <p:spTgt spid="308230">
                                            <p:txEl>
                                              <p:pRg st="3" end="3"/>
                                            </p:txEl>
                                          </p:spTgt>
                                        </p:tgtEl>
                                        <p:attrNameLst>
                                          <p:attrName>ppt_x</p:attrName>
                                        </p:attrNameLst>
                                      </p:cBhvr>
                                      <p:tavLst>
                                        <p:tav tm="0">
                                          <p:val>
                                            <p:strVal val="0-#ppt_w/2"/>
                                          </p:val>
                                        </p:tav>
                                        <p:tav tm="100000">
                                          <p:val>
                                            <p:strVal val="#ppt_x"/>
                                          </p:val>
                                        </p:tav>
                                      </p:tavLst>
                                    </p:anim>
                                    <p:anim calcmode="lin" valueType="num">
                                      <p:cBhvr additive="base">
                                        <p:cTn id="37" dur="500" fill="hold"/>
                                        <p:tgtEl>
                                          <p:spTgt spid="30823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8" fill="hold" grpId="0" nodeType="clickEffect">
                                  <p:stCondLst>
                                    <p:cond delay="0"/>
                                  </p:stCondLst>
                                  <p:childTnLst>
                                    <p:set>
                                      <p:cBhvr>
                                        <p:cTn id="41" dur="1" fill="hold">
                                          <p:stCondLst>
                                            <p:cond delay="0"/>
                                          </p:stCondLst>
                                        </p:cTn>
                                        <p:tgtEl>
                                          <p:spTgt spid="308230">
                                            <p:txEl>
                                              <p:pRg st="4" end="4"/>
                                            </p:txEl>
                                          </p:spTgt>
                                        </p:tgtEl>
                                        <p:attrNameLst>
                                          <p:attrName>style.visibility</p:attrName>
                                        </p:attrNameLst>
                                      </p:cBhvr>
                                      <p:to>
                                        <p:strVal val="visible"/>
                                      </p:to>
                                    </p:set>
                                    <p:anim calcmode="lin" valueType="num">
                                      <p:cBhvr additive="base">
                                        <p:cTn id="42" dur="500" fill="hold"/>
                                        <p:tgtEl>
                                          <p:spTgt spid="308230">
                                            <p:txEl>
                                              <p:pRg st="4" end="4"/>
                                            </p:txEl>
                                          </p:spTgt>
                                        </p:tgtEl>
                                        <p:attrNameLst>
                                          <p:attrName>ppt_x</p:attrName>
                                        </p:attrNameLst>
                                      </p:cBhvr>
                                      <p:tavLst>
                                        <p:tav tm="0">
                                          <p:val>
                                            <p:strVal val="0-#ppt_w/2"/>
                                          </p:val>
                                        </p:tav>
                                        <p:tav tm="100000">
                                          <p:val>
                                            <p:strVal val="#ppt_x"/>
                                          </p:val>
                                        </p:tav>
                                      </p:tavLst>
                                    </p:anim>
                                    <p:anim calcmode="lin" valueType="num">
                                      <p:cBhvr additive="base">
                                        <p:cTn id="43" dur="500" fill="hold"/>
                                        <p:tgtEl>
                                          <p:spTgt spid="308230">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226" grpId="0" animBg="1" autoUpdateAnimBg="0"/>
      <p:bldP spid="308227" grpId="0" animBg="1"/>
      <p:bldP spid="308230" grpId="0" build="p" bldLvl="5"/>
    </p:bldLst>
  </p:timing>
</p:sld>
</file>

<file path=ppt/slides/slide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314"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11267"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6EE94CDF-6DF1-4BE9-8625-E4A8A73E5A7F}" type="slidenum">
              <a:rPr lang="de-DE" altLang="en-US" sz="900" smtClean="0">
                <a:solidFill>
                  <a:schemeClr val="accent2"/>
                </a:solidFill>
              </a:rPr>
              <a:pPr/>
              <a:t>9</a:t>
            </a:fld>
            <a:endParaRPr lang="de-DE" altLang="en-US" sz="1400" b="0" smtClean="0">
              <a:solidFill>
                <a:schemeClr val="tx1"/>
              </a:solidFill>
            </a:endParaRPr>
          </a:p>
        </p:txBody>
      </p:sp>
      <p:pic>
        <p:nvPicPr>
          <p:cNvPr id="11268" name="Picture 5"/>
          <p:cNvPicPr>
            <a:picLocks noGrp="1" noChangeAspect="1" noChangeArrowheads="1"/>
          </p:cNvPicPr>
          <p:nvPr>
            <p:ph idx="1"/>
          </p:nvPr>
        </p:nvPicPr>
        <p:blipFill>
          <a:blip r:embed="rId2">
            <a:lum bright="70000" contrast="-70000"/>
            <a:grayscl/>
            <a:extLst>
              <a:ext uri="{28A0092B-C50C-407E-A947-70E740481C1C}">
                <a14:useLocalDpi xmlns:a14="http://schemas.microsoft.com/office/drawing/2010/main" val="0"/>
              </a:ext>
            </a:extLst>
          </a:blip>
          <a:srcRect/>
          <a:stretch>
            <a:fillRect/>
          </a:stretch>
        </p:blipFill>
        <p:spPr>
          <a:xfrm>
            <a:off x="684213" y="1084263"/>
            <a:ext cx="7775575" cy="5319712"/>
          </a:xfrm>
          <a:prstGeom prst="rect">
            <a:avLst/>
          </a:prstGeom>
          <a:ln>
            <a:noFill/>
          </a:ln>
          <a:effectLst>
            <a:outerShdw blurRad="292100" dist="139700" dir="2700000" algn="tl" rotWithShape="0">
              <a:srgbClr val="333333">
                <a:alpha val="65000"/>
              </a:srgbClr>
            </a:outerShdw>
          </a:effectLst>
        </p:spPr>
      </p:pic>
      <p:sp>
        <p:nvSpPr>
          <p:cNvPr id="263170"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Die Entstehung der Epidemiologie</a:t>
            </a:r>
          </a:p>
        </p:txBody>
      </p:sp>
      <p:sp>
        <p:nvSpPr>
          <p:cNvPr id="263172" name="Rectangle 4"/>
          <p:cNvSpPr>
            <a:spLocks noChangeArrowheads="1"/>
          </p:cNvSpPr>
          <p:nvPr/>
        </p:nvSpPr>
        <p:spPr bwMode="auto">
          <a:xfrm>
            <a:off x="755650" y="1916113"/>
            <a:ext cx="7704138" cy="1077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a:t>Die Epidemiologie verwendet statistische Methoden, um Kenntnisse über die Ätiologie (Krankheitsentstehung) zu gewinnen</a:t>
            </a:r>
          </a:p>
        </p:txBody>
      </p:sp>
      <p:sp>
        <p:nvSpPr>
          <p:cNvPr id="263174" name="Rectangle 6"/>
          <p:cNvSpPr>
            <a:spLocks noChangeArrowheads="1"/>
          </p:cNvSpPr>
          <p:nvPr/>
        </p:nvSpPr>
        <p:spPr bwMode="auto">
          <a:xfrm>
            <a:off x="755650" y="3644900"/>
            <a:ext cx="7704138" cy="749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a:t>Diese Methode hat auch heute große Bedeutung in der pharmakogenetische Forschung</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63170"/>
                                        </p:tgtEl>
                                        <p:attrNameLst>
                                          <p:attrName>style.visibility</p:attrName>
                                        </p:attrNameLst>
                                      </p:cBhvr>
                                      <p:to>
                                        <p:strVal val="visible"/>
                                      </p:to>
                                    </p:set>
                                    <p:anim calcmode="lin" valueType="num">
                                      <p:cBhvr additive="base">
                                        <p:cTn id="7" dur="500" fill="hold"/>
                                        <p:tgtEl>
                                          <p:spTgt spid="263170"/>
                                        </p:tgtEl>
                                        <p:attrNameLst>
                                          <p:attrName>ppt_x</p:attrName>
                                        </p:attrNameLst>
                                      </p:cBhvr>
                                      <p:tavLst>
                                        <p:tav tm="0">
                                          <p:val>
                                            <p:strVal val="#ppt_x"/>
                                          </p:val>
                                        </p:tav>
                                        <p:tav tm="100000">
                                          <p:val>
                                            <p:strVal val="#ppt_x"/>
                                          </p:val>
                                        </p:tav>
                                      </p:tavLst>
                                    </p:anim>
                                    <p:anim calcmode="lin" valueType="num">
                                      <p:cBhvr additive="base">
                                        <p:cTn id="8" dur="500" fill="hold"/>
                                        <p:tgtEl>
                                          <p:spTgt spid="263170"/>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63172"/>
                                        </p:tgtEl>
                                        <p:attrNameLst>
                                          <p:attrName>style.visibility</p:attrName>
                                        </p:attrNameLst>
                                      </p:cBhvr>
                                      <p:to>
                                        <p:strVal val="visible"/>
                                      </p:to>
                                    </p:set>
                                    <p:anim calcmode="lin" valueType="num">
                                      <p:cBhvr additive="base">
                                        <p:cTn id="13" dur="500" fill="hold"/>
                                        <p:tgtEl>
                                          <p:spTgt spid="263172"/>
                                        </p:tgtEl>
                                        <p:attrNameLst>
                                          <p:attrName>ppt_x</p:attrName>
                                        </p:attrNameLst>
                                      </p:cBhvr>
                                      <p:tavLst>
                                        <p:tav tm="0">
                                          <p:val>
                                            <p:strVal val="0-#ppt_w/2"/>
                                          </p:val>
                                        </p:tav>
                                        <p:tav tm="100000">
                                          <p:val>
                                            <p:strVal val="#ppt_x"/>
                                          </p:val>
                                        </p:tav>
                                      </p:tavLst>
                                    </p:anim>
                                    <p:anim calcmode="lin" valueType="num">
                                      <p:cBhvr additive="base">
                                        <p:cTn id="14" dur="500" fill="hold"/>
                                        <p:tgtEl>
                                          <p:spTgt spid="263172"/>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63174"/>
                                        </p:tgtEl>
                                        <p:attrNameLst>
                                          <p:attrName>style.visibility</p:attrName>
                                        </p:attrNameLst>
                                      </p:cBhvr>
                                      <p:to>
                                        <p:strVal val="visible"/>
                                      </p:to>
                                    </p:set>
                                    <p:anim calcmode="lin" valueType="num">
                                      <p:cBhvr additive="base">
                                        <p:cTn id="19" dur="500" fill="hold"/>
                                        <p:tgtEl>
                                          <p:spTgt spid="263174"/>
                                        </p:tgtEl>
                                        <p:attrNameLst>
                                          <p:attrName>ppt_x</p:attrName>
                                        </p:attrNameLst>
                                      </p:cBhvr>
                                      <p:tavLst>
                                        <p:tav tm="0">
                                          <p:val>
                                            <p:strVal val="0-#ppt_w/2"/>
                                          </p:val>
                                        </p:tav>
                                        <p:tav tm="100000">
                                          <p:val>
                                            <p:strVal val="#ppt_x"/>
                                          </p:val>
                                        </p:tav>
                                      </p:tavLst>
                                    </p:anim>
                                    <p:anim calcmode="lin" valueType="num">
                                      <p:cBhvr additive="base">
                                        <p:cTn id="20" dur="500" fill="hold"/>
                                        <p:tgtEl>
                                          <p:spTgt spid="26317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3170" grpId="0" animBg="1" autoUpdateAnimBg="0"/>
      <p:bldP spid="263172" grpId="0"/>
      <p:bldP spid="263174" grpId="0"/>
    </p:bldLst>
  </p:timing>
</p:sld>
</file>

<file path=ppt/slides/slide9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80898"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89091"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52AA478B-353C-47B2-A974-94DE4E0F5E07}" type="slidenum">
              <a:rPr lang="de-DE" altLang="en-US" sz="900" smtClean="0">
                <a:solidFill>
                  <a:schemeClr val="accent2"/>
                </a:solidFill>
              </a:rPr>
              <a:pPr/>
              <a:t>90</a:t>
            </a:fld>
            <a:endParaRPr lang="de-DE" altLang="en-US" sz="1400" b="0" smtClean="0">
              <a:solidFill>
                <a:schemeClr val="tx1"/>
              </a:solidFill>
            </a:endParaRPr>
          </a:p>
        </p:txBody>
      </p:sp>
      <p:sp>
        <p:nvSpPr>
          <p:cNvPr id="352258"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2.2.1 Biometrische Grundlagen</a:t>
            </a:r>
          </a:p>
        </p:txBody>
      </p:sp>
      <p:sp>
        <p:nvSpPr>
          <p:cNvPr id="352259" name="Text Box 3"/>
          <p:cNvSpPr txBox="1">
            <a:spLocks noChangeArrowheads="1"/>
          </p:cNvSpPr>
          <p:nvPr/>
        </p:nvSpPr>
        <p:spPr bwMode="auto">
          <a:xfrm>
            <a:off x="684213" y="1125538"/>
            <a:ext cx="7777162" cy="6556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2.2.1.5 Randomisierung</a:t>
            </a:r>
          </a:p>
          <a:p>
            <a:pPr algn="ctr">
              <a:defRPr/>
            </a:pPr>
            <a:r>
              <a:rPr lang="de-DE" sz="1600" smtClean="0"/>
              <a:t>Effekt eines Confounders (Simpsons Paradoxon nach Appleton 1996)</a:t>
            </a:r>
          </a:p>
        </p:txBody>
      </p:sp>
      <p:sp>
        <p:nvSpPr>
          <p:cNvPr id="89094"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89095"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89096" name="Text Box 6"/>
          <p:cNvSpPr txBox="1">
            <a:spLocks noChangeArrowheads="1"/>
          </p:cNvSpPr>
          <p:nvPr/>
        </p:nvSpPr>
        <p:spPr bwMode="auto">
          <a:xfrm>
            <a:off x="755650" y="6308725"/>
            <a:ext cx="6985000"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sz="1200"/>
              <a:t>aus Antes et al. Evidenz-basierte Medizin. Thieme 2003</a:t>
            </a:r>
          </a:p>
        </p:txBody>
      </p:sp>
      <p:pic>
        <p:nvPicPr>
          <p:cNvPr id="89097" name="Picture 9" descr="Simpson"/>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a:xfrm>
            <a:off x="1619250" y="1811338"/>
            <a:ext cx="5545138" cy="4471987"/>
          </a:xfrm>
          <a:prstGeom prst="rect">
            <a:avLst/>
          </a:prstGeom>
          <a:ln w="12700">
            <a:solidFill>
              <a:schemeClr val="tx1"/>
            </a:solidFill>
          </a:ln>
          <a:effectLst>
            <a:outerShdw blurRad="292100" dist="139700" dir="2700000" algn="tl" rotWithShape="0">
              <a:srgbClr val="333333">
                <a:alpha val="65000"/>
              </a:srgbClr>
            </a:outerShdw>
          </a:effectLst>
        </p:spPr>
      </p:pic>
    </p:spTree>
  </p:cSld>
  <p:clrMapOvr>
    <a:masterClrMapping/>
  </p:clrMapOvr>
  <p:transition>
    <p:zoom/>
  </p:transition>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81922"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90115" name="Foliennummernplatzhalter 6"/>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D199ED99-2AA8-494B-B005-DC1C7D5936EB}" type="slidenum">
              <a:rPr lang="de-DE" altLang="en-US" sz="900" smtClean="0">
                <a:solidFill>
                  <a:schemeClr val="accent2"/>
                </a:solidFill>
              </a:rPr>
              <a:pPr/>
              <a:t>91</a:t>
            </a:fld>
            <a:endParaRPr lang="de-DE" altLang="en-US" sz="1400" b="0" smtClean="0">
              <a:solidFill>
                <a:schemeClr val="tx1"/>
              </a:solidFill>
            </a:endParaRPr>
          </a:p>
        </p:txBody>
      </p:sp>
      <p:sp>
        <p:nvSpPr>
          <p:cNvPr id="310274"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2.2.1 Biometrische Grundlagen</a:t>
            </a:r>
          </a:p>
        </p:txBody>
      </p:sp>
      <p:sp>
        <p:nvSpPr>
          <p:cNvPr id="310275"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2.2.1.5 Randomisierung</a:t>
            </a:r>
          </a:p>
        </p:txBody>
      </p:sp>
      <p:sp>
        <p:nvSpPr>
          <p:cNvPr id="90118"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90119"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pic>
        <p:nvPicPr>
          <p:cNvPr id="310282" name="Picture 10" descr="j0308992"/>
          <p:cNvPicPr>
            <a:picLocks noGrp="1" noChangeAspect="1" noChangeArrowheads="1"/>
          </p:cNvPicPr>
          <p:nvPr>
            <p:ph sz="half" idx="2"/>
          </p:nvPr>
        </p:nvPicPr>
        <p:blipFill>
          <a:blip r:embed="rId3">
            <a:extLst>
              <a:ext uri="{28A0092B-C50C-407E-A947-70E740481C1C}">
                <a14:useLocalDpi xmlns:a14="http://schemas.microsoft.com/office/drawing/2010/main" val="0"/>
              </a:ext>
            </a:extLst>
          </a:blip>
          <a:srcRect/>
          <a:stretch>
            <a:fillRect/>
          </a:stretch>
        </p:blipFill>
        <p:spPr>
          <a:xfrm>
            <a:off x="4211638" y="2205038"/>
            <a:ext cx="865187" cy="679450"/>
          </a:xfrm>
          <a:noFill/>
        </p:spPr>
      </p:pic>
      <p:sp>
        <p:nvSpPr>
          <p:cNvPr id="310285" name="Text Box 13"/>
          <p:cNvSpPr txBox="1">
            <a:spLocks noChangeArrowheads="1"/>
          </p:cNvSpPr>
          <p:nvPr/>
        </p:nvSpPr>
        <p:spPr bwMode="auto">
          <a:xfrm>
            <a:off x="468313" y="2492375"/>
            <a:ext cx="3600450"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a:t>1 2 3 4 5 6 7 8 9 10</a:t>
            </a:r>
          </a:p>
        </p:txBody>
      </p:sp>
      <p:sp>
        <p:nvSpPr>
          <p:cNvPr id="310286" name="Text Box 14"/>
          <p:cNvSpPr txBox="1">
            <a:spLocks noChangeArrowheads="1"/>
          </p:cNvSpPr>
          <p:nvPr/>
        </p:nvSpPr>
        <p:spPr bwMode="auto">
          <a:xfrm>
            <a:off x="4284663" y="1700213"/>
            <a:ext cx="4537075" cy="312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600"/>
              <a:t>Zufallsgenerator, extern und </a:t>
            </a:r>
            <a:r>
              <a:rPr lang="de-DE" altLang="en-US" sz="1600">
                <a:solidFill>
                  <a:srgbClr val="CC0000"/>
                </a:solidFill>
              </a:rPr>
              <a:t>verblindet</a:t>
            </a:r>
          </a:p>
        </p:txBody>
      </p:sp>
      <p:pic>
        <p:nvPicPr>
          <p:cNvPr id="310287" name="Picture 15" descr="j0336894"/>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a:off x="5303838" y="2435225"/>
            <a:ext cx="4572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0288" name="Line 16"/>
          <p:cNvSpPr>
            <a:spLocks noChangeShapeType="1"/>
          </p:cNvSpPr>
          <p:nvPr/>
        </p:nvSpPr>
        <p:spPr bwMode="auto">
          <a:xfrm flipV="1">
            <a:off x="5724525" y="2205038"/>
            <a:ext cx="576263" cy="431800"/>
          </a:xfrm>
          <a:prstGeom prst="line">
            <a:avLst/>
          </a:prstGeom>
          <a:noFill/>
          <a:ln w="50800">
            <a:solidFill>
              <a:schemeClr val="tx1"/>
            </a:solidFill>
            <a:round/>
            <a:headEnd/>
            <a:tailEnd type="triangle" w="med" len="med"/>
          </a:ln>
          <a:extLst>
            <a:ext uri="{909E8E84-426E-40DD-AFC4-6F175D3DCCD1}">
              <a14:hiddenFill xmlns:a14="http://schemas.microsoft.com/office/drawing/2010/main">
                <a:noFill/>
              </a14:hiddenFill>
            </a:ext>
          </a:extLst>
        </p:spPr>
        <p:txBody>
          <a:bodyPr>
            <a:spAutoFit/>
          </a:bodyPr>
          <a:lstStyle/>
          <a:p>
            <a:endParaRPr lang="de-DE"/>
          </a:p>
        </p:txBody>
      </p:sp>
      <p:sp>
        <p:nvSpPr>
          <p:cNvPr id="310289" name="Line 17"/>
          <p:cNvSpPr>
            <a:spLocks noChangeShapeType="1"/>
          </p:cNvSpPr>
          <p:nvPr/>
        </p:nvSpPr>
        <p:spPr bwMode="auto">
          <a:xfrm flipV="1">
            <a:off x="5580063" y="4365625"/>
            <a:ext cx="647700" cy="574675"/>
          </a:xfrm>
          <a:prstGeom prst="line">
            <a:avLst/>
          </a:prstGeom>
          <a:noFill/>
          <a:ln w="50800">
            <a:solidFill>
              <a:schemeClr val="tx1"/>
            </a:solidFill>
            <a:round/>
            <a:headEnd/>
            <a:tailEnd type="triangle" w="med" len="med"/>
          </a:ln>
          <a:extLst>
            <a:ext uri="{909E8E84-426E-40DD-AFC4-6F175D3DCCD1}">
              <a14:hiddenFill xmlns:a14="http://schemas.microsoft.com/office/drawing/2010/main">
                <a:noFill/>
              </a14:hiddenFill>
            </a:ext>
          </a:extLst>
        </p:spPr>
        <p:txBody>
          <a:bodyPr>
            <a:spAutoFit/>
          </a:bodyPr>
          <a:lstStyle/>
          <a:p>
            <a:endParaRPr lang="de-DE"/>
          </a:p>
        </p:txBody>
      </p:sp>
      <p:sp>
        <p:nvSpPr>
          <p:cNvPr id="310290" name="Line 18"/>
          <p:cNvSpPr>
            <a:spLocks noChangeShapeType="1"/>
          </p:cNvSpPr>
          <p:nvPr/>
        </p:nvSpPr>
        <p:spPr bwMode="auto">
          <a:xfrm>
            <a:off x="5724525" y="2636838"/>
            <a:ext cx="576263" cy="433387"/>
          </a:xfrm>
          <a:prstGeom prst="line">
            <a:avLst/>
          </a:prstGeom>
          <a:noFill/>
          <a:ln w="50800">
            <a:solidFill>
              <a:schemeClr val="tx1"/>
            </a:solidFill>
            <a:round/>
            <a:headEnd/>
            <a:tailEnd type="triangle" w="med" len="med"/>
          </a:ln>
          <a:extLst>
            <a:ext uri="{909E8E84-426E-40DD-AFC4-6F175D3DCCD1}">
              <a14:hiddenFill xmlns:a14="http://schemas.microsoft.com/office/drawing/2010/main">
                <a:noFill/>
              </a14:hiddenFill>
            </a:ext>
          </a:extLst>
        </p:spPr>
        <p:txBody>
          <a:bodyPr>
            <a:spAutoFit/>
          </a:bodyPr>
          <a:lstStyle/>
          <a:p>
            <a:endParaRPr lang="de-DE"/>
          </a:p>
        </p:txBody>
      </p:sp>
      <p:sp>
        <p:nvSpPr>
          <p:cNvPr id="310291" name="Line 19"/>
          <p:cNvSpPr>
            <a:spLocks noChangeShapeType="1"/>
          </p:cNvSpPr>
          <p:nvPr/>
        </p:nvSpPr>
        <p:spPr bwMode="auto">
          <a:xfrm>
            <a:off x="5580063" y="4941888"/>
            <a:ext cx="576262" cy="503237"/>
          </a:xfrm>
          <a:prstGeom prst="line">
            <a:avLst/>
          </a:prstGeom>
          <a:noFill/>
          <a:ln w="50800">
            <a:solidFill>
              <a:schemeClr val="tx1"/>
            </a:solidFill>
            <a:round/>
            <a:headEnd/>
            <a:tailEnd type="triangle" w="med" len="med"/>
          </a:ln>
          <a:extLst>
            <a:ext uri="{909E8E84-426E-40DD-AFC4-6F175D3DCCD1}">
              <a14:hiddenFill xmlns:a14="http://schemas.microsoft.com/office/drawing/2010/main">
                <a:noFill/>
              </a14:hiddenFill>
            </a:ext>
          </a:extLst>
        </p:spPr>
        <p:txBody>
          <a:bodyPr>
            <a:spAutoFit/>
          </a:bodyPr>
          <a:lstStyle/>
          <a:p>
            <a:endParaRPr lang="de-DE"/>
          </a:p>
        </p:txBody>
      </p:sp>
      <p:sp>
        <p:nvSpPr>
          <p:cNvPr id="310292" name="Text Box 20"/>
          <p:cNvSpPr txBox="1">
            <a:spLocks noChangeArrowheads="1"/>
          </p:cNvSpPr>
          <p:nvPr/>
        </p:nvSpPr>
        <p:spPr bwMode="auto">
          <a:xfrm>
            <a:off x="468313" y="4797425"/>
            <a:ext cx="3816350"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a:t>1 2 3 4 5 6 7 8 9 10</a:t>
            </a:r>
          </a:p>
        </p:txBody>
      </p:sp>
      <p:pic>
        <p:nvPicPr>
          <p:cNvPr id="310293" name="Picture 21" descr="j0336721"/>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a:off x="4540250" y="4673600"/>
            <a:ext cx="552450" cy="61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0294" name="Text Box 22"/>
          <p:cNvSpPr txBox="1">
            <a:spLocks noChangeArrowheads="1"/>
          </p:cNvSpPr>
          <p:nvPr/>
        </p:nvSpPr>
        <p:spPr bwMode="auto">
          <a:xfrm>
            <a:off x="4356100" y="3573463"/>
            <a:ext cx="4537075"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600"/>
              <a:t>Deterministisches Verfahren wie Datum, Wochentag oder Geburtsjahr</a:t>
            </a:r>
          </a:p>
        </p:txBody>
      </p:sp>
      <p:sp>
        <p:nvSpPr>
          <p:cNvPr id="310296" name="Text Box 24"/>
          <p:cNvSpPr txBox="1">
            <a:spLocks noChangeArrowheads="1"/>
          </p:cNvSpPr>
          <p:nvPr/>
        </p:nvSpPr>
        <p:spPr bwMode="auto">
          <a:xfrm>
            <a:off x="539750" y="1700213"/>
            <a:ext cx="3527425" cy="420687"/>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a:solidFill>
                  <a:schemeClr val="tx1"/>
                </a:solidFill>
              </a:rPr>
              <a:t>Echte Randomisierung</a:t>
            </a:r>
          </a:p>
        </p:txBody>
      </p:sp>
      <p:sp>
        <p:nvSpPr>
          <p:cNvPr id="310297" name="Text Box 25"/>
          <p:cNvSpPr txBox="1">
            <a:spLocks noChangeArrowheads="1"/>
          </p:cNvSpPr>
          <p:nvPr/>
        </p:nvSpPr>
        <p:spPr bwMode="auto">
          <a:xfrm>
            <a:off x="539750" y="3573463"/>
            <a:ext cx="3527425" cy="420687"/>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a:solidFill>
                  <a:schemeClr val="tx1"/>
                </a:solidFill>
              </a:rPr>
              <a:t>Quasi Randomisierung</a:t>
            </a:r>
          </a:p>
        </p:txBody>
      </p:sp>
      <p:sp>
        <p:nvSpPr>
          <p:cNvPr id="310298" name="Text Box 26"/>
          <p:cNvSpPr txBox="1">
            <a:spLocks noChangeArrowheads="1"/>
          </p:cNvSpPr>
          <p:nvPr/>
        </p:nvSpPr>
        <p:spPr bwMode="auto">
          <a:xfrm>
            <a:off x="6300788" y="2060575"/>
            <a:ext cx="2376487"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a:solidFill>
                  <a:srgbClr val="CC0000"/>
                </a:solidFill>
              </a:rPr>
              <a:t>1 5 6 8 9 10</a:t>
            </a:r>
          </a:p>
        </p:txBody>
      </p:sp>
      <p:sp>
        <p:nvSpPr>
          <p:cNvPr id="310299" name="Text Box 27"/>
          <p:cNvSpPr txBox="1">
            <a:spLocks noChangeArrowheads="1"/>
          </p:cNvSpPr>
          <p:nvPr/>
        </p:nvSpPr>
        <p:spPr bwMode="auto">
          <a:xfrm>
            <a:off x="6443663" y="2781300"/>
            <a:ext cx="2376487"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a:t>2 3 4 7</a:t>
            </a:r>
          </a:p>
        </p:txBody>
      </p:sp>
      <p:sp>
        <p:nvSpPr>
          <p:cNvPr id="310300" name="Text Box 28"/>
          <p:cNvSpPr txBox="1">
            <a:spLocks noChangeArrowheads="1"/>
          </p:cNvSpPr>
          <p:nvPr/>
        </p:nvSpPr>
        <p:spPr bwMode="auto">
          <a:xfrm>
            <a:off x="6372225" y="4149725"/>
            <a:ext cx="2376488"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a:solidFill>
                  <a:srgbClr val="CC0000"/>
                </a:solidFill>
              </a:rPr>
              <a:t>1 2 5 6 9</a:t>
            </a:r>
          </a:p>
        </p:txBody>
      </p:sp>
      <p:sp>
        <p:nvSpPr>
          <p:cNvPr id="310301" name="Text Box 29"/>
          <p:cNvSpPr txBox="1">
            <a:spLocks noChangeArrowheads="1"/>
          </p:cNvSpPr>
          <p:nvPr/>
        </p:nvSpPr>
        <p:spPr bwMode="auto">
          <a:xfrm>
            <a:off x="6372225" y="5157788"/>
            <a:ext cx="2376488"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a:t>3 4 7 8 10</a:t>
            </a:r>
          </a:p>
        </p:txBody>
      </p:sp>
      <p:sp>
        <p:nvSpPr>
          <p:cNvPr id="310302" name="AutoShape 30"/>
          <p:cNvSpPr>
            <a:spLocks noChangeArrowheads="1"/>
          </p:cNvSpPr>
          <p:nvPr/>
        </p:nvSpPr>
        <p:spPr bwMode="auto">
          <a:xfrm>
            <a:off x="1476375" y="3284538"/>
            <a:ext cx="6840538" cy="3168650"/>
          </a:xfrm>
          <a:custGeom>
            <a:avLst/>
            <a:gdLst>
              <a:gd name="T0" fmla="*/ 2147483647 w 21600"/>
              <a:gd name="T1" fmla="*/ 0 h 21600"/>
              <a:gd name="T2" fmla="*/ 2147483647 w 21600"/>
              <a:gd name="T3" fmla="*/ 2147483647 h 21600"/>
              <a:gd name="T4" fmla="*/ 0 w 21600"/>
              <a:gd name="T5" fmla="*/ 2147483647 h 21600"/>
              <a:gd name="T6" fmla="*/ 2147483647 w 21600"/>
              <a:gd name="T7" fmla="*/ 2147483647 h 21600"/>
              <a:gd name="T8" fmla="*/ 2147483647 w 21600"/>
              <a:gd name="T9" fmla="*/ 2147483647 h 21600"/>
              <a:gd name="T10" fmla="*/ 2147483647 w 21600"/>
              <a:gd name="T11" fmla="*/ 2147483647 h 21600"/>
              <a:gd name="T12" fmla="*/ 2147483647 w 21600"/>
              <a:gd name="T13" fmla="*/ 2147483647 h 21600"/>
              <a:gd name="T14" fmla="*/ 2147483647 w 21600"/>
              <a:gd name="T15" fmla="*/ 2147483647 h 21600"/>
              <a:gd name="T16" fmla="*/ 0 60000 65536"/>
              <a:gd name="T17" fmla="*/ 0 60000 65536"/>
              <a:gd name="T18" fmla="*/ 0 60000 65536"/>
              <a:gd name="T19" fmla="*/ 0 60000 65536"/>
              <a:gd name="T20" fmla="*/ 0 60000 65536"/>
              <a:gd name="T21" fmla="*/ 0 60000 65536"/>
              <a:gd name="T22" fmla="*/ 0 60000 65536"/>
              <a:gd name="T23" fmla="*/ 0 60000 65536"/>
              <a:gd name="T24" fmla="*/ 3163 w 21600"/>
              <a:gd name="T25" fmla="*/ 3163 h 21600"/>
              <a:gd name="T26" fmla="*/ 18437 w 21600"/>
              <a:gd name="T27" fmla="*/ 18437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401" y="15493"/>
                </a:moveTo>
                <a:cubicBezTo>
                  <a:pt x="18376" y="14122"/>
                  <a:pt x="18900" y="12482"/>
                  <a:pt x="18900" y="10800"/>
                </a:cubicBezTo>
                <a:cubicBezTo>
                  <a:pt x="18900" y="6326"/>
                  <a:pt x="15273" y="2700"/>
                  <a:pt x="10800" y="2700"/>
                </a:cubicBezTo>
                <a:cubicBezTo>
                  <a:pt x="9117" y="2699"/>
                  <a:pt x="7477" y="3223"/>
                  <a:pt x="6106" y="4198"/>
                </a:cubicBezTo>
                <a:lnTo>
                  <a:pt x="17401" y="15493"/>
                </a:lnTo>
                <a:close/>
                <a:moveTo>
                  <a:pt x="4198" y="6106"/>
                </a:moveTo>
                <a:cubicBezTo>
                  <a:pt x="3223" y="7477"/>
                  <a:pt x="2700" y="9117"/>
                  <a:pt x="2700" y="10799"/>
                </a:cubicBezTo>
                <a:cubicBezTo>
                  <a:pt x="2700" y="15273"/>
                  <a:pt x="6326" y="18900"/>
                  <a:pt x="10800" y="18900"/>
                </a:cubicBezTo>
                <a:cubicBezTo>
                  <a:pt x="12482" y="18900"/>
                  <a:pt x="14122" y="18376"/>
                  <a:pt x="15493" y="17401"/>
                </a:cubicBezTo>
                <a:lnTo>
                  <a:pt x="4198" y="6106"/>
                </a:lnTo>
                <a:close/>
              </a:path>
            </a:pathLst>
          </a:custGeom>
          <a:solidFill>
            <a:srgbClr val="FF0000"/>
          </a:solidFill>
          <a:ln w="9525">
            <a:solidFill>
              <a:schemeClr val="tx1"/>
            </a:solidFill>
            <a:miter lim="800000"/>
            <a:headEnd/>
            <a:tailEnd/>
          </a:ln>
        </p:spPr>
        <p:txBody>
          <a:bodyPr anchor="ctr">
            <a:spAutoFit/>
          </a:bodyPr>
          <a:lstStyle/>
          <a:p>
            <a:endParaRPr lang="de-DE"/>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310274"/>
                                        </p:tgtEl>
                                        <p:attrNameLst>
                                          <p:attrName>style.visibility</p:attrName>
                                        </p:attrNameLst>
                                      </p:cBhvr>
                                      <p:to>
                                        <p:strVal val="visible"/>
                                      </p:to>
                                    </p:set>
                                    <p:anim calcmode="lin" valueType="num">
                                      <p:cBhvr additive="base">
                                        <p:cTn id="7" dur="500" fill="hold"/>
                                        <p:tgtEl>
                                          <p:spTgt spid="310274"/>
                                        </p:tgtEl>
                                        <p:attrNameLst>
                                          <p:attrName>ppt_x</p:attrName>
                                        </p:attrNameLst>
                                      </p:cBhvr>
                                      <p:tavLst>
                                        <p:tav tm="0">
                                          <p:val>
                                            <p:strVal val="#ppt_x"/>
                                          </p:val>
                                        </p:tav>
                                        <p:tav tm="100000">
                                          <p:val>
                                            <p:strVal val="#ppt_x"/>
                                          </p:val>
                                        </p:tav>
                                      </p:tavLst>
                                    </p:anim>
                                    <p:anim calcmode="lin" valueType="num">
                                      <p:cBhvr additive="base">
                                        <p:cTn id="8" dur="500" fill="hold"/>
                                        <p:tgtEl>
                                          <p:spTgt spid="310274"/>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310275"/>
                                        </p:tgtEl>
                                        <p:attrNameLst>
                                          <p:attrName>style.visibility</p:attrName>
                                        </p:attrNameLst>
                                      </p:cBhvr>
                                      <p:to>
                                        <p:strVal val="visible"/>
                                      </p:to>
                                    </p:set>
                                    <p:anim calcmode="lin" valueType="num">
                                      <p:cBhvr additive="base">
                                        <p:cTn id="12" dur="500" fill="hold"/>
                                        <p:tgtEl>
                                          <p:spTgt spid="310275"/>
                                        </p:tgtEl>
                                        <p:attrNameLst>
                                          <p:attrName>ppt_x</p:attrName>
                                        </p:attrNameLst>
                                      </p:cBhvr>
                                      <p:tavLst>
                                        <p:tav tm="0">
                                          <p:val>
                                            <p:strVal val="0-#ppt_w/2"/>
                                          </p:val>
                                        </p:tav>
                                        <p:tav tm="100000">
                                          <p:val>
                                            <p:strVal val="#ppt_x"/>
                                          </p:val>
                                        </p:tav>
                                      </p:tavLst>
                                    </p:anim>
                                    <p:anim calcmode="lin" valueType="num">
                                      <p:cBhvr additive="base">
                                        <p:cTn id="13" dur="500" fill="hold"/>
                                        <p:tgtEl>
                                          <p:spTgt spid="310275"/>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310296"/>
                                        </p:tgtEl>
                                        <p:attrNameLst>
                                          <p:attrName>style.visibility</p:attrName>
                                        </p:attrNameLst>
                                      </p:cBhvr>
                                      <p:to>
                                        <p:strVal val="visible"/>
                                      </p:to>
                                    </p:set>
                                    <p:animEffect transition="in" filter="dissolve">
                                      <p:cBhvr>
                                        <p:cTn id="18" dur="500"/>
                                        <p:tgtEl>
                                          <p:spTgt spid="310296"/>
                                        </p:tgtEl>
                                      </p:cBhvr>
                                    </p:animEffect>
                                  </p:childTnLst>
                                </p:cTn>
                              </p:par>
                              <p:par>
                                <p:cTn id="19" presetID="2" presetClass="entr" presetSubtype="1" fill="hold" grpId="0" nodeType="withEffect">
                                  <p:stCondLst>
                                    <p:cond delay="0"/>
                                  </p:stCondLst>
                                  <p:childTnLst>
                                    <p:set>
                                      <p:cBhvr>
                                        <p:cTn id="20" dur="1" fill="hold">
                                          <p:stCondLst>
                                            <p:cond delay="0"/>
                                          </p:stCondLst>
                                        </p:cTn>
                                        <p:tgtEl>
                                          <p:spTgt spid="310286"/>
                                        </p:tgtEl>
                                        <p:attrNameLst>
                                          <p:attrName>style.visibility</p:attrName>
                                        </p:attrNameLst>
                                      </p:cBhvr>
                                      <p:to>
                                        <p:strVal val="visible"/>
                                      </p:to>
                                    </p:set>
                                    <p:anim calcmode="lin" valueType="num">
                                      <p:cBhvr additive="base">
                                        <p:cTn id="21" dur="500" fill="hold"/>
                                        <p:tgtEl>
                                          <p:spTgt spid="310286"/>
                                        </p:tgtEl>
                                        <p:attrNameLst>
                                          <p:attrName>ppt_x</p:attrName>
                                        </p:attrNameLst>
                                      </p:cBhvr>
                                      <p:tavLst>
                                        <p:tav tm="0">
                                          <p:val>
                                            <p:strVal val="#ppt_x"/>
                                          </p:val>
                                        </p:tav>
                                        <p:tav tm="100000">
                                          <p:val>
                                            <p:strVal val="#ppt_x"/>
                                          </p:val>
                                        </p:tav>
                                      </p:tavLst>
                                    </p:anim>
                                    <p:anim calcmode="lin" valueType="num">
                                      <p:cBhvr additive="base">
                                        <p:cTn id="22" dur="500" fill="hold"/>
                                        <p:tgtEl>
                                          <p:spTgt spid="310286"/>
                                        </p:tgtEl>
                                        <p:attrNameLst>
                                          <p:attrName>ppt_y</p:attrName>
                                        </p:attrNameLst>
                                      </p:cBhvr>
                                      <p:tavLst>
                                        <p:tav tm="0">
                                          <p:val>
                                            <p:strVal val="0-#ppt_h/2"/>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310285"/>
                                        </p:tgtEl>
                                        <p:attrNameLst>
                                          <p:attrName>style.visibility</p:attrName>
                                        </p:attrNameLst>
                                      </p:cBhvr>
                                      <p:to>
                                        <p:strVal val="visible"/>
                                      </p:to>
                                    </p:set>
                                    <p:anim calcmode="lin" valueType="num">
                                      <p:cBhvr additive="base">
                                        <p:cTn id="25" dur="500" fill="hold"/>
                                        <p:tgtEl>
                                          <p:spTgt spid="310285"/>
                                        </p:tgtEl>
                                        <p:attrNameLst>
                                          <p:attrName>ppt_x</p:attrName>
                                        </p:attrNameLst>
                                      </p:cBhvr>
                                      <p:tavLst>
                                        <p:tav tm="0">
                                          <p:val>
                                            <p:strVal val="0-#ppt_w/2"/>
                                          </p:val>
                                        </p:tav>
                                        <p:tav tm="100000">
                                          <p:val>
                                            <p:strVal val="#ppt_x"/>
                                          </p:val>
                                        </p:tav>
                                      </p:tavLst>
                                    </p:anim>
                                    <p:anim calcmode="lin" valueType="num">
                                      <p:cBhvr additive="base">
                                        <p:cTn id="26" dur="500" fill="hold"/>
                                        <p:tgtEl>
                                          <p:spTgt spid="310285"/>
                                        </p:tgtEl>
                                        <p:attrNameLst>
                                          <p:attrName>ppt_y</p:attrName>
                                        </p:attrNameLst>
                                      </p:cBhvr>
                                      <p:tavLst>
                                        <p:tav tm="0">
                                          <p:val>
                                            <p:strVal val="#ppt_y"/>
                                          </p:val>
                                        </p:tav>
                                        <p:tav tm="100000">
                                          <p:val>
                                            <p:strVal val="#ppt_y"/>
                                          </p:val>
                                        </p:tav>
                                      </p:tavLst>
                                    </p:anim>
                                  </p:childTnLst>
                                </p:cTn>
                              </p:par>
                              <p:par>
                                <p:cTn id="27" presetID="9" presetClass="entr" presetSubtype="0" fill="hold" nodeType="withEffect">
                                  <p:stCondLst>
                                    <p:cond delay="0"/>
                                  </p:stCondLst>
                                  <p:childTnLst>
                                    <p:set>
                                      <p:cBhvr>
                                        <p:cTn id="28" dur="1" fill="hold">
                                          <p:stCondLst>
                                            <p:cond delay="0"/>
                                          </p:stCondLst>
                                        </p:cTn>
                                        <p:tgtEl>
                                          <p:spTgt spid="310282"/>
                                        </p:tgtEl>
                                        <p:attrNameLst>
                                          <p:attrName>style.visibility</p:attrName>
                                        </p:attrNameLst>
                                      </p:cBhvr>
                                      <p:to>
                                        <p:strVal val="visible"/>
                                      </p:to>
                                    </p:set>
                                    <p:animEffect transition="in" filter="dissolve">
                                      <p:cBhvr>
                                        <p:cTn id="29" dur="500"/>
                                        <p:tgtEl>
                                          <p:spTgt spid="310282"/>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51" presetClass="entr" presetSubtype="0" fill="hold" nodeType="clickEffect">
                                  <p:stCondLst>
                                    <p:cond delay="0"/>
                                  </p:stCondLst>
                                  <p:childTnLst>
                                    <p:set>
                                      <p:cBhvr>
                                        <p:cTn id="33" dur="1" fill="hold">
                                          <p:stCondLst>
                                            <p:cond delay="0"/>
                                          </p:stCondLst>
                                        </p:cTn>
                                        <p:tgtEl>
                                          <p:spTgt spid="310287"/>
                                        </p:tgtEl>
                                        <p:attrNameLst>
                                          <p:attrName>style.visibility</p:attrName>
                                        </p:attrNameLst>
                                      </p:cBhvr>
                                      <p:to>
                                        <p:strVal val="visible"/>
                                      </p:to>
                                    </p:set>
                                    <p:animEffect transition="in" filter="fade">
                                      <p:cBhvr>
                                        <p:cTn id="34" dur="385" decel="100000"/>
                                        <p:tgtEl>
                                          <p:spTgt spid="310287"/>
                                        </p:tgtEl>
                                      </p:cBhvr>
                                    </p:animEffect>
                                    <p:animScale>
                                      <p:cBhvr>
                                        <p:cTn id="35" dur="385" decel="100000"/>
                                        <p:tgtEl>
                                          <p:spTgt spid="310287"/>
                                        </p:tgtEl>
                                      </p:cBhvr>
                                      <p:from x="10000" y="10000"/>
                                      <p:to x="200000" y="450000"/>
                                    </p:animScale>
                                    <p:animScale>
                                      <p:cBhvr>
                                        <p:cTn id="36" dur="615" accel="100000" fill="hold">
                                          <p:stCondLst>
                                            <p:cond delay="385"/>
                                          </p:stCondLst>
                                        </p:cTn>
                                        <p:tgtEl>
                                          <p:spTgt spid="310287"/>
                                        </p:tgtEl>
                                      </p:cBhvr>
                                      <p:from x="200000" y="450000"/>
                                      <p:to x="100000" y="100000"/>
                                    </p:animScale>
                                    <p:set>
                                      <p:cBhvr>
                                        <p:cTn id="37" dur="385" fill="hold"/>
                                        <p:tgtEl>
                                          <p:spTgt spid="310287"/>
                                        </p:tgtEl>
                                        <p:attrNameLst>
                                          <p:attrName>ppt_x</p:attrName>
                                        </p:attrNameLst>
                                      </p:cBhvr>
                                      <p:to>
                                        <p:strVal val="(0.5)"/>
                                      </p:to>
                                    </p:set>
                                    <p:anim from="(0.5)" to="(#ppt_x)" calcmode="lin" valueType="num">
                                      <p:cBhvr>
                                        <p:cTn id="38" dur="615" accel="100000" fill="hold">
                                          <p:stCondLst>
                                            <p:cond delay="385"/>
                                          </p:stCondLst>
                                        </p:cTn>
                                        <p:tgtEl>
                                          <p:spTgt spid="310287"/>
                                        </p:tgtEl>
                                        <p:attrNameLst>
                                          <p:attrName>ppt_x</p:attrName>
                                        </p:attrNameLst>
                                      </p:cBhvr>
                                    </p:anim>
                                    <p:set>
                                      <p:cBhvr>
                                        <p:cTn id="39" dur="385" fill="hold"/>
                                        <p:tgtEl>
                                          <p:spTgt spid="310287"/>
                                        </p:tgtEl>
                                        <p:attrNameLst>
                                          <p:attrName>ppt_y</p:attrName>
                                        </p:attrNameLst>
                                      </p:cBhvr>
                                      <p:to>
                                        <p:strVal val="(#ppt_y+0.4)"/>
                                      </p:to>
                                    </p:set>
                                    <p:anim from="(#ppt_y+0.4)" to="(#ppt_y)" calcmode="lin" valueType="num">
                                      <p:cBhvr>
                                        <p:cTn id="40" dur="615" accel="100000" fill="hold">
                                          <p:stCondLst>
                                            <p:cond delay="385"/>
                                          </p:stCondLst>
                                        </p:cTn>
                                        <p:tgtEl>
                                          <p:spTgt spid="310287"/>
                                        </p:tgtEl>
                                        <p:attrNameLst>
                                          <p:attrName>ppt_y</p:attrName>
                                        </p:attrNameLst>
                                      </p:cBhvr>
                                    </p:anim>
                                  </p:childTnLst>
                                </p:cTn>
                              </p:par>
                            </p:childTnLst>
                          </p:cTn>
                        </p:par>
                        <p:par>
                          <p:cTn id="41" fill="hold" nodeType="afterGroup">
                            <p:stCondLst>
                              <p:cond delay="1000"/>
                            </p:stCondLst>
                            <p:childTnLst>
                              <p:par>
                                <p:cTn id="42" presetID="2" presetClass="entr" presetSubtype="9" fill="hold" grpId="0" nodeType="afterEffect">
                                  <p:stCondLst>
                                    <p:cond delay="500"/>
                                  </p:stCondLst>
                                  <p:childTnLst>
                                    <p:set>
                                      <p:cBhvr>
                                        <p:cTn id="43" dur="1" fill="hold">
                                          <p:stCondLst>
                                            <p:cond delay="0"/>
                                          </p:stCondLst>
                                        </p:cTn>
                                        <p:tgtEl>
                                          <p:spTgt spid="310288"/>
                                        </p:tgtEl>
                                        <p:attrNameLst>
                                          <p:attrName>style.visibility</p:attrName>
                                        </p:attrNameLst>
                                      </p:cBhvr>
                                      <p:to>
                                        <p:strVal val="visible"/>
                                      </p:to>
                                    </p:set>
                                    <p:anim calcmode="lin" valueType="num">
                                      <p:cBhvr additive="base">
                                        <p:cTn id="44" dur="500" fill="hold"/>
                                        <p:tgtEl>
                                          <p:spTgt spid="310288"/>
                                        </p:tgtEl>
                                        <p:attrNameLst>
                                          <p:attrName>ppt_x</p:attrName>
                                        </p:attrNameLst>
                                      </p:cBhvr>
                                      <p:tavLst>
                                        <p:tav tm="0">
                                          <p:val>
                                            <p:strVal val="0-#ppt_w/2"/>
                                          </p:val>
                                        </p:tav>
                                        <p:tav tm="100000">
                                          <p:val>
                                            <p:strVal val="#ppt_x"/>
                                          </p:val>
                                        </p:tav>
                                      </p:tavLst>
                                    </p:anim>
                                    <p:anim calcmode="lin" valueType="num">
                                      <p:cBhvr additive="base">
                                        <p:cTn id="45" dur="500" fill="hold"/>
                                        <p:tgtEl>
                                          <p:spTgt spid="310288"/>
                                        </p:tgtEl>
                                        <p:attrNameLst>
                                          <p:attrName>ppt_y</p:attrName>
                                        </p:attrNameLst>
                                      </p:cBhvr>
                                      <p:tavLst>
                                        <p:tav tm="0">
                                          <p:val>
                                            <p:strVal val="0-#ppt_h/2"/>
                                          </p:val>
                                        </p:tav>
                                        <p:tav tm="100000">
                                          <p:val>
                                            <p:strVal val="#ppt_y"/>
                                          </p:val>
                                        </p:tav>
                                      </p:tavLst>
                                    </p:anim>
                                  </p:childTnLst>
                                </p:cTn>
                              </p:par>
                            </p:childTnLst>
                          </p:cTn>
                        </p:par>
                        <p:par>
                          <p:cTn id="46" fill="hold" nodeType="afterGroup">
                            <p:stCondLst>
                              <p:cond delay="2000"/>
                            </p:stCondLst>
                            <p:childTnLst>
                              <p:par>
                                <p:cTn id="47" presetID="2" presetClass="entr" presetSubtype="2" fill="hold" grpId="0" nodeType="afterEffect">
                                  <p:stCondLst>
                                    <p:cond delay="500"/>
                                  </p:stCondLst>
                                  <p:childTnLst>
                                    <p:set>
                                      <p:cBhvr>
                                        <p:cTn id="48" dur="1" fill="hold">
                                          <p:stCondLst>
                                            <p:cond delay="0"/>
                                          </p:stCondLst>
                                        </p:cTn>
                                        <p:tgtEl>
                                          <p:spTgt spid="310298"/>
                                        </p:tgtEl>
                                        <p:attrNameLst>
                                          <p:attrName>style.visibility</p:attrName>
                                        </p:attrNameLst>
                                      </p:cBhvr>
                                      <p:to>
                                        <p:strVal val="visible"/>
                                      </p:to>
                                    </p:set>
                                    <p:anim calcmode="lin" valueType="num">
                                      <p:cBhvr additive="base">
                                        <p:cTn id="49" dur="500" fill="hold"/>
                                        <p:tgtEl>
                                          <p:spTgt spid="310298"/>
                                        </p:tgtEl>
                                        <p:attrNameLst>
                                          <p:attrName>ppt_x</p:attrName>
                                        </p:attrNameLst>
                                      </p:cBhvr>
                                      <p:tavLst>
                                        <p:tav tm="0">
                                          <p:val>
                                            <p:strVal val="1+#ppt_w/2"/>
                                          </p:val>
                                        </p:tav>
                                        <p:tav tm="100000">
                                          <p:val>
                                            <p:strVal val="#ppt_x"/>
                                          </p:val>
                                        </p:tav>
                                      </p:tavLst>
                                    </p:anim>
                                    <p:anim calcmode="lin" valueType="num">
                                      <p:cBhvr additive="base">
                                        <p:cTn id="50" dur="500" fill="hold"/>
                                        <p:tgtEl>
                                          <p:spTgt spid="310298"/>
                                        </p:tgtEl>
                                        <p:attrNameLst>
                                          <p:attrName>ppt_y</p:attrName>
                                        </p:attrNameLst>
                                      </p:cBhvr>
                                      <p:tavLst>
                                        <p:tav tm="0">
                                          <p:val>
                                            <p:strVal val="#ppt_y"/>
                                          </p:val>
                                        </p:tav>
                                        <p:tav tm="100000">
                                          <p:val>
                                            <p:strVal val="#ppt_y"/>
                                          </p:val>
                                        </p:tav>
                                      </p:tavLst>
                                    </p:anim>
                                  </p:childTnLst>
                                </p:cTn>
                              </p:par>
                            </p:childTnLst>
                          </p:cTn>
                        </p:par>
                        <p:par>
                          <p:cTn id="51" fill="hold" nodeType="afterGroup">
                            <p:stCondLst>
                              <p:cond delay="3000"/>
                            </p:stCondLst>
                            <p:childTnLst>
                              <p:par>
                                <p:cTn id="52" presetID="2" presetClass="entr" presetSubtype="12" fill="hold" grpId="0" nodeType="afterEffect">
                                  <p:stCondLst>
                                    <p:cond delay="500"/>
                                  </p:stCondLst>
                                  <p:childTnLst>
                                    <p:set>
                                      <p:cBhvr>
                                        <p:cTn id="53" dur="1" fill="hold">
                                          <p:stCondLst>
                                            <p:cond delay="0"/>
                                          </p:stCondLst>
                                        </p:cTn>
                                        <p:tgtEl>
                                          <p:spTgt spid="310290"/>
                                        </p:tgtEl>
                                        <p:attrNameLst>
                                          <p:attrName>style.visibility</p:attrName>
                                        </p:attrNameLst>
                                      </p:cBhvr>
                                      <p:to>
                                        <p:strVal val="visible"/>
                                      </p:to>
                                    </p:set>
                                    <p:anim calcmode="lin" valueType="num">
                                      <p:cBhvr additive="base">
                                        <p:cTn id="54" dur="500" fill="hold"/>
                                        <p:tgtEl>
                                          <p:spTgt spid="310290"/>
                                        </p:tgtEl>
                                        <p:attrNameLst>
                                          <p:attrName>ppt_x</p:attrName>
                                        </p:attrNameLst>
                                      </p:cBhvr>
                                      <p:tavLst>
                                        <p:tav tm="0">
                                          <p:val>
                                            <p:strVal val="0-#ppt_w/2"/>
                                          </p:val>
                                        </p:tav>
                                        <p:tav tm="100000">
                                          <p:val>
                                            <p:strVal val="#ppt_x"/>
                                          </p:val>
                                        </p:tav>
                                      </p:tavLst>
                                    </p:anim>
                                    <p:anim calcmode="lin" valueType="num">
                                      <p:cBhvr additive="base">
                                        <p:cTn id="55" dur="500" fill="hold"/>
                                        <p:tgtEl>
                                          <p:spTgt spid="310290"/>
                                        </p:tgtEl>
                                        <p:attrNameLst>
                                          <p:attrName>ppt_y</p:attrName>
                                        </p:attrNameLst>
                                      </p:cBhvr>
                                      <p:tavLst>
                                        <p:tav tm="0">
                                          <p:val>
                                            <p:strVal val="1+#ppt_h/2"/>
                                          </p:val>
                                        </p:tav>
                                        <p:tav tm="100000">
                                          <p:val>
                                            <p:strVal val="#ppt_y"/>
                                          </p:val>
                                        </p:tav>
                                      </p:tavLst>
                                    </p:anim>
                                  </p:childTnLst>
                                </p:cTn>
                              </p:par>
                            </p:childTnLst>
                          </p:cTn>
                        </p:par>
                        <p:par>
                          <p:cTn id="56" fill="hold" nodeType="afterGroup">
                            <p:stCondLst>
                              <p:cond delay="4000"/>
                            </p:stCondLst>
                            <p:childTnLst>
                              <p:par>
                                <p:cTn id="57" presetID="2" presetClass="entr" presetSubtype="2" fill="hold" grpId="0" nodeType="afterEffect">
                                  <p:stCondLst>
                                    <p:cond delay="500"/>
                                  </p:stCondLst>
                                  <p:childTnLst>
                                    <p:set>
                                      <p:cBhvr>
                                        <p:cTn id="58" dur="1" fill="hold">
                                          <p:stCondLst>
                                            <p:cond delay="0"/>
                                          </p:stCondLst>
                                        </p:cTn>
                                        <p:tgtEl>
                                          <p:spTgt spid="310299"/>
                                        </p:tgtEl>
                                        <p:attrNameLst>
                                          <p:attrName>style.visibility</p:attrName>
                                        </p:attrNameLst>
                                      </p:cBhvr>
                                      <p:to>
                                        <p:strVal val="visible"/>
                                      </p:to>
                                    </p:set>
                                    <p:anim calcmode="lin" valueType="num">
                                      <p:cBhvr additive="base">
                                        <p:cTn id="59" dur="500" fill="hold"/>
                                        <p:tgtEl>
                                          <p:spTgt spid="310299"/>
                                        </p:tgtEl>
                                        <p:attrNameLst>
                                          <p:attrName>ppt_x</p:attrName>
                                        </p:attrNameLst>
                                      </p:cBhvr>
                                      <p:tavLst>
                                        <p:tav tm="0">
                                          <p:val>
                                            <p:strVal val="1+#ppt_w/2"/>
                                          </p:val>
                                        </p:tav>
                                        <p:tav tm="100000">
                                          <p:val>
                                            <p:strVal val="#ppt_x"/>
                                          </p:val>
                                        </p:tav>
                                      </p:tavLst>
                                    </p:anim>
                                    <p:anim calcmode="lin" valueType="num">
                                      <p:cBhvr additive="base">
                                        <p:cTn id="60" dur="500" fill="hold"/>
                                        <p:tgtEl>
                                          <p:spTgt spid="310299"/>
                                        </p:tgtEl>
                                        <p:attrNameLst>
                                          <p:attrName>ppt_y</p:attrName>
                                        </p:attrNameLst>
                                      </p:cBhvr>
                                      <p:tavLst>
                                        <p:tav tm="0">
                                          <p:val>
                                            <p:strVal val="#ppt_y"/>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9" presetClass="entr" presetSubtype="0" fill="hold" grpId="0" nodeType="clickEffect">
                                  <p:stCondLst>
                                    <p:cond delay="0"/>
                                  </p:stCondLst>
                                  <p:childTnLst>
                                    <p:set>
                                      <p:cBhvr>
                                        <p:cTn id="64" dur="1" fill="hold">
                                          <p:stCondLst>
                                            <p:cond delay="0"/>
                                          </p:stCondLst>
                                        </p:cTn>
                                        <p:tgtEl>
                                          <p:spTgt spid="310297"/>
                                        </p:tgtEl>
                                        <p:attrNameLst>
                                          <p:attrName>style.visibility</p:attrName>
                                        </p:attrNameLst>
                                      </p:cBhvr>
                                      <p:to>
                                        <p:strVal val="visible"/>
                                      </p:to>
                                    </p:set>
                                    <p:animEffect transition="in" filter="dissolve">
                                      <p:cBhvr>
                                        <p:cTn id="65" dur="500"/>
                                        <p:tgtEl>
                                          <p:spTgt spid="310297"/>
                                        </p:tgtEl>
                                      </p:cBhvr>
                                    </p:animEffect>
                                  </p:childTnLst>
                                </p:cTn>
                              </p:par>
                              <p:par>
                                <p:cTn id="66" presetID="2" presetClass="entr" presetSubtype="4" fill="hold" grpId="0" nodeType="withEffect">
                                  <p:stCondLst>
                                    <p:cond delay="0"/>
                                  </p:stCondLst>
                                  <p:childTnLst>
                                    <p:set>
                                      <p:cBhvr>
                                        <p:cTn id="67" dur="1" fill="hold">
                                          <p:stCondLst>
                                            <p:cond delay="0"/>
                                          </p:stCondLst>
                                        </p:cTn>
                                        <p:tgtEl>
                                          <p:spTgt spid="310294"/>
                                        </p:tgtEl>
                                        <p:attrNameLst>
                                          <p:attrName>style.visibility</p:attrName>
                                        </p:attrNameLst>
                                      </p:cBhvr>
                                      <p:to>
                                        <p:strVal val="visible"/>
                                      </p:to>
                                    </p:set>
                                    <p:anim calcmode="lin" valueType="num">
                                      <p:cBhvr additive="base">
                                        <p:cTn id="68" dur="500" fill="hold"/>
                                        <p:tgtEl>
                                          <p:spTgt spid="310294"/>
                                        </p:tgtEl>
                                        <p:attrNameLst>
                                          <p:attrName>ppt_x</p:attrName>
                                        </p:attrNameLst>
                                      </p:cBhvr>
                                      <p:tavLst>
                                        <p:tav tm="0">
                                          <p:val>
                                            <p:strVal val="#ppt_x"/>
                                          </p:val>
                                        </p:tav>
                                        <p:tav tm="100000">
                                          <p:val>
                                            <p:strVal val="#ppt_x"/>
                                          </p:val>
                                        </p:tav>
                                      </p:tavLst>
                                    </p:anim>
                                    <p:anim calcmode="lin" valueType="num">
                                      <p:cBhvr additive="base">
                                        <p:cTn id="69" dur="500" fill="hold"/>
                                        <p:tgtEl>
                                          <p:spTgt spid="310294"/>
                                        </p:tgtEl>
                                        <p:attrNameLst>
                                          <p:attrName>ppt_y</p:attrName>
                                        </p:attrNameLst>
                                      </p:cBhvr>
                                      <p:tavLst>
                                        <p:tav tm="0">
                                          <p:val>
                                            <p:strVal val="1+#ppt_h/2"/>
                                          </p:val>
                                        </p:tav>
                                        <p:tav tm="100000">
                                          <p:val>
                                            <p:strVal val="#ppt_y"/>
                                          </p:val>
                                        </p:tav>
                                      </p:tavLst>
                                    </p:anim>
                                  </p:childTnLst>
                                </p:cTn>
                              </p:par>
                              <p:par>
                                <p:cTn id="70" presetID="2" presetClass="entr" presetSubtype="8" fill="hold" grpId="0" nodeType="withEffect">
                                  <p:stCondLst>
                                    <p:cond delay="0"/>
                                  </p:stCondLst>
                                  <p:childTnLst>
                                    <p:set>
                                      <p:cBhvr>
                                        <p:cTn id="71" dur="1" fill="hold">
                                          <p:stCondLst>
                                            <p:cond delay="0"/>
                                          </p:stCondLst>
                                        </p:cTn>
                                        <p:tgtEl>
                                          <p:spTgt spid="310292"/>
                                        </p:tgtEl>
                                        <p:attrNameLst>
                                          <p:attrName>style.visibility</p:attrName>
                                        </p:attrNameLst>
                                      </p:cBhvr>
                                      <p:to>
                                        <p:strVal val="visible"/>
                                      </p:to>
                                    </p:set>
                                    <p:anim calcmode="lin" valueType="num">
                                      <p:cBhvr additive="base">
                                        <p:cTn id="72" dur="500" fill="hold"/>
                                        <p:tgtEl>
                                          <p:spTgt spid="310292"/>
                                        </p:tgtEl>
                                        <p:attrNameLst>
                                          <p:attrName>ppt_x</p:attrName>
                                        </p:attrNameLst>
                                      </p:cBhvr>
                                      <p:tavLst>
                                        <p:tav tm="0">
                                          <p:val>
                                            <p:strVal val="0-#ppt_w/2"/>
                                          </p:val>
                                        </p:tav>
                                        <p:tav tm="100000">
                                          <p:val>
                                            <p:strVal val="#ppt_x"/>
                                          </p:val>
                                        </p:tav>
                                      </p:tavLst>
                                    </p:anim>
                                    <p:anim calcmode="lin" valueType="num">
                                      <p:cBhvr additive="base">
                                        <p:cTn id="73" dur="500" fill="hold"/>
                                        <p:tgtEl>
                                          <p:spTgt spid="310292"/>
                                        </p:tgtEl>
                                        <p:attrNameLst>
                                          <p:attrName>ppt_y</p:attrName>
                                        </p:attrNameLst>
                                      </p:cBhvr>
                                      <p:tavLst>
                                        <p:tav tm="0">
                                          <p:val>
                                            <p:strVal val="#ppt_y"/>
                                          </p:val>
                                        </p:tav>
                                        <p:tav tm="100000">
                                          <p:val>
                                            <p:strVal val="#ppt_y"/>
                                          </p:val>
                                        </p:tav>
                                      </p:tavLst>
                                    </p:anim>
                                  </p:childTnLst>
                                </p:cTn>
                              </p:par>
                            </p:childTnLst>
                          </p:cTn>
                        </p:par>
                      </p:childTnLst>
                    </p:cTn>
                  </p:par>
                  <p:par>
                    <p:cTn id="74" fill="hold" nodeType="clickPar">
                      <p:stCondLst>
                        <p:cond delay="indefinite"/>
                      </p:stCondLst>
                      <p:childTnLst>
                        <p:par>
                          <p:cTn id="75" fill="hold" nodeType="withGroup">
                            <p:stCondLst>
                              <p:cond delay="0"/>
                            </p:stCondLst>
                            <p:childTnLst>
                              <p:par>
                                <p:cTn id="76" presetID="51" presetClass="entr" presetSubtype="0" fill="hold" nodeType="clickEffect">
                                  <p:stCondLst>
                                    <p:cond delay="0"/>
                                  </p:stCondLst>
                                  <p:childTnLst>
                                    <p:set>
                                      <p:cBhvr>
                                        <p:cTn id="77" dur="1" fill="hold">
                                          <p:stCondLst>
                                            <p:cond delay="0"/>
                                          </p:stCondLst>
                                        </p:cTn>
                                        <p:tgtEl>
                                          <p:spTgt spid="310293"/>
                                        </p:tgtEl>
                                        <p:attrNameLst>
                                          <p:attrName>style.visibility</p:attrName>
                                        </p:attrNameLst>
                                      </p:cBhvr>
                                      <p:to>
                                        <p:strVal val="visible"/>
                                      </p:to>
                                    </p:set>
                                    <p:animEffect transition="in" filter="fade">
                                      <p:cBhvr>
                                        <p:cTn id="78" dur="385" decel="100000"/>
                                        <p:tgtEl>
                                          <p:spTgt spid="310293"/>
                                        </p:tgtEl>
                                      </p:cBhvr>
                                    </p:animEffect>
                                    <p:animScale>
                                      <p:cBhvr>
                                        <p:cTn id="79" dur="385" decel="100000"/>
                                        <p:tgtEl>
                                          <p:spTgt spid="310293"/>
                                        </p:tgtEl>
                                      </p:cBhvr>
                                      <p:from x="10000" y="10000"/>
                                      <p:to x="200000" y="450000"/>
                                    </p:animScale>
                                    <p:animScale>
                                      <p:cBhvr>
                                        <p:cTn id="80" dur="615" accel="100000" fill="hold">
                                          <p:stCondLst>
                                            <p:cond delay="385"/>
                                          </p:stCondLst>
                                        </p:cTn>
                                        <p:tgtEl>
                                          <p:spTgt spid="310293"/>
                                        </p:tgtEl>
                                      </p:cBhvr>
                                      <p:from x="200000" y="450000"/>
                                      <p:to x="100000" y="100000"/>
                                    </p:animScale>
                                    <p:set>
                                      <p:cBhvr>
                                        <p:cTn id="81" dur="385" fill="hold"/>
                                        <p:tgtEl>
                                          <p:spTgt spid="310293"/>
                                        </p:tgtEl>
                                        <p:attrNameLst>
                                          <p:attrName>ppt_x</p:attrName>
                                        </p:attrNameLst>
                                      </p:cBhvr>
                                      <p:to>
                                        <p:strVal val="(0.5)"/>
                                      </p:to>
                                    </p:set>
                                    <p:anim from="(0.5)" to="(#ppt_x)" calcmode="lin" valueType="num">
                                      <p:cBhvr>
                                        <p:cTn id="82" dur="615" accel="100000" fill="hold">
                                          <p:stCondLst>
                                            <p:cond delay="385"/>
                                          </p:stCondLst>
                                        </p:cTn>
                                        <p:tgtEl>
                                          <p:spTgt spid="310293"/>
                                        </p:tgtEl>
                                        <p:attrNameLst>
                                          <p:attrName>ppt_x</p:attrName>
                                        </p:attrNameLst>
                                      </p:cBhvr>
                                    </p:anim>
                                    <p:set>
                                      <p:cBhvr>
                                        <p:cTn id="83" dur="385" fill="hold"/>
                                        <p:tgtEl>
                                          <p:spTgt spid="310293"/>
                                        </p:tgtEl>
                                        <p:attrNameLst>
                                          <p:attrName>ppt_y</p:attrName>
                                        </p:attrNameLst>
                                      </p:cBhvr>
                                      <p:to>
                                        <p:strVal val="(#ppt_y+0.4)"/>
                                      </p:to>
                                    </p:set>
                                    <p:anim from="(#ppt_y+0.4)" to="(#ppt_y)" calcmode="lin" valueType="num">
                                      <p:cBhvr>
                                        <p:cTn id="84" dur="615" accel="100000" fill="hold">
                                          <p:stCondLst>
                                            <p:cond delay="385"/>
                                          </p:stCondLst>
                                        </p:cTn>
                                        <p:tgtEl>
                                          <p:spTgt spid="310293"/>
                                        </p:tgtEl>
                                        <p:attrNameLst>
                                          <p:attrName>ppt_y</p:attrName>
                                        </p:attrNameLst>
                                      </p:cBhvr>
                                    </p:anim>
                                  </p:childTnLst>
                                </p:cTn>
                              </p:par>
                            </p:childTnLst>
                          </p:cTn>
                        </p:par>
                        <p:par>
                          <p:cTn id="85" fill="hold" nodeType="afterGroup">
                            <p:stCondLst>
                              <p:cond delay="1000"/>
                            </p:stCondLst>
                            <p:childTnLst>
                              <p:par>
                                <p:cTn id="86" presetID="2" presetClass="entr" presetSubtype="9" fill="hold" grpId="0" nodeType="afterEffect">
                                  <p:stCondLst>
                                    <p:cond delay="500"/>
                                  </p:stCondLst>
                                  <p:childTnLst>
                                    <p:set>
                                      <p:cBhvr>
                                        <p:cTn id="87" dur="1" fill="hold">
                                          <p:stCondLst>
                                            <p:cond delay="0"/>
                                          </p:stCondLst>
                                        </p:cTn>
                                        <p:tgtEl>
                                          <p:spTgt spid="310289"/>
                                        </p:tgtEl>
                                        <p:attrNameLst>
                                          <p:attrName>style.visibility</p:attrName>
                                        </p:attrNameLst>
                                      </p:cBhvr>
                                      <p:to>
                                        <p:strVal val="visible"/>
                                      </p:to>
                                    </p:set>
                                    <p:anim calcmode="lin" valueType="num">
                                      <p:cBhvr additive="base">
                                        <p:cTn id="88" dur="500" fill="hold"/>
                                        <p:tgtEl>
                                          <p:spTgt spid="310289"/>
                                        </p:tgtEl>
                                        <p:attrNameLst>
                                          <p:attrName>ppt_x</p:attrName>
                                        </p:attrNameLst>
                                      </p:cBhvr>
                                      <p:tavLst>
                                        <p:tav tm="0">
                                          <p:val>
                                            <p:strVal val="0-#ppt_w/2"/>
                                          </p:val>
                                        </p:tav>
                                        <p:tav tm="100000">
                                          <p:val>
                                            <p:strVal val="#ppt_x"/>
                                          </p:val>
                                        </p:tav>
                                      </p:tavLst>
                                    </p:anim>
                                    <p:anim calcmode="lin" valueType="num">
                                      <p:cBhvr additive="base">
                                        <p:cTn id="89" dur="500" fill="hold"/>
                                        <p:tgtEl>
                                          <p:spTgt spid="310289"/>
                                        </p:tgtEl>
                                        <p:attrNameLst>
                                          <p:attrName>ppt_y</p:attrName>
                                        </p:attrNameLst>
                                      </p:cBhvr>
                                      <p:tavLst>
                                        <p:tav tm="0">
                                          <p:val>
                                            <p:strVal val="0-#ppt_h/2"/>
                                          </p:val>
                                        </p:tav>
                                        <p:tav tm="100000">
                                          <p:val>
                                            <p:strVal val="#ppt_y"/>
                                          </p:val>
                                        </p:tav>
                                      </p:tavLst>
                                    </p:anim>
                                  </p:childTnLst>
                                </p:cTn>
                              </p:par>
                            </p:childTnLst>
                          </p:cTn>
                        </p:par>
                        <p:par>
                          <p:cTn id="90" fill="hold" nodeType="afterGroup">
                            <p:stCondLst>
                              <p:cond delay="2000"/>
                            </p:stCondLst>
                            <p:childTnLst>
                              <p:par>
                                <p:cTn id="91" presetID="2" presetClass="entr" presetSubtype="2" fill="hold" grpId="0" nodeType="afterEffect">
                                  <p:stCondLst>
                                    <p:cond delay="500"/>
                                  </p:stCondLst>
                                  <p:childTnLst>
                                    <p:set>
                                      <p:cBhvr>
                                        <p:cTn id="92" dur="1" fill="hold">
                                          <p:stCondLst>
                                            <p:cond delay="0"/>
                                          </p:stCondLst>
                                        </p:cTn>
                                        <p:tgtEl>
                                          <p:spTgt spid="310300"/>
                                        </p:tgtEl>
                                        <p:attrNameLst>
                                          <p:attrName>style.visibility</p:attrName>
                                        </p:attrNameLst>
                                      </p:cBhvr>
                                      <p:to>
                                        <p:strVal val="visible"/>
                                      </p:to>
                                    </p:set>
                                    <p:anim calcmode="lin" valueType="num">
                                      <p:cBhvr additive="base">
                                        <p:cTn id="93" dur="500" fill="hold"/>
                                        <p:tgtEl>
                                          <p:spTgt spid="310300"/>
                                        </p:tgtEl>
                                        <p:attrNameLst>
                                          <p:attrName>ppt_x</p:attrName>
                                        </p:attrNameLst>
                                      </p:cBhvr>
                                      <p:tavLst>
                                        <p:tav tm="0">
                                          <p:val>
                                            <p:strVal val="1+#ppt_w/2"/>
                                          </p:val>
                                        </p:tav>
                                        <p:tav tm="100000">
                                          <p:val>
                                            <p:strVal val="#ppt_x"/>
                                          </p:val>
                                        </p:tav>
                                      </p:tavLst>
                                    </p:anim>
                                    <p:anim calcmode="lin" valueType="num">
                                      <p:cBhvr additive="base">
                                        <p:cTn id="94" dur="500" fill="hold"/>
                                        <p:tgtEl>
                                          <p:spTgt spid="310300"/>
                                        </p:tgtEl>
                                        <p:attrNameLst>
                                          <p:attrName>ppt_y</p:attrName>
                                        </p:attrNameLst>
                                      </p:cBhvr>
                                      <p:tavLst>
                                        <p:tav tm="0">
                                          <p:val>
                                            <p:strVal val="#ppt_y"/>
                                          </p:val>
                                        </p:tav>
                                        <p:tav tm="100000">
                                          <p:val>
                                            <p:strVal val="#ppt_y"/>
                                          </p:val>
                                        </p:tav>
                                      </p:tavLst>
                                    </p:anim>
                                  </p:childTnLst>
                                </p:cTn>
                              </p:par>
                            </p:childTnLst>
                          </p:cTn>
                        </p:par>
                        <p:par>
                          <p:cTn id="95" fill="hold" nodeType="afterGroup">
                            <p:stCondLst>
                              <p:cond delay="3000"/>
                            </p:stCondLst>
                            <p:childTnLst>
                              <p:par>
                                <p:cTn id="96" presetID="2" presetClass="entr" presetSubtype="12" fill="hold" grpId="0" nodeType="afterEffect">
                                  <p:stCondLst>
                                    <p:cond delay="500"/>
                                  </p:stCondLst>
                                  <p:childTnLst>
                                    <p:set>
                                      <p:cBhvr>
                                        <p:cTn id="97" dur="1" fill="hold">
                                          <p:stCondLst>
                                            <p:cond delay="0"/>
                                          </p:stCondLst>
                                        </p:cTn>
                                        <p:tgtEl>
                                          <p:spTgt spid="310291"/>
                                        </p:tgtEl>
                                        <p:attrNameLst>
                                          <p:attrName>style.visibility</p:attrName>
                                        </p:attrNameLst>
                                      </p:cBhvr>
                                      <p:to>
                                        <p:strVal val="visible"/>
                                      </p:to>
                                    </p:set>
                                    <p:anim calcmode="lin" valueType="num">
                                      <p:cBhvr additive="base">
                                        <p:cTn id="98" dur="500" fill="hold"/>
                                        <p:tgtEl>
                                          <p:spTgt spid="310291"/>
                                        </p:tgtEl>
                                        <p:attrNameLst>
                                          <p:attrName>ppt_x</p:attrName>
                                        </p:attrNameLst>
                                      </p:cBhvr>
                                      <p:tavLst>
                                        <p:tav tm="0">
                                          <p:val>
                                            <p:strVal val="0-#ppt_w/2"/>
                                          </p:val>
                                        </p:tav>
                                        <p:tav tm="100000">
                                          <p:val>
                                            <p:strVal val="#ppt_x"/>
                                          </p:val>
                                        </p:tav>
                                      </p:tavLst>
                                    </p:anim>
                                    <p:anim calcmode="lin" valueType="num">
                                      <p:cBhvr additive="base">
                                        <p:cTn id="99" dur="500" fill="hold"/>
                                        <p:tgtEl>
                                          <p:spTgt spid="310291"/>
                                        </p:tgtEl>
                                        <p:attrNameLst>
                                          <p:attrName>ppt_y</p:attrName>
                                        </p:attrNameLst>
                                      </p:cBhvr>
                                      <p:tavLst>
                                        <p:tav tm="0">
                                          <p:val>
                                            <p:strVal val="1+#ppt_h/2"/>
                                          </p:val>
                                        </p:tav>
                                        <p:tav tm="100000">
                                          <p:val>
                                            <p:strVal val="#ppt_y"/>
                                          </p:val>
                                        </p:tav>
                                      </p:tavLst>
                                    </p:anim>
                                  </p:childTnLst>
                                </p:cTn>
                              </p:par>
                            </p:childTnLst>
                          </p:cTn>
                        </p:par>
                        <p:par>
                          <p:cTn id="100" fill="hold" nodeType="afterGroup">
                            <p:stCondLst>
                              <p:cond delay="4000"/>
                            </p:stCondLst>
                            <p:childTnLst>
                              <p:par>
                                <p:cTn id="101" presetID="2" presetClass="entr" presetSubtype="2" fill="hold" grpId="0" nodeType="afterEffect">
                                  <p:stCondLst>
                                    <p:cond delay="500"/>
                                  </p:stCondLst>
                                  <p:childTnLst>
                                    <p:set>
                                      <p:cBhvr>
                                        <p:cTn id="102" dur="1" fill="hold">
                                          <p:stCondLst>
                                            <p:cond delay="0"/>
                                          </p:stCondLst>
                                        </p:cTn>
                                        <p:tgtEl>
                                          <p:spTgt spid="310301"/>
                                        </p:tgtEl>
                                        <p:attrNameLst>
                                          <p:attrName>style.visibility</p:attrName>
                                        </p:attrNameLst>
                                      </p:cBhvr>
                                      <p:to>
                                        <p:strVal val="visible"/>
                                      </p:to>
                                    </p:set>
                                    <p:anim calcmode="lin" valueType="num">
                                      <p:cBhvr additive="base">
                                        <p:cTn id="103" dur="500" fill="hold"/>
                                        <p:tgtEl>
                                          <p:spTgt spid="310301"/>
                                        </p:tgtEl>
                                        <p:attrNameLst>
                                          <p:attrName>ppt_x</p:attrName>
                                        </p:attrNameLst>
                                      </p:cBhvr>
                                      <p:tavLst>
                                        <p:tav tm="0">
                                          <p:val>
                                            <p:strVal val="1+#ppt_w/2"/>
                                          </p:val>
                                        </p:tav>
                                        <p:tav tm="100000">
                                          <p:val>
                                            <p:strVal val="#ppt_x"/>
                                          </p:val>
                                        </p:tav>
                                      </p:tavLst>
                                    </p:anim>
                                    <p:anim calcmode="lin" valueType="num">
                                      <p:cBhvr additive="base">
                                        <p:cTn id="104" dur="500" fill="hold"/>
                                        <p:tgtEl>
                                          <p:spTgt spid="310301"/>
                                        </p:tgtEl>
                                        <p:attrNameLst>
                                          <p:attrName>ppt_y</p:attrName>
                                        </p:attrNameLst>
                                      </p:cBhvr>
                                      <p:tavLst>
                                        <p:tav tm="0">
                                          <p:val>
                                            <p:strVal val="#ppt_y"/>
                                          </p:val>
                                        </p:tav>
                                        <p:tav tm="100000">
                                          <p:val>
                                            <p:strVal val="#ppt_y"/>
                                          </p:val>
                                        </p:tav>
                                      </p:tavLst>
                                    </p:anim>
                                  </p:childTnLst>
                                </p:cTn>
                              </p:par>
                            </p:childTnLst>
                          </p:cTn>
                        </p:par>
                      </p:childTnLst>
                    </p:cTn>
                  </p:par>
                  <p:par>
                    <p:cTn id="105" fill="hold" nodeType="clickPar">
                      <p:stCondLst>
                        <p:cond delay="indefinite"/>
                      </p:stCondLst>
                      <p:childTnLst>
                        <p:par>
                          <p:cTn id="106" fill="hold" nodeType="withGroup">
                            <p:stCondLst>
                              <p:cond delay="0"/>
                            </p:stCondLst>
                            <p:childTnLst>
                              <p:par>
                                <p:cTn id="107" presetID="51" presetClass="entr" presetSubtype="0" fill="hold" grpId="0" nodeType="clickEffect">
                                  <p:stCondLst>
                                    <p:cond delay="0"/>
                                  </p:stCondLst>
                                  <p:childTnLst>
                                    <p:set>
                                      <p:cBhvr>
                                        <p:cTn id="108" dur="1" fill="hold">
                                          <p:stCondLst>
                                            <p:cond delay="0"/>
                                          </p:stCondLst>
                                        </p:cTn>
                                        <p:tgtEl>
                                          <p:spTgt spid="310302"/>
                                        </p:tgtEl>
                                        <p:attrNameLst>
                                          <p:attrName>style.visibility</p:attrName>
                                        </p:attrNameLst>
                                      </p:cBhvr>
                                      <p:to>
                                        <p:strVal val="visible"/>
                                      </p:to>
                                    </p:set>
                                    <p:animEffect transition="in" filter="fade">
                                      <p:cBhvr>
                                        <p:cTn id="109" dur="192" decel="100000"/>
                                        <p:tgtEl>
                                          <p:spTgt spid="310302"/>
                                        </p:tgtEl>
                                      </p:cBhvr>
                                    </p:animEffect>
                                    <p:animScale>
                                      <p:cBhvr>
                                        <p:cTn id="110" dur="192" decel="100000"/>
                                        <p:tgtEl>
                                          <p:spTgt spid="310302"/>
                                        </p:tgtEl>
                                      </p:cBhvr>
                                      <p:from x="10000" y="10000"/>
                                      <p:to x="200000" y="450000"/>
                                    </p:animScale>
                                    <p:animScale>
                                      <p:cBhvr>
                                        <p:cTn id="111" dur="308" accel="100000" fill="hold">
                                          <p:stCondLst>
                                            <p:cond delay="192"/>
                                          </p:stCondLst>
                                        </p:cTn>
                                        <p:tgtEl>
                                          <p:spTgt spid="310302"/>
                                        </p:tgtEl>
                                      </p:cBhvr>
                                      <p:from x="200000" y="450000"/>
                                      <p:to x="100000" y="100000"/>
                                    </p:animScale>
                                    <p:set>
                                      <p:cBhvr>
                                        <p:cTn id="112" dur="192" fill="hold"/>
                                        <p:tgtEl>
                                          <p:spTgt spid="310302"/>
                                        </p:tgtEl>
                                        <p:attrNameLst>
                                          <p:attrName>ppt_x</p:attrName>
                                        </p:attrNameLst>
                                      </p:cBhvr>
                                      <p:to>
                                        <p:strVal val="(0.5)"/>
                                      </p:to>
                                    </p:set>
                                    <p:anim from="(0.5)" to="(#ppt_x)" calcmode="lin" valueType="num">
                                      <p:cBhvr>
                                        <p:cTn id="113" dur="308" accel="100000" fill="hold">
                                          <p:stCondLst>
                                            <p:cond delay="192"/>
                                          </p:stCondLst>
                                        </p:cTn>
                                        <p:tgtEl>
                                          <p:spTgt spid="310302"/>
                                        </p:tgtEl>
                                        <p:attrNameLst>
                                          <p:attrName>ppt_x</p:attrName>
                                        </p:attrNameLst>
                                      </p:cBhvr>
                                    </p:anim>
                                    <p:set>
                                      <p:cBhvr>
                                        <p:cTn id="114" dur="192" fill="hold"/>
                                        <p:tgtEl>
                                          <p:spTgt spid="310302"/>
                                        </p:tgtEl>
                                        <p:attrNameLst>
                                          <p:attrName>ppt_y</p:attrName>
                                        </p:attrNameLst>
                                      </p:cBhvr>
                                      <p:to>
                                        <p:strVal val="(#ppt_y+0.4)"/>
                                      </p:to>
                                    </p:set>
                                    <p:anim from="(#ppt_y+0.4)" to="(#ppt_y)" calcmode="lin" valueType="num">
                                      <p:cBhvr>
                                        <p:cTn id="115" dur="308" accel="100000" fill="hold">
                                          <p:stCondLst>
                                            <p:cond delay="192"/>
                                          </p:stCondLst>
                                        </p:cTn>
                                        <p:tgtEl>
                                          <p:spTgt spid="310302"/>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0274" grpId="0" animBg="1" autoUpdateAnimBg="0"/>
      <p:bldP spid="310275" grpId="0" animBg="1"/>
      <p:bldP spid="310285" grpId="0"/>
      <p:bldP spid="310286" grpId="0"/>
      <p:bldP spid="310288" grpId="0" animBg="1"/>
      <p:bldP spid="310289" grpId="0" animBg="1"/>
      <p:bldP spid="310290" grpId="0" animBg="1"/>
      <p:bldP spid="310291" grpId="0" animBg="1"/>
      <p:bldP spid="310292" grpId="0"/>
      <p:bldP spid="310294" grpId="0"/>
      <p:bldP spid="310296" grpId="0" animBg="1"/>
      <p:bldP spid="310297" grpId="0" animBg="1"/>
      <p:bldP spid="310298" grpId="0"/>
      <p:bldP spid="310299" grpId="0"/>
      <p:bldP spid="310300" grpId="0"/>
      <p:bldP spid="310301" grpId="0"/>
      <p:bldP spid="310302" grpId="0" animBg="1"/>
    </p:bldLst>
  </p:timing>
</p:sld>
</file>

<file path=ppt/slides/slide9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82946"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91139"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47194AD3-6446-4AAD-B71D-FC8E7FAD33C7}" type="slidenum">
              <a:rPr lang="de-DE" altLang="en-US" sz="900" smtClean="0">
                <a:solidFill>
                  <a:schemeClr val="accent2"/>
                </a:solidFill>
              </a:rPr>
              <a:pPr/>
              <a:t>92</a:t>
            </a:fld>
            <a:endParaRPr lang="de-DE" altLang="en-US" sz="1400" b="0" smtClean="0">
              <a:solidFill>
                <a:schemeClr val="tx1"/>
              </a:solidFill>
            </a:endParaRPr>
          </a:p>
        </p:txBody>
      </p:sp>
      <p:sp>
        <p:nvSpPr>
          <p:cNvPr id="340994" name="Rectangle 1026"/>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2.2.1 Biometrische Grundlagen</a:t>
            </a:r>
          </a:p>
        </p:txBody>
      </p:sp>
      <p:sp>
        <p:nvSpPr>
          <p:cNvPr id="341007" name="Rectangle 1039"/>
          <p:cNvSpPr>
            <a:spLocks noGrp="1" noChangeArrowheads="1"/>
          </p:cNvSpPr>
          <p:nvPr>
            <p:ph type="body" idx="1"/>
          </p:nvPr>
        </p:nvSpPr>
        <p:spPr>
          <a:xfrm>
            <a:off x="684213" y="3789363"/>
            <a:ext cx="7772400" cy="2668587"/>
          </a:xfrm>
        </p:spPr>
        <p:txBody>
          <a:bodyPr/>
          <a:lstStyle/>
          <a:p>
            <a:r>
              <a:rPr lang="de-DE" altLang="en-US" sz="2000" smtClean="0">
                <a:ea typeface="ＭＳ Ｐゴシック" pitchFamily="34" charset="-128"/>
              </a:rPr>
              <a:t>Erzwingt Ausgewogenheit in den Gruppen</a:t>
            </a:r>
          </a:p>
          <a:p>
            <a:r>
              <a:rPr lang="de-DE" altLang="en-US" sz="2000" smtClean="0">
                <a:ea typeface="ＭＳ Ｐゴシック" pitchFamily="34" charset="-128"/>
              </a:rPr>
              <a:t>Noch besser wenn die Gruppengröße zufällig variiert wird</a:t>
            </a:r>
          </a:p>
          <a:p>
            <a:r>
              <a:rPr lang="de-DE" altLang="en-US" sz="2000" smtClean="0">
                <a:ea typeface="ＭＳ Ｐゴシック" pitchFamily="34" charset="-128"/>
              </a:rPr>
              <a:t>Sinnvoll bei</a:t>
            </a:r>
          </a:p>
          <a:p>
            <a:pPr lvl="2"/>
            <a:r>
              <a:rPr lang="de-DE" altLang="en-US" sz="1800" smtClean="0">
                <a:ea typeface="ＭＳ Ｐゴシック" pitchFamily="34" charset="-128"/>
              </a:rPr>
              <a:t>Stratifizierungen (z.B. von Zentren)</a:t>
            </a:r>
          </a:p>
          <a:p>
            <a:pPr lvl="2"/>
            <a:r>
              <a:rPr lang="de-DE" altLang="en-US" sz="1800" smtClean="0">
                <a:ea typeface="ＭＳ Ｐゴシック" pitchFamily="34" charset="-128"/>
              </a:rPr>
              <a:t>Interimanalysen</a:t>
            </a:r>
          </a:p>
          <a:p>
            <a:pPr lvl="2"/>
            <a:r>
              <a:rPr lang="de-DE" altLang="en-US" sz="1800" smtClean="0">
                <a:ea typeface="ＭＳ Ｐゴシック" pitchFamily="34" charset="-128"/>
              </a:rPr>
              <a:t>Sehr kleine (&lt;50) Anzahl von Patienten (dann Minimierung durch Erhöhung der Wahrscheinlichkeit in der „benachteiligten</a:t>
            </a:r>
            <a:r>
              <a:rPr lang="ja-JP" altLang="de-DE" sz="1800" smtClean="0">
                <a:ea typeface="ＭＳ Ｐゴシック" pitchFamily="34" charset="-128"/>
              </a:rPr>
              <a:t>“</a:t>
            </a:r>
            <a:r>
              <a:rPr lang="de-DE" altLang="ja-JP" sz="1800" smtClean="0">
                <a:ea typeface="ＭＳ Ｐゴシック" pitchFamily="34" charset="-128"/>
              </a:rPr>
              <a:t> Gruppe )</a:t>
            </a:r>
            <a:endParaRPr lang="de-DE" altLang="en-US" sz="1800" smtClean="0">
              <a:ea typeface="ＭＳ Ｐゴシック" pitchFamily="34" charset="-128"/>
            </a:endParaRPr>
          </a:p>
        </p:txBody>
      </p:sp>
      <p:sp>
        <p:nvSpPr>
          <p:cNvPr id="340995" name="Text Box 1027"/>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2.2.1.5 Randomisierung</a:t>
            </a:r>
          </a:p>
        </p:txBody>
      </p:sp>
      <p:sp>
        <p:nvSpPr>
          <p:cNvPr id="91143" name="Text Box 1028"/>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91144" name="Text Box 1029"/>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340998" name="Text Box 1030"/>
          <p:cNvSpPr txBox="1">
            <a:spLocks noChangeArrowheads="1"/>
          </p:cNvSpPr>
          <p:nvPr/>
        </p:nvSpPr>
        <p:spPr bwMode="auto">
          <a:xfrm>
            <a:off x="539750" y="1700213"/>
            <a:ext cx="4752975" cy="420687"/>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a:solidFill>
                  <a:schemeClr val="tx1"/>
                </a:solidFill>
              </a:rPr>
              <a:t>Einfache  Randomisierung</a:t>
            </a:r>
          </a:p>
        </p:txBody>
      </p:sp>
      <p:sp>
        <p:nvSpPr>
          <p:cNvPr id="340999" name="Text Box 1031"/>
          <p:cNvSpPr txBox="1">
            <a:spLocks noChangeArrowheads="1"/>
          </p:cNvSpPr>
          <p:nvPr/>
        </p:nvSpPr>
        <p:spPr bwMode="auto">
          <a:xfrm>
            <a:off x="539750" y="2851150"/>
            <a:ext cx="4752975" cy="420688"/>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a:solidFill>
                  <a:schemeClr val="tx1"/>
                </a:solidFill>
              </a:rPr>
              <a:t>Block/Stratus-Randomisierung</a:t>
            </a:r>
          </a:p>
        </p:txBody>
      </p:sp>
      <p:sp>
        <p:nvSpPr>
          <p:cNvPr id="341000" name="Text Box 1032"/>
          <p:cNvSpPr txBox="1">
            <a:spLocks noChangeArrowheads="1"/>
          </p:cNvSpPr>
          <p:nvPr/>
        </p:nvSpPr>
        <p:spPr bwMode="auto">
          <a:xfrm>
            <a:off x="539750" y="2349500"/>
            <a:ext cx="8135938" cy="39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2200"/>
              <a:t>A </a:t>
            </a:r>
            <a:r>
              <a:rPr lang="de-DE" altLang="en-US" sz="2200">
                <a:solidFill>
                  <a:srgbClr val="CC0000"/>
                </a:solidFill>
              </a:rPr>
              <a:t>B</a:t>
            </a:r>
            <a:r>
              <a:rPr lang="de-DE" altLang="en-US" sz="2200"/>
              <a:t> A A A </a:t>
            </a:r>
            <a:r>
              <a:rPr lang="de-DE" altLang="en-US" sz="2200">
                <a:solidFill>
                  <a:srgbClr val="CC0000"/>
                </a:solidFill>
              </a:rPr>
              <a:t>B</a:t>
            </a:r>
            <a:r>
              <a:rPr lang="de-DE" altLang="en-US" sz="2200"/>
              <a:t> A </a:t>
            </a:r>
            <a:r>
              <a:rPr lang="de-DE" altLang="en-US" sz="2200">
                <a:solidFill>
                  <a:srgbClr val="CC0000"/>
                </a:solidFill>
              </a:rPr>
              <a:t>B B</a:t>
            </a:r>
            <a:r>
              <a:rPr lang="de-DE" altLang="en-US" sz="2200"/>
              <a:t> A </a:t>
            </a:r>
            <a:r>
              <a:rPr lang="de-DE" altLang="en-US" sz="2200">
                <a:solidFill>
                  <a:srgbClr val="CC0000"/>
                </a:solidFill>
              </a:rPr>
              <a:t>B B</a:t>
            </a:r>
            <a:r>
              <a:rPr lang="de-DE" altLang="en-US" sz="2200"/>
              <a:t> A </a:t>
            </a:r>
            <a:r>
              <a:rPr lang="de-DE" altLang="en-US" sz="2200">
                <a:solidFill>
                  <a:srgbClr val="CC0000"/>
                </a:solidFill>
              </a:rPr>
              <a:t>B</a:t>
            </a:r>
            <a:r>
              <a:rPr lang="de-DE" altLang="en-US" sz="2200"/>
              <a:t> A </a:t>
            </a:r>
            <a:r>
              <a:rPr lang="de-DE" altLang="en-US" sz="2200">
                <a:solidFill>
                  <a:srgbClr val="CC0000"/>
                </a:solidFill>
              </a:rPr>
              <a:t>B B B</a:t>
            </a:r>
            <a:r>
              <a:rPr lang="de-DE" altLang="en-US" sz="2200"/>
              <a:t> A A </a:t>
            </a:r>
            <a:r>
              <a:rPr lang="de-DE" altLang="en-US" sz="2200">
                <a:solidFill>
                  <a:srgbClr val="CC0000"/>
                </a:solidFill>
              </a:rPr>
              <a:t>B B B</a:t>
            </a:r>
            <a:r>
              <a:rPr lang="de-DE" altLang="en-US" sz="2200"/>
              <a:t> A</a:t>
            </a:r>
          </a:p>
        </p:txBody>
      </p:sp>
      <p:sp>
        <p:nvSpPr>
          <p:cNvPr id="341001" name="Text Box 1033"/>
          <p:cNvSpPr txBox="1">
            <a:spLocks noChangeArrowheads="1"/>
          </p:cNvSpPr>
          <p:nvPr/>
        </p:nvSpPr>
        <p:spPr bwMode="auto">
          <a:xfrm>
            <a:off x="5543550" y="1773238"/>
            <a:ext cx="3600450"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800"/>
              <a:t>n = 24   11 A, </a:t>
            </a:r>
            <a:r>
              <a:rPr lang="de-DE" altLang="en-US" sz="1800">
                <a:solidFill>
                  <a:srgbClr val="CC0000"/>
                </a:solidFill>
              </a:rPr>
              <a:t>13 B</a:t>
            </a:r>
          </a:p>
        </p:txBody>
      </p:sp>
      <p:sp>
        <p:nvSpPr>
          <p:cNvPr id="341002" name="Text Box 1034"/>
          <p:cNvSpPr txBox="1">
            <a:spLocks noChangeArrowheads="1"/>
          </p:cNvSpPr>
          <p:nvPr/>
        </p:nvSpPr>
        <p:spPr bwMode="auto">
          <a:xfrm>
            <a:off x="611188" y="3429000"/>
            <a:ext cx="2089150" cy="3937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2200"/>
              <a:t>A </a:t>
            </a:r>
            <a:r>
              <a:rPr lang="de-DE" altLang="en-US" sz="2200">
                <a:solidFill>
                  <a:srgbClr val="CC0000"/>
                </a:solidFill>
              </a:rPr>
              <a:t>B</a:t>
            </a:r>
            <a:r>
              <a:rPr lang="de-DE" altLang="en-US" sz="2200"/>
              <a:t> A </a:t>
            </a:r>
            <a:r>
              <a:rPr lang="de-DE" altLang="en-US" sz="2200">
                <a:solidFill>
                  <a:srgbClr val="CC0000"/>
                </a:solidFill>
              </a:rPr>
              <a:t>B</a:t>
            </a:r>
            <a:r>
              <a:rPr lang="de-DE" altLang="en-US" sz="2200"/>
              <a:t> A </a:t>
            </a:r>
            <a:r>
              <a:rPr lang="de-DE" altLang="en-US" sz="2200">
                <a:solidFill>
                  <a:srgbClr val="CC0000"/>
                </a:solidFill>
              </a:rPr>
              <a:t>B</a:t>
            </a:r>
            <a:endParaRPr lang="de-DE" altLang="en-US" sz="2200"/>
          </a:p>
        </p:txBody>
      </p:sp>
      <p:sp>
        <p:nvSpPr>
          <p:cNvPr id="341003" name="Text Box 1035"/>
          <p:cNvSpPr txBox="1">
            <a:spLocks noChangeArrowheads="1"/>
          </p:cNvSpPr>
          <p:nvPr/>
        </p:nvSpPr>
        <p:spPr bwMode="auto">
          <a:xfrm>
            <a:off x="2627313" y="3429000"/>
            <a:ext cx="2089150" cy="393700"/>
          </a:xfrm>
          <a:prstGeom prst="rect">
            <a:avLst/>
          </a:prstGeom>
          <a:solidFill>
            <a:srgbClr val="FF99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2200"/>
              <a:t>A </a:t>
            </a:r>
            <a:r>
              <a:rPr lang="de-DE" altLang="en-US" sz="2200">
                <a:solidFill>
                  <a:srgbClr val="CC0000"/>
                </a:solidFill>
              </a:rPr>
              <a:t>B</a:t>
            </a:r>
            <a:r>
              <a:rPr lang="de-DE" altLang="en-US" sz="2200"/>
              <a:t> </a:t>
            </a:r>
            <a:r>
              <a:rPr lang="de-DE" altLang="en-US" sz="2200">
                <a:solidFill>
                  <a:srgbClr val="CC0000"/>
                </a:solidFill>
              </a:rPr>
              <a:t>B</a:t>
            </a:r>
            <a:r>
              <a:rPr lang="de-DE" altLang="en-US" sz="2200"/>
              <a:t> </a:t>
            </a:r>
            <a:r>
              <a:rPr lang="de-DE" altLang="en-US" sz="2200">
                <a:solidFill>
                  <a:srgbClr val="CC0000"/>
                </a:solidFill>
              </a:rPr>
              <a:t>B</a:t>
            </a:r>
            <a:r>
              <a:rPr lang="de-DE" altLang="en-US" sz="2200"/>
              <a:t> A A</a:t>
            </a:r>
          </a:p>
        </p:txBody>
      </p:sp>
      <p:sp>
        <p:nvSpPr>
          <p:cNvPr id="341004" name="Text Box 1036"/>
          <p:cNvSpPr txBox="1">
            <a:spLocks noChangeArrowheads="1"/>
          </p:cNvSpPr>
          <p:nvPr/>
        </p:nvSpPr>
        <p:spPr bwMode="auto">
          <a:xfrm>
            <a:off x="4572000" y="3429000"/>
            <a:ext cx="2089150" cy="393700"/>
          </a:xfrm>
          <a:prstGeom prst="rect">
            <a:avLst/>
          </a:prstGeom>
          <a:solidFill>
            <a:srgbClr val="CC99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2200"/>
              <a:t>A </a:t>
            </a:r>
            <a:r>
              <a:rPr lang="de-DE" altLang="en-US" sz="2200">
                <a:solidFill>
                  <a:srgbClr val="CC0000"/>
                </a:solidFill>
              </a:rPr>
              <a:t>B</a:t>
            </a:r>
            <a:r>
              <a:rPr lang="de-DE" altLang="en-US" sz="2200"/>
              <a:t> </a:t>
            </a:r>
            <a:r>
              <a:rPr lang="de-DE" altLang="en-US" sz="2200">
                <a:solidFill>
                  <a:srgbClr val="CC0000"/>
                </a:solidFill>
              </a:rPr>
              <a:t>B</a:t>
            </a:r>
            <a:r>
              <a:rPr lang="de-DE" altLang="en-US" sz="2200"/>
              <a:t> A A </a:t>
            </a:r>
            <a:r>
              <a:rPr lang="de-DE" altLang="en-US" sz="2200">
                <a:solidFill>
                  <a:srgbClr val="CC0000"/>
                </a:solidFill>
              </a:rPr>
              <a:t>B</a:t>
            </a:r>
            <a:endParaRPr lang="de-DE" altLang="en-US" sz="2200"/>
          </a:p>
        </p:txBody>
      </p:sp>
      <p:sp>
        <p:nvSpPr>
          <p:cNvPr id="341005" name="Text Box 1037"/>
          <p:cNvSpPr txBox="1">
            <a:spLocks noChangeArrowheads="1"/>
          </p:cNvSpPr>
          <p:nvPr/>
        </p:nvSpPr>
        <p:spPr bwMode="auto">
          <a:xfrm>
            <a:off x="6588125" y="3429000"/>
            <a:ext cx="2089150" cy="393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2200"/>
              <a:t>A </a:t>
            </a:r>
            <a:r>
              <a:rPr lang="de-DE" altLang="en-US" sz="2200">
                <a:solidFill>
                  <a:srgbClr val="CC0000"/>
                </a:solidFill>
              </a:rPr>
              <a:t>B</a:t>
            </a:r>
            <a:r>
              <a:rPr lang="de-DE" altLang="en-US" sz="2200"/>
              <a:t> A </a:t>
            </a:r>
            <a:r>
              <a:rPr lang="de-DE" altLang="en-US" sz="2200">
                <a:solidFill>
                  <a:srgbClr val="CC0000"/>
                </a:solidFill>
              </a:rPr>
              <a:t>B</a:t>
            </a:r>
            <a:r>
              <a:rPr lang="de-DE" altLang="en-US" sz="2200"/>
              <a:t> A </a:t>
            </a:r>
            <a:r>
              <a:rPr lang="de-DE" altLang="en-US" sz="2200">
                <a:solidFill>
                  <a:srgbClr val="CC0000"/>
                </a:solidFill>
              </a:rPr>
              <a:t>B</a:t>
            </a:r>
            <a:endParaRPr lang="de-DE" altLang="en-US" sz="2200"/>
          </a:p>
        </p:txBody>
      </p:sp>
      <p:sp>
        <p:nvSpPr>
          <p:cNvPr id="341006" name="Text Box 1038"/>
          <p:cNvSpPr txBox="1">
            <a:spLocks noChangeArrowheads="1"/>
          </p:cNvSpPr>
          <p:nvPr/>
        </p:nvSpPr>
        <p:spPr bwMode="auto">
          <a:xfrm>
            <a:off x="5292725" y="2851150"/>
            <a:ext cx="3600450"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r>
              <a:rPr lang="de-DE" altLang="en-US" sz="1800"/>
              <a:t>n = 24 = 4x6   12 A, </a:t>
            </a:r>
            <a:r>
              <a:rPr lang="de-DE" altLang="en-US" sz="1800">
                <a:solidFill>
                  <a:srgbClr val="CC0000"/>
                </a:solidFill>
              </a:rPr>
              <a:t>12 B</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340994"/>
                                        </p:tgtEl>
                                        <p:attrNameLst>
                                          <p:attrName>style.visibility</p:attrName>
                                        </p:attrNameLst>
                                      </p:cBhvr>
                                      <p:to>
                                        <p:strVal val="visible"/>
                                      </p:to>
                                    </p:set>
                                    <p:anim calcmode="lin" valueType="num">
                                      <p:cBhvr additive="base">
                                        <p:cTn id="7" dur="500" fill="hold"/>
                                        <p:tgtEl>
                                          <p:spTgt spid="340994"/>
                                        </p:tgtEl>
                                        <p:attrNameLst>
                                          <p:attrName>ppt_x</p:attrName>
                                        </p:attrNameLst>
                                      </p:cBhvr>
                                      <p:tavLst>
                                        <p:tav tm="0">
                                          <p:val>
                                            <p:strVal val="#ppt_x"/>
                                          </p:val>
                                        </p:tav>
                                        <p:tav tm="100000">
                                          <p:val>
                                            <p:strVal val="#ppt_x"/>
                                          </p:val>
                                        </p:tav>
                                      </p:tavLst>
                                    </p:anim>
                                    <p:anim calcmode="lin" valueType="num">
                                      <p:cBhvr additive="base">
                                        <p:cTn id="8" dur="500" fill="hold"/>
                                        <p:tgtEl>
                                          <p:spTgt spid="340994"/>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340995"/>
                                        </p:tgtEl>
                                        <p:attrNameLst>
                                          <p:attrName>style.visibility</p:attrName>
                                        </p:attrNameLst>
                                      </p:cBhvr>
                                      <p:to>
                                        <p:strVal val="visible"/>
                                      </p:to>
                                    </p:set>
                                    <p:anim calcmode="lin" valueType="num">
                                      <p:cBhvr additive="base">
                                        <p:cTn id="12" dur="500" fill="hold"/>
                                        <p:tgtEl>
                                          <p:spTgt spid="340995"/>
                                        </p:tgtEl>
                                        <p:attrNameLst>
                                          <p:attrName>ppt_x</p:attrName>
                                        </p:attrNameLst>
                                      </p:cBhvr>
                                      <p:tavLst>
                                        <p:tav tm="0">
                                          <p:val>
                                            <p:strVal val="0-#ppt_w/2"/>
                                          </p:val>
                                        </p:tav>
                                        <p:tav tm="100000">
                                          <p:val>
                                            <p:strVal val="#ppt_x"/>
                                          </p:val>
                                        </p:tav>
                                      </p:tavLst>
                                    </p:anim>
                                    <p:anim calcmode="lin" valueType="num">
                                      <p:cBhvr additive="base">
                                        <p:cTn id="13" dur="500" fill="hold"/>
                                        <p:tgtEl>
                                          <p:spTgt spid="340995"/>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340998"/>
                                        </p:tgtEl>
                                        <p:attrNameLst>
                                          <p:attrName>style.visibility</p:attrName>
                                        </p:attrNameLst>
                                      </p:cBhvr>
                                      <p:to>
                                        <p:strVal val="visible"/>
                                      </p:to>
                                    </p:set>
                                    <p:animEffect transition="in" filter="dissolve">
                                      <p:cBhvr>
                                        <p:cTn id="18" dur="500"/>
                                        <p:tgtEl>
                                          <p:spTgt spid="340998"/>
                                        </p:tgtEl>
                                      </p:cBhvr>
                                    </p:animEffect>
                                  </p:childTnLst>
                                </p:cTn>
                              </p:par>
                              <p:par>
                                <p:cTn id="19" presetID="2" presetClass="entr" presetSubtype="8" fill="hold" grpId="0" nodeType="withEffect">
                                  <p:stCondLst>
                                    <p:cond delay="0"/>
                                  </p:stCondLst>
                                  <p:childTnLst>
                                    <p:set>
                                      <p:cBhvr>
                                        <p:cTn id="20" dur="1" fill="hold">
                                          <p:stCondLst>
                                            <p:cond delay="0"/>
                                          </p:stCondLst>
                                        </p:cTn>
                                        <p:tgtEl>
                                          <p:spTgt spid="341000"/>
                                        </p:tgtEl>
                                        <p:attrNameLst>
                                          <p:attrName>style.visibility</p:attrName>
                                        </p:attrNameLst>
                                      </p:cBhvr>
                                      <p:to>
                                        <p:strVal val="visible"/>
                                      </p:to>
                                    </p:set>
                                    <p:anim calcmode="lin" valueType="num">
                                      <p:cBhvr additive="base">
                                        <p:cTn id="21" dur="500" fill="hold"/>
                                        <p:tgtEl>
                                          <p:spTgt spid="341000"/>
                                        </p:tgtEl>
                                        <p:attrNameLst>
                                          <p:attrName>ppt_x</p:attrName>
                                        </p:attrNameLst>
                                      </p:cBhvr>
                                      <p:tavLst>
                                        <p:tav tm="0">
                                          <p:val>
                                            <p:strVal val="0-#ppt_w/2"/>
                                          </p:val>
                                        </p:tav>
                                        <p:tav tm="100000">
                                          <p:val>
                                            <p:strVal val="#ppt_x"/>
                                          </p:val>
                                        </p:tav>
                                      </p:tavLst>
                                    </p:anim>
                                    <p:anim calcmode="lin" valueType="num">
                                      <p:cBhvr additive="base">
                                        <p:cTn id="22" dur="500" fill="hold"/>
                                        <p:tgtEl>
                                          <p:spTgt spid="341000"/>
                                        </p:tgtEl>
                                        <p:attrNameLst>
                                          <p:attrName>ppt_y</p:attrName>
                                        </p:attrNameLst>
                                      </p:cBhvr>
                                      <p:tavLst>
                                        <p:tav tm="0">
                                          <p:val>
                                            <p:strVal val="#ppt_y"/>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2" fill="hold" grpId="0" nodeType="clickEffect">
                                  <p:stCondLst>
                                    <p:cond delay="0"/>
                                  </p:stCondLst>
                                  <p:childTnLst>
                                    <p:set>
                                      <p:cBhvr>
                                        <p:cTn id="26" dur="1" fill="hold">
                                          <p:stCondLst>
                                            <p:cond delay="0"/>
                                          </p:stCondLst>
                                        </p:cTn>
                                        <p:tgtEl>
                                          <p:spTgt spid="341001"/>
                                        </p:tgtEl>
                                        <p:attrNameLst>
                                          <p:attrName>style.visibility</p:attrName>
                                        </p:attrNameLst>
                                      </p:cBhvr>
                                      <p:to>
                                        <p:strVal val="visible"/>
                                      </p:to>
                                    </p:set>
                                    <p:anim calcmode="lin" valueType="num">
                                      <p:cBhvr additive="base">
                                        <p:cTn id="27" dur="500" fill="hold"/>
                                        <p:tgtEl>
                                          <p:spTgt spid="341001"/>
                                        </p:tgtEl>
                                        <p:attrNameLst>
                                          <p:attrName>ppt_x</p:attrName>
                                        </p:attrNameLst>
                                      </p:cBhvr>
                                      <p:tavLst>
                                        <p:tav tm="0">
                                          <p:val>
                                            <p:strVal val="1+#ppt_w/2"/>
                                          </p:val>
                                        </p:tav>
                                        <p:tav tm="100000">
                                          <p:val>
                                            <p:strVal val="#ppt_x"/>
                                          </p:val>
                                        </p:tav>
                                      </p:tavLst>
                                    </p:anim>
                                    <p:anim calcmode="lin" valueType="num">
                                      <p:cBhvr additive="base">
                                        <p:cTn id="28" dur="500" fill="hold"/>
                                        <p:tgtEl>
                                          <p:spTgt spid="341001"/>
                                        </p:tgtEl>
                                        <p:attrNameLst>
                                          <p:attrName>ppt_y</p:attrName>
                                        </p:attrNameLst>
                                      </p:cBhvr>
                                      <p:tavLst>
                                        <p:tav tm="0">
                                          <p:val>
                                            <p:strVal val="#ppt_y"/>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340999"/>
                                        </p:tgtEl>
                                        <p:attrNameLst>
                                          <p:attrName>style.visibility</p:attrName>
                                        </p:attrNameLst>
                                      </p:cBhvr>
                                      <p:to>
                                        <p:strVal val="visible"/>
                                      </p:to>
                                    </p:set>
                                    <p:animEffect transition="in" filter="dissolve">
                                      <p:cBhvr>
                                        <p:cTn id="33" dur="500"/>
                                        <p:tgtEl>
                                          <p:spTgt spid="340999"/>
                                        </p:tgtEl>
                                      </p:cBhvr>
                                    </p:animEffect>
                                  </p:childTnLst>
                                </p:cTn>
                              </p:par>
                              <p:par>
                                <p:cTn id="34" presetID="2" presetClass="entr" presetSubtype="8" fill="hold" grpId="0" nodeType="withEffect">
                                  <p:stCondLst>
                                    <p:cond delay="0"/>
                                  </p:stCondLst>
                                  <p:childTnLst>
                                    <p:set>
                                      <p:cBhvr>
                                        <p:cTn id="35" dur="1" fill="hold">
                                          <p:stCondLst>
                                            <p:cond delay="0"/>
                                          </p:stCondLst>
                                        </p:cTn>
                                        <p:tgtEl>
                                          <p:spTgt spid="341002"/>
                                        </p:tgtEl>
                                        <p:attrNameLst>
                                          <p:attrName>style.visibility</p:attrName>
                                        </p:attrNameLst>
                                      </p:cBhvr>
                                      <p:to>
                                        <p:strVal val="visible"/>
                                      </p:to>
                                    </p:set>
                                    <p:anim calcmode="lin" valueType="num">
                                      <p:cBhvr additive="base">
                                        <p:cTn id="36" dur="500" fill="hold"/>
                                        <p:tgtEl>
                                          <p:spTgt spid="341002"/>
                                        </p:tgtEl>
                                        <p:attrNameLst>
                                          <p:attrName>ppt_x</p:attrName>
                                        </p:attrNameLst>
                                      </p:cBhvr>
                                      <p:tavLst>
                                        <p:tav tm="0">
                                          <p:val>
                                            <p:strVal val="0-#ppt_w/2"/>
                                          </p:val>
                                        </p:tav>
                                        <p:tav tm="100000">
                                          <p:val>
                                            <p:strVal val="#ppt_x"/>
                                          </p:val>
                                        </p:tav>
                                      </p:tavLst>
                                    </p:anim>
                                    <p:anim calcmode="lin" valueType="num">
                                      <p:cBhvr additive="base">
                                        <p:cTn id="37" dur="500" fill="hold"/>
                                        <p:tgtEl>
                                          <p:spTgt spid="341002"/>
                                        </p:tgtEl>
                                        <p:attrNameLst>
                                          <p:attrName>ppt_y</p:attrName>
                                        </p:attrNameLst>
                                      </p:cBhvr>
                                      <p:tavLst>
                                        <p:tav tm="0">
                                          <p:val>
                                            <p:strVal val="#ppt_y"/>
                                          </p:val>
                                        </p:tav>
                                        <p:tav tm="100000">
                                          <p:val>
                                            <p:strVal val="#ppt_y"/>
                                          </p:val>
                                        </p:tav>
                                      </p:tavLst>
                                    </p:anim>
                                  </p:childTnLst>
                                </p:cTn>
                              </p:par>
                              <p:par>
                                <p:cTn id="38" presetID="2" presetClass="entr" presetSubtype="8" fill="hold" grpId="0" nodeType="withEffect">
                                  <p:stCondLst>
                                    <p:cond delay="0"/>
                                  </p:stCondLst>
                                  <p:childTnLst>
                                    <p:set>
                                      <p:cBhvr>
                                        <p:cTn id="39" dur="1" fill="hold">
                                          <p:stCondLst>
                                            <p:cond delay="0"/>
                                          </p:stCondLst>
                                        </p:cTn>
                                        <p:tgtEl>
                                          <p:spTgt spid="341003"/>
                                        </p:tgtEl>
                                        <p:attrNameLst>
                                          <p:attrName>style.visibility</p:attrName>
                                        </p:attrNameLst>
                                      </p:cBhvr>
                                      <p:to>
                                        <p:strVal val="visible"/>
                                      </p:to>
                                    </p:set>
                                    <p:anim calcmode="lin" valueType="num">
                                      <p:cBhvr additive="base">
                                        <p:cTn id="40" dur="500" fill="hold"/>
                                        <p:tgtEl>
                                          <p:spTgt spid="341003"/>
                                        </p:tgtEl>
                                        <p:attrNameLst>
                                          <p:attrName>ppt_x</p:attrName>
                                        </p:attrNameLst>
                                      </p:cBhvr>
                                      <p:tavLst>
                                        <p:tav tm="0">
                                          <p:val>
                                            <p:strVal val="0-#ppt_w/2"/>
                                          </p:val>
                                        </p:tav>
                                        <p:tav tm="100000">
                                          <p:val>
                                            <p:strVal val="#ppt_x"/>
                                          </p:val>
                                        </p:tav>
                                      </p:tavLst>
                                    </p:anim>
                                    <p:anim calcmode="lin" valueType="num">
                                      <p:cBhvr additive="base">
                                        <p:cTn id="41" dur="500" fill="hold"/>
                                        <p:tgtEl>
                                          <p:spTgt spid="341003"/>
                                        </p:tgtEl>
                                        <p:attrNameLst>
                                          <p:attrName>ppt_y</p:attrName>
                                        </p:attrNameLst>
                                      </p:cBhvr>
                                      <p:tavLst>
                                        <p:tav tm="0">
                                          <p:val>
                                            <p:strVal val="#ppt_y"/>
                                          </p:val>
                                        </p:tav>
                                        <p:tav tm="100000">
                                          <p:val>
                                            <p:strVal val="#ppt_y"/>
                                          </p:val>
                                        </p:tav>
                                      </p:tavLst>
                                    </p:anim>
                                  </p:childTnLst>
                                </p:cTn>
                              </p:par>
                              <p:par>
                                <p:cTn id="42" presetID="2" presetClass="entr" presetSubtype="8" fill="hold" grpId="0" nodeType="withEffect">
                                  <p:stCondLst>
                                    <p:cond delay="0"/>
                                  </p:stCondLst>
                                  <p:childTnLst>
                                    <p:set>
                                      <p:cBhvr>
                                        <p:cTn id="43" dur="1" fill="hold">
                                          <p:stCondLst>
                                            <p:cond delay="0"/>
                                          </p:stCondLst>
                                        </p:cTn>
                                        <p:tgtEl>
                                          <p:spTgt spid="341004"/>
                                        </p:tgtEl>
                                        <p:attrNameLst>
                                          <p:attrName>style.visibility</p:attrName>
                                        </p:attrNameLst>
                                      </p:cBhvr>
                                      <p:to>
                                        <p:strVal val="visible"/>
                                      </p:to>
                                    </p:set>
                                    <p:anim calcmode="lin" valueType="num">
                                      <p:cBhvr additive="base">
                                        <p:cTn id="44" dur="500" fill="hold"/>
                                        <p:tgtEl>
                                          <p:spTgt spid="341004"/>
                                        </p:tgtEl>
                                        <p:attrNameLst>
                                          <p:attrName>ppt_x</p:attrName>
                                        </p:attrNameLst>
                                      </p:cBhvr>
                                      <p:tavLst>
                                        <p:tav tm="0">
                                          <p:val>
                                            <p:strVal val="0-#ppt_w/2"/>
                                          </p:val>
                                        </p:tav>
                                        <p:tav tm="100000">
                                          <p:val>
                                            <p:strVal val="#ppt_x"/>
                                          </p:val>
                                        </p:tav>
                                      </p:tavLst>
                                    </p:anim>
                                    <p:anim calcmode="lin" valueType="num">
                                      <p:cBhvr additive="base">
                                        <p:cTn id="45" dur="500" fill="hold"/>
                                        <p:tgtEl>
                                          <p:spTgt spid="341004"/>
                                        </p:tgtEl>
                                        <p:attrNameLst>
                                          <p:attrName>ppt_y</p:attrName>
                                        </p:attrNameLst>
                                      </p:cBhvr>
                                      <p:tavLst>
                                        <p:tav tm="0">
                                          <p:val>
                                            <p:strVal val="#ppt_y"/>
                                          </p:val>
                                        </p:tav>
                                        <p:tav tm="100000">
                                          <p:val>
                                            <p:strVal val="#ppt_y"/>
                                          </p:val>
                                        </p:tav>
                                      </p:tavLst>
                                    </p:anim>
                                  </p:childTnLst>
                                </p:cTn>
                              </p:par>
                              <p:par>
                                <p:cTn id="46" presetID="2" presetClass="entr" presetSubtype="8" fill="hold" grpId="0" nodeType="withEffect">
                                  <p:stCondLst>
                                    <p:cond delay="0"/>
                                  </p:stCondLst>
                                  <p:childTnLst>
                                    <p:set>
                                      <p:cBhvr>
                                        <p:cTn id="47" dur="1" fill="hold">
                                          <p:stCondLst>
                                            <p:cond delay="0"/>
                                          </p:stCondLst>
                                        </p:cTn>
                                        <p:tgtEl>
                                          <p:spTgt spid="341005"/>
                                        </p:tgtEl>
                                        <p:attrNameLst>
                                          <p:attrName>style.visibility</p:attrName>
                                        </p:attrNameLst>
                                      </p:cBhvr>
                                      <p:to>
                                        <p:strVal val="visible"/>
                                      </p:to>
                                    </p:set>
                                    <p:anim calcmode="lin" valueType="num">
                                      <p:cBhvr additive="base">
                                        <p:cTn id="48" dur="500" fill="hold"/>
                                        <p:tgtEl>
                                          <p:spTgt spid="341005"/>
                                        </p:tgtEl>
                                        <p:attrNameLst>
                                          <p:attrName>ppt_x</p:attrName>
                                        </p:attrNameLst>
                                      </p:cBhvr>
                                      <p:tavLst>
                                        <p:tav tm="0">
                                          <p:val>
                                            <p:strVal val="0-#ppt_w/2"/>
                                          </p:val>
                                        </p:tav>
                                        <p:tav tm="100000">
                                          <p:val>
                                            <p:strVal val="#ppt_x"/>
                                          </p:val>
                                        </p:tav>
                                      </p:tavLst>
                                    </p:anim>
                                    <p:anim calcmode="lin" valueType="num">
                                      <p:cBhvr additive="base">
                                        <p:cTn id="49" dur="500" fill="hold"/>
                                        <p:tgtEl>
                                          <p:spTgt spid="341005"/>
                                        </p:tgtEl>
                                        <p:attrNameLst>
                                          <p:attrName>ppt_y</p:attrName>
                                        </p:attrNameLst>
                                      </p:cBhvr>
                                      <p:tavLst>
                                        <p:tav tm="0">
                                          <p:val>
                                            <p:strVal val="#ppt_y"/>
                                          </p:val>
                                        </p:tav>
                                        <p:tav tm="100000">
                                          <p:val>
                                            <p:strVal val="#ppt_y"/>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2" presetClass="entr" presetSubtype="2" fill="hold" grpId="0" nodeType="clickEffect">
                                  <p:stCondLst>
                                    <p:cond delay="0"/>
                                  </p:stCondLst>
                                  <p:childTnLst>
                                    <p:set>
                                      <p:cBhvr>
                                        <p:cTn id="53" dur="1" fill="hold">
                                          <p:stCondLst>
                                            <p:cond delay="0"/>
                                          </p:stCondLst>
                                        </p:cTn>
                                        <p:tgtEl>
                                          <p:spTgt spid="341006"/>
                                        </p:tgtEl>
                                        <p:attrNameLst>
                                          <p:attrName>style.visibility</p:attrName>
                                        </p:attrNameLst>
                                      </p:cBhvr>
                                      <p:to>
                                        <p:strVal val="visible"/>
                                      </p:to>
                                    </p:set>
                                    <p:anim calcmode="lin" valueType="num">
                                      <p:cBhvr additive="base">
                                        <p:cTn id="54" dur="500" fill="hold"/>
                                        <p:tgtEl>
                                          <p:spTgt spid="341006"/>
                                        </p:tgtEl>
                                        <p:attrNameLst>
                                          <p:attrName>ppt_x</p:attrName>
                                        </p:attrNameLst>
                                      </p:cBhvr>
                                      <p:tavLst>
                                        <p:tav tm="0">
                                          <p:val>
                                            <p:strVal val="1+#ppt_w/2"/>
                                          </p:val>
                                        </p:tav>
                                        <p:tav tm="100000">
                                          <p:val>
                                            <p:strVal val="#ppt_x"/>
                                          </p:val>
                                        </p:tav>
                                      </p:tavLst>
                                    </p:anim>
                                    <p:anim calcmode="lin" valueType="num">
                                      <p:cBhvr additive="base">
                                        <p:cTn id="55" dur="500" fill="hold"/>
                                        <p:tgtEl>
                                          <p:spTgt spid="341006"/>
                                        </p:tgtEl>
                                        <p:attrNameLst>
                                          <p:attrName>ppt_y</p:attrName>
                                        </p:attrNameLst>
                                      </p:cBhvr>
                                      <p:tavLst>
                                        <p:tav tm="0">
                                          <p:val>
                                            <p:strVal val="#ppt_y"/>
                                          </p:val>
                                        </p:tav>
                                        <p:tav tm="100000">
                                          <p:val>
                                            <p:strVal val="#ppt_y"/>
                                          </p:val>
                                        </p:tav>
                                      </p:tavLst>
                                    </p:anim>
                                  </p:childTnLst>
                                </p:cTn>
                              </p:par>
                            </p:childTnLst>
                          </p:cTn>
                        </p:par>
                      </p:childTnLst>
                    </p:cTn>
                  </p:par>
                  <p:par>
                    <p:cTn id="56" fill="hold" nodeType="clickPar">
                      <p:stCondLst>
                        <p:cond delay="indefinite"/>
                      </p:stCondLst>
                      <p:childTnLst>
                        <p:par>
                          <p:cTn id="57" fill="hold" nodeType="withGroup">
                            <p:stCondLst>
                              <p:cond delay="0"/>
                            </p:stCondLst>
                            <p:childTnLst>
                              <p:par>
                                <p:cTn id="58" presetID="2" presetClass="entr" presetSubtype="8" fill="hold" grpId="0" nodeType="clickEffect">
                                  <p:stCondLst>
                                    <p:cond delay="0"/>
                                  </p:stCondLst>
                                  <p:childTnLst>
                                    <p:set>
                                      <p:cBhvr>
                                        <p:cTn id="59" dur="1" fill="hold">
                                          <p:stCondLst>
                                            <p:cond delay="0"/>
                                          </p:stCondLst>
                                        </p:cTn>
                                        <p:tgtEl>
                                          <p:spTgt spid="341007">
                                            <p:txEl>
                                              <p:pRg st="0" end="0"/>
                                            </p:txEl>
                                          </p:spTgt>
                                        </p:tgtEl>
                                        <p:attrNameLst>
                                          <p:attrName>style.visibility</p:attrName>
                                        </p:attrNameLst>
                                      </p:cBhvr>
                                      <p:to>
                                        <p:strVal val="visible"/>
                                      </p:to>
                                    </p:set>
                                    <p:anim calcmode="lin" valueType="num">
                                      <p:cBhvr additive="base">
                                        <p:cTn id="60" dur="500" fill="hold"/>
                                        <p:tgtEl>
                                          <p:spTgt spid="341007">
                                            <p:txEl>
                                              <p:pRg st="0" end="0"/>
                                            </p:txEl>
                                          </p:spTgt>
                                        </p:tgtEl>
                                        <p:attrNameLst>
                                          <p:attrName>ppt_x</p:attrName>
                                        </p:attrNameLst>
                                      </p:cBhvr>
                                      <p:tavLst>
                                        <p:tav tm="0">
                                          <p:val>
                                            <p:strVal val="0-#ppt_w/2"/>
                                          </p:val>
                                        </p:tav>
                                        <p:tav tm="100000">
                                          <p:val>
                                            <p:strVal val="#ppt_x"/>
                                          </p:val>
                                        </p:tav>
                                      </p:tavLst>
                                    </p:anim>
                                    <p:anim calcmode="lin" valueType="num">
                                      <p:cBhvr additive="base">
                                        <p:cTn id="61" dur="500" fill="hold"/>
                                        <p:tgtEl>
                                          <p:spTgt spid="34100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62" fill="hold" nodeType="clickPar">
                      <p:stCondLst>
                        <p:cond delay="indefinite"/>
                      </p:stCondLst>
                      <p:childTnLst>
                        <p:par>
                          <p:cTn id="63" fill="hold" nodeType="withGroup">
                            <p:stCondLst>
                              <p:cond delay="0"/>
                            </p:stCondLst>
                            <p:childTnLst>
                              <p:par>
                                <p:cTn id="64" presetID="2" presetClass="entr" presetSubtype="8" fill="hold" grpId="0" nodeType="clickEffect">
                                  <p:stCondLst>
                                    <p:cond delay="0"/>
                                  </p:stCondLst>
                                  <p:childTnLst>
                                    <p:set>
                                      <p:cBhvr>
                                        <p:cTn id="65" dur="1" fill="hold">
                                          <p:stCondLst>
                                            <p:cond delay="0"/>
                                          </p:stCondLst>
                                        </p:cTn>
                                        <p:tgtEl>
                                          <p:spTgt spid="341007">
                                            <p:txEl>
                                              <p:pRg st="1" end="1"/>
                                            </p:txEl>
                                          </p:spTgt>
                                        </p:tgtEl>
                                        <p:attrNameLst>
                                          <p:attrName>style.visibility</p:attrName>
                                        </p:attrNameLst>
                                      </p:cBhvr>
                                      <p:to>
                                        <p:strVal val="visible"/>
                                      </p:to>
                                    </p:set>
                                    <p:anim calcmode="lin" valueType="num">
                                      <p:cBhvr additive="base">
                                        <p:cTn id="66" dur="500" fill="hold"/>
                                        <p:tgtEl>
                                          <p:spTgt spid="341007">
                                            <p:txEl>
                                              <p:pRg st="1" end="1"/>
                                            </p:txEl>
                                          </p:spTgt>
                                        </p:tgtEl>
                                        <p:attrNameLst>
                                          <p:attrName>ppt_x</p:attrName>
                                        </p:attrNameLst>
                                      </p:cBhvr>
                                      <p:tavLst>
                                        <p:tav tm="0">
                                          <p:val>
                                            <p:strVal val="0-#ppt_w/2"/>
                                          </p:val>
                                        </p:tav>
                                        <p:tav tm="100000">
                                          <p:val>
                                            <p:strVal val="#ppt_x"/>
                                          </p:val>
                                        </p:tav>
                                      </p:tavLst>
                                    </p:anim>
                                    <p:anim calcmode="lin" valueType="num">
                                      <p:cBhvr additive="base">
                                        <p:cTn id="67" dur="500" fill="hold"/>
                                        <p:tgtEl>
                                          <p:spTgt spid="34100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68" fill="hold" nodeType="clickPar">
                      <p:stCondLst>
                        <p:cond delay="indefinite"/>
                      </p:stCondLst>
                      <p:childTnLst>
                        <p:par>
                          <p:cTn id="69" fill="hold" nodeType="withGroup">
                            <p:stCondLst>
                              <p:cond delay="0"/>
                            </p:stCondLst>
                            <p:childTnLst>
                              <p:par>
                                <p:cTn id="70" presetID="2" presetClass="entr" presetSubtype="8" fill="hold" grpId="0" nodeType="clickEffect">
                                  <p:stCondLst>
                                    <p:cond delay="0"/>
                                  </p:stCondLst>
                                  <p:childTnLst>
                                    <p:set>
                                      <p:cBhvr>
                                        <p:cTn id="71" dur="1" fill="hold">
                                          <p:stCondLst>
                                            <p:cond delay="0"/>
                                          </p:stCondLst>
                                        </p:cTn>
                                        <p:tgtEl>
                                          <p:spTgt spid="341007">
                                            <p:txEl>
                                              <p:pRg st="2" end="2"/>
                                            </p:txEl>
                                          </p:spTgt>
                                        </p:tgtEl>
                                        <p:attrNameLst>
                                          <p:attrName>style.visibility</p:attrName>
                                        </p:attrNameLst>
                                      </p:cBhvr>
                                      <p:to>
                                        <p:strVal val="visible"/>
                                      </p:to>
                                    </p:set>
                                    <p:anim calcmode="lin" valueType="num">
                                      <p:cBhvr additive="base">
                                        <p:cTn id="72" dur="500" fill="hold"/>
                                        <p:tgtEl>
                                          <p:spTgt spid="341007">
                                            <p:txEl>
                                              <p:pRg st="2" end="2"/>
                                            </p:txEl>
                                          </p:spTgt>
                                        </p:tgtEl>
                                        <p:attrNameLst>
                                          <p:attrName>ppt_x</p:attrName>
                                        </p:attrNameLst>
                                      </p:cBhvr>
                                      <p:tavLst>
                                        <p:tav tm="0">
                                          <p:val>
                                            <p:strVal val="0-#ppt_w/2"/>
                                          </p:val>
                                        </p:tav>
                                        <p:tav tm="100000">
                                          <p:val>
                                            <p:strVal val="#ppt_x"/>
                                          </p:val>
                                        </p:tav>
                                      </p:tavLst>
                                    </p:anim>
                                    <p:anim calcmode="lin" valueType="num">
                                      <p:cBhvr additive="base">
                                        <p:cTn id="73" dur="500" fill="hold"/>
                                        <p:tgtEl>
                                          <p:spTgt spid="34100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74" fill="hold" nodeType="clickPar">
                      <p:stCondLst>
                        <p:cond delay="indefinite"/>
                      </p:stCondLst>
                      <p:childTnLst>
                        <p:par>
                          <p:cTn id="75" fill="hold" nodeType="withGroup">
                            <p:stCondLst>
                              <p:cond delay="0"/>
                            </p:stCondLst>
                            <p:childTnLst>
                              <p:par>
                                <p:cTn id="76" presetID="2" presetClass="entr" presetSubtype="8" fill="hold" grpId="0" nodeType="clickEffect">
                                  <p:stCondLst>
                                    <p:cond delay="0"/>
                                  </p:stCondLst>
                                  <p:childTnLst>
                                    <p:set>
                                      <p:cBhvr>
                                        <p:cTn id="77" dur="1" fill="hold">
                                          <p:stCondLst>
                                            <p:cond delay="0"/>
                                          </p:stCondLst>
                                        </p:cTn>
                                        <p:tgtEl>
                                          <p:spTgt spid="341007">
                                            <p:txEl>
                                              <p:pRg st="3" end="3"/>
                                            </p:txEl>
                                          </p:spTgt>
                                        </p:tgtEl>
                                        <p:attrNameLst>
                                          <p:attrName>style.visibility</p:attrName>
                                        </p:attrNameLst>
                                      </p:cBhvr>
                                      <p:to>
                                        <p:strVal val="visible"/>
                                      </p:to>
                                    </p:set>
                                    <p:anim calcmode="lin" valueType="num">
                                      <p:cBhvr additive="base">
                                        <p:cTn id="78" dur="500" fill="hold"/>
                                        <p:tgtEl>
                                          <p:spTgt spid="341007">
                                            <p:txEl>
                                              <p:pRg st="3" end="3"/>
                                            </p:txEl>
                                          </p:spTgt>
                                        </p:tgtEl>
                                        <p:attrNameLst>
                                          <p:attrName>ppt_x</p:attrName>
                                        </p:attrNameLst>
                                      </p:cBhvr>
                                      <p:tavLst>
                                        <p:tav tm="0">
                                          <p:val>
                                            <p:strVal val="0-#ppt_w/2"/>
                                          </p:val>
                                        </p:tav>
                                        <p:tav tm="100000">
                                          <p:val>
                                            <p:strVal val="#ppt_x"/>
                                          </p:val>
                                        </p:tav>
                                      </p:tavLst>
                                    </p:anim>
                                    <p:anim calcmode="lin" valueType="num">
                                      <p:cBhvr additive="base">
                                        <p:cTn id="79" dur="500" fill="hold"/>
                                        <p:tgtEl>
                                          <p:spTgt spid="34100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80" fill="hold" nodeType="clickPar">
                      <p:stCondLst>
                        <p:cond delay="indefinite"/>
                      </p:stCondLst>
                      <p:childTnLst>
                        <p:par>
                          <p:cTn id="81" fill="hold" nodeType="withGroup">
                            <p:stCondLst>
                              <p:cond delay="0"/>
                            </p:stCondLst>
                            <p:childTnLst>
                              <p:par>
                                <p:cTn id="82" presetID="2" presetClass="entr" presetSubtype="8" fill="hold" grpId="0" nodeType="clickEffect">
                                  <p:stCondLst>
                                    <p:cond delay="0"/>
                                  </p:stCondLst>
                                  <p:childTnLst>
                                    <p:set>
                                      <p:cBhvr>
                                        <p:cTn id="83" dur="1" fill="hold">
                                          <p:stCondLst>
                                            <p:cond delay="0"/>
                                          </p:stCondLst>
                                        </p:cTn>
                                        <p:tgtEl>
                                          <p:spTgt spid="341007">
                                            <p:txEl>
                                              <p:pRg st="4" end="4"/>
                                            </p:txEl>
                                          </p:spTgt>
                                        </p:tgtEl>
                                        <p:attrNameLst>
                                          <p:attrName>style.visibility</p:attrName>
                                        </p:attrNameLst>
                                      </p:cBhvr>
                                      <p:to>
                                        <p:strVal val="visible"/>
                                      </p:to>
                                    </p:set>
                                    <p:anim calcmode="lin" valueType="num">
                                      <p:cBhvr additive="base">
                                        <p:cTn id="84" dur="500" fill="hold"/>
                                        <p:tgtEl>
                                          <p:spTgt spid="341007">
                                            <p:txEl>
                                              <p:pRg st="4" end="4"/>
                                            </p:txEl>
                                          </p:spTgt>
                                        </p:tgtEl>
                                        <p:attrNameLst>
                                          <p:attrName>ppt_x</p:attrName>
                                        </p:attrNameLst>
                                      </p:cBhvr>
                                      <p:tavLst>
                                        <p:tav tm="0">
                                          <p:val>
                                            <p:strVal val="0-#ppt_w/2"/>
                                          </p:val>
                                        </p:tav>
                                        <p:tav tm="100000">
                                          <p:val>
                                            <p:strVal val="#ppt_x"/>
                                          </p:val>
                                        </p:tav>
                                      </p:tavLst>
                                    </p:anim>
                                    <p:anim calcmode="lin" valueType="num">
                                      <p:cBhvr additive="base">
                                        <p:cTn id="85" dur="500" fill="hold"/>
                                        <p:tgtEl>
                                          <p:spTgt spid="341007">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86" fill="hold" nodeType="clickPar">
                      <p:stCondLst>
                        <p:cond delay="indefinite"/>
                      </p:stCondLst>
                      <p:childTnLst>
                        <p:par>
                          <p:cTn id="87" fill="hold" nodeType="withGroup">
                            <p:stCondLst>
                              <p:cond delay="0"/>
                            </p:stCondLst>
                            <p:childTnLst>
                              <p:par>
                                <p:cTn id="88" presetID="2" presetClass="entr" presetSubtype="8" fill="hold" grpId="0" nodeType="clickEffect">
                                  <p:stCondLst>
                                    <p:cond delay="0"/>
                                  </p:stCondLst>
                                  <p:childTnLst>
                                    <p:set>
                                      <p:cBhvr>
                                        <p:cTn id="89" dur="1" fill="hold">
                                          <p:stCondLst>
                                            <p:cond delay="0"/>
                                          </p:stCondLst>
                                        </p:cTn>
                                        <p:tgtEl>
                                          <p:spTgt spid="341007">
                                            <p:txEl>
                                              <p:pRg st="5" end="5"/>
                                            </p:txEl>
                                          </p:spTgt>
                                        </p:tgtEl>
                                        <p:attrNameLst>
                                          <p:attrName>style.visibility</p:attrName>
                                        </p:attrNameLst>
                                      </p:cBhvr>
                                      <p:to>
                                        <p:strVal val="visible"/>
                                      </p:to>
                                    </p:set>
                                    <p:anim calcmode="lin" valueType="num">
                                      <p:cBhvr additive="base">
                                        <p:cTn id="90" dur="500" fill="hold"/>
                                        <p:tgtEl>
                                          <p:spTgt spid="341007">
                                            <p:txEl>
                                              <p:pRg st="5" end="5"/>
                                            </p:txEl>
                                          </p:spTgt>
                                        </p:tgtEl>
                                        <p:attrNameLst>
                                          <p:attrName>ppt_x</p:attrName>
                                        </p:attrNameLst>
                                      </p:cBhvr>
                                      <p:tavLst>
                                        <p:tav tm="0">
                                          <p:val>
                                            <p:strVal val="0-#ppt_w/2"/>
                                          </p:val>
                                        </p:tav>
                                        <p:tav tm="100000">
                                          <p:val>
                                            <p:strVal val="#ppt_x"/>
                                          </p:val>
                                        </p:tav>
                                      </p:tavLst>
                                    </p:anim>
                                    <p:anim calcmode="lin" valueType="num">
                                      <p:cBhvr additive="base">
                                        <p:cTn id="91" dur="500" fill="hold"/>
                                        <p:tgtEl>
                                          <p:spTgt spid="341007">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0994" grpId="0" animBg="1" autoUpdateAnimBg="0"/>
      <p:bldP spid="341007" grpId="0" build="p" bldLvl="5"/>
      <p:bldP spid="340995" grpId="0" animBg="1"/>
      <p:bldP spid="340998" grpId="0" animBg="1"/>
      <p:bldP spid="340999" grpId="0" animBg="1"/>
      <p:bldP spid="341000" grpId="0"/>
      <p:bldP spid="341001" grpId="0"/>
      <p:bldP spid="341002" grpId="0" animBg="1"/>
      <p:bldP spid="341003" grpId="0" animBg="1"/>
      <p:bldP spid="341004" grpId="0" animBg="1"/>
      <p:bldP spid="341005" grpId="0" animBg="1"/>
      <p:bldP spid="341006"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pic>
        <p:nvPicPr>
          <p:cNvPr id="92163"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2275" y="6142038"/>
            <a:ext cx="812800" cy="43180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164"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77938" y="1374427"/>
            <a:ext cx="6588125" cy="421481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165" name="Text Box 4"/>
          <p:cNvSpPr txBox="1">
            <a:spLocks noChangeArrowheads="1"/>
          </p:cNvSpPr>
          <p:nvPr/>
        </p:nvSpPr>
        <p:spPr bwMode="auto">
          <a:xfrm>
            <a:off x="5508625" y="6165850"/>
            <a:ext cx="2376488" cy="119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b="1">
                <a:solidFill>
                  <a:srgbClr val="000066"/>
                </a:solidFill>
                <a:latin typeface="Arial" pitchFamily="34" charset="0"/>
                <a:ea typeface="ＭＳ Ｐゴシック" pitchFamily="34" charset="-128"/>
              </a:defRPr>
            </a:lvl1pPr>
            <a:lvl2pPr marL="742950" indent="-28575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b="1">
                <a:solidFill>
                  <a:srgbClr val="000066"/>
                </a:solidFill>
                <a:latin typeface="Arial" pitchFamily="34" charset="0"/>
                <a:ea typeface="ＭＳ Ｐゴシック" pitchFamily="34" charset="-128"/>
              </a:defRPr>
            </a:lvl2pPr>
            <a:lvl3pPr marL="1143000" indent="-22860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b="1">
                <a:solidFill>
                  <a:srgbClr val="000066"/>
                </a:solidFill>
                <a:latin typeface="Arial" pitchFamily="34" charset="0"/>
                <a:ea typeface="ＭＳ Ｐゴシック" pitchFamily="34" charset="-128"/>
              </a:defRPr>
            </a:lvl3pPr>
            <a:lvl4pPr marL="1600200" indent="-22860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b="1">
                <a:solidFill>
                  <a:srgbClr val="000066"/>
                </a:solidFill>
                <a:latin typeface="Arial" pitchFamily="34" charset="0"/>
                <a:ea typeface="ＭＳ Ｐゴシック" pitchFamily="34" charset="-128"/>
              </a:defRPr>
            </a:lvl4pPr>
            <a:lvl5pPr marL="2057400" indent="-22860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b="1">
                <a:solidFill>
                  <a:srgbClr val="000066"/>
                </a:solidFill>
                <a:latin typeface="Arial" pitchFamily="34" charset="0"/>
                <a:ea typeface="ＭＳ Ｐゴシック" pitchFamily="34" charset="-128"/>
              </a:defRPr>
            </a:lvl9pPr>
          </a:lstStyle>
          <a:p>
            <a:pPr eaLnBrk="1">
              <a:lnSpc>
                <a:spcPct val="97000"/>
              </a:lnSpc>
              <a:spcBef>
                <a:spcPct val="0"/>
              </a:spcBef>
              <a:buClr>
                <a:srgbClr val="000000"/>
              </a:buClr>
              <a:buSzPct val="45000"/>
              <a:buFont typeface="StarSymbol" charset="0"/>
              <a:buNone/>
            </a:pPr>
            <a:r>
              <a:rPr lang="en-GB" altLang="en-US" sz="800" b="0">
                <a:solidFill>
                  <a:srgbClr val="000000"/>
                </a:solidFill>
              </a:rPr>
              <a:t>Copyright ©2010 BMJ Publishing Group Ltd.</a:t>
            </a:r>
          </a:p>
        </p:txBody>
      </p:sp>
      <p:sp>
        <p:nvSpPr>
          <p:cNvPr id="92166" name="Text Box 5"/>
          <p:cNvSpPr txBox="1">
            <a:spLocks noChangeArrowheads="1"/>
          </p:cNvSpPr>
          <p:nvPr/>
        </p:nvSpPr>
        <p:spPr bwMode="auto">
          <a:xfrm>
            <a:off x="1277938" y="5645150"/>
            <a:ext cx="658812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1pPr>
            <a:lvl2pPr marL="742950" indent="-285750">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2pPr>
            <a:lvl3pPr marL="1143000" indent="-228600">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3pPr>
            <a:lvl4pPr marL="1600200" indent="-228600">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4pPr>
            <a:lvl5pPr marL="2057400" indent="-228600">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9pPr>
          </a:lstStyle>
          <a:p>
            <a:pPr eaLnBrk="1">
              <a:lnSpc>
                <a:spcPct val="97000"/>
              </a:lnSpc>
              <a:spcBef>
                <a:spcPct val="0"/>
              </a:spcBef>
              <a:buClr>
                <a:srgbClr val="000000"/>
              </a:buClr>
              <a:buSzPct val="45000"/>
              <a:buFont typeface="StarSymbol" charset="0"/>
              <a:buNone/>
            </a:pPr>
            <a:r>
              <a:rPr lang="en-GB" altLang="en-US" sz="1200">
                <a:solidFill>
                  <a:srgbClr val="000000"/>
                </a:solidFill>
              </a:rPr>
              <a:t>Schulz, K. F et al. BMJ 2010;340:c332</a:t>
            </a:r>
          </a:p>
        </p:txBody>
      </p:sp>
      <p:sp>
        <p:nvSpPr>
          <p:cNvPr id="92167" name="Text Box 6"/>
          <p:cNvSpPr txBox="1">
            <a:spLocks noChangeArrowheads="1"/>
          </p:cNvSpPr>
          <p:nvPr/>
        </p:nvSpPr>
        <p:spPr bwMode="auto">
          <a:xfrm>
            <a:off x="179388" y="649288"/>
            <a:ext cx="8783637"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spAutoFit/>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b="1">
                <a:solidFill>
                  <a:srgbClr val="000066"/>
                </a:solidFill>
                <a:latin typeface="Arial" pitchFamily="34" charset="0"/>
                <a:ea typeface="ＭＳ Ｐゴシック" pitchFamily="34" charset="-128"/>
              </a:defRPr>
            </a:lvl1pPr>
            <a:lvl2pPr marL="742950" indent="-28575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b="1">
                <a:solidFill>
                  <a:srgbClr val="000066"/>
                </a:solidFill>
                <a:latin typeface="Arial" pitchFamily="34" charset="0"/>
                <a:ea typeface="ＭＳ Ｐゴシック" pitchFamily="34" charset="-128"/>
              </a:defRPr>
            </a:lvl2pPr>
            <a:lvl3pPr marL="1143000" indent="-22860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b="1">
                <a:solidFill>
                  <a:srgbClr val="000066"/>
                </a:solidFill>
                <a:latin typeface="Arial" pitchFamily="34" charset="0"/>
                <a:ea typeface="ＭＳ Ｐゴシック" pitchFamily="34" charset="-128"/>
              </a:defRPr>
            </a:lvl3pPr>
            <a:lvl4pPr marL="1600200" indent="-22860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b="1">
                <a:solidFill>
                  <a:srgbClr val="000066"/>
                </a:solidFill>
                <a:latin typeface="Arial" pitchFamily="34" charset="0"/>
                <a:ea typeface="ＭＳ Ｐゴシック" pitchFamily="34" charset="-128"/>
              </a:defRPr>
            </a:lvl4pPr>
            <a:lvl5pPr marL="2057400" indent="-22860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b="1">
                <a:solidFill>
                  <a:srgbClr val="000066"/>
                </a:solidFill>
                <a:latin typeface="Arial" pitchFamily="34" charset="0"/>
                <a:ea typeface="ＭＳ Ｐゴシック" pitchFamily="34" charset="-128"/>
              </a:defRPr>
            </a:lvl9pPr>
          </a:lstStyle>
          <a:p>
            <a:pPr algn="ctr" eaLnBrk="1">
              <a:lnSpc>
                <a:spcPct val="97000"/>
              </a:lnSpc>
              <a:spcBef>
                <a:spcPct val="0"/>
              </a:spcBef>
              <a:buClr>
                <a:srgbClr val="000000"/>
              </a:buClr>
              <a:buSzPct val="45000"/>
              <a:buFont typeface="StarSymbol" charset="0"/>
              <a:buNone/>
            </a:pPr>
            <a:r>
              <a:rPr lang="en-GB" altLang="en-US" sz="1600">
                <a:solidFill>
                  <a:srgbClr val="000000"/>
                </a:solidFill>
              </a:rPr>
              <a:t>Flow diagram of the progress through the phases of a parallel randomised trial of two groups (that is, enrolment, intervention allocation, follow-up, and data analysis)</a:t>
            </a:r>
          </a:p>
        </p:txBody>
      </p:sp>
      <p:sp>
        <p:nvSpPr>
          <p:cNvPr id="314371" name="Text Box 3"/>
          <p:cNvSpPr txBox="1">
            <a:spLocks noChangeArrowheads="1"/>
          </p:cNvSpPr>
          <p:nvPr/>
        </p:nvSpPr>
        <p:spPr bwMode="auto">
          <a:xfrm>
            <a:off x="684213" y="11588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2.2.1.6 Art der Datenanalyse</a:t>
            </a:r>
          </a:p>
        </p:txBody>
      </p:sp>
      <p:sp>
        <p:nvSpPr>
          <p:cNvPr id="92169" name="Foliennummernplatzhalter 8"/>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83000F20-593A-42AF-AD98-DB471C21C55B}" type="slidenum">
              <a:rPr lang="de-DE" altLang="en-US" sz="900" smtClean="0">
                <a:solidFill>
                  <a:schemeClr val="accent2"/>
                </a:solidFill>
              </a:rPr>
              <a:pPr/>
              <a:t>93</a:t>
            </a:fld>
            <a:endParaRPr lang="de-DE" altLang="en-US" sz="1400" b="0" smtClean="0">
              <a:solidFill>
                <a:schemeClr val="tx1"/>
              </a:solidFill>
            </a:endParaRPr>
          </a:p>
        </p:txBody>
      </p:sp>
    </p:spTree>
  </p:cSld>
  <p:clrMapOvr>
    <a:masterClrMapping/>
  </p:clrMapOvr>
  <p:transition spd="med"/>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93187" name="Text Box 5"/>
          <p:cNvSpPr txBox="1">
            <a:spLocks noChangeArrowheads="1"/>
          </p:cNvSpPr>
          <p:nvPr/>
        </p:nvSpPr>
        <p:spPr bwMode="auto">
          <a:xfrm>
            <a:off x="1277938" y="5645150"/>
            <a:ext cx="6588125" cy="179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1pPr>
            <a:lvl2pPr marL="742950" indent="-285750">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2pPr>
            <a:lvl3pPr marL="1143000" indent="-228600">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3pPr>
            <a:lvl4pPr marL="1600200" indent="-228600">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4pPr>
            <a:lvl5pPr marL="2057400" indent="-228600">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9pPr>
          </a:lstStyle>
          <a:p>
            <a:pPr eaLnBrk="1">
              <a:lnSpc>
                <a:spcPct val="97000"/>
              </a:lnSpc>
              <a:spcBef>
                <a:spcPct val="0"/>
              </a:spcBef>
              <a:buClr>
                <a:srgbClr val="000000"/>
              </a:buClr>
              <a:buSzPct val="45000"/>
              <a:buFont typeface="StarSymbol" charset="0"/>
              <a:buNone/>
            </a:pPr>
            <a:r>
              <a:rPr lang="de-DE" altLang="en-US" sz="1200" dirty="0"/>
              <a:t>van der </a:t>
            </a:r>
            <a:r>
              <a:rPr lang="de-DE" altLang="en-US" sz="1200" dirty="0" err="1"/>
              <a:t>Graaf</a:t>
            </a:r>
            <a:r>
              <a:rPr lang="de-DE" altLang="en-US" sz="1200" dirty="0"/>
              <a:t> R. et al. JAMA. 2012;307(22):2379-2380</a:t>
            </a:r>
            <a:endParaRPr lang="en-GB" altLang="en-US" sz="1200" dirty="0">
              <a:solidFill>
                <a:srgbClr val="000000"/>
              </a:solidFill>
            </a:endParaRPr>
          </a:p>
        </p:txBody>
      </p:sp>
      <p:sp>
        <p:nvSpPr>
          <p:cNvPr id="83975" name="Text Box 6"/>
          <p:cNvSpPr txBox="1">
            <a:spLocks noChangeArrowheads="1"/>
          </p:cNvSpPr>
          <p:nvPr/>
        </p:nvSpPr>
        <p:spPr bwMode="auto">
          <a:xfrm>
            <a:off x="179388" y="706438"/>
            <a:ext cx="8783637" cy="358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ctr" anchorCtr="1">
            <a:spAutoFit/>
          </a:bodyPr>
          <a:lstStyle>
            <a:lvl1pPr>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b="1">
                <a:solidFill>
                  <a:srgbClr val="000066"/>
                </a:solidFill>
                <a:latin typeface="Arial" pitchFamily="34" charset="0"/>
                <a:ea typeface="ＭＳ Ｐゴシック" pitchFamily="1" charset="-128"/>
              </a:defRPr>
            </a:lvl1pPr>
            <a:lvl2pPr marL="742950" indent="-28575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b="1">
                <a:solidFill>
                  <a:srgbClr val="000066"/>
                </a:solidFill>
                <a:latin typeface="Arial" pitchFamily="34" charset="0"/>
                <a:ea typeface="ＭＳ Ｐゴシック" pitchFamily="1" charset="-128"/>
              </a:defRPr>
            </a:lvl2pPr>
            <a:lvl3pPr marL="1143000" indent="-22860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b="1">
                <a:solidFill>
                  <a:srgbClr val="000066"/>
                </a:solidFill>
                <a:latin typeface="Arial" pitchFamily="34" charset="0"/>
                <a:ea typeface="ＭＳ Ｐゴシック" pitchFamily="1" charset="-128"/>
              </a:defRPr>
            </a:lvl3pPr>
            <a:lvl4pPr marL="1600200" indent="-22860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b="1">
                <a:solidFill>
                  <a:srgbClr val="000066"/>
                </a:solidFill>
                <a:latin typeface="Arial" pitchFamily="34" charset="0"/>
                <a:ea typeface="ＭＳ Ｐゴシック" pitchFamily="1" charset="-128"/>
              </a:defRPr>
            </a:lvl4pPr>
            <a:lvl5pPr marL="2057400" indent="-22860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 pos="4343400" algn="l"/>
                <a:tab pos="5067300" algn="l"/>
                <a:tab pos="5791200" algn="l"/>
                <a:tab pos="6515100" algn="l"/>
                <a:tab pos="7239000" algn="l"/>
                <a:tab pos="7962900" algn="l"/>
                <a:tab pos="8686800" algn="l"/>
              </a:tabLst>
              <a:defRPr sz="2400" b="1">
                <a:solidFill>
                  <a:srgbClr val="000066"/>
                </a:solidFill>
                <a:latin typeface="Arial" pitchFamily="34" charset="0"/>
                <a:ea typeface="ＭＳ Ｐゴシック" pitchFamily="1" charset="-128"/>
              </a:defRPr>
            </a:lvl9pPr>
          </a:lstStyle>
          <a:p>
            <a:pPr algn="ctr" eaLnBrk="1">
              <a:lnSpc>
                <a:spcPct val="97000"/>
              </a:lnSpc>
              <a:spcBef>
                <a:spcPct val="0"/>
              </a:spcBef>
              <a:buClr>
                <a:srgbClr val="000000"/>
              </a:buClr>
              <a:buSzPct val="45000"/>
              <a:buFont typeface="StarSymbol" charset="0"/>
              <a:buNone/>
              <a:defRPr/>
            </a:pPr>
            <a:r>
              <a:rPr lang="en-GB" altLang="en-US" smtClean="0">
                <a:solidFill>
                  <a:srgbClr val="000000"/>
                </a:solidFill>
                <a:effectLst>
                  <a:outerShdw blurRad="38100" dist="38100" dir="2700000" algn="tl">
                    <a:srgbClr val="FFFFFF"/>
                  </a:outerShdw>
                </a:effectLst>
              </a:rPr>
              <a:t>Adaptives Studiendesign*</a:t>
            </a:r>
          </a:p>
        </p:txBody>
      </p:sp>
      <p:sp>
        <p:nvSpPr>
          <p:cNvPr id="314371" name="Text Box 3"/>
          <p:cNvSpPr txBox="1">
            <a:spLocks noChangeArrowheads="1"/>
          </p:cNvSpPr>
          <p:nvPr/>
        </p:nvSpPr>
        <p:spPr bwMode="auto">
          <a:xfrm>
            <a:off x="684213" y="11588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2.2.1.6 Art der Datenanalyse</a:t>
            </a:r>
          </a:p>
        </p:txBody>
      </p:sp>
      <p:sp>
        <p:nvSpPr>
          <p:cNvPr id="93190" name="Foliennummernplatzhalter 8"/>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51BE4758-4B45-4E33-93FC-7C4B1DB22D12}" type="slidenum">
              <a:rPr lang="de-DE" altLang="en-US" sz="900" smtClean="0">
                <a:solidFill>
                  <a:schemeClr val="accent2"/>
                </a:solidFill>
              </a:rPr>
              <a:pPr/>
              <a:t>94</a:t>
            </a:fld>
            <a:endParaRPr lang="de-DE" altLang="en-US" sz="1400" b="0" smtClean="0">
              <a:solidFill>
                <a:schemeClr val="tx1"/>
              </a:solidFill>
            </a:endParaRPr>
          </a:p>
        </p:txBody>
      </p:sp>
      <p:sp>
        <p:nvSpPr>
          <p:cNvPr id="88071" name="Textfeld 1"/>
          <p:cNvSpPr txBox="1">
            <a:spLocks noChangeArrowheads="1"/>
          </p:cNvSpPr>
          <p:nvPr/>
        </p:nvSpPr>
        <p:spPr bwMode="auto">
          <a:xfrm>
            <a:off x="454025" y="1738313"/>
            <a:ext cx="8208963" cy="312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dirty="0" smtClean="0">
                <a:solidFill>
                  <a:srgbClr val="FF0000"/>
                </a:solidFill>
                <a:effectLst>
                  <a:outerShdw blurRad="38100" dist="38100" dir="2700000" algn="tl">
                    <a:srgbClr val="000000"/>
                  </a:outerShdw>
                </a:effectLst>
              </a:rPr>
              <a:t>Problem</a:t>
            </a:r>
          </a:p>
          <a:p>
            <a:pPr>
              <a:defRPr/>
            </a:pPr>
            <a:r>
              <a:rPr lang="de-DE" altLang="en-US" sz="2000" dirty="0" smtClean="0"/>
              <a:t>bei 1:1 Randomisierung kann eine Gruppe benachteiligt werden, wenn ein Arm besser ist</a:t>
            </a:r>
          </a:p>
          <a:p>
            <a:pPr>
              <a:defRPr/>
            </a:pPr>
            <a:r>
              <a:rPr lang="de-DE" altLang="en-US" dirty="0" smtClean="0"/>
              <a:t>Randomisierung wird im Laufe der Studie zu Gunsten des Armes mit einem besserem </a:t>
            </a:r>
            <a:r>
              <a:rPr lang="de-DE" altLang="en-US" dirty="0" err="1" smtClean="0"/>
              <a:t>outcome</a:t>
            </a:r>
            <a:r>
              <a:rPr lang="de-DE" altLang="en-US" dirty="0" smtClean="0"/>
              <a:t> (z.B. 2:1)</a:t>
            </a:r>
          </a:p>
          <a:p>
            <a:pPr>
              <a:buFont typeface="Arial" pitchFamily="34" charset="0"/>
              <a:buChar char="•"/>
              <a:defRPr/>
            </a:pPr>
            <a:r>
              <a:rPr lang="de-DE" altLang="en-US" sz="2000" dirty="0" smtClean="0"/>
              <a:t> Kritisch zu sehen wenn Vorteil für die Patienten relativ gering ist und statistisch schwer auszuwerten</a:t>
            </a:r>
          </a:p>
          <a:p>
            <a:pPr>
              <a:buFont typeface="Arial" pitchFamily="34" charset="0"/>
              <a:buChar char="•"/>
              <a:defRPr/>
            </a:pPr>
            <a:r>
              <a:rPr lang="de-DE" altLang="en-US" sz="2000" dirty="0" smtClean="0"/>
              <a:t> Öffnet u.U. Möglichkeiten der Manipulation</a:t>
            </a:r>
          </a:p>
        </p:txBody>
      </p:sp>
    </p:spTree>
  </p:cSld>
  <p:clrMapOvr>
    <a:masterClrMapping/>
  </p:clrMapOvr>
  <p:transition spd="med"/>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86018"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94211"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AC1A52DA-18C5-4CE3-BA33-C022480CC9A8}" type="slidenum">
              <a:rPr lang="de-DE" altLang="en-US" sz="900" smtClean="0">
                <a:solidFill>
                  <a:schemeClr val="accent2"/>
                </a:solidFill>
              </a:rPr>
              <a:pPr/>
              <a:t>95</a:t>
            </a:fld>
            <a:endParaRPr lang="de-DE" altLang="en-US" sz="1400" b="0" smtClean="0">
              <a:solidFill>
                <a:schemeClr val="tx1"/>
              </a:solidFill>
            </a:endParaRPr>
          </a:p>
        </p:txBody>
      </p:sp>
      <p:sp>
        <p:nvSpPr>
          <p:cNvPr id="314370"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2.2.1 Biometrische Grundlagen</a:t>
            </a:r>
          </a:p>
        </p:txBody>
      </p:sp>
      <p:sp>
        <p:nvSpPr>
          <p:cNvPr id="314371"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2.2.1.6 Art der Datenanalyse</a:t>
            </a:r>
          </a:p>
        </p:txBody>
      </p:sp>
      <p:sp>
        <p:nvSpPr>
          <p:cNvPr id="94214" name="Text Box 4"/>
          <p:cNvSpPr txBox="1">
            <a:spLocks noChangeArrowheads="1"/>
          </p:cNvSpPr>
          <p:nvPr/>
        </p:nvSpPr>
        <p:spPr bwMode="auto">
          <a:xfrm>
            <a:off x="323850" y="1557338"/>
            <a:ext cx="5832475"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94215"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pic>
        <p:nvPicPr>
          <p:cNvPr id="94216" name="Picture 8" descr="flowgif"/>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a:xfrm>
            <a:off x="3995738" y="1484313"/>
            <a:ext cx="4433887" cy="5040312"/>
          </a:xfrm>
          <a:prstGeom prst="rect">
            <a:avLst/>
          </a:prstGeom>
          <a:ln>
            <a:noFill/>
          </a:ln>
          <a:effectLst>
            <a:outerShdw blurRad="292100" dist="139700" dir="2700000" algn="tl" rotWithShape="0">
              <a:srgbClr val="333333">
                <a:alpha val="65000"/>
              </a:srgbClr>
            </a:outerShdw>
          </a:effectLst>
        </p:spPr>
      </p:pic>
      <p:sp>
        <p:nvSpPr>
          <p:cNvPr id="94217" name="Rectangle 10"/>
          <p:cNvSpPr>
            <a:spLocks noChangeArrowheads="1"/>
          </p:cNvSpPr>
          <p:nvPr/>
        </p:nvSpPr>
        <p:spPr bwMode="auto">
          <a:xfrm>
            <a:off x="4572000" y="6165850"/>
            <a:ext cx="34480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200"/>
              <a:t>Quelle: http://www.consort-statement.org/</a:t>
            </a:r>
          </a:p>
          <a:p>
            <a:pPr>
              <a:lnSpc>
                <a:spcPct val="100000"/>
              </a:lnSpc>
              <a:spcBef>
                <a:spcPct val="0"/>
              </a:spcBef>
              <a:buSzTx/>
            </a:pPr>
            <a:endParaRPr lang="de-DE" altLang="en-US" sz="1200"/>
          </a:p>
        </p:txBody>
      </p:sp>
      <p:sp>
        <p:nvSpPr>
          <p:cNvPr id="94218" name="AutoShape 11"/>
          <p:cNvSpPr>
            <a:spLocks noChangeArrowheads="1"/>
          </p:cNvSpPr>
          <p:nvPr/>
        </p:nvSpPr>
        <p:spPr bwMode="auto">
          <a:xfrm>
            <a:off x="684213" y="1628775"/>
            <a:ext cx="1295400" cy="4752975"/>
          </a:xfrm>
          <a:prstGeom prst="rightArrowCallout">
            <a:avLst>
              <a:gd name="adj1" fmla="val 91728"/>
              <a:gd name="adj2" fmla="val 91728"/>
              <a:gd name="adj3" fmla="val 16667"/>
              <a:gd name="adj4" fmla="val 6666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sp>
        <p:nvSpPr>
          <p:cNvPr id="94219" name="AutoShape 12"/>
          <p:cNvSpPr>
            <a:spLocks noChangeArrowheads="1"/>
          </p:cNvSpPr>
          <p:nvPr/>
        </p:nvSpPr>
        <p:spPr bwMode="auto">
          <a:xfrm>
            <a:off x="755650" y="1557338"/>
            <a:ext cx="1655763" cy="4751387"/>
          </a:xfrm>
          <a:prstGeom prst="rightArrowCallout">
            <a:avLst>
              <a:gd name="adj1" fmla="val 71740"/>
              <a:gd name="adj2" fmla="val 71740"/>
              <a:gd name="adj3" fmla="val 16667"/>
              <a:gd name="adj4" fmla="val 6666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sp>
        <p:nvSpPr>
          <p:cNvPr id="314381" name="AutoShape 13"/>
          <p:cNvSpPr>
            <a:spLocks noChangeArrowheads="1"/>
          </p:cNvSpPr>
          <p:nvPr/>
        </p:nvSpPr>
        <p:spPr bwMode="auto">
          <a:xfrm>
            <a:off x="395288" y="2819400"/>
            <a:ext cx="2232025" cy="3417888"/>
          </a:xfrm>
          <a:prstGeom prst="rightArrowCallout">
            <a:avLst>
              <a:gd name="adj1" fmla="val 38282"/>
              <a:gd name="adj2" fmla="val 38282"/>
              <a:gd name="adj3" fmla="val 16667"/>
              <a:gd name="adj4" fmla="val 66667"/>
            </a:avLst>
          </a:prstGeom>
          <a:solidFill>
            <a:srgbClr val="00FF00"/>
          </a:solidFill>
          <a:ln>
            <a:noFill/>
          </a:ln>
          <a:effectLst>
            <a:outerShdw blurRad="50800" dist="38100" dir="2700000" algn="tl" rotWithShape="0">
              <a:srgbClr val="808080">
                <a:alpha val="39998"/>
              </a:srgb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342900" indent="-342900" algn="ctr">
              <a:lnSpc>
                <a:spcPct val="100000"/>
              </a:lnSpc>
              <a:spcBef>
                <a:spcPct val="20000"/>
              </a:spcBef>
              <a:buClr>
                <a:srgbClr val="000066"/>
              </a:buClr>
              <a:defRPr/>
            </a:pPr>
            <a:r>
              <a:rPr lang="de-DE" dirty="0">
                <a:solidFill>
                  <a:srgbClr val="CC0000"/>
                </a:solidFill>
                <a:ea typeface="ＭＳ Ｐゴシック" charset="-128"/>
              </a:rPr>
              <a:t>I</a:t>
            </a:r>
            <a:r>
              <a:rPr lang="de-DE" dirty="0">
                <a:solidFill>
                  <a:schemeClr val="tx1"/>
                </a:solidFill>
                <a:ea typeface="ＭＳ Ｐゴシック" charset="-128"/>
              </a:rPr>
              <a:t>ntention</a:t>
            </a:r>
          </a:p>
          <a:p>
            <a:pPr marL="342900" indent="-342900" algn="ctr">
              <a:lnSpc>
                <a:spcPct val="100000"/>
              </a:lnSpc>
              <a:spcBef>
                <a:spcPct val="20000"/>
              </a:spcBef>
              <a:buClr>
                <a:srgbClr val="000066"/>
              </a:buClr>
              <a:defRPr/>
            </a:pPr>
            <a:r>
              <a:rPr lang="de-DE" dirty="0" err="1">
                <a:solidFill>
                  <a:srgbClr val="CC0000"/>
                </a:solidFill>
                <a:ea typeface="ＭＳ Ｐゴシック" charset="-128"/>
              </a:rPr>
              <a:t>t</a:t>
            </a:r>
            <a:r>
              <a:rPr lang="de-DE" dirty="0" err="1">
                <a:solidFill>
                  <a:schemeClr val="tx1"/>
                </a:solidFill>
                <a:ea typeface="ＭＳ Ｐゴシック" charset="-128"/>
              </a:rPr>
              <a:t>o</a:t>
            </a:r>
            <a:endParaRPr lang="de-DE" dirty="0">
              <a:solidFill>
                <a:schemeClr val="tx1"/>
              </a:solidFill>
              <a:ea typeface="ＭＳ Ｐゴシック" charset="-128"/>
            </a:endParaRPr>
          </a:p>
          <a:p>
            <a:pPr marL="342900" indent="-342900" algn="ctr">
              <a:lnSpc>
                <a:spcPct val="100000"/>
              </a:lnSpc>
              <a:spcBef>
                <a:spcPct val="20000"/>
              </a:spcBef>
              <a:buClr>
                <a:srgbClr val="000066"/>
              </a:buClr>
              <a:defRPr/>
            </a:pPr>
            <a:r>
              <a:rPr lang="de-DE" dirty="0" err="1">
                <a:solidFill>
                  <a:srgbClr val="CC0000"/>
                </a:solidFill>
                <a:ea typeface="ＭＳ Ｐゴシック" charset="-128"/>
              </a:rPr>
              <a:t>T</a:t>
            </a:r>
            <a:r>
              <a:rPr lang="de-DE" dirty="0" err="1">
                <a:solidFill>
                  <a:schemeClr val="tx1"/>
                </a:solidFill>
                <a:ea typeface="ＭＳ Ｐゴシック" charset="-128"/>
              </a:rPr>
              <a:t>reat</a:t>
            </a:r>
            <a:endParaRPr lang="de-DE" dirty="0">
              <a:solidFill>
                <a:schemeClr val="tx1"/>
              </a:solidFill>
              <a:ea typeface="ＭＳ Ｐゴシック" charset="-128"/>
            </a:endParaRPr>
          </a:p>
          <a:p>
            <a:pPr marL="342900" indent="-342900" algn="ctr">
              <a:lnSpc>
                <a:spcPct val="100000"/>
              </a:lnSpc>
              <a:spcBef>
                <a:spcPct val="20000"/>
              </a:spcBef>
              <a:buClr>
                <a:srgbClr val="000066"/>
              </a:buClr>
              <a:defRPr/>
            </a:pPr>
            <a:r>
              <a:rPr lang="de-DE" dirty="0">
                <a:solidFill>
                  <a:srgbClr val="CC0000"/>
                </a:solidFill>
                <a:ea typeface="ＭＳ Ｐゴシック" charset="-128"/>
              </a:rPr>
              <a:t>ITT</a:t>
            </a:r>
          </a:p>
        </p:txBody>
      </p:sp>
      <p:sp>
        <p:nvSpPr>
          <p:cNvPr id="314382" name="AutoShape 14"/>
          <p:cNvSpPr>
            <a:spLocks noChangeArrowheads="1"/>
          </p:cNvSpPr>
          <p:nvPr/>
        </p:nvSpPr>
        <p:spPr bwMode="auto">
          <a:xfrm>
            <a:off x="1908175" y="3284538"/>
            <a:ext cx="2232025" cy="2951162"/>
          </a:xfrm>
          <a:prstGeom prst="rightArrowCallout">
            <a:avLst>
              <a:gd name="adj1" fmla="val 33055"/>
              <a:gd name="adj2" fmla="val 33055"/>
              <a:gd name="adj3" fmla="val 16667"/>
              <a:gd name="adj4" fmla="val 66667"/>
            </a:avLst>
          </a:prstGeom>
          <a:solidFill>
            <a:srgbClr val="FFFF00"/>
          </a:solidFill>
          <a:ln>
            <a:noFill/>
          </a:ln>
          <a:effectLst>
            <a:outerShdw blurRad="50800" dist="38100" dir="2700000" algn="tl" rotWithShape="0">
              <a:srgbClr val="808080">
                <a:alpha val="39998"/>
              </a:srgb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342900" indent="-342900" algn="ctr">
              <a:lnSpc>
                <a:spcPct val="100000"/>
              </a:lnSpc>
              <a:spcBef>
                <a:spcPct val="20000"/>
              </a:spcBef>
              <a:buClr>
                <a:srgbClr val="000066"/>
              </a:buClr>
              <a:defRPr/>
            </a:pPr>
            <a:r>
              <a:rPr lang="de-DE" sz="2000" dirty="0" err="1">
                <a:ea typeface="ＭＳ Ｐゴシック" charset="-128"/>
              </a:rPr>
              <a:t>Modifided</a:t>
            </a:r>
            <a:r>
              <a:rPr lang="de-DE" sz="2000" dirty="0">
                <a:ea typeface="ＭＳ Ｐゴシック" charset="-128"/>
              </a:rPr>
              <a:t>*</a:t>
            </a:r>
          </a:p>
          <a:p>
            <a:pPr marL="342900" indent="-342900" algn="ctr">
              <a:lnSpc>
                <a:spcPct val="100000"/>
              </a:lnSpc>
              <a:spcBef>
                <a:spcPct val="20000"/>
              </a:spcBef>
              <a:buClr>
                <a:srgbClr val="000066"/>
              </a:buClr>
              <a:defRPr/>
            </a:pPr>
            <a:r>
              <a:rPr lang="de-DE" sz="2000" dirty="0">
                <a:solidFill>
                  <a:schemeClr val="tx1"/>
                </a:solidFill>
                <a:ea typeface="ＭＳ Ｐゴシック" charset="-128"/>
              </a:rPr>
              <a:t>Intention</a:t>
            </a:r>
          </a:p>
          <a:p>
            <a:pPr marL="342900" indent="-342900" algn="ctr">
              <a:lnSpc>
                <a:spcPct val="100000"/>
              </a:lnSpc>
              <a:spcBef>
                <a:spcPct val="20000"/>
              </a:spcBef>
              <a:buClr>
                <a:srgbClr val="000066"/>
              </a:buClr>
              <a:defRPr/>
            </a:pPr>
            <a:r>
              <a:rPr lang="de-DE" sz="2000" dirty="0" err="1">
                <a:solidFill>
                  <a:schemeClr val="tx1"/>
                </a:solidFill>
                <a:ea typeface="ＭＳ Ｐゴシック" charset="-128"/>
              </a:rPr>
              <a:t>to</a:t>
            </a:r>
            <a:endParaRPr lang="de-DE" sz="2000" dirty="0">
              <a:solidFill>
                <a:schemeClr val="tx1"/>
              </a:solidFill>
              <a:ea typeface="ＭＳ Ｐゴシック" charset="-128"/>
            </a:endParaRPr>
          </a:p>
          <a:p>
            <a:pPr marL="342900" indent="-342900" algn="ctr">
              <a:lnSpc>
                <a:spcPct val="100000"/>
              </a:lnSpc>
              <a:spcBef>
                <a:spcPct val="20000"/>
              </a:spcBef>
              <a:buClr>
                <a:srgbClr val="000066"/>
              </a:buClr>
              <a:defRPr/>
            </a:pPr>
            <a:r>
              <a:rPr lang="de-DE" sz="2000" dirty="0" err="1">
                <a:solidFill>
                  <a:schemeClr val="tx1"/>
                </a:solidFill>
                <a:ea typeface="ＭＳ Ｐゴシック" charset="-128"/>
              </a:rPr>
              <a:t>Treat</a:t>
            </a:r>
            <a:endParaRPr lang="de-DE" sz="2000" dirty="0">
              <a:solidFill>
                <a:schemeClr val="tx1"/>
              </a:solidFill>
              <a:ea typeface="ＭＳ Ｐゴシック" charset="-128"/>
            </a:endParaRPr>
          </a:p>
          <a:p>
            <a:pPr marL="342900" indent="-342900" algn="ctr">
              <a:lnSpc>
                <a:spcPct val="100000"/>
              </a:lnSpc>
              <a:spcBef>
                <a:spcPct val="20000"/>
              </a:spcBef>
              <a:buClr>
                <a:srgbClr val="000066"/>
              </a:buClr>
              <a:defRPr/>
            </a:pPr>
            <a:r>
              <a:rPr lang="de-DE" sz="2000" dirty="0">
                <a:solidFill>
                  <a:schemeClr val="tx1"/>
                </a:solidFill>
                <a:ea typeface="ＭＳ Ｐゴシック" charset="-128"/>
              </a:rPr>
              <a:t>ITT</a:t>
            </a:r>
          </a:p>
        </p:txBody>
      </p:sp>
      <p:sp>
        <p:nvSpPr>
          <p:cNvPr id="94222" name="AutoShape 15"/>
          <p:cNvSpPr>
            <a:spLocks noChangeArrowheads="1"/>
          </p:cNvSpPr>
          <p:nvPr/>
        </p:nvSpPr>
        <p:spPr bwMode="auto">
          <a:xfrm>
            <a:off x="395288" y="5734050"/>
            <a:ext cx="5689600" cy="647700"/>
          </a:xfrm>
          <a:prstGeom prst="rightArrowCallout">
            <a:avLst>
              <a:gd name="adj1" fmla="val 25000"/>
              <a:gd name="adj2" fmla="val 25000"/>
              <a:gd name="adj3" fmla="val 146405"/>
              <a:gd name="adj4" fmla="val 6666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sp>
        <p:nvSpPr>
          <p:cNvPr id="314384" name="AutoShape 16"/>
          <p:cNvSpPr>
            <a:spLocks noChangeArrowheads="1"/>
          </p:cNvSpPr>
          <p:nvPr/>
        </p:nvSpPr>
        <p:spPr bwMode="auto">
          <a:xfrm>
            <a:off x="395288" y="5734050"/>
            <a:ext cx="6121400" cy="574675"/>
          </a:xfrm>
          <a:prstGeom prst="rightArrowCallout">
            <a:avLst>
              <a:gd name="adj1" fmla="val 25000"/>
              <a:gd name="adj2" fmla="val 25000"/>
              <a:gd name="adj3" fmla="val 177532"/>
              <a:gd name="adj4" fmla="val 66667"/>
            </a:avLst>
          </a:prstGeom>
          <a:solidFill>
            <a:srgbClr val="000080"/>
          </a:solidFill>
          <a:ln>
            <a:noFill/>
          </a:ln>
          <a:effectLst>
            <a:outerShdw blurRad="50800" dist="38100" dir="2700000" algn="tl" rotWithShape="0">
              <a:srgbClr val="808080">
                <a:alpha val="39998"/>
              </a:srgb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342900" indent="-342900" algn="ctr">
              <a:lnSpc>
                <a:spcPct val="100000"/>
              </a:lnSpc>
              <a:spcBef>
                <a:spcPct val="20000"/>
              </a:spcBef>
              <a:buClr>
                <a:srgbClr val="000066"/>
              </a:buClr>
              <a:defRPr/>
            </a:pPr>
            <a:r>
              <a:rPr lang="de-DE" dirty="0">
                <a:solidFill>
                  <a:srgbClr val="CC0000"/>
                </a:solidFill>
                <a:ea typeface="ＭＳ Ｐゴシック" charset="-128"/>
              </a:rPr>
              <a:t>P</a:t>
            </a:r>
            <a:r>
              <a:rPr lang="de-DE" dirty="0">
                <a:solidFill>
                  <a:schemeClr val="hlink"/>
                </a:solidFill>
                <a:ea typeface="ＭＳ Ｐゴシック" charset="-128"/>
              </a:rPr>
              <a:t>er </a:t>
            </a:r>
            <a:r>
              <a:rPr lang="de-DE" dirty="0">
                <a:solidFill>
                  <a:srgbClr val="CC0000"/>
                </a:solidFill>
                <a:ea typeface="ＭＳ Ｐゴシック" charset="-128"/>
              </a:rPr>
              <a:t>P</a:t>
            </a:r>
            <a:r>
              <a:rPr lang="de-DE" dirty="0">
                <a:solidFill>
                  <a:schemeClr val="hlink"/>
                </a:solidFill>
                <a:ea typeface="ＭＳ Ｐゴシック" charset="-128"/>
              </a:rPr>
              <a:t>rotocol </a:t>
            </a:r>
            <a:r>
              <a:rPr lang="de-DE" dirty="0">
                <a:solidFill>
                  <a:srgbClr val="CC0000"/>
                </a:solidFill>
                <a:ea typeface="ＭＳ Ｐゴシック" charset="-128"/>
              </a:rPr>
              <a:t>A</a:t>
            </a:r>
            <a:r>
              <a:rPr lang="de-DE" dirty="0">
                <a:solidFill>
                  <a:schemeClr val="hlink"/>
                </a:solidFill>
                <a:ea typeface="ＭＳ Ｐゴシック" charset="-128"/>
              </a:rPr>
              <a:t>nalysis </a:t>
            </a:r>
            <a:r>
              <a:rPr lang="de-DE" dirty="0">
                <a:solidFill>
                  <a:srgbClr val="CC0000"/>
                </a:solidFill>
                <a:ea typeface="ＭＳ Ｐゴシック" charset="-128"/>
              </a:rPr>
              <a:t>PPA</a:t>
            </a:r>
          </a:p>
        </p:txBody>
      </p:sp>
      <p:sp>
        <p:nvSpPr>
          <p:cNvPr id="94224" name="AutoShape 17"/>
          <p:cNvSpPr>
            <a:spLocks noChangeArrowheads="1"/>
          </p:cNvSpPr>
          <p:nvPr/>
        </p:nvSpPr>
        <p:spPr bwMode="auto">
          <a:xfrm>
            <a:off x="4572000" y="4365625"/>
            <a:ext cx="3671888" cy="1150938"/>
          </a:xfrm>
          <a:prstGeom prst="upArrowCallout">
            <a:avLst>
              <a:gd name="adj1" fmla="val 79759"/>
              <a:gd name="adj2" fmla="val 79759"/>
              <a:gd name="adj3" fmla="val 16667"/>
              <a:gd name="adj4" fmla="val 6666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sp>
        <p:nvSpPr>
          <p:cNvPr id="314386" name="AutoShape 18"/>
          <p:cNvSpPr>
            <a:spLocks noChangeArrowheads="1"/>
          </p:cNvSpPr>
          <p:nvPr/>
        </p:nvSpPr>
        <p:spPr bwMode="auto">
          <a:xfrm>
            <a:off x="4356100" y="4652963"/>
            <a:ext cx="3960813" cy="1081087"/>
          </a:xfrm>
          <a:prstGeom prst="upArrowCallout">
            <a:avLst>
              <a:gd name="adj1" fmla="val 91593"/>
              <a:gd name="adj2" fmla="val 91593"/>
              <a:gd name="adj3" fmla="val 16667"/>
              <a:gd name="adj4" fmla="val 66667"/>
            </a:avLst>
          </a:prstGeom>
          <a:solidFill>
            <a:srgbClr val="CC0000"/>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342900" indent="-342900" algn="ctr">
              <a:lnSpc>
                <a:spcPct val="100000"/>
              </a:lnSpc>
              <a:spcBef>
                <a:spcPct val="20000"/>
              </a:spcBef>
              <a:buClr>
                <a:srgbClr val="000066"/>
              </a:buClr>
              <a:defRPr/>
            </a:pPr>
            <a:r>
              <a:rPr lang="de-DE" dirty="0">
                <a:solidFill>
                  <a:schemeClr val="tx1"/>
                </a:solidFill>
                <a:ea typeface="ＭＳ Ｐゴシック" charset="-128"/>
              </a:rPr>
              <a:t>Post hoc Analyse</a:t>
            </a:r>
          </a:p>
        </p:txBody>
      </p:sp>
      <p:sp>
        <p:nvSpPr>
          <p:cNvPr id="314387" name="Text Box 19"/>
          <p:cNvSpPr txBox="1">
            <a:spLocks noChangeArrowheads="1"/>
          </p:cNvSpPr>
          <p:nvPr/>
        </p:nvSpPr>
        <p:spPr bwMode="auto">
          <a:xfrm>
            <a:off x="179388" y="1628775"/>
            <a:ext cx="4897437"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r>
              <a:rPr lang="de-DE" altLang="en-US" sz="1600"/>
              <a:t> * </a:t>
            </a:r>
            <a:r>
              <a:rPr lang="de-DE" altLang="en-US" sz="1600">
                <a:solidFill>
                  <a:schemeClr val="tx1"/>
                </a:solidFill>
              </a:rPr>
              <a:t>(Patienten ohne jegliche Medikation nicht berücksichtigt, Definition aber uneinheitlich)</a:t>
            </a: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314370"/>
                                        </p:tgtEl>
                                        <p:attrNameLst>
                                          <p:attrName>style.visibility</p:attrName>
                                        </p:attrNameLst>
                                      </p:cBhvr>
                                      <p:to>
                                        <p:strVal val="visible"/>
                                      </p:to>
                                    </p:set>
                                    <p:anim calcmode="lin" valueType="num">
                                      <p:cBhvr additive="base">
                                        <p:cTn id="7" dur="500" fill="hold"/>
                                        <p:tgtEl>
                                          <p:spTgt spid="314370"/>
                                        </p:tgtEl>
                                        <p:attrNameLst>
                                          <p:attrName>ppt_x</p:attrName>
                                        </p:attrNameLst>
                                      </p:cBhvr>
                                      <p:tavLst>
                                        <p:tav tm="0">
                                          <p:val>
                                            <p:strVal val="#ppt_x"/>
                                          </p:val>
                                        </p:tav>
                                        <p:tav tm="100000">
                                          <p:val>
                                            <p:strVal val="#ppt_x"/>
                                          </p:val>
                                        </p:tav>
                                      </p:tavLst>
                                    </p:anim>
                                    <p:anim calcmode="lin" valueType="num">
                                      <p:cBhvr additive="base">
                                        <p:cTn id="8" dur="500" fill="hold"/>
                                        <p:tgtEl>
                                          <p:spTgt spid="314370"/>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314371"/>
                                        </p:tgtEl>
                                        <p:attrNameLst>
                                          <p:attrName>style.visibility</p:attrName>
                                        </p:attrNameLst>
                                      </p:cBhvr>
                                      <p:to>
                                        <p:strVal val="visible"/>
                                      </p:to>
                                    </p:set>
                                    <p:anim calcmode="lin" valueType="num">
                                      <p:cBhvr additive="base">
                                        <p:cTn id="12" dur="500" fill="hold"/>
                                        <p:tgtEl>
                                          <p:spTgt spid="314371"/>
                                        </p:tgtEl>
                                        <p:attrNameLst>
                                          <p:attrName>ppt_x</p:attrName>
                                        </p:attrNameLst>
                                      </p:cBhvr>
                                      <p:tavLst>
                                        <p:tav tm="0">
                                          <p:val>
                                            <p:strVal val="0-#ppt_w/2"/>
                                          </p:val>
                                        </p:tav>
                                        <p:tav tm="100000">
                                          <p:val>
                                            <p:strVal val="#ppt_x"/>
                                          </p:val>
                                        </p:tav>
                                      </p:tavLst>
                                    </p:anim>
                                    <p:anim calcmode="lin" valueType="num">
                                      <p:cBhvr additive="base">
                                        <p:cTn id="13" dur="500" fill="hold"/>
                                        <p:tgtEl>
                                          <p:spTgt spid="314371"/>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314381"/>
                                        </p:tgtEl>
                                        <p:attrNameLst>
                                          <p:attrName>style.visibility</p:attrName>
                                        </p:attrNameLst>
                                      </p:cBhvr>
                                      <p:to>
                                        <p:strVal val="visible"/>
                                      </p:to>
                                    </p:set>
                                    <p:animEffect transition="in" filter="dissolve">
                                      <p:cBhvr>
                                        <p:cTn id="18" dur="500"/>
                                        <p:tgtEl>
                                          <p:spTgt spid="314381"/>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314382"/>
                                        </p:tgtEl>
                                        <p:attrNameLst>
                                          <p:attrName>style.visibility</p:attrName>
                                        </p:attrNameLst>
                                      </p:cBhvr>
                                      <p:to>
                                        <p:strVal val="visible"/>
                                      </p:to>
                                    </p:set>
                                    <p:animEffect transition="in" filter="dissolve">
                                      <p:cBhvr>
                                        <p:cTn id="23" dur="500"/>
                                        <p:tgtEl>
                                          <p:spTgt spid="314382"/>
                                        </p:tgtEl>
                                      </p:cBhvr>
                                    </p:animEffect>
                                  </p:childTnLst>
                                </p:cTn>
                              </p:par>
                              <p:par>
                                <p:cTn id="24" presetID="3" presetClass="entr" presetSubtype="10" fill="hold" grpId="0" nodeType="withEffect">
                                  <p:stCondLst>
                                    <p:cond delay="0"/>
                                  </p:stCondLst>
                                  <p:childTnLst>
                                    <p:set>
                                      <p:cBhvr>
                                        <p:cTn id="25" dur="1" fill="hold">
                                          <p:stCondLst>
                                            <p:cond delay="0"/>
                                          </p:stCondLst>
                                        </p:cTn>
                                        <p:tgtEl>
                                          <p:spTgt spid="314387"/>
                                        </p:tgtEl>
                                        <p:attrNameLst>
                                          <p:attrName>style.visibility</p:attrName>
                                        </p:attrNameLst>
                                      </p:cBhvr>
                                      <p:to>
                                        <p:strVal val="visible"/>
                                      </p:to>
                                    </p:set>
                                    <p:animEffect transition="in" filter="blinds(horizontal)">
                                      <p:cBhvr>
                                        <p:cTn id="26" dur="500"/>
                                        <p:tgtEl>
                                          <p:spTgt spid="314387"/>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314384"/>
                                        </p:tgtEl>
                                        <p:attrNameLst>
                                          <p:attrName>style.visibility</p:attrName>
                                        </p:attrNameLst>
                                      </p:cBhvr>
                                      <p:to>
                                        <p:strVal val="visible"/>
                                      </p:to>
                                    </p:set>
                                    <p:animEffect transition="in" filter="dissolve">
                                      <p:cBhvr>
                                        <p:cTn id="31" dur="500"/>
                                        <p:tgtEl>
                                          <p:spTgt spid="314384"/>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314386"/>
                                        </p:tgtEl>
                                        <p:attrNameLst>
                                          <p:attrName>style.visibility</p:attrName>
                                        </p:attrNameLst>
                                      </p:cBhvr>
                                      <p:to>
                                        <p:strVal val="visible"/>
                                      </p:to>
                                    </p:set>
                                    <p:animEffect transition="in" filter="dissolve">
                                      <p:cBhvr>
                                        <p:cTn id="36" dur="500"/>
                                        <p:tgtEl>
                                          <p:spTgt spid="3143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4370" grpId="0" animBg="1" autoUpdateAnimBg="0"/>
      <p:bldP spid="314371" grpId="0" animBg="1"/>
      <p:bldP spid="314381" grpId="0" animBg="1"/>
      <p:bldP spid="314382" grpId="0" animBg="1"/>
      <p:bldP spid="314384" grpId="0" animBg="1"/>
      <p:bldP spid="314386" grpId="0" animBg="1"/>
      <p:bldP spid="314387" grpId="0"/>
    </p:bldLst>
  </p:timing>
</p:sld>
</file>

<file path=ppt/slides/slide9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87042"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p>
        </p:txBody>
      </p:sp>
      <p:sp>
        <p:nvSpPr>
          <p:cNvPr id="95235"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1F5A118C-AC0C-496A-BA58-5A9AF6909116}" type="slidenum">
              <a:rPr lang="de-DE" altLang="en-US" sz="900" smtClean="0">
                <a:solidFill>
                  <a:schemeClr val="accent2"/>
                </a:solidFill>
              </a:rPr>
              <a:pPr/>
              <a:t>96</a:t>
            </a:fld>
            <a:endParaRPr lang="de-DE" altLang="en-US" sz="1400" b="0" smtClean="0">
              <a:solidFill>
                <a:schemeClr val="tx1"/>
              </a:solidFill>
            </a:endParaRPr>
          </a:p>
        </p:txBody>
      </p:sp>
      <p:sp>
        <p:nvSpPr>
          <p:cNvPr id="346114"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2.2.1 Biometrische Grundlagen</a:t>
            </a:r>
          </a:p>
        </p:txBody>
      </p:sp>
      <p:sp>
        <p:nvSpPr>
          <p:cNvPr id="346115" name="Text Box 3"/>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2.2.1.6 Art der Datenanalyse: Post hoc - Analyse</a:t>
            </a:r>
          </a:p>
        </p:txBody>
      </p:sp>
      <p:sp>
        <p:nvSpPr>
          <p:cNvPr id="95238" name="Text Box 4"/>
          <p:cNvSpPr txBox="1">
            <a:spLocks noChangeArrowheads="1"/>
          </p:cNvSpPr>
          <p:nvPr/>
        </p:nvSpPr>
        <p:spPr bwMode="auto">
          <a:xfrm>
            <a:off x="1187450" y="2276475"/>
            <a:ext cx="5832475" cy="420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buFontTx/>
              <a:buChar char="•"/>
            </a:pPr>
            <a:endParaRPr lang="it-IT" altLang="en-US">
              <a:latin typeface="Comic Sans MS" pitchFamily="66" charset="0"/>
            </a:endParaRPr>
          </a:p>
        </p:txBody>
      </p:sp>
      <p:sp>
        <p:nvSpPr>
          <p:cNvPr id="95239" name="Text Box 5"/>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95240" name="AutoShape 8"/>
          <p:cNvSpPr>
            <a:spLocks noChangeArrowheads="1"/>
          </p:cNvSpPr>
          <p:nvPr/>
        </p:nvSpPr>
        <p:spPr bwMode="auto">
          <a:xfrm>
            <a:off x="684213" y="1628775"/>
            <a:ext cx="1295400" cy="4752975"/>
          </a:xfrm>
          <a:prstGeom prst="rightArrowCallout">
            <a:avLst>
              <a:gd name="adj1" fmla="val 91728"/>
              <a:gd name="adj2" fmla="val 91728"/>
              <a:gd name="adj3" fmla="val 16667"/>
              <a:gd name="adj4" fmla="val 6666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sp>
        <p:nvSpPr>
          <p:cNvPr id="95241" name="AutoShape 9"/>
          <p:cNvSpPr>
            <a:spLocks noChangeArrowheads="1"/>
          </p:cNvSpPr>
          <p:nvPr/>
        </p:nvSpPr>
        <p:spPr bwMode="auto">
          <a:xfrm>
            <a:off x="755650" y="1557338"/>
            <a:ext cx="1655763" cy="4751387"/>
          </a:xfrm>
          <a:prstGeom prst="rightArrowCallout">
            <a:avLst>
              <a:gd name="adj1" fmla="val 71740"/>
              <a:gd name="adj2" fmla="val 71740"/>
              <a:gd name="adj3" fmla="val 16667"/>
              <a:gd name="adj4" fmla="val 6666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sp>
        <p:nvSpPr>
          <p:cNvPr id="95242" name="AutoShape 12"/>
          <p:cNvSpPr>
            <a:spLocks noChangeArrowheads="1"/>
          </p:cNvSpPr>
          <p:nvPr/>
        </p:nvSpPr>
        <p:spPr bwMode="auto">
          <a:xfrm>
            <a:off x="395288" y="5734050"/>
            <a:ext cx="5689600" cy="647700"/>
          </a:xfrm>
          <a:prstGeom prst="rightArrowCallout">
            <a:avLst>
              <a:gd name="adj1" fmla="val 25000"/>
              <a:gd name="adj2" fmla="val 25000"/>
              <a:gd name="adj3" fmla="val 146405"/>
              <a:gd name="adj4" fmla="val 6666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pic>
        <p:nvPicPr>
          <p:cNvPr id="346127" name="Picture 15" descr="Schuetze"/>
          <p:cNvPicPr>
            <a:picLocks noGrp="1" noChangeAspect="1" noChangeArrowheads="1"/>
          </p:cNvPicPr>
          <p:nvPr>
            <p:ph idx="4294967295"/>
          </p:nvPr>
        </p:nvPicPr>
        <p:blipFill>
          <a:blip r:embed="rId3">
            <a:extLst>
              <a:ext uri="{28A0092B-C50C-407E-A947-70E740481C1C}">
                <a14:useLocalDpi xmlns:a14="http://schemas.microsoft.com/office/drawing/2010/main" val="0"/>
              </a:ext>
            </a:extLst>
          </a:blip>
          <a:srcRect/>
          <a:stretch>
            <a:fillRect/>
          </a:stretch>
        </p:blipFill>
        <p:spPr>
          <a:xfrm>
            <a:off x="1187450" y="1557338"/>
            <a:ext cx="6769100" cy="3611562"/>
          </a:xfrm>
          <a:prstGeom prst="rect">
            <a:avLst/>
          </a:prstGeom>
          <a:ln>
            <a:noFill/>
          </a:ln>
          <a:effectLst>
            <a:outerShdw blurRad="292100" dist="139700" dir="2700000" algn="tl" rotWithShape="0">
              <a:srgbClr val="333333">
                <a:alpha val="65000"/>
              </a:srgbClr>
            </a:outerShdw>
          </a:effectLst>
        </p:spPr>
      </p:pic>
      <p:sp>
        <p:nvSpPr>
          <p:cNvPr id="346128" name="Text Box 16"/>
          <p:cNvSpPr txBox="1">
            <a:spLocks noChangeArrowheads="1"/>
          </p:cNvSpPr>
          <p:nvPr/>
        </p:nvSpPr>
        <p:spPr bwMode="auto">
          <a:xfrm>
            <a:off x="684213" y="5229225"/>
            <a:ext cx="7991475" cy="94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buClr>
                <a:srgbClr val="000066"/>
              </a:buClr>
              <a:buFontTx/>
              <a:buChar char="•"/>
            </a:pPr>
            <a:r>
              <a:rPr lang="de-DE" altLang="en-US" sz="1600"/>
              <a:t>1.) Der texanische Scharfschütze schießt auf ein Tor</a:t>
            </a:r>
          </a:p>
          <a:p>
            <a:pPr>
              <a:lnSpc>
                <a:spcPct val="100000"/>
              </a:lnSpc>
              <a:buClr>
                <a:srgbClr val="000066"/>
              </a:buClr>
              <a:buFontTx/>
              <a:buChar char="•"/>
            </a:pPr>
            <a:r>
              <a:rPr lang="de-DE" altLang="en-US" sz="1600"/>
              <a:t>2.) Er malt eine Zielscheibe um das Einschussloch und freut sich über den Volltreffer</a:t>
            </a:r>
          </a:p>
        </p:txBody>
      </p:sp>
      <p:sp>
        <p:nvSpPr>
          <p:cNvPr id="346119" name="Rectangle 7"/>
          <p:cNvSpPr>
            <a:spLocks noChangeArrowheads="1"/>
          </p:cNvSpPr>
          <p:nvPr/>
        </p:nvSpPr>
        <p:spPr bwMode="auto">
          <a:xfrm>
            <a:off x="1187450" y="1557338"/>
            <a:ext cx="76247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nSpc>
                <a:spcPct val="100000"/>
              </a:lnSpc>
              <a:spcBef>
                <a:spcPct val="0"/>
              </a:spcBef>
              <a:buSzTx/>
            </a:pPr>
            <a:r>
              <a:rPr lang="de-DE" altLang="en-US" sz="1200"/>
              <a:t>Aus: Beck-Bornholdt/Dubben. Der Hund, der Eier legt. rororo 1997</a:t>
            </a:r>
          </a:p>
          <a:p>
            <a:pPr>
              <a:lnSpc>
                <a:spcPct val="100000"/>
              </a:lnSpc>
              <a:spcBef>
                <a:spcPct val="0"/>
              </a:spcBef>
              <a:buSzTx/>
            </a:pPr>
            <a:endParaRPr lang="de-DE" altLang="en-US" sz="1200"/>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346114"/>
                                        </p:tgtEl>
                                        <p:attrNameLst>
                                          <p:attrName>style.visibility</p:attrName>
                                        </p:attrNameLst>
                                      </p:cBhvr>
                                      <p:to>
                                        <p:strVal val="visible"/>
                                      </p:to>
                                    </p:set>
                                    <p:anim calcmode="lin" valueType="num">
                                      <p:cBhvr additive="base">
                                        <p:cTn id="7" dur="500" fill="hold"/>
                                        <p:tgtEl>
                                          <p:spTgt spid="346114"/>
                                        </p:tgtEl>
                                        <p:attrNameLst>
                                          <p:attrName>ppt_x</p:attrName>
                                        </p:attrNameLst>
                                      </p:cBhvr>
                                      <p:tavLst>
                                        <p:tav tm="0">
                                          <p:val>
                                            <p:strVal val="#ppt_x"/>
                                          </p:val>
                                        </p:tav>
                                        <p:tav tm="100000">
                                          <p:val>
                                            <p:strVal val="#ppt_x"/>
                                          </p:val>
                                        </p:tav>
                                      </p:tavLst>
                                    </p:anim>
                                    <p:anim calcmode="lin" valueType="num">
                                      <p:cBhvr additive="base">
                                        <p:cTn id="8" dur="500" fill="hold"/>
                                        <p:tgtEl>
                                          <p:spTgt spid="346114"/>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346115"/>
                                        </p:tgtEl>
                                        <p:attrNameLst>
                                          <p:attrName>style.visibility</p:attrName>
                                        </p:attrNameLst>
                                      </p:cBhvr>
                                      <p:to>
                                        <p:strVal val="visible"/>
                                      </p:to>
                                    </p:set>
                                    <p:anim calcmode="lin" valueType="num">
                                      <p:cBhvr additive="base">
                                        <p:cTn id="12" dur="500" fill="hold"/>
                                        <p:tgtEl>
                                          <p:spTgt spid="346115"/>
                                        </p:tgtEl>
                                        <p:attrNameLst>
                                          <p:attrName>ppt_x</p:attrName>
                                        </p:attrNameLst>
                                      </p:cBhvr>
                                      <p:tavLst>
                                        <p:tav tm="0">
                                          <p:val>
                                            <p:strVal val="0-#ppt_w/2"/>
                                          </p:val>
                                        </p:tav>
                                        <p:tav tm="100000">
                                          <p:val>
                                            <p:strVal val="#ppt_x"/>
                                          </p:val>
                                        </p:tav>
                                      </p:tavLst>
                                    </p:anim>
                                    <p:anim calcmode="lin" valueType="num">
                                      <p:cBhvr additive="base">
                                        <p:cTn id="13" dur="500" fill="hold"/>
                                        <p:tgtEl>
                                          <p:spTgt spid="346115"/>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9" presetClass="entr" presetSubtype="0" fill="hold" nodeType="clickEffect">
                                  <p:stCondLst>
                                    <p:cond delay="0"/>
                                  </p:stCondLst>
                                  <p:childTnLst>
                                    <p:set>
                                      <p:cBhvr>
                                        <p:cTn id="17" dur="1" fill="hold">
                                          <p:stCondLst>
                                            <p:cond delay="0"/>
                                          </p:stCondLst>
                                        </p:cTn>
                                        <p:tgtEl>
                                          <p:spTgt spid="346127"/>
                                        </p:tgtEl>
                                        <p:attrNameLst>
                                          <p:attrName>style.visibility</p:attrName>
                                        </p:attrNameLst>
                                      </p:cBhvr>
                                      <p:to>
                                        <p:strVal val="visible"/>
                                      </p:to>
                                    </p:set>
                                    <p:animEffect transition="in" filter="dissolve">
                                      <p:cBhvr>
                                        <p:cTn id="18" dur="500"/>
                                        <p:tgtEl>
                                          <p:spTgt spid="346127"/>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346119"/>
                                        </p:tgtEl>
                                        <p:attrNameLst>
                                          <p:attrName>style.visibility</p:attrName>
                                        </p:attrNameLst>
                                      </p:cBhvr>
                                      <p:to>
                                        <p:strVal val="visible"/>
                                      </p:to>
                                    </p:set>
                                    <p:animEffect transition="in" filter="dissolve">
                                      <p:cBhvr>
                                        <p:cTn id="21" dur="500"/>
                                        <p:tgtEl>
                                          <p:spTgt spid="346119"/>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 presetClass="entr" presetSubtype="2" fill="hold" grpId="0" nodeType="clickEffect">
                                  <p:stCondLst>
                                    <p:cond delay="0"/>
                                  </p:stCondLst>
                                  <p:childTnLst>
                                    <p:set>
                                      <p:cBhvr>
                                        <p:cTn id="25" dur="1" fill="hold">
                                          <p:stCondLst>
                                            <p:cond delay="0"/>
                                          </p:stCondLst>
                                        </p:cTn>
                                        <p:tgtEl>
                                          <p:spTgt spid="346128">
                                            <p:txEl>
                                              <p:pRg st="0" end="0"/>
                                            </p:txEl>
                                          </p:spTgt>
                                        </p:tgtEl>
                                        <p:attrNameLst>
                                          <p:attrName>style.visibility</p:attrName>
                                        </p:attrNameLst>
                                      </p:cBhvr>
                                      <p:to>
                                        <p:strVal val="visible"/>
                                      </p:to>
                                    </p:set>
                                    <p:anim calcmode="lin" valueType="num">
                                      <p:cBhvr additive="base">
                                        <p:cTn id="26" dur="500" fill="hold"/>
                                        <p:tgtEl>
                                          <p:spTgt spid="346128">
                                            <p:txEl>
                                              <p:pRg st="0" end="0"/>
                                            </p:txEl>
                                          </p:spTgt>
                                        </p:tgtEl>
                                        <p:attrNameLst>
                                          <p:attrName>ppt_x</p:attrName>
                                        </p:attrNameLst>
                                      </p:cBhvr>
                                      <p:tavLst>
                                        <p:tav tm="0">
                                          <p:val>
                                            <p:strVal val="1+#ppt_w/2"/>
                                          </p:val>
                                        </p:tav>
                                        <p:tav tm="100000">
                                          <p:val>
                                            <p:strVal val="#ppt_x"/>
                                          </p:val>
                                        </p:tav>
                                      </p:tavLst>
                                    </p:anim>
                                    <p:anim calcmode="lin" valueType="num">
                                      <p:cBhvr additive="base">
                                        <p:cTn id="27" dur="500" fill="hold"/>
                                        <p:tgtEl>
                                          <p:spTgt spid="34612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8" fill="hold" nodeType="clickPar">
                      <p:stCondLst>
                        <p:cond delay="indefinite"/>
                      </p:stCondLst>
                      <p:childTnLst>
                        <p:par>
                          <p:cTn id="29" fill="hold" nodeType="withGroup">
                            <p:stCondLst>
                              <p:cond delay="0"/>
                            </p:stCondLst>
                            <p:childTnLst>
                              <p:par>
                                <p:cTn id="30" presetID="2" presetClass="entr" presetSubtype="2" fill="hold" grpId="0" nodeType="clickEffect">
                                  <p:stCondLst>
                                    <p:cond delay="0"/>
                                  </p:stCondLst>
                                  <p:childTnLst>
                                    <p:set>
                                      <p:cBhvr>
                                        <p:cTn id="31" dur="1" fill="hold">
                                          <p:stCondLst>
                                            <p:cond delay="0"/>
                                          </p:stCondLst>
                                        </p:cTn>
                                        <p:tgtEl>
                                          <p:spTgt spid="346128">
                                            <p:txEl>
                                              <p:pRg st="1" end="1"/>
                                            </p:txEl>
                                          </p:spTgt>
                                        </p:tgtEl>
                                        <p:attrNameLst>
                                          <p:attrName>style.visibility</p:attrName>
                                        </p:attrNameLst>
                                      </p:cBhvr>
                                      <p:to>
                                        <p:strVal val="visible"/>
                                      </p:to>
                                    </p:set>
                                    <p:anim calcmode="lin" valueType="num">
                                      <p:cBhvr additive="base">
                                        <p:cTn id="32" dur="500" fill="hold"/>
                                        <p:tgtEl>
                                          <p:spTgt spid="346128">
                                            <p:txEl>
                                              <p:pRg st="1" end="1"/>
                                            </p:txEl>
                                          </p:spTgt>
                                        </p:tgtEl>
                                        <p:attrNameLst>
                                          <p:attrName>ppt_x</p:attrName>
                                        </p:attrNameLst>
                                      </p:cBhvr>
                                      <p:tavLst>
                                        <p:tav tm="0">
                                          <p:val>
                                            <p:strVal val="1+#ppt_w/2"/>
                                          </p:val>
                                        </p:tav>
                                        <p:tav tm="100000">
                                          <p:val>
                                            <p:strVal val="#ppt_x"/>
                                          </p:val>
                                        </p:tav>
                                      </p:tavLst>
                                    </p:anim>
                                    <p:anim calcmode="lin" valueType="num">
                                      <p:cBhvr additive="base">
                                        <p:cTn id="33" dur="500" fill="hold"/>
                                        <p:tgtEl>
                                          <p:spTgt spid="346128">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6114" grpId="0" animBg="1" autoUpdateAnimBg="0"/>
      <p:bldP spid="346115" grpId="0" animBg="1"/>
      <p:bldP spid="346128" grpId="0" build="p"/>
      <p:bldP spid="346119" grpId="0"/>
    </p:bldLst>
  </p:timing>
</p:sld>
</file>

<file path=ppt/slides/slide9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88066"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endParaRPr lang="de-DE" altLang="en-US" sz="1000" b="0" dirty="0" smtClean="0">
              <a:solidFill>
                <a:schemeClr val="tx1"/>
              </a:solidFill>
            </a:endParaRPr>
          </a:p>
        </p:txBody>
      </p:sp>
      <p:sp>
        <p:nvSpPr>
          <p:cNvPr id="96259"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2DDED655-8C11-47AC-989D-FA7F68E1459F}" type="slidenum">
              <a:rPr lang="de-DE" altLang="en-US" sz="900" smtClean="0">
                <a:solidFill>
                  <a:schemeClr val="accent2"/>
                </a:solidFill>
              </a:rPr>
              <a:pPr/>
              <a:t>97</a:t>
            </a:fld>
            <a:endParaRPr lang="de-DE" altLang="en-US" sz="1400" b="0" smtClean="0">
              <a:solidFill>
                <a:schemeClr val="tx1"/>
              </a:solidFill>
            </a:endParaRPr>
          </a:p>
        </p:txBody>
      </p:sp>
      <p:sp>
        <p:nvSpPr>
          <p:cNvPr id="773122" name="Rectangle 2"/>
          <p:cNvSpPr>
            <a:spLocks noGrp="1" noChangeArrowheads="1"/>
          </p:cNvSpPr>
          <p:nvPr>
            <p:ph type="title"/>
          </p:nvPr>
        </p:nvSpPr>
        <p:spPr>
          <a:xfrm>
            <a:off x="685800" y="539750"/>
            <a:ext cx="7772400" cy="519113"/>
          </a:xfrm>
        </p:spPr>
        <p:txBody>
          <a:bodyPr/>
          <a:lstStyle/>
          <a:p>
            <a:pPr>
              <a:defRPr/>
            </a:pPr>
            <a:r>
              <a:rPr lang="de-DE" altLang="en-US" smtClean="0">
                <a:ea typeface="ＭＳ Ｐゴシック" pitchFamily="1" charset="-128"/>
              </a:rPr>
              <a:t>2.2.1 Biometrische Grundlagen</a:t>
            </a:r>
          </a:p>
        </p:txBody>
      </p:sp>
      <p:sp>
        <p:nvSpPr>
          <p:cNvPr id="773123" name="Rectangle 3"/>
          <p:cNvSpPr>
            <a:spLocks noGrp="1" noChangeArrowheads="1"/>
          </p:cNvSpPr>
          <p:nvPr>
            <p:ph type="body" idx="1"/>
          </p:nvPr>
        </p:nvSpPr>
        <p:spPr>
          <a:xfrm>
            <a:off x="684213" y="1773238"/>
            <a:ext cx="7772400" cy="4475162"/>
          </a:xfrm>
        </p:spPr>
        <p:txBody>
          <a:bodyPr/>
          <a:lstStyle/>
          <a:p>
            <a:pPr>
              <a:lnSpc>
                <a:spcPct val="90000"/>
              </a:lnSpc>
            </a:pPr>
            <a:r>
              <a:rPr lang="de-DE" altLang="en-US" dirty="0" smtClean="0">
                <a:ea typeface="ＭＳ Ｐゴシック" pitchFamily="34" charset="-128"/>
              </a:rPr>
              <a:t>„Stratifiziert</a:t>
            </a:r>
            <a:r>
              <a:rPr lang="ja-JP" altLang="de-DE" dirty="0" smtClean="0">
                <a:ea typeface="ＭＳ Ｐゴシック" pitchFamily="34" charset="-128"/>
              </a:rPr>
              <a:t>“</a:t>
            </a:r>
            <a:r>
              <a:rPr lang="de-DE" altLang="ja-JP" dirty="0" smtClean="0">
                <a:ea typeface="ＭＳ Ｐゴシック" pitchFamily="34" charset="-128"/>
              </a:rPr>
              <a:t> man </a:t>
            </a:r>
            <a:r>
              <a:rPr lang="de-DE" altLang="ja-JP" dirty="0" err="1" smtClean="0">
                <a:ea typeface="ＭＳ Ｐゴシック" pitchFamily="34" charset="-128"/>
              </a:rPr>
              <a:t>post</a:t>
            </a:r>
            <a:r>
              <a:rPr lang="de-DE" altLang="ja-JP" dirty="0" smtClean="0">
                <a:ea typeface="ＭＳ Ｐゴシック" pitchFamily="34" charset="-128"/>
              </a:rPr>
              <a:t> hoc die Patienten der IRIS-Studie nach dem Sternzeichen ihrer Geburt, so findet man, dass als Waage oder Zwillinge Geborene keinen Nutzen von ASS haben, obwohl der Vorteil von ASS für die Gesamtpopulation hochsignifikant ist (p&lt;0,0001)*</a:t>
            </a:r>
          </a:p>
          <a:p>
            <a:pPr>
              <a:lnSpc>
                <a:spcPct val="90000"/>
              </a:lnSpc>
            </a:pPr>
            <a:r>
              <a:rPr lang="de-DE" altLang="en-US" dirty="0" smtClean="0">
                <a:ea typeface="ＭＳ Ｐゴシック" pitchFamily="34" charset="-128"/>
              </a:rPr>
              <a:t>Als nicht prädefinierter Endpunkt zeigte </a:t>
            </a:r>
            <a:r>
              <a:rPr lang="de-DE" altLang="en-US" dirty="0" err="1" smtClean="0">
                <a:ea typeface="ＭＳ Ｐゴシック" pitchFamily="34" charset="-128"/>
              </a:rPr>
              <a:t>Ramipril</a:t>
            </a:r>
            <a:r>
              <a:rPr lang="de-DE" altLang="en-US" dirty="0" smtClean="0">
                <a:ea typeface="ＭＳ Ｐゴシック" pitchFamily="34" charset="-128"/>
              </a:rPr>
              <a:t> in der HOPE-Studie eine Reduktion der Inzidenz von Diabetes.</a:t>
            </a:r>
            <a:br>
              <a:rPr lang="de-DE" altLang="en-US" dirty="0" smtClean="0">
                <a:ea typeface="ＭＳ Ｐゴシック" pitchFamily="34" charset="-128"/>
              </a:rPr>
            </a:br>
            <a:r>
              <a:rPr lang="de-DE" altLang="en-US" dirty="0" smtClean="0">
                <a:ea typeface="ＭＳ Ｐゴシック" pitchFamily="34" charset="-128"/>
              </a:rPr>
              <a:t>Die DREAM-Studie, in der neu auftretendes Diabetes </a:t>
            </a:r>
            <a:r>
              <a:rPr lang="de-DE" altLang="en-US" dirty="0" err="1" smtClean="0">
                <a:ea typeface="ＭＳ Ｐゴシック" pitchFamily="34" charset="-128"/>
              </a:rPr>
              <a:t>prospektivisch</a:t>
            </a:r>
            <a:r>
              <a:rPr lang="de-DE" altLang="en-US" dirty="0" smtClean="0">
                <a:ea typeface="ＭＳ Ｐゴシック" pitchFamily="34" charset="-128"/>
              </a:rPr>
              <a:t> als Endpunkt definiert war, bestätigte nicht diese Ergebnisse.</a:t>
            </a:r>
          </a:p>
        </p:txBody>
      </p:sp>
      <p:sp>
        <p:nvSpPr>
          <p:cNvPr id="773124" name="Text Box 4"/>
          <p:cNvSpPr txBox="1">
            <a:spLocks noChangeArrowheads="1"/>
          </p:cNvSpPr>
          <p:nvPr/>
        </p:nvSpPr>
        <p:spPr bwMode="auto">
          <a:xfrm>
            <a:off x="684213" y="1125538"/>
            <a:ext cx="7777162" cy="312737"/>
          </a:xfrm>
          <a:prstGeom prst="rect">
            <a:avLst/>
          </a:prstGeom>
          <a:gradFill rotWithShape="1">
            <a:gsLst>
              <a:gs pos="0">
                <a:schemeClr val="bg1"/>
              </a:gs>
              <a:gs pos="100000">
                <a:srgbClr val="0066CC"/>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spAutoFit/>
          </a:bodyPr>
          <a:lstStyle>
            <a:lvl1pPr marL="342900" indent="-342900">
              <a:defRPr sz="2400" b="1">
                <a:solidFill>
                  <a:srgbClr val="000066"/>
                </a:solidFill>
                <a:latin typeface="Arial" charset="0"/>
                <a:ea typeface="ＭＳ Ｐゴシック" charset="0"/>
              </a:defRPr>
            </a:lvl1pPr>
            <a:lvl2pPr marL="742950" indent="-285750">
              <a:defRPr sz="2400" b="1">
                <a:solidFill>
                  <a:srgbClr val="000066"/>
                </a:solidFill>
                <a:latin typeface="Arial" charset="0"/>
                <a:ea typeface="ＭＳ Ｐゴシック" charset="0"/>
              </a:defRPr>
            </a:lvl2pPr>
            <a:lvl3pPr marL="1143000" indent="-228600">
              <a:defRPr sz="2400" b="1">
                <a:solidFill>
                  <a:srgbClr val="000066"/>
                </a:solidFill>
                <a:latin typeface="Arial" charset="0"/>
                <a:ea typeface="ＭＳ Ｐゴシック" charset="0"/>
              </a:defRPr>
            </a:lvl3pPr>
            <a:lvl4pPr marL="1600200" indent="-228600">
              <a:defRPr sz="2400" b="1">
                <a:solidFill>
                  <a:srgbClr val="000066"/>
                </a:solidFill>
                <a:latin typeface="Arial" charset="0"/>
                <a:ea typeface="ＭＳ Ｐゴシック" charset="0"/>
              </a:defRPr>
            </a:lvl4pPr>
            <a:lvl5pPr marL="2057400" indent="-228600">
              <a:defRPr sz="2400" b="1">
                <a:solidFill>
                  <a:srgbClr val="000066"/>
                </a:solidFill>
                <a:latin typeface="Arial" charset="0"/>
                <a:ea typeface="ＭＳ Ｐゴシック" charset="0"/>
              </a:defRPr>
            </a:lvl5pPr>
            <a:lvl6pPr marL="25146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6pPr>
            <a:lvl7pPr marL="29718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7pPr>
            <a:lvl8pPr marL="34290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8pPr>
            <a:lvl9pPr marL="3886200" indent="-228600" eaLnBrk="0" fontAlgn="base" hangingPunct="0">
              <a:lnSpc>
                <a:spcPct val="90000"/>
              </a:lnSpc>
              <a:spcBef>
                <a:spcPct val="50000"/>
              </a:spcBef>
              <a:spcAft>
                <a:spcPct val="0"/>
              </a:spcAft>
              <a:buSzPct val="90000"/>
              <a:defRPr sz="2400" b="1">
                <a:solidFill>
                  <a:srgbClr val="000066"/>
                </a:solidFill>
                <a:latin typeface="Arial" charset="0"/>
                <a:ea typeface="ＭＳ Ｐゴシック" charset="0"/>
              </a:defRPr>
            </a:lvl9pPr>
          </a:lstStyle>
          <a:p>
            <a:pPr algn="ctr">
              <a:defRPr/>
            </a:pPr>
            <a:r>
              <a:rPr lang="de-DE" sz="1600" smtClean="0"/>
              <a:t>2.2.1.6 Art der Datenanalyse: Post hoc - Analyse</a:t>
            </a:r>
          </a:p>
        </p:txBody>
      </p:sp>
      <p:sp>
        <p:nvSpPr>
          <p:cNvPr id="96263" name="Text Box 6"/>
          <p:cNvSpPr txBox="1">
            <a:spLocks noChangeArrowheads="1"/>
          </p:cNvSpPr>
          <p:nvPr/>
        </p:nvSpPr>
        <p:spPr bwMode="auto">
          <a:xfrm>
            <a:off x="7575550" y="2690813"/>
            <a:ext cx="184150" cy="420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latin typeface="Comic Sans MS" pitchFamily="66" charset="0"/>
            </a:endParaRPr>
          </a:p>
        </p:txBody>
      </p:sp>
      <p:sp>
        <p:nvSpPr>
          <p:cNvPr id="96264" name="AutoShape 7"/>
          <p:cNvSpPr>
            <a:spLocks noChangeArrowheads="1"/>
          </p:cNvSpPr>
          <p:nvPr/>
        </p:nvSpPr>
        <p:spPr bwMode="auto">
          <a:xfrm>
            <a:off x="684213" y="1628775"/>
            <a:ext cx="1295400" cy="4752975"/>
          </a:xfrm>
          <a:prstGeom prst="rightArrowCallout">
            <a:avLst>
              <a:gd name="adj1" fmla="val 91728"/>
              <a:gd name="adj2" fmla="val 91728"/>
              <a:gd name="adj3" fmla="val 16667"/>
              <a:gd name="adj4" fmla="val 6666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sp>
        <p:nvSpPr>
          <p:cNvPr id="96265" name="AutoShape 8"/>
          <p:cNvSpPr>
            <a:spLocks noChangeArrowheads="1"/>
          </p:cNvSpPr>
          <p:nvPr/>
        </p:nvSpPr>
        <p:spPr bwMode="auto">
          <a:xfrm>
            <a:off x="755650" y="1557338"/>
            <a:ext cx="1655763" cy="4751387"/>
          </a:xfrm>
          <a:prstGeom prst="rightArrowCallout">
            <a:avLst>
              <a:gd name="adj1" fmla="val 71740"/>
              <a:gd name="adj2" fmla="val 71740"/>
              <a:gd name="adj3" fmla="val 16667"/>
              <a:gd name="adj4" fmla="val 6666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sp>
        <p:nvSpPr>
          <p:cNvPr id="96266" name="AutoShape 9"/>
          <p:cNvSpPr>
            <a:spLocks noChangeArrowheads="1"/>
          </p:cNvSpPr>
          <p:nvPr/>
        </p:nvSpPr>
        <p:spPr bwMode="auto">
          <a:xfrm>
            <a:off x="395288" y="5734050"/>
            <a:ext cx="5689600" cy="647700"/>
          </a:xfrm>
          <a:prstGeom prst="rightArrowCallout">
            <a:avLst>
              <a:gd name="adj1" fmla="val 25000"/>
              <a:gd name="adj2" fmla="val 25000"/>
              <a:gd name="adj3" fmla="val 146405"/>
              <a:gd name="adj4" fmla="val 6666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pPr algn="ctr"/>
            <a:endParaRPr lang="it-IT" altLang="en-US"/>
          </a:p>
        </p:txBody>
      </p:sp>
      <p:sp>
        <p:nvSpPr>
          <p:cNvPr id="11" name="Text Box 5"/>
          <p:cNvSpPr txBox="1">
            <a:spLocks noChangeArrowheads="1"/>
          </p:cNvSpPr>
          <p:nvPr/>
        </p:nvSpPr>
        <p:spPr bwMode="auto">
          <a:xfrm>
            <a:off x="1324456" y="6093402"/>
            <a:ext cx="6588125" cy="179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1pPr>
            <a:lvl2pPr marL="742950" indent="-285750">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2pPr>
            <a:lvl3pPr marL="1143000" indent="-228600">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3pPr>
            <a:lvl4pPr marL="1600200" indent="-228600">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4pPr>
            <a:lvl5pPr marL="2057400" indent="-228600">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9pPr>
          </a:lstStyle>
          <a:p>
            <a:pPr eaLnBrk="1">
              <a:lnSpc>
                <a:spcPct val="97000"/>
              </a:lnSpc>
              <a:spcBef>
                <a:spcPct val="0"/>
              </a:spcBef>
              <a:buClr>
                <a:srgbClr val="000000"/>
              </a:buClr>
              <a:buSzPct val="45000"/>
              <a:buFont typeface="StarSymbol" charset="0"/>
              <a:buNone/>
            </a:pPr>
            <a:r>
              <a:rPr lang="de-DE" altLang="en-US" sz="1200" dirty="0" smtClean="0">
                <a:solidFill>
                  <a:schemeClr val="tx1"/>
                </a:solidFill>
              </a:rPr>
              <a:t>* </a:t>
            </a:r>
            <a:r>
              <a:rPr lang="de-DE" altLang="en-US" sz="1200" dirty="0" err="1" smtClean="0">
                <a:solidFill>
                  <a:schemeClr val="tx1"/>
                </a:solidFill>
              </a:rPr>
              <a:t>Rothwell</a:t>
            </a:r>
            <a:r>
              <a:rPr lang="de-DE" altLang="en-US" sz="1200" dirty="0" smtClean="0">
                <a:solidFill>
                  <a:schemeClr val="tx1"/>
                </a:solidFill>
              </a:rPr>
              <a:t> PM; Lancet 2005;365:176</a:t>
            </a:r>
            <a:endParaRPr lang="en-GB" altLang="en-US" sz="1200" dirty="0">
              <a:solidFill>
                <a:schemeClr val="tx1"/>
              </a:solidFill>
            </a:endParaRP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773122"/>
                                        </p:tgtEl>
                                        <p:attrNameLst>
                                          <p:attrName>style.visibility</p:attrName>
                                        </p:attrNameLst>
                                      </p:cBhvr>
                                      <p:to>
                                        <p:strVal val="visible"/>
                                      </p:to>
                                    </p:set>
                                    <p:anim calcmode="lin" valueType="num">
                                      <p:cBhvr additive="base">
                                        <p:cTn id="7" dur="500" fill="hold"/>
                                        <p:tgtEl>
                                          <p:spTgt spid="773122"/>
                                        </p:tgtEl>
                                        <p:attrNameLst>
                                          <p:attrName>ppt_x</p:attrName>
                                        </p:attrNameLst>
                                      </p:cBhvr>
                                      <p:tavLst>
                                        <p:tav tm="0">
                                          <p:val>
                                            <p:strVal val="#ppt_x"/>
                                          </p:val>
                                        </p:tav>
                                        <p:tav tm="100000">
                                          <p:val>
                                            <p:strVal val="#ppt_x"/>
                                          </p:val>
                                        </p:tav>
                                      </p:tavLst>
                                    </p:anim>
                                    <p:anim calcmode="lin" valueType="num">
                                      <p:cBhvr additive="base">
                                        <p:cTn id="8" dur="500" fill="hold"/>
                                        <p:tgtEl>
                                          <p:spTgt spid="773122"/>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773124"/>
                                        </p:tgtEl>
                                        <p:attrNameLst>
                                          <p:attrName>style.visibility</p:attrName>
                                        </p:attrNameLst>
                                      </p:cBhvr>
                                      <p:to>
                                        <p:strVal val="visible"/>
                                      </p:to>
                                    </p:set>
                                    <p:anim calcmode="lin" valueType="num">
                                      <p:cBhvr additive="base">
                                        <p:cTn id="12" dur="500" fill="hold"/>
                                        <p:tgtEl>
                                          <p:spTgt spid="773124"/>
                                        </p:tgtEl>
                                        <p:attrNameLst>
                                          <p:attrName>ppt_x</p:attrName>
                                        </p:attrNameLst>
                                      </p:cBhvr>
                                      <p:tavLst>
                                        <p:tav tm="0">
                                          <p:val>
                                            <p:strVal val="0-#ppt_w/2"/>
                                          </p:val>
                                        </p:tav>
                                        <p:tav tm="100000">
                                          <p:val>
                                            <p:strVal val="#ppt_x"/>
                                          </p:val>
                                        </p:tav>
                                      </p:tavLst>
                                    </p:anim>
                                    <p:anim calcmode="lin" valueType="num">
                                      <p:cBhvr additive="base">
                                        <p:cTn id="13" dur="500" fill="hold"/>
                                        <p:tgtEl>
                                          <p:spTgt spid="773124"/>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773123">
                                            <p:txEl>
                                              <p:pRg st="0" end="0"/>
                                            </p:txEl>
                                          </p:spTgt>
                                        </p:tgtEl>
                                        <p:attrNameLst>
                                          <p:attrName>style.visibility</p:attrName>
                                        </p:attrNameLst>
                                      </p:cBhvr>
                                      <p:to>
                                        <p:strVal val="visible"/>
                                      </p:to>
                                    </p:set>
                                    <p:anim calcmode="lin" valueType="num">
                                      <p:cBhvr additive="base">
                                        <p:cTn id="18" dur="500" fill="hold"/>
                                        <p:tgtEl>
                                          <p:spTgt spid="773123">
                                            <p:txEl>
                                              <p:pRg st="0" end="0"/>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77312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4" fill="hold" grpId="0" nodeType="clickEffect">
                                  <p:stCondLst>
                                    <p:cond delay="0"/>
                                  </p:stCondLst>
                                  <p:childTnLst>
                                    <p:set>
                                      <p:cBhvr>
                                        <p:cTn id="23" dur="1" fill="hold">
                                          <p:stCondLst>
                                            <p:cond delay="0"/>
                                          </p:stCondLst>
                                        </p:cTn>
                                        <p:tgtEl>
                                          <p:spTgt spid="773123">
                                            <p:txEl>
                                              <p:pRg st="1" end="1"/>
                                            </p:txEl>
                                          </p:spTgt>
                                        </p:tgtEl>
                                        <p:attrNameLst>
                                          <p:attrName>style.visibility</p:attrName>
                                        </p:attrNameLst>
                                      </p:cBhvr>
                                      <p:to>
                                        <p:strVal val="visible"/>
                                      </p:to>
                                    </p:set>
                                    <p:anim calcmode="lin" valueType="num">
                                      <p:cBhvr additive="base">
                                        <p:cTn id="24" dur="500" fill="hold"/>
                                        <p:tgtEl>
                                          <p:spTgt spid="773123">
                                            <p:txEl>
                                              <p:pRg st="1" end="1"/>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773123">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3122" grpId="0" animBg="1" autoUpdateAnimBg="0"/>
      <p:bldP spid="773123" grpId="0" build="p"/>
      <p:bldP spid="773124" grpId="0" animBg="1"/>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10"/>
          <p:cNvSpPr>
            <a:spLocks noChangeArrowheads="1"/>
          </p:cNvSpPr>
          <p:nvPr/>
        </p:nvSpPr>
        <p:spPr bwMode="auto">
          <a:xfrm>
            <a:off x="0" y="687388"/>
            <a:ext cx="9144000" cy="914400"/>
          </a:xfrm>
          <a:prstGeom prst="rect">
            <a:avLst/>
          </a:prstGeom>
          <a:solidFill>
            <a:srgbClr val="EEEEEE"/>
          </a:solidFill>
          <a:ln>
            <a:noFill/>
          </a:ln>
          <a:extLst>
            <a:ext uri="{91240B29-F687-4F45-9708-019B960494DF}">
              <a14:hiddenLine xmlns:a14="http://schemas.microsoft.com/office/drawing/2010/main" w="25400" algn="ctr">
                <a:solidFill>
                  <a:srgbClr val="000000"/>
                </a:solidFill>
                <a:miter lim="800000"/>
                <a:headEnd/>
                <a:tailEnd/>
              </a14:hiddenLine>
            </a:ext>
          </a:extLst>
        </p:spPr>
        <p:txBody>
          <a:bodyPr anchor="ctr"/>
          <a:lstStyle>
            <a:lvl1pPr>
              <a:spcBef>
                <a:spcPct val="20000"/>
              </a:spcBef>
              <a:buClr>
                <a:srgbClr val="000066"/>
              </a:buClr>
              <a:buBlip>
                <a:blip r:embed="rId2"/>
              </a:buBlip>
              <a:defRPr sz="2400" b="1">
                <a:solidFill>
                  <a:srgbClr val="000066"/>
                </a:solidFill>
                <a:latin typeface="Arial" pitchFamily="34" charset="0"/>
                <a:ea typeface="ＭＳ Ｐゴシック" pitchFamily="34" charset="-128"/>
              </a:defRPr>
            </a:lvl1pPr>
            <a:lvl2pPr marL="742950" indent="-285750">
              <a:spcBef>
                <a:spcPct val="20000"/>
              </a:spcBef>
              <a:buClr>
                <a:srgbClr val="000066"/>
              </a:buClr>
              <a:buFont typeface="Wingdings" pitchFamily="2" charset="2"/>
              <a:buBlip>
                <a:blip r:embed="rId3"/>
              </a:buBlip>
              <a:defRPr sz="2000" b="1">
                <a:solidFill>
                  <a:schemeClr val="tx1"/>
                </a:solidFill>
                <a:latin typeface="Arial" pitchFamily="34" charset="0"/>
                <a:ea typeface="ＭＳ Ｐゴシック" pitchFamily="34" charset="-128"/>
              </a:defRPr>
            </a:lvl2pPr>
            <a:lvl3pPr marL="1143000" indent="-228600">
              <a:spcBef>
                <a:spcPct val="20000"/>
              </a:spcBef>
              <a:buClr>
                <a:srgbClr val="000066"/>
              </a:buClr>
              <a:buFont typeface="Wingdings" pitchFamily="2" charset="2"/>
              <a:buBlip>
                <a:blip r:embed="rId3"/>
              </a:buBlip>
              <a:defRPr sz="2000">
                <a:solidFill>
                  <a:schemeClr val="tx1"/>
                </a:solidFill>
                <a:latin typeface="Arial" pitchFamily="34" charset="0"/>
                <a:ea typeface="ＭＳ Ｐゴシック" pitchFamily="34" charset="-128"/>
              </a:defRPr>
            </a:lvl3pPr>
            <a:lvl4pPr marL="1600200" indent="-228600">
              <a:spcBef>
                <a:spcPct val="20000"/>
              </a:spcBef>
              <a:buClr>
                <a:srgbClr val="000066"/>
              </a:buClr>
              <a:buSzPct val="115000"/>
              <a:buFont typeface="Symbol" pitchFamily="18" charset="2"/>
              <a:buBlip>
                <a:blip r:embed="rId4"/>
              </a:buBlip>
              <a:defRPr sz="1600">
                <a:solidFill>
                  <a:schemeClr val="tx1"/>
                </a:solidFill>
                <a:latin typeface="Arial" pitchFamily="34" charset="0"/>
                <a:ea typeface="ＭＳ Ｐゴシック" pitchFamily="34" charset="-128"/>
              </a:defRPr>
            </a:lvl4pPr>
            <a:lvl5pPr marL="2057400" indent="-228600">
              <a:spcBef>
                <a:spcPct val="20000"/>
              </a:spcBef>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5pPr>
            <a:lvl6pPr marL="25146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6pPr>
            <a:lvl7pPr marL="29718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7pPr>
            <a:lvl8pPr marL="34290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8pPr>
            <a:lvl9pPr marL="38862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9pPr>
          </a:lstStyle>
          <a:p>
            <a:pPr algn="ctr" eaLnBrk="1" hangingPunct="1">
              <a:spcBef>
                <a:spcPct val="50000"/>
              </a:spcBef>
              <a:buClrTx/>
              <a:buFontTx/>
              <a:buNone/>
            </a:pPr>
            <a:endParaRPr lang="en-US" altLang="en-US">
              <a:solidFill>
                <a:srgbClr val="FFFFFF"/>
              </a:solidFill>
            </a:endParaRPr>
          </a:p>
        </p:txBody>
      </p:sp>
      <p:sp>
        <p:nvSpPr>
          <p:cNvPr id="14340" name="Footer Placeholder 4"/>
          <p:cNvSpPr txBox="1">
            <a:spLocks noGrp="1"/>
          </p:cNvSpPr>
          <p:nvPr/>
        </p:nvSpPr>
        <p:spPr bwMode="auto">
          <a:xfrm>
            <a:off x="5694363" y="5249863"/>
            <a:ext cx="3200400" cy="63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a:solidFill>
                  <a:schemeClr val="tx1"/>
                </a:solidFill>
                <a:latin typeface="Arial" pitchFamily="34" charset="0"/>
                <a:ea typeface="ＭＳ Ｐゴシック" pitchFamily="1" charset="-128"/>
              </a:defRPr>
            </a:lvl1pPr>
            <a:lvl2pPr marL="742950" indent="-285750" eaLnBrk="0" hangingPunct="0">
              <a:defRPr>
                <a:solidFill>
                  <a:schemeClr val="tx1"/>
                </a:solidFill>
                <a:latin typeface="Arial" pitchFamily="34" charset="0"/>
                <a:ea typeface="ＭＳ Ｐゴシック" pitchFamily="1" charset="-128"/>
              </a:defRPr>
            </a:lvl2pPr>
            <a:lvl3pPr marL="1143000" indent="-228600" eaLnBrk="0" hangingPunct="0">
              <a:defRPr>
                <a:solidFill>
                  <a:schemeClr val="tx1"/>
                </a:solidFill>
                <a:latin typeface="Arial" pitchFamily="34" charset="0"/>
                <a:ea typeface="ＭＳ Ｐゴシック" pitchFamily="1" charset="-128"/>
              </a:defRPr>
            </a:lvl3pPr>
            <a:lvl4pPr marL="1600200" indent="-228600" eaLnBrk="0" hangingPunct="0">
              <a:defRPr>
                <a:solidFill>
                  <a:schemeClr val="tx1"/>
                </a:solidFill>
                <a:latin typeface="Arial" pitchFamily="34" charset="0"/>
                <a:ea typeface="ＭＳ Ｐゴシック" pitchFamily="1" charset="-128"/>
              </a:defRPr>
            </a:lvl4pPr>
            <a:lvl5pPr marL="2057400" indent="-228600" eaLnBrk="0" hangingPunct="0">
              <a:defRPr>
                <a:solidFill>
                  <a:schemeClr val="tx1"/>
                </a:solidFill>
                <a:latin typeface="Arial" pitchFamily="34" charset="0"/>
                <a:ea typeface="ＭＳ Ｐゴシック" pitchFamily="1"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1"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1"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1"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1" charset="-128"/>
              </a:defRPr>
            </a:lvl9pPr>
          </a:lstStyle>
          <a:p>
            <a:pPr algn="ctr" eaLnBrk="1" hangingPunct="1">
              <a:defRPr/>
            </a:pPr>
            <a:r>
              <a:rPr lang="en-US" altLang="en-US" sz="1100" dirty="0" smtClean="0">
                <a:solidFill>
                  <a:schemeClr val="tx1">
                    <a:lumMod val="50000"/>
                    <a:lumOff val="50000"/>
                  </a:schemeClr>
                </a:solidFill>
                <a:latin typeface="Helvetica" pitchFamily="1" charset="0"/>
              </a:rPr>
              <a:t>Copyright © 2014 American Medical Association. All rights reserved.</a:t>
            </a:r>
          </a:p>
        </p:txBody>
      </p:sp>
      <p:sp>
        <p:nvSpPr>
          <p:cNvPr id="97284" name="Text Placeholder 2"/>
          <p:cNvSpPr txBox="1">
            <a:spLocks/>
          </p:cNvSpPr>
          <p:nvPr/>
        </p:nvSpPr>
        <p:spPr bwMode="auto">
          <a:xfrm>
            <a:off x="0" y="692150"/>
            <a:ext cx="9144000"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54000" tIns="63500" rIns="127000" bIns="0"/>
          <a:lstStyle>
            <a:lvl1pPr>
              <a:spcBef>
                <a:spcPct val="20000"/>
              </a:spcBef>
              <a:buClr>
                <a:srgbClr val="000066"/>
              </a:buClr>
              <a:buBlip>
                <a:blip r:embed="rId2"/>
              </a:buBlip>
              <a:defRPr sz="2400" b="1">
                <a:solidFill>
                  <a:srgbClr val="000066"/>
                </a:solidFill>
                <a:latin typeface="Arial" pitchFamily="34" charset="0"/>
                <a:ea typeface="ＭＳ Ｐゴシック" pitchFamily="34" charset="-128"/>
              </a:defRPr>
            </a:lvl1pPr>
            <a:lvl2pPr marL="742950" indent="-285750">
              <a:spcBef>
                <a:spcPct val="20000"/>
              </a:spcBef>
              <a:buClr>
                <a:srgbClr val="000066"/>
              </a:buClr>
              <a:buFont typeface="Wingdings" pitchFamily="2" charset="2"/>
              <a:buBlip>
                <a:blip r:embed="rId3"/>
              </a:buBlip>
              <a:defRPr sz="2000" b="1">
                <a:solidFill>
                  <a:schemeClr val="tx1"/>
                </a:solidFill>
                <a:latin typeface="Arial" pitchFamily="34" charset="0"/>
                <a:ea typeface="ＭＳ Ｐゴシック" pitchFamily="34" charset="-128"/>
              </a:defRPr>
            </a:lvl2pPr>
            <a:lvl3pPr marL="1143000" indent="-228600">
              <a:spcBef>
                <a:spcPct val="20000"/>
              </a:spcBef>
              <a:buClr>
                <a:srgbClr val="000066"/>
              </a:buClr>
              <a:buFont typeface="Wingdings" pitchFamily="2" charset="2"/>
              <a:buBlip>
                <a:blip r:embed="rId3"/>
              </a:buBlip>
              <a:defRPr sz="2000">
                <a:solidFill>
                  <a:schemeClr val="tx1"/>
                </a:solidFill>
                <a:latin typeface="Arial" pitchFamily="34" charset="0"/>
                <a:ea typeface="ＭＳ Ｐゴシック" pitchFamily="34" charset="-128"/>
              </a:defRPr>
            </a:lvl3pPr>
            <a:lvl4pPr marL="1600200" indent="-228600">
              <a:spcBef>
                <a:spcPct val="20000"/>
              </a:spcBef>
              <a:buClr>
                <a:srgbClr val="000066"/>
              </a:buClr>
              <a:buSzPct val="115000"/>
              <a:buFont typeface="Symbol" pitchFamily="18" charset="2"/>
              <a:buBlip>
                <a:blip r:embed="rId4"/>
              </a:buBlip>
              <a:defRPr sz="1600">
                <a:solidFill>
                  <a:schemeClr val="tx1"/>
                </a:solidFill>
                <a:latin typeface="Arial" pitchFamily="34" charset="0"/>
                <a:ea typeface="ＭＳ Ｐゴシック" pitchFamily="34" charset="-128"/>
              </a:defRPr>
            </a:lvl4pPr>
            <a:lvl5pPr marL="2057400" indent="-228600">
              <a:spcBef>
                <a:spcPct val="20000"/>
              </a:spcBef>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5pPr>
            <a:lvl6pPr marL="25146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6pPr>
            <a:lvl7pPr marL="29718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7pPr>
            <a:lvl8pPr marL="34290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8pPr>
            <a:lvl9pPr marL="38862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9pPr>
          </a:lstStyle>
          <a:p>
            <a:pPr eaLnBrk="1" hangingPunct="1">
              <a:spcBef>
                <a:spcPct val="50000"/>
              </a:spcBef>
              <a:buClrTx/>
              <a:buFontTx/>
              <a:buNone/>
            </a:pPr>
            <a:r>
              <a:rPr lang="en-US" altLang="en-US" sz="1300">
                <a:solidFill>
                  <a:schemeClr val="tx1"/>
                </a:solidFill>
                <a:latin typeface="Helvetica" pitchFamily="1" charset="0"/>
              </a:rPr>
              <a:t>From: How to Use a Subgroup Analysis:  Users’ Guide to the Medical Literature</a:t>
            </a:r>
          </a:p>
        </p:txBody>
      </p:sp>
      <p:cxnSp>
        <p:nvCxnSpPr>
          <p:cNvPr id="97285" name="Straight Connector 8"/>
          <p:cNvCxnSpPr>
            <a:cxnSpLocks noChangeShapeType="1"/>
          </p:cNvCxnSpPr>
          <p:nvPr/>
        </p:nvCxnSpPr>
        <p:spPr bwMode="auto">
          <a:xfrm flipV="1">
            <a:off x="0" y="6215063"/>
            <a:ext cx="9144000" cy="7937"/>
          </a:xfrm>
          <a:prstGeom prst="line">
            <a:avLst/>
          </a:prstGeom>
          <a:noFill/>
          <a:ln w="12700" algn="ctr">
            <a:solidFill>
              <a:srgbClr val="999999"/>
            </a:solidFill>
            <a:round/>
            <a:headEnd/>
            <a:tailEnd/>
          </a:ln>
          <a:extLst>
            <a:ext uri="{909E8E84-426E-40DD-AFC4-6F175D3DCCD1}">
              <a14:hiddenFill xmlns:a14="http://schemas.microsoft.com/office/drawing/2010/main">
                <a:noFill/>
              </a14:hiddenFill>
            </a:ext>
          </a:extLst>
        </p:spPr>
      </p:cxnSp>
      <p:sp>
        <p:nvSpPr>
          <p:cNvPr id="97286" name="Text Placeholder 2"/>
          <p:cNvSpPr txBox="1">
            <a:spLocks/>
          </p:cNvSpPr>
          <p:nvPr/>
        </p:nvSpPr>
        <p:spPr bwMode="auto">
          <a:xfrm>
            <a:off x="0" y="1282700"/>
            <a:ext cx="91440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54000" tIns="0" rIns="127000" bIns="63500"/>
          <a:lstStyle>
            <a:lvl1pPr>
              <a:spcBef>
                <a:spcPct val="20000"/>
              </a:spcBef>
              <a:buClr>
                <a:srgbClr val="000066"/>
              </a:buClr>
              <a:buBlip>
                <a:blip r:embed="rId2"/>
              </a:buBlip>
              <a:defRPr sz="2400" b="1">
                <a:solidFill>
                  <a:srgbClr val="000066"/>
                </a:solidFill>
                <a:latin typeface="Arial" pitchFamily="34" charset="0"/>
                <a:ea typeface="ＭＳ Ｐゴシック" pitchFamily="34" charset="-128"/>
              </a:defRPr>
            </a:lvl1pPr>
            <a:lvl2pPr marL="742950" indent="-285750">
              <a:spcBef>
                <a:spcPct val="20000"/>
              </a:spcBef>
              <a:buClr>
                <a:srgbClr val="000066"/>
              </a:buClr>
              <a:buFont typeface="Wingdings" pitchFamily="2" charset="2"/>
              <a:buBlip>
                <a:blip r:embed="rId3"/>
              </a:buBlip>
              <a:defRPr sz="2000" b="1">
                <a:solidFill>
                  <a:schemeClr val="tx1"/>
                </a:solidFill>
                <a:latin typeface="Arial" pitchFamily="34" charset="0"/>
                <a:ea typeface="ＭＳ Ｐゴシック" pitchFamily="34" charset="-128"/>
              </a:defRPr>
            </a:lvl2pPr>
            <a:lvl3pPr marL="1143000" indent="-228600">
              <a:spcBef>
                <a:spcPct val="20000"/>
              </a:spcBef>
              <a:buClr>
                <a:srgbClr val="000066"/>
              </a:buClr>
              <a:buFont typeface="Wingdings" pitchFamily="2" charset="2"/>
              <a:buBlip>
                <a:blip r:embed="rId3"/>
              </a:buBlip>
              <a:defRPr sz="2000">
                <a:solidFill>
                  <a:schemeClr val="tx1"/>
                </a:solidFill>
                <a:latin typeface="Arial" pitchFamily="34" charset="0"/>
                <a:ea typeface="ＭＳ Ｐゴシック" pitchFamily="34" charset="-128"/>
              </a:defRPr>
            </a:lvl3pPr>
            <a:lvl4pPr marL="1600200" indent="-228600">
              <a:spcBef>
                <a:spcPct val="20000"/>
              </a:spcBef>
              <a:buClr>
                <a:srgbClr val="000066"/>
              </a:buClr>
              <a:buSzPct val="115000"/>
              <a:buFont typeface="Symbol" pitchFamily="18" charset="2"/>
              <a:buBlip>
                <a:blip r:embed="rId4"/>
              </a:buBlip>
              <a:defRPr sz="1600">
                <a:solidFill>
                  <a:schemeClr val="tx1"/>
                </a:solidFill>
                <a:latin typeface="Arial" pitchFamily="34" charset="0"/>
                <a:ea typeface="ＭＳ Ｐゴシック" pitchFamily="34" charset="-128"/>
              </a:defRPr>
            </a:lvl4pPr>
            <a:lvl5pPr marL="2057400" indent="-228600">
              <a:spcBef>
                <a:spcPct val="20000"/>
              </a:spcBef>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5pPr>
            <a:lvl6pPr marL="25146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6pPr>
            <a:lvl7pPr marL="29718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7pPr>
            <a:lvl8pPr marL="34290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8pPr>
            <a:lvl9pPr marL="38862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9pPr>
          </a:lstStyle>
          <a:p>
            <a:pPr eaLnBrk="1" hangingPunct="1">
              <a:spcBef>
                <a:spcPct val="50000"/>
              </a:spcBef>
              <a:buClrTx/>
              <a:buFontTx/>
              <a:buNone/>
            </a:pPr>
            <a:r>
              <a:rPr lang="en-US" altLang="en-US" sz="1200">
                <a:solidFill>
                  <a:schemeClr val="tx1"/>
                </a:solidFill>
                <a:latin typeface="Helvetica" pitchFamily="1" charset="0"/>
              </a:rPr>
              <a:t>JAMA. 2014;311(4):405-411. doi:10.1001/jama.2013.285063</a:t>
            </a:r>
          </a:p>
        </p:txBody>
      </p:sp>
      <p:sp>
        <p:nvSpPr>
          <p:cNvPr id="97287" name="Text Placeholder 2"/>
          <p:cNvSpPr txBox="1">
            <a:spLocks/>
          </p:cNvSpPr>
          <p:nvPr/>
        </p:nvSpPr>
        <p:spPr bwMode="auto">
          <a:xfrm>
            <a:off x="0" y="5575300"/>
            <a:ext cx="9144000" cy="63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54000" tIns="0" rIns="0" bIns="63500"/>
          <a:lstStyle>
            <a:lvl1pPr>
              <a:spcBef>
                <a:spcPct val="20000"/>
              </a:spcBef>
              <a:buClr>
                <a:srgbClr val="000066"/>
              </a:buClr>
              <a:buBlip>
                <a:blip r:embed="rId2"/>
              </a:buBlip>
              <a:defRPr sz="2400" b="1">
                <a:solidFill>
                  <a:srgbClr val="000066"/>
                </a:solidFill>
                <a:latin typeface="Arial" pitchFamily="34" charset="0"/>
                <a:ea typeface="ＭＳ Ｐゴシック" pitchFamily="34" charset="-128"/>
              </a:defRPr>
            </a:lvl1pPr>
            <a:lvl2pPr marL="742950" indent="-285750">
              <a:spcBef>
                <a:spcPct val="20000"/>
              </a:spcBef>
              <a:buClr>
                <a:srgbClr val="000066"/>
              </a:buClr>
              <a:buFont typeface="Wingdings" pitchFamily="2" charset="2"/>
              <a:buBlip>
                <a:blip r:embed="rId3"/>
              </a:buBlip>
              <a:defRPr sz="2000" b="1">
                <a:solidFill>
                  <a:schemeClr val="tx1"/>
                </a:solidFill>
                <a:latin typeface="Arial" pitchFamily="34" charset="0"/>
                <a:ea typeface="ＭＳ Ｐゴシック" pitchFamily="34" charset="-128"/>
              </a:defRPr>
            </a:lvl2pPr>
            <a:lvl3pPr marL="1143000" indent="-228600">
              <a:spcBef>
                <a:spcPct val="20000"/>
              </a:spcBef>
              <a:buClr>
                <a:srgbClr val="000066"/>
              </a:buClr>
              <a:buFont typeface="Wingdings" pitchFamily="2" charset="2"/>
              <a:buBlip>
                <a:blip r:embed="rId3"/>
              </a:buBlip>
              <a:defRPr sz="2000">
                <a:solidFill>
                  <a:schemeClr val="tx1"/>
                </a:solidFill>
                <a:latin typeface="Arial" pitchFamily="34" charset="0"/>
                <a:ea typeface="ＭＳ Ｐゴシック" pitchFamily="34" charset="-128"/>
              </a:defRPr>
            </a:lvl3pPr>
            <a:lvl4pPr marL="1600200" indent="-228600">
              <a:spcBef>
                <a:spcPct val="20000"/>
              </a:spcBef>
              <a:buClr>
                <a:srgbClr val="000066"/>
              </a:buClr>
              <a:buSzPct val="115000"/>
              <a:buFont typeface="Symbol" pitchFamily="18" charset="2"/>
              <a:buBlip>
                <a:blip r:embed="rId4"/>
              </a:buBlip>
              <a:defRPr sz="1600">
                <a:solidFill>
                  <a:schemeClr val="tx1"/>
                </a:solidFill>
                <a:latin typeface="Arial" pitchFamily="34" charset="0"/>
                <a:ea typeface="ＭＳ Ｐゴシック" pitchFamily="34" charset="-128"/>
              </a:defRPr>
            </a:lvl4pPr>
            <a:lvl5pPr marL="2057400" indent="-228600">
              <a:spcBef>
                <a:spcPct val="20000"/>
              </a:spcBef>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5pPr>
            <a:lvl6pPr marL="25146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6pPr>
            <a:lvl7pPr marL="29718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7pPr>
            <a:lvl8pPr marL="34290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8pPr>
            <a:lvl9pPr marL="38862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9pPr>
          </a:lstStyle>
          <a:p>
            <a:pPr eaLnBrk="1" hangingPunct="1">
              <a:buClrTx/>
              <a:buFontTx/>
              <a:buNone/>
            </a:pPr>
            <a:r>
              <a:rPr lang="en-US" altLang="en-US" sz="1200">
                <a:solidFill>
                  <a:schemeClr val="tx1"/>
                </a:solidFill>
                <a:latin typeface="Helvetica" pitchFamily="1" charset="0"/>
              </a:rPr>
              <a:t>Subgroup Analysis of the Second International Study of Infarct Survival</a:t>
            </a:r>
          </a:p>
        </p:txBody>
      </p:sp>
      <p:sp>
        <p:nvSpPr>
          <p:cNvPr id="97288" name="TextBox 11"/>
          <p:cNvSpPr txBox="1">
            <a:spLocks noChangeArrowheads="1"/>
          </p:cNvSpPr>
          <p:nvPr/>
        </p:nvSpPr>
        <p:spPr bwMode="auto">
          <a:xfrm>
            <a:off x="0" y="4868863"/>
            <a:ext cx="914400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254000" tIns="0" rIns="0" bIns="63500">
            <a:spAutoFit/>
          </a:bodyPr>
          <a:lstStyle>
            <a:lvl1pPr>
              <a:spcBef>
                <a:spcPct val="20000"/>
              </a:spcBef>
              <a:buClr>
                <a:srgbClr val="000066"/>
              </a:buClr>
              <a:buBlip>
                <a:blip r:embed="rId2"/>
              </a:buBlip>
              <a:defRPr sz="2400" b="1">
                <a:solidFill>
                  <a:srgbClr val="000066"/>
                </a:solidFill>
                <a:latin typeface="Arial" pitchFamily="34" charset="0"/>
                <a:ea typeface="ＭＳ Ｐゴシック" pitchFamily="34" charset="-128"/>
              </a:defRPr>
            </a:lvl1pPr>
            <a:lvl2pPr marL="742950" indent="-285750">
              <a:spcBef>
                <a:spcPct val="20000"/>
              </a:spcBef>
              <a:buClr>
                <a:srgbClr val="000066"/>
              </a:buClr>
              <a:buFont typeface="Wingdings" pitchFamily="2" charset="2"/>
              <a:buBlip>
                <a:blip r:embed="rId3"/>
              </a:buBlip>
              <a:defRPr sz="2000" b="1">
                <a:solidFill>
                  <a:schemeClr val="tx1"/>
                </a:solidFill>
                <a:latin typeface="Arial" pitchFamily="34" charset="0"/>
                <a:ea typeface="ＭＳ Ｐゴシック" pitchFamily="34" charset="-128"/>
              </a:defRPr>
            </a:lvl2pPr>
            <a:lvl3pPr marL="1143000" indent="-228600">
              <a:spcBef>
                <a:spcPct val="20000"/>
              </a:spcBef>
              <a:buClr>
                <a:srgbClr val="000066"/>
              </a:buClr>
              <a:buFont typeface="Wingdings" pitchFamily="2" charset="2"/>
              <a:buBlip>
                <a:blip r:embed="rId3"/>
              </a:buBlip>
              <a:defRPr sz="2000">
                <a:solidFill>
                  <a:schemeClr val="tx1"/>
                </a:solidFill>
                <a:latin typeface="Arial" pitchFamily="34" charset="0"/>
                <a:ea typeface="ＭＳ Ｐゴシック" pitchFamily="34" charset="-128"/>
              </a:defRPr>
            </a:lvl3pPr>
            <a:lvl4pPr marL="1600200" indent="-228600">
              <a:spcBef>
                <a:spcPct val="20000"/>
              </a:spcBef>
              <a:buClr>
                <a:srgbClr val="000066"/>
              </a:buClr>
              <a:buSzPct val="115000"/>
              <a:buFont typeface="Symbol" pitchFamily="18" charset="2"/>
              <a:buBlip>
                <a:blip r:embed="rId4"/>
              </a:buBlip>
              <a:defRPr sz="1600">
                <a:solidFill>
                  <a:schemeClr val="tx1"/>
                </a:solidFill>
                <a:latin typeface="Arial" pitchFamily="34" charset="0"/>
                <a:ea typeface="ＭＳ Ｐゴシック" pitchFamily="34" charset="-128"/>
              </a:defRPr>
            </a:lvl4pPr>
            <a:lvl5pPr marL="2057400" indent="-228600">
              <a:spcBef>
                <a:spcPct val="20000"/>
              </a:spcBef>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5pPr>
            <a:lvl6pPr marL="25146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6pPr>
            <a:lvl7pPr marL="29718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7pPr>
            <a:lvl8pPr marL="34290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8pPr>
            <a:lvl9pPr marL="3886200" indent="-228600" eaLnBrk="0" fontAlgn="base" hangingPunct="0">
              <a:spcBef>
                <a:spcPct val="20000"/>
              </a:spcBef>
              <a:spcAft>
                <a:spcPct val="0"/>
              </a:spcAft>
              <a:buClr>
                <a:srgbClr val="000066"/>
              </a:buClr>
              <a:buSzPct val="115000"/>
              <a:buFont typeface="Symbol" pitchFamily="18" charset="2"/>
              <a:buChar char="Þ"/>
              <a:defRPr sz="1600">
                <a:solidFill>
                  <a:schemeClr val="tx1"/>
                </a:solidFill>
                <a:latin typeface="Arial" pitchFamily="34" charset="0"/>
                <a:ea typeface="ＭＳ Ｐゴシック" pitchFamily="34" charset="-128"/>
              </a:defRPr>
            </a:lvl9pPr>
          </a:lstStyle>
          <a:p>
            <a:pPr eaLnBrk="1" hangingPunct="1">
              <a:spcBef>
                <a:spcPct val="50000"/>
              </a:spcBef>
              <a:buClrTx/>
              <a:buFontTx/>
              <a:buNone/>
            </a:pPr>
            <a:r>
              <a:rPr lang="en-US" altLang="en-US" sz="1200">
                <a:solidFill>
                  <a:schemeClr val="tx1"/>
                </a:solidFill>
                <a:latin typeface="Helvetica" pitchFamily="1" charset="0"/>
              </a:rPr>
              <a:t>Figure </a:t>
            </a:r>
            <a:r>
              <a:rPr lang="en-US" altLang="en-US" sz="1300">
                <a:solidFill>
                  <a:schemeClr val="tx1"/>
                </a:solidFill>
                <a:latin typeface="Helvetica" pitchFamily="1" charset="0"/>
              </a:rPr>
              <a:t>Legend</a:t>
            </a:r>
            <a:r>
              <a:rPr lang="en-US" altLang="en-US" sz="1200">
                <a:solidFill>
                  <a:schemeClr val="tx1"/>
                </a:solidFill>
                <a:latin typeface="Helvetica" pitchFamily="1" charset="0"/>
              </a:rPr>
              <a:t>:</a:t>
            </a:r>
          </a:p>
        </p:txBody>
      </p:sp>
      <p:cxnSp>
        <p:nvCxnSpPr>
          <p:cNvPr id="97289" name="Straight Connector 5"/>
          <p:cNvCxnSpPr>
            <a:cxnSpLocks noChangeShapeType="1"/>
          </p:cNvCxnSpPr>
          <p:nvPr/>
        </p:nvCxnSpPr>
        <p:spPr bwMode="auto">
          <a:xfrm>
            <a:off x="0" y="666750"/>
            <a:ext cx="9144000" cy="0"/>
          </a:xfrm>
          <a:prstGeom prst="line">
            <a:avLst/>
          </a:prstGeom>
          <a:noFill/>
          <a:ln w="38100" algn="ctr">
            <a:solidFill>
              <a:srgbClr val="999999"/>
            </a:solidFill>
            <a:round/>
            <a:headEnd/>
            <a:tailEnd/>
          </a:ln>
          <a:extLst>
            <a:ext uri="{909E8E84-426E-40DD-AFC4-6F175D3DCCD1}">
              <a14:hiddenFill xmlns:a14="http://schemas.microsoft.com/office/drawing/2010/main">
                <a:noFill/>
              </a14:hiddenFill>
            </a:ext>
          </a:extLst>
        </p:spPr>
      </p:cxnSp>
      <p:pic>
        <p:nvPicPr>
          <p:cNvPr id="97290" name="Picture 18"/>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254000" y="127000"/>
            <a:ext cx="2641600"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349" name="Picture 13" descr="Cover"/>
          <p:cNvPicPr>
            <a:picLocks noChangeAspect="1" noChangeArrowheads="1"/>
          </p:cNvPicPr>
          <p:nvPr/>
        </p:nvPicPr>
        <p:blipFill>
          <a:blip r:embed="rId6"/>
          <a:srcRect/>
          <a:stretch>
            <a:fillRect/>
          </a:stretch>
        </p:blipFill>
        <p:spPr bwMode="auto">
          <a:xfrm>
            <a:off x="254000" y="1965325"/>
            <a:ext cx="8640763" cy="2281238"/>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13" name="Rectangle 8"/>
          <p:cNvSpPr>
            <a:spLocks noGrp="1" noChangeArrowheads="1"/>
          </p:cNvSpPr>
          <p:nvPr>
            <p:ph type="ftr" sz="quarter" idx="11"/>
          </p:nvPr>
        </p:nvSpPr>
        <p:spPr>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a:lstStyle>
            <a:lvl1pPr>
              <a:defRPr sz="2400" b="1">
                <a:solidFill>
                  <a:srgbClr val="000066"/>
                </a:solidFill>
                <a:latin typeface="Arial" pitchFamily="34" charset="0"/>
                <a:ea typeface="ＭＳ Ｐゴシック" pitchFamily="1" charset="-128"/>
              </a:defRPr>
            </a:lvl1pPr>
            <a:lvl2pPr marL="742950" indent="-285750">
              <a:defRPr sz="2400" b="1">
                <a:solidFill>
                  <a:srgbClr val="000066"/>
                </a:solidFill>
                <a:latin typeface="Arial" pitchFamily="34" charset="0"/>
                <a:ea typeface="ＭＳ Ｐゴシック" pitchFamily="1" charset="-128"/>
              </a:defRPr>
            </a:lvl2pPr>
            <a:lvl3pPr marL="1143000" indent="-228600">
              <a:defRPr sz="2400" b="1">
                <a:solidFill>
                  <a:srgbClr val="000066"/>
                </a:solidFill>
                <a:latin typeface="Arial" pitchFamily="34" charset="0"/>
                <a:ea typeface="ＭＳ Ｐゴシック" pitchFamily="1" charset="-128"/>
              </a:defRPr>
            </a:lvl3pPr>
            <a:lvl4pPr marL="1600200" indent="-228600">
              <a:defRPr sz="2400" b="1">
                <a:solidFill>
                  <a:srgbClr val="000066"/>
                </a:solidFill>
                <a:latin typeface="Arial" pitchFamily="34" charset="0"/>
                <a:ea typeface="ＭＳ Ｐゴシック" pitchFamily="1" charset="-128"/>
              </a:defRPr>
            </a:lvl4pPr>
            <a:lvl5pPr marL="2057400" indent="-228600">
              <a:defRPr sz="2400" b="1">
                <a:solidFill>
                  <a:srgbClr val="000066"/>
                </a:solidFill>
                <a:latin typeface="Arial" pitchFamily="34" charset="0"/>
                <a:ea typeface="ＭＳ Ｐゴシック" pitchFamily="1"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1" charset="-128"/>
              </a:defRPr>
            </a:lvl9pPr>
          </a:lstStyle>
          <a:p>
            <a:pPr>
              <a:defRPr/>
            </a:pPr>
            <a:r>
              <a:rPr lang="de-DE" altLang="en-US" sz="1000" b="0" smtClean="0">
                <a:solidFill>
                  <a:schemeClr val="tx1"/>
                </a:solidFill>
              </a:rPr>
              <a:t>Pharmakoepidemiologie und Pharmakoökonomie © Dr. Roberto Frontini WS 2017/18 Stand 16.10.2017</a:t>
            </a:r>
            <a:endParaRPr lang="de-DE" altLang="en-US" sz="1000" b="0" dirty="0" smtClean="0">
              <a:solidFill>
                <a:schemeClr val="tx1"/>
              </a:solidFill>
            </a:endParaRPr>
          </a:p>
        </p:txBody>
      </p:sp>
      <p:sp>
        <p:nvSpPr>
          <p:cNvPr id="97293" name="Foliennummernplatzhalter 5"/>
          <p:cNvSpPr>
            <a:spLocks noGrp="1"/>
          </p:cNvSpPr>
          <p:nvPr>
            <p:ph type="sldNum" sz="quarter" idx="10"/>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rgbClr val="000066"/>
                </a:solidFill>
                <a:latin typeface="Arial" pitchFamily="34" charset="0"/>
                <a:ea typeface="ＭＳ Ｐゴシック" pitchFamily="34" charset="-128"/>
              </a:defRPr>
            </a:lvl1pPr>
            <a:lvl2pPr marL="742950" indent="-285750">
              <a:defRPr sz="2400" b="1">
                <a:solidFill>
                  <a:srgbClr val="000066"/>
                </a:solidFill>
                <a:latin typeface="Arial" pitchFamily="34" charset="0"/>
                <a:ea typeface="ＭＳ Ｐゴシック" pitchFamily="34" charset="-128"/>
              </a:defRPr>
            </a:lvl2pPr>
            <a:lvl3pPr marL="1143000" indent="-228600">
              <a:defRPr sz="2400" b="1">
                <a:solidFill>
                  <a:srgbClr val="000066"/>
                </a:solidFill>
                <a:latin typeface="Arial" pitchFamily="34" charset="0"/>
                <a:ea typeface="ＭＳ Ｐゴシック" pitchFamily="34" charset="-128"/>
              </a:defRPr>
            </a:lvl3pPr>
            <a:lvl4pPr marL="1600200" indent="-228600">
              <a:defRPr sz="2400" b="1">
                <a:solidFill>
                  <a:srgbClr val="000066"/>
                </a:solidFill>
                <a:latin typeface="Arial" pitchFamily="34" charset="0"/>
                <a:ea typeface="ＭＳ Ｐゴシック" pitchFamily="34" charset="-128"/>
              </a:defRPr>
            </a:lvl4pPr>
            <a:lvl5pPr marL="2057400" indent="-228600">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defRPr sz="2400" b="1">
                <a:solidFill>
                  <a:srgbClr val="000066"/>
                </a:solidFill>
                <a:latin typeface="Arial" pitchFamily="34" charset="0"/>
                <a:ea typeface="ＭＳ Ｐゴシック" pitchFamily="34" charset="-128"/>
              </a:defRPr>
            </a:lvl9pPr>
          </a:lstStyle>
          <a:p>
            <a:fld id="{86C10314-06BE-4B97-B1C8-E131F568504F}" type="slidenum">
              <a:rPr lang="de-DE" altLang="en-US" sz="900" smtClean="0">
                <a:solidFill>
                  <a:schemeClr val="accent2"/>
                </a:solidFill>
              </a:rPr>
              <a:pPr/>
              <a:t>98</a:t>
            </a:fld>
            <a:endParaRPr lang="de-DE" altLang="en-US" sz="1400" b="0" smtClean="0">
              <a:solidFill>
                <a:schemeClr val="tx1"/>
              </a:solidFill>
            </a:endParaRPr>
          </a:p>
        </p:txBody>
      </p:sp>
    </p:spTree>
  </p:cSld>
  <p:clrMapOvr>
    <a:masterClrMapping/>
  </p:clrMapOvr>
  <p:transition>
    <p:zoom/>
  </p:transition>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685800" y="538490"/>
            <a:ext cx="7772400" cy="523220"/>
          </a:xfrm>
        </p:spPr>
        <p:txBody>
          <a:bodyPr/>
          <a:lstStyle/>
          <a:p>
            <a:r>
              <a:rPr lang="de-DE" dirty="0" smtClean="0"/>
              <a:t>Zufall oder Ursache?</a:t>
            </a:r>
            <a:endParaRPr lang="en-GB" dirty="0"/>
          </a:p>
        </p:txBody>
      </p:sp>
      <p:sp>
        <p:nvSpPr>
          <p:cNvPr id="3" name="Inhaltsplatzhalter 2"/>
          <p:cNvSpPr>
            <a:spLocks noGrp="1"/>
          </p:cNvSpPr>
          <p:nvPr>
            <p:ph idx="1"/>
          </p:nvPr>
        </p:nvSpPr>
        <p:spPr/>
        <p:txBody>
          <a:bodyPr/>
          <a:lstStyle/>
          <a:p>
            <a:r>
              <a:rPr lang="de-DE" dirty="0" smtClean="0"/>
              <a:t>Iren, dessen Name „Brady“ ist, haben ein doppeltes Risiko (1.38%/0.61%) einen Herzschrittmacher implantiert zu bekommen*</a:t>
            </a:r>
            <a:br>
              <a:rPr lang="de-DE" dirty="0" smtClean="0"/>
            </a:br>
            <a:endParaRPr lang="de-DE" dirty="0" smtClean="0"/>
          </a:p>
          <a:p>
            <a:pPr lvl="1"/>
            <a:r>
              <a:rPr lang="de-DE" dirty="0" smtClean="0"/>
              <a:t>Führt der Name zu mehr Interventionen? </a:t>
            </a:r>
            <a:br>
              <a:rPr lang="de-DE" dirty="0" smtClean="0"/>
            </a:br>
            <a:r>
              <a:rPr lang="de-DE" dirty="0" smtClean="0"/>
              <a:t>(</a:t>
            </a:r>
            <a:r>
              <a:rPr lang="de-DE" dirty="0" err="1" smtClean="0"/>
              <a:t>nominativer</a:t>
            </a:r>
            <a:r>
              <a:rPr lang="de-DE" dirty="0" smtClean="0"/>
              <a:t> Determinismus“)</a:t>
            </a:r>
          </a:p>
          <a:p>
            <a:pPr lvl="1"/>
            <a:r>
              <a:rPr lang="de-DE" dirty="0" smtClean="0"/>
              <a:t>Mutation über Generationen des HCN4-Ionenkanal?</a:t>
            </a:r>
            <a:endParaRPr lang="en-GB" dirty="0"/>
          </a:p>
        </p:txBody>
      </p:sp>
      <p:sp>
        <p:nvSpPr>
          <p:cNvPr id="4" name="Foliennummernplatzhalter 3"/>
          <p:cNvSpPr>
            <a:spLocks noGrp="1"/>
          </p:cNvSpPr>
          <p:nvPr>
            <p:ph type="sldNum" sz="quarter" idx="10"/>
          </p:nvPr>
        </p:nvSpPr>
        <p:spPr/>
        <p:txBody>
          <a:bodyPr/>
          <a:lstStyle/>
          <a:p>
            <a:pPr>
              <a:defRPr/>
            </a:pPr>
            <a:fld id="{C5E49F68-351C-4A78-AF39-71D6F8E524F4}" type="slidenum">
              <a:rPr lang="de-DE" altLang="en-US" smtClean="0"/>
              <a:pPr>
                <a:defRPr/>
              </a:pPr>
              <a:t>99</a:t>
            </a:fld>
            <a:endParaRPr lang="de-DE" altLang="en-US" sz="1400" b="0">
              <a:solidFill>
                <a:schemeClr val="tx1"/>
              </a:solidFill>
            </a:endParaRPr>
          </a:p>
        </p:txBody>
      </p:sp>
      <p:sp>
        <p:nvSpPr>
          <p:cNvPr id="5" name="Fußzeilenplatzhalter 4"/>
          <p:cNvSpPr>
            <a:spLocks noGrp="1"/>
          </p:cNvSpPr>
          <p:nvPr>
            <p:ph type="ftr" sz="quarter" idx="11"/>
          </p:nvPr>
        </p:nvSpPr>
        <p:spPr/>
        <p:txBody>
          <a:bodyPr/>
          <a:lstStyle/>
          <a:p>
            <a:pPr>
              <a:defRPr/>
            </a:pPr>
            <a:r>
              <a:rPr lang="de-DE" altLang="en-US" smtClean="0"/>
              <a:t>Pharmakoepidemiologie und Pharmakoökonomie © Dr. Roberto Frontini WS 2017/18 Stand 16.10.2017</a:t>
            </a:r>
            <a:endParaRPr lang="de-DE" altLang="en-US" dirty="0"/>
          </a:p>
        </p:txBody>
      </p:sp>
      <p:sp>
        <p:nvSpPr>
          <p:cNvPr id="6" name="Text Box 5"/>
          <p:cNvSpPr txBox="1">
            <a:spLocks noChangeArrowheads="1"/>
          </p:cNvSpPr>
          <p:nvPr/>
        </p:nvSpPr>
        <p:spPr bwMode="auto">
          <a:xfrm>
            <a:off x="1324456" y="6093402"/>
            <a:ext cx="6588125" cy="179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1pPr>
            <a:lvl2pPr marL="742950" indent="-285750">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2pPr>
            <a:lvl3pPr marL="1143000" indent="-228600">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3pPr>
            <a:lvl4pPr marL="1600200" indent="-228600">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4pPr>
            <a:lvl5pPr marL="2057400" indent="-228600">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5pPr>
            <a:lvl6pPr marL="25146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6pPr>
            <a:lvl7pPr marL="29718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7pPr>
            <a:lvl8pPr marL="34290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8pPr>
            <a:lvl9pPr marL="3886200" indent="-228600" eaLnBrk="0" fontAlgn="base" hangingPunct="0">
              <a:lnSpc>
                <a:spcPct val="90000"/>
              </a:lnSpc>
              <a:spcBef>
                <a:spcPct val="50000"/>
              </a:spcBef>
              <a:spcAft>
                <a:spcPct val="0"/>
              </a:spcAft>
              <a:buSzPct val="90000"/>
              <a:tabLst>
                <a:tab pos="723900" algn="l"/>
                <a:tab pos="1447800" algn="l"/>
                <a:tab pos="2171700" algn="l"/>
                <a:tab pos="2895600" algn="l"/>
                <a:tab pos="3619500" algn="l"/>
                <a:tab pos="4343400" algn="l"/>
                <a:tab pos="5067300" algn="l"/>
                <a:tab pos="5791200" algn="l"/>
                <a:tab pos="6515100" algn="l"/>
              </a:tabLst>
              <a:defRPr sz="2400" b="1">
                <a:solidFill>
                  <a:srgbClr val="000066"/>
                </a:solidFill>
                <a:latin typeface="Arial" pitchFamily="34" charset="0"/>
                <a:ea typeface="ＭＳ Ｐゴシック" pitchFamily="34" charset="-128"/>
              </a:defRPr>
            </a:lvl9pPr>
          </a:lstStyle>
          <a:p>
            <a:pPr eaLnBrk="1">
              <a:lnSpc>
                <a:spcPct val="97000"/>
              </a:lnSpc>
              <a:spcBef>
                <a:spcPct val="0"/>
              </a:spcBef>
              <a:buClr>
                <a:srgbClr val="000000"/>
              </a:buClr>
              <a:buSzPct val="45000"/>
              <a:buFont typeface="StarSymbol" charset="0"/>
              <a:buNone/>
            </a:pPr>
            <a:r>
              <a:rPr lang="de-DE" altLang="en-US" sz="1200" dirty="0" smtClean="0">
                <a:solidFill>
                  <a:schemeClr val="tx1"/>
                </a:solidFill>
              </a:rPr>
              <a:t>* </a:t>
            </a:r>
            <a:r>
              <a:rPr lang="de-DE" altLang="en-US" sz="1200" dirty="0" err="1" smtClean="0">
                <a:solidFill>
                  <a:schemeClr val="tx1"/>
                </a:solidFill>
              </a:rPr>
              <a:t>Keaney</a:t>
            </a:r>
            <a:r>
              <a:rPr lang="de-DE" altLang="en-US" sz="1200" dirty="0" smtClean="0">
                <a:solidFill>
                  <a:schemeClr val="tx1"/>
                </a:solidFill>
              </a:rPr>
              <a:t> JJ et </a:t>
            </a:r>
            <a:r>
              <a:rPr lang="de-DE" altLang="en-US" sz="1200" dirty="0" err="1" smtClean="0">
                <a:solidFill>
                  <a:schemeClr val="tx1"/>
                </a:solidFill>
              </a:rPr>
              <a:t>al:BMJ</a:t>
            </a:r>
            <a:r>
              <a:rPr lang="de-DE" altLang="en-US" sz="1200" dirty="0" smtClean="0">
                <a:solidFill>
                  <a:schemeClr val="tx1"/>
                </a:solidFill>
              </a:rPr>
              <a:t> 2013;347:f6627</a:t>
            </a:r>
            <a:endParaRPr lang="en-GB" altLang="en-US" sz="1200" dirty="0">
              <a:solidFill>
                <a:schemeClr val="tx1"/>
              </a:solidFill>
            </a:endParaRPr>
          </a:p>
        </p:txBody>
      </p:sp>
    </p:spTree>
    <p:extLst>
      <p:ext uri="{BB962C8B-B14F-4D97-AF65-F5344CB8AC3E}">
        <p14:creationId xmlns:p14="http://schemas.microsoft.com/office/powerpoint/2010/main" val="914305965"/>
      </p:ext>
    </p:extLst>
  </p:cSld>
  <p:clrMapOvr>
    <a:masterClrMapping/>
  </p:clrMapOvr>
  <p:transition>
    <p:zoom/>
  </p:transition>
  <p:timing>
    <p:tnLst>
      <p:par>
        <p:cTn id="1" dur="indefinite" restart="never" nodeType="tmRoot"/>
      </p:par>
    </p:tnLst>
  </p:timing>
</p:sld>
</file>

<file path=ppt/theme/theme1.xml><?xml version="1.0" encoding="utf-8"?>
<a:theme xmlns:a="http://schemas.openxmlformats.org/drawingml/2006/main" name="Standarddesign">
  <a:themeElements>
    <a:clrScheme name="Standard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Standarddesign">
      <a:majorFont>
        <a:latin typeface="Arial"/>
        <a:ea typeface=""/>
        <a:cs typeface=""/>
      </a:majorFont>
      <a:minorFont>
        <a:latin typeface="Arial"/>
        <a:ea typeface=""/>
        <a:cs typeface=""/>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folHlink"/>
        </a:solid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342900" marR="0" indent="-342900" algn="ctr" defTabSz="914400" rtl="0" eaLnBrk="0" fontAlgn="base" latinLnBrk="0" hangingPunct="0">
          <a:lnSpc>
            <a:spcPct val="90000"/>
          </a:lnSpc>
          <a:spcBef>
            <a:spcPct val="50000"/>
          </a:spcBef>
          <a:spcAft>
            <a:spcPct val="0"/>
          </a:spcAft>
          <a:buClrTx/>
          <a:buSzPct val="90000"/>
          <a:buFontTx/>
          <a:buNone/>
          <a:tabLst/>
          <a:defRPr kumimoji="0" lang="de-DE" sz="2400" b="1" i="0" u="none" strike="noStrike" cap="none" normalizeH="0" baseline="0" smtClean="0">
            <a:ln>
              <a:noFill/>
            </a:ln>
            <a:solidFill>
              <a:srgbClr val="000066"/>
            </a:solidFill>
            <a:effectLst/>
            <a:latin typeface="Arial" pitchFamily="34" charset="0"/>
          </a:defRPr>
        </a:defPPr>
      </a:lstStyle>
    </a:spDef>
    <a:lnDef>
      <a:spPr bwMode="auto">
        <a:xfrm>
          <a:off x="0" y="0"/>
          <a:ext cx="1" cy="1"/>
        </a:xfrm>
        <a:custGeom>
          <a:avLst/>
          <a:gdLst/>
          <a:ahLst/>
          <a:cxnLst/>
          <a:rect l="0" t="0" r="0" b="0"/>
          <a:pathLst/>
        </a:custGeom>
        <a:solidFill>
          <a:schemeClr val="folHlink"/>
        </a:solid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342900" marR="0" indent="-342900" algn="ctr" defTabSz="914400" rtl="0" eaLnBrk="0" fontAlgn="base" latinLnBrk="0" hangingPunct="0">
          <a:lnSpc>
            <a:spcPct val="90000"/>
          </a:lnSpc>
          <a:spcBef>
            <a:spcPct val="50000"/>
          </a:spcBef>
          <a:spcAft>
            <a:spcPct val="0"/>
          </a:spcAft>
          <a:buClrTx/>
          <a:buSzPct val="90000"/>
          <a:buFontTx/>
          <a:buNone/>
          <a:tabLst/>
          <a:defRPr kumimoji="0" lang="de-DE" sz="2400" b="1" i="0" u="none" strike="noStrike" cap="none" normalizeH="0" baseline="0" smtClean="0">
            <a:ln>
              <a:noFill/>
            </a:ln>
            <a:solidFill>
              <a:srgbClr val="000066"/>
            </a:solidFill>
            <a:effectLst/>
            <a:latin typeface="Arial" pitchFamily="34" charset="0"/>
          </a:defRPr>
        </a:defPPr>
      </a:lstStyle>
    </a:lnDef>
  </a:objectDefaults>
  <a:extraClrSchemeLst>
    <a:extraClrScheme>
      <a:clrScheme name="Standard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Standard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Standard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Standard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Standard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Standard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Standard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Larissa-Design">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Larissa">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Larissa-Design">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Larissa">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Standard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emplate>Blends</Template>
  <TotalTime>0</TotalTime>
  <Words>23507</Words>
  <Application>Microsoft Macintosh PowerPoint</Application>
  <PresentationFormat>Bildschirmpräsentation (4:3)</PresentationFormat>
  <Paragraphs>6511</Paragraphs>
  <Slides>342</Slides>
  <Notes>211</Notes>
  <HiddenSlides>0</HiddenSlides>
  <MMClips>0</MMClips>
  <ScaleCrop>false</ScaleCrop>
  <HeadingPairs>
    <vt:vector size="8" baseType="variant">
      <vt:variant>
        <vt:lpstr>Verwendete Schriftarten</vt:lpstr>
      </vt:variant>
      <vt:variant>
        <vt:i4>14</vt:i4>
      </vt:variant>
      <vt:variant>
        <vt:lpstr>Design</vt:lpstr>
      </vt:variant>
      <vt:variant>
        <vt:i4>1</vt:i4>
      </vt:variant>
      <vt:variant>
        <vt:lpstr>Eingebettete OLE-Server</vt:lpstr>
      </vt:variant>
      <vt:variant>
        <vt:i4>7</vt:i4>
      </vt:variant>
      <vt:variant>
        <vt:lpstr>Folientitel</vt:lpstr>
      </vt:variant>
      <vt:variant>
        <vt:i4>342</vt:i4>
      </vt:variant>
    </vt:vector>
  </HeadingPairs>
  <TitlesOfParts>
    <vt:vector size="364" baseType="lpstr">
      <vt:lpstr>Arial</vt:lpstr>
      <vt:lpstr>Arial Unicode MS</vt:lpstr>
      <vt:lpstr>Calibri</vt:lpstr>
      <vt:lpstr>Comic Sans MS</vt:lpstr>
      <vt:lpstr>Garamond</vt:lpstr>
      <vt:lpstr>Helvetica</vt:lpstr>
      <vt:lpstr>inherit</vt:lpstr>
      <vt:lpstr>ＭＳ Ｐゴシック</vt:lpstr>
      <vt:lpstr>msgothic</vt:lpstr>
      <vt:lpstr>StarSymbol</vt:lpstr>
      <vt:lpstr>Symbol</vt:lpstr>
      <vt:lpstr>SymbolPS</vt:lpstr>
      <vt:lpstr>Times New Roman</vt:lpstr>
      <vt:lpstr>Wingdings</vt:lpstr>
      <vt:lpstr>Standarddesign</vt:lpstr>
      <vt:lpstr>Zeichnung</vt:lpstr>
      <vt:lpstr>Dokument</vt:lpstr>
      <vt:lpstr>Equation</vt:lpstr>
      <vt:lpstr>Formel</vt:lpstr>
      <vt:lpstr>Document</vt:lpstr>
      <vt:lpstr>Diagramm</vt:lpstr>
      <vt:lpstr>Excel.Chart.8</vt:lpstr>
      <vt:lpstr>Klinische Pharmazie</vt:lpstr>
      <vt:lpstr>Literatur</vt:lpstr>
      <vt:lpstr>Literatur</vt:lpstr>
      <vt:lpstr>Agenda</vt:lpstr>
      <vt:lpstr>Pharmakoepidemiologie</vt:lpstr>
      <vt:lpstr>Bedeutung der Pharmakoepidemiologie und der Pharmakoökonomie für die Pharmazie</vt:lpstr>
      <vt:lpstr>Bedeutung der Pharmakoepidemiologie und der Pharmakoökonomie für die Pharmazie</vt:lpstr>
      <vt:lpstr>Die Entstehung der Epidemiologie</vt:lpstr>
      <vt:lpstr>Die Entstehung der Epidemiologie</vt:lpstr>
      <vt:lpstr>Genetik und Umwelt</vt:lpstr>
      <vt:lpstr>Epidemiologische Heuristik</vt:lpstr>
      <vt:lpstr>Bedeutung der Pharmakoepidemiologie für die Therapie im Sinne des Patienten</vt:lpstr>
      <vt:lpstr>Das Problem der Wahrnehmung</vt:lpstr>
      <vt:lpstr>Das Problem der Wahrnehmung  Die Craik-Cornsweet-O‘Brien-Täuschung</vt:lpstr>
      <vt:lpstr>Zufall und Wahrnehmung</vt:lpstr>
      <vt:lpstr>Zufall und Wahrnehmung</vt:lpstr>
      <vt:lpstr>Die subjektive (klinische) Erfahrung und die Gefahr der Täuschung </vt:lpstr>
      <vt:lpstr> Das Dreieck Patient – Arzt – Apotheker</vt:lpstr>
      <vt:lpstr> Das Dreieck Patient – Arzt – Apotheker</vt:lpstr>
      <vt:lpstr>Die Stärke des Pharmazeuten</vt:lpstr>
      <vt:lpstr>Pharmakoepidemiologie als Grundlage einer optimalen Therapie im Sinne des Patienten</vt:lpstr>
      <vt:lpstr>Warum benutzen Ärzte Therapien, die nicht wirksam sind?</vt:lpstr>
      <vt:lpstr>Arzt und Apotheker als therapeutischer Team</vt:lpstr>
      <vt:lpstr>Werbung  und Evidence Based Medicine</vt:lpstr>
      <vt:lpstr>Evidence-based medicine: die einzige Wahrheit?</vt:lpstr>
      <vt:lpstr>2 Pharmakoepidemiologie  2.1 Die klinische Prüfung</vt:lpstr>
      <vt:lpstr>2.1.1 Gesetzliche und Ethische Grundlagen</vt:lpstr>
      <vt:lpstr>2.1.1 Gesetzliche und Ethische Grundlagen</vt:lpstr>
      <vt:lpstr>2.1.1 Gesetzliche und Ethische Grundlagen</vt:lpstr>
      <vt:lpstr>Verpflichtung zur Publikation</vt:lpstr>
      <vt:lpstr>2.1.1 Gesetzliche und Ethische Grundlagen</vt:lpstr>
      <vt:lpstr>Zarin DA et al. N Engl J Med 2015;372:174-180.</vt:lpstr>
      <vt:lpstr>2.1.2 Die Phasen der klinischen Prüfung  Entwicklungsgang eines Arzneimittels</vt:lpstr>
      <vt:lpstr>2.1.2 Die Phasen der klinischen Prüfung  Entwicklungsgang eines Arzneimittels</vt:lpstr>
      <vt:lpstr>PowerPoint-Präsentation</vt:lpstr>
      <vt:lpstr>2.1.2 Die Phasen der klinischen Prüfung</vt:lpstr>
      <vt:lpstr>Studie / Patient / Terminologie</vt:lpstr>
      <vt:lpstr>PowerPoint-Präsentation</vt:lpstr>
      <vt:lpstr>2.1.2 Die Phasen der klinischen Prüfung</vt:lpstr>
      <vt:lpstr>2.1.2 Die Phasen der klinischen Prüfung</vt:lpstr>
      <vt:lpstr>2.1.2 Die Phasen der klinischen Prüfung</vt:lpstr>
      <vt:lpstr>2.1.2 Die Phasen der klinischen Prüfung</vt:lpstr>
      <vt:lpstr>2.1.2 Die Phasen der klinischen Prüfung</vt:lpstr>
      <vt:lpstr>2.1.2 Die Phasen der klinischen Prüfung</vt:lpstr>
      <vt:lpstr>2.1.2 Die Phasen der klinischen Prüfung</vt:lpstr>
      <vt:lpstr>2.1.2 Die Phasen der klinischen Prüfung</vt:lpstr>
      <vt:lpstr>2.1.3 Zulassung</vt:lpstr>
      <vt:lpstr>Stand der Studien, die von der FDA wegen Sicherheitsbedenken verlangt wurden</vt:lpstr>
      <vt:lpstr>2.1.3 Zulassung</vt:lpstr>
      <vt:lpstr>2.1.3 Zulassung: Sinn und Unsinn</vt:lpstr>
      <vt:lpstr>2.1.3 Zulassung: Sinn und Unsinn</vt:lpstr>
      <vt:lpstr>2.1.3 Zulassung: Sinn und Unsinn</vt:lpstr>
      <vt:lpstr>2.1.4 off label / compassionate use</vt:lpstr>
      <vt:lpstr>Anteil von Spezialitäten an Zulassung (FDA 2010-2012)*</vt:lpstr>
      <vt:lpstr>UAW (FDA 2110-2012)*</vt:lpstr>
      <vt:lpstr>Mängel (FDA 2110-2012)*</vt:lpstr>
      <vt:lpstr>PowerPoint-Präsentation</vt:lpstr>
      <vt:lpstr>PowerPoint-Präsentation</vt:lpstr>
      <vt:lpstr>2 Pharmakoepidemiologie  2.2 Methodische Grundlagen</vt:lpstr>
      <vt:lpstr>2.2.1 Biometrische Grundlagen</vt:lpstr>
      <vt:lpstr>2.2.1 Biometrische Grundlagen</vt:lpstr>
      <vt:lpstr>2.2.1 Biometrische Grundlagen</vt:lpstr>
      <vt:lpstr>2.2.1 Biometrische Grundlagen</vt:lpstr>
      <vt:lpstr>Einfluss der Anzahl der Patienten</vt:lpstr>
      <vt:lpstr>2.2.1 Superiority, Equivalence, non inferiority*</vt:lpstr>
      <vt:lpstr>2.2.1 Biometrische Grundlagen „superiority trial“</vt:lpstr>
      <vt:lpstr>2.2.1 Biometrische Grundlagen „non inferiority trial“ (Test Einseitig) “equivalence trial“ (Test beidseitig)</vt:lpstr>
      <vt:lpstr>2.2.1 Biometrische Grundlagen</vt:lpstr>
      <vt:lpstr>2.2.1 Biometrische Grundlagen</vt:lpstr>
      <vt:lpstr>2.2.1 Biometrische Grundlagen</vt:lpstr>
      <vt:lpstr>PowerPoint-Präsentation</vt:lpstr>
      <vt:lpstr>PowerPoint-Präsentation</vt:lpstr>
      <vt:lpstr>Immer knapp signifikant?</vt:lpstr>
      <vt:lpstr>Immer knapp signifikant?</vt:lpstr>
      <vt:lpstr>2.2.1 Biometrische Grundlagen</vt:lpstr>
      <vt:lpstr>2.2.1 Biometrische Grundlagen</vt:lpstr>
      <vt:lpstr>2.2.1 Biometrische Grundlagen</vt:lpstr>
      <vt:lpstr>Beispiel</vt:lpstr>
      <vt:lpstr>2.2.1 Biometrische Grundlagen</vt:lpstr>
      <vt:lpstr>2.2.1 Biometrische Grundlagen</vt:lpstr>
      <vt:lpstr>2.2.1 Biometrische Grundlagen</vt:lpstr>
      <vt:lpstr>2.2.1 Biometrische Grundlagen</vt:lpstr>
      <vt:lpstr>2.2.1 Biometrische Grundlagen</vt:lpstr>
      <vt:lpstr>2.2.1 Biometrische Grundlagen</vt:lpstr>
      <vt:lpstr>2.2.1 Biometrische Grundlagen</vt:lpstr>
      <vt:lpstr>2.2.1 Biometrische Grundlagen</vt:lpstr>
      <vt:lpstr>2.2.1 Biometrische Grundlagen</vt:lpstr>
      <vt:lpstr>2.2.1 Biometrische Grundlagen</vt:lpstr>
      <vt:lpstr>2.2.1 Biometrische Grundlagen</vt:lpstr>
      <vt:lpstr>2.2.1 Biometrische Grundlagen</vt:lpstr>
      <vt:lpstr>2.2.1 Biometrische Grundlagen</vt:lpstr>
      <vt:lpstr>2.2.1 Biometrische Grundlagen</vt:lpstr>
      <vt:lpstr>PowerPoint-Präsentation</vt:lpstr>
      <vt:lpstr>PowerPoint-Präsentation</vt:lpstr>
      <vt:lpstr>2.2.1 Biometrische Grundlagen</vt:lpstr>
      <vt:lpstr>2.2.1 Biometrische Grundlagen</vt:lpstr>
      <vt:lpstr>2.2.1 Biometrische Grundlagen</vt:lpstr>
      <vt:lpstr>PowerPoint-Präsentation</vt:lpstr>
      <vt:lpstr>Zufall oder Ursache?</vt:lpstr>
      <vt:lpstr>PowerPoint-Präsentation</vt:lpstr>
      <vt:lpstr>2.2.1 Biometrische Grundlagen</vt:lpstr>
      <vt:lpstr>PowerPoint-Präsentation</vt:lpstr>
      <vt:lpstr>PowerPoint-Präsentation</vt:lpstr>
      <vt:lpstr>2.2.1 Biometrische Grundlagen</vt:lpstr>
      <vt:lpstr>2.2.2 Studienpopulation</vt:lpstr>
      <vt:lpstr>2.2.2 Studienpopulation</vt:lpstr>
      <vt:lpstr>PowerPoint-Präsentation</vt:lpstr>
      <vt:lpstr>PowerPoint-Präsentation</vt:lpstr>
      <vt:lpstr>2.2.2 Studienpopulation</vt:lpstr>
      <vt:lpstr>2.2.2 Studienpopulation</vt:lpstr>
      <vt:lpstr>2.2.2 Studienpopulation</vt:lpstr>
      <vt:lpstr>2.2.2 Studienpopulation</vt:lpstr>
      <vt:lpstr>2.2.2 Studienpopulation</vt:lpstr>
      <vt:lpstr>2.2.2 Studienpopulation</vt:lpstr>
      <vt:lpstr>2.2.3 Zielgrößen</vt:lpstr>
      <vt:lpstr>2.2.3.1 Endpunkt</vt:lpstr>
      <vt:lpstr>2.2.3.1 Endpunkt (Onkologie)</vt:lpstr>
      <vt:lpstr>2.2.3 Zielgrößen</vt:lpstr>
      <vt:lpstr>2.2.3 Zielgrößen</vt:lpstr>
      <vt:lpstr>2.2.3 Zielgrößen</vt:lpstr>
      <vt:lpstr>2.2.3 Zielgrößen</vt:lpstr>
      <vt:lpstr>2.2.3 Zielgrößen</vt:lpstr>
      <vt:lpstr>2.2.3 Zielgrößen</vt:lpstr>
      <vt:lpstr>2.2.3 Zielgrößen</vt:lpstr>
      <vt:lpstr>Ein wahres Beispiel !</vt:lpstr>
      <vt:lpstr>PowerPoint-Präsentation</vt:lpstr>
      <vt:lpstr>PowerPoint-Präsentation</vt:lpstr>
      <vt:lpstr>PowerPoint-Präsentation</vt:lpstr>
      <vt:lpstr>2.2.3 Zielgrößen</vt:lpstr>
      <vt:lpstr>2.2.3 Zielgrößen</vt:lpstr>
      <vt:lpstr>2.2.4 Studientypen</vt:lpstr>
      <vt:lpstr>2.2.4 Studientypen</vt:lpstr>
      <vt:lpstr>2.2.4 Studientypen</vt:lpstr>
      <vt:lpstr>2.2.4 Studientypen</vt:lpstr>
      <vt:lpstr>2.2.4 Studientypen</vt:lpstr>
      <vt:lpstr>2.2.4 Studientypen</vt:lpstr>
      <vt:lpstr>2.2.4 Studientypen</vt:lpstr>
      <vt:lpstr>2.2.4 Studientypen</vt:lpstr>
      <vt:lpstr>2.2.4 Studientypen</vt:lpstr>
      <vt:lpstr>2.2.4 Studientypen</vt:lpstr>
      <vt:lpstr>2.2.4 Studientypen</vt:lpstr>
      <vt:lpstr>2.2.4 Studientypen</vt:lpstr>
      <vt:lpstr>PowerPoint-Präsentation</vt:lpstr>
      <vt:lpstr>2.2.4 Studientypen</vt:lpstr>
      <vt:lpstr>2.2.4 Studientypen</vt:lpstr>
      <vt:lpstr>2.2.4 Studientypen</vt:lpstr>
      <vt:lpstr>2.2.4 Studientypen</vt:lpstr>
      <vt:lpstr>Beispiel</vt:lpstr>
      <vt:lpstr>2.2.4 Studientypen</vt:lpstr>
      <vt:lpstr>2.2.4 Studientypen</vt:lpstr>
      <vt:lpstr>2.2.4 Studientypen</vt:lpstr>
      <vt:lpstr>2.2.4 Studientypen</vt:lpstr>
      <vt:lpstr>2.2.4 Studientypen</vt:lpstr>
      <vt:lpstr>2.2.4 Studientypen</vt:lpstr>
      <vt:lpstr>2.2.4 Studientypen</vt:lpstr>
      <vt:lpstr>2.2.4 Studientypen</vt:lpstr>
      <vt:lpstr>2.2.4 Studientypen</vt:lpstr>
      <vt:lpstr>PowerPoint-Präsentation</vt:lpstr>
      <vt:lpstr>Beispiel Tranexamsäure bei Kopfverletzungen</vt:lpstr>
      <vt:lpstr>2.2.4 Studientypen</vt:lpstr>
      <vt:lpstr>Qualitätskriterien für RCT</vt:lpstr>
      <vt:lpstr>2.2.4 Studientypen</vt:lpstr>
      <vt:lpstr>PowerPoint-Präsentation</vt:lpstr>
      <vt:lpstr>2.2.5 Metaanalyse</vt:lpstr>
      <vt:lpstr>2.2.5 Metaanalyse</vt:lpstr>
      <vt:lpstr>2.2.5 Metaanalyse</vt:lpstr>
      <vt:lpstr>2.2.5 Metaanalyse</vt:lpstr>
      <vt:lpstr>2.2.5 Metaanalyse</vt:lpstr>
      <vt:lpstr>2.2.5 Metaanalyse</vt:lpstr>
      <vt:lpstr>PowerPoint-Präsentation</vt:lpstr>
      <vt:lpstr>PowerPoint-Präsentation</vt:lpstr>
      <vt:lpstr>PowerPoint-Präsentation</vt:lpstr>
      <vt:lpstr>2.2.5 Metaanalyse</vt:lpstr>
      <vt:lpstr>2.2.5 Metaanalyse</vt:lpstr>
      <vt:lpstr>2.2.5 Metaanalyse</vt:lpstr>
      <vt:lpstr>2.2.5 Metaanalyse</vt:lpstr>
      <vt:lpstr>PowerPoint-Präsentation</vt:lpstr>
      <vt:lpstr>PowerPoint-Präsentation</vt:lpstr>
      <vt:lpstr>PowerPoint-Präsentation</vt:lpstr>
      <vt:lpstr>2 Pharmakoepidemiologie  2.3 Evidenz basierte Medizin (EbM)</vt:lpstr>
      <vt:lpstr>2.3.1.Die Vierfelder-Tafel (Diagnostik)</vt:lpstr>
      <vt:lpstr>2.3.1 Die Kenngrößen der EbM in der Diagnostik</vt:lpstr>
      <vt:lpstr>2.3.1 Die Kenngrößen der EbM in der Diagnostik</vt:lpstr>
      <vt:lpstr>2.3.1 Die Kenngrößen der EbM in der Diagnostik</vt:lpstr>
      <vt:lpstr>2.3.1 Die Kenngrößen der EbM in der Diagnostik</vt:lpstr>
      <vt:lpstr>2.3.1 Die Kenngrößen der EbM in der Diagnostik</vt:lpstr>
      <vt:lpstr>2.3.1 Die Kenngrößen der EbM in der Diagnostik</vt:lpstr>
      <vt:lpstr>2.3.1 Die Kenngrößen der EbM in der Diagnostik</vt:lpstr>
      <vt:lpstr>PowerPoint-Präsentation</vt:lpstr>
      <vt:lpstr>2.3.1 Die Kenngrößen der EbM in der Diagnostik</vt:lpstr>
      <vt:lpstr>Bayes-Satz</vt:lpstr>
      <vt:lpstr>2.3.2 Die Vierfelder-Tafel (Therapie)</vt:lpstr>
      <vt:lpstr>2.3.2 Die Kenngrößen der EbM in der Therapie</vt:lpstr>
      <vt:lpstr>2.3.2 Die Kenngrößen der EbM in der Therapie</vt:lpstr>
      <vt:lpstr>2.3.2 Die Kenngrößen der EbM in der Therapie</vt:lpstr>
      <vt:lpstr>2.3.2 Die Kenngrößen der EbM in der Therapie</vt:lpstr>
      <vt:lpstr>2.3.2 Die Kenngrößen der EbM in der Therapie</vt:lpstr>
      <vt:lpstr>2.3.2 Die Kenngrößen der EbM in der Therapie</vt:lpstr>
      <vt:lpstr>2.3.2 NNT und Inzidenz (Prävalenz)</vt:lpstr>
      <vt:lpstr>2.3.2 NNT: Einfluss der Darstellung der Studiendaten</vt:lpstr>
      <vt:lpstr>2.3.2 NNT: Einfluss der Darstellung der Studiendaten</vt:lpstr>
      <vt:lpstr>PowerPoint-Präsentation</vt:lpstr>
      <vt:lpstr> 2.3.2 NNT nur eine Mode?</vt:lpstr>
      <vt:lpstr>2.3.2  Kritisches zu NNT und ARR</vt:lpstr>
      <vt:lpstr>2.3.2 Die Kenngrößen der EbM in der Therapie</vt:lpstr>
      <vt:lpstr>2.3.2. NNT bei chronischen Krankheiten</vt:lpstr>
      <vt:lpstr>2.3.2 NNT bei chronischen Krankheiten</vt:lpstr>
      <vt:lpstr>2.3.2 Die Kenngrößen der EbM in der Therapie</vt:lpstr>
      <vt:lpstr>2.3.2 Die Kenngrößen der EbM in der Therapie</vt:lpstr>
      <vt:lpstr>2.3.2 Die Kenngrößen der EbM in der Therapie</vt:lpstr>
      <vt:lpstr>2.3.2 Die Kenngrößen der EbM in der Therapie</vt:lpstr>
      <vt:lpstr>2.3.2 Die Kenngrößen der EbM in der Therapie</vt:lpstr>
      <vt:lpstr>Methoden zur Messung der Lebensqualität</vt:lpstr>
      <vt:lpstr>Methoden zur Messung der Lebensqualität</vt:lpstr>
      <vt:lpstr>Methoden zur Messung der Lebensqualität</vt:lpstr>
      <vt:lpstr>Methoden zur Messung der Lebensqualität</vt:lpstr>
      <vt:lpstr>Methoden zur Messung der Lebensqualität</vt:lpstr>
      <vt:lpstr>2.3.3 Evidenzstufen</vt:lpstr>
      <vt:lpstr>2.3.3 Evidenzstufen</vt:lpstr>
      <vt:lpstr>2.3.3 Evidenzstufen</vt:lpstr>
      <vt:lpstr>Methodologie zur Empfehlungbildung</vt:lpstr>
      <vt:lpstr>PowerPoint-Präsentation</vt:lpstr>
      <vt:lpstr>PowerPoint-Präsentation</vt:lpstr>
      <vt:lpstr>PowerPoint-Präsentation</vt:lpstr>
      <vt:lpstr>PowerPoint-Präsentation</vt:lpstr>
      <vt:lpstr>PowerPoint-Präsentation</vt:lpstr>
      <vt:lpstr>2 Pharmakoepidemiologie  2.4 Kritische Beurteilung von Studienergebnissen</vt:lpstr>
      <vt:lpstr>2.4.1 Die Tücke mit der Statistik</vt:lpstr>
      <vt:lpstr>2.4.1 Die Tücke mit der Statistik</vt:lpstr>
      <vt:lpstr>2.4.1 Die Tücke mit der Statistik</vt:lpstr>
      <vt:lpstr>2.4.1 Die Tücke mit der Statistik</vt:lpstr>
      <vt:lpstr>2.4.1 Die Tücke mit der Statistik</vt:lpstr>
      <vt:lpstr>2.4.1 Die Tücke mit der Statistik</vt:lpstr>
      <vt:lpstr>2.4.1 Die Tücke mit der Statistik</vt:lpstr>
      <vt:lpstr>2.4.1 Die Tücke mit der Statistik</vt:lpstr>
      <vt:lpstr>2.4.1 Die Tücke mit der Statistik</vt:lpstr>
      <vt:lpstr>2.4.2 Interne / Externe Validität</vt:lpstr>
      <vt:lpstr>2.4.2 Interne / Externe Validität</vt:lpstr>
      <vt:lpstr>2.4.2 Interne / Externe Validität</vt:lpstr>
      <vt:lpstr>PowerPoint-Präsentation</vt:lpstr>
      <vt:lpstr>2.4.3 Bias</vt:lpstr>
      <vt:lpstr>2.4.3 Bias</vt:lpstr>
      <vt:lpstr>2.4.3 Bias</vt:lpstr>
      <vt:lpstr>PowerPoint-Präsentation</vt:lpstr>
      <vt:lpstr>PowerPoint-Präsentation</vt:lpstr>
      <vt:lpstr>PowerPoint-Präsentation</vt:lpstr>
      <vt:lpstr>PowerPoint-Präsentation</vt:lpstr>
      <vt:lpstr>Publikationen und der Texanischer Schütze</vt:lpstr>
      <vt:lpstr>PowerPoint-Präsentation</vt:lpstr>
      <vt:lpstr>PowerPoint-Präsentation</vt:lpstr>
      <vt:lpstr>PowerPoint-Präsentation</vt:lpstr>
      <vt:lpstr>Proteus phenomenon*</vt:lpstr>
      <vt:lpstr>2.4.3 Bias</vt:lpstr>
      <vt:lpstr>2.4.3 Bias</vt:lpstr>
      <vt:lpstr>2.4.3 Bias</vt:lpstr>
      <vt:lpstr>Yusuf S, Wittes J. N Engl J Med 2016;375:2263-2271.</vt:lpstr>
      <vt:lpstr>2.4.3 Bias</vt:lpstr>
      <vt:lpstr>2.4.3 Bias</vt:lpstr>
      <vt:lpstr>PowerPoint-Präsentation</vt:lpstr>
      <vt:lpstr>2.4.3 Bias</vt:lpstr>
      <vt:lpstr>2.4.3 Bias und Studien</vt:lpstr>
      <vt:lpstr>2.4.3. Wie kann ich erkennen, das ein Vortrag Bias enthält?*</vt:lpstr>
      <vt:lpstr>2.4.3. Wie kann ich erkennen, das ein Vortrag Bias enthält?*</vt:lpstr>
      <vt:lpstr>2.4.3. Wie kann ich erkennen, das ein Vortrag Bias enthält?*</vt:lpstr>
      <vt:lpstr>2.4.4 CONSORT / STROBE</vt:lpstr>
      <vt:lpstr>2.4.4 Qualitätsstandards</vt:lpstr>
      <vt:lpstr>2.4.4 CONSORT</vt:lpstr>
      <vt:lpstr>2.4.4 CONSORT</vt:lpstr>
      <vt:lpstr>2.4.4 CONSORT</vt:lpstr>
      <vt:lpstr>2.4.4 CONSORT</vt:lpstr>
      <vt:lpstr>2.4.5 Qualität von Leitlinien</vt:lpstr>
      <vt:lpstr>2.4.5 Kriterien für die Qualität von Leitlinien*</vt:lpstr>
      <vt:lpstr>3 Pharmakoökonomie 3.1 Methodische Grundlagen</vt:lpstr>
      <vt:lpstr>3. Pharmakoökonomie</vt:lpstr>
      <vt:lpstr>3.1.1 Kosten</vt:lpstr>
      <vt:lpstr>3.1.1 Kosten</vt:lpstr>
      <vt:lpstr>3.1.1 Kosten</vt:lpstr>
      <vt:lpstr>3.1.1 Kosten</vt:lpstr>
      <vt:lpstr>3.1.1 Kosten</vt:lpstr>
      <vt:lpstr>3.1.1 Kosten</vt:lpstr>
      <vt:lpstr>3.1.1 Kosten</vt:lpstr>
      <vt:lpstr>3.1.1 Kosten</vt:lpstr>
      <vt:lpstr>3.1.1 Kosten</vt:lpstr>
      <vt:lpstr>3.1.2 Perspektiven</vt:lpstr>
      <vt:lpstr>3.1.2 Perspektiven</vt:lpstr>
      <vt:lpstr>3.1.2 Perspektiven</vt:lpstr>
      <vt:lpstr>3.1.2 Perspektiven</vt:lpstr>
      <vt:lpstr>3.1.3 Studientypen</vt:lpstr>
      <vt:lpstr>3.1.3 Studientypen</vt:lpstr>
      <vt:lpstr>3.1.3 Studientypen</vt:lpstr>
      <vt:lpstr>3.1.3 Studientypen</vt:lpstr>
      <vt:lpstr>3.1.3 Studientypen</vt:lpstr>
      <vt:lpstr>3.1.3 Studientypen</vt:lpstr>
      <vt:lpstr>PowerPoint-Präsentation</vt:lpstr>
      <vt:lpstr>3 Pharmakoökonomie 3. 2 Pharmakoökonomie und EBM</vt:lpstr>
      <vt:lpstr>Pharmakoökonomie und EBM ?</vt:lpstr>
      <vt:lpstr>3.2. Pharmakoökonomie und EBM</vt:lpstr>
      <vt:lpstr>3.2.1 NNT und Kosten</vt:lpstr>
      <vt:lpstr>3.2.1 NNT und Kosten</vt:lpstr>
      <vt:lpstr>Beispiel: Tirofiban bei instabiler angina pectoris </vt:lpstr>
      <vt:lpstr>Beispiel: Sekundärprophylaxe nach Myokardinfarkt</vt:lpstr>
      <vt:lpstr>Beispiel CSE-Hemmer in der Prävention des Herzinfarktes Endpunkt: Schwere koronare Ereignisse</vt:lpstr>
      <vt:lpstr>3.2.2 ADLG und Kosten (Chronische Krankheit)</vt:lpstr>
      <vt:lpstr>3.2.2 QUALY und Kosten</vt:lpstr>
      <vt:lpstr>3.2.2 ADLG und Kosten</vt:lpstr>
      <vt:lpstr>3.2.2 QALY und Kosten</vt:lpstr>
      <vt:lpstr>3.2.3 Verwendung pharmakoökonomischer Studien in der Gesundheitspolitik</vt:lpstr>
      <vt:lpstr>3 Pharmakoökonomie 3. 3 Kritische Beurteilung pharmakoökonomischen Studien</vt:lpstr>
      <vt:lpstr>3.3.1 Qualität von Studien</vt:lpstr>
      <vt:lpstr>3.3.1 Qualitätsbewertung pharmakoökonomischer Studien</vt:lpstr>
      <vt:lpstr>3.3.1 Qualitätsbewertung pharmakoökonomischer Studien</vt:lpstr>
      <vt:lpstr>3.3.1 Qualitätsbewertung pharmakoökonomischer Studien</vt:lpstr>
      <vt:lpstr>3.3.1 Qualitätsbewertung pharmakoökonomischer Studien</vt:lpstr>
      <vt:lpstr>3.3.1 Qualitätsbewertung pharmakoökonomischer Studien</vt:lpstr>
      <vt:lpstr>3.3.2 Grenzkosten / Grenznutzen</vt:lpstr>
      <vt:lpstr>3.3.3 Sensitivitätsanalyse</vt:lpstr>
      <vt:lpstr>3 Pharmakoökonomie 3.4 Gesundheitsökonomie</vt:lpstr>
      <vt:lpstr>3.4.1 Wirtschaftliche Bedeutung des Gesundheitswesen*</vt:lpstr>
      <vt:lpstr>3.4.1 Wirtschaftliche Bedeutung des Gesundheitswesen Verteilung der Ausgaben der pharmazeutischen Industrie</vt:lpstr>
      <vt:lpstr>3.4.1 Beeinflussung von Ärzten durch die pharmazeutische Industrie Finanzielle Unterstützung</vt:lpstr>
      <vt:lpstr>3.4.1 Beeinflussung von Ärzten durch die pharmazeutische Industrie Finanzielle Unterstützung nach Disziplin odds ratio Allgemeinarzt als Referenz</vt:lpstr>
      <vt:lpstr>Das Geschäft mit der „Pandemie“</vt:lpstr>
      <vt:lpstr>…und die Entwicklungsländer ?</vt:lpstr>
      <vt:lpstr>3.4.2 Versicherungssysteme</vt:lpstr>
      <vt:lpstr>3.4.3 Versicherungssysteme</vt:lpstr>
      <vt:lpstr>3.4.3 Remuneration</vt:lpstr>
      <vt:lpstr>3.4.3 Remuneration</vt:lpstr>
      <vt:lpstr>3.4.3 Remuneration</vt:lpstr>
      <vt:lpstr>3.4.3 Remuneration</vt:lpstr>
      <vt:lpstr>PowerPoint-Präsentation</vt:lpstr>
      <vt:lpstr>3.4.2 Globale Probleme</vt:lpstr>
      <vt:lpstr>3.4.4 Globale Probleme</vt:lpstr>
      <vt:lpstr>3.4.4 Globale Probleme</vt:lpstr>
      <vt:lpstr>3.4.4 Globale Probleme</vt:lpstr>
      <vt:lpstr>3.4.4 Globale Probleme</vt:lpstr>
      <vt:lpstr>3.4.2 Globale Probleme</vt:lpstr>
      <vt:lpstr>PowerPoint-Präsentation</vt:lpstr>
      <vt:lpstr> 3.4.4.3   Anteil an den GKV Ausgaben*</vt:lpstr>
      <vt:lpstr>PowerPoint-Präsentation</vt:lpstr>
      <vt:lpstr>3.4.5  Apothekendichte in Europa und Umsatz (Deutschland)*</vt:lpstr>
      <vt:lpstr>3.4.5    Apotheker und Studierende in Deutschland*</vt:lpstr>
      <vt:lpstr>Vielen Dank für Ihre Aufmerksamkeit !</vt:lpstr>
    </vt:vector>
  </TitlesOfParts>
  <Company>UKL</Company>
  <LinksUpToDate>false</LinksUpToDate>
  <SharedDoc>false</SharedDoc>
  <HyperlinksChanged>false</HyperlinksChanged>
  <AppVersion>15.0032</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Vorlesung Pharmacoepidemiologie  und Ökonomie</dc:title>
  <dc:creator>Dr. Frontini</dc:creator>
  <cp:lastModifiedBy>Roberto Frontini</cp:lastModifiedBy>
  <cp:revision>791</cp:revision>
  <cp:lastPrinted>2015-01-19T15:50:05Z</cp:lastPrinted>
  <dcterms:created xsi:type="dcterms:W3CDTF">2002-10-02T18:06:20Z</dcterms:created>
  <dcterms:modified xsi:type="dcterms:W3CDTF">2017-11-05T20:11:54Z</dcterms:modified>
</cp:coreProperties>
</file>